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jpeg" ContentType="image/jpeg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vml" ContentType="application/vnd.openxmlformats-officedocument.vmlDrawing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256" r:id="rId2"/>
    <p:sldId id="291" r:id="rId3"/>
    <p:sldId id="293" r:id="rId4"/>
    <p:sldId id="292" r:id="rId5"/>
    <p:sldId id="296" r:id="rId6"/>
    <p:sldId id="297" r:id="rId7"/>
    <p:sldId id="299" r:id="rId8"/>
    <p:sldId id="301" r:id="rId9"/>
    <p:sldId id="300" r:id="rId10"/>
    <p:sldId id="303" r:id="rId11"/>
    <p:sldId id="304" r:id="rId12"/>
    <p:sldId id="302" r:id="rId13"/>
    <p:sldId id="298" r:id="rId14"/>
    <p:sldId id="294" r:id="rId15"/>
    <p:sldId id="295" r:id="rId16"/>
    <p:sldId id="258" r:id="rId17"/>
    <p:sldId id="276" r:id="rId18"/>
    <p:sldId id="259" r:id="rId19"/>
    <p:sldId id="260" r:id="rId20"/>
    <p:sldId id="277" r:id="rId21"/>
    <p:sldId id="279" r:id="rId22"/>
    <p:sldId id="278" r:id="rId23"/>
    <p:sldId id="280" r:id="rId24"/>
    <p:sldId id="261" r:id="rId25"/>
    <p:sldId id="281" r:id="rId26"/>
    <p:sldId id="284" r:id="rId27"/>
    <p:sldId id="282" r:id="rId28"/>
    <p:sldId id="283" r:id="rId29"/>
    <p:sldId id="285" r:id="rId30"/>
    <p:sldId id="262" r:id="rId31"/>
    <p:sldId id="286" r:id="rId32"/>
    <p:sldId id="264" r:id="rId33"/>
    <p:sldId id="263" r:id="rId34"/>
    <p:sldId id="266" r:id="rId35"/>
    <p:sldId id="265" r:id="rId36"/>
    <p:sldId id="269" r:id="rId37"/>
    <p:sldId id="287" r:id="rId38"/>
    <p:sldId id="270" r:id="rId39"/>
    <p:sldId id="288" r:id="rId40"/>
    <p:sldId id="271" r:id="rId41"/>
    <p:sldId id="272" r:id="rId42"/>
    <p:sldId id="289" r:id="rId43"/>
    <p:sldId id="273" r:id="rId44"/>
    <p:sldId id="274" r:id="rId45"/>
    <p:sldId id="275" r:id="rId46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70" autoAdjust="0"/>
    <p:restoredTop sz="94718" autoAdjust="0"/>
  </p:normalViewPr>
  <p:slideViewPr>
    <p:cSldViewPr>
      <p:cViewPr varScale="1">
        <p:scale>
          <a:sx n="65" d="100"/>
          <a:sy n="65" d="100"/>
        </p:scale>
        <p:origin x="-378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577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7A5687-72CE-4790-A4DE-F9218F19F1AE}" type="datetimeFigureOut">
              <a:rPr lang="hu-HU" smtClean="0"/>
              <a:t>2019.03.31.</a:t>
            </a:fld>
            <a:endParaRPr lang="hu-HU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hu-HU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0D7894-FC23-4DCE-A704-68105AF43E65}" type="slidenum">
              <a:rPr lang="hu-HU" smtClean="0"/>
              <a:t>‹Nr.›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D7894-FC23-4DCE-A704-68105AF43E65}" type="slidenum">
              <a:rPr lang="hu-HU" smtClean="0"/>
              <a:t>1</a:t>
            </a:fld>
            <a:endParaRPr lang="hu-H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D7894-FC23-4DCE-A704-68105AF43E65}" type="slidenum">
              <a:rPr lang="hu-HU" smtClean="0"/>
              <a:t>10</a:t>
            </a:fld>
            <a:endParaRPr lang="hu-H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D7894-FC23-4DCE-A704-68105AF43E65}" type="slidenum">
              <a:rPr lang="hu-HU" smtClean="0"/>
              <a:t>11</a:t>
            </a:fld>
            <a:endParaRPr lang="hu-H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D7894-FC23-4DCE-A704-68105AF43E65}" type="slidenum">
              <a:rPr lang="hu-HU" smtClean="0"/>
              <a:t>12</a:t>
            </a:fld>
            <a:endParaRPr lang="hu-H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D7894-FC23-4DCE-A704-68105AF43E65}" type="slidenum">
              <a:rPr lang="hu-HU" smtClean="0"/>
              <a:t>13</a:t>
            </a:fld>
            <a:endParaRPr lang="hu-H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D7894-FC23-4DCE-A704-68105AF43E65}" type="slidenum">
              <a:rPr lang="hu-HU" smtClean="0"/>
              <a:t>14</a:t>
            </a:fld>
            <a:endParaRPr lang="hu-H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D7894-FC23-4DCE-A704-68105AF43E65}" type="slidenum">
              <a:rPr lang="hu-HU" smtClean="0"/>
              <a:t>15</a:t>
            </a:fld>
            <a:endParaRPr lang="hu-H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D7894-FC23-4DCE-A704-68105AF43E65}" type="slidenum">
              <a:rPr lang="hu-HU" smtClean="0"/>
              <a:t>16</a:t>
            </a:fld>
            <a:endParaRPr lang="hu-H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D7894-FC23-4DCE-A704-68105AF43E65}" type="slidenum">
              <a:rPr lang="hu-HU" smtClean="0"/>
              <a:t>17</a:t>
            </a:fld>
            <a:endParaRPr lang="hu-H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D7894-FC23-4DCE-A704-68105AF43E65}" type="slidenum">
              <a:rPr lang="hu-HU" smtClean="0"/>
              <a:t>18</a:t>
            </a:fld>
            <a:endParaRPr lang="hu-H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D7894-FC23-4DCE-A704-68105AF43E65}" type="slidenum">
              <a:rPr lang="hu-HU" smtClean="0"/>
              <a:t>19</a:t>
            </a:fld>
            <a:endParaRPr lang="hu-H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D7894-FC23-4DCE-A704-68105AF43E65}" type="slidenum">
              <a:rPr lang="hu-HU" smtClean="0"/>
              <a:t>2</a:t>
            </a:fld>
            <a:endParaRPr lang="hu-H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D7894-FC23-4DCE-A704-68105AF43E65}" type="slidenum">
              <a:rPr lang="hu-HU" smtClean="0"/>
              <a:t>20</a:t>
            </a:fld>
            <a:endParaRPr lang="hu-H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D7894-FC23-4DCE-A704-68105AF43E65}" type="slidenum">
              <a:rPr lang="hu-HU" smtClean="0"/>
              <a:t>21</a:t>
            </a:fld>
            <a:endParaRPr lang="hu-H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D7894-FC23-4DCE-A704-68105AF43E65}" type="slidenum">
              <a:rPr lang="hu-HU" smtClean="0"/>
              <a:t>22</a:t>
            </a:fld>
            <a:endParaRPr lang="hu-H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D7894-FC23-4DCE-A704-68105AF43E65}" type="slidenum">
              <a:rPr lang="hu-HU" smtClean="0"/>
              <a:t>23</a:t>
            </a:fld>
            <a:endParaRPr lang="hu-H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D7894-FC23-4DCE-A704-68105AF43E65}" type="slidenum">
              <a:rPr lang="hu-HU" smtClean="0"/>
              <a:t>24</a:t>
            </a:fld>
            <a:endParaRPr lang="hu-H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D7894-FC23-4DCE-A704-68105AF43E65}" type="slidenum">
              <a:rPr lang="hu-HU" smtClean="0"/>
              <a:t>25</a:t>
            </a:fld>
            <a:endParaRPr lang="hu-H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D7894-FC23-4DCE-A704-68105AF43E65}" type="slidenum">
              <a:rPr lang="hu-HU" smtClean="0"/>
              <a:t>26</a:t>
            </a:fld>
            <a:endParaRPr lang="hu-H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D7894-FC23-4DCE-A704-68105AF43E65}" type="slidenum">
              <a:rPr lang="hu-HU" smtClean="0"/>
              <a:t>27</a:t>
            </a:fld>
            <a:endParaRPr lang="hu-H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D7894-FC23-4DCE-A704-68105AF43E65}" type="slidenum">
              <a:rPr lang="hu-HU" smtClean="0"/>
              <a:t>28</a:t>
            </a:fld>
            <a:endParaRPr lang="hu-HU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D7894-FC23-4DCE-A704-68105AF43E65}" type="slidenum">
              <a:rPr lang="hu-HU" smtClean="0"/>
              <a:t>29</a:t>
            </a:fld>
            <a:endParaRPr lang="hu-H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D7894-FC23-4DCE-A704-68105AF43E65}" type="slidenum">
              <a:rPr lang="hu-HU" smtClean="0"/>
              <a:t>3</a:t>
            </a:fld>
            <a:endParaRPr lang="hu-HU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D7894-FC23-4DCE-A704-68105AF43E65}" type="slidenum">
              <a:rPr lang="hu-HU" smtClean="0"/>
              <a:t>30</a:t>
            </a:fld>
            <a:endParaRPr lang="hu-HU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D7894-FC23-4DCE-A704-68105AF43E65}" type="slidenum">
              <a:rPr lang="hu-HU" smtClean="0"/>
              <a:t>31</a:t>
            </a:fld>
            <a:endParaRPr lang="hu-HU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D7894-FC23-4DCE-A704-68105AF43E65}" type="slidenum">
              <a:rPr lang="hu-HU" smtClean="0"/>
              <a:t>32</a:t>
            </a:fld>
            <a:endParaRPr lang="hu-HU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D7894-FC23-4DCE-A704-68105AF43E65}" type="slidenum">
              <a:rPr lang="hu-HU" smtClean="0"/>
              <a:t>33</a:t>
            </a:fld>
            <a:endParaRPr lang="hu-HU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D7894-FC23-4DCE-A704-68105AF43E65}" type="slidenum">
              <a:rPr lang="hu-HU" smtClean="0"/>
              <a:t>34</a:t>
            </a:fld>
            <a:endParaRPr lang="hu-HU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D7894-FC23-4DCE-A704-68105AF43E65}" type="slidenum">
              <a:rPr lang="hu-HU" smtClean="0"/>
              <a:t>35</a:t>
            </a:fld>
            <a:endParaRPr lang="hu-HU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D7894-FC23-4DCE-A704-68105AF43E65}" type="slidenum">
              <a:rPr lang="hu-HU" smtClean="0"/>
              <a:t>36</a:t>
            </a:fld>
            <a:endParaRPr lang="hu-HU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D7894-FC23-4DCE-A704-68105AF43E65}" type="slidenum">
              <a:rPr lang="hu-HU" smtClean="0"/>
              <a:t>37</a:t>
            </a:fld>
            <a:endParaRPr lang="hu-HU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D7894-FC23-4DCE-A704-68105AF43E65}" type="slidenum">
              <a:rPr lang="hu-HU" smtClean="0"/>
              <a:t>38</a:t>
            </a:fld>
            <a:endParaRPr lang="hu-HU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D7894-FC23-4DCE-A704-68105AF43E65}" type="slidenum">
              <a:rPr lang="hu-HU" smtClean="0"/>
              <a:t>39</a:t>
            </a:fld>
            <a:endParaRPr lang="hu-H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D7894-FC23-4DCE-A704-68105AF43E65}" type="slidenum">
              <a:rPr lang="hu-HU" smtClean="0"/>
              <a:t>4</a:t>
            </a:fld>
            <a:endParaRPr lang="hu-HU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D7894-FC23-4DCE-A704-68105AF43E65}" type="slidenum">
              <a:rPr lang="hu-HU" smtClean="0"/>
              <a:t>40</a:t>
            </a:fld>
            <a:endParaRPr lang="hu-HU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D7894-FC23-4DCE-A704-68105AF43E65}" type="slidenum">
              <a:rPr lang="hu-HU" smtClean="0"/>
              <a:t>41</a:t>
            </a:fld>
            <a:endParaRPr lang="hu-HU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D7894-FC23-4DCE-A704-68105AF43E65}" type="slidenum">
              <a:rPr lang="hu-HU" smtClean="0"/>
              <a:t>42</a:t>
            </a:fld>
            <a:endParaRPr lang="hu-HU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D7894-FC23-4DCE-A704-68105AF43E65}" type="slidenum">
              <a:rPr lang="hu-HU" smtClean="0"/>
              <a:t>43</a:t>
            </a:fld>
            <a:endParaRPr lang="hu-HU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D7894-FC23-4DCE-A704-68105AF43E65}" type="slidenum">
              <a:rPr lang="hu-HU" smtClean="0"/>
              <a:t>44</a:t>
            </a:fld>
            <a:endParaRPr lang="hu-HU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D7894-FC23-4DCE-A704-68105AF43E65}" type="slidenum">
              <a:rPr lang="hu-HU" smtClean="0"/>
              <a:t>45</a:t>
            </a:fld>
            <a:endParaRPr lang="hu-H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D7894-FC23-4DCE-A704-68105AF43E65}" type="slidenum">
              <a:rPr lang="hu-HU" smtClean="0"/>
              <a:t>5</a:t>
            </a:fld>
            <a:endParaRPr lang="hu-H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D7894-FC23-4DCE-A704-68105AF43E65}" type="slidenum">
              <a:rPr lang="hu-HU" smtClean="0"/>
              <a:t>6</a:t>
            </a:fld>
            <a:endParaRPr lang="hu-H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D7894-FC23-4DCE-A704-68105AF43E65}" type="slidenum">
              <a:rPr lang="hu-HU" smtClean="0"/>
              <a:t>7</a:t>
            </a:fld>
            <a:endParaRPr lang="hu-H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D7894-FC23-4DCE-A704-68105AF43E65}" type="slidenum">
              <a:rPr lang="hu-HU" smtClean="0"/>
              <a:t>8</a:t>
            </a:fld>
            <a:endParaRPr lang="hu-H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D7894-FC23-4DCE-A704-68105AF43E65}" type="slidenum">
              <a:rPr lang="hu-HU" smtClean="0"/>
              <a:t>9</a:t>
            </a:fld>
            <a:endParaRPr 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hu-HU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hu-HU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DCD7C-C2B2-452F-9C8A-B0B479F27952}" type="datetimeFigureOut">
              <a:rPr lang="hu-HU" smtClean="0"/>
              <a:pPr/>
              <a:t>2019.03.31.</a:t>
            </a:fld>
            <a:endParaRPr lang="hu-HU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76D06-9F09-42DA-A5F4-53B11F0D916C}" type="slidenum">
              <a:rPr lang="hu-HU" smtClean="0"/>
              <a:pPr/>
              <a:t>‹Nr.›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hu-HU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hu-HU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DCD7C-C2B2-452F-9C8A-B0B479F27952}" type="datetimeFigureOut">
              <a:rPr lang="hu-HU" smtClean="0"/>
              <a:pPr/>
              <a:t>2019.03.31.</a:t>
            </a:fld>
            <a:endParaRPr lang="hu-HU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76D06-9F09-42DA-A5F4-53B11F0D916C}" type="slidenum">
              <a:rPr lang="hu-HU" smtClean="0"/>
              <a:pPr/>
              <a:t>‹Nr.›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hu-HU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hu-HU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DCD7C-C2B2-452F-9C8A-B0B479F27952}" type="datetimeFigureOut">
              <a:rPr lang="hu-HU" smtClean="0"/>
              <a:pPr/>
              <a:t>2019.03.31.</a:t>
            </a:fld>
            <a:endParaRPr lang="hu-HU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76D06-9F09-42DA-A5F4-53B11F0D916C}" type="slidenum">
              <a:rPr lang="hu-HU" smtClean="0"/>
              <a:pPr/>
              <a:t>‹Nr.›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hu-HU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hu-HU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DCD7C-C2B2-452F-9C8A-B0B479F27952}" type="datetimeFigureOut">
              <a:rPr lang="hu-HU" smtClean="0"/>
              <a:pPr/>
              <a:t>2019.03.31.</a:t>
            </a:fld>
            <a:endParaRPr lang="hu-HU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76D06-9F09-42DA-A5F4-53B11F0D916C}" type="slidenum">
              <a:rPr lang="hu-HU" smtClean="0"/>
              <a:pPr/>
              <a:t>‹Nr.›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hu-HU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DCD7C-C2B2-452F-9C8A-B0B479F27952}" type="datetimeFigureOut">
              <a:rPr lang="hu-HU" smtClean="0"/>
              <a:pPr/>
              <a:t>2019.03.31.</a:t>
            </a:fld>
            <a:endParaRPr lang="hu-HU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76D06-9F09-42DA-A5F4-53B11F0D916C}" type="slidenum">
              <a:rPr lang="hu-HU" smtClean="0"/>
              <a:pPr/>
              <a:t>‹Nr.›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hu-HU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hu-HU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hu-HU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DCD7C-C2B2-452F-9C8A-B0B479F27952}" type="datetimeFigureOut">
              <a:rPr lang="hu-HU" smtClean="0"/>
              <a:pPr/>
              <a:t>2019.03.31.</a:t>
            </a:fld>
            <a:endParaRPr lang="hu-HU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76D06-9F09-42DA-A5F4-53B11F0D916C}" type="slidenum">
              <a:rPr lang="hu-HU" smtClean="0"/>
              <a:pPr/>
              <a:t>‹Nr.›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hu-HU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hu-HU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hu-HU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DCD7C-C2B2-452F-9C8A-B0B479F27952}" type="datetimeFigureOut">
              <a:rPr lang="hu-HU" smtClean="0"/>
              <a:pPr/>
              <a:t>2019.03.31.</a:t>
            </a:fld>
            <a:endParaRPr lang="hu-HU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76D06-9F09-42DA-A5F4-53B11F0D916C}" type="slidenum">
              <a:rPr lang="hu-HU" smtClean="0"/>
              <a:pPr/>
              <a:t>‹Nr.›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hu-HU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DCD7C-C2B2-452F-9C8A-B0B479F27952}" type="datetimeFigureOut">
              <a:rPr lang="hu-HU" smtClean="0"/>
              <a:pPr/>
              <a:t>2019.03.31.</a:t>
            </a:fld>
            <a:endParaRPr lang="hu-HU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76D06-9F09-42DA-A5F4-53B11F0D916C}" type="slidenum">
              <a:rPr lang="hu-HU" smtClean="0"/>
              <a:pPr/>
              <a:t>‹Nr.›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DCD7C-C2B2-452F-9C8A-B0B479F27952}" type="datetimeFigureOut">
              <a:rPr lang="hu-HU" smtClean="0"/>
              <a:pPr/>
              <a:t>2019.03.31.</a:t>
            </a:fld>
            <a:endParaRPr lang="hu-HU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76D06-9F09-42DA-A5F4-53B11F0D916C}" type="slidenum">
              <a:rPr lang="hu-HU" smtClean="0"/>
              <a:pPr/>
              <a:t>‹Nr.›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hu-HU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hu-HU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DCD7C-C2B2-452F-9C8A-B0B479F27952}" type="datetimeFigureOut">
              <a:rPr lang="hu-HU" smtClean="0"/>
              <a:pPr/>
              <a:t>2019.03.31.</a:t>
            </a:fld>
            <a:endParaRPr lang="hu-HU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76D06-9F09-42DA-A5F4-53B11F0D916C}" type="slidenum">
              <a:rPr lang="hu-HU" smtClean="0"/>
              <a:pPr/>
              <a:t>‹Nr.›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hu-HU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DCD7C-C2B2-452F-9C8A-B0B479F27952}" type="datetimeFigureOut">
              <a:rPr lang="hu-HU" smtClean="0"/>
              <a:pPr/>
              <a:t>2019.03.31.</a:t>
            </a:fld>
            <a:endParaRPr lang="hu-HU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76D06-9F09-42DA-A5F4-53B11F0D916C}" type="slidenum">
              <a:rPr lang="hu-HU" smtClean="0"/>
              <a:pPr/>
              <a:t>‹Nr.›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hu-HU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hu-HU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5DCD7C-C2B2-452F-9C8A-B0B479F27952}" type="datetimeFigureOut">
              <a:rPr lang="hu-HU" smtClean="0"/>
              <a:pPr/>
              <a:t>2019.03.31.</a:t>
            </a:fld>
            <a:endParaRPr lang="hu-HU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C76D06-9F09-42DA-A5F4-53B11F0D916C}" type="slidenum">
              <a:rPr lang="hu-HU" smtClean="0"/>
              <a:pPr/>
              <a:t>‹Nr.›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Sensorisches, motorisches und limbisches System</a:t>
            </a:r>
            <a:endParaRPr lang="hu-HU" dirty="0"/>
          </a:p>
        </p:txBody>
      </p:sp>
      <p:sp>
        <p:nvSpPr>
          <p:cNvPr id="4" name="Untertitel 2"/>
          <p:cNvSpPr txBox="1">
            <a:spLocks/>
          </p:cNvSpPr>
          <p:nvPr/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hu-H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Csaba Dávid</a:t>
            </a:r>
            <a:endParaRPr kumimoji="0" lang="hu-H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25" y="4652963"/>
            <a:ext cx="2051050" cy="205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4927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4485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967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31459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8520" y="0"/>
            <a:ext cx="924585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926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Evolution des motorischen Systems</a:t>
            </a:r>
            <a:endParaRPr lang="hu-HU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Bewegung der Einzeller (Kontakt induzierte Umordnung des Zytoplasmas)</a:t>
            </a:r>
          </a:p>
          <a:p>
            <a:r>
              <a:rPr lang="hu-HU" dirty="0" smtClean="0"/>
              <a:t>primitive Reflexe (Rückenmark, z.B. Fremdreflex)</a:t>
            </a:r>
          </a:p>
          <a:p>
            <a:r>
              <a:rPr lang="hu-HU" dirty="0" smtClean="0"/>
              <a:t>höhere Reflexe (Hirstamm, z.B. Schluckreflex)</a:t>
            </a:r>
          </a:p>
          <a:p>
            <a:r>
              <a:rPr lang="hu-HU" dirty="0" smtClean="0"/>
              <a:t>zielgerichtete, geplante Bewegungen (Kortex und Basalganglien, z.B. Tanz, Bouldering, usw.)</a:t>
            </a:r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Reflexe</a:t>
            </a:r>
            <a:endParaRPr lang="hu-HU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monosynaptisch</a:t>
            </a:r>
          </a:p>
          <a:p>
            <a:pPr lvl="1"/>
            <a:r>
              <a:rPr lang="hu-HU" dirty="0" smtClean="0"/>
              <a:t>Körperhaltung</a:t>
            </a:r>
            <a:br>
              <a:rPr lang="hu-HU" dirty="0" smtClean="0"/>
            </a:br>
            <a:r>
              <a:rPr lang="hu-HU" dirty="0" smtClean="0"/>
              <a:t/>
            </a:r>
            <a:br>
              <a:rPr lang="hu-HU" dirty="0" smtClean="0"/>
            </a:br>
            <a:endParaRPr lang="hu-HU" dirty="0" smtClean="0"/>
          </a:p>
          <a:p>
            <a:r>
              <a:rPr lang="hu-HU" dirty="0" smtClean="0"/>
              <a:t>polysinaptisch (Fremdreflex)</a:t>
            </a:r>
          </a:p>
          <a:p>
            <a:pPr lvl="1"/>
            <a:r>
              <a:rPr lang="hu-HU" dirty="0" smtClean="0"/>
              <a:t>Vermeiden unangenehmer Reize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„untere” Motoneurone im Rückenmark</a:t>
            </a:r>
            <a:endParaRPr lang="hu-HU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Aufbau</a:t>
            </a:r>
          </a:p>
          <a:p>
            <a:pPr lvl="1"/>
            <a:r>
              <a:rPr lang="hu-HU" dirty="0" smtClean="0"/>
              <a:t>multipolare Neurone </a:t>
            </a:r>
          </a:p>
          <a:p>
            <a:r>
              <a:rPr lang="hu-HU" dirty="0" smtClean="0"/>
              <a:t>Lokalisation</a:t>
            </a:r>
          </a:p>
          <a:p>
            <a:pPr lvl="1"/>
            <a:r>
              <a:rPr lang="hu-HU" dirty="0" smtClean="0"/>
              <a:t>Vorderhorn</a:t>
            </a:r>
          </a:p>
          <a:p>
            <a:pPr lvl="1"/>
            <a:r>
              <a:rPr lang="hu-HU" dirty="0" smtClean="0"/>
              <a:t>Axon tritt durch vorderen Wurzel raus</a:t>
            </a:r>
          </a:p>
          <a:p>
            <a:r>
              <a:rPr lang="hu-HU" dirty="0" smtClean="0"/>
              <a:t>Funktion</a:t>
            </a:r>
          </a:p>
          <a:p>
            <a:pPr lvl="1"/>
            <a:r>
              <a:rPr lang="hu-HU" dirty="0" smtClean="0"/>
              <a:t>innervieren quergestreifte Muskelfaser</a:t>
            </a:r>
          </a:p>
          <a:p>
            <a:r>
              <a:rPr lang="hu-HU" dirty="0" smtClean="0"/>
              <a:t>+Interneurone</a:t>
            </a:r>
            <a:r>
              <a:rPr lang="hu-HU" dirty="0" smtClean="0"/>
              <a:t>!!!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„obere” Motoneurone im Gehirn</a:t>
            </a:r>
            <a:endParaRPr lang="hu-HU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u-HU" dirty="0" smtClean="0"/>
              <a:t>Aufbau</a:t>
            </a:r>
          </a:p>
          <a:p>
            <a:pPr lvl="1"/>
            <a:r>
              <a:rPr lang="hu-HU" dirty="0" smtClean="0"/>
              <a:t>Riesenpyramidenzellen</a:t>
            </a:r>
          </a:p>
          <a:p>
            <a:r>
              <a:rPr lang="hu-HU" dirty="0" smtClean="0"/>
              <a:t>Lokalisation</a:t>
            </a:r>
          </a:p>
          <a:p>
            <a:pPr lvl="1"/>
            <a:r>
              <a:rPr lang="hu-HU" dirty="0" smtClean="0"/>
              <a:t>primärer motorischer Kortex (prä- und supplementer auch)</a:t>
            </a:r>
          </a:p>
          <a:p>
            <a:pPr lvl="1"/>
            <a:r>
              <a:rPr lang="hu-HU" dirty="0" smtClean="0"/>
              <a:t>direkte Verbindung  („Pyramidenbahn”) durch</a:t>
            </a:r>
          </a:p>
          <a:p>
            <a:pPr lvl="2"/>
            <a:r>
              <a:rPr lang="hu-HU" dirty="0" smtClean="0"/>
              <a:t>Tractus corticospinalis</a:t>
            </a:r>
          </a:p>
          <a:p>
            <a:pPr lvl="2"/>
            <a:r>
              <a:rPr lang="hu-HU" dirty="0" smtClean="0"/>
              <a:t>Tr. corticonuclearis</a:t>
            </a:r>
          </a:p>
          <a:p>
            <a:pPr lvl="1"/>
            <a:r>
              <a:rPr lang="hu-HU" dirty="0" smtClean="0"/>
              <a:t>indirekte Verbindung („Extrapyramidalbahn”)</a:t>
            </a:r>
          </a:p>
          <a:p>
            <a:pPr lvl="2"/>
            <a:r>
              <a:rPr lang="hu-HU" dirty="0" smtClean="0"/>
              <a:t>basale Kerne</a:t>
            </a:r>
          </a:p>
          <a:p>
            <a:r>
              <a:rPr lang="hu-HU" dirty="0" smtClean="0"/>
              <a:t>Funktion</a:t>
            </a:r>
          </a:p>
          <a:p>
            <a:pPr lvl="1"/>
            <a:r>
              <a:rPr lang="hu-HU" dirty="0" smtClean="0"/>
              <a:t>innervieren untere </a:t>
            </a:r>
            <a:r>
              <a:rPr lang="hu-HU" dirty="0" smtClean="0"/>
              <a:t>Motoneurone und Interneurone </a:t>
            </a:r>
            <a:r>
              <a:rPr lang="hu-HU" dirty="0" smtClean="0"/>
              <a:t>im Rückenmark oder im Hirnstamm</a:t>
            </a:r>
          </a:p>
          <a:p>
            <a:endParaRPr lang="hu-H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Sensorisches System</a:t>
            </a:r>
            <a:endParaRPr lang="hu-HU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u-HU" dirty="0" smtClean="0"/>
              <a:t>Reizwahrnehmung  von</a:t>
            </a:r>
          </a:p>
          <a:p>
            <a:pPr lvl="1"/>
            <a:r>
              <a:rPr lang="hu-HU" dirty="0" smtClean="0"/>
              <a:t>äußerer Welt: Exterozeptoren (Rezeptoren in der Haut)</a:t>
            </a:r>
          </a:p>
          <a:p>
            <a:pPr lvl="2"/>
            <a:r>
              <a:rPr lang="hu-HU" dirty="0" smtClean="0"/>
              <a:t>räumliche information für </a:t>
            </a:r>
            <a:r>
              <a:rPr lang="hu-HU" dirty="0" smtClean="0"/>
              <a:t>Orientierung (feiner Tastsinn, zwei Punkt Diskrimination, feine Dehnung, oder Vibration)</a:t>
            </a:r>
            <a:endParaRPr lang="hu-HU" dirty="0" smtClean="0"/>
          </a:p>
          <a:p>
            <a:pPr lvl="3"/>
            <a:r>
              <a:rPr lang="hu-HU" dirty="0" smtClean="0">
                <a:solidFill>
                  <a:srgbClr val="7030A0"/>
                </a:solidFill>
              </a:rPr>
              <a:t>epikritische </a:t>
            </a:r>
            <a:r>
              <a:rPr lang="hu-HU" dirty="0" smtClean="0">
                <a:solidFill>
                  <a:srgbClr val="7030A0"/>
                </a:solidFill>
              </a:rPr>
              <a:t>Sensibilität </a:t>
            </a:r>
            <a:endParaRPr lang="hu-HU" dirty="0" smtClean="0">
              <a:solidFill>
                <a:srgbClr val="7030A0"/>
              </a:solidFill>
            </a:endParaRPr>
          </a:p>
          <a:p>
            <a:pPr lvl="2"/>
            <a:r>
              <a:rPr lang="hu-HU" dirty="0" smtClean="0"/>
              <a:t>schädliche </a:t>
            </a:r>
            <a:r>
              <a:rPr lang="hu-HU" dirty="0" smtClean="0"/>
              <a:t>Reize (extreme Temperatur, grober Druck, Schmerz)</a:t>
            </a:r>
            <a:endParaRPr lang="hu-HU" dirty="0" smtClean="0"/>
          </a:p>
          <a:p>
            <a:pPr lvl="3"/>
            <a:r>
              <a:rPr lang="hu-HU" dirty="0" smtClean="0">
                <a:solidFill>
                  <a:srgbClr val="7030A0"/>
                </a:solidFill>
              </a:rPr>
              <a:t>protopatische Sensibilität</a:t>
            </a:r>
          </a:p>
          <a:p>
            <a:pPr lvl="1"/>
            <a:r>
              <a:rPr lang="hu-HU" dirty="0" smtClean="0"/>
              <a:t>dem Körper: Interozeptoren (Rezeptoren in tiefer liegenden Organen)</a:t>
            </a:r>
          </a:p>
          <a:p>
            <a:pPr lvl="2"/>
            <a:r>
              <a:rPr lang="hu-HU" dirty="0" smtClean="0"/>
              <a:t>bewusste Wahrnehmung der Lage der Muskel, Körperteile usw. im Raum</a:t>
            </a:r>
          </a:p>
          <a:p>
            <a:pPr lvl="3"/>
            <a:r>
              <a:rPr lang="hu-HU" dirty="0" smtClean="0">
                <a:solidFill>
                  <a:srgbClr val="7030A0"/>
                </a:solidFill>
              </a:rPr>
              <a:t>Propriozeption</a:t>
            </a:r>
          </a:p>
          <a:p>
            <a:pPr lvl="2"/>
            <a:r>
              <a:rPr lang="hu-HU" dirty="0" smtClean="0"/>
              <a:t>unbewusste Wahrnehmung  in Eingeweifen</a:t>
            </a:r>
          </a:p>
          <a:p>
            <a:pPr lvl="3"/>
            <a:r>
              <a:rPr lang="hu-HU" dirty="0" smtClean="0">
                <a:solidFill>
                  <a:srgbClr val="7030A0"/>
                </a:solidFill>
              </a:rPr>
              <a:t>Viszerozeption</a:t>
            </a:r>
          </a:p>
          <a:p>
            <a:pPr lvl="1"/>
            <a:endParaRPr lang="hu-HU" dirty="0" smtClean="0"/>
          </a:p>
          <a:p>
            <a:pPr>
              <a:buNone/>
            </a:pPr>
            <a:endParaRPr lang="hu-H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Motorische Kortices</a:t>
            </a:r>
            <a:endParaRPr lang="hu-HU" dirty="0"/>
          </a:p>
        </p:txBody>
      </p:sp>
      <p:pic>
        <p:nvPicPr>
          <p:cNvPr id="4" name="Picture 2" descr="zill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941887" cy="6858000"/>
          </a:xfrm>
          <a:prstGeom prst="rect">
            <a:avLst/>
          </a:prstGeom>
          <a:noFill/>
        </p:spPr>
      </p:pic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5364088" y="-531440"/>
          <a:ext cx="2806700" cy="7389440"/>
        </p:xfrm>
        <a:graphic>
          <a:graphicData uri="http://schemas.openxmlformats.org/presentationml/2006/ole">
            <p:oleObj spid="_x0000_s1027" name="Image" r:id="rId5" imgW="4380952" imgH="10704762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Somatotopie des motorischen Kortex</a:t>
            </a:r>
            <a:endParaRPr lang="hu-HU" dirty="0"/>
          </a:p>
        </p:txBody>
      </p:sp>
      <p:pic>
        <p:nvPicPr>
          <p:cNvPr id="4" name="Picture 2" descr="wald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14400"/>
            <a:ext cx="6934200" cy="5943600"/>
          </a:xfrm>
          <a:prstGeom prst="rect">
            <a:avLst/>
          </a:prstGeom>
          <a:noFill/>
        </p:spPr>
      </p:pic>
      <p:pic>
        <p:nvPicPr>
          <p:cNvPr id="5" name="Picture 5" descr="wald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125" y="2276872"/>
            <a:ext cx="5920875" cy="42598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Direkte absteignde Bahn</a:t>
            </a:r>
            <a:endParaRPr lang="hu-HU" dirty="0"/>
          </a:p>
        </p:txBody>
      </p:sp>
      <p:pic>
        <p:nvPicPr>
          <p:cNvPr id="4" name="Picture 2" descr="sh 5"/>
          <p:cNvPicPr>
            <a:picLocks noChangeAspect="1" noChangeArrowheads="1"/>
          </p:cNvPicPr>
          <p:nvPr/>
        </p:nvPicPr>
        <p:blipFill>
          <a:blip r:embed="rId3" cstate="print"/>
          <a:srcRect t="3801" b="3656"/>
          <a:stretch>
            <a:fillRect/>
          </a:stretch>
        </p:blipFill>
        <p:spPr bwMode="auto">
          <a:xfrm>
            <a:off x="4816005" y="0"/>
            <a:ext cx="4327995" cy="6858000"/>
          </a:xfrm>
          <a:prstGeom prst="rect">
            <a:avLst/>
          </a:prstGeom>
          <a:noFill/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02832" cy="4525963"/>
          </a:xfrm>
        </p:spPr>
        <p:txBody>
          <a:bodyPr/>
          <a:lstStyle/>
          <a:p>
            <a:r>
              <a:rPr lang="hu-HU" dirty="0" smtClean="0"/>
              <a:t>Pyramidenbahn</a:t>
            </a:r>
          </a:p>
          <a:p>
            <a:r>
              <a:rPr lang="hu-HU" dirty="0" smtClean="0"/>
              <a:t>primerer mot. Kortex</a:t>
            </a:r>
          </a:p>
          <a:p>
            <a:r>
              <a:rPr lang="hu-HU" dirty="0" smtClean="0"/>
              <a:t>endet an den alpha Motoneuronen</a:t>
            </a:r>
            <a:endParaRPr lang="hu-HU" dirty="0"/>
          </a:p>
        </p:txBody>
      </p:sp>
      <p:pic>
        <p:nvPicPr>
          <p:cNvPr id="5" name="Picture 4" descr="sh 6 a - gvelő pyr somatotopi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332656"/>
            <a:ext cx="3249612" cy="6192837"/>
          </a:xfrm>
          <a:prstGeom prst="rect">
            <a:avLst/>
          </a:prstGeom>
          <a:noFill/>
        </p:spPr>
      </p:pic>
      <p:sp>
        <p:nvSpPr>
          <p:cNvPr id="6" name="Textfeld 5"/>
          <p:cNvSpPr txBox="1"/>
          <p:nvPr/>
        </p:nvSpPr>
        <p:spPr>
          <a:xfrm>
            <a:off x="4716016" y="2780928"/>
            <a:ext cx="129614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dirty="0" smtClean="0"/>
              <a:t>Pyramiden-bahn</a:t>
            </a:r>
            <a:endParaRPr lang="hu-HU" dirty="0"/>
          </a:p>
        </p:txBody>
      </p:sp>
      <p:sp>
        <p:nvSpPr>
          <p:cNvPr id="7" name="Textfeld 6"/>
          <p:cNvSpPr txBox="1"/>
          <p:nvPr/>
        </p:nvSpPr>
        <p:spPr>
          <a:xfrm>
            <a:off x="4716016" y="6211669"/>
            <a:ext cx="244827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dirty="0" smtClean="0"/>
              <a:t>Lage der Pyramiden-bahn im Rückenmark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hu-HU"/>
              <a:t>Einblutungen und Infarkte im Bereich der Capsula interna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u-H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sind ein häufiges klinisches Ereignis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u-H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Im Regelfall: kommt es zur Mitschädigung der frontopontinen Bahnen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u-H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Seltener: isolierter Pyramidenbahnschädigung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u-H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 diesem Fall zuerst: schlaffe Lähmung, dann spastische Lähmung</a:t>
            </a:r>
            <a:endParaRPr kumimoji="0" lang="hu-H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Lehmungen</a:t>
            </a:r>
            <a:endParaRPr lang="hu-HU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 fontScale="62500" lnSpcReduction="20000"/>
          </a:bodyPr>
          <a:lstStyle/>
          <a:p>
            <a:r>
              <a:rPr lang="hu-HU" dirty="0" smtClean="0"/>
              <a:t>zentrale Lehmung</a:t>
            </a:r>
          </a:p>
          <a:p>
            <a:pPr lvl="1"/>
            <a:r>
              <a:rPr lang="hu-HU" dirty="0" smtClean="0"/>
              <a:t>obere Motoneuron, oder die absteigende Bahne sind verletzt</a:t>
            </a:r>
          </a:p>
          <a:p>
            <a:pPr lvl="1"/>
            <a:r>
              <a:rPr lang="hu-HU" dirty="0" smtClean="0"/>
              <a:t>ohne reticulospinale, vestibulospinale und corticospinale Input : </a:t>
            </a:r>
            <a:r>
              <a:rPr lang="hu-HU" dirty="0" smtClean="0"/>
              <a:t>Disinhibitio</a:t>
            </a:r>
            <a:endParaRPr lang="hu-HU" dirty="0" smtClean="0"/>
          </a:p>
          <a:p>
            <a:pPr lvl="1"/>
            <a:r>
              <a:rPr lang="hu-HU" dirty="0" smtClean="0"/>
              <a:t>spastische Paralyse (Hypertonia)</a:t>
            </a:r>
          </a:p>
          <a:p>
            <a:pPr lvl="1"/>
            <a:r>
              <a:rPr lang="hu-HU" dirty="0" smtClean="0"/>
              <a:t>Muskeln atrophiseren nicht</a:t>
            </a:r>
          </a:p>
          <a:p>
            <a:pPr lvl="1"/>
            <a:r>
              <a:rPr lang="hu-HU" dirty="0" smtClean="0"/>
              <a:t>Hyperaktive Reflexe</a:t>
            </a:r>
          </a:p>
          <a:p>
            <a:pPr lvl="1"/>
            <a:endParaRPr lang="hu-HU" dirty="0" smtClean="0"/>
          </a:p>
          <a:p>
            <a:pPr lvl="1"/>
            <a:endParaRPr lang="hu-HU" dirty="0" smtClean="0"/>
          </a:p>
          <a:p>
            <a:r>
              <a:rPr lang="hu-HU" dirty="0" smtClean="0"/>
              <a:t>periphäre Lehmung</a:t>
            </a:r>
          </a:p>
          <a:p>
            <a:pPr lvl="1"/>
            <a:r>
              <a:rPr lang="hu-HU" dirty="0" smtClean="0"/>
              <a:t>untere Motoneurone, oder periphäre Nerven sind verletzt</a:t>
            </a:r>
          </a:p>
          <a:p>
            <a:pPr lvl="1"/>
            <a:r>
              <a:rPr lang="hu-HU" dirty="0" smtClean="0"/>
              <a:t>Paresis (Schwachheit), Paralyis (Plegia, Ausfall der Bewegungen)</a:t>
            </a:r>
          </a:p>
          <a:p>
            <a:pPr lvl="1"/>
            <a:r>
              <a:rPr lang="hu-HU" dirty="0" smtClean="0"/>
              <a:t> Hypotonia (flaccide Paralyse)</a:t>
            </a:r>
          </a:p>
          <a:p>
            <a:pPr lvl="1"/>
            <a:r>
              <a:rPr lang="hu-HU" dirty="0" smtClean="0"/>
              <a:t> Muskelatrophia + Fibrillatio (zufällige kontraktionen des denervierten Muskels)</a:t>
            </a:r>
          </a:p>
          <a:p>
            <a:pPr lvl="1"/>
            <a:r>
              <a:rPr lang="hu-HU" dirty="0" smtClean="0"/>
              <a:t> Reflexe fehlen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Indirekte motorische Bahne</a:t>
            </a:r>
            <a:endParaRPr lang="hu-HU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u-HU" dirty="0" smtClean="0"/>
              <a:t>extrapyramidales System</a:t>
            </a:r>
          </a:p>
          <a:p>
            <a:r>
              <a:rPr lang="hu-HU" dirty="0" smtClean="0"/>
              <a:t>Alle motorische Projektionen, die ins Rückenmark ziehen, und nicht in der Pyramidenbahn verlaufen</a:t>
            </a:r>
          </a:p>
          <a:p>
            <a:r>
              <a:rPr lang="hu-HU" dirty="0" smtClean="0"/>
              <a:t>Ursprünge: Hirnstamm-Zentren</a:t>
            </a:r>
          </a:p>
          <a:p>
            <a:r>
              <a:rPr lang="hu-HU" dirty="0" smtClean="0"/>
              <a:t>Die wichtigsten (beim Mensch):</a:t>
            </a:r>
          </a:p>
          <a:p>
            <a:pPr lvl="1"/>
            <a:r>
              <a:rPr lang="hu-HU" dirty="0" smtClean="0"/>
              <a:t>Colliculus superior</a:t>
            </a:r>
          </a:p>
          <a:p>
            <a:pPr lvl="1"/>
            <a:r>
              <a:rPr lang="hu-HU" dirty="0" smtClean="0"/>
              <a:t>Nucleus ruber</a:t>
            </a:r>
          </a:p>
          <a:p>
            <a:pPr lvl="1"/>
            <a:r>
              <a:rPr lang="hu-HU" dirty="0" smtClean="0"/>
              <a:t>Nuclei vestibulares</a:t>
            </a:r>
          </a:p>
          <a:p>
            <a:pPr lvl="1"/>
            <a:r>
              <a:rPr lang="hu-HU" dirty="0" smtClean="0"/>
              <a:t>Formatio reticularis</a:t>
            </a:r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Basalganglien</a:t>
            </a:r>
            <a:endParaRPr lang="hu-HU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dirty="0" smtClean="0"/>
              <a:t>Kerne assoziiert mit motorsichen Funktionen</a:t>
            </a:r>
          </a:p>
          <a:p>
            <a:pPr lvl="1"/>
            <a:r>
              <a:rPr lang="hu-HU" dirty="0" smtClean="0"/>
              <a:t>Striatum (Putamen + Nucl caudatus)</a:t>
            </a:r>
          </a:p>
          <a:p>
            <a:pPr lvl="1"/>
            <a:r>
              <a:rPr lang="hu-HU" dirty="0" smtClean="0"/>
              <a:t>Pallidum (Globus pallidus)</a:t>
            </a:r>
          </a:p>
          <a:p>
            <a:pPr lvl="1"/>
            <a:r>
              <a:rPr lang="hu-HU" dirty="0" smtClean="0"/>
              <a:t>Substantia nigra</a:t>
            </a:r>
          </a:p>
          <a:p>
            <a:pPr lvl="1"/>
            <a:r>
              <a:rPr lang="hu-HU" dirty="0" smtClean="0"/>
              <a:t>Nucleus subthalamicus</a:t>
            </a:r>
          </a:p>
          <a:p>
            <a:r>
              <a:rPr lang="hu-HU" dirty="0" smtClean="0"/>
              <a:t>Sie bilden widerhallenden Kreis, in dem die feine Planung der Bewegung stattfindet</a:t>
            </a:r>
          </a:p>
          <a:p>
            <a:pPr lvl="1"/>
            <a:r>
              <a:rPr lang="hu-HU" dirty="0" smtClean="0"/>
              <a:t>Störungen:</a:t>
            </a:r>
          </a:p>
          <a:p>
            <a:pPr lvl="2"/>
            <a:r>
              <a:rPr lang="hu-HU" dirty="0" smtClean="0"/>
              <a:t>Striatum: Huntington Krankheit</a:t>
            </a:r>
          </a:p>
          <a:p>
            <a:pPr lvl="2"/>
            <a:r>
              <a:rPr lang="hu-HU" dirty="0" smtClean="0"/>
              <a:t>Substantia nigra: Parkinson Krankheit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xtrapiramidális pályá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613" y="636983"/>
            <a:ext cx="7127875" cy="5665788"/>
          </a:xfrm>
          <a:prstGeom prst="rect">
            <a:avLst/>
          </a:prstGeom>
          <a:noFill/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2225" y="3897709"/>
            <a:ext cx="24495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hu-HU" sz="1800">
                <a:solidFill>
                  <a:srgbClr val="FF0000"/>
                </a:solidFill>
              </a:rPr>
              <a:t>Tr. rubrospinalis</a:t>
            </a:r>
            <a:endParaRPr lang="hu-HU" sz="1800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 flipV="1">
            <a:off x="1835150" y="3565921"/>
            <a:ext cx="1152525" cy="3603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4925" y="1983184"/>
            <a:ext cx="25923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hu-HU" sz="1800">
                <a:solidFill>
                  <a:srgbClr val="FF9900"/>
                </a:solidFill>
              </a:rPr>
              <a:t>Tr. reticulospinalis lat.</a:t>
            </a:r>
            <a:endParaRPr lang="hu-HU" sz="1800">
              <a:solidFill>
                <a:srgbClr val="FF9900"/>
              </a:solidFill>
              <a:latin typeface="Arial" charset="0"/>
            </a:endParaRPr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>
            <a:off x="1331913" y="2341959"/>
            <a:ext cx="2520950" cy="719137"/>
          </a:xfrm>
          <a:prstGeom prst="line">
            <a:avLst/>
          </a:prstGeom>
          <a:noFill/>
          <a:ln w="9525">
            <a:solidFill>
              <a:srgbClr val="FF99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30163" y="2840434"/>
            <a:ext cx="24114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hu-HU" sz="1800">
                <a:solidFill>
                  <a:srgbClr val="FF0000"/>
                </a:solidFill>
              </a:rPr>
              <a:t>Tr. tegmentospinalis</a:t>
            </a:r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>
            <a:off x="2339975" y="3062684"/>
            <a:ext cx="1008063" cy="28733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5867400" y="6009084"/>
            <a:ext cx="3384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hu-HU" sz="1800">
                <a:solidFill>
                  <a:srgbClr val="FF0000"/>
                </a:solidFill>
              </a:rPr>
              <a:t>Fasciculus longitudinalis med.</a:t>
            </a:r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 flipH="1" flipV="1">
            <a:off x="5003800" y="3854846"/>
            <a:ext cx="1655763" cy="216058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4211638" y="6518671"/>
            <a:ext cx="19446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hu-HU" sz="1800">
                <a:solidFill>
                  <a:srgbClr val="FF0000"/>
                </a:solidFill>
              </a:rPr>
              <a:t>Tr. tectospinalis</a:t>
            </a:r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 flipH="1" flipV="1">
            <a:off x="5076825" y="4358084"/>
            <a:ext cx="215900" cy="208915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20638" y="5007371"/>
            <a:ext cx="23764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hu-HU" sz="1800">
                <a:solidFill>
                  <a:srgbClr val="3366FF"/>
                </a:solidFill>
              </a:rPr>
              <a:t>Tr. vestibulospinalis</a:t>
            </a:r>
          </a:p>
        </p:txBody>
      </p:sp>
      <p:sp>
        <p:nvSpPr>
          <p:cNvPr id="16" name="Line 14"/>
          <p:cNvSpPr>
            <a:spLocks noChangeShapeType="1"/>
          </p:cNvSpPr>
          <p:nvPr/>
        </p:nvSpPr>
        <p:spPr bwMode="auto">
          <a:xfrm flipV="1">
            <a:off x="2339975" y="4791471"/>
            <a:ext cx="1944688" cy="358775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57150" y="6086871"/>
            <a:ext cx="37798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hu-HU" sz="1800">
                <a:solidFill>
                  <a:srgbClr val="FF9900"/>
                </a:solidFill>
              </a:rPr>
              <a:t>Tr. reticulospinalis lat. und ventr.</a:t>
            </a:r>
          </a:p>
        </p:txBody>
      </p:sp>
      <p:sp>
        <p:nvSpPr>
          <p:cNvPr id="18" name="Line 16"/>
          <p:cNvSpPr>
            <a:spLocks noChangeShapeType="1"/>
          </p:cNvSpPr>
          <p:nvPr/>
        </p:nvSpPr>
        <p:spPr bwMode="auto">
          <a:xfrm flipV="1">
            <a:off x="3132138" y="5078809"/>
            <a:ext cx="1152525" cy="936625"/>
          </a:xfrm>
          <a:prstGeom prst="line">
            <a:avLst/>
          </a:prstGeom>
          <a:noFill/>
          <a:ln w="9525">
            <a:solidFill>
              <a:srgbClr val="FF99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Indirekte Bahne im Rückenmark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835150" y="620713"/>
            <a:ext cx="3132138" cy="4572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hu-HU" sz="2400"/>
              <a:t>Pyramidenbahn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5111750" y="620713"/>
            <a:ext cx="3636963" cy="4572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hu-HU" sz="2400"/>
              <a:t>Extrapyramidale Bahnen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79388" y="1557338"/>
            <a:ext cx="1296987" cy="36671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hu-HU" sz="1800" dirty="0">
                <a:latin typeface="Arial" charset="0"/>
              </a:rPr>
              <a:t>Ursprung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763713" y="1484313"/>
            <a:ext cx="302418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hu-HU" sz="1800"/>
              <a:t>Motorkortex </a:t>
            </a:r>
            <a:r>
              <a:rPr lang="hu-HU" sz="1400"/>
              <a:t>(+sensorischer  und pr</a:t>
            </a:r>
            <a:r>
              <a:rPr lang="en-US" sz="1400">
                <a:cs typeface="Arial" charset="0"/>
              </a:rPr>
              <a:t>ä</a:t>
            </a:r>
            <a:r>
              <a:rPr lang="hu-HU" sz="1400">
                <a:cs typeface="Arial" charset="0"/>
              </a:rPr>
              <a:t>motorischer </a:t>
            </a:r>
            <a:r>
              <a:rPr lang="hu-HU" sz="1400"/>
              <a:t>Kortex)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5146675" y="1481138"/>
            <a:ext cx="38163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hu-HU" sz="1800"/>
              <a:t>Hirnstamm </a:t>
            </a:r>
            <a:r>
              <a:rPr lang="hu-HU" sz="1400"/>
              <a:t>(Roter Kern, obere Zwihügel, Formatio reticularis, Vestibul</a:t>
            </a:r>
            <a:r>
              <a:rPr lang="en-US" sz="1400">
                <a:cs typeface="Arial" charset="0"/>
              </a:rPr>
              <a:t>ä</a:t>
            </a:r>
            <a:r>
              <a:rPr lang="hu-HU" sz="1400">
                <a:cs typeface="Arial" charset="0"/>
              </a:rPr>
              <a:t>ra Kerne)</a:t>
            </a:r>
            <a:endParaRPr lang="en-US" sz="1400">
              <a:cs typeface="Arial" charset="0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79388" y="3141663"/>
            <a:ext cx="1296987" cy="366712"/>
          </a:xfrm>
          <a:prstGeom prst="rect">
            <a:avLst/>
          </a:prstGeom>
          <a:solidFill>
            <a:srgbClr val="F6CFA8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hu-HU" sz="1800">
                <a:latin typeface="Arial" charset="0"/>
              </a:rPr>
              <a:t>Ablauf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1763713" y="3068638"/>
            <a:ext cx="291623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hu-HU" sz="1800"/>
              <a:t>Pyramidenbahn </a:t>
            </a:r>
            <a:r>
              <a:rPr lang="hu-HU" sz="1400"/>
              <a:t>(Tr. corticospinlais lat. und ventr.)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5076825" y="3089275"/>
            <a:ext cx="3743325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hu-HU" sz="1800"/>
              <a:t>Au</a:t>
            </a:r>
            <a:r>
              <a:rPr lang="en-US" sz="1800">
                <a:cs typeface="Arial" charset="0"/>
              </a:rPr>
              <a:t>ß</a:t>
            </a:r>
            <a:r>
              <a:rPr lang="hu-HU" sz="1800">
                <a:cs typeface="Arial" charset="0"/>
              </a:rPr>
              <a:t>erhalb der Pyramidenbahn </a:t>
            </a:r>
            <a:r>
              <a:rPr lang="hu-HU" sz="1400">
                <a:cs typeface="Arial" charset="0"/>
              </a:rPr>
              <a:t>(Tr. Rubro-, reticluo-, vestibulo- und tectospinalis)</a:t>
            </a:r>
            <a:endParaRPr lang="en-US" sz="1400">
              <a:cs typeface="Arial" charset="0"/>
            </a:endParaRP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179388" y="4652963"/>
            <a:ext cx="1296987" cy="366712"/>
          </a:xfrm>
          <a:prstGeom prst="rect">
            <a:avLst/>
          </a:prstGeom>
          <a:solidFill>
            <a:srgbClr val="A2FCB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hu-HU" sz="1800">
                <a:latin typeface="Arial" charset="0"/>
              </a:rPr>
              <a:t>Target</a:t>
            </a: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1763713" y="4508500"/>
            <a:ext cx="3132137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hu-HU" sz="1400"/>
              <a:t>Alfa-Motoneuronen haupts</a:t>
            </a:r>
            <a:r>
              <a:rPr lang="en-US" sz="1400">
                <a:cs typeface="Arial" charset="0"/>
              </a:rPr>
              <a:t>ä</a:t>
            </a:r>
            <a:r>
              <a:rPr lang="hu-HU" sz="1400">
                <a:cs typeface="Arial" charset="0"/>
              </a:rPr>
              <a:t>chlich im</a:t>
            </a:r>
            <a:r>
              <a:rPr lang="hu-HU" sz="1800">
                <a:cs typeface="Arial" charset="0"/>
              </a:rPr>
              <a:t> laterales Ventralhorn </a:t>
            </a:r>
            <a:r>
              <a:rPr lang="hu-HU" sz="1400">
                <a:cs typeface="Arial" charset="0"/>
              </a:rPr>
              <a:t>aber in mediales </a:t>
            </a:r>
            <a:r>
              <a:rPr lang="hu-HU" sz="1400"/>
              <a:t>auch</a:t>
            </a:r>
            <a:r>
              <a:rPr lang="hu-HU" sz="1800">
                <a:latin typeface="Arial" charset="0"/>
              </a:rPr>
              <a:t> </a:t>
            </a:r>
            <a:endParaRPr lang="en-US" sz="1800">
              <a:latin typeface="Arial" charset="0"/>
            </a:endParaRP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5075238" y="4473575"/>
            <a:ext cx="3529012" cy="117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hu-HU" sz="1400"/>
              <a:t>Alfa-Motoneuronen haupts</a:t>
            </a:r>
            <a:r>
              <a:rPr lang="en-US" sz="1400"/>
              <a:t>ä</a:t>
            </a:r>
            <a:r>
              <a:rPr lang="hu-HU" sz="1400"/>
              <a:t>chlich im</a:t>
            </a:r>
            <a:r>
              <a:rPr lang="hu-HU" sz="1800"/>
              <a:t> mediales Ventralhorn </a:t>
            </a:r>
            <a:r>
              <a:rPr lang="hu-HU" sz="1400"/>
              <a:t>aber in laterales auch </a:t>
            </a:r>
            <a:endParaRPr lang="en-US" sz="1400"/>
          </a:p>
          <a:p>
            <a:pPr eaLnBrk="1" hangingPunct="1">
              <a:spcBef>
                <a:spcPct val="50000"/>
              </a:spcBef>
            </a:pPr>
            <a:endParaRPr lang="hu-HU" sz="1400"/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215900" y="5984875"/>
            <a:ext cx="1260475" cy="366713"/>
          </a:xfrm>
          <a:prstGeom prst="rect">
            <a:avLst/>
          </a:prstGeom>
          <a:solidFill>
            <a:srgbClr val="FF0066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hu-HU" sz="1800"/>
              <a:t>Funktion</a:t>
            </a:r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1835150" y="5842000"/>
            <a:ext cx="3097213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hu-HU" sz="1800"/>
              <a:t>Willkürmotorik </a:t>
            </a:r>
            <a:r>
              <a:rPr lang="hu-HU" sz="1400"/>
              <a:t>(</a:t>
            </a:r>
            <a:r>
              <a:rPr lang="hu-HU" sz="1800"/>
              <a:t>distale Extremit</a:t>
            </a:r>
            <a:r>
              <a:rPr lang="en-US" sz="1800">
                <a:cs typeface="Arial" charset="0"/>
              </a:rPr>
              <a:t>ä</a:t>
            </a:r>
            <a:r>
              <a:rPr lang="hu-HU" sz="1800">
                <a:cs typeface="Arial" charset="0"/>
              </a:rPr>
              <a:t>tsmuskeln</a:t>
            </a:r>
            <a:r>
              <a:rPr lang="hu-HU" sz="1400">
                <a:cs typeface="Arial" charset="0"/>
              </a:rPr>
              <a:t> aber proximale und Körpermuskeln auch)</a:t>
            </a:r>
            <a:endParaRPr lang="en-US" sz="1400">
              <a:cs typeface="Arial" charset="0"/>
            </a:endParaRPr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5111750" y="5805488"/>
            <a:ext cx="360045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hu-HU" sz="1800"/>
              <a:t>Willkürmotorik (proximale und Körpermuskeln </a:t>
            </a:r>
            <a:r>
              <a:rPr lang="hu-HU" sz="1400"/>
              <a:t>aber distale Extremit</a:t>
            </a:r>
            <a:r>
              <a:rPr lang="en-US" sz="1400"/>
              <a:t>ä</a:t>
            </a:r>
            <a:r>
              <a:rPr lang="hu-HU" sz="1400"/>
              <a:t>tsmuskeln auch)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Das limbische System</a:t>
            </a:r>
            <a:endParaRPr lang="hu-HU" dirty="0"/>
          </a:p>
        </p:txBody>
      </p:sp>
      <p:sp>
        <p:nvSpPr>
          <p:cNvPr id="5" name="Unterti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Somatosensorische Bahne</a:t>
            </a:r>
            <a:endParaRPr lang="hu-HU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Epikritische Sensibilität</a:t>
            </a:r>
          </a:p>
          <a:p>
            <a:pPr lvl="1"/>
            <a:r>
              <a:rPr lang="hu-HU" dirty="0" smtClean="0">
                <a:solidFill>
                  <a:srgbClr val="7030A0"/>
                </a:solidFill>
              </a:rPr>
              <a:t>Hinterstrangbahn</a:t>
            </a:r>
            <a:r>
              <a:rPr lang="hu-HU" dirty="0" smtClean="0"/>
              <a:t> + Lemniscus medialis</a:t>
            </a:r>
          </a:p>
          <a:p>
            <a:r>
              <a:rPr lang="hu-HU" dirty="0" smtClean="0"/>
              <a:t>Protopatische Sensibilität</a:t>
            </a:r>
          </a:p>
          <a:p>
            <a:pPr lvl="1"/>
            <a:r>
              <a:rPr lang="hu-HU" dirty="0" smtClean="0">
                <a:solidFill>
                  <a:srgbClr val="7030A0"/>
                </a:solidFill>
              </a:rPr>
              <a:t>anterolaterales System</a:t>
            </a:r>
          </a:p>
          <a:p>
            <a:r>
              <a:rPr lang="hu-HU" dirty="0" smtClean="0"/>
              <a:t>Propriozeptive Sensibilität</a:t>
            </a:r>
          </a:p>
          <a:p>
            <a:pPr lvl="1"/>
            <a:r>
              <a:rPr lang="hu-HU" dirty="0" smtClean="0">
                <a:solidFill>
                  <a:srgbClr val="7030A0"/>
                </a:solidFill>
              </a:rPr>
              <a:t>zum Kleinhirn </a:t>
            </a:r>
            <a:r>
              <a:rPr lang="hu-HU" dirty="0" smtClean="0"/>
              <a:t>aufsteigende bahne</a:t>
            </a:r>
          </a:p>
          <a:p>
            <a:endParaRPr lang="hu-HU" dirty="0" smtClean="0"/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Das limbische System</a:t>
            </a:r>
            <a:endParaRPr lang="hu-HU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K</a:t>
            </a:r>
            <a:r>
              <a:rPr lang="de-DE" dirty="0" smtClean="0"/>
              <a:t>ein geschlossenes Bahnsystem, sondern ein Begriff für eine Gruppe funktionell eng miteinander verbundener Kern- und Rindengebiete</a:t>
            </a:r>
            <a:endParaRPr lang="hu-HU" dirty="0" smtClean="0"/>
          </a:p>
          <a:p>
            <a:endParaRPr lang="hu-HU" dirty="0" smtClean="0"/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hu-HU" dirty="0"/>
              <a:t>Limbische Funktionen</a:t>
            </a:r>
            <a:br>
              <a:rPr lang="hu-HU" dirty="0"/>
            </a:br>
            <a:r>
              <a:rPr lang="hu-HU" dirty="0"/>
              <a:t>(nach Benninghof)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 Informationen die limbischen Strukturen durchlaufen müssen, um gespeichert werden zu können.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 Ausfilterung unwichtiger Informationen (schlafende Mutti- schreiendes Kind oder schnarchender Mann)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3. Emotionale Bewertungen auf Denken und Erinnern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4. Somatomotorik (auch: Gestikulation, Mimik)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5. Steuerung phylogenetisch alte, mit Emotionen verbundenes 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Verhaltenswesen</a:t>
            </a:r>
            <a:endParaRPr kumimoji="0" lang="hu-H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Dysfunktion:  Aufmerksamkeits- und Gedächtnisstörungen, Dissoziation von Kognition und Emotion.</a:t>
            </a:r>
            <a:endParaRPr kumimoji="0" lang="hu-H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 txBox="1">
            <a:spLocks/>
          </p:cNvSpPr>
          <p:nvPr/>
        </p:nvSpPr>
        <p:spPr>
          <a:xfrm>
            <a:off x="467544" y="19889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“</a:t>
            </a:r>
            <a:r>
              <a:rPr kumimoji="0" lang="hu-HU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Le grand lobe limbique</a:t>
            </a: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”</a:t>
            </a:r>
            <a:endParaRPr kumimoji="0" lang="hu-H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artalom helye 2"/>
          <p:cNvSpPr txBox="1">
            <a:spLocks/>
          </p:cNvSpPr>
          <p:nvPr/>
        </p:nvSpPr>
        <p:spPr>
          <a:xfrm>
            <a:off x="181370" y="1541633"/>
            <a:ext cx="5803794" cy="5316367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u-H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lat. limbus: Gürtel, Saum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hu-H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unterschiedliche kortikale und subkortikale Hirnstrukturen</a:t>
            </a:r>
            <a:endParaRPr kumimoji="0" lang="hu-H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hu-H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u-H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</a:t>
            </a:r>
            <a:r>
              <a:rPr kumimoji="0" lang="de-DE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eine allgemein gültige Definition des Systems</a:t>
            </a:r>
            <a:endParaRPr kumimoji="0" lang="hu-H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hu-H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u-H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bestimmte</a:t>
            </a:r>
            <a:r>
              <a:rPr kumimoji="0" lang="de-DE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Strukturen in Verschaltungskreisen, </a:t>
            </a:r>
            <a:r>
              <a:rPr kumimoji="0" lang="hu-H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de-DE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reverberating</a:t>
            </a:r>
            <a:r>
              <a:rPr kumimoji="0" lang="de-DE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de-DE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circuits</a:t>
            </a:r>
            <a:r>
              <a:rPr kumimoji="0" lang="hu-H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r>
              <a:rPr kumimoji="0" lang="de-DE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organisiert sind, in denen die Erregung kreisen kann</a:t>
            </a:r>
            <a:endParaRPr kumimoji="0" lang="hu-H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hu-H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Schädigung limbischer Strukturen und Verbindungen sind bei neuropsychiatrischen Erkrankungen </a:t>
            </a:r>
            <a:r>
              <a:rPr kumimoji="0" lang="hu-H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(Depressio, Schisophraenia)</a:t>
            </a:r>
            <a:endParaRPr kumimoji="0" lang="hu-H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1988840"/>
            <a:ext cx="2388165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zövegdoboz 4"/>
          <p:cNvSpPr txBox="1"/>
          <p:nvPr/>
        </p:nvSpPr>
        <p:spPr>
          <a:xfrm>
            <a:off x="5960885" y="5146073"/>
            <a:ext cx="31831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Pierre Paul Broca (1824 – 1880)</a:t>
            </a:r>
            <a:endParaRPr lang="hu-HU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Aufbau</a:t>
            </a:r>
            <a:endParaRPr lang="hu-H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43281" y="1484785"/>
            <a:ext cx="6900719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zövegdoboz 3"/>
          <p:cNvSpPr txBox="1"/>
          <p:nvPr/>
        </p:nvSpPr>
        <p:spPr>
          <a:xfrm>
            <a:off x="0" y="2132856"/>
            <a:ext cx="2552569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 smtClean="0"/>
              <a:t>Kortikale Anteile</a:t>
            </a:r>
          </a:p>
          <a:p>
            <a:endParaRPr lang="hu-HU" sz="1600" b="1" dirty="0" smtClean="0"/>
          </a:p>
          <a:p>
            <a:r>
              <a:rPr lang="hu-HU" sz="1600" dirty="0" smtClean="0"/>
              <a:t>Hippocampus</a:t>
            </a:r>
          </a:p>
          <a:p>
            <a:r>
              <a:rPr lang="hu-HU" sz="1600" dirty="0" err="1" smtClean="0"/>
              <a:t>Gyrus</a:t>
            </a:r>
            <a:r>
              <a:rPr lang="hu-HU" sz="1600" dirty="0" smtClean="0"/>
              <a:t> </a:t>
            </a:r>
            <a:r>
              <a:rPr lang="hu-HU" sz="1600" dirty="0" err="1" smtClean="0"/>
              <a:t>dentatus</a:t>
            </a:r>
            <a:endParaRPr lang="hu-HU" sz="1600" dirty="0" smtClean="0"/>
          </a:p>
          <a:p>
            <a:r>
              <a:rPr lang="hu-HU" sz="1600" dirty="0" err="1" smtClean="0"/>
              <a:t>Cornu</a:t>
            </a:r>
            <a:r>
              <a:rPr lang="hu-HU" sz="1600" dirty="0" smtClean="0"/>
              <a:t> </a:t>
            </a:r>
            <a:r>
              <a:rPr lang="hu-HU" sz="1600" dirty="0" err="1" smtClean="0"/>
              <a:t>ammonis</a:t>
            </a:r>
            <a:endParaRPr lang="hu-HU" sz="1600" dirty="0" smtClean="0"/>
          </a:p>
          <a:p>
            <a:r>
              <a:rPr lang="hu-HU" sz="1600" dirty="0" err="1" smtClean="0"/>
              <a:t>Subiculum</a:t>
            </a:r>
            <a:endParaRPr lang="hu-HU" sz="1600" dirty="0" smtClean="0"/>
          </a:p>
          <a:p>
            <a:r>
              <a:rPr lang="hu-HU" sz="1600" dirty="0" err="1" smtClean="0"/>
              <a:t>Indusium</a:t>
            </a:r>
            <a:r>
              <a:rPr lang="hu-HU" sz="1600" dirty="0" smtClean="0"/>
              <a:t> </a:t>
            </a:r>
            <a:r>
              <a:rPr lang="hu-HU" sz="1600" dirty="0" err="1" smtClean="0"/>
              <a:t>griseum</a:t>
            </a:r>
            <a:endParaRPr lang="hu-HU" sz="1600" dirty="0" smtClean="0"/>
          </a:p>
          <a:p>
            <a:r>
              <a:rPr lang="hu-HU" sz="1600" dirty="0" err="1" smtClean="0"/>
              <a:t>Gyrus</a:t>
            </a:r>
            <a:r>
              <a:rPr lang="hu-HU" sz="1600" dirty="0" smtClean="0"/>
              <a:t> </a:t>
            </a:r>
            <a:r>
              <a:rPr lang="hu-HU" sz="1600" dirty="0" err="1" smtClean="0"/>
              <a:t>parahippocampalis</a:t>
            </a:r>
            <a:endParaRPr lang="hu-HU" sz="1600" dirty="0" smtClean="0"/>
          </a:p>
          <a:p>
            <a:r>
              <a:rPr lang="hu-HU" sz="1600" dirty="0" err="1" smtClean="0"/>
              <a:t>Area</a:t>
            </a:r>
            <a:r>
              <a:rPr lang="hu-HU" sz="1600" dirty="0" smtClean="0"/>
              <a:t> </a:t>
            </a:r>
            <a:r>
              <a:rPr lang="hu-HU" sz="1600" dirty="0" err="1" smtClean="0"/>
              <a:t>entorhinalis</a:t>
            </a:r>
            <a:r>
              <a:rPr lang="hu-HU" sz="1600" dirty="0" smtClean="0"/>
              <a:t>,</a:t>
            </a:r>
          </a:p>
          <a:p>
            <a:r>
              <a:rPr lang="hu-HU" sz="1600" dirty="0" err="1" smtClean="0"/>
              <a:t>Area</a:t>
            </a:r>
            <a:r>
              <a:rPr lang="hu-HU" sz="1600" dirty="0" smtClean="0"/>
              <a:t> </a:t>
            </a:r>
            <a:r>
              <a:rPr lang="hu-HU" sz="1600" dirty="0" err="1" smtClean="0"/>
              <a:t>perirhinalis</a:t>
            </a:r>
            <a:r>
              <a:rPr lang="hu-HU" sz="1600" dirty="0" smtClean="0"/>
              <a:t>, </a:t>
            </a:r>
          </a:p>
          <a:p>
            <a:r>
              <a:rPr lang="hu-HU" sz="1600" dirty="0" err="1" smtClean="0"/>
              <a:t>Area</a:t>
            </a:r>
            <a:r>
              <a:rPr lang="hu-HU" sz="1600" dirty="0" smtClean="0"/>
              <a:t> </a:t>
            </a:r>
            <a:r>
              <a:rPr lang="hu-HU" sz="1600" dirty="0" err="1" smtClean="0"/>
              <a:t>presubicularis</a:t>
            </a:r>
            <a:endParaRPr lang="hu-HU" sz="1600" dirty="0" smtClean="0"/>
          </a:p>
          <a:p>
            <a:r>
              <a:rPr lang="hu-HU" sz="1600" dirty="0" err="1" smtClean="0"/>
              <a:t>Gyrus</a:t>
            </a:r>
            <a:r>
              <a:rPr lang="hu-HU" sz="1600" dirty="0" smtClean="0"/>
              <a:t> </a:t>
            </a:r>
            <a:r>
              <a:rPr lang="hu-HU" sz="1600" dirty="0" err="1" smtClean="0"/>
              <a:t>cinguli</a:t>
            </a:r>
            <a:endParaRPr lang="hu-HU" sz="1600" dirty="0" smtClean="0"/>
          </a:p>
          <a:p>
            <a:r>
              <a:rPr lang="hu-HU" sz="1600" dirty="0" err="1" smtClean="0"/>
              <a:t>Area</a:t>
            </a:r>
            <a:r>
              <a:rPr lang="hu-HU" sz="1600" dirty="0" smtClean="0"/>
              <a:t> </a:t>
            </a:r>
            <a:r>
              <a:rPr lang="hu-HU" sz="1600" dirty="0" err="1" smtClean="0"/>
              <a:t>subcallosa</a:t>
            </a:r>
            <a:endParaRPr lang="hu-H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Aufbau</a:t>
            </a:r>
            <a:endParaRPr lang="hu-HU" dirty="0"/>
          </a:p>
        </p:txBody>
      </p:sp>
      <p:sp>
        <p:nvSpPr>
          <p:cNvPr id="6" name="Textfeld 5"/>
          <p:cNvSpPr txBox="1"/>
          <p:nvPr/>
        </p:nvSpPr>
        <p:spPr>
          <a:xfrm>
            <a:off x="179512" y="1700808"/>
            <a:ext cx="2699792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 smtClean="0"/>
              <a:t>Subkortikale Anteile  (Kern</a:t>
            </a:r>
            <a:r>
              <a:rPr lang="hu-HU" sz="1600" dirty="0" smtClean="0"/>
              <a:t>e)</a:t>
            </a:r>
          </a:p>
          <a:p>
            <a:endParaRPr lang="hu-HU" sz="1600" dirty="0" smtClean="0"/>
          </a:p>
          <a:p>
            <a:r>
              <a:rPr lang="hu-HU" sz="1600" b="1" dirty="0" smtClean="0"/>
              <a:t>Telencephalon</a:t>
            </a:r>
          </a:p>
          <a:p>
            <a:r>
              <a:rPr lang="hu-HU" sz="1600" dirty="0" smtClean="0"/>
              <a:t>16 Area septalis </a:t>
            </a:r>
          </a:p>
          <a:p>
            <a:r>
              <a:rPr lang="hu-HU" sz="1600" dirty="0" smtClean="0"/>
              <a:t>     Ncl. accumbens (ventrales Striatum)</a:t>
            </a:r>
          </a:p>
          <a:p>
            <a:r>
              <a:rPr lang="hu-HU" sz="1600" dirty="0" smtClean="0"/>
              <a:t> 25 Corpus amygdaloideum</a:t>
            </a:r>
          </a:p>
          <a:p>
            <a:r>
              <a:rPr lang="hu-HU" sz="1600" dirty="0" smtClean="0"/>
              <a:t>      Ncl. striae terminalis</a:t>
            </a:r>
          </a:p>
          <a:p>
            <a:r>
              <a:rPr lang="hu-HU" sz="1600" b="1" dirty="0" smtClean="0"/>
              <a:t> Diencephalon</a:t>
            </a:r>
          </a:p>
          <a:p>
            <a:r>
              <a:rPr lang="hu-HU" sz="1600" dirty="0" smtClean="0"/>
              <a:t>  23 Corpus mammillare</a:t>
            </a:r>
          </a:p>
          <a:p>
            <a:r>
              <a:rPr lang="hu-HU" sz="1600" dirty="0" smtClean="0"/>
              <a:t>  18 Ncll. Thalami anteriores</a:t>
            </a:r>
          </a:p>
          <a:p>
            <a:r>
              <a:rPr lang="hu-HU" sz="1600" dirty="0" smtClean="0"/>
              <a:t>  20 Ncll. habenularis medialis et lateralis</a:t>
            </a:r>
          </a:p>
          <a:p>
            <a:r>
              <a:rPr lang="hu-HU" sz="1600" b="1" dirty="0" smtClean="0"/>
              <a:t> Mesencephalon</a:t>
            </a:r>
          </a:p>
          <a:p>
            <a:r>
              <a:rPr lang="hu-HU" sz="1600" dirty="0" smtClean="0"/>
              <a:t>  21 Ncl. Interpeduncularis</a:t>
            </a:r>
          </a:p>
          <a:p>
            <a:r>
              <a:rPr lang="hu-HU" dirty="0" smtClean="0"/>
              <a:t> </a:t>
            </a:r>
            <a:r>
              <a:rPr lang="hu-HU" sz="1600" dirty="0" smtClean="0"/>
              <a:t>22 Ncl. tegmentalis posterior</a:t>
            </a:r>
          </a:p>
          <a:p>
            <a:endParaRPr lang="hu-HU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6742" y="1484785"/>
            <a:ext cx="5531522" cy="5291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Afferenzen</a:t>
            </a:r>
            <a:endParaRPr lang="hu-HU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Riehbahn</a:t>
            </a:r>
          </a:p>
          <a:p>
            <a:r>
              <a:rPr lang="hu-HU" dirty="0" smtClean="0"/>
              <a:t>Kollateralen aus dem Tr. spinothalamicus (Schmerz!)</a:t>
            </a:r>
          </a:p>
          <a:p>
            <a:r>
              <a:rPr lang="hu-HU" dirty="0" smtClean="0"/>
              <a:t>Hirnstamm</a:t>
            </a:r>
          </a:p>
          <a:p>
            <a:r>
              <a:rPr lang="hu-HU" dirty="0" smtClean="0"/>
              <a:t>Kortex (durch Area entorhinalis)</a:t>
            </a:r>
            <a:endParaRPr lang="hu-HU" dirty="0"/>
          </a:p>
        </p:txBody>
      </p:sp>
      <p:grpSp>
        <p:nvGrpSpPr>
          <p:cNvPr id="4" name="Csoportba foglalás 10"/>
          <p:cNvGrpSpPr/>
          <p:nvPr/>
        </p:nvGrpSpPr>
        <p:grpSpPr>
          <a:xfrm>
            <a:off x="827584" y="1239351"/>
            <a:ext cx="7471247" cy="5350647"/>
            <a:chOff x="244475" y="0"/>
            <a:chExt cx="8449841" cy="6401073"/>
          </a:xfrm>
        </p:grpSpPr>
        <p:pic>
          <p:nvPicPr>
            <p:cNvPr id="5" name="Picture 2" descr="limbikus rendszer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3528" y="0"/>
              <a:ext cx="8245475" cy="6348413"/>
            </a:xfrm>
            <a:prstGeom prst="rect">
              <a:avLst/>
            </a:prstGeom>
            <a:noFill/>
          </p:spPr>
        </p:pic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6948264" y="5661248"/>
              <a:ext cx="1746052" cy="723900"/>
            </a:xfrm>
            <a:prstGeom prst="rect">
              <a:avLst/>
            </a:prstGeom>
            <a:noFill/>
            <a:ln w="38100">
              <a:solidFill>
                <a:srgbClr val="0066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4139952" y="5373216"/>
              <a:ext cx="2160240" cy="648072"/>
            </a:xfrm>
            <a:prstGeom prst="rect">
              <a:avLst/>
            </a:prstGeom>
            <a:noFill/>
            <a:ln w="38100">
              <a:solidFill>
                <a:srgbClr val="0066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1160463" y="4211638"/>
              <a:ext cx="1135062" cy="722312"/>
            </a:xfrm>
            <a:prstGeom prst="rect">
              <a:avLst/>
            </a:prstGeom>
            <a:noFill/>
            <a:ln w="38100">
              <a:solidFill>
                <a:srgbClr val="0066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244475" y="3509963"/>
              <a:ext cx="2028825" cy="265112"/>
            </a:xfrm>
            <a:prstGeom prst="rect">
              <a:avLst/>
            </a:prstGeom>
            <a:noFill/>
            <a:ln w="38100">
              <a:solidFill>
                <a:srgbClr val="0066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0" name="Szövegdoboz 8"/>
            <p:cNvSpPr txBox="1"/>
            <p:nvPr/>
          </p:nvSpPr>
          <p:spPr>
            <a:xfrm>
              <a:off x="899592" y="5229200"/>
              <a:ext cx="2664296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hu-HU" sz="1400" b="1" dirty="0" err="1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Fasciculus</a:t>
              </a:r>
              <a:r>
                <a:rPr lang="hu-HU" sz="1400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hu-HU" sz="1400" b="1" dirty="0" err="1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medialis</a:t>
              </a:r>
              <a:r>
                <a:rPr lang="hu-HU" sz="1400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hu-HU" sz="1400" b="1" dirty="0" err="1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telencephali</a:t>
              </a:r>
              <a:r>
                <a:rPr lang="hu-HU" sz="1400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hu-HU"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Rectangle 6"/>
            <p:cNvSpPr>
              <a:spLocks noChangeArrowheads="1"/>
            </p:cNvSpPr>
            <p:nvPr/>
          </p:nvSpPr>
          <p:spPr bwMode="auto">
            <a:xfrm>
              <a:off x="1835697" y="4941168"/>
              <a:ext cx="1080120" cy="339725"/>
            </a:xfrm>
            <a:prstGeom prst="rect">
              <a:avLst/>
            </a:prstGeom>
            <a:noFill/>
            <a:ln w="38100">
              <a:solidFill>
                <a:srgbClr val="0066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2" name="Szövegdoboz 9"/>
            <p:cNvSpPr txBox="1"/>
            <p:nvPr/>
          </p:nvSpPr>
          <p:spPr>
            <a:xfrm>
              <a:off x="4067944" y="6093296"/>
              <a:ext cx="2664296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hu-HU" sz="1400" b="1" dirty="0" smtClean="0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hu-HU" sz="1400" b="1" dirty="0" err="1" smtClean="0">
                  <a:latin typeface="Times New Roman" pitchFamily="18" charset="0"/>
                  <a:cs typeface="Times New Roman" pitchFamily="18" charset="0"/>
                </a:rPr>
                <a:t>Entorhinal</a:t>
              </a:r>
              <a:r>
                <a:rPr lang="hu-HU" sz="1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hu-HU" sz="1400" b="1" dirty="0" err="1" smtClean="0">
                  <a:latin typeface="Times New Roman" pitchFamily="18" charset="0"/>
                  <a:cs typeface="Times New Roman" pitchFamily="18" charset="0"/>
                </a:rPr>
                <a:t>cortex</a:t>
              </a:r>
              <a:r>
                <a:rPr lang="hu-HU" sz="1400" b="1" dirty="0" smtClean="0">
                  <a:latin typeface="Times New Roman" pitchFamily="18" charset="0"/>
                  <a:cs typeface="Times New Roman" pitchFamily="18" charset="0"/>
                </a:rPr>
                <a:t>)</a:t>
              </a:r>
              <a:endParaRPr lang="hu-HU" sz="1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Hippocampus</a:t>
            </a:r>
            <a:endParaRPr lang="hu-HU" dirty="0"/>
          </a:p>
        </p:txBody>
      </p:sp>
      <p:pic>
        <p:nvPicPr>
          <p:cNvPr id="4" name="Picture 4" descr="Benninghoff 11 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06592" y="1247056"/>
            <a:ext cx="5628352" cy="4680520"/>
          </a:xfrm>
          <a:prstGeom prst="rect">
            <a:avLst/>
          </a:prstGeom>
          <a:noFill/>
        </p:spPr>
      </p:pic>
      <p:sp>
        <p:nvSpPr>
          <p:cNvPr id="5" name="Szövegdoboz 13"/>
          <p:cNvSpPr txBox="1"/>
          <p:nvPr/>
        </p:nvSpPr>
        <p:spPr>
          <a:xfrm>
            <a:off x="115188" y="2081287"/>
            <a:ext cx="309634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de-DE" dirty="0" smtClean="0"/>
              <a:t> </a:t>
            </a:r>
            <a:r>
              <a:rPr lang="de-DE" sz="1600" dirty="0" smtClean="0"/>
              <a:t>Ursprünglich wurde die </a:t>
            </a:r>
            <a:r>
              <a:rPr lang="de-DE" sz="1600" dirty="0" err="1" smtClean="0"/>
              <a:t>Hippocampusformation</a:t>
            </a:r>
            <a:r>
              <a:rPr lang="de-DE" sz="1600" dirty="0" smtClean="0"/>
              <a:t> als olfaktorisches Zentrum aufgefasst. Die anatomische und physiologische Aufklärung der Verbindungen hat jedoch ergeben, dass alle Sinnesmodalitäten, und nicht nur olfaktorische, in der </a:t>
            </a:r>
            <a:r>
              <a:rPr lang="de-DE" sz="1600" dirty="0" err="1" smtClean="0"/>
              <a:t>Hippocampusformation</a:t>
            </a:r>
            <a:r>
              <a:rPr lang="de-DE" sz="1600" dirty="0" smtClean="0"/>
              <a:t> verarbeitet werden</a:t>
            </a:r>
            <a:endParaRPr lang="hu-H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 descr="hippocampus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75898" y="3113584"/>
            <a:ext cx="5668102" cy="3744416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466832"/>
            <a:ext cx="3574473" cy="3391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zövegdoboz 6"/>
          <p:cNvSpPr txBox="1"/>
          <p:nvPr/>
        </p:nvSpPr>
        <p:spPr>
          <a:xfrm>
            <a:off x="175949" y="1099046"/>
            <a:ext cx="8496944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CA1-CA4 </a:t>
            </a:r>
            <a:r>
              <a:rPr lang="en-US" dirty="0" err="1" smtClean="0">
                <a:solidFill>
                  <a:srgbClr val="FF0000"/>
                </a:solidFill>
              </a:rPr>
              <a:t>Sektoren</a:t>
            </a:r>
            <a:endParaRPr lang="en-US" sz="1600" dirty="0" smtClean="0"/>
          </a:p>
          <a:p>
            <a:r>
              <a:rPr lang="hu-HU" sz="1600" dirty="0" err="1" smtClean="0"/>
              <a:t>Axone</a:t>
            </a:r>
            <a:r>
              <a:rPr lang="hu-HU" sz="1600" dirty="0" smtClean="0"/>
              <a:t> von CA1- und CA2-Pyramidenzellen </a:t>
            </a:r>
            <a:r>
              <a:rPr lang="hu-HU" sz="1600" dirty="0" err="1" smtClean="0"/>
              <a:t>verlaufen</a:t>
            </a:r>
            <a:r>
              <a:rPr lang="hu-HU" sz="1600" dirty="0" smtClean="0"/>
              <a:t> </a:t>
            </a:r>
            <a:r>
              <a:rPr lang="hu-HU" sz="1600" dirty="0" err="1" smtClean="0"/>
              <a:t>über</a:t>
            </a:r>
            <a:r>
              <a:rPr lang="hu-HU" sz="1600" dirty="0" smtClean="0"/>
              <a:t> den </a:t>
            </a:r>
            <a:r>
              <a:rPr lang="hu-HU" sz="1600" dirty="0" err="1" smtClean="0"/>
              <a:t>Alveus</a:t>
            </a:r>
            <a:r>
              <a:rPr lang="hu-HU" sz="1600" dirty="0" smtClean="0"/>
              <a:t> </a:t>
            </a:r>
            <a:r>
              <a:rPr lang="hu-HU" sz="1600" dirty="0" err="1" smtClean="0"/>
              <a:t>in</a:t>
            </a:r>
            <a:r>
              <a:rPr lang="hu-HU" sz="1600" dirty="0" smtClean="0"/>
              <a:t> </a:t>
            </a:r>
            <a:r>
              <a:rPr lang="hu-HU" sz="1600" dirty="0" err="1" smtClean="0"/>
              <a:t>den</a:t>
            </a:r>
            <a:r>
              <a:rPr lang="hu-HU" sz="1600" dirty="0" smtClean="0"/>
              <a:t> </a:t>
            </a:r>
            <a:r>
              <a:rPr lang="hu-HU" sz="1600" dirty="0" err="1" smtClean="0"/>
              <a:t>Fornix</a:t>
            </a:r>
            <a:r>
              <a:rPr lang="hu-HU" sz="1600" dirty="0" smtClean="0"/>
              <a:t>. CA1-Pyramidenzellen </a:t>
            </a:r>
            <a:r>
              <a:rPr lang="hu-HU" sz="1600" dirty="0" err="1" smtClean="0"/>
              <a:t>projizieren</a:t>
            </a:r>
            <a:r>
              <a:rPr lang="hu-HU" sz="1600" dirty="0" smtClean="0"/>
              <a:t> </a:t>
            </a:r>
            <a:r>
              <a:rPr lang="hu-HU" sz="1600" dirty="0" err="1" smtClean="0"/>
              <a:t>außerdem</a:t>
            </a:r>
            <a:r>
              <a:rPr lang="hu-HU" sz="1600" dirty="0" smtClean="0"/>
              <a:t> </a:t>
            </a:r>
            <a:r>
              <a:rPr lang="hu-HU" sz="1600" dirty="0" err="1" smtClean="0"/>
              <a:t>zu</a:t>
            </a:r>
            <a:r>
              <a:rPr lang="hu-HU" sz="1600" dirty="0" smtClean="0"/>
              <a:t> </a:t>
            </a:r>
            <a:r>
              <a:rPr lang="hu-HU" sz="1600" dirty="0" err="1" smtClean="0"/>
              <a:t>Subiculum</a:t>
            </a:r>
            <a:r>
              <a:rPr lang="hu-HU" sz="1600" dirty="0" smtClean="0"/>
              <a:t> und </a:t>
            </a:r>
            <a:r>
              <a:rPr lang="hu-HU" sz="1600" dirty="0" err="1" smtClean="0"/>
              <a:t>Area</a:t>
            </a:r>
            <a:r>
              <a:rPr lang="hu-HU" sz="1600" dirty="0" smtClean="0"/>
              <a:t> </a:t>
            </a:r>
            <a:r>
              <a:rPr lang="hu-HU" sz="1600" dirty="0" err="1" smtClean="0"/>
              <a:t>entorhinalis</a:t>
            </a:r>
            <a:r>
              <a:rPr lang="en-US" sz="1600" dirty="0" smtClean="0"/>
              <a:t>.</a:t>
            </a:r>
          </a:p>
          <a:p>
            <a:endParaRPr lang="en-US" sz="1600" dirty="0" smtClean="0"/>
          </a:p>
          <a:p>
            <a:r>
              <a:rPr lang="de-DE" sz="1600" dirty="0" smtClean="0"/>
              <a:t>Der dritte Sektor (CA3) zeigt eine einheitliche Schicht von Pyramidenzellen. Die aus dem </a:t>
            </a:r>
            <a:r>
              <a:rPr lang="de-DE" sz="1600" dirty="0" err="1" smtClean="0"/>
              <a:t>Gyrus</a:t>
            </a:r>
            <a:r>
              <a:rPr lang="de-DE" sz="1600" dirty="0" smtClean="0"/>
              <a:t> </a:t>
            </a:r>
            <a:r>
              <a:rPr lang="de-DE" sz="1600" dirty="0" err="1" smtClean="0"/>
              <a:t>dentatus</a:t>
            </a:r>
            <a:r>
              <a:rPr lang="de-DE" sz="1600" dirty="0" smtClean="0"/>
              <a:t> stammenden </a:t>
            </a:r>
            <a:r>
              <a:rPr lang="de-DE" sz="1600" b="1" dirty="0" smtClean="0"/>
              <a:t>Moosfasern</a:t>
            </a:r>
            <a:r>
              <a:rPr lang="de-DE" sz="1600" dirty="0" smtClean="0"/>
              <a:t> bilden Synapsen an großen </a:t>
            </a:r>
            <a:r>
              <a:rPr lang="de-DE" sz="1600" dirty="0" err="1" smtClean="0"/>
              <a:t>Auftreibungen</a:t>
            </a:r>
            <a:r>
              <a:rPr lang="de-DE" sz="1600" dirty="0" smtClean="0"/>
              <a:t> der proximalen Abschnitte der Dendriten von CA3-Pyramidenzellen.</a:t>
            </a:r>
          </a:p>
          <a:p>
            <a:endParaRPr lang="de-DE" sz="1600" dirty="0" smtClean="0"/>
          </a:p>
          <a:p>
            <a:r>
              <a:rPr lang="de-DE" sz="1600" dirty="0" smtClean="0"/>
              <a:t>Schaffer-Kollateralen</a:t>
            </a:r>
            <a:r>
              <a:rPr lang="hu-HU" sz="1600" dirty="0" smtClean="0"/>
              <a:t>: </a:t>
            </a:r>
            <a:r>
              <a:rPr lang="de-DE" sz="1600" dirty="0" smtClean="0"/>
              <a:t>die CA3 mit CA1 verbinden.</a:t>
            </a:r>
            <a:endParaRPr lang="hu-HU" sz="1600" dirty="0"/>
          </a:p>
        </p:txBody>
      </p:sp>
      <p:sp>
        <p:nvSpPr>
          <p:cNvPr id="7" name="Cím 2"/>
          <p:cNvSpPr txBox="1">
            <a:spLocks/>
          </p:cNvSpPr>
          <p:nvPr/>
        </p:nvSpPr>
        <p:spPr>
          <a:xfrm>
            <a:off x="0" y="158698"/>
            <a:ext cx="9144000" cy="87471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u-HU" sz="4400" dirty="0" err="1" smtClean="0">
                <a:latin typeface="+mj-lt"/>
                <a:ea typeface="+mj-ea"/>
                <a:cs typeface="+mj-cs"/>
              </a:rPr>
              <a:t>Mikroskopischer</a:t>
            </a:r>
            <a:r>
              <a:rPr lang="hu-HU" sz="4400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4400" dirty="0" err="1" smtClean="0">
                <a:latin typeface="+mj-lt"/>
                <a:ea typeface="+mj-ea"/>
                <a:cs typeface="+mj-cs"/>
              </a:rPr>
              <a:t>Aufbau</a:t>
            </a:r>
            <a:r>
              <a:rPr lang="en-US" sz="4400" dirty="0" smtClean="0">
                <a:latin typeface="+mj-lt"/>
                <a:ea typeface="+mj-ea"/>
                <a:cs typeface="+mj-cs"/>
              </a:rPr>
              <a:t> </a:t>
            </a:r>
            <a:endParaRPr lang="hu-HU" sz="4400" dirty="0">
              <a:latin typeface="+mj-lt"/>
              <a:ea typeface="+mj-ea"/>
              <a:cs typeface="+mj-cs"/>
            </a:endParaRPr>
          </a:p>
        </p:txBody>
      </p:sp>
      <p:sp>
        <p:nvSpPr>
          <p:cNvPr id="8" name="Ellipszis 4"/>
          <p:cNvSpPr/>
          <p:nvPr/>
        </p:nvSpPr>
        <p:spPr>
          <a:xfrm>
            <a:off x="221292" y="5932436"/>
            <a:ext cx="864096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Ellipszis 7"/>
          <p:cNvSpPr/>
          <p:nvPr/>
        </p:nvSpPr>
        <p:spPr>
          <a:xfrm>
            <a:off x="232412" y="3715302"/>
            <a:ext cx="864096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Ellipszis 8"/>
          <p:cNvSpPr/>
          <p:nvPr/>
        </p:nvSpPr>
        <p:spPr>
          <a:xfrm>
            <a:off x="251520" y="5435937"/>
            <a:ext cx="864096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Ellipszis 9"/>
          <p:cNvSpPr/>
          <p:nvPr/>
        </p:nvSpPr>
        <p:spPr>
          <a:xfrm>
            <a:off x="213735" y="6364484"/>
            <a:ext cx="864096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Papez-Kreis</a:t>
            </a:r>
            <a:endParaRPr lang="hu-HU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Eine Neuronenkreis (Schaltung):</a:t>
            </a:r>
            <a:br>
              <a:rPr lang="hu-HU" dirty="0" smtClean="0"/>
            </a:br>
            <a:r>
              <a:rPr lang="hu-HU" dirty="0" smtClean="0"/>
              <a:t>Hippocampus-Fornix-Corpus mamillare-Vicq d’ Azyr Bündel- vordere Thalamuskerne- Gyrus cinguli- Hippocampus</a:t>
            </a:r>
          </a:p>
          <a:p>
            <a:r>
              <a:rPr lang="hu-HU" dirty="0" smtClean="0"/>
              <a:t>reverbating circuit</a:t>
            </a:r>
          </a:p>
          <a:p>
            <a:r>
              <a:rPr lang="hu-HU" dirty="0" smtClean="0"/>
              <a:t>Wenn dieser Kreis unterbrochen wird, neue Informationen können nicht </a:t>
            </a:r>
            <a:r>
              <a:rPr lang="hu-HU" dirty="0" smtClean="0"/>
              <a:t>in </a:t>
            </a:r>
            <a:r>
              <a:rPr lang="hu-HU" dirty="0" smtClean="0"/>
              <a:t>Gedächtniss </a:t>
            </a:r>
            <a:r>
              <a:rPr lang="hu-HU" dirty="0" smtClean="0"/>
              <a:t>eingebaut werden.</a:t>
            </a:r>
            <a:endParaRPr lang="hu-HU" dirty="0" smtClean="0"/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Picture 5" descr="image29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404813"/>
            <a:ext cx="8280400" cy="6210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27913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Belohnungssystem</a:t>
            </a:r>
            <a:endParaRPr lang="hu-HU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Nucleus accumbens (in Assoziation mit Amygdala, Hippocampus, Gyrus cinguli)</a:t>
            </a:r>
          </a:p>
          <a:p>
            <a:r>
              <a:rPr lang="hu-HU" dirty="0" smtClean="0"/>
              <a:t>Freude (aber auch Sucht, Spiel, Alkohol, usw.)</a:t>
            </a:r>
          </a:p>
          <a:p>
            <a:r>
              <a:rPr lang="hu-HU" dirty="0" smtClean="0"/>
              <a:t>Neurotransmitter: Dopamin</a:t>
            </a:r>
          </a:p>
          <a:p>
            <a:r>
              <a:rPr lang="hu-HU" dirty="0" smtClean="0"/>
              <a:t>Drogen, die </a:t>
            </a:r>
            <a:r>
              <a:rPr lang="hu-HU" dirty="0" smtClean="0">
                <a:solidFill>
                  <a:srgbClr val="000000"/>
                </a:solidFill>
              </a:rPr>
              <a:t>diese synaptische Übertragung beeinflüssen: Amphetamin, Kokain, Opiate, Tetrahydrocannabinol (THC), Phencyclidin, Ketamin.</a:t>
            </a:r>
          </a:p>
          <a:p>
            <a:endParaRPr lang="hu-H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49306" y="0"/>
            <a:ext cx="3294694" cy="3402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06896" y="-27384"/>
            <a:ext cx="8229600" cy="1143000"/>
          </a:xfrm>
        </p:spPr>
        <p:txBody>
          <a:bodyPr/>
          <a:lstStyle/>
          <a:p>
            <a:r>
              <a:rPr lang="hu-HU" dirty="0" smtClean="0"/>
              <a:t>Amygdala</a:t>
            </a:r>
            <a:endParaRPr lang="hu-HU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17410" name="Picture 2" descr="http://www.bioon.com/bioline/neurosci/course/cor5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028950" cy="3028950"/>
          </a:xfrm>
          <a:prstGeom prst="rect">
            <a:avLst/>
          </a:prstGeom>
          <a:noFill/>
        </p:spPr>
      </p:pic>
      <p:grpSp>
        <p:nvGrpSpPr>
          <p:cNvPr id="21" name="Gruppieren 20"/>
          <p:cNvGrpSpPr/>
          <p:nvPr/>
        </p:nvGrpSpPr>
        <p:grpSpPr>
          <a:xfrm>
            <a:off x="0" y="1052736"/>
            <a:ext cx="9144000" cy="5805264"/>
            <a:chOff x="0" y="1052736"/>
            <a:chExt cx="9144000" cy="5805264"/>
          </a:xfrm>
        </p:grpSpPr>
        <p:sp>
          <p:nvSpPr>
            <p:cNvPr id="20" name="Rechteck 19"/>
            <p:cNvSpPr/>
            <p:nvPr/>
          </p:nvSpPr>
          <p:spPr>
            <a:xfrm>
              <a:off x="0" y="1052736"/>
              <a:ext cx="9144000" cy="580526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grpSp>
          <p:nvGrpSpPr>
            <p:cNvPr id="18" name="Gruppieren 17"/>
            <p:cNvGrpSpPr/>
            <p:nvPr/>
          </p:nvGrpSpPr>
          <p:grpSpPr>
            <a:xfrm>
              <a:off x="0" y="1141412"/>
              <a:ext cx="9144000" cy="5716588"/>
              <a:chOff x="0" y="1141412"/>
              <a:chExt cx="9144000" cy="5716588"/>
            </a:xfrm>
          </p:grpSpPr>
          <p:pic>
            <p:nvPicPr>
              <p:cNvPr id="4" name="Picture 2" descr="Benninghoff 8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187450" y="1546225"/>
                <a:ext cx="6480175" cy="5200650"/>
              </a:xfrm>
              <a:prstGeom prst="rect">
                <a:avLst/>
              </a:prstGeom>
              <a:noFill/>
            </p:spPr>
          </p:pic>
          <p:sp>
            <p:nvSpPr>
              <p:cNvPr id="5" name="Text Box 3"/>
              <p:cNvSpPr txBox="1">
                <a:spLocks noChangeArrowheads="1"/>
              </p:cNvSpPr>
              <p:nvPr/>
            </p:nvSpPr>
            <p:spPr bwMode="auto">
              <a:xfrm>
                <a:off x="7543800" y="5942012"/>
                <a:ext cx="1600200" cy="9159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hu-HU" sz="1800">
                    <a:latin typeface="Times New Roman" pitchFamily="18" charset="0"/>
                  </a:rPr>
                  <a:t>Archiokortex: Subiculum und AE</a:t>
                </a:r>
                <a:endParaRPr lang="hu-HU" sz="2400">
                  <a:latin typeface="Times New Roman" pitchFamily="18" charset="0"/>
                </a:endParaRPr>
              </a:p>
            </p:txBody>
          </p:sp>
          <p:sp>
            <p:nvSpPr>
              <p:cNvPr id="6" name="Line 4"/>
              <p:cNvSpPr>
                <a:spLocks noChangeShapeType="1"/>
              </p:cNvSpPr>
              <p:nvPr/>
            </p:nvSpPr>
            <p:spPr bwMode="auto">
              <a:xfrm flipH="1" flipV="1">
                <a:off x="6781800" y="4646612"/>
                <a:ext cx="685800" cy="1676400"/>
              </a:xfrm>
              <a:prstGeom prst="line">
                <a:avLst/>
              </a:prstGeom>
              <a:noFill/>
              <a:ln w="9525">
                <a:solidFill>
                  <a:srgbClr val="CC0000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7" name="Line 5"/>
              <p:cNvSpPr>
                <a:spLocks noChangeShapeType="1"/>
              </p:cNvSpPr>
              <p:nvPr/>
            </p:nvSpPr>
            <p:spPr bwMode="auto">
              <a:xfrm flipH="1" flipV="1">
                <a:off x="6629400" y="6094412"/>
                <a:ext cx="838200" cy="228600"/>
              </a:xfrm>
              <a:prstGeom prst="line">
                <a:avLst/>
              </a:prstGeom>
              <a:noFill/>
              <a:ln w="9525">
                <a:solidFill>
                  <a:srgbClr val="CC0000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8" name="Text Box 6"/>
              <p:cNvSpPr txBox="1">
                <a:spLocks noChangeArrowheads="1"/>
              </p:cNvSpPr>
              <p:nvPr/>
            </p:nvSpPr>
            <p:spPr bwMode="auto">
              <a:xfrm>
                <a:off x="6553200" y="1141412"/>
                <a:ext cx="2590800" cy="9159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hu-HU" sz="1800">
                    <a:latin typeface="Times New Roman" pitchFamily="18" charset="0"/>
                  </a:rPr>
                  <a:t>Oberflächlicher Kern (im Bereich von Gyrus ambiens)</a:t>
                </a:r>
              </a:p>
            </p:txBody>
          </p:sp>
          <p:sp>
            <p:nvSpPr>
              <p:cNvPr id="9" name="Line 7"/>
              <p:cNvSpPr>
                <a:spLocks noChangeShapeType="1"/>
              </p:cNvSpPr>
              <p:nvPr/>
            </p:nvSpPr>
            <p:spPr bwMode="auto">
              <a:xfrm flipH="1">
                <a:off x="5791200" y="1522412"/>
                <a:ext cx="838200" cy="1143000"/>
              </a:xfrm>
              <a:prstGeom prst="line">
                <a:avLst/>
              </a:prstGeom>
              <a:noFill/>
              <a:ln w="9525">
                <a:solidFill>
                  <a:srgbClr val="FF9900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10" name="Text Box 8"/>
              <p:cNvSpPr txBox="1">
                <a:spLocks noChangeArrowheads="1"/>
              </p:cNvSpPr>
              <p:nvPr/>
            </p:nvSpPr>
            <p:spPr bwMode="auto">
              <a:xfrm>
                <a:off x="0" y="1903412"/>
                <a:ext cx="1371600" cy="6413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hu-HU" sz="1800">
                    <a:latin typeface="Times New Roman" pitchFamily="18" charset="0"/>
                  </a:rPr>
                  <a:t>Laterobasale Kerne</a:t>
                </a:r>
              </a:p>
            </p:txBody>
          </p:sp>
          <p:sp>
            <p:nvSpPr>
              <p:cNvPr id="11" name="Line 9"/>
              <p:cNvSpPr>
                <a:spLocks noChangeShapeType="1"/>
              </p:cNvSpPr>
              <p:nvPr/>
            </p:nvSpPr>
            <p:spPr bwMode="auto">
              <a:xfrm>
                <a:off x="1066800" y="2589212"/>
                <a:ext cx="1371600" cy="13716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12" name="Line 10"/>
              <p:cNvSpPr>
                <a:spLocks noChangeShapeType="1"/>
              </p:cNvSpPr>
              <p:nvPr/>
            </p:nvSpPr>
            <p:spPr bwMode="auto">
              <a:xfrm>
                <a:off x="1066800" y="2513012"/>
                <a:ext cx="2209800" cy="9906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13" name="Line 11"/>
              <p:cNvSpPr>
                <a:spLocks noChangeShapeType="1"/>
              </p:cNvSpPr>
              <p:nvPr/>
            </p:nvSpPr>
            <p:spPr bwMode="auto">
              <a:xfrm>
                <a:off x="1066800" y="2513012"/>
                <a:ext cx="2971800" cy="6096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14" name="Text Box 12"/>
              <p:cNvSpPr txBox="1">
                <a:spLocks noChangeArrowheads="1"/>
              </p:cNvSpPr>
              <p:nvPr/>
            </p:nvSpPr>
            <p:spPr bwMode="auto">
              <a:xfrm>
                <a:off x="2590800" y="1141412"/>
                <a:ext cx="2438400" cy="3667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hu-HU" sz="1800">
                    <a:latin typeface="Times New Roman" pitchFamily="18" charset="0"/>
                  </a:rPr>
                  <a:t>Zentromediale Kerne</a:t>
                </a:r>
              </a:p>
            </p:txBody>
          </p:sp>
          <p:sp>
            <p:nvSpPr>
              <p:cNvPr id="15" name="Line 13"/>
              <p:cNvSpPr>
                <a:spLocks noChangeShapeType="1"/>
              </p:cNvSpPr>
              <p:nvPr/>
            </p:nvSpPr>
            <p:spPr bwMode="auto">
              <a:xfrm flipH="1">
                <a:off x="3962400" y="1598612"/>
                <a:ext cx="76200" cy="457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16" name="Line 14"/>
              <p:cNvSpPr>
                <a:spLocks noChangeShapeType="1"/>
              </p:cNvSpPr>
              <p:nvPr/>
            </p:nvSpPr>
            <p:spPr bwMode="auto">
              <a:xfrm>
                <a:off x="4038600" y="1598612"/>
                <a:ext cx="381000" cy="3810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17" name="Text Box 15"/>
              <p:cNvSpPr txBox="1">
                <a:spLocks noChangeArrowheads="1"/>
              </p:cNvSpPr>
              <p:nvPr/>
            </p:nvSpPr>
            <p:spPr bwMode="auto">
              <a:xfrm>
                <a:off x="7772400" y="5103812"/>
                <a:ext cx="381000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hu-HU" sz="2400" b="1" i="1">
                    <a:latin typeface="Arial" charset="0"/>
                  </a:rPr>
                  <a:t>B</a:t>
                </a:r>
                <a:endParaRPr lang="hu-HU" sz="2400">
                  <a:latin typeface="Times New Roman" pitchFamily="18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Amygdala</a:t>
            </a:r>
            <a:endParaRPr lang="hu-HU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hu-HU" sz="2000" dirty="0" smtClean="0"/>
              <a:t>Wirkt bei der Bewertung von Erreignissen in der Umwelt und</a:t>
            </a:r>
          </a:p>
          <a:p>
            <a:r>
              <a:rPr lang="hu-HU" sz="2000" dirty="0" smtClean="0"/>
              <a:t>beiträgt zur Auslösung emotionaler Reaktionen (Freude, Angst, Ekel)</a:t>
            </a:r>
          </a:p>
          <a:p>
            <a:r>
              <a:rPr lang="hu-HU" sz="2000" dirty="0" smtClean="0"/>
              <a:t>Affernzen:</a:t>
            </a:r>
          </a:p>
          <a:p>
            <a:pPr lvl="1"/>
            <a:r>
              <a:rPr lang="hu-HU" sz="2000" dirty="0" smtClean="0"/>
              <a:t>Sensorischen Rindengebieten,</a:t>
            </a:r>
          </a:p>
          <a:p>
            <a:pPr lvl="1"/>
            <a:r>
              <a:rPr lang="hu-HU" sz="2000" dirty="0" smtClean="0"/>
              <a:t>Hippocampus</a:t>
            </a:r>
          </a:p>
          <a:p>
            <a:r>
              <a:rPr lang="hu-HU" sz="2000" dirty="0" smtClean="0"/>
              <a:t>Efferenzen:</a:t>
            </a:r>
          </a:p>
          <a:p>
            <a:pPr lvl="1"/>
            <a:r>
              <a:rPr lang="hu-HU" sz="2000" dirty="0" smtClean="0"/>
              <a:t>Stria </a:t>
            </a:r>
            <a:r>
              <a:rPr lang="hu-HU" sz="2000" dirty="0" smtClean="0"/>
              <a:t>terminalis </a:t>
            </a:r>
            <a:r>
              <a:rPr lang="hu-HU" sz="2000" dirty="0" smtClean="0"/>
              <a:t>-&gt; Thalamus nuclei septalis (Modulation der einkommenden sensorischen Informationen)</a:t>
            </a:r>
          </a:p>
          <a:p>
            <a:pPr lvl="1"/>
            <a:r>
              <a:rPr lang="hu-HU" sz="2000" dirty="0" smtClean="0"/>
              <a:t>Amygdalofugal Bündel -&gt;Hippocampus</a:t>
            </a:r>
          </a:p>
          <a:p>
            <a:pPr lvl="1"/>
            <a:r>
              <a:rPr lang="hu-HU" sz="2000" dirty="0" smtClean="0"/>
              <a:t>Striatum (Emotionsbedingter Bewegung, “fight or flight”)</a:t>
            </a:r>
          </a:p>
          <a:p>
            <a:pPr lvl="1"/>
            <a:r>
              <a:rPr lang="hu-HU" sz="2000" dirty="0" smtClean="0"/>
              <a:t>Hypothalamus (vegetativ Funktionen und Stresshormonen, zB. CRF)</a:t>
            </a:r>
          </a:p>
          <a:p>
            <a:pPr lvl="1"/>
            <a:r>
              <a:rPr lang="hu-HU" sz="2000" dirty="0" smtClean="0"/>
              <a:t>Hirnstamm (via Stria medullaris thalami)-Reziprok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 txBox="1">
            <a:spLocks/>
          </p:cNvSpPr>
          <p:nvPr/>
        </p:nvSpPr>
        <p:spPr>
          <a:xfrm>
            <a:off x="395288" y="476250"/>
            <a:ext cx="8280400" cy="8747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Klüver-Bucy-Syndrom</a:t>
            </a:r>
            <a:endParaRPr kumimoji="0" lang="hu-H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artalom helye 2"/>
          <p:cNvSpPr txBox="1">
            <a:spLocks/>
          </p:cNvSpPr>
          <p:nvPr/>
        </p:nvSpPr>
        <p:spPr>
          <a:xfrm>
            <a:off x="395288" y="1557338"/>
            <a:ext cx="8280400" cy="4824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Bei Rhesusaffen beobachtete man nach Entfernung beider Temporallappen auffallende Verhaltensänderungen:</a:t>
            </a:r>
            <a:endParaRPr kumimoji="0" lang="hu-H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Ungewöhnliche Zahmheit und Furchtlosigkeit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Hypersexualität: exzessive Masturbation und wahllose Suche nach gleich- und gegengeschlechtlichen Sexualpartnern</a:t>
            </a:r>
            <a:endParaRPr kumimoji="0" lang="hu-H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Bedürfnis, Gegenstände in den Mund zu nehmen.</a:t>
            </a:r>
            <a:endParaRPr kumimoji="0" lang="hu-H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>
            <a:spLocks noGrp="1"/>
          </p:cNvSpPr>
          <p:nvPr>
            <p:ph type="title"/>
          </p:nvPr>
        </p:nvSpPr>
        <p:spPr>
          <a:xfrm>
            <a:off x="395288" y="476250"/>
            <a:ext cx="8280400" cy="874713"/>
          </a:xfrm>
        </p:spPr>
        <p:txBody>
          <a:bodyPr/>
          <a:lstStyle/>
          <a:p>
            <a:r>
              <a:rPr lang="hu-HU" dirty="0" err="1" smtClean="0"/>
              <a:t>Korsakoff</a:t>
            </a:r>
            <a:r>
              <a:rPr lang="hu-HU" dirty="0" smtClean="0"/>
              <a:t> </a:t>
            </a:r>
            <a:r>
              <a:rPr lang="hu-HU" dirty="0" err="1" smtClean="0"/>
              <a:t>Syndrome</a:t>
            </a:r>
            <a:endParaRPr lang="hu-HU" dirty="0"/>
          </a:p>
        </p:txBody>
      </p:sp>
      <p:sp>
        <p:nvSpPr>
          <p:cNvPr id="5" name="Tartalom helye 2"/>
          <p:cNvSpPr>
            <a:spLocks noGrp="1"/>
          </p:cNvSpPr>
          <p:nvPr>
            <p:ph idx="1"/>
          </p:nvPr>
        </p:nvSpPr>
        <p:spPr>
          <a:xfrm>
            <a:off x="395288" y="1557338"/>
            <a:ext cx="8280400" cy="4824412"/>
          </a:xfrm>
        </p:spPr>
        <p:txBody>
          <a:bodyPr/>
          <a:lstStyle/>
          <a:p>
            <a:r>
              <a:rPr lang="de-DE" sz="2800" dirty="0" smtClean="0"/>
              <a:t>zuerst bei chronischen Alkoholikern beschrieben</a:t>
            </a:r>
            <a:endParaRPr lang="hu-HU" sz="2800" dirty="0" smtClean="0"/>
          </a:p>
          <a:p>
            <a:r>
              <a:rPr lang="de-DE" sz="2800" dirty="0" smtClean="0"/>
              <a:t>Ursache der Erkrankung ist ein </a:t>
            </a:r>
            <a:r>
              <a:rPr lang="de-DE" sz="2800" dirty="0" err="1" smtClean="0"/>
              <a:t>Thiaminmangel</a:t>
            </a:r>
            <a:r>
              <a:rPr lang="de-DE" sz="2800" dirty="0" smtClean="0"/>
              <a:t> (Vitamin-B1-Mangel)</a:t>
            </a:r>
            <a:r>
              <a:rPr lang="hu-HU" sz="2800" dirty="0" smtClean="0"/>
              <a:t>  </a:t>
            </a:r>
          </a:p>
          <a:p>
            <a:r>
              <a:rPr lang="de-DE" sz="2800" dirty="0" smtClean="0"/>
              <a:t>Schädigungen vor allem in den </a:t>
            </a:r>
            <a:r>
              <a:rPr lang="de-DE" sz="2800" dirty="0" err="1" smtClean="0"/>
              <a:t>Corpora</a:t>
            </a:r>
            <a:r>
              <a:rPr lang="de-DE" sz="2800" dirty="0" smtClean="0"/>
              <a:t> </a:t>
            </a:r>
            <a:r>
              <a:rPr lang="de-DE" sz="2800" dirty="0" err="1" smtClean="0"/>
              <a:t>mamillaria</a:t>
            </a:r>
            <a:r>
              <a:rPr lang="hu-HU" sz="2800" dirty="0" smtClean="0"/>
              <a:t> und </a:t>
            </a:r>
            <a:r>
              <a:rPr lang="hu-HU" sz="2800" dirty="0" err="1" smtClean="0"/>
              <a:t>periaqueductal</a:t>
            </a:r>
            <a:r>
              <a:rPr lang="hu-HU" sz="2800" dirty="0" smtClean="0"/>
              <a:t> </a:t>
            </a:r>
            <a:r>
              <a:rPr lang="hu-HU" sz="2800" dirty="0" err="1" smtClean="0"/>
              <a:t>Substanz</a:t>
            </a:r>
            <a:endParaRPr lang="hu-HU" sz="2800" dirty="0" smtClean="0"/>
          </a:p>
          <a:p>
            <a:r>
              <a:rPr lang="hu-HU" sz="2800" dirty="0" smtClean="0"/>
              <a:t>Anterograde und retrograde Amnesia</a:t>
            </a:r>
          </a:p>
          <a:p>
            <a:r>
              <a:rPr lang="de-DE" sz="2800" dirty="0" smtClean="0"/>
              <a:t>Erinnerungslücken auch mit reinen Phantasieinhalten ausgefüllt</a:t>
            </a:r>
            <a:r>
              <a:rPr lang="hu-HU" sz="2800" dirty="0" smtClean="0"/>
              <a:t> (</a:t>
            </a:r>
            <a:r>
              <a:rPr lang="hu-HU" sz="2800" dirty="0" err="1" smtClean="0"/>
              <a:t>Konfabulation</a:t>
            </a:r>
            <a:r>
              <a:rPr lang="hu-HU" sz="2800" dirty="0" smtClean="0"/>
              <a:t>)</a:t>
            </a:r>
            <a:endParaRPr lang="hu-H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hu-HU" sz="8000" dirty="0" smtClean="0"/>
              <a:t> Vielen Dank für Ihre Aufmerksamkeit!</a:t>
            </a:r>
            <a:endParaRPr lang="hu-HU" sz="8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0924" y="0"/>
            <a:ext cx="924143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0"/>
            <a:ext cx="925267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-1"/>
            <a:ext cx="9180512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hteck 4"/>
          <p:cNvSpPr/>
          <p:nvPr/>
        </p:nvSpPr>
        <p:spPr>
          <a:xfrm>
            <a:off x="0" y="2492896"/>
            <a:ext cx="2987824" cy="576064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Rechteck 5"/>
          <p:cNvSpPr/>
          <p:nvPr/>
        </p:nvSpPr>
        <p:spPr>
          <a:xfrm>
            <a:off x="5292080" y="3212976"/>
            <a:ext cx="3744416" cy="576064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6663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1236</Words>
  <Application>Microsoft Office PowerPoint</Application>
  <PresentationFormat>Bildschirmpräsentation (4:3)</PresentationFormat>
  <Paragraphs>271</Paragraphs>
  <Slides>45</Slides>
  <Notes>45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45</vt:i4>
      </vt:variant>
    </vt:vector>
  </HeadingPairs>
  <TitlesOfParts>
    <vt:vector size="47" baseType="lpstr">
      <vt:lpstr>Larissa-Design</vt:lpstr>
      <vt:lpstr>Image</vt:lpstr>
      <vt:lpstr>Sensorisches, motorisches und limbisches System</vt:lpstr>
      <vt:lpstr>Sensorisches System</vt:lpstr>
      <vt:lpstr>Somatosensorische Bahne</vt:lpstr>
      <vt:lpstr>Folie 4</vt:lpstr>
      <vt:lpstr>Folie 5</vt:lpstr>
      <vt:lpstr>Folie 6</vt:lpstr>
      <vt:lpstr>Folie 7</vt:lpstr>
      <vt:lpstr>Folie 8</vt:lpstr>
      <vt:lpstr>Folie 9</vt:lpstr>
      <vt:lpstr>Folie 10</vt:lpstr>
      <vt:lpstr>Folie 11</vt:lpstr>
      <vt:lpstr>Folie 12</vt:lpstr>
      <vt:lpstr>Folie 13</vt:lpstr>
      <vt:lpstr>Folie 14</vt:lpstr>
      <vt:lpstr>Folie 15</vt:lpstr>
      <vt:lpstr>Evolution des motorischen Systems</vt:lpstr>
      <vt:lpstr>Reflexe</vt:lpstr>
      <vt:lpstr>„untere” Motoneurone im Rückenmark</vt:lpstr>
      <vt:lpstr>„obere” Motoneurone im Gehirn</vt:lpstr>
      <vt:lpstr>Motorische Kortices</vt:lpstr>
      <vt:lpstr>Somatotopie des motorischen Kortex</vt:lpstr>
      <vt:lpstr>Direkte absteignde Bahn</vt:lpstr>
      <vt:lpstr>Einblutungen und Infarkte im Bereich der Capsula interna</vt:lpstr>
      <vt:lpstr>Lehmungen</vt:lpstr>
      <vt:lpstr>Indirekte motorische Bahne</vt:lpstr>
      <vt:lpstr>Basalganglien</vt:lpstr>
      <vt:lpstr>Indirekte Bahne im Rückenmark</vt:lpstr>
      <vt:lpstr>Folie 28</vt:lpstr>
      <vt:lpstr>Das limbische System</vt:lpstr>
      <vt:lpstr>Das limbische System</vt:lpstr>
      <vt:lpstr>Limbische Funktionen (nach Benninghof)</vt:lpstr>
      <vt:lpstr>Folie 32</vt:lpstr>
      <vt:lpstr>Aufbau</vt:lpstr>
      <vt:lpstr>Aufbau</vt:lpstr>
      <vt:lpstr>Afferenzen</vt:lpstr>
      <vt:lpstr>Hippocampus</vt:lpstr>
      <vt:lpstr>Folie 37</vt:lpstr>
      <vt:lpstr>Papez-Kreis</vt:lpstr>
      <vt:lpstr>Folie 39</vt:lpstr>
      <vt:lpstr>Belohnungssystem</vt:lpstr>
      <vt:lpstr>Amygdala</vt:lpstr>
      <vt:lpstr>Amygdala</vt:lpstr>
      <vt:lpstr>Folie 43</vt:lpstr>
      <vt:lpstr>Korsakoff Syndrome</vt:lpstr>
      <vt:lpstr>Folie 45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Motor system, lymbisches System</dc:title>
  <dc:creator>dcsaba</dc:creator>
  <cp:lastModifiedBy>dcsaba</cp:lastModifiedBy>
  <cp:revision>27</cp:revision>
  <dcterms:created xsi:type="dcterms:W3CDTF">2015-04-24T06:03:57Z</dcterms:created>
  <dcterms:modified xsi:type="dcterms:W3CDTF">2019-03-31T14:38:20Z</dcterms:modified>
</cp:coreProperties>
</file>