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5"/>
    <p:restoredTop sz="94675"/>
  </p:normalViewPr>
  <p:slideViewPr>
    <p:cSldViewPr snapToGrid="0" snapToObjects="1" showGuides="1">
      <p:cViewPr varScale="1">
        <p:scale>
          <a:sx n="113" d="100"/>
          <a:sy n="113" d="100"/>
        </p:scale>
        <p:origin x="336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87539-FEAF-FD47-BC54-5442CC5B6D42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C60EF-5DD9-F046-BEE0-A47DEAA86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E:</a:t>
            </a:r>
            <a:r>
              <a:rPr lang="en-US" baseline="0" dirty="0" smtClean="0"/>
              <a:t> posterior </a:t>
            </a:r>
            <a:r>
              <a:rPr lang="en-US" baseline="0" dirty="0" err="1" smtClean="0"/>
              <a:t>neuropore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nicht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schliessen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F2037AE-2763-4FEB-9C53-E276B43A1EA5}" type="slidenum">
              <a:rPr lang="hu-HU" smtClean="0"/>
              <a:pPr>
                <a:defRPr/>
              </a:pPr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46812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1074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O’Rahilly&amp;Müller: Embyrologie und Teratologie des Menschen, Huber, 1999</a:t>
            </a:r>
            <a:endParaRPr lang="de-DE"/>
          </a:p>
        </p:txBody>
      </p:sp>
      <p:sp>
        <p:nvSpPr>
          <p:cNvPr id="131075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DB9C1C-7EA4-47E7-A4B8-2F175C4E86FB}" type="slidenum">
              <a:rPr lang="hu-HU" smtClean="0"/>
              <a:pPr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761140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69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35170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links: http://imgbuddy.com/cranial-meningocele.asp</a:t>
            </a:r>
          </a:p>
          <a:p>
            <a:r>
              <a:rPr lang="hu-HU"/>
              <a:t>rechts: http://medicine.academic.ru/21332/encephalocele</a:t>
            </a:r>
            <a:endParaRPr lang="de-DE"/>
          </a:p>
        </p:txBody>
      </p:sp>
      <p:sp>
        <p:nvSpPr>
          <p:cNvPr id="135171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1A3435-BA5F-4DFB-9B34-B88229C30104}" type="slidenum">
              <a:rPr lang="hu-HU" smtClean="0"/>
              <a:pPr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00010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1314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>
                <a:latin typeface="Arial" charset="0"/>
              </a:rPr>
              <a:t>Larsen’s Human Embryology, 4th ed.,Elsevier, 2009</a:t>
            </a:r>
            <a:r>
              <a:rPr lang="hu-HU" sz="2400"/>
              <a:t> </a:t>
            </a:r>
          </a:p>
          <a:p>
            <a:endParaRPr lang="de-DE"/>
          </a:p>
        </p:txBody>
      </p:sp>
      <p:sp>
        <p:nvSpPr>
          <p:cNvPr id="141315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7D8D75-E259-482E-ADDC-315CD55104DB}" type="slidenum">
              <a:rPr lang="hu-HU" smtClean="0"/>
              <a:pPr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35167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5410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de-DE"/>
              <a:t>Kaptanoglu,</a:t>
            </a:r>
            <a:r>
              <a:rPr lang="hu-HU"/>
              <a:t> </a:t>
            </a:r>
            <a:r>
              <a:rPr lang="de-DE"/>
              <a:t>Ann Dermatol Vol. 23, Suppl. 3, 2011</a:t>
            </a:r>
          </a:p>
        </p:txBody>
      </p:sp>
      <p:sp>
        <p:nvSpPr>
          <p:cNvPr id="145411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8F5053-4EFA-40A6-BFBC-E4011DDDB9EF}" type="slidenum">
              <a:rPr lang="hu-HU" smtClean="0"/>
              <a:pPr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74656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7458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Larsen’s Human Embryology, 2nd Ed, Churchill-Livingstone, 1997</a:t>
            </a:r>
          </a:p>
          <a:p>
            <a:endParaRPr lang="de-DE"/>
          </a:p>
        </p:txBody>
      </p:sp>
      <p:sp>
        <p:nvSpPr>
          <p:cNvPr id="147459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4BDC33-649C-4B43-A502-B8E189402436}" type="slidenum">
              <a:rPr lang="hu-HU" smtClean="0"/>
              <a:pPr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770436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49506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de-DE"/>
          </a:p>
        </p:txBody>
      </p:sp>
      <p:sp>
        <p:nvSpPr>
          <p:cNvPr id="149507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9FE2BD-D45B-4D83-84B2-B667EECF80EE}" type="slidenum">
              <a:rPr lang="hu-HU" smtClean="0"/>
              <a:pPr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30060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Diakép helye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51554" name="Jegyzetek helye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hu-HU"/>
              <a:t>links: </a:t>
            </a:r>
            <a:r>
              <a:rPr lang="de-DE"/>
              <a:t>http://bestpractice.bmj.com/best-practice/monograph/709/resources/images/print/30.html</a:t>
            </a:r>
            <a:endParaRPr lang="hu-HU"/>
          </a:p>
          <a:p>
            <a:r>
              <a:rPr lang="hu-HU"/>
              <a:t>rechts: http://dcs.uqroo.mx/paginas/atlaspediatria/atlas014e1.html</a:t>
            </a:r>
            <a:endParaRPr lang="de-DE"/>
          </a:p>
        </p:txBody>
      </p:sp>
      <p:sp>
        <p:nvSpPr>
          <p:cNvPr id="151555" name="Dia számának helye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F6C468-7F5C-4449-8CA4-B6DE057D0DD9}" type="slidenum">
              <a:rPr lang="hu-HU" smtClean="0"/>
              <a:pPr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79409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hu-HU"/>
          </a:p>
        </p:txBody>
      </p:sp>
      <p:sp>
        <p:nvSpPr>
          <p:cNvPr id="29700" name="Dia számának helye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9F70CE-95C4-45D0-8FB0-82CF36421F32}" type="slidenum">
              <a:rPr lang="hu-HU" sz="1200">
                <a:latin typeface="Calibri" pitchFamily="34" charset="0"/>
              </a:rPr>
              <a:pPr algn="r"/>
              <a:t>29</a:t>
            </a:fld>
            <a:endParaRPr lang="hu-HU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1119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313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06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73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62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7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0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72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220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877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51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A6208-3AE7-2846-BD9F-4AFC5254CEC4}" type="datetimeFigureOut">
              <a:rPr lang="en-US" smtClean="0"/>
              <a:t>5/21/19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CA4FD-ADF3-C548-96BB-D5985D357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938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hyperlink" Target="mailto:szabo.arnold@med.semmelweis-univ.hu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hyperlink" Target="https://de.wikipedia.org/wiki/Zyste_(Medizin)" TargetMode="External"/><Relationship Id="rId6" Type="http://schemas.openxmlformats.org/officeDocument/2006/relationships/hyperlink" Target="https://de.wikipedia.org/wiki/R%C3%BCckenmark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de.wikipedia.org/wiki/Fehlbildung" TargetMode="External"/><Relationship Id="rId4" Type="http://schemas.openxmlformats.org/officeDocument/2006/relationships/hyperlink" Target="https://de.wikipedia.org/wiki/Embryonalentwicklung" TargetMode="External"/><Relationship Id="rId5" Type="http://schemas.openxmlformats.org/officeDocument/2006/relationships/hyperlink" Target="https://de.wikipedia.org/wiki/Neurulation" TargetMode="External"/><Relationship Id="rId6" Type="http://schemas.openxmlformats.org/officeDocument/2006/relationships/hyperlink" Target="https://de.wikipedia.org/wiki/Neuralrohr" TargetMode="External"/><Relationship Id="rId7" Type="http://schemas.openxmlformats.org/officeDocument/2006/relationships/hyperlink" Target="https://de.wikipedia.org/wiki/Neuralplatte" TargetMode="External"/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de.wikipedia.org/wiki/Neuralrohrfehlbildun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5761" y="764705"/>
            <a:ext cx="40564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Plazenta</a:t>
            </a:r>
            <a:r>
              <a:rPr lang="en-US" sz="3600" dirty="0"/>
              <a:t>, </a:t>
            </a:r>
            <a:r>
              <a:rPr lang="en-US" sz="3600" dirty="0" err="1"/>
              <a:t>Teratologie</a:t>
            </a:r>
            <a:endParaRPr lang="en-US" sz="3600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2783632" y="3068960"/>
            <a:ext cx="6400800" cy="34290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 eaLnBrk="1" hangingPunct="1"/>
            <a:r>
              <a:rPr lang="hu-HU" sz="2000" b="1" kern="0"/>
              <a:t>Dr. Ildikó Bódi</a:t>
            </a:r>
          </a:p>
          <a:p>
            <a:pPr algn="ctr" eaLnBrk="1" hangingPunct="1"/>
            <a:r>
              <a:rPr lang="en-US" sz="1400" kern="0">
                <a:hlinkClick r:id="rId2"/>
              </a:rPr>
              <a:t>b</a:t>
            </a:r>
            <a:r>
              <a:rPr lang="hu-HU" sz="1400" kern="0">
                <a:hlinkClick r:id="rId2"/>
              </a:rPr>
              <a:t>odi.ildiko@med.semmelweis-univ.hu</a:t>
            </a:r>
            <a:endParaRPr lang="hu-HU" sz="1400" kern="0"/>
          </a:p>
          <a:p>
            <a:pPr algn="ctr" eaLnBrk="1" hangingPunct="1"/>
            <a:endParaRPr lang="hu-HU" sz="1400" kern="0"/>
          </a:p>
          <a:p>
            <a:pPr algn="ctr" eaLnBrk="1" hangingPunct="1"/>
            <a:r>
              <a:rPr lang="hu-HU" sz="2000" kern="0"/>
              <a:t>Semmelweis Universität</a:t>
            </a:r>
          </a:p>
          <a:p>
            <a:pPr algn="ctr" eaLnBrk="1" hangingPunct="1"/>
            <a:r>
              <a:rPr lang="hu-HU" sz="2000" kern="0"/>
              <a:t>Anatomie, Histologie und Embriologie</a:t>
            </a:r>
          </a:p>
          <a:p>
            <a:pPr algn="ctr" eaLnBrk="1" hangingPunct="1"/>
            <a:endParaRPr lang="hu-HU" sz="800" kern="0"/>
          </a:p>
          <a:p>
            <a:pPr algn="ctr" eaLnBrk="1" hangingPunct="1"/>
            <a:r>
              <a:rPr lang="hu-HU" sz="2000" kern="0"/>
              <a:t>06. 05. 2019</a:t>
            </a:r>
          </a:p>
          <a:p>
            <a:pPr algn="ctr" eaLnBrk="1" hangingPunct="1"/>
            <a:endParaRPr lang="hu-HU" sz="2000" kern="0" dirty="0"/>
          </a:p>
        </p:txBody>
      </p:sp>
    </p:spTree>
    <p:extLst>
      <p:ext uri="{BB962C8B-B14F-4D97-AF65-F5344CB8AC3E}">
        <p14:creationId xmlns:p14="http://schemas.microsoft.com/office/powerpoint/2010/main" val="49316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4716463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09360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4440238" y="188913"/>
            <a:ext cx="31929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/>
            <a:r>
              <a:rPr lang="hu-HU" altLang="hu-HU" sz="2800">
                <a:solidFill>
                  <a:srgbClr val="66CCFF"/>
                </a:solidFill>
              </a:rPr>
              <a:t>A velőcső záródása</a:t>
            </a:r>
            <a:endParaRPr lang="hu-HU" altLang="hu-HU" sz="2800"/>
          </a:p>
        </p:txBody>
      </p:sp>
      <p:pic>
        <p:nvPicPr>
          <p:cNvPr id="276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36613"/>
            <a:ext cx="9099550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3" y="4221163"/>
            <a:ext cx="2125662" cy="246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Text Box 6"/>
          <p:cNvSpPr txBox="1">
            <a:spLocks noChangeArrowheads="1"/>
          </p:cNvSpPr>
          <p:nvPr/>
        </p:nvSpPr>
        <p:spPr bwMode="auto">
          <a:xfrm>
            <a:off x="1992313" y="4292601"/>
            <a:ext cx="597535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Wichtig sind: Abb. C, D und E! </a:t>
            </a:r>
          </a:p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C zeigt die zeitliche Reihenfolge des Schliessens des menschlichen Neuralrohres (aufgrund klinische Daten, projiziert auf einem Neugeborene!!). Die Zahlen bedeuten zeitliche Folge (1: zuerst)</a:t>
            </a:r>
          </a:p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Punktierte Pfeile in D und E: ausbleibender Verschluss mit dem Namen des klinischen Bildes.</a:t>
            </a:r>
          </a:p>
        </p:txBody>
      </p:sp>
    </p:spTree>
    <p:extLst>
      <p:ext uri="{BB962C8B-B14F-4D97-AF65-F5344CB8AC3E}">
        <p14:creationId xmlns:p14="http://schemas.microsoft.com/office/powerpoint/2010/main" val="12371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09800" y="620688"/>
            <a:ext cx="7772400" cy="5475312"/>
          </a:xfrm>
        </p:spPr>
        <p:txBody>
          <a:bodyPr/>
          <a:lstStyle/>
          <a:p>
            <a:r>
              <a:rPr lang="de-DE" b="1" dirty="0">
                <a:latin typeface="Arial" pitchFamily="34" charset="0"/>
                <a:cs typeface="Arial" pitchFamily="34" charset="0"/>
              </a:rPr>
              <a:t>Neuralrohrdefekten:</a:t>
            </a: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wenn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Neurulation</a:t>
            </a:r>
            <a:r>
              <a:rPr lang="de-DE" dirty="0">
                <a:latin typeface="Arial" pitchFamily="34" charset="0"/>
                <a:cs typeface="Arial" pitchFamily="34" charset="0"/>
              </a:rPr>
              <a:t> (Entstehung des Neuralrohres) läuft fehlerhaft ab.</a:t>
            </a: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Es gibt </a:t>
            </a:r>
            <a:r>
              <a:rPr lang="de-DE" dirty="0" err="1">
                <a:latin typeface="Arial" pitchFamily="34" charset="0"/>
                <a:cs typeface="Arial" pitchFamily="34" charset="0"/>
              </a:rPr>
              <a:t>schwergradige</a:t>
            </a:r>
            <a:r>
              <a:rPr lang="de-DE" dirty="0">
                <a:latin typeface="Arial" pitchFamily="34" charset="0"/>
                <a:cs typeface="Arial" pitchFamily="34" charset="0"/>
              </a:rPr>
              <a:t> und schwache Fallen. </a:t>
            </a:r>
          </a:p>
          <a:p>
            <a:r>
              <a:rPr lang="de-DE" dirty="0" err="1">
                <a:latin typeface="Arial" pitchFamily="34" charset="0"/>
                <a:cs typeface="Arial" pitchFamily="34" charset="0"/>
              </a:rPr>
              <a:t>Schwergradige</a:t>
            </a:r>
            <a:r>
              <a:rPr lang="de-DE" dirty="0">
                <a:latin typeface="Arial" pitchFamily="34" charset="0"/>
                <a:cs typeface="Arial" pitchFamily="34" charset="0"/>
              </a:rPr>
              <a:t> Formen: an bestimmten Stellen (oder das ganze) bleibt Neuralrohr geöffnet</a:t>
            </a:r>
          </a:p>
          <a:p>
            <a:r>
              <a:rPr lang="de-DE" dirty="0">
                <a:latin typeface="Arial" pitchFamily="34" charset="0"/>
                <a:cs typeface="Arial" pitchFamily="34" charset="0"/>
              </a:rPr>
              <a:t>Schwache Formen: Neuralrohr schließt sich, nur die knöcherne Strukturen (Wirbelkanal oder Schädel) bleiben geöffnet.</a:t>
            </a:r>
          </a:p>
        </p:txBody>
      </p:sp>
    </p:spTree>
    <p:extLst>
      <p:ext uri="{BB962C8B-B14F-4D97-AF65-F5344CB8AC3E}">
        <p14:creationId xmlns:p14="http://schemas.microsoft.com/office/powerpoint/2010/main" val="9226684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209800" y="404664"/>
            <a:ext cx="7772400" cy="864096"/>
          </a:xfrm>
        </p:spPr>
        <p:txBody>
          <a:bodyPr/>
          <a:lstStyle/>
          <a:p>
            <a:r>
              <a:rPr lang="hu-HU" dirty="0" err="1">
                <a:latin typeface="Arial" pitchFamily="34" charset="0"/>
                <a:cs typeface="Arial" pitchFamily="34" charset="0"/>
              </a:rPr>
              <a:t>Neuralrohrdefekte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209800" y="1412776"/>
            <a:ext cx="7772400" cy="4683224"/>
          </a:xfrm>
        </p:spPr>
        <p:txBody>
          <a:bodyPr/>
          <a:lstStyle/>
          <a:p>
            <a:r>
              <a:rPr lang="de-DE" sz="2400" dirty="0">
                <a:latin typeface="Arial" pitchFamily="34" charset="0"/>
                <a:cs typeface="Arial" pitchFamily="34" charset="0"/>
              </a:rPr>
              <a:t>Schwache Formen:</a:t>
            </a:r>
            <a:br>
              <a:rPr lang="de-DE" sz="2400" dirty="0">
                <a:latin typeface="Arial" pitchFamily="34" charset="0"/>
                <a:cs typeface="Arial" pitchFamily="34" charset="0"/>
              </a:rPr>
            </a:br>
            <a:r>
              <a:rPr lang="de-DE" sz="2400" dirty="0">
                <a:latin typeface="Arial" pitchFamily="34" charset="0"/>
                <a:cs typeface="Arial" pitchFamily="34" charset="0"/>
              </a:rPr>
              <a:t>Spina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bifida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occulta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(Rückenmark),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Cranium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bifidum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occultum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(Gehirn)</a:t>
            </a:r>
          </a:p>
          <a:p>
            <a:r>
              <a:rPr lang="de-DE" sz="2400" dirty="0">
                <a:latin typeface="Arial" pitchFamily="34" charset="0"/>
                <a:cs typeface="Arial" pitchFamily="34" charset="0"/>
              </a:rPr>
              <a:t>mittelschwere Formen: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Meningozele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(RM oder Gehirn)</a:t>
            </a:r>
          </a:p>
          <a:p>
            <a:r>
              <a:rPr lang="de-DE" sz="2400" dirty="0" err="1">
                <a:latin typeface="Arial" pitchFamily="34" charset="0"/>
                <a:cs typeface="Arial" pitchFamily="34" charset="0"/>
              </a:rPr>
              <a:t>schwergradige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formen: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Myelomeningozele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(RM),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Anencephalie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oder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Cranioschisis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(Gehirn) oder </a:t>
            </a:r>
            <a:r>
              <a:rPr lang="de-DE" sz="2400" dirty="0" err="1">
                <a:latin typeface="Arial" pitchFamily="34" charset="0"/>
                <a:cs typeface="Arial" pitchFamily="34" charset="0"/>
              </a:rPr>
              <a:t>Craniorachischisis</a:t>
            </a:r>
            <a:r>
              <a:rPr lang="de-DE" sz="2400" dirty="0">
                <a:latin typeface="Arial" pitchFamily="34" charset="0"/>
                <a:cs typeface="Arial" pitchFamily="34" charset="0"/>
              </a:rPr>
              <a:t> (die ganze Länge des Neuralrohr bleibt geöffnet)</a:t>
            </a:r>
          </a:p>
        </p:txBody>
      </p:sp>
    </p:spTree>
    <p:extLst>
      <p:ext uri="{BB962C8B-B14F-4D97-AF65-F5344CB8AC3E}">
        <p14:creationId xmlns:p14="http://schemas.microsoft.com/office/powerpoint/2010/main" val="9480719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Gilbert 12-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1"/>
            <a:ext cx="86106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3152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hu-HU" altLang="hu-HU" sz="1200"/>
              <a:t>SF Gilbert, Developmental Biology, 8th ed., Sinauer, 2006</a:t>
            </a:r>
            <a:endParaRPr lang="hu-HU" altLang="hu-HU"/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981200" y="4953001"/>
            <a:ext cx="80010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/>
              <a:t>Verschlußstörungen des Neuralrohres sind durch  Einnehmen von Folsäure drastisch präveniert (Dr. Endre Czeizel, 1981). Folsäure bindet sich in der Klammerregion der Neuralplatte. Das Bild zeigt in situ Hybridisierung für Folsäure-bindendes Protein (Fbp1).</a:t>
            </a:r>
          </a:p>
        </p:txBody>
      </p:sp>
    </p:spTree>
    <p:extLst>
      <p:ext uri="{BB962C8B-B14F-4D97-AF65-F5344CB8AC3E}">
        <p14:creationId xmlns:p14="http://schemas.microsoft.com/office/powerpoint/2010/main" val="1567385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49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495550" y="0"/>
            <a:ext cx="66246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916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>
                <a:latin typeface="Arial" charset="0"/>
                <a:cs typeface="Arial" charset="0"/>
              </a:rPr>
              <a:t>Zerebrale Dysraphien</a:t>
            </a:r>
            <a:endParaRPr lang="de-DE">
              <a:latin typeface="Arial" charset="0"/>
              <a:cs typeface="Arial" charset="0"/>
            </a:endParaRPr>
          </a:p>
        </p:txBody>
      </p:sp>
      <p:sp>
        <p:nvSpPr>
          <p:cNvPr id="132098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13592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1" name="Picture 2" descr="http://www.ajnr.org/site/imgquiz/img/06242013qz_b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03389" y="188914"/>
            <a:ext cx="5343525" cy="644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2" name="Téglalap 2"/>
          <p:cNvSpPr>
            <a:spLocks noChangeArrowheads="1"/>
          </p:cNvSpPr>
          <p:nvPr/>
        </p:nvSpPr>
        <p:spPr bwMode="auto">
          <a:xfrm>
            <a:off x="7248525" y="260350"/>
            <a:ext cx="3132138" cy="375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hu-HU" sz="1400">
                <a:latin typeface="Arial" charset="0"/>
                <a:cs typeface="Arial" charset="0"/>
              </a:rPr>
              <a:t>Cleidocranial dysplasia (CCD) is a rare congenital autosomal-dominant skeletal dysplasia that results in delayed or failed ossification of the membranous bones. It is characterized by typical clinical and radiological findings, which include prominent womian bones (intrasutural bones, </a:t>
            </a:r>
            <a:r>
              <a:rPr lang="hu-HU" sz="1400" i="1">
                <a:latin typeface="Arial" charset="0"/>
                <a:cs typeface="Arial" charset="0"/>
              </a:rPr>
              <a:t>green arrows</a:t>
            </a:r>
            <a:r>
              <a:rPr lang="hu-HU" sz="1400">
                <a:latin typeface="Arial" charset="0"/>
                <a:cs typeface="Arial" charset="0"/>
              </a:rPr>
              <a:t>); patent cranial sutures and fontanelles (</a:t>
            </a:r>
            <a:r>
              <a:rPr lang="hu-HU" sz="1400" i="1">
                <a:latin typeface="Arial" charset="0"/>
                <a:cs typeface="Arial" charset="0"/>
              </a:rPr>
              <a:t>blue arrows</a:t>
            </a:r>
            <a:r>
              <a:rPr lang="hu-HU" sz="1400">
                <a:latin typeface="Arial" charset="0"/>
                <a:cs typeface="Arial" charset="0"/>
              </a:rPr>
              <a:t>); </a:t>
            </a:r>
            <a:r>
              <a:rPr lang="hu-HU" sz="1400">
                <a:solidFill>
                  <a:srgbClr val="C00000"/>
                </a:solidFill>
                <a:latin typeface="Arial" charset="0"/>
                <a:cs typeface="Arial" charset="0"/>
              </a:rPr>
              <a:t>cranium bifidum occultum frontalis (</a:t>
            </a:r>
            <a:r>
              <a:rPr lang="hu-HU" sz="1400" i="1">
                <a:solidFill>
                  <a:srgbClr val="C00000"/>
                </a:solidFill>
                <a:latin typeface="Arial" charset="0"/>
                <a:cs typeface="Arial" charset="0"/>
              </a:rPr>
              <a:t>red arrow</a:t>
            </a:r>
            <a:r>
              <a:rPr lang="hu-HU" sz="1400">
                <a:solidFill>
                  <a:srgbClr val="C00000"/>
                </a:solidFill>
                <a:latin typeface="Arial" charset="0"/>
                <a:cs typeface="Arial" charset="0"/>
              </a:rPr>
              <a:t>)</a:t>
            </a:r>
            <a:r>
              <a:rPr lang="hu-HU" sz="1400">
                <a:latin typeface="Arial" charset="0"/>
                <a:cs typeface="Arial" charset="0"/>
              </a:rPr>
              <a:t>; bell-shaped, superiorly narrowed thorax with hypoplastic or aplastic clavicles (</a:t>
            </a:r>
            <a:r>
              <a:rPr lang="hu-HU" sz="1400" i="1">
                <a:latin typeface="Arial" charset="0"/>
                <a:cs typeface="Arial" charset="0"/>
              </a:rPr>
              <a:t>yellow arrows</a:t>
            </a:r>
            <a:r>
              <a:rPr lang="hu-HU" sz="1400">
                <a:latin typeface="Arial" charset="0"/>
                <a:cs typeface="Arial" charset="0"/>
              </a:rPr>
              <a:t>); supernumerary teeth; short stature; and a variety of other skeletal changes. </a:t>
            </a:r>
            <a:endParaRPr lang="de-DE" sz="14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358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Szövegdoboz 4"/>
          <p:cNvSpPr txBox="1">
            <a:spLocks noChangeArrowheads="1"/>
          </p:cNvSpPr>
          <p:nvPr/>
        </p:nvSpPr>
        <p:spPr bwMode="auto">
          <a:xfrm>
            <a:off x="2135189" y="5157788"/>
            <a:ext cx="32400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>
                <a:latin typeface="Arial" charset="0"/>
                <a:cs typeface="Arial" charset="0"/>
              </a:rPr>
              <a:t>Kraniale Meningozele</a:t>
            </a:r>
            <a:endParaRPr lang="de-DE">
              <a:latin typeface="Arial" charset="0"/>
              <a:cs typeface="Arial" charset="0"/>
            </a:endParaRPr>
          </a:p>
        </p:txBody>
      </p:sp>
      <p:pic>
        <p:nvPicPr>
          <p:cNvPr id="134146" name="Picture 4" descr="http://medicine.academic.ru/pictures/medicine/52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169026" y="3716339"/>
            <a:ext cx="4244975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7" name="Picture 6" descr="http://www.pediatricsconsultantlive.com/sites/default/files/peds/1637739.pn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612106" y="220678"/>
            <a:ext cx="428625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6139281" y="332657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 err="1">
                <a:solidFill>
                  <a:srgbClr val="222222"/>
                </a:solidFill>
              </a:rPr>
              <a:t>Leichte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>
                <a:solidFill>
                  <a:srgbClr val="222222"/>
                </a:solidFill>
              </a:rPr>
              <a:t>Form der </a:t>
            </a:r>
            <a:r>
              <a:rPr lang="en-US" i="1" dirty="0">
                <a:solidFill>
                  <a:srgbClr val="222222"/>
                </a:solidFill>
              </a:rPr>
              <a:t>Spina bifida </a:t>
            </a:r>
            <a:r>
              <a:rPr lang="en-US" i="1" dirty="0" err="1">
                <a:solidFill>
                  <a:srgbClr val="222222"/>
                </a:solidFill>
              </a:rPr>
              <a:t>aperta</a:t>
            </a:r>
            <a:r>
              <a:rPr lang="en-US" dirty="0">
                <a:solidFill>
                  <a:srgbClr val="222222"/>
                </a:solidFill>
              </a:rPr>
              <a:t> </a:t>
            </a:r>
            <a:r>
              <a:rPr lang="en-US" dirty="0" err="1">
                <a:solidFill>
                  <a:srgbClr val="222222"/>
                </a:solidFill>
              </a:rPr>
              <a:t>ist</a:t>
            </a:r>
            <a:r>
              <a:rPr lang="en-US" dirty="0">
                <a:solidFill>
                  <a:srgbClr val="222222"/>
                </a:solidFill>
              </a:rPr>
              <a:t> die </a:t>
            </a:r>
            <a:r>
              <a:rPr lang="en-US" i="1" dirty="0" err="1">
                <a:solidFill>
                  <a:srgbClr val="222222"/>
                </a:solidFill>
              </a:rPr>
              <a:t>Meningozele</a:t>
            </a:r>
            <a:r>
              <a:rPr lang="en-US" dirty="0">
                <a:solidFill>
                  <a:srgbClr val="222222"/>
                </a:solidFill>
              </a:rPr>
              <a:t>. </a:t>
            </a:r>
            <a:r>
              <a:rPr lang="en-US" dirty="0" err="1">
                <a:solidFill>
                  <a:srgbClr val="222222"/>
                </a:solidFill>
              </a:rPr>
              <a:t>Dabei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wölben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sich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nur</a:t>
            </a:r>
            <a:r>
              <a:rPr lang="en-US" dirty="0">
                <a:solidFill>
                  <a:srgbClr val="222222"/>
                </a:solidFill>
              </a:rPr>
              <a:t> die </a:t>
            </a:r>
            <a:r>
              <a:rPr lang="en-US" dirty="0" err="1">
                <a:solidFill>
                  <a:srgbClr val="222222"/>
                </a:solidFill>
              </a:rPr>
              <a:t>Rückenmarkshäute</a:t>
            </a:r>
            <a:r>
              <a:rPr lang="en-US" dirty="0">
                <a:solidFill>
                  <a:srgbClr val="222222"/>
                </a:solidFill>
              </a:rPr>
              <a:t> (= </a:t>
            </a:r>
            <a:r>
              <a:rPr lang="en-US" dirty="0" err="1">
                <a:solidFill>
                  <a:srgbClr val="222222"/>
                </a:solidFill>
              </a:rPr>
              <a:t>Meningen</a:t>
            </a:r>
            <a:r>
              <a:rPr lang="en-US" dirty="0">
                <a:solidFill>
                  <a:srgbClr val="222222"/>
                </a:solidFill>
              </a:rPr>
              <a:t>) </a:t>
            </a:r>
            <a:r>
              <a:rPr lang="en-US" dirty="0" err="1">
                <a:solidFill>
                  <a:srgbClr val="222222"/>
                </a:solidFill>
              </a:rPr>
              <a:t>durch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einen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Wirbelbogenspalt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unter</a:t>
            </a:r>
            <a:r>
              <a:rPr lang="en-US" dirty="0">
                <a:solidFill>
                  <a:srgbClr val="222222"/>
                </a:solidFill>
              </a:rPr>
              <a:t> der Haut </a:t>
            </a:r>
            <a:r>
              <a:rPr lang="en-US" dirty="0" err="1">
                <a:solidFill>
                  <a:srgbClr val="222222"/>
                </a:solidFill>
              </a:rPr>
              <a:t>vor</a:t>
            </a:r>
            <a:r>
              <a:rPr lang="en-US" dirty="0">
                <a:solidFill>
                  <a:srgbClr val="222222"/>
                </a:solidFill>
              </a:rPr>
              <a:t>. Die </a:t>
            </a:r>
            <a:r>
              <a:rPr lang="en-US" dirty="0" err="1">
                <a:solidFill>
                  <a:srgbClr val="222222"/>
                </a:solidFill>
              </a:rPr>
              <a:t>dabei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entstehende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Blase</a:t>
            </a:r>
            <a:r>
              <a:rPr lang="en-US" dirty="0">
                <a:solidFill>
                  <a:srgbClr val="222222"/>
                </a:solidFill>
              </a:rPr>
              <a:t> (= </a:t>
            </a:r>
            <a:r>
              <a:rPr lang="en-US" dirty="0">
                <a:solidFill>
                  <a:srgbClr val="0B0080"/>
                </a:solidFill>
                <a:hlinkClick r:id="rId5" tooltip="Zyste (Medizin)"/>
              </a:rPr>
              <a:t>Zyste</a:t>
            </a:r>
            <a:r>
              <a:rPr lang="en-US" dirty="0">
                <a:solidFill>
                  <a:srgbClr val="222222"/>
                </a:solidFill>
              </a:rPr>
              <a:t>) </a:t>
            </a:r>
            <a:r>
              <a:rPr lang="en-US" dirty="0" err="1">
                <a:solidFill>
                  <a:srgbClr val="222222"/>
                </a:solidFill>
              </a:rPr>
              <a:t>ist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sichtbar</a:t>
            </a:r>
            <a:r>
              <a:rPr lang="en-US" dirty="0">
                <a:solidFill>
                  <a:srgbClr val="222222"/>
                </a:solidFill>
              </a:rPr>
              <a:t>. </a:t>
            </a:r>
            <a:r>
              <a:rPr lang="en-US" dirty="0" err="1">
                <a:solidFill>
                  <a:srgbClr val="222222"/>
                </a:solidFill>
              </a:rPr>
              <a:t>Sie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kann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operativ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entfernt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werden</a:t>
            </a:r>
            <a:r>
              <a:rPr lang="en-US" dirty="0">
                <a:solidFill>
                  <a:srgbClr val="222222"/>
                </a:solidFill>
              </a:rPr>
              <a:t>. </a:t>
            </a:r>
            <a:r>
              <a:rPr lang="en-US" dirty="0" err="1">
                <a:solidFill>
                  <a:srgbClr val="222222"/>
                </a:solidFill>
              </a:rPr>
              <a:t>Es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entstehen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keine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Beeinträchtigungen</a:t>
            </a:r>
            <a:r>
              <a:rPr lang="en-US" dirty="0">
                <a:solidFill>
                  <a:srgbClr val="222222"/>
                </a:solidFill>
              </a:rPr>
              <a:t>, </a:t>
            </a:r>
            <a:r>
              <a:rPr lang="en-US" dirty="0" err="1">
                <a:solidFill>
                  <a:srgbClr val="222222"/>
                </a:solidFill>
              </a:rPr>
              <a:t>denn</a:t>
            </a:r>
            <a:r>
              <a:rPr lang="en-US" dirty="0">
                <a:solidFill>
                  <a:srgbClr val="222222"/>
                </a:solidFill>
              </a:rPr>
              <a:t> das </a:t>
            </a:r>
            <a:r>
              <a:rPr lang="en-US" dirty="0">
                <a:solidFill>
                  <a:srgbClr val="0B0080"/>
                </a:solidFill>
                <a:hlinkClick r:id="rId6" tooltip="Rückenmark"/>
              </a:rPr>
              <a:t>Rückenmark</a:t>
            </a:r>
            <a:r>
              <a:rPr lang="en-US" dirty="0">
                <a:solidFill>
                  <a:srgbClr val="222222"/>
                </a:solidFill>
              </a:rPr>
              <a:t> </a:t>
            </a:r>
            <a:r>
              <a:rPr lang="en-US" dirty="0" err="1">
                <a:solidFill>
                  <a:srgbClr val="222222"/>
                </a:solidFill>
              </a:rPr>
              <a:t>ist</a:t>
            </a:r>
            <a:r>
              <a:rPr lang="en-US" dirty="0">
                <a:solidFill>
                  <a:srgbClr val="222222"/>
                </a:solidFill>
              </a:rPr>
              <a:t> in seiner </a:t>
            </a:r>
            <a:r>
              <a:rPr lang="en-US" dirty="0" err="1">
                <a:solidFill>
                  <a:srgbClr val="222222"/>
                </a:solidFill>
              </a:rPr>
              <a:t>üblichen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Lage</a:t>
            </a:r>
            <a:r>
              <a:rPr lang="en-US" dirty="0">
                <a:solidFill>
                  <a:srgbClr val="222222"/>
                </a:solidFill>
              </a:rPr>
              <a:t> und </a:t>
            </a:r>
            <a:r>
              <a:rPr lang="en-US" dirty="0" err="1">
                <a:solidFill>
                  <a:srgbClr val="222222"/>
                </a:solidFill>
              </a:rPr>
              <a:t>nicht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geschädigt</a:t>
            </a:r>
            <a:r>
              <a:rPr lang="en-US" dirty="0">
                <a:solidFill>
                  <a:srgbClr val="222222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632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3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25601" y="215900"/>
            <a:ext cx="8950325" cy="640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12899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44640"/>
            <a:ext cx="9144000" cy="596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78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3" descr="Anencephyaly 1Matthew1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0" y="1"/>
            <a:ext cx="6096000" cy="40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18" name="Picture 4" descr="Anencephaly Maryann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257800" y="2801938"/>
            <a:ext cx="5410200" cy="405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 Box 5"/>
          <p:cNvSpPr txBox="1">
            <a:spLocks noChangeArrowheads="1"/>
          </p:cNvSpPr>
          <p:nvPr/>
        </p:nvSpPr>
        <p:spPr bwMode="auto">
          <a:xfrm>
            <a:off x="1752600" y="4267201"/>
            <a:ext cx="3429000" cy="176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sz="2000">
                <a:latin typeface="Lucida Sans Unicode" pitchFamily="34" charset="0"/>
              </a:rPr>
              <a:t>Anencephalie: siehe weitere Information über solche Kinder:</a:t>
            </a:r>
          </a:p>
          <a:p>
            <a:pPr>
              <a:spcBef>
                <a:spcPct val="50000"/>
              </a:spcBef>
            </a:pPr>
            <a:r>
              <a:rPr lang="hu-HU" sz="2000">
                <a:latin typeface="Lucida Sans Unicode" pitchFamily="34" charset="0"/>
              </a:rPr>
              <a:t>http://www.anencephalie-info.org</a:t>
            </a:r>
          </a:p>
        </p:txBody>
      </p:sp>
      <p:sp>
        <p:nvSpPr>
          <p:cNvPr id="137220" name="Téglalap 4"/>
          <p:cNvSpPr>
            <a:spLocks noChangeArrowheads="1"/>
          </p:cNvSpPr>
          <p:nvPr/>
        </p:nvSpPr>
        <p:spPr bwMode="auto">
          <a:xfrm>
            <a:off x="7535864" y="0"/>
            <a:ext cx="3132137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Arial" charset="0"/>
                <a:cs typeface="Arial" charset="0"/>
              </a:rPr>
              <a:t>7% died in utero </a:t>
            </a:r>
            <a:br>
              <a:rPr lang="en-US" sz="1600">
                <a:latin typeface="Arial" charset="0"/>
                <a:cs typeface="Arial" charset="0"/>
              </a:rPr>
            </a:br>
            <a:r>
              <a:rPr lang="en-US" sz="1600">
                <a:latin typeface="Arial" charset="0"/>
                <a:cs typeface="Arial" charset="0"/>
              </a:rPr>
              <a:t>18% died during birth </a:t>
            </a:r>
            <a:br>
              <a:rPr lang="en-US" sz="1600">
                <a:latin typeface="Arial" charset="0"/>
                <a:cs typeface="Arial" charset="0"/>
              </a:rPr>
            </a:br>
            <a:r>
              <a:rPr lang="en-US" sz="1600">
                <a:latin typeface="Arial" charset="0"/>
                <a:cs typeface="Arial" charset="0"/>
              </a:rPr>
              <a:t>26% lived between 1 and 60 minutes </a:t>
            </a:r>
            <a:br>
              <a:rPr lang="en-US" sz="1600">
                <a:latin typeface="Arial" charset="0"/>
                <a:cs typeface="Arial" charset="0"/>
              </a:rPr>
            </a:br>
            <a:r>
              <a:rPr lang="en-US" sz="1600">
                <a:latin typeface="Arial" charset="0"/>
                <a:cs typeface="Arial" charset="0"/>
              </a:rPr>
              <a:t>27% lived between 1 and 24 hours </a:t>
            </a:r>
            <a:br>
              <a:rPr lang="en-US" sz="1600">
                <a:latin typeface="Arial" charset="0"/>
                <a:cs typeface="Arial" charset="0"/>
              </a:rPr>
            </a:br>
            <a:r>
              <a:rPr lang="en-US" sz="1600">
                <a:latin typeface="Arial" charset="0"/>
                <a:cs typeface="Arial" charset="0"/>
              </a:rPr>
              <a:t>17% lived between 1 and 5 days </a:t>
            </a:r>
            <a:br>
              <a:rPr lang="en-US" sz="1600">
                <a:latin typeface="Arial" charset="0"/>
                <a:cs typeface="Arial" charset="0"/>
              </a:rPr>
            </a:br>
            <a:r>
              <a:rPr lang="en-US" sz="1600">
                <a:latin typeface="Arial" charset="0"/>
                <a:cs typeface="Arial" charset="0"/>
              </a:rPr>
              <a:t>5% lived 6 or more days </a:t>
            </a:r>
            <a:endParaRPr lang="hu-HU" sz="1600">
              <a:latin typeface="Arial" charset="0"/>
              <a:cs typeface="Arial" charset="0"/>
            </a:endParaRPr>
          </a:p>
          <a:p>
            <a:r>
              <a:rPr lang="hu-HU" sz="1600">
                <a:latin typeface="Arial" charset="0"/>
                <a:cs typeface="Arial" charset="0"/>
              </a:rPr>
              <a:t>Vitoria de Cristo: 2,5 Jahren</a:t>
            </a:r>
            <a:r>
              <a:rPr lang="en-US" sz="1600">
                <a:latin typeface="Arial" charset="0"/>
                <a:cs typeface="Arial" charset="0"/>
              </a:rPr>
              <a:t/>
            </a:r>
            <a:br>
              <a:rPr lang="en-US" sz="1600">
                <a:latin typeface="Arial" charset="0"/>
                <a:cs typeface="Arial" charset="0"/>
              </a:rPr>
            </a:br>
            <a:endParaRPr lang="de-DE" sz="16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6700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1" name="Kép 1" descr="anencephaly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727450" y="0"/>
            <a:ext cx="4737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5757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>
                <a:latin typeface="Arial" charset="0"/>
                <a:cs typeface="Arial" charset="0"/>
              </a:rPr>
              <a:t>Spina bifida</a:t>
            </a:r>
            <a:endParaRPr lang="de-DE">
              <a:latin typeface="Arial" charset="0"/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9536" y="4221088"/>
            <a:ext cx="83529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err="1">
                <a:solidFill>
                  <a:srgbClr val="222222"/>
                </a:solidFill>
              </a:rPr>
              <a:t>Eine</a:t>
            </a:r>
            <a:r>
              <a:rPr lang="en-US" dirty="0">
                <a:solidFill>
                  <a:srgbClr val="222222"/>
                </a:solidFill>
              </a:rPr>
              <a:t> </a:t>
            </a:r>
            <a:r>
              <a:rPr lang="en-US" dirty="0">
                <a:solidFill>
                  <a:srgbClr val="0B0080"/>
                </a:solidFill>
                <a:hlinkClick r:id="rId2" tooltip="Neuralrohrfehlbildung"/>
              </a:rPr>
              <a:t>Neuralrohrfehlbildung</a:t>
            </a:r>
            <a:r>
              <a:rPr lang="en-US" dirty="0">
                <a:solidFill>
                  <a:srgbClr val="222222"/>
                </a:solidFill>
              </a:rPr>
              <a:t>, die </a:t>
            </a:r>
            <a:r>
              <a:rPr lang="en-US" dirty="0" err="1">
                <a:solidFill>
                  <a:srgbClr val="222222"/>
                </a:solidFill>
              </a:rPr>
              <a:t>unterschiedliche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Ausprägungen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haben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kann</a:t>
            </a:r>
            <a:r>
              <a:rPr lang="en-US" dirty="0">
                <a:solidFill>
                  <a:srgbClr val="222222"/>
                </a:solidFill>
              </a:rPr>
              <a:t> und </a:t>
            </a:r>
            <a:r>
              <a:rPr lang="en-US" dirty="0" err="1">
                <a:solidFill>
                  <a:srgbClr val="222222"/>
                </a:solidFill>
              </a:rPr>
              <a:t>sich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entsprechend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unterschiedlich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schwer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auswirkt</a:t>
            </a:r>
            <a:r>
              <a:rPr lang="en-US" dirty="0">
                <a:solidFill>
                  <a:srgbClr val="222222"/>
                </a:solidFill>
              </a:rPr>
              <a:t>. Das </a:t>
            </a:r>
            <a:r>
              <a:rPr lang="en-US" dirty="0" err="1">
                <a:solidFill>
                  <a:srgbClr val="222222"/>
                </a:solidFill>
              </a:rPr>
              <a:t>zeitliche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Fenster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für</a:t>
            </a:r>
            <a:r>
              <a:rPr lang="en-US" dirty="0">
                <a:solidFill>
                  <a:srgbClr val="222222"/>
                </a:solidFill>
              </a:rPr>
              <a:t> die </a:t>
            </a:r>
            <a:r>
              <a:rPr lang="en-US" dirty="0" err="1">
                <a:solidFill>
                  <a:srgbClr val="222222"/>
                </a:solidFill>
              </a:rPr>
              <a:t>Entstehung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dieser</a:t>
            </a:r>
            <a:r>
              <a:rPr lang="en-US" dirty="0">
                <a:solidFill>
                  <a:srgbClr val="222222"/>
                </a:solidFill>
              </a:rPr>
              <a:t> </a:t>
            </a:r>
            <a:r>
              <a:rPr lang="en-US" dirty="0">
                <a:solidFill>
                  <a:srgbClr val="0B0080"/>
                </a:solidFill>
                <a:hlinkClick r:id="rId3" tooltip="Fehlbildung"/>
              </a:rPr>
              <a:t>Fehlbildung</a:t>
            </a:r>
            <a:r>
              <a:rPr lang="en-US" dirty="0">
                <a:solidFill>
                  <a:srgbClr val="222222"/>
                </a:solidFill>
              </a:rPr>
              <a:t> </a:t>
            </a:r>
            <a:r>
              <a:rPr lang="en-US" dirty="0" err="1">
                <a:solidFill>
                  <a:srgbClr val="222222"/>
                </a:solidFill>
              </a:rPr>
              <a:t>liegt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zwischen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dem</a:t>
            </a:r>
            <a:r>
              <a:rPr lang="en-US" dirty="0">
                <a:solidFill>
                  <a:srgbClr val="222222"/>
                </a:solidFill>
              </a:rPr>
              <a:t> 22. und 28. Tag der </a:t>
            </a:r>
            <a:r>
              <a:rPr lang="en-US" dirty="0">
                <a:solidFill>
                  <a:srgbClr val="0B0080"/>
                </a:solidFill>
                <a:hlinkClick r:id="rId4" tooltip="Embryonalentwicklung"/>
              </a:rPr>
              <a:t>Embryonalentwicklung</a:t>
            </a:r>
            <a:r>
              <a:rPr lang="en-US" dirty="0">
                <a:solidFill>
                  <a:srgbClr val="222222"/>
                </a:solidFill>
              </a:rPr>
              <a:t>, </a:t>
            </a:r>
            <a:r>
              <a:rPr lang="en-US" dirty="0" err="1">
                <a:solidFill>
                  <a:srgbClr val="222222"/>
                </a:solidFill>
              </a:rPr>
              <a:t>nämlich</a:t>
            </a:r>
            <a:r>
              <a:rPr lang="en-US" dirty="0">
                <a:solidFill>
                  <a:srgbClr val="222222"/>
                </a:solidFill>
              </a:rPr>
              <a:t> der </a:t>
            </a:r>
            <a:r>
              <a:rPr lang="en-US" dirty="0" err="1">
                <a:solidFill>
                  <a:srgbClr val="222222"/>
                </a:solidFill>
              </a:rPr>
              <a:t>Zeitspanne</a:t>
            </a:r>
            <a:r>
              <a:rPr lang="en-US" dirty="0">
                <a:solidFill>
                  <a:srgbClr val="222222"/>
                </a:solidFill>
              </a:rPr>
              <a:t> der </a:t>
            </a:r>
            <a:r>
              <a:rPr lang="en-US" dirty="0" err="1">
                <a:solidFill>
                  <a:srgbClr val="222222"/>
                </a:solidFill>
              </a:rPr>
              <a:t>sogenannten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primären</a:t>
            </a:r>
            <a:r>
              <a:rPr lang="en-US" dirty="0">
                <a:solidFill>
                  <a:srgbClr val="222222"/>
                </a:solidFill>
              </a:rPr>
              <a:t> </a:t>
            </a:r>
            <a:r>
              <a:rPr lang="en-US" dirty="0">
                <a:solidFill>
                  <a:srgbClr val="0B0080"/>
                </a:solidFill>
                <a:hlinkClick r:id="rId5" tooltip="Neurulation"/>
              </a:rPr>
              <a:t>Neurulation</a:t>
            </a:r>
            <a:r>
              <a:rPr lang="en-US" dirty="0">
                <a:solidFill>
                  <a:srgbClr val="222222"/>
                </a:solidFill>
              </a:rPr>
              <a:t>, also der </a:t>
            </a:r>
            <a:r>
              <a:rPr lang="en-US" dirty="0" err="1">
                <a:solidFill>
                  <a:srgbClr val="222222"/>
                </a:solidFill>
              </a:rPr>
              <a:t>Bildung</a:t>
            </a:r>
            <a:r>
              <a:rPr lang="en-US" dirty="0">
                <a:solidFill>
                  <a:srgbClr val="222222"/>
                </a:solidFill>
              </a:rPr>
              <a:t> des </a:t>
            </a:r>
            <a:r>
              <a:rPr lang="en-US" dirty="0">
                <a:solidFill>
                  <a:srgbClr val="0B0080"/>
                </a:solidFill>
                <a:hlinkClick r:id="rId6" tooltip="Neuralrohr"/>
              </a:rPr>
              <a:t>Neuralrohrs</a:t>
            </a:r>
            <a:r>
              <a:rPr lang="en-US" dirty="0">
                <a:solidFill>
                  <a:srgbClr val="222222"/>
                </a:solidFill>
              </a:rPr>
              <a:t> </a:t>
            </a:r>
            <a:r>
              <a:rPr lang="en-US" dirty="0" err="1">
                <a:solidFill>
                  <a:srgbClr val="222222"/>
                </a:solidFill>
              </a:rPr>
              <a:t>aus</a:t>
            </a:r>
            <a:r>
              <a:rPr lang="en-US" dirty="0">
                <a:solidFill>
                  <a:srgbClr val="222222"/>
                </a:solidFill>
              </a:rPr>
              <a:t> der </a:t>
            </a:r>
            <a:r>
              <a:rPr lang="en-US" dirty="0">
                <a:solidFill>
                  <a:srgbClr val="0B0080"/>
                </a:solidFill>
                <a:hlinkClick r:id="rId7" tooltip="Neuralplatte"/>
              </a:rPr>
              <a:t>Neuralplatte</a:t>
            </a:r>
            <a:r>
              <a:rPr lang="en-US" dirty="0">
                <a:solidFill>
                  <a:srgbClr val="222222"/>
                </a:solidFill>
              </a:rPr>
              <a:t> </a:t>
            </a:r>
            <a:r>
              <a:rPr lang="en-US" dirty="0" err="1">
                <a:solidFill>
                  <a:srgbClr val="222222"/>
                </a:solidFill>
              </a:rPr>
              <a:t>sowie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dessen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Verschlusses</a:t>
            </a:r>
            <a:r>
              <a:rPr lang="en-US" dirty="0">
                <a:solidFill>
                  <a:srgbClr val="222222"/>
                </a:solidFill>
              </a:rPr>
              <a:t> – </a:t>
            </a:r>
            <a:r>
              <a:rPr lang="en-US" dirty="0" err="1">
                <a:solidFill>
                  <a:srgbClr val="222222"/>
                </a:solidFill>
              </a:rPr>
              <a:t>im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Falle</a:t>
            </a:r>
            <a:r>
              <a:rPr lang="en-US" dirty="0">
                <a:solidFill>
                  <a:srgbClr val="222222"/>
                </a:solidFill>
              </a:rPr>
              <a:t> der </a:t>
            </a:r>
            <a:r>
              <a:rPr lang="en-US" i="1" dirty="0">
                <a:solidFill>
                  <a:srgbClr val="222222"/>
                </a:solidFill>
              </a:rPr>
              <a:t>Spina bifida</a:t>
            </a:r>
            <a:r>
              <a:rPr lang="en-US" dirty="0">
                <a:solidFill>
                  <a:srgbClr val="222222"/>
                </a:solidFill>
              </a:rPr>
              <a:t> des </a:t>
            </a:r>
            <a:r>
              <a:rPr lang="en-US" dirty="0" err="1">
                <a:solidFill>
                  <a:srgbClr val="222222"/>
                </a:solidFill>
              </a:rPr>
              <a:t>unteren</a:t>
            </a:r>
            <a:r>
              <a:rPr lang="en-US" dirty="0">
                <a:solidFill>
                  <a:srgbClr val="222222"/>
                </a:solidFill>
              </a:rPr>
              <a:t> </a:t>
            </a:r>
            <a:r>
              <a:rPr lang="en-US" dirty="0" err="1">
                <a:solidFill>
                  <a:srgbClr val="222222"/>
                </a:solidFill>
              </a:rPr>
              <a:t>Endes</a:t>
            </a:r>
            <a:r>
              <a:rPr lang="en-US" dirty="0">
                <a:solidFill>
                  <a:srgbClr val="222222"/>
                </a:solidFill>
              </a:rPr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6455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Picture 2" descr="Larsen i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600200" y="76200"/>
            <a:ext cx="394335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0" name="Picture 3" descr="Larssen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035925" y="1295401"/>
            <a:ext cx="238760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0291" name="Picture 4" descr="Larsen h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5664200" y="3502026"/>
            <a:ext cx="23495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2" name="Text Box 5"/>
          <p:cNvSpPr txBox="1">
            <a:spLocks noChangeArrowheads="1"/>
          </p:cNvSpPr>
          <p:nvPr/>
        </p:nvSpPr>
        <p:spPr bwMode="auto">
          <a:xfrm>
            <a:off x="1703388" y="4508501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hu-HU">
                <a:latin typeface="Lucida Sans Unicode" pitchFamily="34" charset="0"/>
              </a:rPr>
              <a:t>Spina bifida aperta: Myelomeningozele in der lumbosakralen Region</a:t>
            </a:r>
            <a:endParaRPr lang="hu-HU"/>
          </a:p>
        </p:txBody>
      </p:sp>
      <p:sp>
        <p:nvSpPr>
          <p:cNvPr id="140293" name="Rectangle 7"/>
          <p:cNvSpPr>
            <a:spLocks noChangeArrowheads="1"/>
          </p:cNvSpPr>
          <p:nvPr/>
        </p:nvSpPr>
        <p:spPr bwMode="auto">
          <a:xfrm>
            <a:off x="5664200" y="1"/>
            <a:ext cx="5003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hu-HU" sz="2000">
                <a:latin typeface="Arial" charset="0"/>
                <a:cs typeface="Arial" charset="0"/>
              </a:rPr>
              <a:t>Verschlußstörungen des Neuralrohres: die des </a:t>
            </a:r>
            <a:r>
              <a:rPr lang="hu-HU" sz="2000" b="1">
                <a:solidFill>
                  <a:srgbClr val="CC0066"/>
                </a:solidFill>
                <a:latin typeface="Arial" charset="0"/>
                <a:cs typeface="Arial" charset="0"/>
              </a:rPr>
              <a:t>caudalen Neuroporus </a:t>
            </a:r>
            <a:r>
              <a:rPr lang="hu-HU" sz="2000">
                <a:latin typeface="Arial" charset="0"/>
                <a:cs typeface="Arial" charset="0"/>
              </a:rPr>
              <a:t>resultiert in Spina bifida</a:t>
            </a:r>
            <a:r>
              <a:rPr lang="hu-HU"/>
              <a:t>.</a:t>
            </a:r>
          </a:p>
        </p:txBody>
      </p:sp>
      <p:sp>
        <p:nvSpPr>
          <p:cNvPr id="140294" name="Text Box 5"/>
          <p:cNvSpPr txBox="1">
            <a:spLocks noChangeArrowheads="1"/>
          </p:cNvSpPr>
          <p:nvPr/>
        </p:nvSpPr>
        <p:spPr bwMode="auto">
          <a:xfrm>
            <a:off x="1919288" y="5732464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hu-HU">
                <a:latin typeface="Lucida Sans Unicode" pitchFamily="34" charset="0"/>
              </a:rPr>
              <a:t>Spina bifida occulta: Lipom/Angiom in der lumbosakralen Region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23292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5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1" y="1"/>
            <a:ext cx="6011897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4386" name="Szövegdoboz 2"/>
          <p:cNvSpPr txBox="1">
            <a:spLocks noChangeArrowheads="1"/>
          </p:cNvSpPr>
          <p:nvPr/>
        </p:nvSpPr>
        <p:spPr bwMode="auto">
          <a:xfrm>
            <a:off x="7859714" y="6488114"/>
            <a:ext cx="2808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dirty="0">
                <a:latin typeface="Arial" charset="0"/>
                <a:cs typeface="Arial" charset="0"/>
              </a:rPr>
              <a:t>13-Jahre </a:t>
            </a:r>
            <a:r>
              <a:rPr lang="hu-HU" dirty="0" err="1">
                <a:latin typeface="Arial" charset="0"/>
                <a:cs typeface="Arial" charset="0"/>
              </a:rPr>
              <a:t>altes</a:t>
            </a:r>
            <a:r>
              <a:rPr lang="hu-HU" dirty="0">
                <a:latin typeface="Arial" charset="0"/>
                <a:cs typeface="Arial" charset="0"/>
              </a:rPr>
              <a:t> </a:t>
            </a:r>
            <a:r>
              <a:rPr lang="hu-HU" dirty="0" err="1">
                <a:latin typeface="Arial" charset="0"/>
                <a:cs typeface="Arial" charset="0"/>
              </a:rPr>
              <a:t>Mädchen</a:t>
            </a:r>
            <a:endParaRPr lang="de-DE" dirty="0">
              <a:latin typeface="Arial" charset="0"/>
              <a:cs typeface="Arial" charset="0"/>
            </a:endParaRPr>
          </a:p>
        </p:txBody>
      </p:sp>
      <p:sp>
        <p:nvSpPr>
          <p:cNvPr id="144387" name="Szövegdoboz 3"/>
          <p:cNvSpPr txBox="1">
            <a:spLocks noChangeArrowheads="1"/>
          </p:cNvSpPr>
          <p:nvPr/>
        </p:nvSpPr>
        <p:spPr bwMode="auto">
          <a:xfrm>
            <a:off x="8543926" y="981076"/>
            <a:ext cx="194456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hu-HU" dirty="0">
                <a:latin typeface="Arial" charset="0"/>
                <a:cs typeface="Arial" charset="0"/>
              </a:rPr>
              <a:t>Faun </a:t>
            </a:r>
            <a:r>
              <a:rPr lang="hu-HU" dirty="0" err="1">
                <a:latin typeface="Arial" charset="0"/>
                <a:cs typeface="Arial" charset="0"/>
              </a:rPr>
              <a:t>tail</a:t>
            </a:r>
            <a:r>
              <a:rPr lang="hu-HU" dirty="0">
                <a:latin typeface="Arial" charset="0"/>
                <a:cs typeface="Arial" charset="0"/>
              </a:rPr>
              <a:t> - </a:t>
            </a:r>
            <a:r>
              <a:rPr lang="hu-HU" dirty="0" err="1">
                <a:latin typeface="Arial" charset="0"/>
                <a:cs typeface="Arial" charset="0"/>
              </a:rPr>
              <a:t>Faunschwanz</a:t>
            </a:r>
            <a:endParaRPr lang="de-DE" dirty="0">
              <a:latin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0" y="6026726"/>
            <a:ext cx="6011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/>
              <a:t>Verst</a:t>
            </a:r>
            <a:r>
              <a:rPr lang="hu-HU" dirty="0" err="1">
                <a:cs typeface="Arial" charset="0"/>
              </a:rPr>
              <a:t>ä</a:t>
            </a:r>
            <a:r>
              <a:rPr lang="en-US" dirty="0" err="1"/>
              <a:t>rkte</a:t>
            </a:r>
            <a:r>
              <a:rPr lang="en-US" dirty="0"/>
              <a:t> </a:t>
            </a:r>
            <a:r>
              <a:rPr lang="en-US" dirty="0" err="1"/>
              <a:t>Terminalbehaarung</a:t>
            </a:r>
            <a:r>
              <a:rPr lang="en-US" dirty="0"/>
              <a:t> in Form </a:t>
            </a:r>
            <a:r>
              <a:rPr lang="en-US" dirty="0" err="1"/>
              <a:t>eines</a:t>
            </a:r>
            <a:r>
              <a:rPr lang="en-US" dirty="0"/>
              <a:t> </a:t>
            </a:r>
            <a:r>
              <a:rPr lang="en-US" dirty="0" err="1"/>
              <a:t>Büschels</a:t>
            </a:r>
            <a:r>
              <a:rPr lang="en-US" dirty="0"/>
              <a:t> median </a:t>
            </a:r>
            <a:r>
              <a:rPr lang="en-US" dirty="0" err="1"/>
              <a:t>über</a:t>
            </a:r>
            <a:r>
              <a:rPr lang="en-US" dirty="0"/>
              <a:t> die </a:t>
            </a:r>
            <a:r>
              <a:rPr lang="en-US" dirty="0" err="1"/>
              <a:t>Wirbels</a:t>
            </a:r>
            <a:r>
              <a:rPr lang="hu-HU" dirty="0" err="1">
                <a:cs typeface="Arial" charset="0"/>
              </a:rPr>
              <a:t>ä</a:t>
            </a:r>
            <a:r>
              <a:rPr lang="en-US" dirty="0" err="1"/>
              <a:t>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9382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3" name="Picture 2" descr="C:\Documents and Settings\Dr. Magyar Atilla\Dokumentumok\Attila\Pető intézet\7 előadás 2007 11 06\Larssen 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919288" y="52388"/>
            <a:ext cx="4500562" cy="676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6434" name="Text Box 5"/>
          <p:cNvSpPr txBox="1">
            <a:spLocks noChangeArrowheads="1"/>
          </p:cNvSpPr>
          <p:nvPr/>
        </p:nvSpPr>
        <p:spPr bwMode="auto">
          <a:xfrm>
            <a:off x="6888163" y="2708276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hu-HU">
                <a:latin typeface="Lucida Sans Unicode" pitchFamily="34" charset="0"/>
              </a:rPr>
              <a:t>Spina bifida aperta: Myelomeningozele in der lumbaren Region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3944824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Picture 2" descr="C:\Documents and Settings\Dr. Magyar Atilla\Dokumentumok\Képek\PEDIA01-01-007B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601914" y="1250950"/>
            <a:ext cx="6986587" cy="435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2" name="Text Box 5"/>
          <p:cNvSpPr txBox="1">
            <a:spLocks noChangeArrowheads="1"/>
          </p:cNvSpPr>
          <p:nvPr/>
        </p:nvSpPr>
        <p:spPr bwMode="auto">
          <a:xfrm>
            <a:off x="2711450" y="5661026"/>
            <a:ext cx="31242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hu-HU">
                <a:latin typeface="Lucida Sans Unicode" pitchFamily="34" charset="0"/>
              </a:rPr>
              <a:t>Spina bifida aperta: Myelomeningozele in der thorakolumbaren Region</a:t>
            </a: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294542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Picture 2" descr="http://bestpractice.bmj.com/best-practice/images/bp/en-gb/709-32_default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524001" y="0"/>
            <a:ext cx="5618163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0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4230688" y="3500438"/>
            <a:ext cx="643731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1" name="Szövegdoboz 3"/>
          <p:cNvSpPr txBox="1">
            <a:spLocks noChangeArrowheads="1"/>
          </p:cNvSpPr>
          <p:nvPr/>
        </p:nvSpPr>
        <p:spPr bwMode="auto">
          <a:xfrm>
            <a:off x="7391400" y="333376"/>
            <a:ext cx="27368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/>
              <a:t>Zervikale und sakrale Meningozele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0008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9" y="12701"/>
            <a:ext cx="3144837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60351"/>
            <a:ext cx="4954588" cy="462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4972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zövegdoboz 1"/>
          <p:cNvSpPr txBox="1">
            <a:spLocks noChangeArrowheads="1"/>
          </p:cNvSpPr>
          <p:nvPr/>
        </p:nvSpPr>
        <p:spPr bwMode="auto">
          <a:xfrm>
            <a:off x="3595688" y="324520"/>
            <a:ext cx="50720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hu-HU" sz="3200" dirty="0" err="1">
                <a:latin typeface="Calibri" pitchFamily="34" charset="0"/>
              </a:rPr>
              <a:t>Angewendete</a:t>
            </a:r>
            <a:r>
              <a:rPr lang="hu-HU" sz="3200" dirty="0">
                <a:latin typeface="Calibri" pitchFamily="34" charset="0"/>
              </a:rPr>
              <a:t> </a:t>
            </a:r>
            <a:r>
              <a:rPr lang="hu-HU" sz="3200" dirty="0" err="1">
                <a:latin typeface="Calibri" pitchFamily="34" charset="0"/>
              </a:rPr>
              <a:t>Literatur</a:t>
            </a:r>
            <a:endParaRPr lang="hu-HU" sz="3200" dirty="0">
              <a:latin typeface="Calibri" pitchFamily="34" charset="0"/>
            </a:endParaRPr>
          </a:p>
        </p:txBody>
      </p:sp>
      <p:sp>
        <p:nvSpPr>
          <p:cNvPr id="15363" name="Szövegdoboz 2"/>
          <p:cNvSpPr txBox="1">
            <a:spLocks noChangeArrowheads="1"/>
          </p:cNvSpPr>
          <p:nvPr/>
        </p:nvSpPr>
        <p:spPr bwMode="auto">
          <a:xfrm>
            <a:off x="2095500" y="1613114"/>
            <a:ext cx="8072438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hu-HU" i="1" dirty="0" err="1">
                <a:latin typeface="Calibri" pitchFamily="34" charset="0"/>
              </a:rPr>
              <a:t>Sobotta</a:t>
            </a:r>
            <a:r>
              <a:rPr lang="hu-HU" i="1" dirty="0">
                <a:latin typeface="Calibri" pitchFamily="34" charset="0"/>
              </a:rPr>
              <a:t>: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Anatomie</a:t>
            </a:r>
            <a:r>
              <a:rPr lang="hu-HU" dirty="0">
                <a:latin typeface="Calibri" pitchFamily="34" charset="0"/>
              </a:rPr>
              <a:t> des </a:t>
            </a:r>
            <a:r>
              <a:rPr lang="hu-HU" dirty="0" err="1">
                <a:latin typeface="Calibri" pitchFamily="34" charset="0"/>
              </a:rPr>
              <a:t>Menschen</a:t>
            </a:r>
            <a:endParaRPr lang="hu-HU" dirty="0"/>
          </a:p>
          <a:p>
            <a:endParaRPr lang="hu-HU" dirty="0"/>
          </a:p>
          <a:p>
            <a:r>
              <a:rPr lang="hu-HU" i="1" dirty="0">
                <a:latin typeface="Calibri" pitchFamily="34" charset="0"/>
              </a:rPr>
              <a:t>Drake</a:t>
            </a:r>
            <a:r>
              <a:rPr lang="hu-HU" dirty="0">
                <a:latin typeface="Calibri" pitchFamily="34" charset="0"/>
              </a:rPr>
              <a:t>: </a:t>
            </a:r>
            <a:r>
              <a:rPr lang="hu-HU" dirty="0" err="1">
                <a:latin typeface="Calibri" pitchFamily="34" charset="0"/>
              </a:rPr>
              <a:t>Gray's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Anatomy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for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Students</a:t>
            </a:r>
            <a:endParaRPr lang="hu-HU" dirty="0"/>
          </a:p>
          <a:p>
            <a:endParaRPr lang="hu-HU" dirty="0"/>
          </a:p>
          <a:p>
            <a:r>
              <a:rPr lang="hu-HU" i="1" dirty="0" err="1">
                <a:latin typeface="Calibri" pitchFamily="34" charset="0"/>
              </a:rPr>
              <a:t>Fritsch</a:t>
            </a:r>
            <a:r>
              <a:rPr lang="hu-HU" i="1" dirty="0"/>
              <a:t>, </a:t>
            </a:r>
            <a:r>
              <a:rPr lang="hu-HU" i="1" dirty="0" err="1">
                <a:latin typeface="Calibri" pitchFamily="34" charset="0"/>
              </a:rPr>
              <a:t>Kühnel</a:t>
            </a:r>
            <a:r>
              <a:rPr lang="hu-HU" i="1" dirty="0">
                <a:latin typeface="Calibri" pitchFamily="34" charset="0"/>
              </a:rPr>
              <a:t>: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Taschenatlas</a:t>
            </a:r>
            <a:r>
              <a:rPr lang="hu-HU" dirty="0">
                <a:latin typeface="Calibri" pitchFamily="34" charset="0"/>
              </a:rPr>
              <a:t> </a:t>
            </a:r>
            <a:r>
              <a:rPr lang="hu-HU" dirty="0" err="1">
                <a:latin typeface="Calibri" pitchFamily="34" charset="0"/>
              </a:rPr>
              <a:t>Anatomie</a:t>
            </a:r>
            <a:endParaRPr lang="hu-HU" dirty="0"/>
          </a:p>
          <a:p>
            <a:endParaRPr lang="hu-HU" dirty="0"/>
          </a:p>
          <a:p>
            <a:r>
              <a:rPr lang="hu-HU" i="1" dirty="0" err="1"/>
              <a:t>Rohen</a:t>
            </a:r>
            <a:r>
              <a:rPr lang="hu-HU" i="1" dirty="0"/>
              <a:t>, </a:t>
            </a:r>
            <a:r>
              <a:rPr lang="hu-HU" i="1" dirty="0" err="1"/>
              <a:t>Yokochi</a:t>
            </a:r>
            <a:r>
              <a:rPr lang="hu-HU" i="1" dirty="0"/>
              <a:t>, </a:t>
            </a:r>
            <a:r>
              <a:rPr lang="hu-HU" i="1" dirty="0" err="1"/>
              <a:t>Lütjen-Drecoll</a:t>
            </a:r>
            <a:r>
              <a:rPr lang="hu-HU" i="1" dirty="0"/>
              <a:t>:</a:t>
            </a:r>
            <a:r>
              <a:rPr lang="hu-HU" dirty="0"/>
              <a:t> </a:t>
            </a:r>
            <a:r>
              <a:rPr lang="hu-HU" dirty="0" err="1"/>
              <a:t>Anatomie</a:t>
            </a:r>
            <a:r>
              <a:rPr lang="hu-HU" dirty="0"/>
              <a:t> des </a:t>
            </a:r>
            <a:r>
              <a:rPr lang="hu-HU" dirty="0" err="1"/>
              <a:t>Menschen</a:t>
            </a:r>
            <a:r>
              <a:rPr lang="hu-HU" dirty="0"/>
              <a:t> 	</a:t>
            </a:r>
          </a:p>
          <a:p>
            <a:endParaRPr lang="hu-HU" dirty="0"/>
          </a:p>
          <a:p>
            <a:r>
              <a:rPr lang="hu-HU" i="1" dirty="0" err="1"/>
              <a:t>Netter</a:t>
            </a:r>
            <a:r>
              <a:rPr lang="hu-HU" i="1" dirty="0"/>
              <a:t>:</a:t>
            </a:r>
            <a:r>
              <a:rPr lang="hu-HU" dirty="0"/>
              <a:t> Atlas der </a:t>
            </a:r>
            <a:r>
              <a:rPr lang="hu-HU" dirty="0" err="1"/>
              <a:t>Anatomie</a:t>
            </a:r>
            <a:r>
              <a:rPr lang="hu-HU" dirty="0"/>
              <a:t> des </a:t>
            </a:r>
            <a:r>
              <a:rPr lang="hu-HU" dirty="0" err="1"/>
              <a:t>Menschen</a:t>
            </a:r>
            <a:endParaRPr lang="hu-HU" dirty="0"/>
          </a:p>
          <a:p>
            <a:endParaRPr lang="hu-HU" dirty="0"/>
          </a:p>
          <a:p>
            <a:r>
              <a:rPr lang="hu-HU" i="1" dirty="0" err="1"/>
              <a:t>Lippert</a:t>
            </a:r>
            <a:r>
              <a:rPr lang="hu-HU" i="1" dirty="0"/>
              <a:t>:</a:t>
            </a:r>
            <a:r>
              <a:rPr lang="hu-HU" dirty="0"/>
              <a:t> </a:t>
            </a:r>
            <a:r>
              <a:rPr lang="hu-HU" dirty="0" err="1"/>
              <a:t>Lehrbuch</a:t>
            </a:r>
            <a:r>
              <a:rPr lang="hu-HU" dirty="0"/>
              <a:t> </a:t>
            </a:r>
            <a:r>
              <a:rPr lang="hu-HU" dirty="0" err="1"/>
              <a:t>Anatomie</a:t>
            </a:r>
            <a:endParaRPr lang="hu-HU" dirty="0"/>
          </a:p>
          <a:p>
            <a:endParaRPr lang="hu-HU" dirty="0"/>
          </a:p>
          <a:p>
            <a:r>
              <a:rPr lang="hu-HU" i="1" dirty="0" err="1"/>
              <a:t>Schünke</a:t>
            </a:r>
            <a:r>
              <a:rPr lang="hu-HU" i="1" dirty="0"/>
              <a:t>, </a:t>
            </a:r>
            <a:r>
              <a:rPr lang="hu-HU" i="1" dirty="0" err="1"/>
              <a:t>Schulte</a:t>
            </a:r>
            <a:r>
              <a:rPr lang="hu-HU" i="1" dirty="0"/>
              <a:t>, Schumacher, </a:t>
            </a:r>
            <a:r>
              <a:rPr lang="hu-HU" i="1" dirty="0" err="1"/>
              <a:t>Voll</a:t>
            </a:r>
            <a:r>
              <a:rPr lang="hu-HU" i="1" dirty="0"/>
              <a:t>, </a:t>
            </a:r>
            <a:r>
              <a:rPr lang="hu-HU" i="1" dirty="0" err="1"/>
              <a:t>Wesker</a:t>
            </a:r>
            <a:r>
              <a:rPr lang="hu-HU" i="1" dirty="0"/>
              <a:t>:</a:t>
            </a:r>
            <a:r>
              <a:rPr lang="hu-HU" dirty="0"/>
              <a:t> Prometheus</a:t>
            </a:r>
          </a:p>
          <a:p>
            <a:endParaRPr lang="hu-HU" dirty="0"/>
          </a:p>
          <a:p>
            <a:r>
              <a:rPr lang="hu-HU" dirty="0" err="1"/>
              <a:t>Vorlesung</a:t>
            </a:r>
            <a:r>
              <a:rPr lang="hu-HU" dirty="0"/>
              <a:t> von Dr. Attila Magyar</a:t>
            </a:r>
            <a:endParaRPr lang="hu-HU" dirty="0"/>
          </a:p>
          <a:p>
            <a:endParaRPr lang="hu-HU" dirty="0">
              <a:latin typeface="Calibri" pitchFamily="34" charset="0"/>
            </a:endParaRPr>
          </a:p>
          <a:p>
            <a:endParaRPr lang="hu-HU" dirty="0">
              <a:latin typeface="Calibri" pitchFamily="34" charset="0"/>
            </a:endParaRPr>
          </a:p>
          <a:p>
            <a:endParaRPr lang="hu-HU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8036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5292725" cy="67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7104064" y="333376"/>
            <a:ext cx="3024187" cy="627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Zum Einpauken:</a:t>
            </a:r>
          </a:p>
          <a:p>
            <a:pPr>
              <a:spcBef>
                <a:spcPct val="50000"/>
              </a:spcBef>
            </a:pPr>
            <a:endParaRPr lang="hu-HU" altLang="hu-HU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Plazenta</a:t>
            </a:r>
          </a:p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fetale Seite: Chorion frondosum, </a:t>
            </a:r>
            <a:br>
              <a:rPr lang="hu-HU" altLang="hu-HU">
                <a:latin typeface="Arial" panose="020B0604020202020204" pitchFamily="34" charset="0"/>
              </a:rPr>
            </a:br>
            <a:r>
              <a:rPr lang="hu-HU" altLang="hu-HU">
                <a:latin typeface="Arial" panose="020B0604020202020204" pitchFamily="34" charset="0"/>
              </a:rPr>
              <a:t>mütterliche Seite: Decidua basalis</a:t>
            </a:r>
          </a:p>
          <a:p>
            <a:pPr>
              <a:spcBef>
                <a:spcPct val="50000"/>
              </a:spcBef>
            </a:pPr>
            <a:endParaRPr lang="hu-HU" altLang="hu-HU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Au</a:t>
            </a:r>
            <a:r>
              <a:rPr lang="en-US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ß</a:t>
            </a:r>
            <a:r>
              <a:rPr lang="hu-HU" altLang="hu-HU">
                <a:latin typeface="Arial" panose="020B0604020202020204" pitchFamily="34" charset="0"/>
              </a:rPr>
              <a:t>erhalb der Plazenta:</a:t>
            </a:r>
          </a:p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fetale Seite: Chorion laeve</a:t>
            </a:r>
            <a:br>
              <a:rPr lang="hu-HU" altLang="hu-HU">
                <a:latin typeface="Arial" panose="020B0604020202020204" pitchFamily="34" charset="0"/>
              </a:rPr>
            </a:br>
            <a:r>
              <a:rPr lang="hu-HU" altLang="hu-HU">
                <a:latin typeface="Arial" panose="020B0604020202020204" pitchFamily="34" charset="0"/>
              </a:rPr>
              <a:t>mütterliche Seite: Decidua capsularis</a:t>
            </a:r>
          </a:p>
          <a:p>
            <a:pPr>
              <a:spcBef>
                <a:spcPct val="50000"/>
              </a:spcBef>
            </a:pPr>
            <a:endParaRPr lang="hu-HU" altLang="hu-HU"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Dezidua: umgewandeltes mütterliche Endometrium</a:t>
            </a:r>
            <a:br>
              <a:rPr lang="hu-HU" altLang="hu-HU">
                <a:latin typeface="Arial" panose="020B0604020202020204" pitchFamily="34" charset="0"/>
              </a:rPr>
            </a:br>
            <a:r>
              <a:rPr lang="hu-HU" altLang="hu-HU">
                <a:latin typeface="Arial" panose="020B0604020202020204" pitchFamily="34" charset="0"/>
              </a:rPr>
              <a:t>(deziduale Reaktion des spinozellulären Gewebes)</a:t>
            </a:r>
          </a:p>
          <a:p>
            <a:pPr>
              <a:spcBef>
                <a:spcPct val="50000"/>
              </a:spcBef>
            </a:pPr>
            <a:endParaRPr lang="hu-HU" altLang="hu-HU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35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1" y="260351"/>
            <a:ext cx="8393113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295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260350"/>
            <a:ext cx="8278812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135189" y="4221163"/>
            <a:ext cx="81375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Fetale                                       und                                  mütterliche Seite </a:t>
            </a:r>
            <a:br>
              <a:rPr lang="hu-HU" altLang="hu-HU">
                <a:latin typeface="Arial" panose="020B0604020202020204" pitchFamily="34" charset="0"/>
              </a:rPr>
            </a:br>
            <a:r>
              <a:rPr lang="hu-HU" altLang="hu-HU">
                <a:latin typeface="Arial" panose="020B0604020202020204" pitchFamily="34" charset="0"/>
              </a:rPr>
              <a:t>                                               der </a:t>
            </a:r>
            <a:r>
              <a:rPr lang="hu-HU" altLang="hu-HU" b="1">
                <a:solidFill>
                  <a:srgbClr val="A50021"/>
                </a:solidFill>
                <a:latin typeface="Arial" panose="020B0604020202020204" pitchFamily="34" charset="0"/>
              </a:rPr>
              <a:t>Plazenta</a:t>
            </a:r>
          </a:p>
        </p:txBody>
      </p:sp>
      <p:sp>
        <p:nvSpPr>
          <p:cNvPr id="47109" name="Text Box 5"/>
          <p:cNvSpPr txBox="1">
            <a:spLocks noChangeArrowheads="1"/>
          </p:cNvSpPr>
          <p:nvPr/>
        </p:nvSpPr>
        <p:spPr bwMode="auto">
          <a:xfrm>
            <a:off x="2208214" y="4941889"/>
            <a:ext cx="244792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Umbillicus, alles ist mit Amnionepithel bedeckt</a:t>
            </a: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7032625" y="4941889"/>
            <a:ext cx="3240088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mit Kotyledonen, und wenn man näher anschaut: siehe nächstea Dia</a:t>
            </a:r>
          </a:p>
        </p:txBody>
      </p:sp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3359151" y="6021388"/>
            <a:ext cx="5688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/>
              <a:t>Plazenta: </a:t>
            </a:r>
            <a:r>
              <a:rPr lang="en-US" altLang="hu-HU"/>
              <a:t>~</a:t>
            </a:r>
            <a:r>
              <a:rPr lang="hu-HU" altLang="hu-HU"/>
              <a:t>500 g /15-20 cm gro</a:t>
            </a:r>
            <a:r>
              <a:rPr lang="en-US" altLang="hu-HU">
                <a:latin typeface="Times New Roman" panose="02020603050405020304" pitchFamily="18" charset="0"/>
                <a:cs typeface="Times New Roman" panose="02020603050405020304" pitchFamily="18" charset="0"/>
              </a:rPr>
              <a:t>ß</a:t>
            </a:r>
            <a:r>
              <a:rPr lang="hu-HU" altLang="hu-HU"/>
              <a:t>es Organ im Dienst der fetalen Ernährung</a:t>
            </a:r>
          </a:p>
        </p:txBody>
      </p:sp>
    </p:spTree>
    <p:extLst>
      <p:ext uri="{BB962C8B-B14F-4D97-AF65-F5344CB8AC3E}">
        <p14:creationId xmlns:p14="http://schemas.microsoft.com/office/powerpoint/2010/main" val="1119288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chorionbolyhok norm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333375"/>
            <a:ext cx="8424862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Text Box 5"/>
          <p:cNvSpPr txBox="1">
            <a:spLocks noChangeArrowheads="1"/>
          </p:cNvSpPr>
          <p:nvPr/>
        </p:nvSpPr>
        <p:spPr bwMode="auto">
          <a:xfrm>
            <a:off x="3790950" y="6092826"/>
            <a:ext cx="48974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hu-HU" altLang="hu-HU">
                <a:latin typeface="Arial" panose="020B0604020202020204" pitchFamily="34" charset="0"/>
              </a:rPr>
              <a:t>C</a:t>
            </a:r>
            <a:r>
              <a:rPr lang="hu-HU" altLang="hu-HU"/>
              <a:t>horion</a:t>
            </a:r>
            <a:r>
              <a:rPr lang="hu-HU" altLang="hu-HU">
                <a:latin typeface="Arial" panose="020B0604020202020204" pitchFamily="34" charset="0"/>
              </a:rPr>
              <a:t>zotten der </a:t>
            </a:r>
            <a:r>
              <a:rPr lang="hu-HU" altLang="hu-HU"/>
              <a:t>norm</a:t>
            </a:r>
            <a:r>
              <a:rPr lang="hu-HU" altLang="hu-HU">
                <a:latin typeface="Arial" panose="020B0604020202020204" pitchFamily="34" charset="0"/>
              </a:rPr>
              <a:t>a</a:t>
            </a:r>
            <a:r>
              <a:rPr lang="hu-HU" altLang="hu-HU"/>
              <a:t>l</a:t>
            </a:r>
            <a:r>
              <a:rPr lang="hu-HU" altLang="hu-HU">
                <a:latin typeface="Arial" panose="020B0604020202020204" pitchFamily="34" charset="0"/>
              </a:rPr>
              <a:t>en</a:t>
            </a:r>
            <a:r>
              <a:rPr lang="hu-HU" altLang="hu-HU"/>
              <a:t> </a:t>
            </a:r>
            <a:r>
              <a:rPr lang="hu-HU" altLang="hu-HU">
                <a:latin typeface="Arial" panose="020B0604020202020204" pitchFamily="34" charset="0"/>
              </a:rPr>
              <a:t>Schwangerschaft</a:t>
            </a:r>
          </a:p>
        </p:txBody>
      </p:sp>
    </p:spTree>
    <p:extLst>
      <p:ext uri="{BB962C8B-B14F-4D97-AF65-F5344CB8AC3E}">
        <p14:creationId xmlns:p14="http://schemas.microsoft.com/office/powerpoint/2010/main" val="874597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610"/>
            <a:ext cx="6624637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zövegdoboz 1"/>
          <p:cNvSpPr txBox="1"/>
          <p:nvPr/>
        </p:nvSpPr>
        <p:spPr>
          <a:xfrm>
            <a:off x="8400256" y="692696"/>
            <a:ext cx="19442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Differenzierung</a:t>
            </a:r>
            <a:r>
              <a:rPr lang="hu-HU" dirty="0"/>
              <a:t> von</a:t>
            </a:r>
          </a:p>
          <a:p>
            <a:r>
              <a:rPr lang="hu-HU" dirty="0" err="1"/>
              <a:t>primären</a:t>
            </a:r>
            <a:r>
              <a:rPr lang="hu-HU" dirty="0"/>
              <a:t> (</a:t>
            </a:r>
            <a:r>
              <a:rPr lang="hu-HU" dirty="0" err="1"/>
              <a:t>Ende</a:t>
            </a:r>
            <a:r>
              <a:rPr lang="hu-HU" dirty="0"/>
              <a:t> der 2EW),</a:t>
            </a:r>
          </a:p>
          <a:p>
            <a:r>
              <a:rPr lang="hu-HU" dirty="0" err="1"/>
              <a:t>sekundären</a:t>
            </a:r>
            <a:r>
              <a:rPr lang="hu-HU" dirty="0"/>
              <a:t> (</a:t>
            </a:r>
            <a:r>
              <a:rPr lang="hu-HU" dirty="0" err="1"/>
              <a:t>Anfang</a:t>
            </a:r>
            <a:r>
              <a:rPr lang="hu-HU" dirty="0"/>
              <a:t> der 3EW) und</a:t>
            </a:r>
          </a:p>
          <a:p>
            <a:r>
              <a:rPr lang="hu-HU" dirty="0" err="1"/>
              <a:t>tertiären</a:t>
            </a:r>
            <a:r>
              <a:rPr lang="hu-HU" dirty="0"/>
              <a:t> (</a:t>
            </a:r>
            <a:r>
              <a:rPr lang="hu-HU" dirty="0" err="1"/>
              <a:t>Ende</a:t>
            </a:r>
            <a:r>
              <a:rPr lang="hu-HU" dirty="0"/>
              <a:t> der 3EW) </a:t>
            </a:r>
            <a:r>
              <a:rPr lang="hu-HU" dirty="0" err="1"/>
              <a:t>Chorionzotten</a:t>
            </a:r>
            <a:endParaRPr lang="de-DE" dirty="0"/>
          </a:p>
        </p:txBody>
      </p:sp>
      <p:sp>
        <p:nvSpPr>
          <p:cNvPr id="3" name="Szövegdoboz 2"/>
          <p:cNvSpPr txBox="1"/>
          <p:nvPr/>
        </p:nvSpPr>
        <p:spPr>
          <a:xfrm>
            <a:off x="1703512" y="5445224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/>
              <a:t>Primäre</a:t>
            </a:r>
            <a:r>
              <a:rPr lang="hu-HU" dirty="0"/>
              <a:t> </a:t>
            </a:r>
            <a:r>
              <a:rPr lang="hu-HU" dirty="0" err="1"/>
              <a:t>Chorionzotte</a:t>
            </a:r>
            <a:r>
              <a:rPr lang="hu-HU" dirty="0"/>
              <a:t>: </a:t>
            </a:r>
            <a:r>
              <a:rPr lang="hu-HU" dirty="0" err="1"/>
              <a:t>Syncitiontriphoblast</a:t>
            </a:r>
            <a:r>
              <a:rPr lang="hu-HU" dirty="0"/>
              <a:t> und </a:t>
            </a:r>
            <a:r>
              <a:rPr lang="hu-HU" dirty="0" err="1"/>
              <a:t>Zytotrophoblast</a:t>
            </a:r>
            <a:endParaRPr lang="hu-HU" dirty="0"/>
          </a:p>
          <a:p>
            <a:r>
              <a:rPr lang="hu-HU" dirty="0" err="1"/>
              <a:t>Sekundäre</a:t>
            </a:r>
            <a:r>
              <a:rPr lang="hu-HU" dirty="0"/>
              <a:t> </a:t>
            </a:r>
            <a:r>
              <a:rPr lang="hu-HU" dirty="0" err="1"/>
              <a:t>ChZ</a:t>
            </a:r>
            <a:r>
              <a:rPr lang="hu-HU" dirty="0"/>
              <a:t>: </a:t>
            </a:r>
            <a:r>
              <a:rPr lang="hu-HU" dirty="0" err="1"/>
              <a:t>Syn</a:t>
            </a:r>
            <a:r>
              <a:rPr lang="hu-HU" dirty="0"/>
              <a:t>, </a:t>
            </a:r>
            <a:r>
              <a:rPr lang="hu-HU" dirty="0" err="1"/>
              <a:t>Zyto</a:t>
            </a:r>
            <a:r>
              <a:rPr lang="hu-HU" dirty="0"/>
              <a:t> </a:t>
            </a:r>
            <a:r>
              <a:rPr lang="hu-HU" b="1" dirty="0"/>
              <a:t>und </a:t>
            </a:r>
            <a:r>
              <a:rPr lang="hu-HU" b="1" dirty="0" err="1"/>
              <a:t>extraembryonales</a:t>
            </a:r>
            <a:r>
              <a:rPr lang="hu-HU" b="1" dirty="0"/>
              <a:t> </a:t>
            </a:r>
            <a:r>
              <a:rPr lang="hu-HU" b="1" dirty="0" err="1"/>
              <a:t>Mesoderm</a:t>
            </a:r>
            <a:endParaRPr lang="hu-HU" b="1" dirty="0"/>
          </a:p>
          <a:p>
            <a:r>
              <a:rPr lang="hu-HU" dirty="0" err="1"/>
              <a:t>Tertiäre</a:t>
            </a:r>
            <a:r>
              <a:rPr lang="hu-HU" dirty="0"/>
              <a:t> </a:t>
            </a:r>
            <a:r>
              <a:rPr lang="hu-HU" dirty="0" err="1"/>
              <a:t>ChZ</a:t>
            </a:r>
            <a:r>
              <a:rPr lang="hu-HU" dirty="0"/>
              <a:t>: </a:t>
            </a:r>
            <a:r>
              <a:rPr lang="hu-HU" dirty="0" err="1"/>
              <a:t>Syn</a:t>
            </a:r>
            <a:r>
              <a:rPr lang="hu-HU" dirty="0"/>
              <a:t>, </a:t>
            </a:r>
            <a:r>
              <a:rPr lang="hu-HU" dirty="0" err="1"/>
              <a:t>Zyto</a:t>
            </a:r>
            <a:r>
              <a:rPr lang="hu-HU" dirty="0"/>
              <a:t>, </a:t>
            </a:r>
            <a:r>
              <a:rPr lang="hu-HU" dirty="0" err="1"/>
              <a:t>extraembr</a:t>
            </a:r>
            <a:r>
              <a:rPr lang="hu-HU" dirty="0"/>
              <a:t>. </a:t>
            </a:r>
            <a:r>
              <a:rPr lang="hu-HU" dirty="0" err="1"/>
              <a:t>Meso</a:t>
            </a:r>
            <a:r>
              <a:rPr lang="hu-HU" dirty="0"/>
              <a:t> </a:t>
            </a:r>
            <a:r>
              <a:rPr lang="hu-HU" b="1" dirty="0"/>
              <a:t>und </a:t>
            </a:r>
            <a:r>
              <a:rPr lang="hu-HU" b="1" dirty="0" err="1"/>
              <a:t>Blutgefäße</a:t>
            </a:r>
            <a:endParaRPr lang="de-DE" b="1" dirty="0"/>
          </a:p>
        </p:txBody>
      </p:sp>
    </p:spTree>
    <p:extLst>
      <p:ext uri="{BB962C8B-B14F-4D97-AF65-F5344CB8AC3E}">
        <p14:creationId xmlns:p14="http://schemas.microsoft.com/office/powerpoint/2010/main" val="12409171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432" y="2595589"/>
            <a:ext cx="7570994" cy="3071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0"/>
            <a:ext cx="7456755" cy="2276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71652" y="5667375"/>
            <a:ext cx="8569325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 dirty="0" err="1"/>
              <a:t>Cytotrofoblast</a:t>
            </a:r>
            <a:r>
              <a:rPr lang="hu-HU" altLang="hu-HU" dirty="0"/>
              <a:t>: </a:t>
            </a:r>
            <a:r>
              <a:rPr lang="hu-HU" altLang="hu-HU" dirty="0" err="1"/>
              <a:t>kleine</a:t>
            </a:r>
            <a:r>
              <a:rPr lang="hu-HU" altLang="hu-HU" dirty="0"/>
              <a:t> </a:t>
            </a:r>
            <a:r>
              <a:rPr lang="hu-HU" altLang="hu-HU" dirty="0" err="1"/>
              <a:t>Vierecke</a:t>
            </a:r>
            <a:r>
              <a:rPr lang="hu-HU" altLang="hu-HU" dirty="0"/>
              <a:t> mit </a:t>
            </a:r>
            <a:r>
              <a:rPr lang="hu-HU" altLang="hu-HU" dirty="0" err="1"/>
              <a:t>Punkt</a:t>
            </a:r>
            <a:r>
              <a:rPr lang="hu-HU" altLang="hu-HU" dirty="0"/>
              <a:t>, </a:t>
            </a:r>
            <a:r>
              <a:rPr lang="hu-HU" altLang="hu-HU" dirty="0" err="1"/>
              <a:t>Synciciotrofoblast</a:t>
            </a:r>
            <a:r>
              <a:rPr lang="hu-HU" altLang="hu-HU" dirty="0"/>
              <a:t>: </a:t>
            </a:r>
            <a:r>
              <a:rPr lang="hu-HU" altLang="hu-HU" dirty="0" err="1"/>
              <a:t>graues</a:t>
            </a:r>
            <a:r>
              <a:rPr lang="hu-HU" altLang="hu-HU" dirty="0"/>
              <a:t> </a:t>
            </a:r>
            <a:r>
              <a:rPr lang="hu-HU" altLang="hu-HU" dirty="0" err="1"/>
              <a:t>Area</a:t>
            </a:r>
            <a:r>
              <a:rPr lang="hu-HU" altLang="hu-HU" dirty="0"/>
              <a:t> mit vielen </a:t>
            </a:r>
            <a:r>
              <a:rPr lang="hu-HU" altLang="hu-HU" dirty="0" err="1"/>
              <a:t>Punkten</a:t>
            </a:r>
            <a:r>
              <a:rPr lang="hu-HU" altLang="hu-HU" dirty="0"/>
              <a:t>, HZ: </a:t>
            </a:r>
            <a:r>
              <a:rPr lang="hu-HU" altLang="hu-HU" dirty="0" err="1"/>
              <a:t>Hofbauer</a:t>
            </a:r>
            <a:r>
              <a:rPr lang="hu-HU" altLang="hu-HU" dirty="0"/>
              <a:t> </a:t>
            </a:r>
            <a:r>
              <a:rPr lang="hu-HU" altLang="hu-HU" dirty="0" err="1"/>
              <a:t>Zelle</a:t>
            </a:r>
            <a:r>
              <a:rPr lang="hu-HU" altLang="hu-HU" dirty="0"/>
              <a:t> (Makrophag-</a:t>
            </a:r>
            <a:r>
              <a:rPr lang="hu-HU" altLang="hu-HU" dirty="0" err="1"/>
              <a:t>ähnliche</a:t>
            </a:r>
            <a:r>
              <a:rPr lang="hu-HU" altLang="hu-HU" dirty="0"/>
              <a:t> </a:t>
            </a:r>
            <a:r>
              <a:rPr lang="hu-HU" altLang="hu-HU" dirty="0" err="1"/>
              <a:t>Zelle</a:t>
            </a:r>
            <a:r>
              <a:rPr lang="hu-HU" altLang="hu-HU" dirty="0"/>
              <a:t>),  TS: </a:t>
            </a:r>
            <a:r>
              <a:rPr lang="hu-HU" altLang="hu-HU" dirty="0" err="1"/>
              <a:t>Trofoblast-Schale</a:t>
            </a:r>
            <a:r>
              <a:rPr lang="hu-HU" altLang="hu-HU" dirty="0"/>
              <a:t>, FB: </a:t>
            </a:r>
            <a:r>
              <a:rPr lang="hu-HU" altLang="hu-HU" dirty="0" err="1"/>
              <a:t>fötale</a:t>
            </a:r>
            <a:r>
              <a:rPr lang="hu-HU" altLang="hu-HU" dirty="0"/>
              <a:t> </a:t>
            </a:r>
            <a:r>
              <a:rPr lang="hu-HU" altLang="hu-HU" dirty="0" err="1"/>
              <a:t>Blutgefässe</a:t>
            </a:r>
            <a:r>
              <a:rPr lang="hu-HU" altLang="hu-HU" dirty="0"/>
              <a:t>, ZS: </a:t>
            </a:r>
            <a:r>
              <a:rPr lang="hu-HU" altLang="hu-HU" dirty="0" err="1"/>
              <a:t>Cytotrofoblast-Säulen</a:t>
            </a:r>
            <a:r>
              <a:rPr lang="hu-HU" altLang="hu-HU" dirty="0"/>
              <a:t>, IVR: </a:t>
            </a:r>
            <a:r>
              <a:rPr lang="hu-HU" altLang="hu-HU" dirty="0" err="1"/>
              <a:t>intervillöser</a:t>
            </a:r>
            <a:r>
              <a:rPr lang="hu-HU" altLang="hu-HU" dirty="0"/>
              <a:t> Raum. </a:t>
            </a:r>
          </a:p>
        </p:txBody>
      </p:sp>
    </p:spTree>
    <p:extLst>
      <p:ext uri="{BB962C8B-B14F-4D97-AF65-F5344CB8AC3E}">
        <p14:creationId xmlns:p14="http://schemas.microsoft.com/office/powerpoint/2010/main" val="842369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4716463" cy="681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6743700" y="981075"/>
            <a:ext cx="2952750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hu-HU" altLang="hu-HU"/>
              <a:t>SEM und TEM Aufnahmen: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Chorionzotte (links, oben), mit grösserer Vergrösserung (rechts, oben)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Kapillare in einer Zotte (links, unten): (Kunststoff-Polymerisierung innerhalb der Kapillaren, nach Verharten: Entfernung der weichen Geweben mit starke Säuren (ätzen) 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spätere Zotte (TEM, rechts, unten) nur Syncicium ist da (ST)</a:t>
            </a:r>
          </a:p>
          <a:p>
            <a:pPr>
              <a:spcBef>
                <a:spcPct val="50000"/>
              </a:spcBef>
            </a:pPr>
            <a:r>
              <a:rPr lang="hu-HU" altLang="hu-HU"/>
              <a:t>Kapillare (K), Sinusoid (S).</a:t>
            </a:r>
          </a:p>
        </p:txBody>
      </p:sp>
    </p:spTree>
    <p:extLst>
      <p:ext uri="{BB962C8B-B14F-4D97-AF65-F5344CB8AC3E}">
        <p14:creationId xmlns:p14="http://schemas.microsoft.com/office/powerpoint/2010/main" val="14956325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Microsoft Macintosh PowerPoint</Application>
  <PresentationFormat>Widescreen</PresentationFormat>
  <Paragraphs>104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Calibri</vt:lpstr>
      <vt:lpstr>Calibri Light</vt:lpstr>
      <vt:lpstr>Lucida Sans Unicode</vt:lpstr>
      <vt:lpstr>Times New Roman</vt:lpstr>
      <vt:lpstr>Trebuchet MS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Neuralrohrdefekte</vt:lpstr>
      <vt:lpstr>PowerPoint Presentation</vt:lpstr>
      <vt:lpstr>PowerPoint Presentation</vt:lpstr>
      <vt:lpstr>Zerebrale Dysraphien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Spina bifida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2019-05-21T09:23:13Z</dcterms:created>
  <dcterms:modified xsi:type="dcterms:W3CDTF">2019-05-21T09:24:01Z</dcterms:modified>
</cp:coreProperties>
</file>