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4" r:id="rId3"/>
    <p:sldId id="275" r:id="rId4"/>
    <p:sldId id="258" r:id="rId5"/>
    <p:sldId id="276" r:id="rId6"/>
    <p:sldId id="259" r:id="rId7"/>
    <p:sldId id="260" r:id="rId8"/>
    <p:sldId id="285" r:id="rId9"/>
    <p:sldId id="284" r:id="rId10"/>
    <p:sldId id="286" r:id="rId11"/>
    <p:sldId id="261" r:id="rId12"/>
    <p:sldId id="262" r:id="rId13"/>
    <p:sldId id="257" r:id="rId14"/>
    <p:sldId id="263" r:id="rId15"/>
    <p:sldId id="264" r:id="rId16"/>
    <p:sldId id="265" r:id="rId17"/>
    <p:sldId id="266" r:id="rId18"/>
    <p:sldId id="267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68" r:id="rId27"/>
    <p:sldId id="269" r:id="rId28"/>
    <p:sldId id="270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5B"/>
    <a:srgbClr val="B12690"/>
    <a:srgbClr val="FFC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762" autoAdjust="0"/>
  </p:normalViewPr>
  <p:slideViewPr>
    <p:cSldViewPr snapToGrid="0">
      <p:cViewPr varScale="1">
        <p:scale>
          <a:sx n="84" d="100"/>
          <a:sy n="84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D270-DF0F-46D8-B5E6-3EFC18D6B519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90F0-6615-48E5-8118-78DE8D4C43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13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/>
              <a:t>Larsen’s Human Embriology (4E, Schoenwolf, Bleyl, Brauer, Francis-West, Churchill-Livingstone, 2009)</a:t>
            </a:r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A49D5-1B2E-4184-B5EB-DA05785C4387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65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11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69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66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5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V. </a:t>
            </a:r>
            <a:r>
              <a:rPr lang="hu-HU" dirty="0" err="1" smtClean="0"/>
              <a:t>Bácha</a:t>
            </a:r>
            <a:r>
              <a:rPr lang="hu-HU" dirty="0" smtClean="0"/>
              <a:t>, D. </a:t>
            </a:r>
            <a:r>
              <a:rPr lang="hu-HU" dirty="0" err="1" smtClean="0"/>
              <a:t>Kachlik</a:t>
            </a:r>
            <a:r>
              <a:rPr lang="hu-HU" dirty="0" smtClean="0"/>
              <a:t>, </a:t>
            </a:r>
            <a:r>
              <a:rPr lang="hu-HU" dirty="0" err="1" smtClean="0"/>
              <a:t>Presentation</a:t>
            </a:r>
            <a:r>
              <a:rPr lang="hu-HU" dirty="0" smtClean="0"/>
              <a:t>,</a:t>
            </a:r>
            <a:r>
              <a:rPr lang="hu-HU" baseline="0" dirty="0" smtClean="0"/>
              <a:t> Charles University, </a:t>
            </a:r>
            <a:r>
              <a:rPr lang="hu-HU" baseline="0" dirty="0" err="1" smtClean="0"/>
              <a:t>Prague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86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V. </a:t>
            </a:r>
            <a:r>
              <a:rPr lang="hu-HU" dirty="0" err="1" smtClean="0"/>
              <a:t>Bácha</a:t>
            </a:r>
            <a:r>
              <a:rPr lang="hu-HU" dirty="0" smtClean="0"/>
              <a:t>, D. </a:t>
            </a:r>
            <a:r>
              <a:rPr lang="hu-HU" dirty="0" err="1" smtClean="0"/>
              <a:t>Kachlik</a:t>
            </a:r>
            <a:r>
              <a:rPr lang="hu-HU" dirty="0" smtClean="0"/>
              <a:t>, </a:t>
            </a:r>
            <a:r>
              <a:rPr lang="hu-HU" dirty="0" err="1" smtClean="0"/>
              <a:t>Presentation</a:t>
            </a:r>
            <a:r>
              <a:rPr lang="hu-HU" dirty="0" smtClean="0"/>
              <a:t>,</a:t>
            </a:r>
            <a:r>
              <a:rPr lang="hu-HU" baseline="0" dirty="0" smtClean="0"/>
              <a:t> Charles University, </a:t>
            </a:r>
            <a:r>
              <a:rPr lang="hu-HU" baseline="0" dirty="0" err="1" smtClean="0"/>
              <a:t>Prague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67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V. </a:t>
            </a:r>
            <a:r>
              <a:rPr lang="hu-HU" dirty="0" err="1" smtClean="0"/>
              <a:t>Bácha</a:t>
            </a:r>
            <a:r>
              <a:rPr lang="hu-HU" dirty="0" smtClean="0"/>
              <a:t>, D. </a:t>
            </a:r>
            <a:r>
              <a:rPr lang="hu-HU" dirty="0" err="1" smtClean="0"/>
              <a:t>Kachlik</a:t>
            </a:r>
            <a:r>
              <a:rPr lang="hu-HU" dirty="0" smtClean="0"/>
              <a:t>, </a:t>
            </a:r>
            <a:r>
              <a:rPr lang="hu-HU" dirty="0" err="1" smtClean="0"/>
              <a:t>Presentation</a:t>
            </a:r>
            <a:r>
              <a:rPr lang="hu-HU" dirty="0" smtClean="0"/>
              <a:t>,</a:t>
            </a:r>
            <a:r>
              <a:rPr lang="hu-HU" baseline="0" dirty="0" smtClean="0"/>
              <a:t> Charles University, </a:t>
            </a:r>
            <a:r>
              <a:rPr lang="hu-HU" baseline="0" dirty="0" err="1" smtClean="0"/>
              <a:t>Prague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210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V. </a:t>
            </a:r>
            <a:r>
              <a:rPr lang="hu-HU" dirty="0" err="1" smtClean="0"/>
              <a:t>Bácha</a:t>
            </a:r>
            <a:r>
              <a:rPr lang="hu-HU" dirty="0" smtClean="0"/>
              <a:t>, D. </a:t>
            </a:r>
            <a:r>
              <a:rPr lang="hu-HU" dirty="0" err="1" smtClean="0"/>
              <a:t>Kachlik</a:t>
            </a:r>
            <a:r>
              <a:rPr lang="hu-HU" dirty="0" smtClean="0"/>
              <a:t>, </a:t>
            </a:r>
            <a:r>
              <a:rPr lang="hu-HU" dirty="0" err="1" smtClean="0"/>
              <a:t>Presentation</a:t>
            </a:r>
            <a:r>
              <a:rPr lang="hu-HU" dirty="0" smtClean="0"/>
              <a:t>,</a:t>
            </a:r>
            <a:r>
              <a:rPr lang="hu-HU" baseline="0" dirty="0" smtClean="0"/>
              <a:t> Charles University, </a:t>
            </a:r>
            <a:r>
              <a:rPr lang="hu-HU" baseline="0" dirty="0" err="1" smtClean="0"/>
              <a:t>Prague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13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/>
              <a:t>Larsen’s Human Embriology (4E, Schoenwolf, Bleyl, Brauer, Francis-West, Churchill-Livingstone, 2009)</a:t>
            </a:r>
          </a:p>
          <a:p>
            <a:pPr eaLnBrk="1" hangingPunct="1"/>
            <a:endParaRPr lang="hu-HU"/>
          </a:p>
        </p:txBody>
      </p:sp>
      <p:sp>
        <p:nvSpPr>
          <p:cNvPr id="1843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FA710-1C61-4453-96DB-98A8669B4BE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06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90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/>
              <a:t>Larsen’s Human Embriology (4E, Schoenwolf, Bleyl, Brauer, Francis-West, Churchill-Livingstone, 2009)</a:t>
            </a:r>
          </a:p>
          <a:p>
            <a:pPr eaLnBrk="1" hangingPunct="1"/>
            <a:endParaRPr lang="hu-HU"/>
          </a:p>
        </p:txBody>
      </p:sp>
      <p:sp>
        <p:nvSpPr>
          <p:cNvPr id="8704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92E9F-968B-43EA-AAD5-375AF0C8BD8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63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12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26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Bailey, F.R. and Miller, A.M. (1921). </a:t>
            </a:r>
            <a:r>
              <a:rPr lang="en-US" sz="1200" b="1" dirty="0" smtClean="0"/>
              <a:t>Text-Book of Embryology.</a:t>
            </a:r>
            <a:r>
              <a:rPr lang="en-US" sz="1200" dirty="0" smtClean="0"/>
              <a:t> New York: William Wood and Co. 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38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90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Benninghoff-Drenckhahn</a:t>
            </a:r>
            <a:r>
              <a:rPr lang="hu-HU" dirty="0" smtClean="0"/>
              <a:t>: </a:t>
            </a:r>
            <a:r>
              <a:rPr lang="hu-HU" dirty="0" err="1" smtClean="0"/>
              <a:t>Anatomie</a:t>
            </a:r>
            <a:r>
              <a:rPr lang="hu-HU" baseline="0" dirty="0" smtClean="0"/>
              <a:t> I, </a:t>
            </a:r>
            <a:r>
              <a:rPr lang="hu-HU" baseline="0" dirty="0" err="1" smtClean="0"/>
              <a:t>Elsevier</a:t>
            </a:r>
            <a:r>
              <a:rPr lang="hu-HU" baseline="0" dirty="0" smtClean="0"/>
              <a:t>, 2008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90F0-6615-48E5-8118-78DE8D4C437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8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2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5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99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887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3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2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5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32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45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3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4E29-DD1E-4BAE-9B8D-EBBD11BFE8B2}" type="datetimeFigureOut">
              <a:rPr lang="hu-HU" smtClean="0"/>
              <a:t>2019. 04. 01.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9207-0051-4EC8-B49D-3DEDC654B7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10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3177" y="208488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Anatomie </a:t>
            </a:r>
            <a:r>
              <a:rPr lang="de-DE" dirty="0"/>
              <a:t>und Entwicklung des Bauchfells, Bursa </a:t>
            </a:r>
            <a:r>
              <a:rPr lang="de-DE" dirty="0" err="1" smtClean="0"/>
              <a:t>omentalis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02492" y="5361271"/>
            <a:ext cx="4295274" cy="1186314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4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827584" y="6206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Chirurgischer</a:t>
            </a:r>
            <a:r>
              <a:rPr lang="hu-HU" dirty="0" smtClean="0"/>
              <a:t> </a:t>
            </a:r>
            <a:r>
              <a:rPr lang="hu-HU" dirty="0" err="1" smtClean="0"/>
              <a:t>Zugang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Pancreas: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gelingt</a:t>
            </a:r>
            <a:r>
              <a:rPr lang="hu-HU" dirty="0" smtClean="0"/>
              <a:t> man in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Bursa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100" y="2492896"/>
            <a:ext cx="22677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Vestibulärer</a:t>
            </a:r>
            <a:r>
              <a:rPr lang="hu-H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endParaRPr lang="hu-H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hepatogastricum</a:t>
            </a:r>
            <a:endParaRPr lang="hu-H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begrenzter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Zugang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Vorsicht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den </a:t>
            </a:r>
            <a:r>
              <a:rPr lang="hu-HU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Gefäßen</a:t>
            </a:r>
            <a:r>
              <a:rPr lang="hu-H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Curvatura minor</a:t>
            </a:r>
            <a:endParaRPr lang="hu-H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60232" y="1916832"/>
            <a:ext cx="23042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Anterokolitischer</a:t>
            </a:r>
            <a:r>
              <a:rPr lang="hu-H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endParaRPr lang="hu-HU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gastrocolicum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Großer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Zugang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Vorsicht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den </a:t>
            </a:r>
            <a:r>
              <a:rPr lang="hu-HU" sz="1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Gefäßen</a:t>
            </a:r>
            <a:r>
              <a:rPr lang="hu-H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Curvatura major</a:t>
            </a:r>
            <a:endParaRPr lang="hu-HU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60232" y="5229200"/>
            <a:ext cx="2304256" cy="11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Retrokolitischer</a:t>
            </a:r>
            <a:r>
              <a:rPr lang="hu-H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Mesocolon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transversum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begrenzter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Zugang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Vorsicht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den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Gefäßen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A.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colica</a:t>
            </a:r>
            <a:r>
              <a:rPr lang="hu-HU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endParaRPr lang="hu-HU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Csoportba foglalás 35"/>
          <p:cNvGrpSpPr>
            <a:grpSpLocks noChangeAspect="1"/>
          </p:cNvGrpSpPr>
          <p:nvPr/>
        </p:nvGrpSpPr>
        <p:grpSpPr>
          <a:xfrm>
            <a:off x="2444527" y="1263506"/>
            <a:ext cx="4104456" cy="4685774"/>
            <a:chOff x="2051720" y="1916832"/>
            <a:chExt cx="2804118" cy="3201268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2051720" y="1916832"/>
              <a:ext cx="2804118" cy="3201268"/>
              <a:chOff x="2051720" y="1916832"/>
              <a:chExt cx="2804118" cy="320126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51720" y="1916832"/>
                <a:ext cx="2804118" cy="3201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Szalagnyíl lefelé 2"/>
              <p:cNvSpPr/>
              <p:nvPr/>
            </p:nvSpPr>
            <p:spPr>
              <a:xfrm rot="948827">
                <a:off x="3559957" y="3069342"/>
                <a:ext cx="440389" cy="89392"/>
              </a:xfrm>
              <a:prstGeom prst="curvedDownArrow">
                <a:avLst>
                  <a:gd name="adj1" fmla="val 25000"/>
                  <a:gd name="adj2" fmla="val 118656"/>
                  <a:gd name="adj3" fmla="val 44583"/>
                </a:avLst>
              </a:prstGeom>
              <a:solidFill>
                <a:srgbClr val="FF0000"/>
              </a:solidFill>
              <a:ln w="19050" cap="sq" cmpd="sng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Szalagnyíl lefelé 4"/>
              <p:cNvSpPr/>
              <p:nvPr/>
            </p:nvSpPr>
            <p:spPr>
              <a:xfrm rot="20586845">
                <a:off x="3039646" y="3717948"/>
                <a:ext cx="668394" cy="98274"/>
              </a:xfrm>
              <a:prstGeom prst="curvedDownArrow">
                <a:avLst>
                  <a:gd name="adj1" fmla="val 0"/>
                  <a:gd name="adj2" fmla="val 31064"/>
                  <a:gd name="adj3" fmla="val 22628"/>
                </a:avLst>
              </a:prstGeom>
              <a:solidFill>
                <a:srgbClr val="00B050"/>
              </a:solidFill>
              <a:ln w="19050" cap="sq" cmpd="sng">
                <a:solidFill>
                  <a:srgbClr val="00B050"/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Szalagnyíl lefelé 5"/>
              <p:cNvSpPr/>
              <p:nvPr/>
            </p:nvSpPr>
            <p:spPr>
              <a:xfrm rot="15980429" flipV="1">
                <a:off x="3616609" y="3752576"/>
                <a:ext cx="440389" cy="85849"/>
              </a:xfrm>
              <a:prstGeom prst="curvedDownArrow">
                <a:avLst>
                  <a:gd name="adj1" fmla="val 4937"/>
                  <a:gd name="adj2" fmla="val 44634"/>
                  <a:gd name="adj3" fmla="val 21066"/>
                </a:avLst>
              </a:prstGeom>
              <a:solidFill>
                <a:srgbClr val="FF0000"/>
              </a:solidFill>
              <a:ln w="19050" cap="sq" cmpd="sng">
                <a:solidFill>
                  <a:srgbClr val="FFC000"/>
                </a:solidFill>
                <a:miter lim="800000"/>
                <a:headEnd type="none" w="sm" len="sm"/>
                <a:tailEnd type="non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800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28" name="Csoportba foglalás 27"/>
              <p:cNvGrpSpPr/>
              <p:nvPr/>
            </p:nvGrpSpPr>
            <p:grpSpPr>
              <a:xfrm>
                <a:off x="3064077" y="3199194"/>
                <a:ext cx="603074" cy="1889212"/>
                <a:chOff x="3064077" y="3170916"/>
                <a:chExt cx="603074" cy="1889212"/>
              </a:xfrm>
            </p:grpSpPr>
            <p:sp>
              <p:nvSpPr>
                <p:cNvPr id="20" name="Ív 19"/>
                <p:cNvSpPr/>
                <p:nvPr/>
              </p:nvSpPr>
              <p:spPr>
                <a:xfrm flipH="1">
                  <a:off x="3286208" y="3756311"/>
                  <a:ext cx="199642" cy="1109112"/>
                </a:xfrm>
                <a:prstGeom prst="arc">
                  <a:avLst>
                    <a:gd name="adj1" fmla="val 15914064"/>
                    <a:gd name="adj2" fmla="val 5126753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Ív 17"/>
                <p:cNvSpPr/>
                <p:nvPr/>
              </p:nvSpPr>
              <p:spPr>
                <a:xfrm rot="11587941">
                  <a:off x="3090332" y="3170916"/>
                  <a:ext cx="576819" cy="1889212"/>
                </a:xfrm>
                <a:prstGeom prst="arc">
                  <a:avLst>
                    <a:gd name="adj1" fmla="val 15870254"/>
                    <a:gd name="adj2" fmla="val 1027501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Ív 18"/>
                <p:cNvSpPr/>
                <p:nvPr/>
              </p:nvSpPr>
              <p:spPr>
                <a:xfrm rot="5719384">
                  <a:off x="3039152" y="4715222"/>
                  <a:ext cx="332310" cy="282459"/>
                </a:xfrm>
                <a:prstGeom prst="arc">
                  <a:avLst>
                    <a:gd name="adj1" fmla="val 14821058"/>
                    <a:gd name="adj2" fmla="val 20153916"/>
                  </a:avLst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22" name="Egyenes összekötő nyíllal 21"/>
                <p:cNvCxnSpPr/>
                <p:nvPr/>
              </p:nvCxnSpPr>
              <p:spPr>
                <a:xfrm>
                  <a:off x="3411285" y="3767940"/>
                  <a:ext cx="38525" cy="64761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Szövegdoboz 28"/>
            <p:cNvSpPr txBox="1"/>
            <p:nvPr/>
          </p:nvSpPr>
          <p:spPr>
            <a:xfrm>
              <a:off x="2971916" y="3648195"/>
              <a:ext cx="1440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b="1" dirty="0" smtClean="0">
                  <a:solidFill>
                    <a:srgbClr val="00B050"/>
                  </a:solidFill>
                </a:rPr>
                <a:t>A</a:t>
              </a:r>
              <a:endParaRPr lang="hu-HU" sz="9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2912018" y="3978207"/>
              <a:ext cx="1440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b="1" dirty="0" smtClean="0">
                  <a:solidFill>
                    <a:srgbClr val="00B050"/>
                  </a:solidFill>
                </a:rPr>
                <a:t>B</a:t>
              </a:r>
              <a:endParaRPr lang="hu-HU" sz="9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5" y="0"/>
            <a:ext cx="8523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0"/>
            <a:ext cx="5772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1" y="0"/>
            <a:ext cx="781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5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98"/>
            <a:ext cx="9144000" cy="52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8" y="0"/>
            <a:ext cx="7469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" y="0"/>
            <a:ext cx="721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116013" y="233363"/>
          <a:ext cx="6696075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1981036" imgH="1831697" progId="Photoshop.Image.7">
                  <p:embed/>
                </p:oleObj>
              </mc:Choice>
              <mc:Fallback>
                <p:oleObj name="Image" r:id="rId3" imgW="1981036" imgH="1831697" progId="Photoshop.Image.7">
                  <p:embed/>
                  <p:pic>
                    <p:nvPicPr>
                      <p:cNvPr id="63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33363"/>
                        <a:ext cx="6696075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91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258888" y="122238"/>
          <a:ext cx="6626225" cy="66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1801067" imgH="1798171" progId="Photoshop.Image.7">
                  <p:embed/>
                </p:oleObj>
              </mc:Choice>
              <mc:Fallback>
                <p:oleObj name="Image" r:id="rId3" imgW="1801067" imgH="1798171" progId="Photoshop.Image.7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2238"/>
                        <a:ext cx="6626225" cy="661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77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Bursa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691356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6012160" y="3326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Entwicklung</a:t>
            </a:r>
            <a:r>
              <a:rPr lang="hu-HU" dirty="0"/>
              <a:t> der </a:t>
            </a:r>
            <a:r>
              <a:rPr lang="hu-HU" dirty="0" err="1"/>
              <a:t>Mesenterien</a:t>
            </a:r>
            <a:r>
              <a:rPr lang="hu-HU" dirty="0"/>
              <a:t> – bei der Abfaltung des </a:t>
            </a:r>
            <a:r>
              <a:rPr lang="hu-HU" dirty="0" err="1"/>
              <a:t>Embryos</a:t>
            </a:r>
            <a:endParaRPr lang="de-DE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4048" y="544522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Ein</a:t>
            </a:r>
            <a:r>
              <a:rPr lang="hu-HU" dirty="0"/>
              <a:t> </a:t>
            </a:r>
            <a:r>
              <a:rPr lang="hu-HU" dirty="0" err="1"/>
              <a:t>intraperitoneales</a:t>
            </a:r>
            <a:r>
              <a:rPr lang="hu-HU" dirty="0"/>
              <a:t> </a:t>
            </a:r>
            <a:r>
              <a:rPr lang="hu-HU" dirty="0" err="1"/>
              <a:t>Organ</a:t>
            </a:r>
            <a:r>
              <a:rPr lang="hu-HU" dirty="0"/>
              <a:t> mit </a:t>
            </a:r>
            <a:r>
              <a:rPr lang="hu-HU" dirty="0" err="1"/>
              <a:t>einem</a:t>
            </a:r>
            <a:r>
              <a:rPr lang="hu-HU" dirty="0"/>
              <a:t> „</a:t>
            </a:r>
            <a:r>
              <a:rPr lang="hu-HU" dirty="0" err="1"/>
              <a:t>Meso</a:t>
            </a:r>
            <a:r>
              <a:rPr lang="hu-HU" dirty="0"/>
              <a:t>” </a:t>
            </a:r>
            <a:r>
              <a:rPr lang="hu-HU" dirty="0" err="1"/>
              <a:t>kann</a:t>
            </a:r>
            <a:r>
              <a:rPr lang="hu-HU" dirty="0"/>
              <a:t> </a:t>
            </a:r>
            <a:r>
              <a:rPr lang="hu-HU" b="1" dirty="0" err="1"/>
              <a:t>sekundär</a:t>
            </a:r>
            <a:r>
              <a:rPr lang="hu-HU" b="1" dirty="0"/>
              <a:t> </a:t>
            </a:r>
            <a:r>
              <a:rPr lang="hu-HU" dirty="0" err="1"/>
              <a:t>retroperitoneal</a:t>
            </a:r>
            <a:r>
              <a:rPr lang="hu-HU" dirty="0"/>
              <a:t> </a:t>
            </a:r>
            <a:r>
              <a:rPr lang="hu-HU" dirty="0" err="1"/>
              <a:t>werden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725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Bursa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Eingang</a:t>
            </a:r>
            <a:r>
              <a:rPr lang="hu-HU" dirty="0" smtClean="0"/>
              <a:t>: Foramen </a:t>
            </a:r>
            <a:r>
              <a:rPr lang="hu-HU" dirty="0" err="1" smtClean="0"/>
              <a:t>omentale</a:t>
            </a:r>
            <a:r>
              <a:rPr lang="hu-HU" dirty="0" smtClean="0"/>
              <a:t> (</a:t>
            </a:r>
            <a:r>
              <a:rPr lang="hu-HU" dirty="0" err="1" smtClean="0"/>
              <a:t>Winslow</a:t>
            </a:r>
            <a:r>
              <a:rPr lang="hu-HU" dirty="0" smtClean="0"/>
              <a:t>-Foramen)</a:t>
            </a:r>
          </a:p>
          <a:p>
            <a:r>
              <a:rPr lang="hu-HU" dirty="0" err="1" smtClean="0"/>
              <a:t>Vestibulum</a:t>
            </a:r>
            <a:r>
              <a:rPr lang="hu-HU" dirty="0" smtClean="0"/>
              <a:t> (</a:t>
            </a:r>
            <a:r>
              <a:rPr lang="hu-HU" dirty="0" err="1" smtClean="0"/>
              <a:t>kranial</a:t>
            </a:r>
            <a:r>
              <a:rPr lang="hu-HU" dirty="0" smtClean="0"/>
              <a:t> und </a:t>
            </a:r>
            <a:r>
              <a:rPr lang="hu-HU" dirty="0" err="1" smtClean="0"/>
              <a:t>rechts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Hauptraum</a:t>
            </a:r>
            <a:r>
              <a:rPr lang="hu-HU" dirty="0" smtClean="0"/>
              <a:t> (</a:t>
            </a:r>
            <a:r>
              <a:rPr lang="hu-HU" dirty="0" err="1" smtClean="0"/>
              <a:t>kaudal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031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Foramen </a:t>
            </a:r>
            <a:r>
              <a:rPr lang="hu-HU" dirty="0" err="1" smtClean="0"/>
              <a:t>omentale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Eingang</a:t>
            </a:r>
            <a:r>
              <a:rPr lang="hu-HU" dirty="0" smtClean="0"/>
              <a:t> in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Bursa</a:t>
            </a:r>
            <a:endParaRPr lang="hu-HU" dirty="0" smtClean="0"/>
          </a:p>
          <a:p>
            <a:r>
              <a:rPr lang="hu-HU" dirty="0" err="1" smtClean="0"/>
              <a:t>Grenzen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hepatoduodenale</a:t>
            </a:r>
            <a:r>
              <a:rPr lang="hu-HU" dirty="0" smtClean="0"/>
              <a:t> (</a:t>
            </a:r>
            <a:r>
              <a:rPr lang="hu-HU" dirty="0" err="1" smtClean="0"/>
              <a:t>ventral</a:t>
            </a:r>
            <a:r>
              <a:rPr lang="hu-HU" dirty="0" smtClean="0"/>
              <a:t>); </a:t>
            </a:r>
            <a:br>
              <a:rPr lang="hu-HU" dirty="0" smtClean="0"/>
            </a:br>
            <a:r>
              <a:rPr lang="hu-HU" dirty="0" smtClean="0"/>
              <a:t>VCI (mit </a:t>
            </a:r>
            <a:r>
              <a:rPr lang="hu-HU" dirty="0" err="1" smtClean="0"/>
              <a:t>Peritoneum</a:t>
            </a:r>
            <a:r>
              <a:rPr lang="hu-HU" dirty="0" smtClean="0"/>
              <a:t> </a:t>
            </a:r>
            <a:r>
              <a:rPr lang="hu-HU" dirty="0" err="1" smtClean="0"/>
              <a:t>bedeckt</a:t>
            </a:r>
            <a:r>
              <a:rPr lang="hu-HU" dirty="0" smtClean="0"/>
              <a:t>; </a:t>
            </a:r>
            <a:r>
              <a:rPr lang="hu-HU" dirty="0" err="1" smtClean="0"/>
              <a:t>dorsal</a:t>
            </a:r>
            <a:r>
              <a:rPr lang="hu-HU" dirty="0" smtClean="0"/>
              <a:t>), </a:t>
            </a:r>
            <a:br>
              <a:rPr lang="hu-HU" dirty="0" smtClean="0"/>
            </a:br>
            <a:r>
              <a:rPr lang="hu-HU" dirty="0" err="1" smtClean="0"/>
              <a:t>Lobus</a:t>
            </a:r>
            <a:r>
              <a:rPr lang="hu-HU" dirty="0" smtClean="0"/>
              <a:t> </a:t>
            </a:r>
            <a:r>
              <a:rPr lang="hu-HU" dirty="0" err="1" smtClean="0"/>
              <a:t>caudatus</a:t>
            </a:r>
            <a:r>
              <a:rPr lang="hu-HU" dirty="0" smtClean="0"/>
              <a:t> (</a:t>
            </a:r>
            <a:r>
              <a:rPr lang="hu-HU" dirty="0" err="1" smtClean="0"/>
              <a:t>kranial</a:t>
            </a:r>
            <a:r>
              <a:rPr lang="hu-HU" dirty="0" smtClean="0"/>
              <a:t>); </a:t>
            </a:r>
            <a:br>
              <a:rPr lang="hu-HU" dirty="0" smtClean="0"/>
            </a:br>
            <a:r>
              <a:rPr lang="hu-HU" dirty="0" smtClean="0"/>
              <a:t>Pars </a:t>
            </a:r>
            <a:r>
              <a:rPr lang="hu-HU" dirty="0" err="1" smtClean="0"/>
              <a:t>superior</a:t>
            </a:r>
            <a:r>
              <a:rPr lang="hu-HU" dirty="0" smtClean="0"/>
              <a:t> </a:t>
            </a:r>
            <a:r>
              <a:rPr lang="hu-HU" dirty="0" err="1" smtClean="0"/>
              <a:t>duodeni</a:t>
            </a:r>
            <a:r>
              <a:rPr lang="hu-HU" dirty="0" smtClean="0"/>
              <a:t> (</a:t>
            </a:r>
            <a:r>
              <a:rPr lang="hu-HU" dirty="0" err="1" smtClean="0"/>
              <a:t>kaudal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01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Vestibulum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ventral</a:t>
            </a:r>
            <a:r>
              <a:rPr lang="hu-HU" dirty="0" smtClean="0"/>
              <a:t>: Omentum </a:t>
            </a:r>
            <a:r>
              <a:rPr lang="hu-HU" dirty="0" err="1" smtClean="0"/>
              <a:t>minus</a:t>
            </a:r>
            <a:endParaRPr lang="hu-HU" dirty="0" smtClean="0"/>
          </a:p>
          <a:p>
            <a:r>
              <a:rPr lang="hu-HU" dirty="0" err="1" smtClean="0"/>
              <a:t>dorsal</a:t>
            </a:r>
            <a:r>
              <a:rPr lang="hu-HU" dirty="0" smtClean="0"/>
              <a:t>: VCI und Aorta</a:t>
            </a:r>
          </a:p>
          <a:p>
            <a:r>
              <a:rPr lang="hu-HU" dirty="0" err="1" smtClean="0"/>
              <a:t>kranial</a:t>
            </a:r>
            <a:r>
              <a:rPr lang="hu-HU" dirty="0" smtClean="0"/>
              <a:t>: </a:t>
            </a:r>
            <a:r>
              <a:rPr lang="hu-HU" dirty="0" err="1" smtClean="0"/>
              <a:t>Lobus</a:t>
            </a:r>
            <a:r>
              <a:rPr lang="hu-HU" dirty="0" smtClean="0"/>
              <a:t> </a:t>
            </a:r>
            <a:r>
              <a:rPr lang="hu-HU" dirty="0" err="1" smtClean="0"/>
              <a:t>caudatus</a:t>
            </a:r>
            <a:endParaRPr lang="hu-HU" dirty="0" smtClean="0"/>
          </a:p>
          <a:p>
            <a:r>
              <a:rPr lang="hu-HU" dirty="0" err="1" smtClean="0"/>
              <a:t>kaudal</a:t>
            </a:r>
            <a:r>
              <a:rPr lang="hu-HU" dirty="0" smtClean="0"/>
              <a:t>: Pancreas</a:t>
            </a:r>
          </a:p>
          <a:p>
            <a:endParaRPr lang="hu-HU" dirty="0"/>
          </a:p>
          <a:p>
            <a:r>
              <a:rPr lang="hu-HU" dirty="0" smtClean="0"/>
              <a:t>VBO an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folgenden</a:t>
            </a:r>
            <a:r>
              <a:rPr lang="hu-HU" dirty="0" smtClean="0"/>
              <a:t> 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204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Isthmus</a:t>
            </a:r>
            <a:r>
              <a:rPr lang="hu-HU" dirty="0" smtClean="0"/>
              <a:t> </a:t>
            </a:r>
            <a:r>
              <a:rPr lang="hu-HU" dirty="0" err="1" smtClean="0"/>
              <a:t>bursae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Übergang</a:t>
            </a:r>
            <a:r>
              <a:rPr lang="hu-HU" dirty="0" smtClean="0"/>
              <a:t> </a:t>
            </a:r>
            <a:r>
              <a:rPr lang="hu-HU" dirty="0" err="1" smtClean="0"/>
              <a:t>zwischen</a:t>
            </a:r>
            <a:r>
              <a:rPr lang="hu-HU" dirty="0" smtClean="0"/>
              <a:t> </a:t>
            </a:r>
            <a:r>
              <a:rPr lang="hu-HU" dirty="0" err="1" smtClean="0"/>
              <a:t>Vestibulum</a:t>
            </a:r>
            <a:r>
              <a:rPr lang="hu-HU" dirty="0" smtClean="0"/>
              <a:t> und </a:t>
            </a:r>
            <a:r>
              <a:rPr lang="hu-HU" dirty="0" err="1" smtClean="0"/>
              <a:t>Hauptraum</a:t>
            </a:r>
            <a:endParaRPr lang="hu-HU" dirty="0" smtClean="0"/>
          </a:p>
          <a:p>
            <a:r>
              <a:rPr lang="hu-HU" dirty="0" err="1" smtClean="0"/>
              <a:t>Enge</a:t>
            </a:r>
            <a:r>
              <a:rPr lang="hu-HU" dirty="0" smtClean="0"/>
              <a:t>: </a:t>
            </a:r>
            <a:r>
              <a:rPr lang="hu-HU" dirty="0" err="1" smtClean="0"/>
              <a:t>wegen</a:t>
            </a:r>
            <a:r>
              <a:rPr lang="hu-HU" dirty="0" smtClean="0"/>
              <a:t> </a:t>
            </a:r>
            <a:r>
              <a:rPr lang="hu-HU" dirty="0" err="1" smtClean="0"/>
              <a:t>Tuber</a:t>
            </a:r>
            <a:r>
              <a:rPr lang="hu-HU" dirty="0" smtClean="0"/>
              <a:t> </a:t>
            </a:r>
            <a:r>
              <a:rPr lang="hu-HU" dirty="0" err="1" smtClean="0"/>
              <a:t>omentale</a:t>
            </a:r>
            <a:r>
              <a:rPr lang="hu-HU" dirty="0" smtClean="0"/>
              <a:t> (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Vorwölbung</a:t>
            </a:r>
            <a:r>
              <a:rPr lang="hu-HU" dirty="0" smtClean="0"/>
              <a:t> des </a:t>
            </a:r>
            <a:r>
              <a:rPr lang="hu-HU" dirty="0" err="1" smtClean="0"/>
              <a:t>Pankreas</a:t>
            </a:r>
            <a:endParaRPr lang="hu-HU" dirty="0" smtClean="0"/>
          </a:p>
          <a:p>
            <a:r>
              <a:rPr lang="hu-HU" dirty="0" err="1" smtClean="0"/>
              <a:t>hier</a:t>
            </a:r>
            <a:r>
              <a:rPr lang="hu-HU" dirty="0" smtClean="0"/>
              <a:t> </a:t>
            </a:r>
            <a:r>
              <a:rPr lang="hu-HU" dirty="0" err="1" smtClean="0"/>
              <a:t>findet</a:t>
            </a:r>
            <a:r>
              <a:rPr lang="hu-HU" dirty="0" smtClean="0"/>
              <a:t> man </a:t>
            </a:r>
            <a:r>
              <a:rPr lang="hu-HU" dirty="0" err="1" smtClean="0"/>
              <a:t>Plica</a:t>
            </a:r>
            <a:r>
              <a:rPr lang="hu-HU" dirty="0" smtClean="0"/>
              <a:t> </a:t>
            </a:r>
            <a:r>
              <a:rPr lang="hu-HU" dirty="0" err="1" smtClean="0"/>
              <a:t>gastropancreatica</a:t>
            </a:r>
            <a:r>
              <a:rPr lang="hu-HU" dirty="0" smtClean="0"/>
              <a:t>: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Falte</a:t>
            </a:r>
            <a:r>
              <a:rPr lang="hu-HU" dirty="0" smtClean="0"/>
              <a:t> mit der A. </a:t>
            </a:r>
            <a:r>
              <a:rPr lang="hu-HU" dirty="0" err="1" smtClean="0"/>
              <a:t>gastrica</a:t>
            </a:r>
            <a:r>
              <a:rPr lang="hu-HU" dirty="0" smtClean="0"/>
              <a:t> sin.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900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Hauptraum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ventral</a:t>
            </a:r>
            <a:r>
              <a:rPr lang="hu-HU" dirty="0" smtClean="0"/>
              <a:t>: Omentum </a:t>
            </a:r>
            <a:r>
              <a:rPr lang="hu-HU" dirty="0" err="1" smtClean="0"/>
              <a:t>minus</a:t>
            </a:r>
            <a:r>
              <a:rPr lang="hu-HU" dirty="0" smtClean="0"/>
              <a:t> und </a:t>
            </a:r>
            <a:r>
              <a:rPr lang="hu-HU" dirty="0" err="1" smtClean="0"/>
              <a:t>Magen</a:t>
            </a:r>
            <a:endParaRPr lang="hu-HU" dirty="0" smtClean="0"/>
          </a:p>
          <a:p>
            <a:r>
              <a:rPr lang="hu-HU" dirty="0" err="1" smtClean="0"/>
              <a:t>dorsal</a:t>
            </a:r>
            <a:r>
              <a:rPr lang="hu-HU" dirty="0" smtClean="0"/>
              <a:t>: </a:t>
            </a:r>
            <a:r>
              <a:rPr lang="hu-HU" dirty="0" err="1" smtClean="0"/>
              <a:t>Peritoneum</a:t>
            </a:r>
            <a:r>
              <a:rPr lang="hu-HU" dirty="0" smtClean="0"/>
              <a:t> </a:t>
            </a:r>
            <a:r>
              <a:rPr lang="hu-HU" dirty="0" err="1" smtClean="0"/>
              <a:t>über</a:t>
            </a:r>
            <a:r>
              <a:rPr lang="hu-HU" dirty="0" smtClean="0"/>
              <a:t> </a:t>
            </a:r>
            <a:r>
              <a:rPr lang="hu-HU" dirty="0" err="1" smtClean="0"/>
              <a:t>Zwerchfell</a:t>
            </a:r>
            <a:r>
              <a:rPr lang="hu-HU" dirty="0" smtClean="0"/>
              <a:t>, </a:t>
            </a:r>
            <a:r>
              <a:rPr lang="hu-HU" dirty="0" err="1" smtClean="0"/>
              <a:t>linke</a:t>
            </a:r>
            <a:r>
              <a:rPr lang="hu-HU" dirty="0" smtClean="0"/>
              <a:t> </a:t>
            </a:r>
            <a:r>
              <a:rPr lang="hu-HU" dirty="0" err="1" smtClean="0"/>
              <a:t>Nebenniere</a:t>
            </a:r>
            <a:r>
              <a:rPr lang="hu-HU" dirty="0" smtClean="0"/>
              <a:t> und </a:t>
            </a:r>
            <a:r>
              <a:rPr lang="hu-HU" dirty="0" err="1" smtClean="0"/>
              <a:t>Pankreas</a:t>
            </a:r>
            <a:endParaRPr lang="hu-HU" dirty="0" smtClean="0"/>
          </a:p>
          <a:p>
            <a:r>
              <a:rPr lang="hu-HU" dirty="0" err="1" smtClean="0"/>
              <a:t>kaudal:Colon</a:t>
            </a:r>
            <a:r>
              <a:rPr lang="hu-HU" dirty="0" smtClean="0"/>
              <a:t> und </a:t>
            </a:r>
            <a:r>
              <a:rPr lang="hu-HU" dirty="0" err="1" smtClean="0"/>
              <a:t>Mesocolon</a:t>
            </a:r>
            <a:r>
              <a:rPr lang="hu-HU" dirty="0" smtClean="0"/>
              <a:t> transversum</a:t>
            </a:r>
          </a:p>
          <a:p>
            <a:r>
              <a:rPr lang="hu-HU" dirty="0" err="1" smtClean="0"/>
              <a:t>kranial</a:t>
            </a:r>
            <a:r>
              <a:rPr lang="hu-HU" dirty="0" smtClean="0"/>
              <a:t> </a:t>
            </a:r>
            <a:r>
              <a:rPr lang="hu-HU" dirty="0" err="1" smtClean="0"/>
              <a:t>geht</a:t>
            </a:r>
            <a:r>
              <a:rPr lang="hu-HU" dirty="0" smtClean="0"/>
              <a:t> in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Vestibulum</a:t>
            </a:r>
            <a:r>
              <a:rPr lang="hu-HU" dirty="0" smtClean="0"/>
              <a:t> </a:t>
            </a:r>
            <a:r>
              <a:rPr lang="hu-HU" dirty="0" err="1" smtClean="0"/>
              <a:t>über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981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Bursa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r>
              <a:rPr lang="hu-HU" dirty="0" smtClean="0"/>
              <a:t> </a:t>
            </a:r>
            <a:r>
              <a:rPr lang="hu-HU" dirty="0" err="1" smtClean="0"/>
              <a:t>Rezessen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R. </a:t>
            </a:r>
            <a:r>
              <a:rPr lang="hu-HU" dirty="0" err="1" smtClean="0"/>
              <a:t>superior</a:t>
            </a:r>
            <a:r>
              <a:rPr lang="hu-HU" dirty="0" smtClean="0"/>
              <a:t>: </a:t>
            </a:r>
            <a:r>
              <a:rPr lang="hu-HU" dirty="0" err="1" smtClean="0"/>
              <a:t>zwischen</a:t>
            </a:r>
            <a:r>
              <a:rPr lang="hu-HU" dirty="0" smtClean="0"/>
              <a:t> VCI und </a:t>
            </a:r>
            <a:r>
              <a:rPr lang="hu-HU" dirty="0" err="1" smtClean="0"/>
              <a:t>Ösophagus</a:t>
            </a:r>
            <a:r>
              <a:rPr lang="hu-HU" dirty="0" smtClean="0"/>
              <a:t>/</a:t>
            </a:r>
            <a:r>
              <a:rPr lang="hu-HU" dirty="0" err="1" smtClean="0"/>
              <a:t>Cardia</a:t>
            </a:r>
            <a:endParaRPr lang="hu-HU" dirty="0" smtClean="0"/>
          </a:p>
          <a:p>
            <a:r>
              <a:rPr lang="hu-HU" dirty="0" smtClean="0"/>
              <a:t>R. </a:t>
            </a:r>
            <a:r>
              <a:rPr lang="hu-HU" dirty="0" err="1" smtClean="0"/>
              <a:t>lienalis</a:t>
            </a:r>
            <a:r>
              <a:rPr lang="hu-HU" dirty="0" smtClean="0"/>
              <a:t>: </a:t>
            </a:r>
            <a:r>
              <a:rPr lang="hu-HU" dirty="0" err="1" smtClean="0"/>
              <a:t>zwischen</a:t>
            </a:r>
            <a:r>
              <a:rPr lang="hu-HU" dirty="0" smtClean="0"/>
              <a:t> </a:t>
            </a:r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gastrolienale</a:t>
            </a:r>
            <a:r>
              <a:rPr lang="hu-HU" dirty="0" smtClean="0"/>
              <a:t> und </a:t>
            </a:r>
            <a:r>
              <a:rPr lang="hu-HU" dirty="0" err="1" smtClean="0"/>
              <a:t>Lig</a:t>
            </a:r>
            <a:r>
              <a:rPr lang="hu-HU" dirty="0" smtClean="0"/>
              <a:t>. </a:t>
            </a:r>
            <a:r>
              <a:rPr lang="hu-HU" dirty="0" err="1" smtClean="0"/>
              <a:t>phrenicolienale</a:t>
            </a:r>
            <a:r>
              <a:rPr lang="hu-HU" dirty="0" smtClean="0"/>
              <a:t>/</a:t>
            </a:r>
            <a:r>
              <a:rPr lang="hu-HU" dirty="0" err="1" smtClean="0"/>
              <a:t>splenorenale</a:t>
            </a:r>
            <a:endParaRPr lang="hu-HU" dirty="0" smtClean="0"/>
          </a:p>
          <a:p>
            <a:r>
              <a:rPr lang="hu-HU" dirty="0" smtClean="0"/>
              <a:t>R. </a:t>
            </a:r>
            <a:r>
              <a:rPr lang="hu-HU" dirty="0" err="1" smtClean="0"/>
              <a:t>inferior</a:t>
            </a:r>
            <a:r>
              <a:rPr lang="hu-HU" dirty="0" smtClean="0"/>
              <a:t>: </a:t>
            </a:r>
            <a:r>
              <a:rPr lang="hu-HU" dirty="0" err="1" smtClean="0"/>
              <a:t>zwischen</a:t>
            </a:r>
            <a:r>
              <a:rPr lang="hu-HU" dirty="0" smtClean="0"/>
              <a:t> </a:t>
            </a:r>
            <a:r>
              <a:rPr lang="hu-HU" dirty="0" err="1" smtClean="0"/>
              <a:t>Magen</a:t>
            </a:r>
            <a:r>
              <a:rPr lang="hu-HU" dirty="0" smtClean="0"/>
              <a:t> und Colon transversum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0396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256"/>
            <a:ext cx="9144000" cy="48514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263640" y="1143000"/>
            <a:ext cx="188595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RSBO: </a:t>
            </a:r>
            <a:r>
              <a:rPr lang="hu-HU" dirty="0" err="1" smtClean="0"/>
              <a:t>rec</a:t>
            </a:r>
            <a:r>
              <a:rPr lang="hu-HU" dirty="0" smtClean="0"/>
              <a:t>. </a:t>
            </a:r>
            <a:r>
              <a:rPr lang="hu-HU" dirty="0" err="1" smtClean="0"/>
              <a:t>lienalis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177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64" y="0"/>
            <a:ext cx="638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2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Rezessen</a:t>
            </a:r>
            <a:r>
              <a:rPr lang="hu-HU" dirty="0" smtClean="0"/>
              <a:t> des </a:t>
            </a:r>
            <a:r>
              <a:rPr lang="hu-HU" dirty="0" err="1" smtClean="0"/>
              <a:t>Peritonealraums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Recessus</a:t>
            </a:r>
            <a:r>
              <a:rPr lang="hu-HU" dirty="0" smtClean="0"/>
              <a:t> </a:t>
            </a:r>
            <a:r>
              <a:rPr lang="hu-HU" dirty="0" err="1" smtClean="0"/>
              <a:t>subphrenicus</a:t>
            </a:r>
            <a:r>
              <a:rPr lang="hu-HU" dirty="0" smtClean="0"/>
              <a:t> (dx, sin)</a:t>
            </a:r>
          </a:p>
          <a:p>
            <a:r>
              <a:rPr lang="hu-HU" dirty="0" err="1" smtClean="0"/>
              <a:t>Recessus</a:t>
            </a:r>
            <a:r>
              <a:rPr lang="hu-HU" dirty="0" smtClean="0"/>
              <a:t> </a:t>
            </a:r>
            <a:r>
              <a:rPr lang="hu-HU" dirty="0" err="1" smtClean="0"/>
              <a:t>subhepaticus</a:t>
            </a:r>
            <a:r>
              <a:rPr lang="hu-HU" dirty="0" smtClean="0"/>
              <a:t> (</a:t>
            </a:r>
            <a:r>
              <a:rPr lang="hu-HU" dirty="0" err="1" smtClean="0"/>
              <a:t>Rec</a:t>
            </a:r>
            <a:r>
              <a:rPr lang="hu-HU" dirty="0" smtClean="0"/>
              <a:t>. </a:t>
            </a:r>
            <a:r>
              <a:rPr lang="hu-HU" dirty="0" err="1" smtClean="0"/>
              <a:t>hepatorenalis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Recessus</a:t>
            </a:r>
            <a:r>
              <a:rPr lang="hu-HU" dirty="0" smtClean="0"/>
              <a:t> </a:t>
            </a:r>
            <a:r>
              <a:rPr lang="hu-HU" dirty="0" err="1" smtClean="0"/>
              <a:t>duodenalis</a:t>
            </a:r>
            <a:r>
              <a:rPr lang="hu-HU" dirty="0" smtClean="0"/>
              <a:t> </a:t>
            </a:r>
            <a:r>
              <a:rPr lang="hu-HU" dirty="0" err="1" smtClean="0"/>
              <a:t>sup</a:t>
            </a:r>
            <a:r>
              <a:rPr lang="hu-HU" dirty="0" smtClean="0"/>
              <a:t>., </a:t>
            </a:r>
            <a:r>
              <a:rPr lang="hu-HU" dirty="0" err="1" smtClean="0"/>
              <a:t>inf</a:t>
            </a:r>
            <a:r>
              <a:rPr lang="hu-HU" dirty="0" smtClean="0"/>
              <a:t>., R. </a:t>
            </a:r>
            <a:r>
              <a:rPr lang="hu-HU" dirty="0" err="1" smtClean="0"/>
              <a:t>paraduodenalis</a:t>
            </a:r>
            <a:r>
              <a:rPr lang="hu-HU" dirty="0" smtClean="0"/>
              <a:t>, R. </a:t>
            </a:r>
            <a:r>
              <a:rPr lang="hu-HU" dirty="0" err="1" smtClean="0"/>
              <a:t>retroduodenalis</a:t>
            </a:r>
            <a:endParaRPr lang="hu-HU" dirty="0" smtClean="0"/>
          </a:p>
          <a:p>
            <a:r>
              <a:rPr lang="hu-HU" dirty="0" err="1" smtClean="0"/>
              <a:t>Recessus</a:t>
            </a:r>
            <a:r>
              <a:rPr lang="hu-HU" dirty="0" smtClean="0"/>
              <a:t> </a:t>
            </a:r>
            <a:r>
              <a:rPr lang="hu-HU" dirty="0" err="1" smtClean="0"/>
              <a:t>ileocaecalis</a:t>
            </a:r>
            <a:r>
              <a:rPr lang="hu-HU" dirty="0" smtClean="0"/>
              <a:t> </a:t>
            </a:r>
            <a:r>
              <a:rPr lang="hu-HU" dirty="0" err="1" smtClean="0"/>
              <a:t>sup</a:t>
            </a:r>
            <a:r>
              <a:rPr lang="hu-HU" dirty="0" smtClean="0"/>
              <a:t>., </a:t>
            </a:r>
            <a:r>
              <a:rPr lang="hu-HU" dirty="0" err="1" smtClean="0"/>
              <a:t>inf</a:t>
            </a:r>
            <a:r>
              <a:rPr lang="hu-HU" dirty="0" smtClean="0"/>
              <a:t>., R. </a:t>
            </a:r>
            <a:r>
              <a:rPr lang="hu-HU" dirty="0" err="1" smtClean="0"/>
              <a:t>retrocaecalis</a:t>
            </a:r>
            <a:endParaRPr lang="hu-HU" dirty="0" smtClean="0"/>
          </a:p>
          <a:p>
            <a:r>
              <a:rPr lang="hu-HU" dirty="0" err="1" smtClean="0"/>
              <a:t>Recessus</a:t>
            </a:r>
            <a:r>
              <a:rPr lang="hu-HU" dirty="0" smtClean="0"/>
              <a:t> </a:t>
            </a:r>
            <a:r>
              <a:rPr lang="hu-HU" dirty="0" err="1" smtClean="0"/>
              <a:t>intersigmoideus</a:t>
            </a:r>
            <a:endParaRPr lang="hu-HU" dirty="0" smtClean="0"/>
          </a:p>
          <a:p>
            <a:r>
              <a:rPr lang="hu-HU" dirty="0" err="1" smtClean="0"/>
              <a:t>Sulci</a:t>
            </a:r>
            <a:r>
              <a:rPr lang="hu-HU" dirty="0" smtClean="0"/>
              <a:t> </a:t>
            </a:r>
            <a:r>
              <a:rPr lang="hu-HU" dirty="0" err="1" smtClean="0"/>
              <a:t>paracolici</a:t>
            </a:r>
            <a:r>
              <a:rPr lang="hu-HU" dirty="0" smtClean="0"/>
              <a:t>, </a:t>
            </a: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Mesenterium-</a:t>
            </a:r>
            <a:r>
              <a:rPr lang="hu-HU" dirty="0" err="1" smtClean="0"/>
              <a:t>ähnliche</a:t>
            </a:r>
            <a:r>
              <a:rPr lang="hu-HU" dirty="0" smtClean="0"/>
              <a:t> </a:t>
            </a:r>
            <a:r>
              <a:rPr lang="hu-HU" dirty="0" err="1" smtClean="0"/>
              <a:t>Struktur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vorhanden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endParaRPr lang="hu-HU" dirty="0" smtClean="0"/>
          </a:p>
          <a:p>
            <a:r>
              <a:rPr lang="hu-HU" dirty="0" err="1" smtClean="0"/>
              <a:t>parakolische</a:t>
            </a:r>
            <a:r>
              <a:rPr lang="hu-HU" dirty="0" smtClean="0"/>
              <a:t> </a:t>
            </a:r>
            <a:r>
              <a:rPr lang="hu-HU" dirty="0" err="1" smtClean="0"/>
              <a:t>Räume</a:t>
            </a:r>
            <a:r>
              <a:rPr lang="hu-HU" dirty="0" smtClean="0"/>
              <a:t> (</a:t>
            </a:r>
            <a:r>
              <a:rPr lang="hu-HU" dirty="0" err="1" smtClean="0"/>
              <a:t>recvhst</a:t>
            </a:r>
            <a:r>
              <a:rPr lang="hu-HU" dirty="0" smtClean="0"/>
              <a:t>, </a:t>
            </a:r>
            <a:r>
              <a:rPr lang="hu-HU" dirty="0" err="1" smtClean="0"/>
              <a:t>links</a:t>
            </a:r>
            <a:r>
              <a:rPr lang="hu-HU" dirty="0" smtClean="0"/>
              <a:t>; </a:t>
            </a: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vorhanden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mesenteriokolische</a:t>
            </a:r>
            <a:r>
              <a:rPr lang="hu-HU" dirty="0" smtClean="0"/>
              <a:t> </a:t>
            </a:r>
            <a:r>
              <a:rPr lang="hu-HU" dirty="0" err="1" smtClean="0"/>
              <a:t>Räume</a:t>
            </a:r>
            <a:r>
              <a:rPr lang="hu-HU" dirty="0" smtClean="0"/>
              <a:t> (</a:t>
            </a:r>
            <a:r>
              <a:rPr lang="hu-HU" dirty="0" err="1" smtClean="0"/>
              <a:t>rechts</a:t>
            </a:r>
            <a:r>
              <a:rPr lang="hu-HU" dirty="0" smtClean="0"/>
              <a:t>, </a:t>
            </a:r>
            <a:r>
              <a:rPr lang="hu-HU" dirty="0" err="1" smtClean="0"/>
              <a:t>links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455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4775200" cy="6858000"/>
          </a:xfrm>
          <a:prstGeom prst="rect">
            <a:avLst/>
          </a:prstGeom>
        </p:spPr>
      </p:pic>
      <p:cxnSp>
        <p:nvCxnSpPr>
          <p:cNvPr id="4" name="Egyenes összekötő nyíllal 3"/>
          <p:cNvCxnSpPr/>
          <p:nvPr/>
        </p:nvCxnSpPr>
        <p:spPr>
          <a:xfrm>
            <a:off x="1714500" y="3303270"/>
            <a:ext cx="1223010" cy="34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92710" y="3041660"/>
            <a:ext cx="2091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rechter</a:t>
            </a:r>
            <a:r>
              <a:rPr lang="hu-HU" sz="1100" dirty="0" smtClean="0"/>
              <a:t> </a:t>
            </a:r>
            <a:r>
              <a:rPr lang="hu-HU" sz="1100" dirty="0" err="1" smtClean="0"/>
              <a:t>parietokolischer</a:t>
            </a:r>
            <a:r>
              <a:rPr lang="hu-HU" sz="1100" dirty="0" smtClean="0"/>
              <a:t> Raum</a:t>
            </a:r>
            <a:endParaRPr lang="hu-HU" sz="1100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6137910" y="3286125"/>
            <a:ext cx="1426210" cy="14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6959600" y="3007370"/>
            <a:ext cx="2091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linker</a:t>
            </a:r>
            <a:r>
              <a:rPr lang="hu-HU" sz="1100" dirty="0" smtClean="0"/>
              <a:t> </a:t>
            </a:r>
            <a:r>
              <a:rPr lang="hu-HU" sz="1100" dirty="0" err="1" smtClean="0"/>
              <a:t>parietokolischer</a:t>
            </a:r>
            <a:r>
              <a:rPr lang="hu-HU" sz="1100" dirty="0" smtClean="0"/>
              <a:t> Raum</a:t>
            </a:r>
            <a:endParaRPr lang="hu-HU" sz="11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1621790" y="3742700"/>
            <a:ext cx="2035810" cy="227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0" y="3708410"/>
            <a:ext cx="2091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rechter</a:t>
            </a:r>
            <a:r>
              <a:rPr lang="hu-HU" sz="1100" dirty="0" smtClean="0"/>
              <a:t> </a:t>
            </a:r>
            <a:r>
              <a:rPr lang="hu-HU" sz="1100" dirty="0" err="1" smtClean="0"/>
              <a:t>mesenteriokolischer</a:t>
            </a:r>
            <a:r>
              <a:rPr lang="hu-HU" sz="1100" dirty="0" smtClean="0"/>
              <a:t> Raum</a:t>
            </a:r>
            <a:endParaRPr lang="hu-HU" sz="1100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5433061" y="3873506"/>
            <a:ext cx="1417954" cy="113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851015" y="3856360"/>
            <a:ext cx="2091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/>
              <a:t>linker</a:t>
            </a:r>
            <a:r>
              <a:rPr lang="hu-HU" sz="1100" dirty="0" smtClean="0"/>
              <a:t> </a:t>
            </a:r>
            <a:r>
              <a:rPr lang="hu-HU" sz="1100" dirty="0" err="1" smtClean="0"/>
              <a:t>mesenteriokolischer</a:t>
            </a:r>
            <a:r>
              <a:rPr lang="hu-HU" sz="1100" dirty="0" smtClean="0"/>
              <a:t> Raum</a:t>
            </a:r>
            <a:endParaRPr lang="hu-HU" sz="11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5067300" y="4801969"/>
            <a:ext cx="1783715" cy="238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959600" y="4909825"/>
            <a:ext cx="2091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R. </a:t>
            </a:r>
            <a:r>
              <a:rPr lang="hu-HU" sz="1100" dirty="0" err="1" smtClean="0"/>
              <a:t>intersigmoideus</a:t>
            </a:r>
            <a:endParaRPr lang="hu-HU" sz="1100" dirty="0"/>
          </a:p>
        </p:txBody>
      </p:sp>
      <p:cxnSp>
        <p:nvCxnSpPr>
          <p:cNvPr id="19" name="Egyenes összekötő nyíllal 18"/>
          <p:cNvCxnSpPr/>
          <p:nvPr/>
        </p:nvCxnSpPr>
        <p:spPr>
          <a:xfrm flipH="1">
            <a:off x="6246495" y="1456685"/>
            <a:ext cx="1426210" cy="14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052310" y="1007968"/>
            <a:ext cx="2091690" cy="400110"/>
          </a:xfrm>
          <a:prstGeom prst="rect">
            <a:avLst/>
          </a:prstGeom>
          <a:solidFill>
            <a:srgbClr val="FFCC9A"/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Pars </a:t>
            </a:r>
            <a:r>
              <a:rPr lang="hu-HU" sz="2000" b="1" dirty="0" err="1" smtClean="0"/>
              <a:t>supracolica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052310" y="2382745"/>
            <a:ext cx="2091690" cy="400110"/>
          </a:xfrm>
          <a:prstGeom prst="rect">
            <a:avLst/>
          </a:prstGeom>
          <a:solidFill>
            <a:srgbClr val="FFCC9A"/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Pars </a:t>
            </a:r>
            <a:r>
              <a:rPr lang="hu-HU" sz="2000" b="1" dirty="0" err="1" smtClean="0"/>
              <a:t>infracolica</a:t>
            </a:r>
            <a:endParaRPr lang="hu-HU" sz="2000" b="1" dirty="0"/>
          </a:p>
        </p:txBody>
      </p:sp>
      <p:cxnSp>
        <p:nvCxnSpPr>
          <p:cNvPr id="22" name="Egyenes összekötő nyíllal 21"/>
          <p:cNvCxnSpPr/>
          <p:nvPr/>
        </p:nvCxnSpPr>
        <p:spPr>
          <a:xfrm flipH="1">
            <a:off x="6137910" y="2752237"/>
            <a:ext cx="914400" cy="229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" y="0"/>
            <a:ext cx="7818758" cy="594944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27984" y="5664984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Rosa </a:t>
            </a:r>
            <a:r>
              <a:rPr lang="hu-HU" dirty="0" err="1"/>
              <a:t>Gebiete</a:t>
            </a:r>
            <a:r>
              <a:rPr lang="hu-HU" dirty="0"/>
              <a:t>: </a:t>
            </a:r>
            <a:r>
              <a:rPr lang="hu-HU" dirty="0" err="1"/>
              <a:t>Meso</a:t>
            </a:r>
            <a:r>
              <a:rPr lang="hu-HU" dirty="0"/>
              <a:t> in </a:t>
            </a:r>
            <a:r>
              <a:rPr lang="hu-HU" dirty="0" err="1"/>
              <a:t>abdominalem</a:t>
            </a:r>
            <a:r>
              <a:rPr lang="hu-HU" dirty="0"/>
              <a:t> </a:t>
            </a:r>
            <a:r>
              <a:rPr lang="hu-HU" dirty="0" err="1"/>
              <a:t>Magen</a:t>
            </a:r>
            <a:r>
              <a:rPr lang="hu-HU" dirty="0"/>
              <a:t>-Darm </a:t>
            </a:r>
            <a:r>
              <a:rPr lang="hu-HU" dirty="0" err="1"/>
              <a:t>Kanal</a:t>
            </a:r>
            <a:r>
              <a:rPr lang="hu-HU" dirty="0"/>
              <a:t> (</a:t>
            </a:r>
            <a:r>
              <a:rPr lang="hu-HU" dirty="0" err="1"/>
              <a:t>dorsales</a:t>
            </a:r>
            <a:r>
              <a:rPr lang="hu-HU" dirty="0"/>
              <a:t> </a:t>
            </a:r>
            <a:r>
              <a:rPr lang="hu-HU" dirty="0" err="1"/>
              <a:t>Meso</a:t>
            </a:r>
            <a:r>
              <a:rPr lang="hu-HU" dirty="0"/>
              <a:t>: </a:t>
            </a:r>
            <a:r>
              <a:rPr lang="hu-HU" dirty="0" err="1"/>
              <a:t>überall</a:t>
            </a:r>
            <a:r>
              <a:rPr lang="hu-HU" dirty="0"/>
              <a:t>, </a:t>
            </a:r>
            <a:r>
              <a:rPr lang="hu-HU" dirty="0" err="1"/>
              <a:t>ventrales</a:t>
            </a:r>
            <a:r>
              <a:rPr lang="hu-HU" dirty="0"/>
              <a:t> </a:t>
            </a:r>
            <a:r>
              <a:rPr lang="hu-HU" dirty="0" err="1"/>
              <a:t>Meso</a:t>
            </a:r>
            <a:r>
              <a:rPr lang="hu-HU" dirty="0"/>
              <a:t>: </a:t>
            </a:r>
            <a:r>
              <a:rPr lang="hu-HU" dirty="0" err="1"/>
              <a:t>nu</a:t>
            </a:r>
            <a:r>
              <a:rPr lang="hu-HU" dirty="0"/>
              <a:t> </a:t>
            </a:r>
            <a:r>
              <a:rPr lang="hu-HU" dirty="0" err="1"/>
              <a:t>beim</a:t>
            </a:r>
            <a:r>
              <a:rPr lang="hu-HU" dirty="0"/>
              <a:t> </a:t>
            </a:r>
            <a:r>
              <a:rPr lang="hu-HU" dirty="0" err="1"/>
              <a:t>Magen</a:t>
            </a:r>
            <a:r>
              <a:rPr lang="hu-HU" dirty="0"/>
              <a:t> und </a:t>
            </a:r>
            <a:r>
              <a:rPr lang="hu-HU" dirty="0" err="1"/>
              <a:t>prox</a:t>
            </a:r>
            <a:r>
              <a:rPr lang="hu-HU" dirty="0"/>
              <a:t>. </a:t>
            </a:r>
            <a:r>
              <a:rPr lang="hu-HU" dirty="0" err="1" smtClean="0"/>
              <a:t>Duodenum</a:t>
            </a:r>
            <a:r>
              <a:rPr lang="hu-HU" dirty="0" smtClean="0"/>
              <a:t>, </a:t>
            </a:r>
            <a:r>
              <a:rPr lang="hu-HU" dirty="0" err="1" smtClean="0"/>
              <a:t>also</a:t>
            </a:r>
            <a:r>
              <a:rPr lang="hu-HU" dirty="0" smtClean="0"/>
              <a:t> in </a:t>
            </a:r>
            <a:r>
              <a:rPr lang="hu-HU" dirty="0" err="1" smtClean="0"/>
              <a:t>Vorderdarm</a:t>
            </a:r>
            <a:r>
              <a:rPr lang="hu-HU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528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944"/>
            <a:ext cx="9144000" cy="32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751"/>
            <a:ext cx="9144000" cy="37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4" y="1123407"/>
            <a:ext cx="5907086" cy="45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604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39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87" y="0"/>
            <a:ext cx="4221025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365760"/>
            <a:ext cx="23660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Entwicklung</a:t>
            </a:r>
            <a:r>
              <a:rPr lang="hu-HU" dirty="0" smtClean="0"/>
              <a:t> der </a:t>
            </a:r>
            <a:r>
              <a:rPr lang="hu-HU" dirty="0" err="1" smtClean="0"/>
              <a:t>Bursa</a:t>
            </a:r>
            <a:r>
              <a:rPr lang="hu-HU" dirty="0" smtClean="0"/>
              <a:t> </a:t>
            </a:r>
            <a:r>
              <a:rPr lang="hu-HU" dirty="0" err="1" smtClean="0"/>
              <a:t>omentalis</a:t>
            </a:r>
            <a:r>
              <a:rPr lang="hu-HU" dirty="0" smtClean="0"/>
              <a:t>:</a:t>
            </a:r>
          </a:p>
          <a:p>
            <a:r>
              <a:rPr lang="hu-HU" dirty="0" smtClean="0"/>
              <a:t>in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dorsalen</a:t>
            </a:r>
            <a:r>
              <a:rPr lang="hu-HU" dirty="0" smtClean="0"/>
              <a:t> </a:t>
            </a:r>
            <a:r>
              <a:rPr lang="hu-HU" dirty="0" err="1" smtClean="0"/>
              <a:t>Mesogastrum</a:t>
            </a:r>
            <a:r>
              <a:rPr lang="hu-HU" dirty="0" smtClean="0"/>
              <a:t> </a:t>
            </a:r>
            <a:r>
              <a:rPr lang="hu-HU" dirty="0" err="1" smtClean="0"/>
              <a:t>entsteht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B12690"/>
                </a:solidFill>
              </a:rPr>
              <a:t>rechter</a:t>
            </a:r>
            <a:r>
              <a:rPr lang="hu-HU" b="1" dirty="0" smtClean="0">
                <a:solidFill>
                  <a:srgbClr val="B12690"/>
                </a:solidFill>
              </a:rPr>
              <a:t> </a:t>
            </a:r>
            <a:r>
              <a:rPr lang="hu-HU" b="1" dirty="0" err="1" smtClean="0">
                <a:solidFill>
                  <a:srgbClr val="B12690"/>
                </a:solidFill>
              </a:rPr>
              <a:t>Recessus</a:t>
            </a:r>
            <a:r>
              <a:rPr lang="hu-HU" b="1" dirty="0" smtClean="0">
                <a:solidFill>
                  <a:srgbClr val="B12690"/>
                </a:solidFill>
              </a:rPr>
              <a:t> </a:t>
            </a:r>
            <a:r>
              <a:rPr lang="hu-HU" b="1" dirty="0" err="1" smtClean="0">
                <a:solidFill>
                  <a:srgbClr val="B12690"/>
                </a:solidFill>
              </a:rPr>
              <a:t>pneumoentericus</a:t>
            </a:r>
            <a:r>
              <a:rPr lang="hu-HU" dirty="0" smtClean="0"/>
              <a:t>. </a:t>
            </a:r>
          </a:p>
          <a:p>
            <a:r>
              <a:rPr lang="hu-HU" dirty="0"/>
              <a:t>Es </a:t>
            </a:r>
            <a:r>
              <a:rPr lang="hu-HU" dirty="0" err="1"/>
              <a:t>ist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Anlage</a:t>
            </a:r>
            <a:r>
              <a:rPr lang="hu-HU" dirty="0"/>
              <a:t> von </a:t>
            </a:r>
            <a:r>
              <a:rPr lang="hu-HU" dirty="0" err="1"/>
              <a:t>Bursa</a:t>
            </a:r>
            <a:r>
              <a:rPr lang="hu-HU" dirty="0"/>
              <a:t> </a:t>
            </a:r>
            <a:r>
              <a:rPr lang="hu-HU" dirty="0" err="1"/>
              <a:t>omentalis</a:t>
            </a:r>
            <a:r>
              <a:rPr lang="hu-HU" dirty="0"/>
              <a:t>.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777989" y="731520"/>
            <a:ext cx="22631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Mit der </a:t>
            </a:r>
            <a:r>
              <a:rPr lang="hu-HU" sz="1400" dirty="0" err="1"/>
              <a:t>Erweiterung</a:t>
            </a:r>
            <a:r>
              <a:rPr lang="hu-HU" sz="1400" dirty="0"/>
              <a:t> </a:t>
            </a:r>
            <a:r>
              <a:rPr lang="hu-HU" sz="1400" dirty="0" err="1"/>
              <a:t>wird</a:t>
            </a:r>
            <a:r>
              <a:rPr lang="hu-HU" sz="1400" dirty="0"/>
              <a:t> </a:t>
            </a:r>
            <a:r>
              <a:rPr lang="hu-HU" sz="1400" dirty="0" err="1"/>
              <a:t>eine</a:t>
            </a:r>
            <a:r>
              <a:rPr lang="hu-HU" sz="1400" dirty="0"/>
              <a:t> </a:t>
            </a:r>
            <a:r>
              <a:rPr lang="hu-HU" sz="1400" dirty="0" err="1"/>
              <a:t>Nebengekröse</a:t>
            </a:r>
            <a:r>
              <a:rPr lang="hu-HU" sz="1400" dirty="0"/>
              <a:t> (N) </a:t>
            </a:r>
            <a:r>
              <a:rPr lang="hu-HU" sz="1400" dirty="0" err="1"/>
              <a:t>aus</a:t>
            </a:r>
            <a:r>
              <a:rPr lang="hu-HU" sz="1400" dirty="0"/>
              <a:t> </a:t>
            </a:r>
            <a:r>
              <a:rPr lang="hu-HU" sz="1400" dirty="0" err="1"/>
              <a:t>dem</a:t>
            </a:r>
            <a:r>
              <a:rPr lang="hu-HU" sz="1400" dirty="0"/>
              <a:t> </a:t>
            </a:r>
            <a:r>
              <a:rPr lang="hu-HU" sz="1400" dirty="0" err="1"/>
              <a:t>dorsalen</a:t>
            </a:r>
            <a:r>
              <a:rPr lang="hu-HU" sz="1400" dirty="0"/>
              <a:t>  </a:t>
            </a:r>
            <a:r>
              <a:rPr lang="hu-HU" sz="1400" dirty="0" err="1"/>
              <a:t>Mesogastrium</a:t>
            </a:r>
            <a:r>
              <a:rPr lang="hu-HU" sz="1400" dirty="0"/>
              <a:t> </a:t>
            </a:r>
            <a:r>
              <a:rPr lang="hu-HU" sz="1400" dirty="0" err="1"/>
              <a:t>gelöst</a:t>
            </a:r>
            <a:r>
              <a:rPr lang="hu-HU" sz="1400" dirty="0"/>
              <a:t>.</a:t>
            </a:r>
          </a:p>
          <a:p>
            <a:r>
              <a:rPr lang="hu-HU" sz="1400" dirty="0" err="1"/>
              <a:t>Dieses</a:t>
            </a:r>
            <a:r>
              <a:rPr lang="hu-HU" sz="1400" dirty="0"/>
              <a:t> </a:t>
            </a:r>
            <a:r>
              <a:rPr lang="hu-HU" sz="1400" dirty="0" err="1"/>
              <a:t>Rec</a:t>
            </a:r>
            <a:r>
              <a:rPr lang="hu-HU" sz="1400" dirty="0"/>
              <a:t>. </a:t>
            </a:r>
            <a:r>
              <a:rPr lang="hu-HU" sz="1400" dirty="0" err="1"/>
              <a:t>pneumoentericus</a:t>
            </a:r>
            <a:r>
              <a:rPr lang="hu-HU" sz="1400" dirty="0"/>
              <a:t> </a:t>
            </a:r>
            <a:r>
              <a:rPr lang="hu-HU" sz="1400" dirty="0" err="1"/>
              <a:t>dringt</a:t>
            </a:r>
            <a:r>
              <a:rPr lang="hu-HU" sz="1400" dirty="0"/>
              <a:t> </a:t>
            </a:r>
            <a:r>
              <a:rPr lang="hu-HU" sz="1400" dirty="0" err="1"/>
              <a:t>kranial</a:t>
            </a:r>
            <a:r>
              <a:rPr lang="hu-HU" sz="1400" dirty="0"/>
              <a:t> </a:t>
            </a:r>
            <a:r>
              <a:rPr lang="hu-HU" sz="1400" dirty="0" err="1"/>
              <a:t>bis</a:t>
            </a:r>
            <a:r>
              <a:rPr lang="hu-HU" sz="1400" dirty="0"/>
              <a:t> </a:t>
            </a:r>
            <a:r>
              <a:rPr lang="hu-HU" sz="1400" dirty="0" err="1"/>
              <a:t>zum</a:t>
            </a:r>
            <a:r>
              <a:rPr lang="hu-HU" sz="1400" dirty="0"/>
              <a:t> </a:t>
            </a:r>
            <a:r>
              <a:rPr lang="hu-HU" sz="1400" dirty="0" err="1"/>
              <a:t>Ösophagus</a:t>
            </a:r>
            <a:r>
              <a:rPr lang="hu-HU" sz="1400" dirty="0"/>
              <a:t> </a:t>
            </a:r>
            <a:r>
              <a:rPr lang="hu-HU" sz="1400" dirty="0" err="1"/>
              <a:t>hoch</a:t>
            </a:r>
            <a:r>
              <a:rPr lang="hu-HU" sz="1400" dirty="0"/>
              <a:t>. Bei der </a:t>
            </a:r>
            <a:r>
              <a:rPr lang="hu-HU" sz="1400" dirty="0" err="1"/>
              <a:t>Entstehung</a:t>
            </a:r>
            <a:r>
              <a:rPr lang="hu-HU" sz="1400" dirty="0"/>
              <a:t> des </a:t>
            </a:r>
            <a:r>
              <a:rPr lang="hu-HU" sz="1400" dirty="0" err="1"/>
              <a:t>Zwerchfells</a:t>
            </a:r>
            <a:r>
              <a:rPr lang="hu-HU" sz="1400" dirty="0"/>
              <a:t> </a:t>
            </a:r>
            <a:r>
              <a:rPr lang="hu-HU" sz="1400" dirty="0" err="1"/>
              <a:t>kann</a:t>
            </a:r>
            <a:r>
              <a:rPr lang="hu-HU" sz="1400" dirty="0"/>
              <a:t> </a:t>
            </a:r>
            <a:r>
              <a:rPr lang="hu-HU" sz="1400" dirty="0" err="1"/>
              <a:t>sich</a:t>
            </a:r>
            <a:r>
              <a:rPr lang="hu-HU" sz="1400" dirty="0"/>
              <a:t> </a:t>
            </a:r>
            <a:r>
              <a:rPr lang="hu-HU" sz="1400" dirty="0" err="1"/>
              <a:t>die</a:t>
            </a:r>
            <a:r>
              <a:rPr lang="hu-HU" sz="1400" dirty="0"/>
              <a:t> Spitze des </a:t>
            </a:r>
            <a:r>
              <a:rPr lang="hu-HU" sz="1400" dirty="0" err="1"/>
              <a:t>Rezess</a:t>
            </a:r>
            <a:r>
              <a:rPr lang="hu-HU" sz="1400" dirty="0"/>
              <a:t> </a:t>
            </a:r>
            <a:r>
              <a:rPr lang="hu-HU" sz="1400" dirty="0" err="1"/>
              <a:t>ablösen</a:t>
            </a:r>
            <a:r>
              <a:rPr lang="hu-HU" sz="1400" dirty="0"/>
              <a:t>, und </a:t>
            </a:r>
            <a:r>
              <a:rPr lang="hu-HU" sz="1400" dirty="0" err="1"/>
              <a:t>als</a:t>
            </a:r>
            <a:r>
              <a:rPr lang="hu-HU" sz="1400" dirty="0"/>
              <a:t> </a:t>
            </a:r>
            <a:r>
              <a:rPr lang="hu-HU" sz="1400" dirty="0" err="1"/>
              <a:t>ein</a:t>
            </a:r>
            <a:r>
              <a:rPr lang="hu-HU" sz="1400" dirty="0"/>
              <a:t> </a:t>
            </a:r>
            <a:r>
              <a:rPr lang="hu-HU" sz="1400" dirty="0" err="1"/>
              <a:t>kleiner</a:t>
            </a:r>
            <a:r>
              <a:rPr lang="hu-HU" sz="1400" dirty="0"/>
              <a:t> </a:t>
            </a:r>
            <a:r>
              <a:rPr lang="hu-HU" sz="1400" dirty="0" err="1"/>
              <a:t>Hohlraum</a:t>
            </a:r>
            <a:r>
              <a:rPr lang="hu-HU" sz="1400" dirty="0"/>
              <a:t> (</a:t>
            </a:r>
            <a:r>
              <a:rPr lang="hu-HU" sz="1400" b="1" dirty="0" err="1"/>
              <a:t>Bursa</a:t>
            </a:r>
            <a:r>
              <a:rPr lang="hu-HU" sz="1400" b="1" dirty="0"/>
              <a:t> </a:t>
            </a:r>
            <a:r>
              <a:rPr lang="hu-HU" sz="1400" b="1" dirty="0" err="1"/>
              <a:t>infracardiaca</a:t>
            </a:r>
            <a:r>
              <a:rPr lang="hu-HU" sz="1400" dirty="0"/>
              <a:t>) in der </a:t>
            </a:r>
            <a:r>
              <a:rPr lang="hu-HU" sz="1400" dirty="0" err="1"/>
              <a:t>Brusthöhle</a:t>
            </a:r>
            <a:r>
              <a:rPr lang="hu-HU" sz="1400" dirty="0"/>
              <a:t> (bei </a:t>
            </a:r>
            <a:r>
              <a:rPr lang="hu-HU" sz="1400" dirty="0" err="1"/>
              <a:t>Kinden</a:t>
            </a:r>
            <a:r>
              <a:rPr lang="hu-HU" sz="1400" dirty="0"/>
              <a:t>, ab und </a:t>
            </a:r>
            <a:r>
              <a:rPr lang="hu-HU" sz="1400" dirty="0" err="1"/>
              <a:t>zu</a:t>
            </a:r>
            <a:r>
              <a:rPr lang="hu-HU" sz="1400" dirty="0"/>
              <a:t> bei </a:t>
            </a:r>
            <a:r>
              <a:rPr lang="hu-HU" sz="1400" dirty="0" err="1"/>
              <a:t>Adulten</a:t>
            </a:r>
            <a:r>
              <a:rPr lang="hu-HU" sz="1400" dirty="0"/>
              <a:t>) </a:t>
            </a:r>
            <a:r>
              <a:rPr lang="hu-HU" sz="1400" dirty="0" err="1"/>
              <a:t>zurückbleiben</a:t>
            </a:r>
            <a:r>
              <a:rPr lang="hu-HU" sz="1400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04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3" y="0"/>
            <a:ext cx="6027313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7180" y="297180"/>
            <a:ext cx="2343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Entstehung</a:t>
            </a:r>
            <a:r>
              <a:rPr lang="hu-HU" dirty="0" smtClean="0"/>
              <a:t> der </a:t>
            </a:r>
            <a:r>
              <a:rPr lang="hu-HU" b="1" dirty="0" err="1" smtClean="0"/>
              <a:t>Bursa</a:t>
            </a:r>
            <a:r>
              <a:rPr lang="hu-HU" b="1" dirty="0" smtClean="0"/>
              <a:t> </a:t>
            </a:r>
            <a:r>
              <a:rPr lang="hu-HU" b="1" dirty="0" err="1" smtClean="0"/>
              <a:t>omentalis</a:t>
            </a:r>
            <a:r>
              <a:rPr lang="hu-HU" b="1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rechten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D32B5B"/>
                </a:solidFill>
              </a:rPr>
              <a:t>Rec</a:t>
            </a:r>
            <a:r>
              <a:rPr lang="hu-HU" b="1" dirty="0" smtClean="0">
                <a:solidFill>
                  <a:srgbClr val="D32B5B"/>
                </a:solidFill>
              </a:rPr>
              <a:t>. </a:t>
            </a:r>
            <a:r>
              <a:rPr lang="hu-HU" b="1" dirty="0" err="1" smtClean="0">
                <a:solidFill>
                  <a:srgbClr val="D32B5B"/>
                </a:solidFill>
              </a:rPr>
              <a:t>pneumoentericus</a:t>
            </a:r>
            <a:r>
              <a:rPr lang="hu-HU" b="1" dirty="0" smtClean="0">
                <a:solidFill>
                  <a:srgbClr val="D32B5B"/>
                </a:solidFill>
              </a:rPr>
              <a:t> </a:t>
            </a:r>
            <a:r>
              <a:rPr lang="hu-HU" dirty="0" smtClean="0"/>
              <a:t>und der </a:t>
            </a:r>
            <a:r>
              <a:rPr lang="hu-HU" b="1" dirty="0" err="1" smtClean="0"/>
              <a:t>Area</a:t>
            </a:r>
            <a:r>
              <a:rPr lang="hu-HU" b="1" dirty="0" smtClean="0"/>
              <a:t> </a:t>
            </a:r>
            <a:r>
              <a:rPr lang="hu-HU" b="1" dirty="0" err="1" smtClean="0"/>
              <a:t>nuda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57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600px-Bailey301-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7935" y="59376"/>
            <a:ext cx="5505440" cy="659735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4330" y="354330"/>
            <a:ext cx="2388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Weitere</a:t>
            </a:r>
            <a:r>
              <a:rPr lang="hu-HU" dirty="0" smtClean="0"/>
              <a:t> </a:t>
            </a:r>
            <a:r>
              <a:rPr lang="hu-HU" dirty="0" err="1" smtClean="0"/>
              <a:t>Entwicklung</a:t>
            </a:r>
            <a:r>
              <a:rPr lang="hu-HU" dirty="0" smtClean="0"/>
              <a:t> des </a:t>
            </a:r>
            <a:r>
              <a:rPr lang="hu-HU" dirty="0" err="1" smtClean="0"/>
              <a:t>dorsalen</a:t>
            </a:r>
            <a:r>
              <a:rPr lang="hu-HU" dirty="0" smtClean="0"/>
              <a:t> </a:t>
            </a:r>
            <a:r>
              <a:rPr lang="hu-HU" dirty="0" err="1" smtClean="0"/>
              <a:t>Mesogastrium</a:t>
            </a:r>
            <a:r>
              <a:rPr lang="hu-HU" dirty="0" smtClean="0"/>
              <a:t> in </a:t>
            </a:r>
            <a:r>
              <a:rPr lang="hu-HU" dirty="0" err="1" smtClean="0"/>
              <a:t>das</a:t>
            </a:r>
            <a:r>
              <a:rPr lang="hu-HU" dirty="0" smtClean="0"/>
              <a:t> Omentum majus (</a:t>
            </a:r>
            <a:r>
              <a:rPr lang="hu-HU" dirty="0" err="1" smtClean="0"/>
              <a:t>greater</a:t>
            </a:r>
            <a:r>
              <a:rPr lang="hu-HU" dirty="0" smtClean="0"/>
              <a:t> </a:t>
            </a:r>
            <a:r>
              <a:rPr lang="hu-HU" dirty="0" err="1" smtClean="0"/>
              <a:t>omentum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4960" y="1558618"/>
            <a:ext cx="193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err="1" smtClean="0"/>
              <a:t>dorsales</a:t>
            </a:r>
            <a:r>
              <a:rPr lang="hu-HU" sz="1050" b="1" dirty="0" smtClean="0"/>
              <a:t> </a:t>
            </a:r>
            <a:r>
              <a:rPr lang="hu-HU" sz="1050" b="1" dirty="0" err="1" smtClean="0"/>
              <a:t>Mesogastrium</a:t>
            </a:r>
            <a:r>
              <a:rPr lang="hu-HU" sz="1050" b="1" dirty="0" smtClean="0"/>
              <a:t> </a:t>
            </a:r>
            <a:r>
              <a:rPr lang="hu-HU" sz="1050" b="1" dirty="0" err="1"/>
              <a:t>oder</a:t>
            </a:r>
            <a:r>
              <a:rPr lang="hu-HU" sz="1050" b="1" dirty="0" smtClean="0"/>
              <a:t> </a:t>
            </a:r>
            <a:endParaRPr lang="hu-HU" sz="105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86340" y="5151448"/>
            <a:ext cx="8145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err="1" smtClean="0"/>
              <a:t>Lig</a:t>
            </a:r>
            <a:r>
              <a:rPr lang="hu-HU" sz="1050" b="1" dirty="0" smtClean="0"/>
              <a:t>. </a:t>
            </a:r>
            <a:r>
              <a:rPr lang="hu-HU" sz="1050" b="1" dirty="0" err="1" smtClean="0"/>
              <a:t>gastro</a:t>
            </a:r>
            <a:r>
              <a:rPr lang="hu-HU" sz="1050" b="1" dirty="0" smtClean="0"/>
              <a:t>-</a:t>
            </a:r>
          </a:p>
          <a:p>
            <a:r>
              <a:rPr lang="hu-HU" sz="1050" b="1" dirty="0" smtClean="0"/>
              <a:t>colicum</a:t>
            </a:r>
            <a:endParaRPr lang="hu-HU" sz="1050" b="1" dirty="0"/>
          </a:p>
        </p:txBody>
      </p:sp>
    </p:spTree>
    <p:extLst>
      <p:ext uri="{BB962C8B-B14F-4D97-AF65-F5344CB8AC3E}">
        <p14:creationId xmlns:p14="http://schemas.microsoft.com/office/powerpoint/2010/main" val="87768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86" y="979714"/>
            <a:ext cx="3741428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0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709</Words>
  <Application>Microsoft Office PowerPoint</Application>
  <PresentationFormat>Diavetítés a képernyőre (4:3 oldalarány)</PresentationFormat>
  <Paragraphs>105</Paragraphs>
  <Slides>31</Slides>
  <Notes>17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Image</vt:lpstr>
      <vt:lpstr>Anatomie und Entwicklung des Bauchfells, Bursa omentalis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Bursa omentalis</vt:lpstr>
      <vt:lpstr>Bursa omentalis</vt:lpstr>
      <vt:lpstr>Foramen omentale</vt:lpstr>
      <vt:lpstr>Vestibulum</vt:lpstr>
      <vt:lpstr>Isthmus bursae omentalis</vt:lpstr>
      <vt:lpstr>Hauptraum</vt:lpstr>
      <vt:lpstr>Bursa omentalis Rezessen</vt:lpstr>
      <vt:lpstr>PowerPoint-bemutató</vt:lpstr>
      <vt:lpstr>PowerPoint-bemutató</vt:lpstr>
      <vt:lpstr>Rezessen des Peritonealraums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und Entwicklung des Bauchfells, Bursa omentalis</dc:title>
  <dc:creator>Dr. Magyar Attila</dc:creator>
  <cp:lastModifiedBy>Dr. Magyar Attila</cp:lastModifiedBy>
  <cp:revision>10</cp:revision>
  <dcterms:created xsi:type="dcterms:W3CDTF">2019-04-01T05:10:13Z</dcterms:created>
  <dcterms:modified xsi:type="dcterms:W3CDTF">2019-04-01T10:21:24Z</dcterms:modified>
</cp:coreProperties>
</file>