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8" r:id="rId3"/>
    <p:sldId id="279" r:id="rId4"/>
    <p:sldId id="276" r:id="rId5"/>
    <p:sldId id="272" r:id="rId6"/>
    <p:sldId id="282" r:id="rId7"/>
    <p:sldId id="277" r:id="rId8"/>
    <p:sldId id="264" r:id="rId9"/>
    <p:sldId id="280" r:id="rId10"/>
    <p:sldId id="281" r:id="rId11"/>
    <p:sldId id="283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29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707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91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33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199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241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447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94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840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054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63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49175-9D64-4B84-80A1-333B4CAA797E}" type="datetimeFigureOut">
              <a:rPr lang="hu-HU" smtClean="0"/>
              <a:t>2019. 04. 12.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EA078-58D4-4C35-ABBD-9ED3E2356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882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/>
          <a:stretch/>
        </p:blipFill>
        <p:spPr>
          <a:xfrm>
            <a:off x="91442" y="960737"/>
            <a:ext cx="8911244" cy="5006038"/>
          </a:xfrm>
          <a:prstGeom prst="rect">
            <a:avLst/>
          </a:prstGeom>
        </p:spPr>
      </p:pic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207455" y="1025320"/>
            <a:ext cx="72723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hu-HU" sz="4000" b="0">
              <a:solidFill>
                <a:srgbClr val="FFFF00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519750" y="1376157"/>
            <a:ext cx="5166157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Ondózsinór, ondóhólyag, prosztata szövettana</a:t>
            </a:r>
            <a:endParaRPr lang="hu-HU" altLang="hu-HU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Dr</a:t>
            </a:r>
            <a:r>
              <a:rPr lang="hu-HU" altLang="hu-HU" sz="2000" b="0" i="1" dirty="0">
                <a:solidFill>
                  <a:srgbClr val="FFFF00"/>
                </a:solidFill>
                <a:latin typeface="Arial Narrow" panose="020B0606020202030204" pitchFamily="34" charset="0"/>
              </a:rPr>
              <a:t>. Nagy Nándor</a:t>
            </a:r>
          </a:p>
        </p:txBody>
      </p:sp>
    </p:spTree>
    <p:extLst>
      <p:ext uri="{BB962C8B-B14F-4D97-AF65-F5344CB8AC3E}">
        <p14:creationId xmlns:p14="http://schemas.microsoft.com/office/powerpoint/2010/main" val="11363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54" y="548680"/>
            <a:ext cx="9166254" cy="531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911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E418B3-718A-4EA5-BE37-922EF115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482" y="5327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hu-HU" sz="3000" b="1" u="sng" dirty="0" err="1">
                <a:solidFill>
                  <a:srgbClr val="002060"/>
                </a:solidFill>
                <a:latin typeface="+mn-lt"/>
              </a:rPr>
              <a:t>Gl</a:t>
            </a:r>
            <a:r>
              <a:rPr lang="hu-HU" sz="3000" b="1" u="sng" dirty="0">
                <a:solidFill>
                  <a:srgbClr val="002060"/>
                </a:solidFill>
                <a:latin typeface="+mn-lt"/>
              </a:rPr>
              <a:t>. </a:t>
            </a:r>
            <a:r>
              <a:rPr lang="hu-HU" sz="3000" b="1" u="sng" dirty="0" err="1">
                <a:solidFill>
                  <a:srgbClr val="002060"/>
                </a:solidFill>
                <a:latin typeface="+mn-lt"/>
              </a:rPr>
              <a:t>bulbourethralis</a:t>
            </a:r>
            <a:r>
              <a:rPr lang="hu-HU" sz="3000" b="1" u="sng" dirty="0">
                <a:solidFill>
                  <a:srgbClr val="002060"/>
                </a:solidFill>
                <a:latin typeface="+mn-lt"/>
              </a:rPr>
              <a:t> (</a:t>
            </a:r>
            <a:r>
              <a:rPr lang="hu-HU" sz="3000" b="1" u="sng" dirty="0" err="1">
                <a:solidFill>
                  <a:srgbClr val="002060"/>
                </a:solidFill>
                <a:latin typeface="+mn-lt"/>
              </a:rPr>
              <a:t>Cowperi</a:t>
            </a:r>
            <a:r>
              <a:rPr lang="hu-HU" sz="3000" b="1" u="sng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F6149FE-1454-4156-B242-5BF40F081BB1}"/>
              </a:ext>
            </a:extLst>
          </p:cNvPr>
          <p:cNvSpPr/>
          <p:nvPr/>
        </p:nvSpPr>
        <p:spPr>
          <a:xfrm>
            <a:off x="-18326" y="-268946"/>
            <a:ext cx="4078224" cy="101566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endParaRPr lang="hu-HU" sz="15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hu-HU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Páros, borsó nagyságú, </a:t>
            </a:r>
            <a:r>
              <a:rPr lang="hu-HU" sz="15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tubuloalveoláris</a:t>
            </a:r>
            <a:r>
              <a:rPr lang="hu-HU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 mirigy</a:t>
            </a:r>
          </a:p>
          <a:p>
            <a:r>
              <a:rPr lang="hu-HU" sz="15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Diaphragma</a:t>
            </a:r>
            <a:r>
              <a:rPr lang="hu-HU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hu-HU" sz="15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urogenitaléba</a:t>
            </a:r>
            <a:r>
              <a:rPr lang="hu-HU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 beágyazott </a:t>
            </a:r>
            <a:endParaRPr lang="hu-HU" sz="1500" b="1" dirty="0">
              <a:solidFill>
                <a:srgbClr val="92D050"/>
              </a:solidFill>
            </a:endParaRPr>
          </a:p>
          <a:p>
            <a:r>
              <a:rPr lang="hu-HU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Hám: </a:t>
            </a:r>
            <a:r>
              <a:rPr lang="hu-HU" sz="15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egyr</a:t>
            </a:r>
            <a:r>
              <a:rPr lang="hu-HU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. köbhám, </a:t>
            </a:r>
            <a:r>
              <a:rPr lang="hu-HU" sz="15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mucinosus</a:t>
            </a:r>
            <a:r>
              <a:rPr lang="hu-HU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hu-HU" sz="15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jellegű</a:t>
            </a:r>
            <a:endParaRPr lang="hu-HU" sz="15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A7ECE1B-F127-472D-AC91-BF868F82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5" y="1047445"/>
            <a:ext cx="6722029" cy="424464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5408152"/>
            <a:ext cx="5086649" cy="36933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hu-HU" dirty="0"/>
              <a:t>Húgycső </a:t>
            </a:r>
            <a:r>
              <a:rPr lang="hu-HU" dirty="0" err="1"/>
              <a:t>mucinosus</a:t>
            </a:r>
            <a:r>
              <a:rPr lang="hu-HU" dirty="0"/>
              <a:t> váladékát termeli </a:t>
            </a:r>
            <a:r>
              <a:rPr lang="hu-HU" dirty="0" smtClean="0"/>
              <a:t>: </a:t>
            </a:r>
            <a:r>
              <a:rPr lang="hu-HU" dirty="0" smtClean="0">
                <a:solidFill>
                  <a:srgbClr val="92D050"/>
                </a:solidFill>
              </a:rPr>
              <a:t>ELŐVÁLADÉK</a:t>
            </a:r>
            <a:endParaRPr lang="hu-HU" dirty="0">
              <a:solidFill>
                <a:srgbClr val="92D05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975" y="5777484"/>
            <a:ext cx="4039025" cy="1056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18326" y="5777484"/>
            <a:ext cx="5104975" cy="1056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257" y="931383"/>
            <a:ext cx="2511776" cy="1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6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058FBFB-7E41-4F3D-9E94-E8132296C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>
                <a:solidFill>
                  <a:srgbClr val="C00000"/>
                </a:solidFill>
              </a:rPr>
              <a:t>Ductuli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efferentes</a:t>
            </a:r>
            <a:endParaRPr lang="hu-HU" b="1" dirty="0">
              <a:solidFill>
                <a:srgbClr val="C00000"/>
              </a:solidFill>
            </a:endParaRPr>
          </a:p>
          <a:p>
            <a:r>
              <a:rPr lang="hu-HU" b="1" dirty="0" err="1">
                <a:solidFill>
                  <a:srgbClr val="C00000"/>
                </a:solidFill>
              </a:rPr>
              <a:t>Epididymis</a:t>
            </a:r>
            <a:endParaRPr lang="hu-HU" b="1" dirty="0">
              <a:solidFill>
                <a:srgbClr val="C00000"/>
              </a:solidFill>
            </a:endParaRPr>
          </a:p>
          <a:p>
            <a:r>
              <a:rPr lang="hu-HU" b="1" dirty="0" err="1">
                <a:solidFill>
                  <a:srgbClr val="C00000"/>
                </a:solidFill>
              </a:rPr>
              <a:t>Ductus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deferens</a:t>
            </a:r>
            <a:endParaRPr lang="hu-HU" b="1" dirty="0">
              <a:solidFill>
                <a:srgbClr val="C00000"/>
              </a:solidFill>
            </a:endParaRPr>
          </a:p>
          <a:p>
            <a:r>
              <a:rPr lang="hu-HU" b="1" dirty="0" err="1">
                <a:solidFill>
                  <a:srgbClr val="C00000"/>
                </a:solidFill>
              </a:rPr>
              <a:t>Ductus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ejaculatorius</a:t>
            </a:r>
            <a:endParaRPr lang="hu-HU" b="1" dirty="0">
              <a:solidFill>
                <a:srgbClr val="C00000"/>
              </a:solidFill>
            </a:endParaRPr>
          </a:p>
          <a:p>
            <a:r>
              <a:rPr lang="hu-HU" b="1" dirty="0" err="1">
                <a:solidFill>
                  <a:srgbClr val="C00000"/>
                </a:solidFill>
              </a:rPr>
              <a:t>Vesicula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seminalis</a:t>
            </a:r>
            <a:endParaRPr lang="hu-HU" b="1" dirty="0">
              <a:solidFill>
                <a:srgbClr val="C00000"/>
              </a:solidFill>
            </a:endParaRPr>
          </a:p>
          <a:p>
            <a:r>
              <a:rPr lang="hu-HU" b="1" dirty="0" err="1">
                <a:solidFill>
                  <a:srgbClr val="C00000"/>
                </a:solidFill>
              </a:rPr>
              <a:t>Prostata</a:t>
            </a:r>
            <a:r>
              <a:rPr lang="hu-HU" b="1" dirty="0">
                <a:solidFill>
                  <a:srgbClr val="C00000"/>
                </a:solidFill>
              </a:rPr>
              <a:t> (dülmirigy)</a:t>
            </a:r>
          </a:p>
          <a:p>
            <a:r>
              <a:rPr lang="hu-HU" b="1" dirty="0" err="1">
                <a:solidFill>
                  <a:srgbClr val="C00000"/>
                </a:solidFill>
              </a:rPr>
              <a:t>Glandula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br>
              <a:rPr lang="hu-HU" b="1" dirty="0">
                <a:solidFill>
                  <a:srgbClr val="C00000"/>
                </a:solidFill>
              </a:rPr>
            </a:br>
            <a:r>
              <a:rPr lang="hu-HU" b="1" dirty="0" err="1">
                <a:solidFill>
                  <a:srgbClr val="C00000"/>
                </a:solidFill>
              </a:rPr>
              <a:t>bulbourethralis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4" name="Jobb oldali kapcsos zárójel 3">
            <a:extLst>
              <a:ext uri="{FF2B5EF4-FFF2-40B4-BE49-F238E27FC236}">
                <a16:creationId xmlns:a16="http://schemas.microsoft.com/office/drawing/2014/main" id="{A7349D32-2AD2-46F2-ADC7-5A2F19BC85C3}"/>
              </a:ext>
            </a:extLst>
          </p:cNvPr>
          <p:cNvSpPr/>
          <p:nvPr/>
        </p:nvSpPr>
        <p:spPr>
          <a:xfrm>
            <a:off x="4484716" y="2387205"/>
            <a:ext cx="91440" cy="125372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40E295A-A5EA-47D4-8A87-A197C2F798C6}"/>
              </a:ext>
            </a:extLst>
          </p:cNvPr>
          <p:cNvSpPr txBox="1"/>
          <p:nvPr/>
        </p:nvSpPr>
        <p:spPr>
          <a:xfrm>
            <a:off x="4636826" y="2559017"/>
            <a:ext cx="24626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b="1" dirty="0" err="1">
                <a:solidFill>
                  <a:srgbClr val="C00000"/>
                </a:solidFill>
              </a:rPr>
              <a:t>Genitalis</a:t>
            </a:r>
            <a:r>
              <a:rPr lang="hu-HU" sz="2100" b="1" dirty="0">
                <a:solidFill>
                  <a:srgbClr val="C00000"/>
                </a:solidFill>
              </a:rPr>
              <a:t> csatornák </a:t>
            </a:r>
          </a:p>
        </p:txBody>
      </p:sp>
      <p:sp>
        <p:nvSpPr>
          <p:cNvPr id="6" name="Jobb oldali kapcsos zárójel 5">
            <a:extLst>
              <a:ext uri="{FF2B5EF4-FFF2-40B4-BE49-F238E27FC236}">
                <a16:creationId xmlns:a16="http://schemas.microsoft.com/office/drawing/2014/main" id="{1C5AD20B-5A93-4F8A-B7CE-F26A989EB892}"/>
              </a:ext>
            </a:extLst>
          </p:cNvPr>
          <p:cNvSpPr/>
          <p:nvPr/>
        </p:nvSpPr>
        <p:spPr>
          <a:xfrm>
            <a:off x="4257954" y="3826980"/>
            <a:ext cx="226762" cy="204734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9627766-702C-4EB7-B3CA-1B1F8AA8DC03}"/>
              </a:ext>
            </a:extLst>
          </p:cNvPr>
          <p:cNvSpPr txBox="1"/>
          <p:nvPr/>
        </p:nvSpPr>
        <p:spPr>
          <a:xfrm>
            <a:off x="4636827" y="4257637"/>
            <a:ext cx="2078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b="1" dirty="0">
                <a:solidFill>
                  <a:srgbClr val="C00000"/>
                </a:solidFill>
              </a:rPr>
              <a:t>Mellékmirigyek</a:t>
            </a:r>
          </a:p>
        </p:txBody>
      </p:sp>
      <p:sp>
        <p:nvSpPr>
          <p:cNvPr id="2" name="Lekerekített téglalap 1"/>
          <p:cNvSpPr/>
          <p:nvPr/>
        </p:nvSpPr>
        <p:spPr>
          <a:xfrm>
            <a:off x="212436" y="3826980"/>
            <a:ext cx="4045518" cy="217665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12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fun spermat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0" y="5253038"/>
            <a:ext cx="9144000" cy="17081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sz="2400" u="sng" dirty="0">
                <a:solidFill>
                  <a:srgbClr val="FFFF00"/>
                </a:solidFill>
              </a:rPr>
              <a:t>D</a:t>
            </a:r>
            <a:r>
              <a:rPr lang="en-US" altLang="hu-HU" sz="2400" u="sng" dirty="0" err="1">
                <a:solidFill>
                  <a:srgbClr val="FFFF00"/>
                </a:solidFill>
              </a:rPr>
              <a:t>uct</a:t>
            </a:r>
            <a:r>
              <a:rPr lang="hu-HU" altLang="hu-HU" sz="2400" u="sng" dirty="0" err="1">
                <a:solidFill>
                  <a:srgbClr val="FFFF00"/>
                </a:solidFill>
              </a:rPr>
              <a:t>us</a:t>
            </a:r>
            <a:r>
              <a:rPr lang="en-US" altLang="hu-HU" sz="2400" u="sng" dirty="0">
                <a:solidFill>
                  <a:srgbClr val="FFFF00"/>
                </a:solidFill>
              </a:rPr>
              <a:t> </a:t>
            </a:r>
            <a:r>
              <a:rPr lang="hu-HU" altLang="hu-HU" sz="2400" u="sng" dirty="0">
                <a:solidFill>
                  <a:srgbClr val="FFFF00"/>
                </a:solidFill>
              </a:rPr>
              <a:t>d</a:t>
            </a:r>
            <a:r>
              <a:rPr lang="en-US" altLang="hu-HU" sz="2400" u="sng" dirty="0" err="1">
                <a:solidFill>
                  <a:srgbClr val="FFFF00"/>
                </a:solidFill>
              </a:rPr>
              <a:t>eferen</a:t>
            </a:r>
            <a:r>
              <a:rPr lang="hu-HU" altLang="hu-HU" sz="2400" u="sng" dirty="0">
                <a:solidFill>
                  <a:srgbClr val="FFFF00"/>
                </a:solidFill>
              </a:rPr>
              <a:t>s</a:t>
            </a:r>
            <a:r>
              <a:rPr lang="en-US" altLang="hu-HU" sz="2400" u="sng" dirty="0">
                <a:solidFill>
                  <a:srgbClr val="FFFF00"/>
                </a:solidFill>
              </a:rPr>
              <a:t> :</a:t>
            </a:r>
            <a:r>
              <a:rPr lang="hu-HU" altLang="hu-HU" sz="2400" u="sng" dirty="0">
                <a:solidFill>
                  <a:srgbClr val="FFFF00"/>
                </a:solidFill>
              </a:rPr>
              <a:t> </a:t>
            </a:r>
            <a:r>
              <a:rPr lang="hu-HU" altLang="hu-HU" dirty="0" err="1"/>
              <a:t>hám:többmagsoros</a:t>
            </a:r>
            <a:r>
              <a:rPr lang="hu-HU" altLang="hu-HU" dirty="0"/>
              <a:t> hengerhám</a:t>
            </a:r>
            <a:endParaRPr lang="en-US" altLang="hu-HU" dirty="0"/>
          </a:p>
          <a:p>
            <a:pPr algn="l" eaLnBrk="1" hangingPunct="1">
              <a:spcBef>
                <a:spcPct val="50000"/>
              </a:spcBef>
            </a:pPr>
            <a:r>
              <a:rPr lang="en-US" altLang="hu-HU" dirty="0"/>
              <a:t>	</a:t>
            </a:r>
            <a:r>
              <a:rPr lang="hu-HU" altLang="hu-HU" dirty="0"/>
              <a:t>         	</a:t>
            </a:r>
            <a:r>
              <a:rPr lang="en-US" altLang="hu-HU" dirty="0"/>
              <a:t>Tunica </a:t>
            </a:r>
            <a:r>
              <a:rPr lang="en-US" altLang="hu-HU" dirty="0" err="1"/>
              <a:t>propria</a:t>
            </a:r>
            <a:r>
              <a:rPr lang="en-US" altLang="hu-HU" dirty="0"/>
              <a:t> mucosae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hu-HU" dirty="0"/>
              <a:t>	</a:t>
            </a:r>
            <a:r>
              <a:rPr lang="hu-HU" altLang="hu-HU" dirty="0"/>
              <a:t>         	T. </a:t>
            </a:r>
            <a:r>
              <a:rPr lang="en-US" altLang="hu-HU" dirty="0" err="1"/>
              <a:t>Muscularis</a:t>
            </a:r>
            <a:r>
              <a:rPr lang="en-US" altLang="hu-HU" dirty="0"/>
              <a:t>: </a:t>
            </a:r>
            <a:r>
              <a:rPr lang="hu-HU" altLang="hu-HU" dirty="0"/>
              <a:t>3</a:t>
            </a:r>
            <a:r>
              <a:rPr lang="en-US" altLang="hu-HU" dirty="0"/>
              <a:t> </a:t>
            </a:r>
            <a:r>
              <a:rPr lang="hu-HU" altLang="hu-HU" dirty="0"/>
              <a:t>rétegű simaizom</a:t>
            </a:r>
            <a:r>
              <a:rPr lang="en-US" altLang="hu-HU" dirty="0"/>
              <a:t> (</a:t>
            </a:r>
            <a:r>
              <a:rPr lang="hu-HU" altLang="hu-HU" dirty="0"/>
              <a:t>2 spirális és középső kőrkőrös</a:t>
            </a:r>
            <a:r>
              <a:rPr lang="en-US" altLang="hu-HU" dirty="0"/>
              <a:t>)</a:t>
            </a: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497995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6E1C71-2D51-4AA1-9E80-96AEAB55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99" y="162230"/>
            <a:ext cx="7886700" cy="1325563"/>
          </a:xfrm>
        </p:spPr>
        <p:txBody>
          <a:bodyPr>
            <a:normAutofit/>
          </a:bodyPr>
          <a:lstStyle/>
          <a:p>
            <a:r>
              <a:rPr lang="hu-HU" sz="3000" b="1" dirty="0" err="1">
                <a:solidFill>
                  <a:srgbClr val="002060"/>
                </a:solidFill>
                <a:latin typeface="+mn-lt"/>
              </a:rPr>
              <a:t>Ductus</a:t>
            </a:r>
            <a:r>
              <a:rPr lang="hu-HU" sz="3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sz="3000" b="1" dirty="0" err="1">
                <a:solidFill>
                  <a:srgbClr val="002060"/>
                </a:solidFill>
                <a:latin typeface="+mn-lt"/>
              </a:rPr>
              <a:t>deferens</a:t>
            </a:r>
            <a:endParaRPr lang="hu-HU" sz="30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B6481287-3F37-4DD5-A62A-CC0CDD9D5B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416017"/>
              </p:ext>
            </p:extLst>
          </p:nvPr>
        </p:nvGraphicFramePr>
        <p:xfrm>
          <a:off x="3586943" y="73891"/>
          <a:ext cx="4701188" cy="6844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Image" r:id="rId3" imgW="2883240" imgH="4196880" progId="Photoshop.Image.13">
                  <p:embed/>
                </p:oleObj>
              </mc:Choice>
              <mc:Fallback>
                <p:oleObj name="Image" r:id="rId3" imgW="2883240" imgH="4196880" progId="Photoshop.Image.13">
                  <p:embed/>
                  <p:pic>
                    <p:nvPicPr>
                      <p:cNvPr id="4" name="Objektum 3">
                        <a:extLst>
                          <a:ext uri="{FF2B5EF4-FFF2-40B4-BE49-F238E27FC236}">
                            <a16:creationId xmlns:a16="http://schemas.microsoft.com/office/drawing/2014/main" id="{B6481287-3F37-4DD5-A62A-CC0CDD9D5B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6943" y="73891"/>
                        <a:ext cx="4701188" cy="6844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4F004946-0BCE-4BF3-88F9-9FA5693FD43F}"/>
              </a:ext>
            </a:extLst>
          </p:cNvPr>
          <p:cNvCxnSpPr/>
          <p:nvPr/>
        </p:nvCxnSpPr>
        <p:spPr>
          <a:xfrm>
            <a:off x="6293122" y="3755898"/>
            <a:ext cx="1634726" cy="11338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BF883C3E-1B70-4D43-89B6-C3FCB49E16FB}"/>
              </a:ext>
            </a:extLst>
          </p:cNvPr>
          <p:cNvCxnSpPr/>
          <p:nvPr/>
        </p:nvCxnSpPr>
        <p:spPr>
          <a:xfrm>
            <a:off x="6293122" y="3783330"/>
            <a:ext cx="436862" cy="108813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A3B4E4A2-8219-4EAB-BFD3-032D9B3A7454}"/>
              </a:ext>
            </a:extLst>
          </p:cNvPr>
          <p:cNvSpPr txBox="1"/>
          <p:nvPr/>
        </p:nvSpPr>
        <p:spPr>
          <a:xfrm>
            <a:off x="144699" y="4064928"/>
            <a:ext cx="344224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rgbClr val="C00000"/>
                </a:solidFill>
              </a:rPr>
              <a:t>A </a:t>
            </a:r>
            <a:r>
              <a:rPr lang="hu-HU" sz="1350" b="1" dirty="0" err="1">
                <a:solidFill>
                  <a:srgbClr val="C00000"/>
                </a:solidFill>
              </a:rPr>
              <a:t>canalis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inguinalison</a:t>
            </a:r>
            <a:r>
              <a:rPr lang="hu-HU" sz="1350" b="1" dirty="0">
                <a:solidFill>
                  <a:srgbClr val="C00000"/>
                </a:solidFill>
              </a:rPr>
              <a:t> keresztül a </a:t>
            </a:r>
            <a:r>
              <a:rPr lang="hu-HU" sz="1350" b="1" dirty="0" err="1">
                <a:solidFill>
                  <a:srgbClr val="C00000"/>
                </a:solidFill>
              </a:rPr>
              <a:t>ductus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ejaculatoriusba</a:t>
            </a:r>
            <a:r>
              <a:rPr lang="hu-HU" sz="1350" b="1" dirty="0">
                <a:solidFill>
                  <a:srgbClr val="C00000"/>
                </a:solidFill>
              </a:rPr>
              <a:t> folytatódik (ampulla)</a:t>
            </a:r>
          </a:p>
          <a:p>
            <a:r>
              <a:rPr lang="hu-HU" sz="1350" b="1" dirty="0">
                <a:solidFill>
                  <a:srgbClr val="C00000"/>
                </a:solidFill>
              </a:rPr>
              <a:t>(A </a:t>
            </a:r>
            <a:r>
              <a:rPr lang="hu-HU" sz="1350" b="1" dirty="0" err="1">
                <a:solidFill>
                  <a:srgbClr val="C00000"/>
                </a:solidFill>
              </a:rPr>
              <a:t>funiculus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spermaticusban</a:t>
            </a:r>
            <a:r>
              <a:rPr lang="hu-HU" sz="1350" b="1" dirty="0">
                <a:solidFill>
                  <a:srgbClr val="C00000"/>
                </a:solidFill>
              </a:rPr>
              <a:t>)</a:t>
            </a:r>
          </a:p>
          <a:p>
            <a:r>
              <a:rPr lang="hu-HU" sz="1350" b="1" dirty="0">
                <a:solidFill>
                  <a:srgbClr val="C00000"/>
                </a:solidFill>
              </a:rPr>
              <a:t>Vérellátás: a </a:t>
            </a:r>
            <a:r>
              <a:rPr lang="hu-HU" sz="1350" b="1" dirty="0" err="1">
                <a:solidFill>
                  <a:srgbClr val="C00000"/>
                </a:solidFill>
              </a:rPr>
              <a:t>defferentialis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</a:p>
          <a:p>
            <a:r>
              <a:rPr lang="hu-HU" sz="1350" b="1" dirty="0">
                <a:solidFill>
                  <a:srgbClr val="C00000"/>
                </a:solidFill>
              </a:rPr>
              <a:t>                    a </a:t>
            </a:r>
            <a:r>
              <a:rPr lang="hu-HU" sz="1350" b="1" dirty="0" err="1">
                <a:solidFill>
                  <a:srgbClr val="C00000"/>
                </a:solidFill>
              </a:rPr>
              <a:t>vesicalis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inf</a:t>
            </a:r>
            <a:r>
              <a:rPr lang="hu-HU" sz="1350" b="1" dirty="0">
                <a:solidFill>
                  <a:srgbClr val="C00000"/>
                </a:solidFill>
              </a:rPr>
              <a:t>.</a:t>
            </a:r>
          </a:p>
          <a:p>
            <a:r>
              <a:rPr lang="hu-HU" sz="1350" b="1" dirty="0">
                <a:solidFill>
                  <a:srgbClr val="C00000"/>
                </a:solidFill>
              </a:rPr>
              <a:t>                    </a:t>
            </a:r>
            <a:r>
              <a:rPr lang="hu-HU" sz="1350" b="1" dirty="0" err="1">
                <a:solidFill>
                  <a:srgbClr val="C00000"/>
                </a:solidFill>
              </a:rPr>
              <a:t>Plexus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pampiniformis</a:t>
            </a:r>
            <a:endParaRPr lang="hu-HU" sz="1350" b="1" dirty="0">
              <a:solidFill>
                <a:srgbClr val="C00000"/>
              </a:solidFill>
            </a:endParaRPr>
          </a:p>
          <a:p>
            <a:r>
              <a:rPr lang="hu-HU" sz="1350" b="1" dirty="0">
                <a:solidFill>
                  <a:srgbClr val="C00000"/>
                </a:solidFill>
              </a:rPr>
              <a:t>Ideg: </a:t>
            </a:r>
            <a:r>
              <a:rPr lang="hu-HU" sz="1350" b="1" dirty="0" err="1">
                <a:solidFill>
                  <a:srgbClr val="C00000"/>
                </a:solidFill>
              </a:rPr>
              <a:t>n.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genitofemoralis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</a:p>
          <a:p>
            <a:endParaRPr lang="hu-HU" sz="1350" b="1" dirty="0">
              <a:solidFill>
                <a:srgbClr val="C00000"/>
              </a:solidFill>
            </a:endParaRPr>
          </a:p>
          <a:p>
            <a:r>
              <a:rPr lang="hu-HU" sz="1350" b="1" dirty="0">
                <a:solidFill>
                  <a:srgbClr val="C00000"/>
                </a:solidFill>
              </a:rPr>
              <a:t>Hám: többmagsoros vagy kétrétegű hengerhám</a:t>
            </a:r>
          </a:p>
          <a:p>
            <a:r>
              <a:rPr lang="hu-HU" sz="1350" b="1" dirty="0">
                <a:solidFill>
                  <a:srgbClr val="C00000"/>
                </a:solidFill>
              </a:rPr>
              <a:t>Vékony </a:t>
            </a:r>
            <a:r>
              <a:rPr lang="hu-HU" sz="1350" b="1" dirty="0" err="1">
                <a:solidFill>
                  <a:srgbClr val="C00000"/>
                </a:solidFill>
              </a:rPr>
              <a:t>lamina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propria</a:t>
            </a:r>
            <a:endParaRPr lang="hu-HU" sz="1350" b="1" dirty="0">
              <a:solidFill>
                <a:srgbClr val="C00000"/>
              </a:solidFill>
            </a:endParaRPr>
          </a:p>
          <a:p>
            <a:r>
              <a:rPr lang="hu-HU" sz="1350" b="1" dirty="0" err="1">
                <a:solidFill>
                  <a:srgbClr val="C00000"/>
                </a:solidFill>
              </a:rPr>
              <a:t>Tunica</a:t>
            </a:r>
            <a:r>
              <a:rPr lang="hu-HU" sz="1350" b="1" dirty="0">
                <a:solidFill>
                  <a:srgbClr val="C00000"/>
                </a:solidFill>
              </a:rPr>
              <a:t> </a:t>
            </a:r>
            <a:r>
              <a:rPr lang="hu-HU" sz="1350" b="1" dirty="0" err="1">
                <a:solidFill>
                  <a:srgbClr val="C00000"/>
                </a:solidFill>
              </a:rPr>
              <a:t>muscularis</a:t>
            </a:r>
            <a:r>
              <a:rPr lang="hu-HU" sz="1350" b="1" dirty="0">
                <a:solidFill>
                  <a:srgbClr val="C00000"/>
                </a:solidFill>
              </a:rPr>
              <a:t>: vastag három rétegű simaizom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550" y="4610100"/>
            <a:ext cx="36004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84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96B8CB-6BCA-4148-9D27-16B647401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1131094"/>
            <a:ext cx="3401568" cy="3685508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>
                <a:solidFill>
                  <a:srgbClr val="002060"/>
                </a:solidFill>
                <a:latin typeface="+mn-lt"/>
              </a:rPr>
              <a:t>A mellékmirigyek </a:t>
            </a:r>
            <a:r>
              <a:rPr lang="hu-HU" sz="3000" b="1" dirty="0" err="1">
                <a:solidFill>
                  <a:srgbClr val="002060"/>
                </a:solidFill>
                <a:latin typeface="+mn-lt"/>
              </a:rPr>
              <a:t>hátúlról</a:t>
            </a:r>
            <a:endParaRPr lang="hu-HU" sz="3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C81CD3A-C805-44B3-9662-22F8BEFC7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1" y="949809"/>
            <a:ext cx="5144567" cy="495838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A61CA25-D51D-43F9-BE87-0D4D75FB2937}"/>
              </a:ext>
            </a:extLst>
          </p:cNvPr>
          <p:cNvSpPr txBox="1"/>
          <p:nvPr/>
        </p:nvSpPr>
        <p:spPr>
          <a:xfrm>
            <a:off x="5733288" y="1360170"/>
            <a:ext cx="13350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Vesica</a:t>
            </a:r>
            <a:r>
              <a:rPr lang="hu-HU" sz="1350" b="1" dirty="0"/>
              <a:t> </a:t>
            </a:r>
            <a:r>
              <a:rPr lang="hu-HU" sz="1350" b="1" dirty="0" err="1"/>
              <a:t>urinaria</a:t>
            </a:r>
            <a:endParaRPr lang="hu-HU" sz="1350" b="1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F2C9990-EA50-47F2-94F5-6CBD96925976}"/>
              </a:ext>
            </a:extLst>
          </p:cNvPr>
          <p:cNvSpPr txBox="1"/>
          <p:nvPr/>
        </p:nvSpPr>
        <p:spPr>
          <a:xfrm>
            <a:off x="7347204" y="1256353"/>
            <a:ext cx="13350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Urether</a:t>
            </a:r>
            <a:endParaRPr lang="hu-HU" sz="135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9D184A6-3564-447F-AC51-E5D402600E66}"/>
              </a:ext>
            </a:extLst>
          </p:cNvPr>
          <p:cNvSpPr txBox="1"/>
          <p:nvPr/>
        </p:nvSpPr>
        <p:spPr>
          <a:xfrm>
            <a:off x="3753612" y="1959102"/>
            <a:ext cx="13350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Ductus</a:t>
            </a:r>
            <a:r>
              <a:rPr lang="hu-HU" sz="1350" b="1" dirty="0"/>
              <a:t> </a:t>
            </a:r>
            <a:r>
              <a:rPr lang="hu-HU" sz="1350" b="1" dirty="0" err="1"/>
              <a:t>deferens</a:t>
            </a:r>
            <a:endParaRPr lang="hu-HU" sz="135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E0A358A-BB0D-474C-883F-654ECB713AC8}"/>
              </a:ext>
            </a:extLst>
          </p:cNvPr>
          <p:cNvSpPr txBox="1"/>
          <p:nvPr/>
        </p:nvSpPr>
        <p:spPr>
          <a:xfrm>
            <a:off x="3717036" y="3482269"/>
            <a:ext cx="1335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Ductus</a:t>
            </a:r>
            <a:r>
              <a:rPr lang="hu-HU" sz="1350" b="1" dirty="0"/>
              <a:t> </a:t>
            </a:r>
            <a:r>
              <a:rPr lang="hu-HU" sz="1350" b="1" dirty="0" err="1"/>
              <a:t>deferens</a:t>
            </a:r>
            <a:r>
              <a:rPr lang="hu-HU" sz="1350" b="1" dirty="0"/>
              <a:t> ampulla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FF3F448-B5D6-4249-8C0C-71702745B1C1}"/>
              </a:ext>
            </a:extLst>
          </p:cNvPr>
          <p:cNvSpPr txBox="1"/>
          <p:nvPr/>
        </p:nvSpPr>
        <p:spPr>
          <a:xfrm>
            <a:off x="7523226" y="4427982"/>
            <a:ext cx="14196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Vesicula</a:t>
            </a:r>
            <a:r>
              <a:rPr lang="hu-HU" sz="1350" b="1" dirty="0"/>
              <a:t> </a:t>
            </a:r>
            <a:r>
              <a:rPr lang="hu-HU" sz="1350" b="1" dirty="0" err="1"/>
              <a:t>seminalis</a:t>
            </a:r>
            <a:endParaRPr lang="hu-HU" sz="1350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BD133D8-CBAC-4DD8-ACCB-E3F43C7354E8}"/>
              </a:ext>
            </a:extLst>
          </p:cNvPr>
          <p:cNvSpPr txBox="1"/>
          <p:nvPr/>
        </p:nvSpPr>
        <p:spPr>
          <a:xfrm>
            <a:off x="4434840" y="4612755"/>
            <a:ext cx="8961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Prostata</a:t>
            </a:r>
            <a:endParaRPr lang="hu-HU" sz="1350" b="1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BCDC0F1-DAAD-4F30-9F38-3938D3817920}"/>
              </a:ext>
            </a:extLst>
          </p:cNvPr>
          <p:cNvSpPr txBox="1"/>
          <p:nvPr/>
        </p:nvSpPr>
        <p:spPr>
          <a:xfrm>
            <a:off x="3712464" y="5314696"/>
            <a:ext cx="15636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Gl</a:t>
            </a:r>
            <a:r>
              <a:rPr lang="hu-HU" sz="1350" b="1" dirty="0"/>
              <a:t>, </a:t>
            </a:r>
            <a:r>
              <a:rPr lang="hu-HU" sz="1350" b="1" dirty="0" err="1"/>
              <a:t>bulbourethralis</a:t>
            </a:r>
            <a:r>
              <a:rPr lang="hu-HU" sz="1350" b="1" dirty="0"/>
              <a:t>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B0608BE-4F57-4E7F-AAC5-E61293E608BD}"/>
              </a:ext>
            </a:extLst>
          </p:cNvPr>
          <p:cNvSpPr txBox="1"/>
          <p:nvPr/>
        </p:nvSpPr>
        <p:spPr>
          <a:xfrm>
            <a:off x="7696440" y="5142046"/>
            <a:ext cx="13350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Urethra</a:t>
            </a:r>
            <a:endParaRPr lang="hu-HU" sz="1350" b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251215D-EB09-4DF7-B92B-08E7724D6AA2}"/>
              </a:ext>
            </a:extLst>
          </p:cNvPr>
          <p:cNvSpPr txBox="1"/>
          <p:nvPr/>
        </p:nvSpPr>
        <p:spPr>
          <a:xfrm>
            <a:off x="3566161" y="4144553"/>
            <a:ext cx="16184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 err="1"/>
              <a:t>Ductus</a:t>
            </a:r>
            <a:r>
              <a:rPr lang="hu-HU" sz="1350" b="1" dirty="0"/>
              <a:t> </a:t>
            </a:r>
            <a:r>
              <a:rPr lang="hu-HU" sz="1350" b="1" dirty="0" err="1"/>
              <a:t>ejaculatorius</a:t>
            </a:r>
            <a:endParaRPr lang="hu-HU" sz="1350" b="1" dirty="0"/>
          </a:p>
        </p:txBody>
      </p:sp>
      <p:sp>
        <p:nvSpPr>
          <p:cNvPr id="16" name="Nyíl: lefelé mutató 15">
            <a:extLst>
              <a:ext uri="{FF2B5EF4-FFF2-40B4-BE49-F238E27FC236}">
                <a16:creationId xmlns:a16="http://schemas.microsoft.com/office/drawing/2014/main" id="{104D53E1-08ED-4CC8-8474-5087504B9E32}"/>
              </a:ext>
            </a:extLst>
          </p:cNvPr>
          <p:cNvSpPr/>
          <p:nvPr/>
        </p:nvSpPr>
        <p:spPr>
          <a:xfrm>
            <a:off x="6336792" y="1637169"/>
            <a:ext cx="137160" cy="51852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7" name="Nyíl: lefelé mutató 16">
            <a:extLst>
              <a:ext uri="{FF2B5EF4-FFF2-40B4-BE49-F238E27FC236}">
                <a16:creationId xmlns:a16="http://schemas.microsoft.com/office/drawing/2014/main" id="{2FC4AC02-BB93-4284-9256-9D410FB5E1B0}"/>
              </a:ext>
            </a:extLst>
          </p:cNvPr>
          <p:cNvSpPr/>
          <p:nvPr/>
        </p:nvSpPr>
        <p:spPr>
          <a:xfrm rot="1051927">
            <a:off x="7676388" y="1481721"/>
            <a:ext cx="137160" cy="51852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8" name="Nyíl: lefelé mutató 17">
            <a:extLst>
              <a:ext uri="{FF2B5EF4-FFF2-40B4-BE49-F238E27FC236}">
                <a16:creationId xmlns:a16="http://schemas.microsoft.com/office/drawing/2014/main" id="{34EB82ED-5992-4F8B-93C7-3B503B7B04F7}"/>
              </a:ext>
            </a:extLst>
          </p:cNvPr>
          <p:cNvSpPr/>
          <p:nvPr/>
        </p:nvSpPr>
        <p:spPr>
          <a:xfrm rot="7986279">
            <a:off x="7279350" y="3619564"/>
            <a:ext cx="167189" cy="96983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9" name="Nyíl: lefelé mutató 18">
            <a:extLst>
              <a:ext uri="{FF2B5EF4-FFF2-40B4-BE49-F238E27FC236}">
                <a16:creationId xmlns:a16="http://schemas.microsoft.com/office/drawing/2014/main" id="{3DF6988F-1AE3-4909-A210-5DBF62C561C9}"/>
              </a:ext>
            </a:extLst>
          </p:cNvPr>
          <p:cNvSpPr/>
          <p:nvPr/>
        </p:nvSpPr>
        <p:spPr>
          <a:xfrm rot="16538093">
            <a:off x="5515882" y="3133768"/>
            <a:ext cx="157187" cy="123079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0" name="Nyíl: lefelé mutató 19">
            <a:extLst>
              <a:ext uri="{FF2B5EF4-FFF2-40B4-BE49-F238E27FC236}">
                <a16:creationId xmlns:a16="http://schemas.microsoft.com/office/drawing/2014/main" id="{F9F72BA3-D942-4A6F-B762-6A082BF542B0}"/>
              </a:ext>
            </a:extLst>
          </p:cNvPr>
          <p:cNvSpPr/>
          <p:nvPr/>
        </p:nvSpPr>
        <p:spPr>
          <a:xfrm rot="16200000">
            <a:off x="5678500" y="3609670"/>
            <a:ext cx="146152" cy="1335024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1" name="Nyíl: lefelé mutató 20">
            <a:extLst>
              <a:ext uri="{FF2B5EF4-FFF2-40B4-BE49-F238E27FC236}">
                <a16:creationId xmlns:a16="http://schemas.microsoft.com/office/drawing/2014/main" id="{04DCB72E-5BCC-4620-8DAC-AB27E79FC9F0}"/>
              </a:ext>
            </a:extLst>
          </p:cNvPr>
          <p:cNvSpPr/>
          <p:nvPr/>
        </p:nvSpPr>
        <p:spPr>
          <a:xfrm rot="16200000">
            <a:off x="5654695" y="4155238"/>
            <a:ext cx="157187" cy="123079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2" name="Nyíl: lefelé mutató 21">
            <a:extLst>
              <a:ext uri="{FF2B5EF4-FFF2-40B4-BE49-F238E27FC236}">
                <a16:creationId xmlns:a16="http://schemas.microsoft.com/office/drawing/2014/main" id="{8342D20D-3F0F-4190-962B-D3191F828BAC}"/>
              </a:ext>
            </a:extLst>
          </p:cNvPr>
          <p:cNvSpPr/>
          <p:nvPr/>
        </p:nvSpPr>
        <p:spPr>
          <a:xfrm rot="16200000">
            <a:off x="5670741" y="4935951"/>
            <a:ext cx="157188" cy="1049206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3" name="Nyíl: lefelé mutató 22">
            <a:extLst>
              <a:ext uri="{FF2B5EF4-FFF2-40B4-BE49-F238E27FC236}">
                <a16:creationId xmlns:a16="http://schemas.microsoft.com/office/drawing/2014/main" id="{ED09D5DA-0BCF-4297-9ACD-FF87D894253F}"/>
              </a:ext>
            </a:extLst>
          </p:cNvPr>
          <p:cNvSpPr/>
          <p:nvPr/>
        </p:nvSpPr>
        <p:spPr>
          <a:xfrm rot="5400000">
            <a:off x="7050979" y="4671575"/>
            <a:ext cx="157187" cy="123079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2414500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00525"/>
            <a:ext cx="40671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75247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3970"/>
          <a:stretch>
            <a:fillRect/>
          </a:stretch>
        </p:blipFill>
        <p:spPr bwMode="auto">
          <a:xfrm>
            <a:off x="0" y="3906838"/>
            <a:ext cx="46386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églalap 4"/>
          <p:cNvSpPr>
            <a:spLocks noChangeArrowheads="1"/>
          </p:cNvSpPr>
          <p:nvPr/>
        </p:nvSpPr>
        <p:spPr bwMode="auto">
          <a:xfrm>
            <a:off x="0" y="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="1"/>
              <a:t>Vesicula seminalis</a:t>
            </a:r>
            <a:r>
              <a:rPr lang="hu-HU" altLang="hu-HU"/>
              <a:t>:</a:t>
            </a:r>
          </a:p>
          <a:p>
            <a:r>
              <a:rPr lang="hu-HU" altLang="hu-HU"/>
              <a:t>ondó 70%-t adja, fruktóz</a:t>
            </a:r>
          </a:p>
        </p:txBody>
      </p:sp>
      <p:pic>
        <p:nvPicPr>
          <p:cNvPr id="13318" name="Picture 3" descr="illu_prostate_anato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0"/>
            <a:ext cx="24844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72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B9C461-68D7-4910-851E-34378FE6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721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 err="1">
                <a:solidFill>
                  <a:srgbClr val="002060"/>
                </a:solidFill>
              </a:rPr>
              <a:t>Vesicula</a:t>
            </a:r>
            <a:r>
              <a:rPr lang="hu-HU" sz="3000" b="1" dirty="0">
                <a:solidFill>
                  <a:srgbClr val="002060"/>
                </a:solidFill>
              </a:rPr>
              <a:t> </a:t>
            </a:r>
            <a:r>
              <a:rPr lang="hu-HU" sz="3000" b="1" dirty="0" err="1">
                <a:solidFill>
                  <a:srgbClr val="002060"/>
                </a:solidFill>
              </a:rPr>
              <a:t>seminalis</a:t>
            </a:r>
            <a:r>
              <a:rPr lang="hu-HU" sz="3000" b="1" dirty="0">
                <a:solidFill>
                  <a:srgbClr val="002060"/>
                </a:solidFill>
              </a:rPr>
              <a:t> </a:t>
            </a:r>
            <a:r>
              <a:rPr lang="hu-HU" sz="2400" b="1" dirty="0">
                <a:solidFill>
                  <a:srgbClr val="002060"/>
                </a:solidFill>
              </a:rPr>
              <a:t>(keresztmetszet)</a:t>
            </a:r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03A75F3C-DF51-4167-9451-25B4B241238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4171" y="1699242"/>
          <a:ext cx="5370059" cy="359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Image" r:id="rId3" imgW="8774280" imgH="5866560" progId="Photoshop.Image.13">
                  <p:embed/>
                </p:oleObj>
              </mc:Choice>
              <mc:Fallback>
                <p:oleObj name="Image" r:id="rId3" imgW="8774280" imgH="5866560" progId="Photoshop.Image.13">
                  <p:embed/>
                  <p:pic>
                    <p:nvPicPr>
                      <p:cNvPr id="4" name="Objektum 3">
                        <a:extLst>
                          <a:ext uri="{FF2B5EF4-FFF2-40B4-BE49-F238E27FC236}">
                            <a16:creationId xmlns:a16="http://schemas.microsoft.com/office/drawing/2014/main" id="{03A75F3C-DF51-4167-9451-25B4B24123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171" y="1699242"/>
                        <a:ext cx="5370059" cy="359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AF562AD3-CE8A-4736-A735-00EA35DE88FA}"/>
              </a:ext>
            </a:extLst>
          </p:cNvPr>
          <p:cNvSpPr txBox="1"/>
          <p:nvPr/>
        </p:nvSpPr>
        <p:spPr>
          <a:xfrm>
            <a:off x="801190" y="2810365"/>
            <a:ext cx="4724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ktsz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17328EF-1F43-4007-9885-4BE45F7AE830}"/>
              </a:ext>
            </a:extLst>
          </p:cNvPr>
          <p:cNvSpPr txBox="1"/>
          <p:nvPr/>
        </p:nvSpPr>
        <p:spPr>
          <a:xfrm>
            <a:off x="348343" y="2097350"/>
            <a:ext cx="925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Sima izom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329D46C-E91E-49D5-AFD2-A6F452233082}"/>
              </a:ext>
            </a:extLst>
          </p:cNvPr>
          <p:cNvSpPr txBox="1"/>
          <p:nvPr/>
        </p:nvSpPr>
        <p:spPr>
          <a:xfrm>
            <a:off x="4697185" y="1820351"/>
            <a:ext cx="925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Sima izom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AA605B59-B210-4302-ACD8-9A88D52291CB}"/>
              </a:ext>
            </a:extLst>
          </p:cNvPr>
          <p:cNvCxnSpPr/>
          <p:nvPr/>
        </p:nvCxnSpPr>
        <p:spPr>
          <a:xfrm>
            <a:off x="6814457" y="3654292"/>
            <a:ext cx="6858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5A8E0CD-4330-4BDC-AD51-CA4C25443A18}"/>
              </a:ext>
            </a:extLst>
          </p:cNvPr>
          <p:cNvCxnSpPr>
            <a:cxnSpLocks/>
          </p:cNvCxnSpPr>
          <p:nvPr/>
        </p:nvCxnSpPr>
        <p:spPr>
          <a:xfrm flipV="1">
            <a:off x="5281272" y="2379714"/>
            <a:ext cx="1357183" cy="1192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19174D67-3970-4E0F-BB7E-94B3C6091070}"/>
              </a:ext>
            </a:extLst>
          </p:cNvPr>
          <p:cNvCxnSpPr>
            <a:cxnSpLocks/>
          </p:cNvCxnSpPr>
          <p:nvPr/>
        </p:nvCxnSpPr>
        <p:spPr>
          <a:xfrm>
            <a:off x="5281272" y="3680178"/>
            <a:ext cx="1229814" cy="894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ktum 14">
            <a:extLst>
              <a:ext uri="{FF2B5EF4-FFF2-40B4-BE49-F238E27FC236}">
                <a16:creationId xmlns:a16="http://schemas.microsoft.com/office/drawing/2014/main" id="{E6E01B95-06DF-430F-9A58-48A16A9A857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11086" y="2379713"/>
          <a:ext cx="2586113" cy="2229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Image" r:id="rId5" imgW="4139640" imgH="3567960" progId="Photoshop.Image.13">
                  <p:embed/>
                </p:oleObj>
              </mc:Choice>
              <mc:Fallback>
                <p:oleObj name="Image" r:id="rId5" imgW="4139640" imgH="3567960" progId="Photoshop.Image.13">
                  <p:embed/>
                  <p:pic>
                    <p:nvPicPr>
                      <p:cNvPr id="15" name="Objektum 14">
                        <a:extLst>
                          <a:ext uri="{FF2B5EF4-FFF2-40B4-BE49-F238E27FC236}">
                            <a16:creationId xmlns:a16="http://schemas.microsoft.com/office/drawing/2014/main" id="{E6E01B95-06DF-430F-9A58-48A16A9A85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1086" y="2379713"/>
                        <a:ext cx="2586113" cy="2229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zövegdoboz 10">
            <a:extLst>
              <a:ext uri="{FF2B5EF4-FFF2-40B4-BE49-F238E27FC236}">
                <a16:creationId xmlns:a16="http://schemas.microsoft.com/office/drawing/2014/main" id="{5D6056C3-276F-430E-B818-B68CD929F3C9}"/>
              </a:ext>
            </a:extLst>
          </p:cNvPr>
          <p:cNvSpPr txBox="1"/>
          <p:nvPr/>
        </p:nvSpPr>
        <p:spPr>
          <a:xfrm flipH="1">
            <a:off x="6223436" y="4495540"/>
            <a:ext cx="1150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Mucosa</a:t>
            </a:r>
            <a:endParaRPr lang="hu-HU" sz="135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874743D-6655-4271-92C0-9AEEB5DC2BD5}"/>
              </a:ext>
            </a:extLst>
          </p:cNvPr>
          <p:cNvSpPr txBox="1"/>
          <p:nvPr/>
        </p:nvSpPr>
        <p:spPr>
          <a:xfrm>
            <a:off x="6809255" y="4469008"/>
            <a:ext cx="25861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Golgi app.   </a:t>
            </a:r>
            <a:r>
              <a:rPr lang="hu-HU" sz="1350" dirty="0" err="1"/>
              <a:t>Secretorosvesiculum</a:t>
            </a:r>
            <a:endParaRPr lang="hu-HU" sz="135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AD5BE94-17ED-4245-96CC-1B00E37BBD57}"/>
              </a:ext>
            </a:extLst>
          </p:cNvPr>
          <p:cNvSpPr txBox="1"/>
          <p:nvPr/>
        </p:nvSpPr>
        <p:spPr>
          <a:xfrm>
            <a:off x="8231880" y="4737763"/>
            <a:ext cx="10408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Mirigy hám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E8F03628-5728-41D0-B85E-51AB68A90601}"/>
              </a:ext>
            </a:extLst>
          </p:cNvPr>
          <p:cNvSpPr txBox="1"/>
          <p:nvPr/>
        </p:nvSpPr>
        <p:spPr>
          <a:xfrm>
            <a:off x="6686661" y="1749331"/>
            <a:ext cx="16271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Lamina</a:t>
            </a:r>
            <a:r>
              <a:rPr lang="hu-HU" sz="1350" dirty="0"/>
              <a:t> </a:t>
            </a:r>
            <a:r>
              <a:rPr lang="hu-HU" sz="1350" dirty="0" err="1"/>
              <a:t>propria</a:t>
            </a:r>
            <a:endParaRPr lang="hu-HU" sz="1350" dirty="0"/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8A2B8A03-1D5F-46BA-82FF-2D2A999C9B1B}"/>
              </a:ext>
            </a:extLst>
          </p:cNvPr>
          <p:cNvCxnSpPr>
            <a:stCxn id="17" idx="2"/>
          </p:cNvCxnSpPr>
          <p:nvPr/>
        </p:nvCxnSpPr>
        <p:spPr>
          <a:xfrm>
            <a:off x="7500257" y="2049413"/>
            <a:ext cx="15353" cy="512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E2715EC0-8480-4C13-9DEC-A0EB299664ED}"/>
              </a:ext>
            </a:extLst>
          </p:cNvPr>
          <p:cNvCxnSpPr/>
          <p:nvPr/>
        </p:nvCxnSpPr>
        <p:spPr>
          <a:xfrm>
            <a:off x="8878824" y="4495540"/>
            <a:ext cx="0" cy="3484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15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A76E37-2F4B-4081-9471-FBCAF227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68" y="917142"/>
            <a:ext cx="6096902" cy="994172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>
                <a:solidFill>
                  <a:srgbClr val="002060"/>
                </a:solidFill>
                <a:latin typeface="+mn-lt"/>
              </a:rPr>
              <a:t>A </a:t>
            </a:r>
            <a:r>
              <a:rPr lang="hu-HU" sz="3000" b="1" dirty="0" err="1">
                <a:solidFill>
                  <a:srgbClr val="002060"/>
                </a:solidFill>
                <a:latin typeface="+mn-lt"/>
              </a:rPr>
              <a:t>prostata</a:t>
            </a:r>
            <a:r>
              <a:rPr lang="hu-HU" sz="3000" b="1" dirty="0">
                <a:solidFill>
                  <a:srgbClr val="002060"/>
                </a:solidFill>
                <a:latin typeface="+mn-lt"/>
              </a:rPr>
              <a:t> metszete vázlatosan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4005D4B-A114-47CC-94BD-CC1A9E51ABCE}"/>
              </a:ext>
            </a:extLst>
          </p:cNvPr>
          <p:cNvSpPr/>
          <p:nvPr/>
        </p:nvSpPr>
        <p:spPr>
          <a:xfrm>
            <a:off x="180268" y="2173685"/>
            <a:ext cx="24867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1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hu-HU" sz="1200" b="1" dirty="0">
              <a:latin typeface="Calibri" panose="020F0502020204030204" pitchFamily="34" charset="0"/>
            </a:endParaRPr>
          </a:p>
          <a:p>
            <a:r>
              <a:rPr lang="hu-HU" sz="1200" b="1" dirty="0">
                <a:latin typeface="Calibri" panose="020F0502020204030204" pitchFamily="34" charset="0"/>
              </a:rPr>
              <a:t>1. </a:t>
            </a:r>
            <a:r>
              <a:rPr lang="hu-HU" sz="1200" b="1" dirty="0" err="1">
                <a:latin typeface="Calibri" panose="020F0502020204030204" pitchFamily="34" charset="0"/>
              </a:rPr>
              <a:t>Cervix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vesicae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2. Pars </a:t>
            </a:r>
            <a:r>
              <a:rPr lang="hu-HU" sz="1200" b="1" dirty="0" err="1">
                <a:latin typeface="Calibri" panose="020F0502020204030204" pitchFamily="34" charset="0"/>
              </a:rPr>
              <a:t>prostatica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urethrae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3. </a:t>
            </a:r>
            <a:r>
              <a:rPr lang="hu-HU" sz="1200" b="1" dirty="0" err="1">
                <a:latin typeface="Calibri" panose="020F0502020204030204" pitchFamily="34" charset="0"/>
              </a:rPr>
              <a:t>Colliculus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seminalis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4. </a:t>
            </a:r>
            <a:r>
              <a:rPr lang="hu-HU" sz="1200" b="1" dirty="0" err="1">
                <a:latin typeface="Calibri" panose="020F0502020204030204" pitchFamily="34" charset="0"/>
              </a:rPr>
              <a:t>Prostata</a:t>
            </a:r>
            <a:r>
              <a:rPr lang="hu-HU" sz="1200" b="1" dirty="0">
                <a:latin typeface="Calibri" panose="020F0502020204030204" pitchFamily="34" charset="0"/>
              </a:rPr>
              <a:t> - </a:t>
            </a:r>
            <a:r>
              <a:rPr lang="hu-HU" sz="1200" b="1" dirty="0" err="1">
                <a:latin typeface="Calibri" panose="020F0502020204030204" pitchFamily="34" charset="0"/>
              </a:rPr>
              <a:t>isthmus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5. </a:t>
            </a:r>
            <a:r>
              <a:rPr lang="hu-HU" sz="1200" b="1" dirty="0" err="1">
                <a:latin typeface="Calibri" panose="020F0502020204030204" pitchFamily="34" charset="0"/>
              </a:rPr>
              <a:t>Glandula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periurethralis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6. </a:t>
            </a:r>
            <a:r>
              <a:rPr lang="hu-HU" sz="1200" b="1" dirty="0" err="1">
                <a:latin typeface="Calibri" panose="020F0502020204030204" pitchFamily="34" charset="0"/>
              </a:rPr>
              <a:t>Prostata</a:t>
            </a:r>
            <a:r>
              <a:rPr lang="hu-HU" sz="1200" b="1" dirty="0">
                <a:latin typeface="Calibri" panose="020F0502020204030204" pitchFamily="34" charset="0"/>
              </a:rPr>
              <a:t> – </a:t>
            </a:r>
            <a:r>
              <a:rPr lang="hu-HU" sz="1200" b="1" dirty="0" err="1">
                <a:latin typeface="Calibri" panose="020F0502020204030204" pitchFamily="34" charset="0"/>
              </a:rPr>
              <a:t>lobus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medius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7. </a:t>
            </a:r>
            <a:r>
              <a:rPr lang="hu-HU" sz="1200" b="1" dirty="0" err="1">
                <a:latin typeface="Calibri" panose="020F0502020204030204" pitchFamily="34" charset="0"/>
              </a:rPr>
              <a:t>Ductus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ejaculatorius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8. </a:t>
            </a:r>
            <a:r>
              <a:rPr lang="hu-HU" sz="1200" b="1" dirty="0" err="1">
                <a:latin typeface="Calibri" panose="020F0502020204030204" pitchFamily="34" charset="0"/>
              </a:rPr>
              <a:t>Ductus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excretorius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9. </a:t>
            </a:r>
            <a:r>
              <a:rPr lang="hu-HU" sz="1200" b="1" dirty="0" err="1">
                <a:latin typeface="Calibri" panose="020F0502020204030204" pitchFamily="34" charset="0"/>
              </a:rPr>
              <a:t>Ductus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deferens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10. </a:t>
            </a:r>
            <a:r>
              <a:rPr lang="hu-HU" sz="1200" b="1" dirty="0" err="1">
                <a:latin typeface="Calibri" panose="020F0502020204030204" pitchFamily="34" charset="0"/>
              </a:rPr>
              <a:t>Prostata</a:t>
            </a:r>
            <a:r>
              <a:rPr lang="hu-HU" sz="1200" b="1" dirty="0">
                <a:latin typeface="Calibri" panose="020F0502020204030204" pitchFamily="34" charset="0"/>
              </a:rPr>
              <a:t> –</a:t>
            </a:r>
            <a:r>
              <a:rPr lang="hu-HU" sz="1200" b="1" dirty="0" err="1">
                <a:latin typeface="Calibri" panose="020F0502020204030204" pitchFamily="34" charset="0"/>
              </a:rPr>
              <a:t>lobus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posterior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hu-HU" sz="1200" b="1" dirty="0">
                <a:latin typeface="Calibri" panose="020F0502020204030204" pitchFamily="34" charset="0"/>
              </a:rPr>
              <a:t>11. Pars </a:t>
            </a:r>
            <a:r>
              <a:rPr lang="hu-HU" sz="1200" b="1" dirty="0" err="1">
                <a:latin typeface="Calibri" panose="020F0502020204030204" pitchFamily="34" charset="0"/>
              </a:rPr>
              <a:t>membranacea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  <a:r>
              <a:rPr lang="hu-HU" sz="1200" b="1" dirty="0" err="1">
                <a:latin typeface="Calibri" panose="020F0502020204030204" pitchFamily="34" charset="0"/>
              </a:rPr>
              <a:t>urethrae</a:t>
            </a:r>
            <a:r>
              <a:rPr lang="hu-HU" sz="1200" b="1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091738F-5685-4DB1-AF67-A31E53A09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08" y="2021288"/>
            <a:ext cx="3477955" cy="379200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F4623FC-EBA3-4D7B-9380-D2B80A2517CF}"/>
              </a:ext>
            </a:extLst>
          </p:cNvPr>
          <p:cNvSpPr txBox="1"/>
          <p:nvPr/>
        </p:nvSpPr>
        <p:spPr>
          <a:xfrm>
            <a:off x="6220523" y="1337711"/>
            <a:ext cx="3004461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rgbClr val="002060"/>
                </a:solidFill>
              </a:rPr>
              <a:t>Erek: a. </a:t>
            </a:r>
            <a:r>
              <a:rPr lang="hu-HU" sz="1350" b="1" dirty="0" err="1">
                <a:solidFill>
                  <a:srgbClr val="002060"/>
                </a:solidFill>
              </a:rPr>
              <a:t>rectalis</a:t>
            </a:r>
            <a:r>
              <a:rPr lang="hu-HU" sz="1350" b="1" dirty="0">
                <a:solidFill>
                  <a:srgbClr val="002060"/>
                </a:solidFill>
              </a:rPr>
              <a:t> </a:t>
            </a:r>
            <a:r>
              <a:rPr lang="hu-HU" sz="1350" b="1" dirty="0" err="1">
                <a:solidFill>
                  <a:srgbClr val="002060"/>
                </a:solidFill>
              </a:rPr>
              <a:t>media</a:t>
            </a:r>
            <a:r>
              <a:rPr lang="hu-HU" sz="1350" b="1" dirty="0">
                <a:solidFill>
                  <a:srgbClr val="002060"/>
                </a:solidFill>
              </a:rPr>
              <a:t>.</a:t>
            </a:r>
            <a:br>
              <a:rPr lang="hu-HU" sz="1350" b="1" dirty="0">
                <a:solidFill>
                  <a:srgbClr val="002060"/>
                </a:solidFill>
              </a:rPr>
            </a:br>
            <a:r>
              <a:rPr lang="hu-HU" sz="1350" b="1" dirty="0">
                <a:solidFill>
                  <a:srgbClr val="002060"/>
                </a:solidFill>
              </a:rPr>
              <a:t>           a. </a:t>
            </a:r>
            <a:r>
              <a:rPr lang="hu-HU" sz="1350" b="1" dirty="0" err="1">
                <a:solidFill>
                  <a:srgbClr val="002060"/>
                </a:solidFill>
              </a:rPr>
              <a:t>vesicalis</a:t>
            </a:r>
            <a:r>
              <a:rPr lang="hu-HU" sz="1350" b="1" dirty="0">
                <a:solidFill>
                  <a:srgbClr val="002060"/>
                </a:solidFill>
              </a:rPr>
              <a:t> </a:t>
            </a:r>
            <a:r>
              <a:rPr lang="hu-HU" sz="1350" b="1" dirty="0" err="1">
                <a:solidFill>
                  <a:srgbClr val="002060"/>
                </a:solidFill>
              </a:rPr>
              <a:t>inferior</a:t>
            </a:r>
            <a:endParaRPr lang="hu-HU" sz="1350" b="1" dirty="0">
              <a:solidFill>
                <a:srgbClr val="002060"/>
              </a:solidFill>
            </a:endParaRPr>
          </a:p>
          <a:p>
            <a:r>
              <a:rPr lang="hu-HU" sz="1350" b="1" dirty="0">
                <a:solidFill>
                  <a:srgbClr val="002060"/>
                </a:solidFill>
              </a:rPr>
              <a:t>            </a:t>
            </a:r>
            <a:r>
              <a:rPr lang="hu-HU" sz="1350" b="1" dirty="0" err="1">
                <a:solidFill>
                  <a:srgbClr val="002060"/>
                </a:solidFill>
              </a:rPr>
              <a:t>plexus</a:t>
            </a:r>
            <a:r>
              <a:rPr lang="hu-HU" sz="1350" b="1" dirty="0">
                <a:solidFill>
                  <a:srgbClr val="002060"/>
                </a:solidFill>
              </a:rPr>
              <a:t> </a:t>
            </a:r>
            <a:r>
              <a:rPr lang="hu-HU" sz="1350" b="1" dirty="0" err="1">
                <a:solidFill>
                  <a:srgbClr val="002060"/>
                </a:solidFill>
              </a:rPr>
              <a:t>venosus</a:t>
            </a:r>
            <a:r>
              <a:rPr lang="hu-HU" sz="1350" b="1" dirty="0">
                <a:solidFill>
                  <a:srgbClr val="002060"/>
                </a:solidFill>
              </a:rPr>
              <a:t> </a:t>
            </a:r>
            <a:r>
              <a:rPr lang="hu-HU" sz="1350" b="1" dirty="0" err="1">
                <a:solidFill>
                  <a:srgbClr val="002060"/>
                </a:solidFill>
              </a:rPr>
              <a:t>prost</a:t>
            </a:r>
            <a:r>
              <a:rPr lang="hu-HU" sz="1350" b="1" dirty="0">
                <a:solidFill>
                  <a:srgbClr val="002060"/>
                </a:solidFill>
              </a:rPr>
              <a:t>.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(v. </a:t>
            </a:r>
            <a:r>
              <a:rPr lang="hu-HU" sz="1350" b="1" dirty="0" err="1">
                <a:solidFill>
                  <a:srgbClr val="002060"/>
                </a:solidFill>
              </a:rPr>
              <a:t>iliaca</a:t>
            </a:r>
            <a:r>
              <a:rPr lang="hu-HU" sz="1350" b="1" dirty="0">
                <a:solidFill>
                  <a:srgbClr val="002060"/>
                </a:solidFill>
              </a:rPr>
              <a:t> </a:t>
            </a:r>
            <a:r>
              <a:rPr lang="hu-HU" sz="1350" b="1" dirty="0" err="1">
                <a:solidFill>
                  <a:srgbClr val="002060"/>
                </a:solidFill>
              </a:rPr>
              <a:t>interna</a:t>
            </a:r>
            <a:r>
              <a:rPr lang="hu-HU" sz="1350" b="1" dirty="0">
                <a:solidFill>
                  <a:srgbClr val="002060"/>
                </a:solidFill>
              </a:rPr>
              <a:t>)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Nyirok erek: </a:t>
            </a:r>
            <a:r>
              <a:rPr lang="hu-HU" sz="1350" b="1" dirty="0" err="1">
                <a:solidFill>
                  <a:srgbClr val="002060"/>
                </a:solidFill>
              </a:rPr>
              <a:t>nodi</a:t>
            </a:r>
            <a:r>
              <a:rPr lang="hu-HU" sz="1350" b="1" dirty="0">
                <a:solidFill>
                  <a:srgbClr val="002060"/>
                </a:solidFill>
              </a:rPr>
              <a:t> </a:t>
            </a:r>
            <a:r>
              <a:rPr lang="hu-HU" sz="1350" b="1" dirty="0" err="1">
                <a:solidFill>
                  <a:srgbClr val="002060"/>
                </a:solidFill>
              </a:rPr>
              <a:t>lymph</a:t>
            </a:r>
            <a:r>
              <a:rPr lang="hu-HU" sz="1350" b="1" dirty="0">
                <a:solidFill>
                  <a:srgbClr val="002060"/>
                </a:solidFill>
              </a:rPr>
              <a:t>. </a:t>
            </a:r>
            <a:r>
              <a:rPr lang="hu-HU" sz="1350" b="1" dirty="0" err="1">
                <a:solidFill>
                  <a:srgbClr val="002060"/>
                </a:solidFill>
              </a:rPr>
              <a:t>il</a:t>
            </a:r>
            <a:r>
              <a:rPr lang="hu-HU" sz="1350" b="1" dirty="0">
                <a:solidFill>
                  <a:srgbClr val="002060"/>
                </a:solidFill>
              </a:rPr>
              <a:t>. int.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Idegek: </a:t>
            </a:r>
            <a:r>
              <a:rPr lang="hu-HU" sz="1350" b="1" dirty="0" err="1">
                <a:solidFill>
                  <a:srgbClr val="002060"/>
                </a:solidFill>
              </a:rPr>
              <a:t>Plexus</a:t>
            </a:r>
            <a:r>
              <a:rPr lang="hu-HU" sz="1350" b="1" dirty="0">
                <a:solidFill>
                  <a:srgbClr val="002060"/>
                </a:solidFill>
              </a:rPr>
              <a:t> </a:t>
            </a:r>
            <a:r>
              <a:rPr lang="hu-HU" sz="1350" b="1" dirty="0" err="1">
                <a:solidFill>
                  <a:srgbClr val="002060"/>
                </a:solidFill>
              </a:rPr>
              <a:t>hypogastricus</a:t>
            </a:r>
            <a:r>
              <a:rPr lang="hu-HU" sz="1350" b="1" dirty="0">
                <a:solidFill>
                  <a:srgbClr val="002060"/>
                </a:solidFill>
              </a:rPr>
              <a:t>    </a:t>
            </a:r>
          </a:p>
          <a:p>
            <a:r>
              <a:rPr lang="hu-HU" sz="1350" b="1" dirty="0" err="1">
                <a:solidFill>
                  <a:srgbClr val="002060"/>
                </a:solidFill>
              </a:rPr>
              <a:t>Stróma</a:t>
            </a:r>
            <a:r>
              <a:rPr lang="hu-HU" sz="1350" b="1" dirty="0">
                <a:solidFill>
                  <a:srgbClr val="002060"/>
                </a:solidFill>
              </a:rPr>
              <a:t>: simaizom,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   </a:t>
            </a:r>
            <a:r>
              <a:rPr lang="hu-HU" sz="1350" b="1" dirty="0" err="1">
                <a:solidFill>
                  <a:srgbClr val="002060"/>
                </a:solidFill>
              </a:rPr>
              <a:t>fibroelasztikus</a:t>
            </a:r>
            <a:r>
              <a:rPr lang="hu-HU" sz="1350" b="1" dirty="0">
                <a:solidFill>
                  <a:srgbClr val="002060"/>
                </a:solidFill>
              </a:rPr>
              <a:t> ktsz.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Mirigyek: 30-40 </a:t>
            </a:r>
            <a:r>
              <a:rPr lang="hu-HU" sz="1350" b="1" dirty="0" err="1">
                <a:solidFill>
                  <a:srgbClr val="002060"/>
                </a:solidFill>
              </a:rPr>
              <a:t>tubulo-alveolaris</a:t>
            </a:r>
            <a:endParaRPr lang="hu-HU" sz="1350" b="1" dirty="0">
              <a:solidFill>
                <a:srgbClr val="002060"/>
              </a:solidFill>
            </a:endParaRPr>
          </a:p>
          <a:p>
            <a:r>
              <a:rPr lang="hu-HU" sz="1350" b="1" dirty="0">
                <a:solidFill>
                  <a:srgbClr val="002060"/>
                </a:solidFill>
              </a:rPr>
              <a:t>               mirigy (</a:t>
            </a:r>
            <a:r>
              <a:rPr lang="hu-HU" sz="1350" b="1" dirty="0" err="1">
                <a:solidFill>
                  <a:srgbClr val="002060"/>
                </a:solidFill>
              </a:rPr>
              <a:t>merokrin</a:t>
            </a:r>
            <a:r>
              <a:rPr lang="hu-HU" sz="1350" b="1" dirty="0">
                <a:solidFill>
                  <a:srgbClr val="002060"/>
                </a:solidFill>
              </a:rPr>
              <a:t>-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   </a:t>
            </a:r>
            <a:r>
              <a:rPr lang="hu-HU" sz="1350" b="1" dirty="0" err="1">
                <a:solidFill>
                  <a:srgbClr val="002060"/>
                </a:solidFill>
              </a:rPr>
              <a:t>pszeudoapokrin</a:t>
            </a:r>
            <a:r>
              <a:rPr lang="hu-HU" sz="1350" b="1" dirty="0">
                <a:solidFill>
                  <a:srgbClr val="002060"/>
                </a:solidFill>
              </a:rPr>
              <a:t>)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Mirigyek felosztása: 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     </a:t>
            </a:r>
            <a:r>
              <a:rPr lang="hu-HU" sz="1350" b="1" u="sng" dirty="0" err="1">
                <a:solidFill>
                  <a:srgbClr val="002060"/>
                </a:solidFill>
              </a:rPr>
              <a:t>Mucosus</a:t>
            </a:r>
            <a:r>
              <a:rPr lang="hu-HU" sz="1350" b="1" dirty="0">
                <a:solidFill>
                  <a:srgbClr val="002060"/>
                </a:solidFill>
              </a:rPr>
              <a:t> (</a:t>
            </a:r>
            <a:r>
              <a:rPr lang="hu-HU" sz="1350" b="1" dirty="0" err="1">
                <a:solidFill>
                  <a:srgbClr val="002060"/>
                </a:solidFill>
              </a:rPr>
              <a:t>urethra</a:t>
            </a:r>
            <a:r>
              <a:rPr lang="hu-HU" sz="1350" b="1" dirty="0">
                <a:solidFill>
                  <a:srgbClr val="002060"/>
                </a:solidFill>
              </a:rPr>
              <a:t> körül)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     </a:t>
            </a:r>
            <a:r>
              <a:rPr lang="hu-HU" sz="1350" b="1" u="sng" dirty="0" err="1">
                <a:solidFill>
                  <a:srgbClr val="002060"/>
                </a:solidFill>
              </a:rPr>
              <a:t>Submucosus</a:t>
            </a:r>
            <a:r>
              <a:rPr lang="hu-HU" sz="1350" b="1" dirty="0">
                <a:solidFill>
                  <a:srgbClr val="002060"/>
                </a:solidFill>
              </a:rPr>
              <a:t> (</a:t>
            </a:r>
            <a:r>
              <a:rPr lang="hu-HU" sz="1350" b="1" dirty="0" err="1">
                <a:solidFill>
                  <a:srgbClr val="002060"/>
                </a:solidFill>
              </a:rPr>
              <a:t>urethra</a:t>
            </a:r>
            <a:r>
              <a:rPr lang="hu-HU" sz="1350" b="1" dirty="0">
                <a:solidFill>
                  <a:srgbClr val="002060"/>
                </a:solidFill>
              </a:rPr>
              <a:t> mellett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      kétoldalt)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      </a:t>
            </a:r>
            <a:r>
              <a:rPr lang="hu-HU" sz="1350" b="1" u="sng" dirty="0">
                <a:solidFill>
                  <a:srgbClr val="002060"/>
                </a:solidFill>
              </a:rPr>
              <a:t>Fő mirigyek </a:t>
            </a:r>
            <a:r>
              <a:rPr lang="hu-HU" sz="1350" b="1" dirty="0">
                <a:solidFill>
                  <a:srgbClr val="002060"/>
                </a:solidFill>
              </a:rPr>
              <a:t>(kétoldalt, ez a fő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               tömeg)</a:t>
            </a:r>
          </a:p>
          <a:p>
            <a:r>
              <a:rPr lang="hu-HU" sz="1350" b="1" dirty="0">
                <a:solidFill>
                  <a:srgbClr val="002060"/>
                </a:solidFill>
              </a:rPr>
              <a:t>   Szekrétum: savanyú </a:t>
            </a:r>
            <a:r>
              <a:rPr lang="hu-HU" sz="1350" b="1" dirty="0" err="1">
                <a:solidFill>
                  <a:srgbClr val="002060"/>
                </a:solidFill>
              </a:rPr>
              <a:t>foszfatáz</a:t>
            </a:r>
            <a:endParaRPr lang="hu-HU" sz="1350" b="1" dirty="0">
              <a:solidFill>
                <a:srgbClr val="002060"/>
              </a:solidFill>
            </a:endParaRPr>
          </a:p>
          <a:p>
            <a:r>
              <a:rPr lang="hu-HU" sz="1350" b="1" dirty="0">
                <a:solidFill>
                  <a:srgbClr val="002060"/>
                </a:solidFill>
              </a:rPr>
              <a:t>                  citrom sav, </a:t>
            </a:r>
            <a:r>
              <a:rPr lang="hu-HU" sz="1350" b="1" dirty="0" err="1">
                <a:solidFill>
                  <a:srgbClr val="002060"/>
                </a:solidFill>
              </a:rPr>
              <a:t>fibrinolizin</a:t>
            </a:r>
            <a:endParaRPr lang="hu-HU" sz="1350" b="1" dirty="0">
              <a:solidFill>
                <a:srgbClr val="002060"/>
              </a:solidFill>
            </a:endParaRPr>
          </a:p>
          <a:p>
            <a:r>
              <a:rPr lang="hu-HU" sz="1350" b="1" dirty="0">
                <a:solidFill>
                  <a:srgbClr val="002060"/>
                </a:solidFill>
              </a:rPr>
              <a:t>                   </a:t>
            </a:r>
            <a:r>
              <a:rPr lang="hu-HU" sz="1350" b="1" dirty="0" err="1">
                <a:solidFill>
                  <a:srgbClr val="002060"/>
                </a:solidFill>
              </a:rPr>
              <a:t>prosztaglandinok</a:t>
            </a:r>
            <a:endParaRPr lang="hu-HU" sz="1350" b="1" dirty="0">
              <a:solidFill>
                <a:srgbClr val="002060"/>
              </a:solidFill>
            </a:endParaRPr>
          </a:p>
          <a:p>
            <a:r>
              <a:rPr lang="hu-HU" sz="1350" b="1" dirty="0">
                <a:solidFill>
                  <a:srgbClr val="002060"/>
                </a:solidFill>
              </a:rPr>
              <a:t>                 </a:t>
            </a:r>
          </a:p>
          <a:p>
            <a:endParaRPr lang="hu-HU" sz="1350" b="1" dirty="0">
              <a:solidFill>
                <a:srgbClr val="002060"/>
              </a:solidFill>
            </a:endParaRPr>
          </a:p>
          <a:p>
            <a:endParaRPr lang="hu-HU" sz="13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0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89217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églalap 2"/>
          <p:cNvSpPr>
            <a:spLocks noChangeArrowheads="1"/>
          </p:cNvSpPr>
          <p:nvPr/>
        </p:nvSpPr>
        <p:spPr bwMode="auto">
          <a:xfrm>
            <a:off x="0" y="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="1"/>
              <a:t>Prostata</a:t>
            </a:r>
          </a:p>
        </p:txBody>
      </p:sp>
      <p:pic>
        <p:nvPicPr>
          <p:cNvPr id="11268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60"/>
          <a:stretch>
            <a:fillRect/>
          </a:stretch>
        </p:blipFill>
        <p:spPr bwMode="auto">
          <a:xfrm>
            <a:off x="4427538" y="188913"/>
            <a:ext cx="45989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34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Diavetítés a képernyőre (4:3 oldalarány)</PresentationFormat>
  <Paragraphs>86</Paragraphs>
  <Slides>12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Times New Roman</vt:lpstr>
      <vt:lpstr>Office-téma</vt:lpstr>
      <vt:lpstr>Image</vt:lpstr>
      <vt:lpstr>PowerPoint-bemutató</vt:lpstr>
      <vt:lpstr>PowerPoint-bemutató</vt:lpstr>
      <vt:lpstr>PowerPoint-bemutató</vt:lpstr>
      <vt:lpstr>Ductus deferens</vt:lpstr>
      <vt:lpstr>A mellékmirigyek hátúlról</vt:lpstr>
      <vt:lpstr>PowerPoint-bemutató</vt:lpstr>
      <vt:lpstr>Vesicula seminalis (keresztmetszet)</vt:lpstr>
      <vt:lpstr>A prostata metszete vázlatosan</vt:lpstr>
      <vt:lpstr>PowerPoint-bemutató</vt:lpstr>
      <vt:lpstr>PowerPoint-bemutató</vt:lpstr>
      <vt:lpstr>PowerPoint-bemutató</vt:lpstr>
      <vt:lpstr>Gl. bulbourethralis (Cowperi)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nagyn</dc:creator>
  <cp:lastModifiedBy>nagyn</cp:lastModifiedBy>
  <cp:revision>1</cp:revision>
  <dcterms:modified xsi:type="dcterms:W3CDTF">2019-04-12T08:32:12Z</dcterms:modified>
</cp:coreProperties>
</file>