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74" r:id="rId14"/>
    <p:sldId id="267" r:id="rId15"/>
    <p:sldId id="268" r:id="rId16"/>
    <p:sldId id="269" r:id="rId17"/>
    <p:sldId id="270" r:id="rId18"/>
    <p:sldId id="271" r:id="rId19"/>
    <p:sldId id="272" r:id="rId20"/>
    <p:sldId id="275" r:id="rId21"/>
    <p:sldId id="276" r:id="rId2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66"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smtClean="0"/>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6D82D2FC-51BC-400F-A765-C1D7506E4051}" type="datetimeFigureOut">
              <a:rPr lang="hu-HU" smtClean="0"/>
              <a:t>2019. 03. 26.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421660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6D82D2FC-51BC-400F-A765-C1D7506E4051}" type="datetimeFigureOut">
              <a:rPr lang="hu-HU" smtClean="0"/>
              <a:t>2019. 03. 26.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204218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6D82D2FC-51BC-400F-A765-C1D7506E4051}" type="datetimeFigureOut">
              <a:rPr lang="hu-HU" smtClean="0"/>
              <a:t>2019. 03. 26.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216796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6D82D2FC-51BC-400F-A765-C1D7506E4051}" type="datetimeFigureOut">
              <a:rPr lang="hu-HU" smtClean="0"/>
              <a:t>2019. 03. 26.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143385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6D82D2FC-51BC-400F-A765-C1D7506E4051}" type="datetimeFigureOut">
              <a:rPr lang="hu-HU" smtClean="0"/>
              <a:t>2019. 03. 26.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354932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6D82D2FC-51BC-400F-A765-C1D7506E4051}" type="datetimeFigureOut">
              <a:rPr lang="hu-HU" smtClean="0"/>
              <a:t>2019. 03. 26.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419201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smtClean="0"/>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6D82D2FC-51BC-400F-A765-C1D7506E4051}" type="datetimeFigureOut">
              <a:rPr lang="hu-HU" smtClean="0"/>
              <a:t>2019. 03. 26.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92926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6D82D2FC-51BC-400F-A765-C1D7506E4051}" type="datetimeFigureOut">
              <a:rPr lang="hu-HU" smtClean="0"/>
              <a:t>2019. 03. 26.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214540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2D2FC-51BC-400F-A765-C1D7506E4051}" type="datetimeFigureOut">
              <a:rPr lang="hu-HU" smtClean="0"/>
              <a:t>2019. 03. 26.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88464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6D82D2FC-51BC-400F-A765-C1D7506E4051}" type="datetimeFigureOut">
              <a:rPr lang="hu-HU" smtClean="0"/>
              <a:t>2019. 03. 26.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227904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6D82D2FC-51BC-400F-A765-C1D7506E4051}" type="datetimeFigureOut">
              <a:rPr lang="hu-HU" smtClean="0"/>
              <a:t>2019. 03. 26.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9079227-A6BA-4872-AB07-31C9435F4D11}" type="slidenum">
              <a:rPr lang="hu-HU" smtClean="0"/>
              <a:t>‹#›</a:t>
            </a:fld>
            <a:endParaRPr lang="hu-HU"/>
          </a:p>
        </p:txBody>
      </p:sp>
    </p:spTree>
    <p:extLst>
      <p:ext uri="{BB962C8B-B14F-4D97-AF65-F5344CB8AC3E}">
        <p14:creationId xmlns:p14="http://schemas.microsoft.com/office/powerpoint/2010/main" val="222016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2D2FC-51BC-400F-A765-C1D7506E4051}" type="datetimeFigureOut">
              <a:rPr lang="hu-HU" smtClean="0"/>
              <a:t>2019. 03. 26.</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79227-A6BA-4872-AB07-31C9435F4D11}" type="slidenum">
              <a:rPr lang="hu-HU" smtClean="0"/>
              <a:t>‹#›</a:t>
            </a:fld>
            <a:endParaRPr lang="hu-HU"/>
          </a:p>
        </p:txBody>
      </p:sp>
    </p:spTree>
    <p:extLst>
      <p:ext uri="{BB962C8B-B14F-4D97-AF65-F5344CB8AC3E}">
        <p14:creationId xmlns:p14="http://schemas.microsoft.com/office/powerpoint/2010/main" val="4256462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Autofit/>
          </a:bodyPr>
          <a:lstStyle/>
          <a:p>
            <a:r>
              <a:rPr lang="en-US" sz="4000" b="1" dirty="0"/>
              <a:t>Signs of biological activities of</a:t>
            </a:r>
            <a:br>
              <a:rPr lang="en-US" sz="4000" b="1" dirty="0"/>
            </a:br>
            <a:r>
              <a:rPr lang="hu-HU" sz="4000" b="1" dirty="0"/>
              <a:t>28,000-year-old </a:t>
            </a:r>
            <a:r>
              <a:rPr lang="hu-HU" sz="4000" b="1" dirty="0" err="1"/>
              <a:t>mammoth</a:t>
            </a:r>
            <a:r>
              <a:rPr lang="hu-HU" sz="4000" b="1" dirty="0"/>
              <a:t> </a:t>
            </a:r>
            <a:r>
              <a:rPr lang="hu-HU" sz="4000" b="1" dirty="0" err="1"/>
              <a:t>nuclei</a:t>
            </a:r>
            <a:r>
              <a:rPr lang="hu-HU" sz="4000" b="1" dirty="0"/>
              <a:t> in</a:t>
            </a:r>
            <a:br>
              <a:rPr lang="hu-HU" sz="4000" b="1" dirty="0"/>
            </a:br>
            <a:r>
              <a:rPr lang="hu-HU" sz="4000" b="1" dirty="0" err="1"/>
              <a:t>mouse</a:t>
            </a:r>
            <a:r>
              <a:rPr lang="hu-HU" sz="4000" b="1" dirty="0"/>
              <a:t> </a:t>
            </a:r>
            <a:r>
              <a:rPr lang="hu-HU" sz="4000" b="1" dirty="0" err="1"/>
              <a:t>oocytes</a:t>
            </a:r>
            <a:r>
              <a:rPr lang="hu-HU" sz="4000" b="1" dirty="0"/>
              <a:t> </a:t>
            </a:r>
            <a:r>
              <a:rPr lang="hu-HU" sz="4000" b="1" dirty="0" err="1"/>
              <a:t>visualized</a:t>
            </a:r>
            <a:r>
              <a:rPr lang="hu-HU" sz="4000" b="1" dirty="0"/>
              <a:t> </a:t>
            </a:r>
            <a:r>
              <a:rPr lang="hu-HU" sz="4000" b="1" dirty="0" err="1"/>
              <a:t>by</a:t>
            </a:r>
            <a:r>
              <a:rPr lang="hu-HU" sz="4000" b="1" dirty="0"/>
              <a:t/>
            </a:r>
            <a:br>
              <a:rPr lang="hu-HU" sz="4000" b="1" dirty="0"/>
            </a:br>
            <a:r>
              <a:rPr lang="hu-HU" sz="4000" b="1" dirty="0" err="1"/>
              <a:t>live-cell</a:t>
            </a:r>
            <a:r>
              <a:rPr lang="hu-HU" sz="4000" b="1" dirty="0"/>
              <a:t> </a:t>
            </a:r>
            <a:r>
              <a:rPr lang="hu-HU" sz="4000" b="1" dirty="0" err="1"/>
              <a:t>imaging</a:t>
            </a:r>
            <a:endParaRPr lang="hu-HU" sz="4000" dirty="0"/>
          </a:p>
        </p:txBody>
      </p:sp>
      <p:sp>
        <p:nvSpPr>
          <p:cNvPr id="3" name="Alcím 2"/>
          <p:cNvSpPr>
            <a:spLocks noGrp="1"/>
          </p:cNvSpPr>
          <p:nvPr>
            <p:ph type="subTitle" idx="1"/>
          </p:nvPr>
        </p:nvSpPr>
        <p:spPr/>
        <p:txBody>
          <a:bodyPr>
            <a:normAutofit/>
          </a:bodyPr>
          <a:lstStyle/>
          <a:p>
            <a:r>
              <a:rPr lang="hu-HU" sz="2000" b="1" dirty="0" err="1"/>
              <a:t>Kazuo</a:t>
            </a:r>
            <a:r>
              <a:rPr lang="hu-HU" sz="2000" b="1" dirty="0"/>
              <a:t> </a:t>
            </a:r>
            <a:r>
              <a:rPr lang="hu-HU" sz="2000" b="1" dirty="0" err="1" smtClean="0"/>
              <a:t>Yamagata</a:t>
            </a:r>
            <a:r>
              <a:rPr lang="hu-HU" sz="2000" b="1" dirty="0" smtClean="0"/>
              <a:t> et </a:t>
            </a:r>
            <a:r>
              <a:rPr lang="hu-HU" sz="2000" b="1" dirty="0" err="1" smtClean="0"/>
              <a:t>al</a:t>
            </a:r>
            <a:r>
              <a:rPr lang="hu-HU" sz="2000" b="1" dirty="0" smtClean="0"/>
              <a:t>.,</a:t>
            </a:r>
          </a:p>
          <a:p>
            <a:r>
              <a:rPr lang="hu-HU" sz="2000" dirty="0" err="1" smtClean="0"/>
              <a:t>Nature</a:t>
            </a:r>
            <a:endParaRPr lang="hu-HU" sz="2000" dirty="0"/>
          </a:p>
          <a:p>
            <a:r>
              <a:rPr lang="hu-HU" sz="2000" dirty="0" err="1" smtClean="0"/>
              <a:t>Scientific</a:t>
            </a:r>
            <a:r>
              <a:rPr lang="hu-HU" sz="2000" dirty="0" smtClean="0"/>
              <a:t> </a:t>
            </a:r>
            <a:r>
              <a:rPr lang="hu-HU" sz="2000" dirty="0" err="1" smtClean="0"/>
              <a:t>Reports</a:t>
            </a:r>
            <a:r>
              <a:rPr lang="hu-HU" sz="2000" dirty="0" smtClean="0"/>
              <a:t>, </a:t>
            </a:r>
            <a:r>
              <a:rPr lang="hu-HU" sz="2000" dirty="0"/>
              <a:t>(2019) </a:t>
            </a:r>
            <a:r>
              <a:rPr lang="hu-HU" sz="2000" dirty="0" smtClean="0"/>
              <a:t>9:4050.</a:t>
            </a:r>
            <a:endParaRPr lang="hu-HU" sz="2000" dirty="0"/>
          </a:p>
        </p:txBody>
      </p:sp>
    </p:spTree>
    <p:extLst>
      <p:ext uri="{BB962C8B-B14F-4D97-AF65-F5344CB8AC3E}">
        <p14:creationId xmlns:p14="http://schemas.microsoft.com/office/powerpoint/2010/main" val="314622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6571" y="770709"/>
            <a:ext cx="8608423" cy="923330"/>
          </a:xfrm>
          <a:prstGeom prst="rect">
            <a:avLst/>
          </a:prstGeom>
        </p:spPr>
        <p:txBody>
          <a:bodyPr wrap="square">
            <a:spAutoFit/>
          </a:bodyPr>
          <a:lstStyle/>
          <a:p>
            <a:r>
              <a:rPr lang="en-US" dirty="0">
                <a:latin typeface="MinionPro-Regular"/>
              </a:rPr>
              <a:t>These findings motivated us to seek cell nuclei from the muscle remains. Although DAPI-positive </a:t>
            </a:r>
            <a:r>
              <a:rPr lang="en-US" dirty="0" smtClean="0">
                <a:latin typeface="MinionPro-Regular"/>
              </a:rPr>
              <a:t>and</a:t>
            </a:r>
            <a:r>
              <a:rPr lang="hu-HU" dirty="0" smtClean="0">
                <a:latin typeface="MinionPro-Regular"/>
              </a:rPr>
              <a:t> </a:t>
            </a:r>
            <a:r>
              <a:rPr lang="en-US" dirty="0" err="1" smtClean="0">
                <a:latin typeface="MinionPro-Regular"/>
              </a:rPr>
              <a:t>autofluorescence</a:t>
            </a:r>
            <a:r>
              <a:rPr lang="en-US" dirty="0" smtClean="0">
                <a:latin typeface="MinionPro-Regular"/>
              </a:rPr>
              <a:t>-negative </a:t>
            </a:r>
            <a:r>
              <a:rPr lang="en-US" dirty="0">
                <a:latin typeface="MinionPro-Regular"/>
              </a:rPr>
              <a:t>nucleus-like structures were rarely </a:t>
            </a:r>
            <a:r>
              <a:rPr lang="en-US" dirty="0" smtClean="0">
                <a:latin typeface="MinionPro-Regular"/>
              </a:rPr>
              <a:t>found</a:t>
            </a:r>
            <a:r>
              <a:rPr lang="hu-HU" dirty="0" smtClean="0">
                <a:latin typeface="MinionPro-Regular"/>
              </a:rPr>
              <a:t>.</a:t>
            </a:r>
            <a:endParaRPr lang="hu-HU" dirty="0"/>
          </a:p>
        </p:txBody>
      </p:sp>
    </p:spTree>
    <p:extLst>
      <p:ext uri="{BB962C8B-B14F-4D97-AF65-F5344CB8AC3E}">
        <p14:creationId xmlns:p14="http://schemas.microsoft.com/office/powerpoint/2010/main" val="101876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2"/>
          <a:stretch>
            <a:fillRect/>
          </a:stretch>
        </p:blipFill>
        <p:spPr>
          <a:xfrm>
            <a:off x="0" y="0"/>
            <a:ext cx="5011089" cy="6858000"/>
          </a:xfrm>
          <a:prstGeom prst="rect">
            <a:avLst/>
          </a:prstGeom>
        </p:spPr>
      </p:pic>
      <p:sp>
        <p:nvSpPr>
          <p:cNvPr id="3" name="Téglalap 2"/>
          <p:cNvSpPr/>
          <p:nvPr/>
        </p:nvSpPr>
        <p:spPr>
          <a:xfrm>
            <a:off x="5512525" y="1088796"/>
            <a:ext cx="3122023" cy="2585323"/>
          </a:xfrm>
          <a:prstGeom prst="rect">
            <a:avLst/>
          </a:prstGeom>
        </p:spPr>
        <p:txBody>
          <a:bodyPr wrap="square">
            <a:spAutoFit/>
          </a:bodyPr>
          <a:lstStyle/>
          <a:p>
            <a:pPr>
              <a:spcBef>
                <a:spcPts val="1200"/>
              </a:spcBef>
              <a:spcAft>
                <a:spcPts val="300"/>
              </a:spcAft>
            </a:pPr>
            <a:r>
              <a:rPr lang="en-GB" kern="1600" dirty="0">
                <a:latin typeface="Times New Roman" panose="02020603050405020304" pitchFamily="18" charset="0"/>
                <a:ea typeface="MS Mincho"/>
              </a:rPr>
              <a:t>Preparation of mammoth nuclei from remains for nuclear transfer. (a) Overview of the purification of mammoth nuclei. (b and c) The isolated nucleus-like structures after homogenising the mammoth muscle tissue (b: bright field, c: DAPI staining).</a:t>
            </a:r>
            <a:endParaRPr lang="hu-HU" b="1" kern="1600" dirty="0">
              <a:latin typeface="Times New Roman" panose="02020603050405020304" pitchFamily="18" charset="0"/>
              <a:ea typeface="MS Mincho"/>
            </a:endParaRPr>
          </a:p>
        </p:txBody>
      </p:sp>
      <p:sp>
        <p:nvSpPr>
          <p:cNvPr id="4" name="Téglalap 3"/>
          <p:cNvSpPr/>
          <p:nvPr/>
        </p:nvSpPr>
        <p:spPr>
          <a:xfrm>
            <a:off x="5381896" y="4062549"/>
            <a:ext cx="3670663" cy="2031325"/>
          </a:xfrm>
          <a:prstGeom prst="rect">
            <a:avLst/>
          </a:prstGeom>
        </p:spPr>
        <p:txBody>
          <a:bodyPr wrap="square">
            <a:spAutoFit/>
          </a:bodyPr>
          <a:lstStyle/>
          <a:p>
            <a:r>
              <a:rPr lang="hu-HU" dirty="0" err="1" smtClean="0">
                <a:latin typeface="MinionPro-Regular"/>
              </a:rPr>
              <a:t>They</a:t>
            </a:r>
            <a:r>
              <a:rPr lang="hu-HU" dirty="0" smtClean="0">
                <a:latin typeface="MinionPro-Regular"/>
              </a:rPr>
              <a:t> </a:t>
            </a:r>
            <a:r>
              <a:rPr lang="hu-HU" dirty="0" err="1" smtClean="0">
                <a:latin typeface="MinionPro-Regular"/>
              </a:rPr>
              <a:t>chose</a:t>
            </a:r>
            <a:r>
              <a:rPr lang="hu-HU" dirty="0" smtClean="0">
                <a:latin typeface="MinionPro-Regular"/>
              </a:rPr>
              <a:t> </a:t>
            </a:r>
            <a:r>
              <a:rPr lang="en-US" dirty="0" smtClean="0">
                <a:latin typeface="MinionPro-Regular"/>
              </a:rPr>
              <a:t>the </a:t>
            </a:r>
            <a:r>
              <a:rPr lang="en-US" dirty="0" err="1">
                <a:latin typeface="MinionPro-Regular"/>
              </a:rPr>
              <a:t>autofluorescence</a:t>
            </a:r>
            <a:r>
              <a:rPr lang="en-US" dirty="0">
                <a:latin typeface="MinionPro-Regular"/>
              </a:rPr>
              <a:t>-negative structures for the </a:t>
            </a:r>
            <a:r>
              <a:rPr lang="en-US" dirty="0" smtClean="0">
                <a:latin typeface="MinionPro-Regular"/>
              </a:rPr>
              <a:t>subsequent </a:t>
            </a:r>
            <a:r>
              <a:rPr lang="en-US" dirty="0">
                <a:latin typeface="MinionPro-Regular"/>
              </a:rPr>
              <a:t>live-cell imaging of nuclear-transferred embryos</a:t>
            </a:r>
          </a:p>
          <a:p>
            <a:r>
              <a:rPr lang="en-US" dirty="0">
                <a:latin typeface="MinionPro-Regular"/>
              </a:rPr>
              <a:t>since </a:t>
            </a:r>
            <a:r>
              <a:rPr lang="en-US" dirty="0" err="1">
                <a:latin typeface="MinionPro-Regular"/>
              </a:rPr>
              <a:t>autofluorescence</a:t>
            </a:r>
            <a:r>
              <a:rPr lang="en-US" dirty="0">
                <a:latin typeface="MinionPro-Regular"/>
              </a:rPr>
              <a:t> disturbs accurate tracing of fluorescent-tagged proteins.</a:t>
            </a:r>
            <a:endParaRPr lang="hu-HU" dirty="0"/>
          </a:p>
        </p:txBody>
      </p:sp>
    </p:spTree>
    <p:extLst>
      <p:ext uri="{BB962C8B-B14F-4D97-AF65-F5344CB8AC3E}">
        <p14:creationId xmlns:p14="http://schemas.microsoft.com/office/powerpoint/2010/main" val="188529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28" y="477926"/>
            <a:ext cx="6094285" cy="1774286"/>
          </a:xfrm>
          <a:prstGeom prst="rect">
            <a:avLst/>
          </a:prstGeom>
        </p:spPr>
      </p:pic>
      <p:sp>
        <p:nvSpPr>
          <p:cNvPr id="3" name="Téglalap 2"/>
          <p:cNvSpPr/>
          <p:nvPr/>
        </p:nvSpPr>
        <p:spPr>
          <a:xfrm>
            <a:off x="901336" y="2635406"/>
            <a:ext cx="5773783" cy="1477328"/>
          </a:xfrm>
          <a:prstGeom prst="rect">
            <a:avLst/>
          </a:prstGeom>
        </p:spPr>
        <p:txBody>
          <a:bodyPr wrap="square">
            <a:spAutoFit/>
          </a:bodyPr>
          <a:lstStyle/>
          <a:p>
            <a:r>
              <a:rPr lang="en-GB" dirty="0">
                <a:latin typeface="Times New Roman" panose="02020603050405020304" pitchFamily="18" charset="0"/>
                <a:ea typeface="MS Mincho"/>
              </a:rPr>
              <a:t>Selection of nucleus-like structures from the mammoth tissue for nuclear transfer by excluding </a:t>
            </a:r>
            <a:r>
              <a:rPr lang="en-GB" dirty="0" err="1">
                <a:latin typeface="Times New Roman" panose="02020603050405020304" pitchFamily="18" charset="0"/>
                <a:ea typeface="MS Mincho"/>
              </a:rPr>
              <a:t>autofluorescence</a:t>
            </a:r>
            <a:r>
              <a:rPr lang="en-GB" dirty="0">
                <a:latin typeface="Times New Roman" panose="02020603050405020304" pitchFamily="18" charset="0"/>
                <a:ea typeface="MS Mincho"/>
              </a:rPr>
              <a:t> entities. (a) Fluorescent observation of the homogenates by 405, 488 and 561 nm excitations without any staining. Some structures (arrows) show strong </a:t>
            </a:r>
            <a:r>
              <a:rPr lang="en-GB" dirty="0" err="1">
                <a:latin typeface="Times New Roman" panose="02020603050405020304" pitchFamily="18" charset="0"/>
                <a:ea typeface="MS Mincho"/>
              </a:rPr>
              <a:t>autofluorescence</a:t>
            </a:r>
            <a:r>
              <a:rPr lang="en-GB" dirty="0">
                <a:latin typeface="Times New Roman" panose="02020603050405020304" pitchFamily="18" charset="0"/>
                <a:ea typeface="MS Mincho"/>
              </a:rPr>
              <a:t>. </a:t>
            </a:r>
            <a:endParaRPr lang="hu-HU" dirty="0"/>
          </a:p>
        </p:txBody>
      </p:sp>
    </p:spTree>
    <p:extLst>
      <p:ext uri="{BB962C8B-B14F-4D97-AF65-F5344CB8AC3E}">
        <p14:creationId xmlns:p14="http://schemas.microsoft.com/office/powerpoint/2010/main" val="113630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52495" cy="6858000"/>
          </a:xfrm>
          <a:prstGeom prst="rect">
            <a:avLst/>
          </a:prstGeom>
        </p:spPr>
      </p:pic>
      <p:sp>
        <p:nvSpPr>
          <p:cNvPr id="3" name="Téglalap 2"/>
          <p:cNvSpPr/>
          <p:nvPr/>
        </p:nvSpPr>
        <p:spPr>
          <a:xfrm>
            <a:off x="6544491" y="339633"/>
            <a:ext cx="2364377" cy="5355312"/>
          </a:xfrm>
          <a:prstGeom prst="rect">
            <a:avLst/>
          </a:prstGeom>
        </p:spPr>
        <p:txBody>
          <a:bodyPr wrap="square">
            <a:spAutoFit/>
          </a:bodyPr>
          <a:lstStyle/>
          <a:p>
            <a:r>
              <a:rPr lang="en-GB" dirty="0">
                <a:latin typeface="Times New Roman" panose="02020603050405020304" pitchFamily="18" charset="0"/>
                <a:ea typeface="MS Mincho"/>
              </a:rPr>
              <a:t>DAPI-staining of mammoth tissue homogenates. Two nucleus-like structures are positive for DAPI staining. The structure indicated by an arrowhead is positive for both red and green colours, whereas the structure indicated by an arrow is positive only for the red. We chose DAPI-positive and </a:t>
            </a:r>
            <a:r>
              <a:rPr lang="en-GB" dirty="0" err="1">
                <a:latin typeface="Times New Roman" panose="02020603050405020304" pitchFamily="18" charset="0"/>
                <a:ea typeface="MS Mincho"/>
              </a:rPr>
              <a:t>autofluorescence</a:t>
            </a:r>
            <a:r>
              <a:rPr lang="en-GB" dirty="0">
                <a:latin typeface="Times New Roman" panose="02020603050405020304" pitchFamily="18" charset="0"/>
                <a:ea typeface="MS Mincho"/>
              </a:rPr>
              <a:t>-negative nucleus-like structures as the donor nuclei in subsequent experiments.</a:t>
            </a:r>
            <a:r>
              <a:rPr lang="en-GB" dirty="0">
                <a:solidFill>
                  <a:srgbClr val="FF0000"/>
                </a:solidFill>
                <a:latin typeface="Times New Roman" panose="02020603050405020304" pitchFamily="18" charset="0"/>
                <a:ea typeface="MS Mincho"/>
              </a:rPr>
              <a:t> </a:t>
            </a:r>
            <a:endParaRPr lang="hu-HU" dirty="0"/>
          </a:p>
        </p:txBody>
      </p:sp>
    </p:spTree>
    <p:extLst>
      <p:ext uri="{BB962C8B-B14F-4D97-AF65-F5344CB8AC3E}">
        <p14:creationId xmlns:p14="http://schemas.microsoft.com/office/powerpoint/2010/main" val="358698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39634" y="130629"/>
            <a:ext cx="8621486"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total, 88 nucleus-like </a:t>
            </a:r>
            <a:r>
              <a:rPr lang="en-US" dirty="0" smtClean="0">
                <a:latin typeface="Arial" panose="020B0604020202020204" pitchFamily="34" charset="0"/>
                <a:cs typeface="Arial" panose="020B0604020202020204" pitchFamily="34" charset="0"/>
              </a:rPr>
              <a:t>structures</a:t>
            </a:r>
            <a:r>
              <a:rPr lang="hu-H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were </a:t>
            </a:r>
            <a:r>
              <a:rPr lang="en-US" dirty="0">
                <a:latin typeface="Arial" panose="020B0604020202020204" pitchFamily="34" charset="0"/>
                <a:cs typeface="Arial" panose="020B0604020202020204" pitchFamily="34" charset="0"/>
              </a:rPr>
              <a:t>collected from 273.5 mg mammoth tissue in 5 independent </a:t>
            </a:r>
            <a:r>
              <a:rPr lang="en-US" dirty="0" smtClean="0">
                <a:latin typeface="Arial" panose="020B0604020202020204" pitchFamily="34" charset="0"/>
                <a:cs typeface="Arial" panose="020B0604020202020204" pitchFamily="34" charset="0"/>
              </a:rPr>
              <a:t>experiments</a:t>
            </a:r>
            <a:r>
              <a:rPr lang="hu-HU"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these structures were positive for </a:t>
            </a:r>
            <a:r>
              <a:rPr lang="en-US" dirty="0" err="1">
                <a:latin typeface="Arial" panose="020B0604020202020204" pitchFamily="34" charset="0"/>
                <a:cs typeface="Arial" panose="020B0604020202020204" pitchFamily="34" charset="0"/>
              </a:rPr>
              <a:t>lamin</a:t>
            </a:r>
            <a:r>
              <a:rPr lang="en-US" dirty="0">
                <a:latin typeface="Arial" panose="020B0604020202020204" pitchFamily="34" charset="0"/>
                <a:cs typeface="Arial" panose="020B0604020202020204" pitchFamily="34" charset="0"/>
              </a:rPr>
              <a:t> B2 and histone H3, both of which were identified by mass </a:t>
            </a:r>
            <a:r>
              <a:rPr lang="en-US" dirty="0" smtClean="0">
                <a:latin typeface="Arial" panose="020B0604020202020204" pitchFamily="34" charset="0"/>
                <a:cs typeface="Arial" panose="020B0604020202020204" pitchFamily="34" charset="0"/>
              </a:rPr>
              <a:t>spectrometry, </a:t>
            </a:r>
            <a:r>
              <a:rPr lang="en-US" dirty="0">
                <a:latin typeface="Arial" panose="020B0604020202020204" pitchFamily="34" charset="0"/>
                <a:cs typeface="Arial" panose="020B0604020202020204" pitchFamily="34" charset="0"/>
              </a:rPr>
              <a:t>suggesting that cell nuclei are, at least partially, sustained even in </a:t>
            </a:r>
            <a:r>
              <a:rPr lang="en-US" dirty="0" smtClean="0">
                <a:latin typeface="Arial" panose="020B0604020202020204" pitchFamily="34" charset="0"/>
                <a:cs typeface="Arial" panose="020B0604020202020204" pitchFamily="34" charset="0"/>
              </a:rPr>
              <a:t>over</a:t>
            </a:r>
            <a:r>
              <a:rPr lang="hu-HU" dirty="0" smtClean="0">
                <a:latin typeface="Arial" panose="020B0604020202020204" pitchFamily="34" charset="0"/>
                <a:cs typeface="Arial" panose="020B0604020202020204" pitchFamily="34" charset="0"/>
              </a:rPr>
              <a:t> a </a:t>
            </a:r>
            <a:r>
              <a:rPr lang="hu-HU" dirty="0">
                <a:latin typeface="Arial" panose="020B0604020202020204" pitchFamily="34" charset="0"/>
                <a:cs typeface="Arial" panose="020B0604020202020204" pitchFamily="34" charset="0"/>
              </a:rPr>
              <a:t>28,000 </a:t>
            </a:r>
            <a:r>
              <a:rPr lang="hu-HU" dirty="0" err="1">
                <a:latin typeface="Arial" panose="020B0604020202020204" pitchFamily="34" charset="0"/>
                <a:cs typeface="Arial" panose="020B0604020202020204" pitchFamily="34" charset="0"/>
              </a:rPr>
              <a:t>year</a:t>
            </a:r>
            <a:r>
              <a:rPr lang="hu-HU" dirty="0">
                <a:latin typeface="Arial" panose="020B0604020202020204" pitchFamily="34" charset="0"/>
                <a:cs typeface="Arial" panose="020B0604020202020204" pitchFamily="34" charset="0"/>
              </a:rPr>
              <a:t> </a:t>
            </a:r>
            <a:r>
              <a:rPr lang="hu-HU" dirty="0" err="1">
                <a:latin typeface="Arial" panose="020B0604020202020204" pitchFamily="34" charset="0"/>
                <a:cs typeface="Arial" panose="020B0604020202020204" pitchFamily="34" charset="0"/>
              </a:rPr>
              <a:t>period</a:t>
            </a:r>
            <a:r>
              <a:rPr lang="hu-HU" dirty="0">
                <a:latin typeface="Arial" panose="020B0604020202020204" pitchFamily="34" charset="0"/>
                <a:cs typeface="Arial" panose="020B0604020202020204" pitchFamily="34" charset="0"/>
              </a:rPr>
              <a:t>.</a:t>
            </a: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5747"/>
            <a:ext cx="9144000" cy="3903785"/>
          </a:xfrm>
          <a:prstGeom prst="rect">
            <a:avLst/>
          </a:prstGeom>
        </p:spPr>
      </p:pic>
    </p:spTree>
    <p:extLst>
      <p:ext uri="{BB962C8B-B14F-4D97-AF65-F5344CB8AC3E}">
        <p14:creationId xmlns:p14="http://schemas.microsoft.com/office/powerpoint/2010/main" val="194504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7383" y="169817"/>
            <a:ext cx="8503920" cy="923330"/>
          </a:xfrm>
          <a:prstGeom prst="rect">
            <a:avLst/>
          </a:prstGeom>
        </p:spPr>
        <p:txBody>
          <a:bodyPr wrap="square">
            <a:spAutoFit/>
          </a:bodyPr>
          <a:lstStyle/>
          <a:p>
            <a:r>
              <a:rPr lang="hu-HU" dirty="0" err="1" smtClean="0">
                <a:solidFill>
                  <a:srgbClr val="000000"/>
                </a:solidFill>
                <a:latin typeface="MinionPro-Regular"/>
              </a:rPr>
              <a:t>They</a:t>
            </a:r>
            <a:r>
              <a:rPr lang="en-US" dirty="0" smtClean="0">
                <a:solidFill>
                  <a:srgbClr val="000000"/>
                </a:solidFill>
                <a:latin typeface="MinionPro-Regular"/>
              </a:rPr>
              <a:t> </a:t>
            </a:r>
            <a:r>
              <a:rPr lang="en-US" dirty="0">
                <a:solidFill>
                  <a:srgbClr val="000000"/>
                </a:solidFill>
                <a:latin typeface="MinionPro-Regular"/>
              </a:rPr>
              <a:t>asked whether the mammoth nuclei are able to show spindle and nuclear reconstitution upon NT </a:t>
            </a:r>
            <a:r>
              <a:rPr lang="en-US" dirty="0" smtClean="0">
                <a:solidFill>
                  <a:srgbClr val="000000"/>
                </a:solidFill>
                <a:latin typeface="MinionPro-Regular"/>
              </a:rPr>
              <a:t>to</a:t>
            </a:r>
            <a:r>
              <a:rPr lang="hu-HU" dirty="0" smtClean="0">
                <a:solidFill>
                  <a:srgbClr val="000000"/>
                </a:solidFill>
                <a:latin typeface="MinionPro-Regular"/>
              </a:rPr>
              <a:t> </a:t>
            </a:r>
            <a:r>
              <a:rPr lang="en-US" dirty="0" smtClean="0">
                <a:solidFill>
                  <a:srgbClr val="000000"/>
                </a:solidFill>
                <a:latin typeface="MinionPro-Regular"/>
              </a:rPr>
              <a:t>mouse </a:t>
            </a:r>
            <a:r>
              <a:rPr lang="en-US" dirty="0">
                <a:solidFill>
                  <a:srgbClr val="000000"/>
                </a:solidFill>
                <a:latin typeface="MinionPro-Regular"/>
              </a:rPr>
              <a:t>oocytes by the traceable live-cell imaging </a:t>
            </a:r>
            <a:r>
              <a:rPr lang="en-US" dirty="0" smtClean="0">
                <a:solidFill>
                  <a:srgbClr val="000000"/>
                </a:solidFill>
                <a:latin typeface="MinionPro-Regular"/>
              </a:rPr>
              <a:t>technique, </a:t>
            </a:r>
            <a:r>
              <a:rPr lang="en-US" dirty="0">
                <a:solidFill>
                  <a:srgbClr val="000000"/>
                </a:solidFill>
                <a:latin typeface="MinionPro-Regular"/>
              </a:rPr>
              <a:t>using </a:t>
            </a:r>
            <a:r>
              <a:rPr lang="en-US" dirty="0" smtClean="0">
                <a:solidFill>
                  <a:srgbClr val="000000"/>
                </a:solidFill>
                <a:latin typeface="MinionPro-Regular"/>
              </a:rPr>
              <a:t>EGFP-EB1</a:t>
            </a:r>
            <a:r>
              <a:rPr lang="hu-HU" sz="800" dirty="0">
                <a:solidFill>
                  <a:srgbClr val="0000FF"/>
                </a:solidFill>
                <a:latin typeface="MinionPro-Regular"/>
              </a:rPr>
              <a:t> </a:t>
            </a:r>
            <a:r>
              <a:rPr lang="en-US" dirty="0" smtClean="0">
                <a:solidFill>
                  <a:srgbClr val="000000"/>
                </a:solidFill>
                <a:latin typeface="MinionPro-Regular"/>
              </a:rPr>
              <a:t>and </a:t>
            </a:r>
            <a:r>
              <a:rPr lang="en-US" dirty="0">
                <a:solidFill>
                  <a:srgbClr val="000000"/>
                </a:solidFill>
                <a:latin typeface="MinionPro-Regular"/>
              </a:rPr>
              <a:t>histone H2B-mCherry </a:t>
            </a:r>
            <a:r>
              <a:rPr lang="en-US" dirty="0" smtClean="0">
                <a:solidFill>
                  <a:srgbClr val="000000"/>
                </a:solidFill>
                <a:latin typeface="MinionPro-Regular"/>
              </a:rPr>
              <a:t>as</a:t>
            </a:r>
            <a:r>
              <a:rPr lang="hu-HU" dirty="0" smtClean="0">
                <a:solidFill>
                  <a:srgbClr val="000000"/>
                </a:solidFill>
                <a:latin typeface="MinionPro-Regular"/>
              </a:rPr>
              <a:t> </a:t>
            </a:r>
            <a:r>
              <a:rPr lang="hu-HU" dirty="0" err="1" smtClean="0">
                <a:solidFill>
                  <a:srgbClr val="000000"/>
                </a:solidFill>
                <a:latin typeface="MinionPro-Regular"/>
              </a:rPr>
              <a:t>probes</a:t>
            </a:r>
            <a:r>
              <a:rPr lang="hu-HU" dirty="0" smtClean="0">
                <a:solidFill>
                  <a:srgbClr val="000000"/>
                </a:solidFill>
                <a:latin typeface="MinionPro-Regular"/>
              </a:rPr>
              <a:t>.</a:t>
            </a:r>
            <a:endParaRPr 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1617"/>
            <a:ext cx="9144000" cy="2834765"/>
          </a:xfrm>
          <a:prstGeom prst="rect">
            <a:avLst/>
          </a:prstGeom>
        </p:spPr>
      </p:pic>
    </p:spTree>
    <p:extLst>
      <p:ext uri="{BB962C8B-B14F-4D97-AF65-F5344CB8AC3E}">
        <p14:creationId xmlns:p14="http://schemas.microsoft.com/office/powerpoint/2010/main" val="299664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43691" y="0"/>
            <a:ext cx="9000309" cy="1754326"/>
          </a:xfrm>
          <a:prstGeom prst="rect">
            <a:avLst/>
          </a:prstGeom>
        </p:spPr>
        <p:txBody>
          <a:bodyPr wrap="square">
            <a:spAutoFit/>
          </a:bodyPr>
          <a:lstStyle/>
          <a:p>
            <a:r>
              <a:rPr lang="en-US" dirty="0">
                <a:latin typeface="MinionPro-Regular"/>
              </a:rPr>
              <a:t>To compare the responses of injected nuclei with those of endogenous ones, </a:t>
            </a:r>
            <a:r>
              <a:rPr lang="en-US" dirty="0" smtClean="0">
                <a:latin typeface="MinionPro-Regular"/>
              </a:rPr>
              <a:t>the</a:t>
            </a:r>
            <a:r>
              <a:rPr lang="hu-HU" dirty="0" smtClean="0">
                <a:latin typeface="MinionPro-Regular"/>
              </a:rPr>
              <a:t> </a:t>
            </a:r>
            <a:r>
              <a:rPr lang="en-US" dirty="0" smtClean="0">
                <a:latin typeface="MinionPro-Regular"/>
              </a:rPr>
              <a:t>metaphase</a:t>
            </a:r>
            <a:r>
              <a:rPr lang="hu-HU" dirty="0" smtClean="0">
                <a:latin typeface="MinionPro-Regular"/>
              </a:rPr>
              <a:t> </a:t>
            </a:r>
            <a:r>
              <a:rPr lang="en-US" dirty="0" smtClean="0">
                <a:latin typeface="MinionPro-Regular"/>
              </a:rPr>
              <a:t>II </a:t>
            </a:r>
            <a:r>
              <a:rPr lang="en-US" dirty="0">
                <a:latin typeface="MinionPro-Regular"/>
              </a:rPr>
              <a:t>plate, inherent chromosomes of oocyte, was not removed. Oocyte chromosomes were distinguishable </a:t>
            </a:r>
            <a:r>
              <a:rPr lang="en-US" dirty="0" smtClean="0">
                <a:latin typeface="MinionPro-Regular"/>
              </a:rPr>
              <a:t>from</a:t>
            </a:r>
            <a:r>
              <a:rPr lang="hu-HU" dirty="0" smtClean="0">
                <a:latin typeface="MinionPro-Regular"/>
              </a:rPr>
              <a:t> </a:t>
            </a:r>
            <a:r>
              <a:rPr lang="en-US" dirty="0" smtClean="0">
                <a:latin typeface="MinionPro-Regular"/>
              </a:rPr>
              <a:t>mammoth </a:t>
            </a:r>
            <a:r>
              <a:rPr lang="en-US" dirty="0">
                <a:latin typeface="MinionPro-Regular"/>
              </a:rPr>
              <a:t>nuclei by their morphological characteristics. Namely, typical metaphase II chromosomes of </a:t>
            </a:r>
            <a:r>
              <a:rPr lang="en-US" dirty="0" smtClean="0">
                <a:latin typeface="MinionPro-Regular"/>
              </a:rPr>
              <a:t>mouse</a:t>
            </a:r>
            <a:r>
              <a:rPr lang="hu-HU" dirty="0" smtClean="0">
                <a:latin typeface="MinionPro-Regular"/>
              </a:rPr>
              <a:t> </a:t>
            </a:r>
            <a:r>
              <a:rPr lang="en-US" dirty="0" smtClean="0">
                <a:latin typeface="MinionPro-Regular"/>
              </a:rPr>
              <a:t>were </a:t>
            </a:r>
            <a:r>
              <a:rPr lang="en-US" dirty="0">
                <a:latin typeface="MinionPro-Regular"/>
              </a:rPr>
              <a:t>already observed by EGFP-EB1 and histone H2B-mCherry signals when the imaging had started, </a:t>
            </a:r>
            <a:r>
              <a:rPr lang="en-US" dirty="0" smtClean="0">
                <a:latin typeface="MinionPro-Regular"/>
              </a:rPr>
              <a:t>while</a:t>
            </a:r>
            <a:r>
              <a:rPr lang="hu-HU" dirty="0" smtClean="0">
                <a:latin typeface="MinionPro-Regular"/>
              </a:rPr>
              <a:t> </a:t>
            </a:r>
            <a:r>
              <a:rPr lang="en-US" dirty="0" smtClean="0">
                <a:latin typeface="MinionPro-Regular"/>
              </a:rPr>
              <a:t>the </a:t>
            </a:r>
            <a:r>
              <a:rPr lang="en-US" dirty="0">
                <a:latin typeface="MinionPro-Regular"/>
              </a:rPr>
              <a:t>assembly of the probes onto the injected nucleus took some </a:t>
            </a:r>
            <a:r>
              <a:rPr lang="en-US" dirty="0" smtClean="0">
                <a:latin typeface="MinionPro-Regular"/>
              </a:rPr>
              <a:t>time</a:t>
            </a:r>
            <a:r>
              <a:rPr lang="hu-HU" dirty="0" smtClean="0">
                <a:latin typeface="MinionPro-Regular"/>
              </a:rPr>
              <a:t>.</a:t>
            </a:r>
            <a:endParaRPr 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9983"/>
            <a:ext cx="9144000" cy="3018033"/>
          </a:xfrm>
          <a:prstGeom prst="rect">
            <a:avLst/>
          </a:prstGeom>
        </p:spPr>
      </p:pic>
      <p:sp>
        <p:nvSpPr>
          <p:cNvPr id="4" name="Szövegdoboz 3"/>
          <p:cNvSpPr txBox="1"/>
          <p:nvPr/>
        </p:nvSpPr>
        <p:spPr>
          <a:xfrm>
            <a:off x="235131" y="2638697"/>
            <a:ext cx="365760" cy="369332"/>
          </a:xfrm>
          <a:prstGeom prst="rect">
            <a:avLst/>
          </a:prstGeom>
          <a:noFill/>
        </p:spPr>
        <p:txBody>
          <a:bodyPr wrap="square" rtlCol="0">
            <a:spAutoFit/>
          </a:bodyPr>
          <a:lstStyle/>
          <a:p>
            <a:r>
              <a:rPr lang="hu-HU" dirty="0" smtClean="0"/>
              <a:t>E</a:t>
            </a:r>
            <a:endParaRPr lang="hu-HU" dirty="0"/>
          </a:p>
        </p:txBody>
      </p:sp>
      <p:sp>
        <p:nvSpPr>
          <p:cNvPr id="5" name="Szövegdoboz 4"/>
          <p:cNvSpPr txBox="1"/>
          <p:nvPr/>
        </p:nvSpPr>
        <p:spPr>
          <a:xfrm>
            <a:off x="235131" y="4084320"/>
            <a:ext cx="365760" cy="369332"/>
          </a:xfrm>
          <a:prstGeom prst="rect">
            <a:avLst/>
          </a:prstGeom>
          <a:noFill/>
        </p:spPr>
        <p:txBody>
          <a:bodyPr wrap="square" rtlCol="0">
            <a:spAutoFit/>
          </a:bodyPr>
          <a:lstStyle/>
          <a:p>
            <a:r>
              <a:rPr lang="hu-HU" dirty="0" smtClean="0"/>
              <a:t>M</a:t>
            </a:r>
            <a:endParaRPr lang="hu-HU" dirty="0"/>
          </a:p>
        </p:txBody>
      </p:sp>
      <p:sp>
        <p:nvSpPr>
          <p:cNvPr id="6" name="Téglalap 5"/>
          <p:cNvSpPr/>
          <p:nvPr/>
        </p:nvSpPr>
        <p:spPr>
          <a:xfrm>
            <a:off x="0" y="6467409"/>
            <a:ext cx="4555799" cy="369332"/>
          </a:xfrm>
          <a:prstGeom prst="rect">
            <a:avLst/>
          </a:prstGeom>
        </p:spPr>
        <p:txBody>
          <a:bodyPr wrap="none">
            <a:spAutoFit/>
          </a:bodyPr>
          <a:lstStyle/>
          <a:p>
            <a:r>
              <a:rPr lang="en-US" i="1" dirty="0" smtClean="0"/>
              <a:t>EB1</a:t>
            </a:r>
            <a:r>
              <a:rPr lang="en-US" dirty="0" smtClean="0"/>
              <a:t> is a microtubule plus-end tracking protein </a:t>
            </a:r>
            <a:endParaRPr lang="hu-HU" dirty="0"/>
          </a:p>
        </p:txBody>
      </p:sp>
      <p:sp>
        <p:nvSpPr>
          <p:cNvPr id="7" name="Téglalap 6"/>
          <p:cNvSpPr/>
          <p:nvPr/>
        </p:nvSpPr>
        <p:spPr>
          <a:xfrm>
            <a:off x="0" y="4918066"/>
            <a:ext cx="8987246" cy="1169551"/>
          </a:xfrm>
          <a:prstGeom prst="rect">
            <a:avLst/>
          </a:prstGeom>
        </p:spPr>
        <p:txBody>
          <a:bodyPr wrap="square">
            <a:spAutoFit/>
          </a:bodyPr>
          <a:lstStyle/>
          <a:p>
            <a:r>
              <a:rPr lang="en-US" sz="1400" dirty="0">
                <a:solidFill>
                  <a:srgbClr val="000000"/>
                </a:solidFill>
                <a:latin typeface="Arial" panose="020B0604020202020204" pitchFamily="34" charset="0"/>
                <a:cs typeface="Arial" panose="020B0604020202020204" pitchFamily="34" charset="0"/>
              </a:rPr>
              <a:t>Soon after NT (Supplementary Fig. S7), H2B-mCherry was assembled onto the injected elephant (Fig. </a:t>
            </a:r>
            <a:r>
              <a:rPr lang="en-US" sz="1400" dirty="0">
                <a:solidFill>
                  <a:srgbClr val="0000FF"/>
                </a:solidFill>
                <a:latin typeface="Arial" panose="020B0604020202020204" pitchFamily="34" charset="0"/>
                <a:cs typeface="Arial" panose="020B0604020202020204" pitchFamily="34" charset="0"/>
              </a:rPr>
              <a:t>3c</a:t>
            </a:r>
            <a:r>
              <a:rPr lang="en-US" sz="1400" dirty="0" smtClean="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and mammoth nuclei </a:t>
            </a:r>
            <a:r>
              <a:rPr lang="en-US" sz="1400" dirty="0" smtClean="0">
                <a:solidFill>
                  <a:srgbClr val="000000"/>
                </a:solidFill>
                <a:latin typeface="Arial" panose="020B0604020202020204" pitchFamily="34" charset="0"/>
                <a:cs typeface="Arial" panose="020B0604020202020204" pitchFamily="34" charset="0"/>
              </a:rPr>
              <a:t>(</a:t>
            </a:r>
            <a:r>
              <a:rPr lang="hu-HU" sz="1400" dirty="0" smtClean="0">
                <a:solidFill>
                  <a:srgbClr val="000000"/>
                </a:solidFill>
                <a:latin typeface="Arial" panose="020B0604020202020204" pitchFamily="34" charset="0"/>
                <a:cs typeface="Arial" panose="020B0604020202020204" pitchFamily="34" charset="0"/>
              </a:rPr>
              <a:t>Fig 3d). </a:t>
            </a:r>
            <a:r>
              <a:rPr lang="hu-HU" sz="1400" dirty="0" err="1">
                <a:latin typeface="Arial" panose="020B0604020202020204" pitchFamily="34" charset="0"/>
                <a:cs typeface="Arial" panose="020B0604020202020204" pitchFamily="34" charset="0"/>
              </a:rPr>
              <a:t>This</a:t>
            </a:r>
            <a:r>
              <a:rPr lang="hu-HU" sz="1400" dirty="0">
                <a:latin typeface="Arial" panose="020B0604020202020204" pitchFamily="34" charset="0"/>
                <a:cs typeface="Arial" panose="020B0604020202020204" pitchFamily="34" charset="0"/>
              </a:rPr>
              <a:t> H2B </a:t>
            </a:r>
            <a:r>
              <a:rPr lang="hu-HU" sz="1400" dirty="0" err="1" smtClean="0">
                <a:latin typeface="Arial" panose="020B0604020202020204" pitchFamily="34" charset="0"/>
                <a:cs typeface="Arial" panose="020B0604020202020204" pitchFamily="34" charset="0"/>
              </a:rPr>
              <a:t>incorporation</a:t>
            </a:r>
            <a:r>
              <a:rPr lang="hu-HU"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was </a:t>
            </a:r>
            <a:r>
              <a:rPr lang="en-US" sz="1400" dirty="0">
                <a:latin typeface="Arial" panose="020B0604020202020204" pitchFamily="34" charset="0"/>
                <a:cs typeface="Arial" panose="020B0604020202020204" pitchFamily="34" charset="0"/>
              </a:rPr>
              <a:t>observed in 96% and 88% of NT oocytes injected with elephant and mammoth nuclei, </a:t>
            </a:r>
            <a:r>
              <a:rPr lang="en-US" sz="1400" dirty="0" smtClean="0">
                <a:latin typeface="Arial" panose="020B0604020202020204" pitchFamily="34" charset="0"/>
                <a:cs typeface="Arial" panose="020B0604020202020204" pitchFamily="34" charset="0"/>
              </a:rPr>
              <a:t>respectively, </a:t>
            </a:r>
            <a:r>
              <a:rPr lang="en-US" sz="1400" dirty="0">
                <a:latin typeface="Arial" panose="020B0604020202020204" pitchFamily="34" charset="0"/>
                <a:cs typeface="Arial" panose="020B0604020202020204" pitchFamily="34" charset="0"/>
              </a:rPr>
              <a:t>suggesting the possibility of the nucleosome formation in most of </a:t>
            </a:r>
            <a:r>
              <a:rPr lang="en-US" sz="1400" dirty="0" smtClean="0">
                <a:latin typeface="Arial" panose="020B0604020202020204" pitchFamily="34" charset="0"/>
                <a:cs typeface="Arial" panose="020B0604020202020204" pitchFamily="34" charset="0"/>
              </a:rPr>
              <a:t>mammoth</a:t>
            </a:r>
            <a:r>
              <a:rPr lang="hu-HU" sz="1400" dirty="0" smtClean="0">
                <a:latin typeface="Arial" panose="020B0604020202020204" pitchFamily="34" charset="0"/>
                <a:cs typeface="Arial" panose="020B0604020202020204" pitchFamily="34" charset="0"/>
              </a:rPr>
              <a:t> </a:t>
            </a:r>
            <a:r>
              <a:rPr lang="hu-HU" sz="1400" dirty="0" err="1" smtClean="0">
                <a:latin typeface="Arial" panose="020B0604020202020204" pitchFamily="34" charset="0"/>
                <a:cs typeface="Arial" panose="020B0604020202020204" pitchFamily="34" charset="0"/>
              </a:rPr>
              <a:t>nuclei</a:t>
            </a:r>
            <a:r>
              <a:rPr lang="hu-HU"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Furthermore, oocyte-derived spindle was assembled around mammoth nuclei in 21% of the NT </a:t>
            </a:r>
            <a:r>
              <a:rPr lang="en-US" sz="1400" dirty="0" smtClean="0">
                <a:latin typeface="Arial" panose="020B0604020202020204" pitchFamily="34" charset="0"/>
                <a:cs typeface="Arial" panose="020B0604020202020204" pitchFamily="34" charset="0"/>
              </a:rPr>
              <a:t>oocytes</a:t>
            </a:r>
            <a:r>
              <a:rPr lang="hu-HU"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Fig. </a:t>
            </a:r>
            <a:r>
              <a:rPr lang="en-US" sz="1400" dirty="0" smtClean="0">
                <a:latin typeface="Arial" panose="020B0604020202020204" pitchFamily="34" charset="0"/>
                <a:cs typeface="Arial" panose="020B0604020202020204" pitchFamily="34" charset="0"/>
              </a:rPr>
              <a:t>3d</a:t>
            </a:r>
            <a:r>
              <a:rPr lang="hu-HU"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indicating that some mammoth nuclei can </a:t>
            </a:r>
            <a:r>
              <a:rPr lang="en-US" sz="1400" dirty="0" smtClean="0">
                <a:latin typeface="Arial" panose="020B0604020202020204" pitchFamily="34" charset="0"/>
                <a:cs typeface="Arial" panose="020B0604020202020204" pitchFamily="34" charset="0"/>
              </a:rPr>
              <a:t>react</a:t>
            </a:r>
            <a:r>
              <a:rPr lang="hu-HU" sz="1400" dirty="0" smtClean="0">
                <a:latin typeface="Arial" panose="020B0604020202020204" pitchFamily="34" charset="0"/>
                <a:cs typeface="Arial" panose="020B0604020202020204" pitchFamily="34" charset="0"/>
              </a:rPr>
              <a:t> </a:t>
            </a:r>
            <a:r>
              <a:rPr lang="hu-HU" sz="1400" dirty="0" err="1" smtClean="0">
                <a:latin typeface="Arial" panose="020B0604020202020204" pitchFamily="34" charset="0"/>
                <a:cs typeface="Arial" panose="020B0604020202020204" pitchFamily="34" charset="0"/>
              </a:rPr>
              <a:t>to</a:t>
            </a:r>
            <a:r>
              <a:rPr lang="hu-HU" sz="1400" dirty="0" smtClean="0">
                <a:latin typeface="Arial" panose="020B0604020202020204" pitchFamily="34" charset="0"/>
                <a:cs typeface="Arial" panose="020B0604020202020204" pitchFamily="34" charset="0"/>
              </a:rPr>
              <a:t> </a:t>
            </a:r>
            <a:r>
              <a:rPr lang="hu-HU" sz="1400" dirty="0" err="1">
                <a:latin typeface="Arial" panose="020B0604020202020204" pitchFamily="34" charset="0"/>
                <a:cs typeface="Arial" panose="020B0604020202020204" pitchFamily="34" charset="0"/>
              </a:rPr>
              <a:t>mouse</a:t>
            </a:r>
            <a:r>
              <a:rPr lang="hu-HU" sz="1400" dirty="0">
                <a:latin typeface="Arial" panose="020B0604020202020204" pitchFamily="34" charset="0"/>
                <a:cs typeface="Arial" panose="020B0604020202020204" pitchFamily="34" charset="0"/>
              </a:rPr>
              <a:t> </a:t>
            </a:r>
            <a:r>
              <a:rPr lang="hu-HU" sz="1400" dirty="0" err="1">
                <a:latin typeface="Arial" panose="020B0604020202020204" pitchFamily="34" charset="0"/>
                <a:cs typeface="Arial" panose="020B0604020202020204" pitchFamily="34" charset="0"/>
              </a:rPr>
              <a:t>kinetochore</a:t>
            </a:r>
            <a:r>
              <a:rPr lang="hu-HU" sz="1400" dirty="0">
                <a:latin typeface="Arial" panose="020B0604020202020204" pitchFamily="34" charset="0"/>
                <a:cs typeface="Arial" panose="020B0604020202020204" pitchFamily="34" charset="0"/>
              </a:rPr>
              <a:t> proteins.</a:t>
            </a:r>
          </a:p>
        </p:txBody>
      </p:sp>
    </p:spTree>
    <p:extLst>
      <p:ext uri="{BB962C8B-B14F-4D97-AF65-F5344CB8AC3E}">
        <p14:creationId xmlns:p14="http://schemas.microsoft.com/office/powerpoint/2010/main" val="248001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39634" y="761562"/>
            <a:ext cx="8046720" cy="3693319"/>
          </a:xfrm>
          <a:prstGeom prst="rect">
            <a:avLst/>
          </a:prstGeom>
        </p:spPr>
        <p:txBody>
          <a:bodyPr wrap="square">
            <a:spAutoFit/>
          </a:bodyPr>
          <a:lstStyle/>
          <a:p>
            <a:r>
              <a:rPr lang="en-US" dirty="0">
                <a:latin typeface="MinionPro-Regular"/>
              </a:rPr>
              <a:t>(</a:t>
            </a:r>
            <a:r>
              <a:rPr lang="en-US" b="1" dirty="0">
                <a:latin typeface="MinionPro-Bold"/>
              </a:rPr>
              <a:t>c</a:t>
            </a:r>
            <a:r>
              <a:rPr lang="en-US" dirty="0">
                <a:latin typeface="MinionPro-Regular"/>
              </a:rPr>
              <a:t>–</a:t>
            </a:r>
            <a:r>
              <a:rPr lang="en-US" b="1" dirty="0">
                <a:latin typeface="MinionPro-Bold"/>
              </a:rPr>
              <a:t>h) </a:t>
            </a:r>
            <a:r>
              <a:rPr lang="en-US" dirty="0">
                <a:latin typeface="MinionPro-Regular"/>
              </a:rPr>
              <a:t>Time-lapse images of NT oocytes injected with mammoth (</a:t>
            </a:r>
            <a:r>
              <a:rPr lang="en-US" b="1" dirty="0" err="1">
                <a:latin typeface="MinionPro-Bold"/>
              </a:rPr>
              <a:t>d</a:t>
            </a:r>
            <a:r>
              <a:rPr lang="en-US" dirty="0" err="1">
                <a:latin typeface="MinionPro-Regular"/>
              </a:rPr>
              <a:t>,</a:t>
            </a:r>
            <a:r>
              <a:rPr lang="en-US" b="1" dirty="0" err="1">
                <a:latin typeface="MinionPro-Bold"/>
              </a:rPr>
              <a:t>f</a:t>
            </a:r>
            <a:r>
              <a:rPr lang="en-US" dirty="0" err="1">
                <a:latin typeface="MinionPro-Regular"/>
              </a:rPr>
              <a:t>,</a:t>
            </a:r>
            <a:r>
              <a:rPr lang="en-US" b="1" dirty="0" err="1">
                <a:latin typeface="MinionPro-Bold"/>
              </a:rPr>
              <a:t>g</a:t>
            </a:r>
            <a:r>
              <a:rPr lang="en-US" b="1" dirty="0">
                <a:latin typeface="MinionPro-Bold"/>
              </a:rPr>
              <a:t> </a:t>
            </a:r>
            <a:r>
              <a:rPr lang="en-US" dirty="0">
                <a:latin typeface="MinionPro-Regular"/>
              </a:rPr>
              <a:t>and </a:t>
            </a:r>
            <a:r>
              <a:rPr lang="en-US" b="1" dirty="0">
                <a:latin typeface="MinionPro-Bold"/>
              </a:rPr>
              <a:t>h</a:t>
            </a:r>
            <a:r>
              <a:rPr lang="en-US" dirty="0">
                <a:latin typeface="MinionPro-Regular"/>
              </a:rPr>
              <a:t>) or elephant (</a:t>
            </a:r>
            <a:r>
              <a:rPr lang="en-US" b="1" dirty="0">
                <a:latin typeface="MinionPro-Bold"/>
              </a:rPr>
              <a:t>c </a:t>
            </a:r>
            <a:r>
              <a:rPr lang="en-US" dirty="0">
                <a:latin typeface="MinionPro-Regular"/>
              </a:rPr>
              <a:t>and </a:t>
            </a:r>
            <a:r>
              <a:rPr lang="en-US" b="1" dirty="0">
                <a:latin typeface="MinionPro-Bold"/>
              </a:rPr>
              <a:t>e</a:t>
            </a:r>
            <a:r>
              <a:rPr lang="en-US" dirty="0" smtClean="0">
                <a:latin typeface="MinionPro-Regular"/>
              </a:rPr>
              <a:t>)</a:t>
            </a:r>
            <a:r>
              <a:rPr lang="hu-HU" dirty="0" smtClean="0">
                <a:latin typeface="MinionPro-Regular"/>
              </a:rPr>
              <a:t> </a:t>
            </a:r>
            <a:r>
              <a:rPr lang="en-US" dirty="0" smtClean="0">
                <a:latin typeface="MinionPro-Regular"/>
              </a:rPr>
              <a:t>nuclei </a:t>
            </a:r>
            <a:r>
              <a:rPr lang="en-US" dirty="0">
                <a:latin typeface="MinionPro-Regular"/>
              </a:rPr>
              <a:t>at the stages of before (</a:t>
            </a:r>
            <a:r>
              <a:rPr lang="en-US" b="1" dirty="0" err="1">
                <a:latin typeface="MinionPro-Bold"/>
              </a:rPr>
              <a:t>c</a:t>
            </a:r>
            <a:r>
              <a:rPr lang="en-US" dirty="0" err="1">
                <a:latin typeface="MinionPro-Regular"/>
              </a:rPr>
              <a:t>,</a:t>
            </a:r>
            <a:r>
              <a:rPr lang="en-US" b="1" dirty="0" err="1">
                <a:latin typeface="MinionPro-Bold"/>
              </a:rPr>
              <a:t>d</a:t>
            </a:r>
            <a:r>
              <a:rPr lang="en-US" b="1" dirty="0">
                <a:latin typeface="MinionPro-Bold"/>
              </a:rPr>
              <a:t> </a:t>
            </a:r>
            <a:r>
              <a:rPr lang="en-US" dirty="0">
                <a:latin typeface="MinionPro-Regular"/>
              </a:rPr>
              <a:t>and </a:t>
            </a:r>
            <a:r>
              <a:rPr lang="en-US" b="1" dirty="0">
                <a:latin typeface="MinionPro-Bold"/>
              </a:rPr>
              <a:t>g</a:t>
            </a:r>
            <a:r>
              <a:rPr lang="en-US" dirty="0">
                <a:latin typeface="MinionPro-Regular"/>
              </a:rPr>
              <a:t>) and after (</a:t>
            </a:r>
            <a:r>
              <a:rPr lang="en-US" b="1" dirty="0" err="1">
                <a:latin typeface="MinionPro-Bold"/>
              </a:rPr>
              <a:t>e</a:t>
            </a:r>
            <a:r>
              <a:rPr lang="en-US" dirty="0" err="1">
                <a:latin typeface="MinionPro-Regular"/>
              </a:rPr>
              <a:t>,</a:t>
            </a:r>
            <a:r>
              <a:rPr lang="en-US" b="1" dirty="0" err="1">
                <a:latin typeface="MinionPro-Bold"/>
              </a:rPr>
              <a:t>f</a:t>
            </a:r>
            <a:r>
              <a:rPr lang="en-US" b="1" dirty="0">
                <a:latin typeface="MinionPro-Bold"/>
              </a:rPr>
              <a:t> </a:t>
            </a:r>
            <a:r>
              <a:rPr lang="en-US" dirty="0">
                <a:latin typeface="MinionPro-Regular"/>
              </a:rPr>
              <a:t>and </a:t>
            </a:r>
            <a:r>
              <a:rPr lang="en-US" b="1" dirty="0">
                <a:latin typeface="MinionPro-Bold"/>
              </a:rPr>
              <a:t>h</a:t>
            </a:r>
            <a:r>
              <a:rPr lang="en-US" dirty="0">
                <a:latin typeface="MinionPro-Regular"/>
              </a:rPr>
              <a:t>) activation. Green and red </a:t>
            </a:r>
            <a:r>
              <a:rPr lang="en-US" dirty="0" err="1">
                <a:latin typeface="MinionPro-Regular"/>
              </a:rPr>
              <a:t>colours</a:t>
            </a:r>
            <a:r>
              <a:rPr lang="en-US" dirty="0">
                <a:latin typeface="MinionPro-Regular"/>
              </a:rPr>
              <a:t> represent </a:t>
            </a:r>
            <a:r>
              <a:rPr lang="en-US" dirty="0" smtClean="0">
                <a:latin typeface="MinionPro-Regular"/>
              </a:rPr>
              <a:t>EB1</a:t>
            </a:r>
            <a:r>
              <a:rPr lang="hu-HU" dirty="0" smtClean="0">
                <a:latin typeface="MinionPro-Regular"/>
              </a:rPr>
              <a:t> </a:t>
            </a:r>
            <a:r>
              <a:rPr lang="en-US" dirty="0" smtClean="0">
                <a:latin typeface="MinionPro-Regular"/>
              </a:rPr>
              <a:t>(</a:t>
            </a:r>
            <a:r>
              <a:rPr lang="en-US" dirty="0">
                <a:latin typeface="MinionPro-Regular"/>
              </a:rPr>
              <a:t>spindle) and H2B (chromatin), respectively. White </a:t>
            </a:r>
            <a:r>
              <a:rPr lang="en-US" dirty="0" err="1">
                <a:latin typeface="MinionPro-Regular"/>
              </a:rPr>
              <a:t>colour</a:t>
            </a:r>
            <a:r>
              <a:rPr lang="en-US" dirty="0">
                <a:latin typeface="MinionPro-Regular"/>
              </a:rPr>
              <a:t> represents </a:t>
            </a:r>
            <a:r>
              <a:rPr lang="en-US" dirty="0" smtClean="0">
                <a:latin typeface="MinionPro-Regular"/>
              </a:rPr>
              <a:t>H2B-mCherry </a:t>
            </a:r>
            <a:r>
              <a:rPr lang="en-US" dirty="0">
                <a:latin typeface="MinionPro-Regular"/>
              </a:rPr>
              <a:t>signal (</a:t>
            </a:r>
            <a:r>
              <a:rPr lang="en-US" b="1" dirty="0">
                <a:latin typeface="MinionPro-Bold"/>
              </a:rPr>
              <a:t>e </a:t>
            </a:r>
            <a:r>
              <a:rPr lang="en-US" dirty="0">
                <a:latin typeface="MinionPro-Regular"/>
              </a:rPr>
              <a:t>and </a:t>
            </a:r>
            <a:r>
              <a:rPr lang="en-US" b="1" dirty="0">
                <a:latin typeface="MinionPro-Bold"/>
              </a:rPr>
              <a:t>f</a:t>
            </a:r>
            <a:r>
              <a:rPr lang="en-US" dirty="0">
                <a:latin typeface="MinionPro-Regular"/>
              </a:rPr>
              <a:t>). </a:t>
            </a:r>
            <a:r>
              <a:rPr lang="en-US" dirty="0" smtClean="0">
                <a:latin typeface="MinionPro-Regular"/>
              </a:rPr>
              <a:t>Yellow</a:t>
            </a:r>
            <a:r>
              <a:rPr lang="hu-HU" dirty="0" smtClean="0">
                <a:latin typeface="MinionPro-Regular"/>
              </a:rPr>
              <a:t> </a:t>
            </a:r>
            <a:r>
              <a:rPr lang="en-US" dirty="0" smtClean="0">
                <a:latin typeface="MinionPro-Regular"/>
              </a:rPr>
              <a:t>arrows </a:t>
            </a:r>
            <a:r>
              <a:rPr lang="en-US" dirty="0">
                <a:latin typeface="MinionPro-Regular"/>
              </a:rPr>
              <a:t>indicate mammoth or elephant nucleus-like structures (</a:t>
            </a:r>
            <a:r>
              <a:rPr lang="en-US" b="1" dirty="0">
                <a:latin typeface="MinionPro-Bold"/>
              </a:rPr>
              <a:t>c </a:t>
            </a:r>
            <a:r>
              <a:rPr lang="en-US" dirty="0">
                <a:latin typeface="MinionPro-Regular"/>
              </a:rPr>
              <a:t>and </a:t>
            </a:r>
            <a:r>
              <a:rPr lang="en-US" b="1" dirty="0">
                <a:latin typeface="MinionPro-Bold"/>
              </a:rPr>
              <a:t>d</a:t>
            </a:r>
            <a:r>
              <a:rPr lang="en-US" dirty="0">
                <a:latin typeface="MinionPro-Regular"/>
              </a:rPr>
              <a:t>) and the mammoth chromosome </a:t>
            </a:r>
            <a:r>
              <a:rPr lang="en-US" dirty="0" smtClean="0">
                <a:latin typeface="MinionPro-Regular"/>
              </a:rPr>
              <a:t>that</a:t>
            </a:r>
            <a:r>
              <a:rPr lang="hu-HU" dirty="0" smtClean="0">
                <a:latin typeface="MinionPro-Regular"/>
              </a:rPr>
              <a:t> </a:t>
            </a:r>
            <a:r>
              <a:rPr lang="en-US" dirty="0" smtClean="0">
                <a:latin typeface="MinionPro-Regular"/>
              </a:rPr>
              <a:t>detached </a:t>
            </a:r>
            <a:r>
              <a:rPr lang="en-US" dirty="0">
                <a:latin typeface="MinionPro-Regular"/>
              </a:rPr>
              <a:t>from nucleus-like structure and entered into the mouse </a:t>
            </a:r>
            <a:r>
              <a:rPr lang="en-US" dirty="0" err="1">
                <a:latin typeface="MinionPro-Regular"/>
              </a:rPr>
              <a:t>pronucleus</a:t>
            </a:r>
            <a:r>
              <a:rPr lang="en-US" dirty="0">
                <a:latin typeface="MinionPro-Regular"/>
              </a:rPr>
              <a:t> (</a:t>
            </a:r>
            <a:r>
              <a:rPr lang="en-US" b="1" dirty="0">
                <a:latin typeface="MinionPro-Bold"/>
              </a:rPr>
              <a:t>g </a:t>
            </a:r>
            <a:r>
              <a:rPr lang="en-US" dirty="0">
                <a:latin typeface="MinionPro-Regular"/>
              </a:rPr>
              <a:t>and </a:t>
            </a:r>
            <a:r>
              <a:rPr lang="en-US" b="1" dirty="0">
                <a:latin typeface="MinionPro-Bold"/>
              </a:rPr>
              <a:t>h</a:t>
            </a:r>
            <a:r>
              <a:rPr lang="en-US" dirty="0">
                <a:latin typeface="MinionPro-Regular"/>
              </a:rPr>
              <a:t>). Arrowheads </a:t>
            </a:r>
            <a:r>
              <a:rPr lang="en-US" dirty="0" smtClean="0">
                <a:latin typeface="MinionPro-Regular"/>
              </a:rPr>
              <a:t>indicate</a:t>
            </a:r>
            <a:r>
              <a:rPr lang="hu-HU" dirty="0" smtClean="0">
                <a:latin typeface="MinionPro-Regular"/>
              </a:rPr>
              <a:t> </a:t>
            </a:r>
            <a:r>
              <a:rPr lang="en-US" dirty="0" smtClean="0">
                <a:latin typeface="MinionPro-Regular"/>
              </a:rPr>
              <a:t>the </a:t>
            </a:r>
            <a:r>
              <a:rPr lang="en-US" dirty="0">
                <a:latin typeface="MinionPro-Regular"/>
              </a:rPr>
              <a:t>injected mammoth or elephant nucleus forming </a:t>
            </a:r>
            <a:r>
              <a:rPr lang="en-US" dirty="0" err="1">
                <a:latin typeface="MinionPro-Regular"/>
              </a:rPr>
              <a:t>pronucleus</a:t>
            </a:r>
            <a:r>
              <a:rPr lang="en-US" dirty="0">
                <a:latin typeface="MinionPro-Regular"/>
              </a:rPr>
              <a:t>-like structures (nuclear blebs). Asterisks </a:t>
            </a:r>
            <a:r>
              <a:rPr lang="en-US" dirty="0" smtClean="0">
                <a:latin typeface="MinionPro-Regular"/>
              </a:rPr>
              <a:t>show</a:t>
            </a:r>
            <a:r>
              <a:rPr lang="hu-HU" dirty="0" smtClean="0">
                <a:latin typeface="MinionPro-Regular"/>
              </a:rPr>
              <a:t> </a:t>
            </a:r>
            <a:r>
              <a:rPr lang="en-US" dirty="0" smtClean="0">
                <a:latin typeface="MinionPro-Regular"/>
              </a:rPr>
              <a:t>metaphase </a:t>
            </a:r>
            <a:r>
              <a:rPr lang="en-US" dirty="0">
                <a:latin typeface="MinionPro-Regular"/>
              </a:rPr>
              <a:t>II chromosomes. </a:t>
            </a:r>
            <a:r>
              <a:rPr lang="en-US" dirty="0" err="1">
                <a:latin typeface="MinionPro-Regular"/>
              </a:rPr>
              <a:t>eSCN</a:t>
            </a:r>
            <a:r>
              <a:rPr lang="en-US" dirty="0">
                <a:latin typeface="MinionPro-Regular"/>
              </a:rPr>
              <a:t>, </a:t>
            </a:r>
            <a:r>
              <a:rPr lang="en-US" dirty="0" err="1">
                <a:latin typeface="MinionPro-Regular"/>
              </a:rPr>
              <a:t>mSCN</a:t>
            </a:r>
            <a:r>
              <a:rPr lang="en-US" dirty="0">
                <a:latin typeface="MinionPro-Regular"/>
              </a:rPr>
              <a:t> and </a:t>
            </a:r>
            <a:r>
              <a:rPr lang="en-US" dirty="0" err="1">
                <a:latin typeface="MinionPro-Regular"/>
              </a:rPr>
              <a:t>fPN</a:t>
            </a:r>
            <a:r>
              <a:rPr lang="en-US" dirty="0">
                <a:latin typeface="MinionPro-Regular"/>
              </a:rPr>
              <a:t> represent elephant somatic cell nucleus, mammoth </a:t>
            </a:r>
            <a:r>
              <a:rPr lang="en-US" dirty="0" smtClean="0">
                <a:latin typeface="MinionPro-Regular"/>
              </a:rPr>
              <a:t>somatic</a:t>
            </a:r>
            <a:r>
              <a:rPr lang="hu-HU" dirty="0" smtClean="0">
                <a:latin typeface="MinionPro-Regular"/>
              </a:rPr>
              <a:t> </a:t>
            </a:r>
            <a:r>
              <a:rPr lang="en-US" dirty="0" smtClean="0">
                <a:latin typeface="MinionPro-Regular"/>
              </a:rPr>
              <a:t>cell </a:t>
            </a:r>
            <a:r>
              <a:rPr lang="en-US" dirty="0">
                <a:latin typeface="MinionPro-Regular"/>
              </a:rPr>
              <a:t>nucleus and female </a:t>
            </a:r>
            <a:r>
              <a:rPr lang="en-US" dirty="0" err="1">
                <a:latin typeface="MinionPro-Regular"/>
              </a:rPr>
              <a:t>pronucleus</a:t>
            </a:r>
            <a:r>
              <a:rPr lang="en-US" dirty="0">
                <a:latin typeface="MinionPro-Regular"/>
              </a:rPr>
              <a:t>, respectively. The time (</a:t>
            </a:r>
            <a:r>
              <a:rPr lang="en-US" dirty="0" err="1">
                <a:latin typeface="MinionPro-Regular"/>
              </a:rPr>
              <a:t>h:min</a:t>
            </a:r>
            <a:r>
              <a:rPr lang="en-US" dirty="0">
                <a:latin typeface="MinionPro-Regular"/>
              </a:rPr>
              <a:t>) shown in the images indicates time </a:t>
            </a:r>
            <a:r>
              <a:rPr lang="en-US" dirty="0" smtClean="0">
                <a:latin typeface="MinionPro-Regular"/>
              </a:rPr>
              <a:t>duration</a:t>
            </a:r>
            <a:r>
              <a:rPr lang="hu-HU" dirty="0" smtClean="0">
                <a:latin typeface="MinionPro-Regular"/>
              </a:rPr>
              <a:t> </a:t>
            </a:r>
            <a:r>
              <a:rPr lang="en-US" dirty="0" smtClean="0">
                <a:latin typeface="MinionPro-Regular"/>
              </a:rPr>
              <a:t>from </a:t>
            </a:r>
            <a:r>
              <a:rPr lang="en-US" dirty="0">
                <a:latin typeface="MinionPro-Regular"/>
              </a:rPr>
              <a:t>the starting point of imaging. Bar </a:t>
            </a:r>
            <a:r>
              <a:rPr lang="en-US" dirty="0">
                <a:latin typeface="EuclidSymbol"/>
              </a:rPr>
              <a:t>= </a:t>
            </a:r>
            <a:r>
              <a:rPr lang="en-US" dirty="0">
                <a:latin typeface="MinionPro-Regular"/>
              </a:rPr>
              <a:t>10 </a:t>
            </a:r>
            <a:r>
              <a:rPr lang="en-US" dirty="0" err="1">
                <a:latin typeface="EuclidSymbol"/>
              </a:rPr>
              <a:t>μ</a:t>
            </a:r>
            <a:r>
              <a:rPr lang="en-US" dirty="0" err="1">
                <a:latin typeface="MinionPro-Regular"/>
              </a:rPr>
              <a:t>m</a:t>
            </a:r>
            <a:r>
              <a:rPr lang="en-US" dirty="0">
                <a:latin typeface="MinionPro-Regular"/>
              </a:rPr>
              <a:t>.</a:t>
            </a:r>
            <a:endParaRPr lang="hu-HU" dirty="0"/>
          </a:p>
        </p:txBody>
      </p:sp>
    </p:spTree>
    <p:extLst>
      <p:ext uri="{BB962C8B-B14F-4D97-AF65-F5344CB8AC3E}">
        <p14:creationId xmlns:p14="http://schemas.microsoft.com/office/powerpoint/2010/main" val="268864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86" y="384017"/>
            <a:ext cx="9025714" cy="1465714"/>
          </a:xfrm>
          <a:prstGeom prst="rect">
            <a:avLst/>
          </a:prstGeom>
        </p:spPr>
      </p:pic>
      <p:sp>
        <p:nvSpPr>
          <p:cNvPr id="3" name="Téglalap 2"/>
          <p:cNvSpPr/>
          <p:nvPr/>
        </p:nvSpPr>
        <p:spPr>
          <a:xfrm>
            <a:off x="281567" y="5182830"/>
            <a:ext cx="8294195" cy="369332"/>
          </a:xfrm>
          <a:prstGeom prst="rect">
            <a:avLst/>
          </a:prstGeom>
        </p:spPr>
        <p:txBody>
          <a:bodyPr wrap="square">
            <a:spAutoFit/>
          </a:bodyPr>
          <a:lstStyle/>
          <a:p>
            <a:r>
              <a:rPr lang="en-US" dirty="0" smtClean="0">
                <a:latin typeface="MinionPro-Regular"/>
              </a:rPr>
              <a:t>White </a:t>
            </a:r>
            <a:r>
              <a:rPr lang="en-US" dirty="0" err="1" smtClean="0">
                <a:latin typeface="MinionPro-Regular"/>
              </a:rPr>
              <a:t>colour</a:t>
            </a:r>
            <a:r>
              <a:rPr lang="en-US" dirty="0" smtClean="0">
                <a:latin typeface="MinionPro-Regular"/>
              </a:rPr>
              <a:t> represents H2B-mCherry signal (</a:t>
            </a:r>
            <a:r>
              <a:rPr lang="en-US" b="1" dirty="0" smtClean="0">
                <a:latin typeface="MinionPro-Bold"/>
              </a:rPr>
              <a:t>e </a:t>
            </a:r>
            <a:r>
              <a:rPr lang="en-US" dirty="0" smtClean="0">
                <a:latin typeface="MinionPro-Regular"/>
              </a:rPr>
              <a:t>and </a:t>
            </a:r>
            <a:r>
              <a:rPr lang="en-US" b="1" dirty="0" smtClean="0">
                <a:latin typeface="MinionPro-Bold"/>
              </a:rPr>
              <a:t>f</a:t>
            </a:r>
            <a:r>
              <a:rPr lang="en-US" dirty="0" smtClean="0">
                <a:latin typeface="MinionPro-Regular"/>
              </a:rPr>
              <a:t>). </a:t>
            </a:r>
            <a:r>
              <a:rPr lang="hu-HU" dirty="0" smtClean="0">
                <a:latin typeface="MinionPro-Regular"/>
              </a:rPr>
              <a:t>A</a:t>
            </a:r>
            <a:r>
              <a:rPr lang="en-US" dirty="0" err="1" smtClean="0">
                <a:latin typeface="MinionPro-Regular"/>
              </a:rPr>
              <a:t>fter</a:t>
            </a:r>
            <a:r>
              <a:rPr lang="en-US" dirty="0" smtClean="0">
                <a:latin typeface="MinionPro-Regular"/>
              </a:rPr>
              <a:t> (</a:t>
            </a:r>
            <a:r>
              <a:rPr lang="en-US" b="1" dirty="0" err="1" smtClean="0">
                <a:latin typeface="MinionPro-Bold"/>
              </a:rPr>
              <a:t>e</a:t>
            </a:r>
            <a:r>
              <a:rPr lang="en-US" dirty="0" err="1" smtClean="0">
                <a:latin typeface="MinionPro-Regular"/>
              </a:rPr>
              <a:t>,</a:t>
            </a:r>
            <a:r>
              <a:rPr lang="en-US" b="1" dirty="0" err="1" smtClean="0">
                <a:latin typeface="MinionPro-Bold"/>
              </a:rPr>
              <a:t>f</a:t>
            </a:r>
            <a:r>
              <a:rPr lang="en-US" dirty="0" smtClean="0">
                <a:latin typeface="MinionPro-Regular"/>
              </a:rPr>
              <a:t>) activation. </a:t>
            </a:r>
            <a:endParaRPr lang="hu-HU" dirty="0"/>
          </a:p>
        </p:txBody>
      </p:sp>
      <p:sp>
        <p:nvSpPr>
          <p:cNvPr id="4" name="Téglalap 3"/>
          <p:cNvSpPr/>
          <p:nvPr/>
        </p:nvSpPr>
        <p:spPr>
          <a:xfrm>
            <a:off x="118283" y="5724823"/>
            <a:ext cx="8620765" cy="646331"/>
          </a:xfrm>
          <a:prstGeom prst="rect">
            <a:avLst/>
          </a:prstGeom>
        </p:spPr>
        <p:txBody>
          <a:bodyPr wrap="square">
            <a:spAutoFit/>
          </a:bodyPr>
          <a:lstStyle/>
          <a:p>
            <a:r>
              <a:rPr lang="en-US" dirty="0" err="1">
                <a:latin typeface="MinionPro-Regular"/>
              </a:rPr>
              <a:t>eSCN</a:t>
            </a:r>
            <a:r>
              <a:rPr lang="en-US" dirty="0">
                <a:latin typeface="MinionPro-Regular"/>
              </a:rPr>
              <a:t>, </a:t>
            </a:r>
            <a:r>
              <a:rPr lang="en-US" dirty="0" err="1">
                <a:latin typeface="MinionPro-Regular"/>
              </a:rPr>
              <a:t>mSCN</a:t>
            </a:r>
            <a:r>
              <a:rPr lang="en-US" dirty="0">
                <a:latin typeface="MinionPro-Regular"/>
              </a:rPr>
              <a:t> and </a:t>
            </a:r>
            <a:r>
              <a:rPr lang="en-US" dirty="0" err="1">
                <a:latin typeface="MinionPro-Regular"/>
              </a:rPr>
              <a:t>fPN</a:t>
            </a:r>
            <a:r>
              <a:rPr lang="en-US" dirty="0">
                <a:latin typeface="MinionPro-Regular"/>
              </a:rPr>
              <a:t> represent elephant somatic cell nucleus, mammoth somatic</a:t>
            </a:r>
          </a:p>
          <a:p>
            <a:r>
              <a:rPr lang="en-US" dirty="0">
                <a:latin typeface="MinionPro-Regular"/>
              </a:rPr>
              <a:t>cell nucleus and female </a:t>
            </a:r>
            <a:r>
              <a:rPr lang="en-US" dirty="0" err="1">
                <a:latin typeface="MinionPro-Regular"/>
              </a:rPr>
              <a:t>pronucleus</a:t>
            </a:r>
            <a:r>
              <a:rPr lang="en-US" dirty="0">
                <a:latin typeface="MinionPro-Regular"/>
              </a:rPr>
              <a:t>, respectively.</a:t>
            </a:r>
            <a:endParaRPr lang="hu-HU" dirty="0"/>
          </a:p>
        </p:txBody>
      </p:sp>
      <p:sp>
        <p:nvSpPr>
          <p:cNvPr id="5" name="Téglalap 4"/>
          <p:cNvSpPr/>
          <p:nvPr/>
        </p:nvSpPr>
        <p:spPr>
          <a:xfrm>
            <a:off x="118285" y="2136339"/>
            <a:ext cx="8725269" cy="1754326"/>
          </a:xfrm>
          <a:prstGeom prst="rect">
            <a:avLst/>
          </a:prstGeom>
        </p:spPr>
        <p:txBody>
          <a:bodyPr wrap="square">
            <a:spAutoFit/>
          </a:bodyPr>
          <a:lstStyle/>
          <a:p>
            <a:r>
              <a:rPr lang="en-US" dirty="0">
                <a:solidFill>
                  <a:srgbClr val="000000"/>
                </a:solidFill>
                <a:latin typeface="MinionPro-Regular"/>
              </a:rPr>
              <a:t>After activation of those </a:t>
            </a:r>
            <a:r>
              <a:rPr lang="en-US" dirty="0" smtClean="0">
                <a:solidFill>
                  <a:srgbClr val="000000"/>
                </a:solidFill>
                <a:latin typeface="MinionPro-Regular"/>
              </a:rPr>
              <a:t>NT</a:t>
            </a:r>
            <a:r>
              <a:rPr lang="hu-HU" dirty="0" smtClean="0">
                <a:solidFill>
                  <a:srgbClr val="000000"/>
                </a:solidFill>
                <a:latin typeface="MinionPro-Regular"/>
              </a:rPr>
              <a:t> </a:t>
            </a:r>
            <a:r>
              <a:rPr lang="en-US" dirty="0" smtClean="0">
                <a:solidFill>
                  <a:srgbClr val="000000"/>
                </a:solidFill>
                <a:latin typeface="MinionPro-Regular"/>
              </a:rPr>
              <a:t>oocytes</a:t>
            </a:r>
            <a:r>
              <a:rPr lang="en-US" dirty="0">
                <a:solidFill>
                  <a:srgbClr val="000000"/>
                </a:solidFill>
                <a:latin typeface="MinionPro-Regular"/>
              </a:rPr>
              <a:t>, </a:t>
            </a:r>
            <a:r>
              <a:rPr lang="en-US" dirty="0" err="1">
                <a:solidFill>
                  <a:srgbClr val="000000"/>
                </a:solidFill>
                <a:latin typeface="MinionPro-Regular"/>
              </a:rPr>
              <a:t>pronucleus</a:t>
            </a:r>
            <a:r>
              <a:rPr lang="en-US" dirty="0">
                <a:solidFill>
                  <a:srgbClr val="000000"/>
                </a:solidFill>
                <a:latin typeface="MinionPro-Regular"/>
              </a:rPr>
              <a:t>-like structure budded from the injected elephant (yellow arrow heads; Fig. </a:t>
            </a:r>
            <a:r>
              <a:rPr lang="en-US" dirty="0">
                <a:solidFill>
                  <a:srgbClr val="0000FF"/>
                </a:solidFill>
                <a:latin typeface="MinionPro-Regular"/>
              </a:rPr>
              <a:t>3e</a:t>
            </a:r>
            <a:r>
              <a:rPr lang="en-US" dirty="0">
                <a:solidFill>
                  <a:srgbClr val="000000"/>
                </a:solidFill>
                <a:latin typeface="MinionPro-Regular"/>
              </a:rPr>
              <a:t>) and even </a:t>
            </a:r>
            <a:r>
              <a:rPr lang="en-US" dirty="0" smtClean="0">
                <a:solidFill>
                  <a:srgbClr val="000000"/>
                </a:solidFill>
                <a:latin typeface="MinionPro-Regular"/>
              </a:rPr>
              <a:t>from</a:t>
            </a:r>
            <a:r>
              <a:rPr lang="hu-HU" dirty="0" smtClean="0">
                <a:solidFill>
                  <a:srgbClr val="000000"/>
                </a:solidFill>
                <a:latin typeface="MinionPro-Regular"/>
              </a:rPr>
              <a:t> </a:t>
            </a:r>
            <a:r>
              <a:rPr lang="en-US" dirty="0" smtClean="0">
                <a:solidFill>
                  <a:srgbClr val="000000"/>
                </a:solidFill>
                <a:latin typeface="MinionPro-Regular"/>
              </a:rPr>
              <a:t>a </a:t>
            </a:r>
            <a:r>
              <a:rPr lang="en-US" dirty="0">
                <a:solidFill>
                  <a:srgbClr val="000000"/>
                </a:solidFill>
                <a:latin typeface="MinionPro-Regular"/>
              </a:rPr>
              <a:t>mammoth nucleus (yellow arrow heads; Fig. </a:t>
            </a:r>
            <a:r>
              <a:rPr lang="en-US" dirty="0">
                <a:solidFill>
                  <a:srgbClr val="0000FF"/>
                </a:solidFill>
                <a:latin typeface="MinionPro-Regular"/>
              </a:rPr>
              <a:t>3f</a:t>
            </a:r>
            <a:r>
              <a:rPr lang="en-US" dirty="0">
                <a:solidFill>
                  <a:srgbClr val="000000"/>
                </a:solidFill>
                <a:latin typeface="MinionPro-Regular"/>
              </a:rPr>
              <a:t>; Supplementary Tables S8 and S9; and Supplementary Movie S2</a:t>
            </a:r>
            <a:r>
              <a:rPr lang="en-US" dirty="0" smtClean="0">
                <a:solidFill>
                  <a:srgbClr val="000000"/>
                </a:solidFill>
                <a:latin typeface="MinionPro-Regular"/>
              </a:rPr>
              <a:t>)</a:t>
            </a:r>
            <a:r>
              <a:rPr lang="hu-HU" dirty="0" smtClean="0">
                <a:solidFill>
                  <a:srgbClr val="000000"/>
                </a:solidFill>
                <a:latin typeface="MinionPro-Regular"/>
              </a:rPr>
              <a:t> </a:t>
            </a:r>
            <a:r>
              <a:rPr lang="en-US" dirty="0" smtClean="0">
                <a:solidFill>
                  <a:srgbClr val="000000"/>
                </a:solidFill>
                <a:latin typeface="MinionPro-Regular"/>
              </a:rPr>
              <a:t>simultaneously </a:t>
            </a:r>
            <a:r>
              <a:rPr lang="en-US" dirty="0">
                <a:solidFill>
                  <a:srgbClr val="000000"/>
                </a:solidFill>
                <a:latin typeface="MinionPro-Regular"/>
              </a:rPr>
              <a:t>with the timing of mouse pronuclear formation</a:t>
            </a:r>
            <a:r>
              <a:rPr lang="en-US" dirty="0" smtClean="0">
                <a:solidFill>
                  <a:srgbClr val="000000"/>
                </a:solidFill>
                <a:latin typeface="Arial" panose="020B0604020202020204" pitchFamily="34" charset="0"/>
                <a:cs typeface="Arial" panose="020B0604020202020204" pitchFamily="34" charset="0"/>
              </a:rPr>
              <a:t>.</a:t>
            </a:r>
            <a:r>
              <a:rPr lang="hu-HU" dirty="0" smtClean="0">
                <a:solidFill>
                  <a:srgbClr val="0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 define nuclear blebs that were </a:t>
            </a:r>
            <a:r>
              <a:rPr lang="en-US" dirty="0" smtClean="0">
                <a:latin typeface="Arial" panose="020B0604020202020204" pitchFamily="34" charset="0"/>
                <a:cs typeface="Arial" panose="020B0604020202020204" pitchFamily="34" charset="0"/>
              </a:rPr>
              <a:t>transformed</a:t>
            </a:r>
            <a:r>
              <a:rPr lang="hu-H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rPr>
              <a:t>condensed elephant/mammoth chromatin (Fig. 3e and f, arrows) as </a:t>
            </a:r>
            <a:r>
              <a:rPr lang="en-US" dirty="0" err="1">
                <a:latin typeface="Arial" panose="020B0604020202020204" pitchFamily="34" charset="0"/>
                <a:cs typeface="Arial" panose="020B0604020202020204" pitchFamily="34" charset="0"/>
              </a:rPr>
              <a:t>pronucleus</a:t>
            </a:r>
            <a:r>
              <a:rPr lang="en-US" dirty="0">
                <a:latin typeface="Arial" panose="020B0604020202020204" pitchFamily="34" charset="0"/>
                <a:cs typeface="Arial" panose="020B0604020202020204" pitchFamily="34" charset="0"/>
              </a:rPr>
              <a:t>-like </a:t>
            </a:r>
            <a:r>
              <a:rPr lang="en-US" dirty="0" smtClean="0">
                <a:latin typeface="Arial" panose="020B0604020202020204" pitchFamily="34" charset="0"/>
                <a:cs typeface="Arial" panose="020B0604020202020204" pitchFamily="34" charset="0"/>
              </a:rPr>
              <a:t>structures</a:t>
            </a:r>
            <a:r>
              <a:rPr lang="hu-HU" dirty="0" smtClean="0">
                <a:latin typeface="Arial" panose="020B0604020202020204" pitchFamily="34" charset="0"/>
                <a:cs typeface="Arial" panose="020B0604020202020204" pitchFamily="34" charset="0"/>
              </a:rPr>
              <a:t>.</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79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731"/>
            <a:ext cx="9144000" cy="2916949"/>
          </a:xfrm>
          <a:prstGeom prst="rect">
            <a:avLst/>
          </a:prstGeom>
        </p:spPr>
      </p:pic>
      <p:sp>
        <p:nvSpPr>
          <p:cNvPr id="3" name="Téglalap 2"/>
          <p:cNvSpPr/>
          <p:nvPr/>
        </p:nvSpPr>
        <p:spPr>
          <a:xfrm>
            <a:off x="548640" y="3782424"/>
            <a:ext cx="7863840" cy="923330"/>
          </a:xfrm>
          <a:prstGeom prst="rect">
            <a:avLst/>
          </a:prstGeom>
        </p:spPr>
        <p:txBody>
          <a:bodyPr wrap="square">
            <a:spAutoFit/>
          </a:bodyPr>
          <a:lstStyle/>
          <a:p>
            <a:r>
              <a:rPr lang="hu-HU" dirty="0" smtClean="0">
                <a:latin typeface="MinionPro-Regular"/>
              </a:rPr>
              <a:t>T</a:t>
            </a:r>
            <a:r>
              <a:rPr lang="en-US" dirty="0" smtClean="0">
                <a:latin typeface="MinionPro-Regular"/>
              </a:rPr>
              <a:t>he mammoth chromosome that</a:t>
            </a:r>
            <a:r>
              <a:rPr lang="hu-HU" dirty="0" smtClean="0">
                <a:latin typeface="MinionPro-Regular"/>
              </a:rPr>
              <a:t> </a:t>
            </a:r>
            <a:r>
              <a:rPr lang="en-US" dirty="0" smtClean="0">
                <a:latin typeface="MinionPro-Regular"/>
              </a:rPr>
              <a:t>detached from nucleus-like structure and entered into the mouse </a:t>
            </a:r>
            <a:r>
              <a:rPr lang="en-US" dirty="0" err="1" smtClean="0">
                <a:latin typeface="MinionPro-Regular"/>
              </a:rPr>
              <a:t>pronucleus</a:t>
            </a:r>
            <a:r>
              <a:rPr lang="en-US" dirty="0" smtClean="0">
                <a:latin typeface="MinionPro-Regular"/>
              </a:rPr>
              <a:t> (</a:t>
            </a:r>
            <a:r>
              <a:rPr lang="en-US" b="1" dirty="0" smtClean="0">
                <a:latin typeface="MinionPro-Bold"/>
              </a:rPr>
              <a:t>g </a:t>
            </a:r>
            <a:r>
              <a:rPr lang="en-US" dirty="0" smtClean="0">
                <a:latin typeface="MinionPro-Regular"/>
              </a:rPr>
              <a:t>and </a:t>
            </a:r>
            <a:r>
              <a:rPr lang="en-US" b="1" dirty="0" smtClean="0">
                <a:latin typeface="MinionPro-Bold"/>
              </a:rPr>
              <a:t>h</a:t>
            </a:r>
            <a:r>
              <a:rPr lang="en-US" dirty="0" smtClean="0">
                <a:latin typeface="MinionPro-Regular"/>
              </a:rPr>
              <a:t>). Asterisks show</a:t>
            </a:r>
            <a:r>
              <a:rPr lang="hu-HU" dirty="0" smtClean="0">
                <a:latin typeface="MinionPro-Regular"/>
              </a:rPr>
              <a:t> </a:t>
            </a:r>
            <a:r>
              <a:rPr lang="en-US" dirty="0" smtClean="0">
                <a:latin typeface="MinionPro-Regular"/>
              </a:rPr>
              <a:t>metaphase II chromosomes.</a:t>
            </a:r>
            <a:endParaRPr lang="hu-HU" dirty="0"/>
          </a:p>
        </p:txBody>
      </p:sp>
      <p:sp>
        <p:nvSpPr>
          <p:cNvPr id="4" name="Téglalap 3"/>
          <p:cNvSpPr/>
          <p:nvPr/>
        </p:nvSpPr>
        <p:spPr>
          <a:xfrm>
            <a:off x="352696" y="4858771"/>
            <a:ext cx="8543109" cy="646331"/>
          </a:xfrm>
          <a:prstGeom prst="rect">
            <a:avLst/>
          </a:prstGeom>
        </p:spPr>
        <p:txBody>
          <a:bodyPr wrap="square">
            <a:spAutoFit/>
          </a:bodyPr>
          <a:lstStyle/>
          <a:p>
            <a:r>
              <a:rPr lang="en-US" dirty="0">
                <a:solidFill>
                  <a:srgbClr val="000000"/>
                </a:solidFill>
                <a:latin typeface="MinionPro-Regular"/>
              </a:rPr>
              <a:t>Moreover, a part of mammoth </a:t>
            </a:r>
            <a:r>
              <a:rPr lang="en-US" dirty="0" smtClean="0">
                <a:solidFill>
                  <a:srgbClr val="000000"/>
                </a:solidFill>
                <a:latin typeface="MinionPro-Regular"/>
              </a:rPr>
              <a:t>chromosomes</a:t>
            </a:r>
            <a:r>
              <a:rPr lang="hu-HU" dirty="0" smtClean="0">
                <a:solidFill>
                  <a:srgbClr val="000000"/>
                </a:solidFill>
                <a:latin typeface="MinionPro-Regular"/>
              </a:rPr>
              <a:t> </a:t>
            </a:r>
            <a:r>
              <a:rPr lang="en-US" dirty="0" smtClean="0">
                <a:solidFill>
                  <a:srgbClr val="000000"/>
                </a:solidFill>
                <a:latin typeface="MinionPro-Regular"/>
              </a:rPr>
              <a:t>with </a:t>
            </a:r>
            <a:r>
              <a:rPr lang="en-US" dirty="0">
                <a:solidFill>
                  <a:srgbClr val="000000"/>
                </a:solidFill>
                <a:latin typeface="MinionPro-Regular"/>
              </a:rPr>
              <a:t>spindle was apparently </a:t>
            </a:r>
            <a:r>
              <a:rPr lang="hu-HU" dirty="0" smtClean="0">
                <a:solidFill>
                  <a:srgbClr val="000000"/>
                </a:solidFill>
                <a:latin typeface="MinionPro-Regular"/>
              </a:rPr>
              <a:t> </a:t>
            </a:r>
            <a:r>
              <a:rPr lang="en-US" dirty="0" smtClean="0">
                <a:solidFill>
                  <a:srgbClr val="000000"/>
                </a:solidFill>
                <a:latin typeface="MinionPro-Regular"/>
              </a:rPr>
              <a:t>incorporated </a:t>
            </a:r>
            <a:r>
              <a:rPr lang="en-US" dirty="0">
                <a:solidFill>
                  <a:srgbClr val="000000"/>
                </a:solidFill>
                <a:latin typeface="MinionPro-Regular"/>
              </a:rPr>
              <a:t>into mouse </a:t>
            </a:r>
            <a:r>
              <a:rPr lang="en-US" dirty="0" err="1">
                <a:solidFill>
                  <a:srgbClr val="000000"/>
                </a:solidFill>
                <a:latin typeface="MinionPro-Regular"/>
              </a:rPr>
              <a:t>pronuclei</a:t>
            </a:r>
            <a:r>
              <a:rPr lang="en-US" dirty="0">
                <a:solidFill>
                  <a:srgbClr val="000000"/>
                </a:solidFill>
                <a:latin typeface="MinionPro-Regular"/>
              </a:rPr>
              <a:t> in NT oocytes (Fig. </a:t>
            </a:r>
            <a:r>
              <a:rPr lang="en-US" dirty="0">
                <a:solidFill>
                  <a:srgbClr val="0000FF"/>
                </a:solidFill>
                <a:latin typeface="MinionPro-Regular"/>
              </a:rPr>
              <a:t>3g and </a:t>
            </a:r>
            <a:r>
              <a:rPr lang="en-US" dirty="0" smtClean="0">
                <a:solidFill>
                  <a:srgbClr val="0000FF"/>
                </a:solidFill>
                <a:latin typeface="MinionPro-Regular"/>
              </a:rPr>
              <a:t>h</a:t>
            </a:r>
            <a:r>
              <a:rPr lang="hu-HU" dirty="0" smtClean="0">
                <a:solidFill>
                  <a:srgbClr val="0000FF"/>
                </a:solidFill>
                <a:latin typeface="MinionPro-Regular"/>
              </a:rPr>
              <a:t>).</a:t>
            </a:r>
            <a:endParaRPr lang="hu-HU" dirty="0"/>
          </a:p>
        </p:txBody>
      </p:sp>
    </p:spTree>
    <p:extLst>
      <p:ext uri="{BB962C8B-B14F-4D97-AF65-F5344CB8AC3E}">
        <p14:creationId xmlns:p14="http://schemas.microsoft.com/office/powerpoint/2010/main" val="283232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858"/>
            <a:ext cx="9144000" cy="5710283"/>
          </a:xfrm>
          <a:prstGeom prst="rect">
            <a:avLst/>
          </a:prstGeom>
        </p:spPr>
      </p:pic>
    </p:spTree>
    <p:extLst>
      <p:ext uri="{BB962C8B-B14F-4D97-AF65-F5344CB8AC3E}">
        <p14:creationId xmlns:p14="http://schemas.microsoft.com/office/powerpoint/2010/main" val="35378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82881" y="339634"/>
            <a:ext cx="8582296" cy="923330"/>
          </a:xfrm>
          <a:prstGeom prst="rect">
            <a:avLst/>
          </a:prstGeom>
        </p:spPr>
        <p:txBody>
          <a:bodyPr wrap="square">
            <a:spAutoFit/>
          </a:bodyPr>
          <a:lstStyle/>
          <a:p>
            <a:r>
              <a:rPr lang="en-US" dirty="0">
                <a:latin typeface="MinionPro-Regular"/>
              </a:rPr>
              <a:t>All reconstructed oocytes were arrested or degenerated during the one-cell</a:t>
            </a:r>
          </a:p>
          <a:p>
            <a:r>
              <a:rPr lang="en-US" dirty="0" smtClean="0">
                <a:latin typeface="MinionPro-Regular"/>
              </a:rPr>
              <a:t>stage, </a:t>
            </a:r>
            <a:r>
              <a:rPr lang="en-US" dirty="0">
                <a:latin typeface="MinionPro-Regular"/>
              </a:rPr>
              <a:t>probably due to the G2/M DNA damage checkpoint. </a:t>
            </a:r>
            <a:r>
              <a:rPr lang="en-US" dirty="0" smtClean="0">
                <a:latin typeface="MinionPro-Regular"/>
              </a:rPr>
              <a:t>These</a:t>
            </a:r>
            <a:r>
              <a:rPr lang="hu-HU" dirty="0" smtClean="0">
                <a:latin typeface="MinionPro-Regular"/>
              </a:rPr>
              <a:t> </a:t>
            </a:r>
            <a:r>
              <a:rPr lang="en-US" dirty="0" smtClean="0">
                <a:latin typeface="MinionPro-Regular"/>
              </a:rPr>
              <a:t>results </a:t>
            </a:r>
            <a:r>
              <a:rPr lang="en-US" dirty="0">
                <a:latin typeface="MinionPro-Regular"/>
              </a:rPr>
              <a:t>indicate that a part of mammoth nuclei possesses the potential for nuclear reconstitution.</a:t>
            </a:r>
            <a:endParaRPr lang="hu-HU" dirty="0"/>
          </a:p>
        </p:txBody>
      </p:sp>
    </p:spTree>
    <p:extLst>
      <p:ext uri="{BB962C8B-B14F-4D97-AF65-F5344CB8AC3E}">
        <p14:creationId xmlns:p14="http://schemas.microsoft.com/office/powerpoint/2010/main" val="222680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52697" y="352697"/>
            <a:ext cx="8464732" cy="2031325"/>
          </a:xfrm>
          <a:prstGeom prst="rect">
            <a:avLst/>
          </a:prstGeom>
        </p:spPr>
        <p:txBody>
          <a:bodyPr wrap="square">
            <a:spAutoFit/>
          </a:bodyPr>
          <a:lstStyle/>
          <a:p>
            <a:r>
              <a:rPr lang="hu-HU" dirty="0" err="1" smtClean="0">
                <a:solidFill>
                  <a:srgbClr val="000000"/>
                </a:solidFill>
                <a:latin typeface="MinionPro-Regular"/>
              </a:rPr>
              <a:t>They</a:t>
            </a:r>
            <a:r>
              <a:rPr lang="hu-HU" dirty="0" smtClean="0">
                <a:solidFill>
                  <a:srgbClr val="000000"/>
                </a:solidFill>
                <a:latin typeface="MinionPro-Regular"/>
              </a:rPr>
              <a:t> </a:t>
            </a:r>
            <a:r>
              <a:rPr lang="en-US" dirty="0" smtClean="0">
                <a:solidFill>
                  <a:srgbClr val="000000"/>
                </a:solidFill>
                <a:latin typeface="MinionPro-Regular"/>
              </a:rPr>
              <a:t>subsequently </a:t>
            </a:r>
            <a:r>
              <a:rPr lang="en-US" dirty="0">
                <a:solidFill>
                  <a:srgbClr val="000000"/>
                </a:solidFill>
                <a:latin typeface="MinionPro-Regular"/>
              </a:rPr>
              <a:t>evaluated the integrity of mammoth DNA in </a:t>
            </a:r>
            <a:r>
              <a:rPr lang="en-US" dirty="0" smtClean="0">
                <a:solidFill>
                  <a:srgbClr val="000000"/>
                </a:solidFill>
                <a:latin typeface="MinionPro-Regular"/>
              </a:rPr>
              <a:t>living</a:t>
            </a:r>
            <a:r>
              <a:rPr lang="hu-HU" dirty="0" smtClean="0">
                <a:solidFill>
                  <a:srgbClr val="000000"/>
                </a:solidFill>
                <a:latin typeface="MinionPro-Regular"/>
              </a:rPr>
              <a:t> </a:t>
            </a:r>
            <a:r>
              <a:rPr lang="en-US" dirty="0" smtClean="0">
                <a:solidFill>
                  <a:srgbClr val="000000"/>
                </a:solidFill>
                <a:latin typeface="MinionPro-Regular"/>
              </a:rPr>
              <a:t>mouse </a:t>
            </a:r>
            <a:r>
              <a:rPr lang="en-US" dirty="0">
                <a:solidFill>
                  <a:srgbClr val="000000"/>
                </a:solidFill>
                <a:latin typeface="MinionPro-Regular"/>
              </a:rPr>
              <a:t>oocytes by monitoring changes in the phosphorylation of histone variant H2A.X (</a:t>
            </a:r>
            <a:r>
              <a:rPr lang="en-US" dirty="0">
                <a:solidFill>
                  <a:srgbClr val="000000"/>
                </a:solidFill>
                <a:latin typeface="EuclidSymbol"/>
              </a:rPr>
              <a:t>γ</a:t>
            </a:r>
            <a:r>
              <a:rPr lang="en-US" dirty="0">
                <a:solidFill>
                  <a:srgbClr val="000000"/>
                </a:solidFill>
                <a:latin typeface="MinionPro-Regular"/>
              </a:rPr>
              <a:t>H2A.X), a </a:t>
            </a:r>
            <a:r>
              <a:rPr lang="en-US" dirty="0" smtClean="0">
                <a:solidFill>
                  <a:srgbClr val="000000"/>
                </a:solidFill>
                <a:latin typeface="MinionPro-Regular"/>
              </a:rPr>
              <a:t>marker</a:t>
            </a:r>
            <a:r>
              <a:rPr lang="hu-HU" dirty="0" smtClean="0">
                <a:solidFill>
                  <a:srgbClr val="000000"/>
                </a:solidFill>
                <a:latin typeface="MinionPro-Regular"/>
              </a:rPr>
              <a:t> </a:t>
            </a:r>
            <a:r>
              <a:rPr lang="en-US" dirty="0" smtClean="0">
                <a:solidFill>
                  <a:srgbClr val="000000"/>
                </a:solidFill>
                <a:latin typeface="MinionPro-Regular"/>
              </a:rPr>
              <a:t>for </a:t>
            </a:r>
            <a:r>
              <a:rPr lang="en-US" dirty="0">
                <a:solidFill>
                  <a:srgbClr val="000000"/>
                </a:solidFill>
                <a:latin typeface="MinionPro-Regular"/>
              </a:rPr>
              <a:t>DNA double-strand breaks (</a:t>
            </a:r>
            <a:r>
              <a:rPr lang="en-US" dirty="0" smtClean="0">
                <a:solidFill>
                  <a:srgbClr val="000000"/>
                </a:solidFill>
                <a:latin typeface="MinionPro-Regular"/>
              </a:rPr>
              <a:t>DSBs), </a:t>
            </a:r>
            <a:r>
              <a:rPr lang="en-US" dirty="0">
                <a:solidFill>
                  <a:srgbClr val="000000"/>
                </a:solidFill>
                <a:latin typeface="MinionPro-Regular"/>
              </a:rPr>
              <a:t>and assessed the developmental potential of </a:t>
            </a:r>
            <a:r>
              <a:rPr lang="en-US" dirty="0" smtClean="0">
                <a:solidFill>
                  <a:srgbClr val="000000"/>
                </a:solidFill>
                <a:latin typeface="MinionPro-Regular"/>
              </a:rPr>
              <a:t>embryos. </a:t>
            </a:r>
            <a:r>
              <a:rPr lang="en-US" dirty="0">
                <a:solidFill>
                  <a:srgbClr val="000000"/>
                </a:solidFill>
                <a:latin typeface="MinionPro-Regular"/>
              </a:rPr>
              <a:t>For reference, we prepared mouse sperm with different extents of DNA damage. Frozen damaged </a:t>
            </a:r>
            <a:r>
              <a:rPr lang="en-US" dirty="0" smtClean="0">
                <a:solidFill>
                  <a:srgbClr val="000000"/>
                </a:solidFill>
                <a:latin typeface="MinionPro-Regular"/>
              </a:rPr>
              <a:t>sperm</a:t>
            </a:r>
            <a:r>
              <a:rPr lang="hu-HU" dirty="0" smtClean="0">
                <a:solidFill>
                  <a:srgbClr val="000000"/>
                </a:solidFill>
                <a:latin typeface="MinionPro-Regular"/>
              </a:rPr>
              <a:t> </a:t>
            </a:r>
            <a:r>
              <a:rPr lang="en-US" dirty="0" smtClean="0">
                <a:solidFill>
                  <a:srgbClr val="000000"/>
                </a:solidFill>
                <a:latin typeface="MinionPro-Regular"/>
              </a:rPr>
              <a:t>cells </a:t>
            </a:r>
            <a:r>
              <a:rPr lang="en-US" dirty="0">
                <a:solidFill>
                  <a:srgbClr val="000000"/>
                </a:solidFill>
                <a:latin typeface="MinionPro-Regular"/>
              </a:rPr>
              <a:t>showed stronger </a:t>
            </a:r>
            <a:r>
              <a:rPr lang="en-US" dirty="0">
                <a:solidFill>
                  <a:srgbClr val="000000"/>
                </a:solidFill>
                <a:latin typeface="EuclidSymbol"/>
              </a:rPr>
              <a:t>γ</a:t>
            </a:r>
            <a:r>
              <a:rPr lang="en-US" dirty="0">
                <a:solidFill>
                  <a:srgbClr val="000000"/>
                </a:solidFill>
                <a:latin typeface="MinionPro-Regular"/>
              </a:rPr>
              <a:t>H2A.X signals than the fresh ones, whereas H2B was stained as the same level (Fig. </a:t>
            </a:r>
            <a:r>
              <a:rPr lang="en-US" dirty="0">
                <a:solidFill>
                  <a:srgbClr val="0000FF"/>
                </a:solidFill>
                <a:latin typeface="MinionPro-Regular"/>
              </a:rPr>
              <a:t>4a</a:t>
            </a:r>
            <a:r>
              <a:rPr lang="en-US" dirty="0">
                <a:solidFill>
                  <a:srgbClr val="000000"/>
                </a:solidFill>
                <a:latin typeface="MinionPro-Regular"/>
              </a:rPr>
              <a:t>).</a:t>
            </a:r>
            <a:endParaRPr lang="hu-HU" dirty="0"/>
          </a:p>
        </p:txBody>
      </p:sp>
    </p:spTree>
    <p:extLst>
      <p:ext uri="{BB962C8B-B14F-4D97-AF65-F5344CB8AC3E}">
        <p14:creationId xmlns:p14="http://schemas.microsoft.com/office/powerpoint/2010/main" val="65000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36023" y="875211"/>
            <a:ext cx="7733211" cy="1754326"/>
          </a:xfrm>
          <a:prstGeom prst="rect">
            <a:avLst/>
          </a:prstGeom>
        </p:spPr>
        <p:txBody>
          <a:bodyPr wrap="square">
            <a:spAutoFit/>
          </a:bodyPr>
          <a:lstStyle/>
          <a:p>
            <a:r>
              <a:rPr lang="en-US" dirty="0">
                <a:solidFill>
                  <a:srgbClr val="000000"/>
                </a:solidFill>
                <a:latin typeface="MinionPro-Regular"/>
              </a:rPr>
              <a:t>Fundamental studies on woolly mammoth (</a:t>
            </a:r>
            <a:r>
              <a:rPr lang="en-US" i="1" dirty="0" err="1">
                <a:solidFill>
                  <a:srgbClr val="000000"/>
                </a:solidFill>
                <a:latin typeface="MinionPro-It"/>
              </a:rPr>
              <a:t>Mammuthus</a:t>
            </a:r>
            <a:r>
              <a:rPr lang="en-US" i="1" dirty="0">
                <a:solidFill>
                  <a:srgbClr val="000000"/>
                </a:solidFill>
                <a:latin typeface="MinionPro-It"/>
              </a:rPr>
              <a:t> </a:t>
            </a:r>
            <a:r>
              <a:rPr lang="en-US" i="1" dirty="0" err="1">
                <a:solidFill>
                  <a:srgbClr val="000000"/>
                </a:solidFill>
                <a:latin typeface="MinionPro-It"/>
              </a:rPr>
              <a:t>primigenius</a:t>
            </a:r>
            <a:r>
              <a:rPr lang="en-US" dirty="0">
                <a:solidFill>
                  <a:srgbClr val="000000"/>
                </a:solidFill>
                <a:latin typeface="MinionPro-Regular"/>
              </a:rPr>
              <a:t>) genes, including whole genome</a:t>
            </a:r>
          </a:p>
          <a:p>
            <a:r>
              <a:rPr lang="en-US" dirty="0">
                <a:solidFill>
                  <a:srgbClr val="000000"/>
                </a:solidFill>
                <a:latin typeface="MinionPro-Regular"/>
              </a:rPr>
              <a:t>analyses</a:t>
            </a:r>
            <a:r>
              <a:rPr lang="en-US" sz="800" b="0" i="0" u="none" strike="noStrike" baseline="0" dirty="0" smtClean="0">
                <a:solidFill>
                  <a:srgbClr val="0000FF"/>
                </a:solidFill>
                <a:latin typeface="MinionPro-Regular"/>
              </a:rPr>
              <a:t>1</a:t>
            </a:r>
            <a:r>
              <a:rPr lang="en-US" sz="800" b="0" i="0" u="none" strike="noStrike" baseline="0" dirty="0" smtClean="0">
                <a:solidFill>
                  <a:srgbClr val="000000"/>
                </a:solidFill>
                <a:latin typeface="MinionPro-Regular"/>
              </a:rPr>
              <a:t>–</a:t>
            </a:r>
            <a:r>
              <a:rPr lang="en-US" sz="800" b="0" i="0" u="none" strike="noStrike" baseline="0" dirty="0" smtClean="0">
                <a:solidFill>
                  <a:srgbClr val="0000FF"/>
                </a:solidFill>
                <a:latin typeface="MinionPro-Regular"/>
              </a:rPr>
              <a:t>3</a:t>
            </a:r>
            <a:r>
              <a:rPr lang="en-US" dirty="0">
                <a:solidFill>
                  <a:srgbClr val="000000"/>
                </a:solidFill>
                <a:latin typeface="MinionPro-Regular"/>
              </a:rPr>
              <a:t>, led to the reconstitution of mammoth </a:t>
            </a:r>
            <a:r>
              <a:rPr lang="en-US" dirty="0" err="1">
                <a:solidFill>
                  <a:srgbClr val="000000"/>
                </a:solidFill>
                <a:latin typeface="MinionPro-Regular"/>
              </a:rPr>
              <a:t>haemoglobin</a:t>
            </a:r>
            <a:r>
              <a:rPr lang="en-US" dirty="0">
                <a:solidFill>
                  <a:srgbClr val="000000"/>
                </a:solidFill>
                <a:latin typeface="MinionPro-Regular"/>
              </a:rPr>
              <a:t> with cold tolerance</a:t>
            </a:r>
            <a:r>
              <a:rPr lang="en-US" sz="800" b="0" i="0" u="none" strike="noStrike" baseline="0" dirty="0" smtClean="0">
                <a:solidFill>
                  <a:srgbClr val="0000FF"/>
                </a:solidFill>
                <a:latin typeface="MinionPro-Regular"/>
              </a:rPr>
              <a:t>4 </a:t>
            </a:r>
            <a:r>
              <a:rPr lang="en-US" dirty="0">
                <a:solidFill>
                  <a:srgbClr val="000000"/>
                </a:solidFill>
                <a:latin typeface="MinionPro-Regular"/>
              </a:rPr>
              <a:t>and to an understanding</a:t>
            </a:r>
          </a:p>
          <a:p>
            <a:r>
              <a:rPr lang="en-US" dirty="0">
                <a:solidFill>
                  <a:srgbClr val="000000"/>
                </a:solidFill>
                <a:latin typeface="MinionPro-Regular"/>
              </a:rPr>
              <a:t>of the expression of mammoth-specific coat colour</a:t>
            </a:r>
            <a:r>
              <a:rPr lang="en-US" sz="800" b="0" i="0" u="none" strike="noStrike" baseline="0" dirty="0" smtClean="0">
                <a:solidFill>
                  <a:srgbClr val="0000FF"/>
                </a:solidFill>
                <a:latin typeface="MinionPro-Regular"/>
              </a:rPr>
              <a:t>5 </a:t>
            </a:r>
            <a:r>
              <a:rPr lang="en-US" dirty="0">
                <a:solidFill>
                  <a:srgbClr val="000000"/>
                </a:solidFill>
                <a:latin typeface="MinionPro-Regular"/>
              </a:rPr>
              <a:t>and temperature-sensitive channels</a:t>
            </a:r>
            <a:r>
              <a:rPr lang="en-US" sz="800" b="0" i="0" u="none" strike="noStrike" baseline="0" dirty="0" smtClean="0">
                <a:solidFill>
                  <a:srgbClr val="0000FF"/>
                </a:solidFill>
                <a:latin typeface="MinionPro-Regular"/>
              </a:rPr>
              <a:t>6</a:t>
            </a:r>
            <a:endParaRPr lang="hu-HU" dirty="0"/>
          </a:p>
        </p:txBody>
      </p:sp>
      <p:sp>
        <p:nvSpPr>
          <p:cNvPr id="3" name="Téglalap 2"/>
          <p:cNvSpPr/>
          <p:nvPr/>
        </p:nvSpPr>
        <p:spPr>
          <a:xfrm>
            <a:off x="836023" y="3340800"/>
            <a:ext cx="6387737" cy="1477328"/>
          </a:xfrm>
          <a:prstGeom prst="rect">
            <a:avLst/>
          </a:prstGeom>
        </p:spPr>
        <p:txBody>
          <a:bodyPr wrap="square">
            <a:spAutoFit/>
          </a:bodyPr>
          <a:lstStyle/>
          <a:p>
            <a:r>
              <a:rPr lang="hu-HU" dirty="0">
                <a:solidFill>
                  <a:srgbClr val="000000"/>
                </a:solidFill>
                <a:latin typeface="MinionPro-Regular"/>
              </a:rPr>
              <a:t>Moreover, </a:t>
            </a:r>
            <a:r>
              <a:rPr lang="hu-HU" dirty="0" err="1">
                <a:solidFill>
                  <a:srgbClr val="000000"/>
                </a:solidFill>
                <a:latin typeface="MinionPro-Regular"/>
              </a:rPr>
              <a:t>proteomic</a:t>
            </a:r>
            <a:endParaRPr lang="hu-HU" dirty="0">
              <a:solidFill>
                <a:srgbClr val="000000"/>
              </a:solidFill>
              <a:latin typeface="MinionPro-Regular"/>
            </a:endParaRPr>
          </a:p>
          <a:p>
            <a:r>
              <a:rPr lang="en-US" dirty="0">
                <a:solidFill>
                  <a:srgbClr val="000000"/>
                </a:solidFill>
                <a:latin typeface="MinionPro-Regular"/>
              </a:rPr>
              <a:t>analyses have shown the presence of proteins in the remains</a:t>
            </a:r>
            <a:r>
              <a:rPr lang="en-US" sz="800" b="0" i="0" u="none" strike="noStrike" baseline="0" dirty="0" smtClean="0">
                <a:solidFill>
                  <a:srgbClr val="0000FF"/>
                </a:solidFill>
                <a:latin typeface="MinionPro-Regular"/>
              </a:rPr>
              <a:t>7</a:t>
            </a:r>
            <a:r>
              <a:rPr lang="en-US" sz="800" b="0" i="0" u="none" strike="noStrike" baseline="0" dirty="0" smtClean="0">
                <a:solidFill>
                  <a:srgbClr val="000000"/>
                </a:solidFill>
                <a:latin typeface="MinionPro-Regular"/>
              </a:rPr>
              <a:t>,</a:t>
            </a:r>
            <a:r>
              <a:rPr lang="en-US" sz="800" b="0" i="0" u="none" strike="noStrike" baseline="0" dirty="0" smtClean="0">
                <a:solidFill>
                  <a:srgbClr val="0000FF"/>
                </a:solidFill>
                <a:latin typeface="MinionPro-Regular"/>
              </a:rPr>
              <a:t>8</a:t>
            </a:r>
            <a:r>
              <a:rPr lang="en-US" dirty="0">
                <a:solidFill>
                  <a:srgbClr val="000000"/>
                </a:solidFill>
                <a:latin typeface="MinionPro-Regular"/>
              </a:rPr>
              <a:t>. Meanwhile, the investigation of biological activities</a:t>
            </a:r>
          </a:p>
          <a:p>
            <a:r>
              <a:rPr lang="en-US" dirty="0">
                <a:solidFill>
                  <a:srgbClr val="000000"/>
                </a:solidFill>
                <a:latin typeface="MinionPro-Regular"/>
              </a:rPr>
              <a:t>of nuclei isolated from the remains using means of nuclear transfer (NT) approach is still in progress.</a:t>
            </a:r>
            <a:endParaRPr lang="hu-HU" dirty="0"/>
          </a:p>
        </p:txBody>
      </p:sp>
    </p:spTree>
    <p:extLst>
      <p:ext uri="{BB962C8B-B14F-4D97-AF65-F5344CB8AC3E}">
        <p14:creationId xmlns:p14="http://schemas.microsoft.com/office/powerpoint/2010/main" val="167712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39635" y="467138"/>
            <a:ext cx="3056708" cy="923330"/>
          </a:xfrm>
          <a:prstGeom prst="rect">
            <a:avLst/>
          </a:prstGeom>
        </p:spPr>
        <p:txBody>
          <a:bodyPr wrap="square">
            <a:spAutoFit/>
          </a:bodyPr>
          <a:lstStyle/>
          <a:p>
            <a:r>
              <a:rPr lang="en-US" dirty="0" smtClean="0"/>
              <a:t>Radiocarbon dating suggested that Yuka mammoth was 28,140 (±230) years old.</a:t>
            </a:r>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470" y="0"/>
            <a:ext cx="5188410" cy="6858000"/>
          </a:xfrm>
          <a:prstGeom prst="rect">
            <a:avLst/>
          </a:prstGeom>
        </p:spPr>
      </p:pic>
    </p:spTree>
    <p:extLst>
      <p:ext uri="{BB962C8B-B14F-4D97-AF65-F5344CB8AC3E}">
        <p14:creationId xmlns:p14="http://schemas.microsoft.com/office/powerpoint/2010/main" val="350024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28" y="0"/>
            <a:ext cx="8470944" cy="6858000"/>
          </a:xfrm>
          <a:prstGeom prst="rect">
            <a:avLst/>
          </a:prstGeom>
        </p:spPr>
      </p:pic>
    </p:spTree>
    <p:extLst>
      <p:ext uri="{BB962C8B-B14F-4D97-AF65-F5344CB8AC3E}">
        <p14:creationId xmlns:p14="http://schemas.microsoft.com/office/powerpoint/2010/main" val="102123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57645" y="1306286"/>
            <a:ext cx="7524205" cy="1477328"/>
          </a:xfrm>
          <a:prstGeom prst="rect">
            <a:avLst/>
          </a:prstGeom>
        </p:spPr>
        <p:txBody>
          <a:bodyPr wrap="square">
            <a:spAutoFit/>
          </a:bodyPr>
          <a:lstStyle/>
          <a:p>
            <a:r>
              <a:rPr lang="hu-HU" dirty="0" err="1">
                <a:latin typeface="MinionPro-Regular"/>
              </a:rPr>
              <a:t>Genomic</a:t>
            </a:r>
            <a:r>
              <a:rPr lang="hu-HU" dirty="0">
                <a:latin typeface="MinionPro-Regular"/>
              </a:rPr>
              <a:t> DNA </a:t>
            </a:r>
            <a:r>
              <a:rPr lang="hu-HU" dirty="0" err="1">
                <a:latin typeface="MinionPro-Regular"/>
              </a:rPr>
              <a:t>libraries</a:t>
            </a:r>
            <a:endParaRPr lang="hu-HU" dirty="0">
              <a:latin typeface="MinionPro-Regular"/>
            </a:endParaRPr>
          </a:p>
          <a:p>
            <a:r>
              <a:rPr lang="en-US" dirty="0">
                <a:latin typeface="MinionPro-Regular"/>
              </a:rPr>
              <a:t>of the Yuka mammoth remains were constructed using </a:t>
            </a:r>
            <a:r>
              <a:rPr lang="en-US" dirty="0" err="1">
                <a:latin typeface="MinionPro-Regular"/>
              </a:rPr>
              <a:t>Phusion</a:t>
            </a:r>
            <a:r>
              <a:rPr lang="en-US" dirty="0">
                <a:latin typeface="MinionPro-Regular"/>
              </a:rPr>
              <a:t> polymerase, which provides efficient amplification</a:t>
            </a:r>
          </a:p>
          <a:p>
            <a:r>
              <a:rPr lang="en-US" dirty="0">
                <a:latin typeface="MinionPro-Regular"/>
              </a:rPr>
              <a:t>with high fidelity, excluding post-mortem damage (C-to-T or G-to-A substitutions</a:t>
            </a:r>
            <a:r>
              <a:rPr lang="en-US" dirty="0" smtClean="0">
                <a:latin typeface="MinionPro-Regular"/>
              </a:rPr>
              <a:t>)</a:t>
            </a:r>
            <a:r>
              <a:rPr lang="hu-HU" dirty="0" smtClean="0">
                <a:latin typeface="MinionPro-Regular"/>
              </a:rPr>
              <a:t>.</a:t>
            </a:r>
            <a:endParaRPr lang="hu-HU" dirty="0"/>
          </a:p>
        </p:txBody>
      </p:sp>
    </p:spTree>
    <p:extLst>
      <p:ext uri="{BB962C8B-B14F-4D97-AF65-F5344CB8AC3E}">
        <p14:creationId xmlns:p14="http://schemas.microsoft.com/office/powerpoint/2010/main" val="180975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43691" y="0"/>
            <a:ext cx="8804366" cy="3693319"/>
          </a:xfrm>
          <a:prstGeom prst="rect">
            <a:avLst/>
          </a:prstGeom>
        </p:spPr>
        <p:txBody>
          <a:bodyPr wrap="square">
            <a:spAutoFit/>
          </a:bodyPr>
          <a:lstStyle/>
          <a:p>
            <a:r>
              <a:rPr lang="en-US" dirty="0">
                <a:solidFill>
                  <a:srgbClr val="000000"/>
                </a:solidFill>
                <a:latin typeface="MinionPro-Regular"/>
              </a:rPr>
              <a:t>To further consolidate evidence of the identification of mammoth proteins, we performed comparative </a:t>
            </a:r>
            <a:r>
              <a:rPr lang="en-US" dirty="0" smtClean="0">
                <a:solidFill>
                  <a:srgbClr val="000000"/>
                </a:solidFill>
                <a:latin typeface="MinionPro-Regular"/>
              </a:rPr>
              <a:t>analyses</a:t>
            </a:r>
            <a:r>
              <a:rPr lang="hu-HU" dirty="0" smtClean="0">
                <a:solidFill>
                  <a:srgbClr val="000000"/>
                </a:solidFill>
                <a:latin typeface="MinionPro-Regular"/>
              </a:rPr>
              <a:t> </a:t>
            </a:r>
            <a:r>
              <a:rPr lang="en-US" dirty="0" smtClean="0">
                <a:solidFill>
                  <a:srgbClr val="000000"/>
                </a:solidFill>
                <a:latin typeface="MinionPro-Regular"/>
              </a:rPr>
              <a:t>between </a:t>
            </a:r>
            <a:r>
              <a:rPr lang="en-US" dirty="0">
                <a:solidFill>
                  <a:srgbClr val="000000"/>
                </a:solidFill>
                <a:latin typeface="MinionPro-Regular"/>
              </a:rPr>
              <a:t>genomic sequences and our proteomic data. Of the proteins identified via LC-MS/MS as </a:t>
            </a:r>
            <a:r>
              <a:rPr lang="en-US" dirty="0" smtClean="0">
                <a:solidFill>
                  <a:srgbClr val="000000"/>
                </a:solidFill>
                <a:latin typeface="MinionPro-Regular"/>
              </a:rPr>
              <a:t>significant</a:t>
            </a:r>
            <a:r>
              <a:rPr lang="hu-HU" dirty="0" smtClean="0">
                <a:solidFill>
                  <a:srgbClr val="000000"/>
                </a:solidFill>
                <a:latin typeface="MinionPro-Regular"/>
              </a:rPr>
              <a:t> </a:t>
            </a:r>
            <a:r>
              <a:rPr lang="en-US" dirty="0" smtClean="0">
                <a:solidFill>
                  <a:srgbClr val="000000"/>
                </a:solidFill>
                <a:latin typeface="MinionPro-Regular"/>
              </a:rPr>
              <a:t>identities </a:t>
            </a:r>
            <a:r>
              <a:rPr lang="en-US" dirty="0">
                <a:solidFill>
                  <a:srgbClr val="000000"/>
                </a:solidFill>
                <a:latin typeface="MinionPro-Regular"/>
              </a:rPr>
              <a:t>with the African elephant proteins, we selected one extracellular matrix protein (</a:t>
            </a:r>
            <a:r>
              <a:rPr lang="en-US" dirty="0" err="1">
                <a:solidFill>
                  <a:srgbClr val="000000"/>
                </a:solidFill>
                <a:latin typeface="MinionPro-Regular"/>
              </a:rPr>
              <a:t>laminin</a:t>
            </a:r>
            <a:r>
              <a:rPr lang="en-US" dirty="0">
                <a:solidFill>
                  <a:srgbClr val="000000"/>
                </a:solidFill>
                <a:latin typeface="MinionPro-Regular"/>
              </a:rPr>
              <a:t> subunit</a:t>
            </a:r>
          </a:p>
          <a:p>
            <a:r>
              <a:rPr lang="hu-HU" dirty="0">
                <a:solidFill>
                  <a:srgbClr val="000000"/>
                </a:solidFill>
                <a:latin typeface="MinionPro-Regular"/>
              </a:rPr>
              <a:t>gamma-1), </a:t>
            </a:r>
            <a:r>
              <a:rPr lang="hu-HU" dirty="0" err="1">
                <a:solidFill>
                  <a:srgbClr val="000000"/>
                </a:solidFill>
                <a:latin typeface="MinionPro-Regular"/>
              </a:rPr>
              <a:t>five</a:t>
            </a:r>
            <a:r>
              <a:rPr lang="hu-HU" dirty="0">
                <a:solidFill>
                  <a:srgbClr val="000000"/>
                </a:solidFill>
                <a:latin typeface="MinionPro-Regular"/>
              </a:rPr>
              <a:t> </a:t>
            </a:r>
            <a:r>
              <a:rPr lang="hu-HU" dirty="0" err="1">
                <a:solidFill>
                  <a:srgbClr val="000000"/>
                </a:solidFill>
                <a:latin typeface="MinionPro-Regular"/>
              </a:rPr>
              <a:t>serum</a:t>
            </a:r>
            <a:r>
              <a:rPr lang="hu-HU" dirty="0">
                <a:solidFill>
                  <a:srgbClr val="000000"/>
                </a:solidFill>
                <a:latin typeface="MinionPro-Regular"/>
              </a:rPr>
              <a:t> </a:t>
            </a:r>
            <a:r>
              <a:rPr lang="hu-HU" dirty="0" err="1">
                <a:solidFill>
                  <a:srgbClr val="000000"/>
                </a:solidFill>
                <a:latin typeface="MinionPro-Regular"/>
              </a:rPr>
              <a:t>proteins</a:t>
            </a:r>
            <a:r>
              <a:rPr lang="hu-HU" dirty="0">
                <a:solidFill>
                  <a:srgbClr val="000000"/>
                </a:solidFill>
                <a:latin typeface="MinionPro-Regular"/>
              </a:rPr>
              <a:t> (</a:t>
            </a:r>
            <a:r>
              <a:rPr lang="hu-HU" dirty="0" err="1">
                <a:solidFill>
                  <a:srgbClr val="000000"/>
                </a:solidFill>
                <a:latin typeface="MinionPro-Regular"/>
              </a:rPr>
              <a:t>fatty</a:t>
            </a:r>
            <a:r>
              <a:rPr lang="hu-HU" dirty="0">
                <a:solidFill>
                  <a:srgbClr val="000000"/>
                </a:solidFill>
                <a:latin typeface="MinionPro-Regular"/>
              </a:rPr>
              <a:t> </a:t>
            </a:r>
            <a:r>
              <a:rPr lang="hu-HU" dirty="0" err="1">
                <a:solidFill>
                  <a:srgbClr val="000000"/>
                </a:solidFill>
                <a:latin typeface="MinionPro-Regular"/>
              </a:rPr>
              <a:t>acid</a:t>
            </a:r>
            <a:r>
              <a:rPr lang="hu-HU" dirty="0">
                <a:solidFill>
                  <a:srgbClr val="000000"/>
                </a:solidFill>
                <a:latin typeface="MinionPro-Regular"/>
              </a:rPr>
              <a:t> </a:t>
            </a:r>
            <a:r>
              <a:rPr lang="hu-HU" dirty="0" err="1">
                <a:solidFill>
                  <a:srgbClr val="000000"/>
                </a:solidFill>
                <a:latin typeface="MinionPro-Regular"/>
              </a:rPr>
              <a:t>binding</a:t>
            </a:r>
            <a:r>
              <a:rPr lang="hu-HU" dirty="0">
                <a:solidFill>
                  <a:srgbClr val="000000"/>
                </a:solidFill>
                <a:latin typeface="MinionPro-Regular"/>
              </a:rPr>
              <a:t> protein 4, </a:t>
            </a:r>
            <a:r>
              <a:rPr lang="hu-HU" dirty="0" err="1">
                <a:solidFill>
                  <a:srgbClr val="000000"/>
                </a:solidFill>
                <a:latin typeface="MinionPro-Regular"/>
              </a:rPr>
              <a:t>serum</a:t>
            </a:r>
            <a:r>
              <a:rPr lang="hu-HU" dirty="0">
                <a:solidFill>
                  <a:srgbClr val="000000"/>
                </a:solidFill>
                <a:latin typeface="MinionPro-Regular"/>
              </a:rPr>
              <a:t> albumin, </a:t>
            </a:r>
            <a:r>
              <a:rPr lang="hu-HU" dirty="0" err="1">
                <a:solidFill>
                  <a:srgbClr val="000000"/>
                </a:solidFill>
                <a:latin typeface="MinionPro-Regular"/>
              </a:rPr>
              <a:t>serotransferrin</a:t>
            </a:r>
            <a:r>
              <a:rPr lang="hu-HU" dirty="0">
                <a:solidFill>
                  <a:srgbClr val="000000"/>
                </a:solidFill>
                <a:latin typeface="MinionPro-Regular"/>
              </a:rPr>
              <a:t>, </a:t>
            </a:r>
            <a:r>
              <a:rPr lang="hu-HU" dirty="0" err="1">
                <a:solidFill>
                  <a:srgbClr val="000000"/>
                </a:solidFill>
                <a:latin typeface="MinionPro-Regular"/>
              </a:rPr>
              <a:t>complement</a:t>
            </a:r>
            <a:r>
              <a:rPr lang="hu-HU" dirty="0">
                <a:solidFill>
                  <a:srgbClr val="000000"/>
                </a:solidFill>
                <a:latin typeface="MinionPro-Regular"/>
              </a:rPr>
              <a:t> </a:t>
            </a:r>
            <a:r>
              <a:rPr lang="hu-HU" dirty="0" err="1" smtClean="0">
                <a:solidFill>
                  <a:srgbClr val="000000"/>
                </a:solidFill>
                <a:latin typeface="MinionPro-Regular"/>
              </a:rPr>
              <a:t>factor</a:t>
            </a:r>
            <a:r>
              <a:rPr lang="hu-HU" dirty="0" smtClean="0">
                <a:solidFill>
                  <a:srgbClr val="000000"/>
                </a:solidFill>
                <a:latin typeface="MinionPro-Regular"/>
              </a:rPr>
              <a:t> H </a:t>
            </a:r>
            <a:r>
              <a:rPr lang="hu-HU" dirty="0">
                <a:solidFill>
                  <a:srgbClr val="000000"/>
                </a:solidFill>
                <a:latin typeface="MinionPro-Regular"/>
              </a:rPr>
              <a:t>and </a:t>
            </a:r>
            <a:r>
              <a:rPr lang="hu-HU" dirty="0" err="1">
                <a:solidFill>
                  <a:srgbClr val="000000"/>
                </a:solidFill>
                <a:latin typeface="MinionPro-Regular"/>
              </a:rPr>
              <a:t>fibrinogen</a:t>
            </a:r>
            <a:r>
              <a:rPr lang="hu-HU" dirty="0">
                <a:solidFill>
                  <a:srgbClr val="000000"/>
                </a:solidFill>
                <a:latin typeface="MinionPro-Regular"/>
              </a:rPr>
              <a:t> </a:t>
            </a:r>
            <a:r>
              <a:rPr lang="hu-HU" dirty="0" err="1">
                <a:solidFill>
                  <a:srgbClr val="000000"/>
                </a:solidFill>
                <a:latin typeface="MinionPro-Regular"/>
              </a:rPr>
              <a:t>alpha</a:t>
            </a:r>
            <a:r>
              <a:rPr lang="hu-HU" dirty="0">
                <a:solidFill>
                  <a:srgbClr val="000000"/>
                </a:solidFill>
                <a:latin typeface="MinionPro-Regular"/>
              </a:rPr>
              <a:t> </a:t>
            </a:r>
            <a:r>
              <a:rPr lang="hu-HU" dirty="0" err="1">
                <a:solidFill>
                  <a:srgbClr val="000000"/>
                </a:solidFill>
                <a:latin typeface="MinionPro-Regular"/>
              </a:rPr>
              <a:t>chain</a:t>
            </a:r>
            <a:r>
              <a:rPr lang="hu-HU" dirty="0">
                <a:solidFill>
                  <a:srgbClr val="000000"/>
                </a:solidFill>
                <a:latin typeface="MinionPro-Regular"/>
              </a:rPr>
              <a:t>) and </a:t>
            </a:r>
            <a:r>
              <a:rPr lang="hu-HU" dirty="0" err="1">
                <a:solidFill>
                  <a:srgbClr val="000000"/>
                </a:solidFill>
                <a:latin typeface="MinionPro-Regular"/>
              </a:rPr>
              <a:t>two</a:t>
            </a:r>
            <a:r>
              <a:rPr lang="hu-HU" dirty="0">
                <a:solidFill>
                  <a:srgbClr val="000000"/>
                </a:solidFill>
                <a:latin typeface="MinionPro-Regular"/>
              </a:rPr>
              <a:t> </a:t>
            </a:r>
            <a:r>
              <a:rPr lang="hu-HU" dirty="0" err="1">
                <a:solidFill>
                  <a:srgbClr val="000000"/>
                </a:solidFill>
                <a:latin typeface="MinionPro-Regular"/>
              </a:rPr>
              <a:t>intracellular</a:t>
            </a:r>
            <a:r>
              <a:rPr lang="hu-HU" dirty="0">
                <a:solidFill>
                  <a:srgbClr val="000000"/>
                </a:solidFill>
                <a:latin typeface="MinionPro-Regular"/>
              </a:rPr>
              <a:t> </a:t>
            </a:r>
            <a:r>
              <a:rPr lang="hu-HU" dirty="0" err="1">
                <a:solidFill>
                  <a:srgbClr val="000000"/>
                </a:solidFill>
                <a:latin typeface="MinionPro-Regular"/>
              </a:rPr>
              <a:t>proteins</a:t>
            </a:r>
            <a:r>
              <a:rPr lang="hu-HU" dirty="0">
                <a:solidFill>
                  <a:srgbClr val="000000"/>
                </a:solidFill>
                <a:latin typeface="MinionPro-Regular"/>
              </a:rPr>
              <a:t> (</a:t>
            </a:r>
            <a:r>
              <a:rPr lang="hu-HU" dirty="0" err="1">
                <a:solidFill>
                  <a:srgbClr val="000000"/>
                </a:solidFill>
                <a:latin typeface="MinionPro-Regular"/>
              </a:rPr>
              <a:t>aminopeptidase</a:t>
            </a:r>
            <a:r>
              <a:rPr lang="hu-HU" dirty="0">
                <a:solidFill>
                  <a:srgbClr val="000000"/>
                </a:solidFill>
                <a:latin typeface="MinionPro-Regular"/>
              </a:rPr>
              <a:t> and </a:t>
            </a:r>
            <a:r>
              <a:rPr lang="hu-HU" dirty="0" err="1">
                <a:solidFill>
                  <a:srgbClr val="000000"/>
                </a:solidFill>
                <a:latin typeface="MinionPro-Regular"/>
              </a:rPr>
              <a:t>glutathione</a:t>
            </a:r>
            <a:r>
              <a:rPr lang="hu-HU" dirty="0">
                <a:solidFill>
                  <a:srgbClr val="000000"/>
                </a:solidFill>
                <a:latin typeface="MinionPro-Regular"/>
              </a:rPr>
              <a:t> S-</a:t>
            </a:r>
            <a:r>
              <a:rPr lang="hu-HU" dirty="0" err="1">
                <a:solidFill>
                  <a:srgbClr val="000000"/>
                </a:solidFill>
                <a:latin typeface="MinionPro-Regular"/>
              </a:rPr>
              <a:t>transferase</a:t>
            </a:r>
            <a:r>
              <a:rPr lang="hu-HU" dirty="0">
                <a:solidFill>
                  <a:srgbClr val="000000"/>
                </a:solidFill>
                <a:latin typeface="MinionPro-Regular"/>
              </a:rPr>
              <a:t>)</a:t>
            </a:r>
          </a:p>
          <a:p>
            <a:r>
              <a:rPr lang="en-US" dirty="0">
                <a:solidFill>
                  <a:srgbClr val="000000"/>
                </a:solidFill>
                <a:latin typeface="MinionPro-Regular"/>
              </a:rPr>
              <a:t>for further comparative analysis because all of them showed high sequence coverage. All thirteen amino </a:t>
            </a:r>
            <a:r>
              <a:rPr lang="en-US" dirty="0" smtClean="0">
                <a:solidFill>
                  <a:srgbClr val="000000"/>
                </a:solidFill>
                <a:latin typeface="MinionPro-Regular"/>
              </a:rPr>
              <a:t>acid</a:t>
            </a:r>
            <a:r>
              <a:rPr lang="hu-HU" dirty="0" smtClean="0">
                <a:solidFill>
                  <a:srgbClr val="000000"/>
                </a:solidFill>
                <a:latin typeface="MinionPro-Regular"/>
              </a:rPr>
              <a:t> </a:t>
            </a:r>
            <a:r>
              <a:rPr lang="en-US" dirty="0" smtClean="0">
                <a:solidFill>
                  <a:srgbClr val="000000"/>
                </a:solidFill>
                <a:latin typeface="MinionPro-Regular"/>
              </a:rPr>
              <a:t>substitutions </a:t>
            </a:r>
            <a:r>
              <a:rPr lang="en-US" dirty="0">
                <a:solidFill>
                  <a:srgbClr val="000000"/>
                </a:solidFill>
                <a:latin typeface="MinionPro-Regular"/>
              </a:rPr>
              <a:t>in the eight proteins were found to be compatible with nonsynonymous SNVs described above </a:t>
            </a:r>
            <a:r>
              <a:rPr lang="en-US" dirty="0" smtClean="0">
                <a:solidFill>
                  <a:srgbClr val="000000"/>
                </a:solidFill>
                <a:latin typeface="MinionPro-Regular"/>
              </a:rPr>
              <a:t>and</a:t>
            </a:r>
            <a:r>
              <a:rPr lang="hu-HU" dirty="0" smtClean="0">
                <a:solidFill>
                  <a:srgbClr val="000000"/>
                </a:solidFill>
                <a:latin typeface="MinionPro-Regular"/>
              </a:rPr>
              <a:t> </a:t>
            </a:r>
            <a:r>
              <a:rPr lang="en-US" dirty="0" smtClean="0">
                <a:solidFill>
                  <a:srgbClr val="000000"/>
                </a:solidFill>
                <a:latin typeface="MinionPro-Regular"/>
              </a:rPr>
              <a:t>reported </a:t>
            </a:r>
            <a:r>
              <a:rPr lang="en-US" dirty="0">
                <a:solidFill>
                  <a:srgbClr val="000000"/>
                </a:solidFill>
                <a:latin typeface="MinionPro-Regular"/>
              </a:rPr>
              <a:t>previously</a:t>
            </a:r>
            <a:r>
              <a:rPr lang="en-US" sz="800" b="0" i="0" u="none" strike="noStrike" baseline="0" dirty="0" smtClean="0">
                <a:solidFill>
                  <a:srgbClr val="0000FF"/>
                </a:solidFill>
                <a:latin typeface="MinionPro-Regular"/>
              </a:rPr>
              <a:t>6</a:t>
            </a:r>
            <a:r>
              <a:rPr lang="en-US" sz="800" b="0" i="0" u="none" strike="noStrike" baseline="0" dirty="0" smtClean="0">
                <a:solidFill>
                  <a:srgbClr val="000000"/>
                </a:solidFill>
                <a:latin typeface="MinionPro-Regular"/>
              </a:rPr>
              <a:t>,</a:t>
            </a:r>
            <a:r>
              <a:rPr lang="en-US" sz="800" b="0" i="0" u="none" strike="noStrike" baseline="0" dirty="0" smtClean="0">
                <a:solidFill>
                  <a:srgbClr val="0000FF"/>
                </a:solidFill>
                <a:latin typeface="MinionPro-Regular"/>
              </a:rPr>
              <a:t>15 </a:t>
            </a:r>
            <a:r>
              <a:rPr lang="en-US" dirty="0">
                <a:solidFill>
                  <a:srgbClr val="000000"/>
                </a:solidFill>
                <a:latin typeface="MinionPro-Regular"/>
              </a:rPr>
              <a:t>(Fig. </a:t>
            </a:r>
            <a:r>
              <a:rPr lang="en-US" dirty="0">
                <a:solidFill>
                  <a:srgbClr val="0000FF"/>
                </a:solidFill>
                <a:latin typeface="MinionPro-Regular"/>
              </a:rPr>
              <a:t>1d </a:t>
            </a:r>
            <a:r>
              <a:rPr lang="en-US" dirty="0">
                <a:solidFill>
                  <a:srgbClr val="000000"/>
                </a:solidFill>
                <a:latin typeface="MinionPro-Regular"/>
              </a:rPr>
              <a:t>and Supplementary Table S4). Therefore, these results demonstrate that our </a:t>
            </a:r>
            <a:r>
              <a:rPr lang="en-US" dirty="0" smtClean="0">
                <a:solidFill>
                  <a:srgbClr val="000000"/>
                </a:solidFill>
                <a:latin typeface="MinionPro-Regular"/>
              </a:rPr>
              <a:t>proteomics</a:t>
            </a:r>
            <a:r>
              <a:rPr lang="hu-HU" dirty="0" smtClean="0">
                <a:solidFill>
                  <a:srgbClr val="000000"/>
                </a:solidFill>
                <a:latin typeface="MinionPro-Regular"/>
              </a:rPr>
              <a:t> </a:t>
            </a:r>
            <a:r>
              <a:rPr lang="en-US" dirty="0" smtClean="0">
                <a:solidFill>
                  <a:srgbClr val="000000"/>
                </a:solidFill>
                <a:latin typeface="MinionPro-Regular"/>
              </a:rPr>
              <a:t>analyses </a:t>
            </a:r>
            <a:r>
              <a:rPr lang="en-US" dirty="0">
                <a:solidFill>
                  <a:srgbClr val="000000"/>
                </a:solidFill>
                <a:latin typeface="MinionPro-Regular"/>
              </a:rPr>
              <a:t>identified the protein sequences of the Yuka mammoth remains without contaminations </a:t>
            </a:r>
            <a:r>
              <a:rPr lang="en-US" dirty="0" smtClean="0">
                <a:solidFill>
                  <a:srgbClr val="000000"/>
                </a:solidFill>
                <a:latin typeface="MinionPro-Regular"/>
              </a:rPr>
              <a:t>from</a:t>
            </a:r>
            <a:r>
              <a:rPr lang="hu-HU" dirty="0" smtClean="0">
                <a:solidFill>
                  <a:srgbClr val="000000"/>
                </a:solidFill>
                <a:latin typeface="MinionPro-Regular"/>
              </a:rPr>
              <a:t> </a:t>
            </a:r>
            <a:r>
              <a:rPr lang="hu-HU" dirty="0" err="1" smtClean="0">
                <a:solidFill>
                  <a:srgbClr val="000000"/>
                </a:solidFill>
                <a:latin typeface="MinionPro-Regular"/>
              </a:rPr>
              <a:t>the</a:t>
            </a:r>
            <a:r>
              <a:rPr lang="hu-HU" dirty="0" smtClean="0">
                <a:solidFill>
                  <a:srgbClr val="000000"/>
                </a:solidFill>
                <a:latin typeface="MinionPro-Regular"/>
              </a:rPr>
              <a:t> </a:t>
            </a:r>
            <a:r>
              <a:rPr lang="hu-HU" dirty="0" err="1">
                <a:solidFill>
                  <a:srgbClr val="000000"/>
                </a:solidFill>
                <a:latin typeface="MinionPro-Regular"/>
              </a:rPr>
              <a:t>environment</a:t>
            </a:r>
            <a:r>
              <a:rPr lang="hu-HU" dirty="0">
                <a:solidFill>
                  <a:srgbClr val="000000"/>
                </a:solidFill>
                <a:latin typeface="MinionPro-Regular"/>
              </a:rPr>
              <a:t>.</a:t>
            </a:r>
            <a:endParaRPr 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 y="4099299"/>
            <a:ext cx="8804366" cy="2758701"/>
          </a:xfrm>
          <a:prstGeom prst="rect">
            <a:avLst/>
          </a:prstGeom>
        </p:spPr>
      </p:pic>
    </p:spTree>
    <p:extLst>
      <p:ext uri="{BB962C8B-B14F-4D97-AF65-F5344CB8AC3E}">
        <p14:creationId xmlns:p14="http://schemas.microsoft.com/office/powerpoint/2010/main" val="28220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7566" y="114275"/>
            <a:ext cx="8752114" cy="3693319"/>
          </a:xfrm>
          <a:prstGeom prst="rect">
            <a:avLst/>
          </a:prstGeom>
        </p:spPr>
        <p:txBody>
          <a:bodyPr wrap="square">
            <a:spAutoFit/>
          </a:bodyPr>
          <a:lstStyle/>
          <a:p>
            <a:r>
              <a:rPr lang="en-US" dirty="0">
                <a:solidFill>
                  <a:srgbClr val="000000"/>
                </a:solidFill>
                <a:latin typeface="Arial" panose="020B0604020202020204" pitchFamily="34" charset="0"/>
                <a:cs typeface="Arial" panose="020B0604020202020204" pitchFamily="34" charset="0"/>
              </a:rPr>
              <a:t>Next, we evaluated protein aging of mammoth tissues with the non-enzymatic spontaneous </a:t>
            </a:r>
            <a:r>
              <a:rPr lang="en-US" dirty="0" smtClean="0">
                <a:solidFill>
                  <a:srgbClr val="000000"/>
                </a:solidFill>
                <a:latin typeface="Arial" panose="020B0604020202020204" pitchFamily="34" charset="0"/>
                <a:cs typeface="Arial" panose="020B0604020202020204" pitchFamily="34" charset="0"/>
              </a:rPr>
              <a:t>modifications</a:t>
            </a:r>
            <a:r>
              <a:rPr lang="hu-HU" dirty="0" smtClean="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of </a:t>
            </a:r>
            <a:r>
              <a:rPr lang="en-US" dirty="0">
                <a:solidFill>
                  <a:srgbClr val="000000"/>
                </a:solidFill>
                <a:latin typeface="Arial" panose="020B0604020202020204" pitchFamily="34" charset="0"/>
                <a:cs typeface="Arial" panose="020B0604020202020204" pitchFamily="34" charset="0"/>
              </a:rPr>
              <a:t>peptides, because van </a:t>
            </a:r>
            <a:r>
              <a:rPr lang="en-US" dirty="0" err="1">
                <a:solidFill>
                  <a:srgbClr val="000000"/>
                </a:solidFill>
                <a:latin typeface="Arial" panose="020B0604020202020204" pitchFamily="34" charset="0"/>
                <a:cs typeface="Arial" panose="020B0604020202020204" pitchFamily="34" charset="0"/>
              </a:rPr>
              <a:t>Doorn</a:t>
            </a:r>
            <a:r>
              <a:rPr lang="en-US" dirty="0">
                <a:solidFill>
                  <a:srgbClr val="000000"/>
                </a:solidFill>
                <a:latin typeface="Arial" panose="020B0604020202020204" pitchFamily="34" charset="0"/>
                <a:cs typeface="Arial" panose="020B0604020202020204" pitchFamily="34" charset="0"/>
              </a:rPr>
              <a:t> </a:t>
            </a:r>
            <a:r>
              <a:rPr lang="en-US" i="1" dirty="0">
                <a:solidFill>
                  <a:srgbClr val="000000"/>
                </a:solidFill>
                <a:latin typeface="Arial" panose="020B0604020202020204" pitchFamily="34" charset="0"/>
                <a:cs typeface="Arial" panose="020B0604020202020204" pitchFamily="34" charset="0"/>
              </a:rPr>
              <a:t>et al</a:t>
            </a:r>
            <a:r>
              <a:rPr lang="en-US" dirty="0">
                <a:solidFill>
                  <a:srgbClr val="000000"/>
                </a:solidFill>
                <a:latin typeface="Arial" panose="020B0604020202020204" pitchFamily="34" charset="0"/>
                <a:cs typeface="Arial" panose="020B0604020202020204" pitchFamily="34" charset="0"/>
              </a:rPr>
              <a:t>. reported that site-specific </a:t>
            </a:r>
            <a:r>
              <a:rPr lang="en-US" dirty="0" err="1">
                <a:solidFill>
                  <a:srgbClr val="000000"/>
                </a:solidFill>
                <a:latin typeface="Arial" panose="020B0604020202020204" pitchFamily="34" charset="0"/>
                <a:cs typeface="Arial" panose="020B0604020202020204" pitchFamily="34" charset="0"/>
              </a:rPr>
              <a:t>deamidation</a:t>
            </a:r>
            <a:r>
              <a:rPr lang="en-US" dirty="0">
                <a:solidFill>
                  <a:srgbClr val="000000"/>
                </a:solidFill>
                <a:latin typeface="Arial" panose="020B0604020202020204" pitchFamily="34" charset="0"/>
                <a:cs typeface="Arial" panose="020B0604020202020204" pitchFamily="34" charset="0"/>
              </a:rPr>
              <a:t> can be used as the marker </a:t>
            </a:r>
            <a:r>
              <a:rPr lang="en-US" dirty="0" smtClean="0">
                <a:solidFill>
                  <a:srgbClr val="000000"/>
                </a:solidFill>
                <a:latin typeface="Arial" panose="020B0604020202020204" pitchFamily="34" charset="0"/>
                <a:cs typeface="Arial" panose="020B0604020202020204" pitchFamily="34" charset="0"/>
              </a:rPr>
              <a:t>of</a:t>
            </a:r>
            <a:r>
              <a:rPr lang="hu-HU" dirty="0" smtClean="0">
                <a:solidFill>
                  <a:srgbClr val="000000"/>
                </a:solidFill>
                <a:latin typeface="Arial" panose="020B0604020202020204" pitchFamily="34" charset="0"/>
                <a:cs typeface="Arial" panose="020B0604020202020204" pitchFamily="34" charset="0"/>
              </a:rPr>
              <a:t> protein </a:t>
            </a:r>
            <a:r>
              <a:rPr lang="hu-HU" dirty="0" err="1" smtClean="0">
                <a:solidFill>
                  <a:srgbClr val="000000"/>
                </a:solidFill>
                <a:latin typeface="Arial" panose="020B0604020202020204" pitchFamily="34" charset="0"/>
                <a:cs typeface="Arial" panose="020B0604020202020204" pitchFamily="34" charset="0"/>
              </a:rPr>
              <a:t>deterioration</a:t>
            </a:r>
            <a:r>
              <a:rPr lang="hu-HU" dirty="0" smtClean="0">
                <a:solidFill>
                  <a:srgbClr val="0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Mammoth samples showed more </a:t>
            </a:r>
            <a:r>
              <a:rPr lang="en-US" dirty="0" err="1">
                <a:latin typeface="Arial" panose="020B0604020202020204" pitchFamily="34" charset="0"/>
                <a:cs typeface="Arial" panose="020B0604020202020204" pitchFamily="34" charset="0"/>
              </a:rPr>
              <a:t>deamidation</a:t>
            </a:r>
            <a:r>
              <a:rPr lang="en-US" dirty="0">
                <a:latin typeface="Arial" panose="020B0604020202020204" pitchFamily="34" charset="0"/>
                <a:cs typeface="Arial" panose="020B0604020202020204" pitchFamily="34" charset="0"/>
              </a:rPr>
              <a:t> of asparagine and glutamine, </a:t>
            </a:r>
            <a:r>
              <a:rPr lang="en-US" dirty="0" smtClean="0">
                <a:latin typeface="Arial" panose="020B0604020202020204" pitchFamily="34" charset="0"/>
                <a:cs typeface="Arial" panose="020B0604020202020204" pitchFamily="34" charset="0"/>
              </a:rPr>
              <a:t>oxidation</a:t>
            </a:r>
            <a:r>
              <a:rPr lang="hu-H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phenylalanine and partial degradation of peptide bonds than elephant samples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0.05). These </a:t>
            </a:r>
            <a:r>
              <a:rPr lang="en-US" dirty="0" smtClean="0">
                <a:latin typeface="Arial" panose="020B0604020202020204" pitchFamily="34" charset="0"/>
                <a:cs typeface="Arial" panose="020B0604020202020204" pitchFamily="34" charset="0"/>
              </a:rPr>
              <a:t>spontaneous</a:t>
            </a:r>
            <a:r>
              <a:rPr lang="hu-H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modifications </a:t>
            </a:r>
            <a:r>
              <a:rPr lang="en-US" dirty="0">
                <a:latin typeface="Arial" panose="020B0604020202020204" pitchFamily="34" charset="0"/>
                <a:cs typeface="Arial" panose="020B0604020202020204" pitchFamily="34" charset="0"/>
              </a:rPr>
              <a:t>were suppressed in the muscle samples compared to the bone marrow </a:t>
            </a:r>
            <a:r>
              <a:rPr lang="en-US" dirty="0" smtClean="0">
                <a:latin typeface="Arial" panose="020B0604020202020204" pitchFamily="34" charset="0"/>
                <a:cs typeface="Arial" panose="020B0604020202020204" pitchFamily="34" charset="0"/>
              </a:rPr>
              <a:t>samples</a:t>
            </a:r>
            <a:r>
              <a:rPr lang="hu-HU"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In addition, we counted all the </a:t>
            </a:r>
            <a:r>
              <a:rPr lang="en-US" dirty="0" smtClean="0">
                <a:latin typeface="Arial" panose="020B0604020202020204" pitchFamily="34" charset="0"/>
                <a:cs typeface="Arial" panose="020B0604020202020204" pitchFamily="34" charset="0"/>
              </a:rPr>
              <a:t>identified</a:t>
            </a:r>
            <a:r>
              <a:rPr lang="hu-H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collagen </a:t>
            </a:r>
            <a:r>
              <a:rPr lang="en-US" dirty="0">
                <a:latin typeface="Arial" panose="020B0604020202020204" pitchFamily="34" charset="0"/>
                <a:cs typeface="Arial" panose="020B0604020202020204" pitchFamily="34" charset="0"/>
              </a:rPr>
              <a:t>sequences and calculated the degree of </a:t>
            </a:r>
            <a:r>
              <a:rPr lang="en-US" dirty="0" err="1" smtClean="0">
                <a:latin typeface="Arial" panose="020B0604020202020204" pitchFamily="34" charset="0"/>
                <a:cs typeface="Arial" panose="020B0604020202020204" pitchFamily="34" charset="0"/>
              </a:rPr>
              <a:t>deamidatio</a:t>
            </a:r>
            <a:r>
              <a:rPr lang="hu-HU" dirty="0" smtClean="0">
                <a:latin typeface="Arial" panose="020B0604020202020204" pitchFamily="34" charset="0"/>
                <a:cs typeface="Arial" panose="020B0604020202020204" pitchFamily="34" charset="0"/>
              </a:rPr>
              <a:t>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which was </a:t>
            </a:r>
            <a:r>
              <a:rPr lang="en-US" dirty="0" smtClean="0">
                <a:latin typeface="Arial" panose="020B0604020202020204" pitchFamily="34" charset="0"/>
                <a:cs typeface="Arial" panose="020B0604020202020204" pitchFamily="34" charset="0"/>
              </a:rPr>
              <a:t>significantly</a:t>
            </a:r>
            <a:r>
              <a:rPr lang="hu-H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reduced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0.05) in our muscle sample compared to our bone marrow sample and the previously reported </a:t>
            </a:r>
            <a:r>
              <a:rPr lang="en-US" dirty="0" smtClean="0">
                <a:latin typeface="Arial" panose="020B0604020202020204" pitchFamily="34" charset="0"/>
                <a:cs typeface="Arial" panose="020B0604020202020204" pitchFamily="34" charset="0"/>
              </a:rPr>
              <a:t>Dent</a:t>
            </a:r>
            <a:r>
              <a:rPr lang="hu-H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Sena</a:t>
            </a:r>
            <a:r>
              <a:rPr lang="en-US" dirty="0">
                <a:latin typeface="Arial" panose="020B0604020202020204" pitchFamily="34" charset="0"/>
                <a:cs typeface="Arial" panose="020B0604020202020204" pitchFamily="34" charset="0"/>
              </a:rPr>
              <a:t> mammoths but was similar to that of the Siberian </a:t>
            </a:r>
            <a:r>
              <a:rPr lang="en-US" dirty="0" smtClean="0">
                <a:latin typeface="Arial" panose="020B0604020202020204" pitchFamily="34" charset="0"/>
                <a:cs typeface="Arial" panose="020B0604020202020204" pitchFamily="34" charset="0"/>
              </a:rPr>
              <a:t>mammoth. </a:t>
            </a:r>
            <a:r>
              <a:rPr lang="en-US" dirty="0">
                <a:latin typeface="Arial" panose="020B0604020202020204" pitchFamily="34" charset="0"/>
                <a:cs typeface="Arial" panose="020B0604020202020204" pitchFamily="34" charset="0"/>
              </a:rPr>
              <a:t>These data indicate that our </a:t>
            </a:r>
            <a:r>
              <a:rPr lang="en-US" dirty="0" smtClean="0">
                <a:latin typeface="Arial" panose="020B0604020202020204" pitchFamily="34" charset="0"/>
                <a:cs typeface="Arial" panose="020B0604020202020204" pitchFamily="34" charset="0"/>
              </a:rPr>
              <a:t>mammoth</a:t>
            </a:r>
            <a:r>
              <a:rPr lang="hu-H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samples</a:t>
            </a:r>
            <a:r>
              <a:rPr lang="en-US" dirty="0">
                <a:latin typeface="Arial" panose="020B0604020202020204" pitchFamily="34" charset="0"/>
                <a:cs typeface="Arial" panose="020B0604020202020204" pitchFamily="34" charset="0"/>
              </a:rPr>
              <a:t>, particularly from the muscle, were well-preserved.</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55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632858" y="584704"/>
            <a:ext cx="6230983" cy="369332"/>
          </a:xfrm>
          <a:prstGeom prst="rect">
            <a:avLst/>
          </a:prstGeom>
        </p:spPr>
        <p:txBody>
          <a:bodyPr wrap="square">
            <a:spAutoFit/>
          </a:bodyPr>
          <a:lstStyle/>
          <a:p>
            <a:r>
              <a:rPr lang="en-US" dirty="0">
                <a:latin typeface="MinionPro-Regular"/>
              </a:rPr>
              <a:t>Interestingly, the nuclear protein histone H4 was </a:t>
            </a:r>
            <a:r>
              <a:rPr lang="en-US" dirty="0" smtClean="0">
                <a:latin typeface="MinionPro-Regular"/>
              </a:rPr>
              <a:t>detected</a:t>
            </a:r>
            <a:r>
              <a:rPr lang="hu-HU" dirty="0" smtClean="0">
                <a:latin typeface="MinionPro-Regular"/>
              </a:rPr>
              <a:t>.</a:t>
            </a:r>
            <a:endParaRPr lang="hu-HU" dirty="0"/>
          </a:p>
        </p:txBody>
      </p:sp>
      <p:sp>
        <p:nvSpPr>
          <p:cNvPr id="3" name="Téglalap 2"/>
          <p:cNvSpPr/>
          <p:nvPr/>
        </p:nvSpPr>
        <p:spPr>
          <a:xfrm>
            <a:off x="261257" y="1280160"/>
            <a:ext cx="8752113" cy="1477328"/>
          </a:xfrm>
          <a:prstGeom prst="rect">
            <a:avLst/>
          </a:prstGeom>
        </p:spPr>
        <p:txBody>
          <a:bodyPr wrap="square">
            <a:spAutoFit/>
          </a:bodyPr>
          <a:lstStyle/>
          <a:p>
            <a:r>
              <a:rPr lang="en-US" dirty="0">
                <a:latin typeface="MinionPro-Regular"/>
              </a:rPr>
              <a:t>Search against the database of all mammalian species identified </a:t>
            </a:r>
            <a:r>
              <a:rPr lang="en-US" dirty="0" smtClean="0">
                <a:latin typeface="MinionPro-Regular"/>
              </a:rPr>
              <a:t>other</a:t>
            </a:r>
            <a:r>
              <a:rPr lang="hu-HU" dirty="0" smtClean="0">
                <a:latin typeface="MinionPro-Regular"/>
              </a:rPr>
              <a:t> </a:t>
            </a:r>
            <a:r>
              <a:rPr lang="en-US" dirty="0" smtClean="0">
                <a:latin typeface="MinionPro-Regular"/>
              </a:rPr>
              <a:t>nuclear </a:t>
            </a:r>
            <a:r>
              <a:rPr lang="en-US" dirty="0">
                <a:latin typeface="MinionPro-Regular"/>
              </a:rPr>
              <a:t>proteins, such as histones, histone chaperones, proteins implicated in mRNA processing or </a:t>
            </a:r>
            <a:r>
              <a:rPr lang="en-US" dirty="0" smtClean="0">
                <a:latin typeface="MinionPro-Regular"/>
              </a:rPr>
              <a:t>transport</a:t>
            </a:r>
            <a:r>
              <a:rPr lang="hu-HU" dirty="0" smtClean="0">
                <a:latin typeface="MinionPro-Regular"/>
              </a:rPr>
              <a:t> and </a:t>
            </a:r>
            <a:r>
              <a:rPr lang="hu-HU" dirty="0" err="1">
                <a:latin typeface="MinionPro-Regular"/>
              </a:rPr>
              <a:t>nuclear</a:t>
            </a:r>
            <a:r>
              <a:rPr lang="hu-HU" dirty="0">
                <a:latin typeface="MinionPro-Regular"/>
              </a:rPr>
              <a:t> </a:t>
            </a:r>
            <a:r>
              <a:rPr lang="hu-HU" dirty="0" err="1">
                <a:latin typeface="MinionPro-Regular"/>
              </a:rPr>
              <a:t>membrane</a:t>
            </a:r>
            <a:r>
              <a:rPr lang="hu-HU" dirty="0">
                <a:latin typeface="MinionPro-Regular"/>
              </a:rPr>
              <a:t> </a:t>
            </a:r>
            <a:r>
              <a:rPr lang="hu-HU" dirty="0" smtClean="0">
                <a:latin typeface="MinionPro-Regular"/>
              </a:rPr>
              <a:t>proteins.</a:t>
            </a:r>
          </a:p>
          <a:p>
            <a:endParaRPr lang="hu-HU" dirty="0">
              <a:latin typeface="MinionPro-Regular"/>
            </a:endParaRPr>
          </a:p>
          <a:p>
            <a:endParaRPr lang="hu-HU" dirty="0"/>
          </a:p>
        </p:txBody>
      </p:sp>
      <p:sp>
        <p:nvSpPr>
          <p:cNvPr id="4" name="Téglalap 3"/>
          <p:cNvSpPr/>
          <p:nvPr/>
        </p:nvSpPr>
        <p:spPr>
          <a:xfrm>
            <a:off x="261257" y="2520354"/>
            <a:ext cx="8647612" cy="1200329"/>
          </a:xfrm>
          <a:prstGeom prst="rect">
            <a:avLst/>
          </a:prstGeom>
        </p:spPr>
        <p:txBody>
          <a:bodyPr wrap="square">
            <a:spAutoFit/>
          </a:bodyPr>
          <a:lstStyle/>
          <a:p>
            <a:r>
              <a:rPr lang="en-US" dirty="0">
                <a:solidFill>
                  <a:srgbClr val="000000"/>
                </a:solidFill>
                <a:latin typeface="MinionPro-Regular"/>
              </a:rPr>
              <a:t>In addition, we identified two </a:t>
            </a:r>
            <a:r>
              <a:rPr lang="en-US" dirty="0" smtClean="0">
                <a:solidFill>
                  <a:srgbClr val="000000"/>
                </a:solidFill>
                <a:latin typeface="MinionPro-Regular"/>
              </a:rPr>
              <a:t>well-</a:t>
            </a:r>
            <a:r>
              <a:rPr lang="en-US" dirty="0" err="1" smtClean="0">
                <a:solidFill>
                  <a:srgbClr val="000000"/>
                </a:solidFill>
                <a:latin typeface="MinionPro-Regular"/>
              </a:rPr>
              <a:t>characterised</a:t>
            </a:r>
            <a:r>
              <a:rPr lang="hu-HU" dirty="0" smtClean="0">
                <a:solidFill>
                  <a:srgbClr val="000000"/>
                </a:solidFill>
                <a:latin typeface="MinionPro-Regular"/>
              </a:rPr>
              <a:t> </a:t>
            </a:r>
            <a:r>
              <a:rPr lang="en-US" dirty="0" smtClean="0">
                <a:solidFill>
                  <a:srgbClr val="000000"/>
                </a:solidFill>
                <a:latin typeface="MinionPro-Regular"/>
              </a:rPr>
              <a:t>epigenetic </a:t>
            </a:r>
            <a:r>
              <a:rPr lang="en-US" dirty="0">
                <a:solidFill>
                  <a:srgbClr val="000000"/>
                </a:solidFill>
                <a:latin typeface="MinionPro-Regular"/>
              </a:rPr>
              <a:t>modifications on histone molecules, methylation of H3K79 and H4K20 (Supplementary Fig. S2A </a:t>
            </a:r>
            <a:r>
              <a:rPr lang="en-US" dirty="0" smtClean="0">
                <a:solidFill>
                  <a:srgbClr val="000000"/>
                </a:solidFill>
                <a:latin typeface="MinionPro-Regular"/>
              </a:rPr>
              <a:t>and</a:t>
            </a:r>
            <a:r>
              <a:rPr lang="hu-HU" dirty="0" smtClean="0">
                <a:solidFill>
                  <a:srgbClr val="000000"/>
                </a:solidFill>
                <a:latin typeface="MinionPro-Regular"/>
              </a:rPr>
              <a:t> </a:t>
            </a:r>
            <a:r>
              <a:rPr lang="en-US" dirty="0" smtClean="0">
                <a:solidFill>
                  <a:srgbClr val="000000"/>
                </a:solidFill>
                <a:latin typeface="MinionPro-Regular"/>
              </a:rPr>
              <a:t>B</a:t>
            </a:r>
            <a:r>
              <a:rPr lang="en-US" dirty="0">
                <a:solidFill>
                  <a:srgbClr val="000000"/>
                </a:solidFill>
                <a:latin typeface="MinionPro-Regular"/>
              </a:rPr>
              <a:t>), which are involved in transcriptional regulation and genome </a:t>
            </a:r>
            <a:r>
              <a:rPr lang="en-US" dirty="0" smtClean="0">
                <a:solidFill>
                  <a:srgbClr val="000000"/>
                </a:solidFill>
                <a:latin typeface="MinionPro-Regular"/>
              </a:rPr>
              <a:t>maintenance. </a:t>
            </a:r>
            <a:r>
              <a:rPr lang="en-US" dirty="0">
                <a:solidFill>
                  <a:srgbClr val="000000"/>
                </a:solidFill>
                <a:latin typeface="MinionPro-Regular"/>
              </a:rPr>
              <a:t>Our high-sensitive </a:t>
            </a:r>
            <a:r>
              <a:rPr lang="en-US" dirty="0" smtClean="0">
                <a:solidFill>
                  <a:srgbClr val="000000"/>
                </a:solidFill>
                <a:latin typeface="MinionPro-Regular"/>
              </a:rPr>
              <a:t>proteomic</a:t>
            </a:r>
            <a:r>
              <a:rPr lang="hu-HU" dirty="0" smtClean="0">
                <a:solidFill>
                  <a:srgbClr val="000000"/>
                </a:solidFill>
                <a:latin typeface="MinionPro-Regular"/>
              </a:rPr>
              <a:t> </a:t>
            </a:r>
            <a:r>
              <a:rPr lang="en-US" dirty="0" smtClean="0">
                <a:solidFill>
                  <a:srgbClr val="000000"/>
                </a:solidFill>
                <a:latin typeface="MinionPro-Regular"/>
              </a:rPr>
              <a:t>analysis </a:t>
            </a:r>
            <a:r>
              <a:rPr lang="en-US" dirty="0">
                <a:solidFill>
                  <a:srgbClr val="000000"/>
                </a:solidFill>
                <a:latin typeface="MinionPro-Regular"/>
              </a:rPr>
              <a:t>suggests that the remains retain nuclear components.</a:t>
            </a:r>
            <a:endParaRPr lang="hu-HU" dirty="0"/>
          </a:p>
        </p:txBody>
      </p:sp>
    </p:spTree>
    <p:extLst>
      <p:ext uri="{BB962C8B-B14F-4D97-AF65-F5344CB8AC3E}">
        <p14:creationId xmlns:p14="http://schemas.microsoft.com/office/powerpoint/2010/main" val="1509329982"/>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1466</Words>
  <Application>Microsoft Office PowerPoint</Application>
  <PresentationFormat>Diavetítés a képernyőre (4:3 oldalarány)</PresentationFormat>
  <Paragraphs>45</Paragraphs>
  <Slides>21</Slides>
  <Notes>0</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21</vt:i4>
      </vt:variant>
    </vt:vector>
  </HeadingPairs>
  <TitlesOfParts>
    <vt:vector size="31" baseType="lpstr">
      <vt:lpstr>Arial</vt:lpstr>
      <vt:lpstr>Calibri</vt:lpstr>
      <vt:lpstr>Calibri Light</vt:lpstr>
      <vt:lpstr>EuclidSymbol</vt:lpstr>
      <vt:lpstr>MinionPro-Bold</vt:lpstr>
      <vt:lpstr>MinionPro-It</vt:lpstr>
      <vt:lpstr>MinionPro-Regular</vt:lpstr>
      <vt:lpstr>MS Mincho</vt:lpstr>
      <vt:lpstr>Times New Roman</vt:lpstr>
      <vt:lpstr>Office-téma</vt:lpstr>
      <vt:lpstr>Signs of biological activities of 28,000-year-old mammoth nuclei in mouse oocytes visualized by live-cell imaging</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Signs of biological activities of 28,000-year-old mammoth nuclei in mouse oocytes visualized by live-cell imaging</dc:title>
  <dc:creator>Dr. Magyar Attila</dc:creator>
  <cp:lastModifiedBy>Dr. Magyar Attila</cp:lastModifiedBy>
  <cp:revision>9</cp:revision>
  <dcterms:created xsi:type="dcterms:W3CDTF">2019-03-26T13:39:28Z</dcterms:created>
  <dcterms:modified xsi:type="dcterms:W3CDTF">2019-03-26T15:41:56Z</dcterms:modified>
</cp:coreProperties>
</file>