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3" r:id="rId2"/>
    <p:sldId id="376" r:id="rId3"/>
    <p:sldId id="398" r:id="rId4"/>
    <p:sldId id="399" r:id="rId5"/>
    <p:sldId id="379" r:id="rId6"/>
    <p:sldId id="401" r:id="rId7"/>
    <p:sldId id="400" r:id="rId8"/>
    <p:sldId id="377" r:id="rId9"/>
    <p:sldId id="382" r:id="rId10"/>
    <p:sldId id="385" r:id="rId11"/>
    <p:sldId id="383" r:id="rId12"/>
    <p:sldId id="386" r:id="rId13"/>
    <p:sldId id="387" r:id="rId14"/>
    <p:sldId id="388" r:id="rId15"/>
    <p:sldId id="389" r:id="rId16"/>
    <p:sldId id="390" r:id="rId17"/>
    <p:sldId id="394" r:id="rId18"/>
    <p:sldId id="367" r:id="rId19"/>
    <p:sldId id="381" r:id="rId20"/>
    <p:sldId id="380" r:id="rId21"/>
    <p:sldId id="393" r:id="rId22"/>
    <p:sldId id="370" r:id="rId23"/>
    <p:sldId id="350" r:id="rId24"/>
    <p:sldId id="392" r:id="rId25"/>
    <p:sldId id="397" r:id="rId26"/>
    <p:sldId id="402" r:id="rId27"/>
    <p:sldId id="375" r:id="rId28"/>
    <p:sldId id="371" r:id="rId29"/>
    <p:sldId id="374" r:id="rId3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CC"/>
    <a:srgbClr val="66FFFF"/>
    <a:srgbClr val="FF3300"/>
    <a:srgbClr val="FF9999"/>
    <a:srgbClr val="FFFF00"/>
    <a:srgbClr val="FF99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3E3B95-4CD8-47A0-B6BB-BE75056A5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9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AE5333-8A88-4347-A1BB-C92AC732E6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5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5333-8A88-4347-A1BB-C92AC732E6D0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1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7385-98EC-485C-B2D1-A5CA2F7311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D670-1D89-407D-B3FD-E745ACA905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2D31-5371-49A8-AB01-AF504A65DC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1565-42F1-454D-B81B-1EA9FC28E8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F602-DA0C-4D1C-8200-2B00731A90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E517-A7E2-43CB-BEB0-0E7B93D91D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57D9-8FD9-43DD-8732-B057DB4EB7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EBB6-7E82-49C8-BF31-CFA81D1580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7B8C-E972-43D9-A1F6-789F70DFB5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9023-7F4E-4B3A-8EEB-1C2E99947C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F2AB-4ABD-400E-A0D6-69B97642A7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444B-B1B6-41C7-87CC-2E9BCAEBBC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495C16-58F1-470F-86A1-4653E77788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adiographics.rsnajnls.org/content/vol21/issue2/images/large/g01mr19c4x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radiographics.rsnajnls.org/content/vol21/issue2/images/large/g01mr19c5x.jp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adiographics.rsnajnls.org/content/vol21/issue2/images/large/g01mr19g11b.jpe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radiographics.rsnajnls.org/content/vol21/issue2/images/large/g01mr19g11a.jpe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Anatomie </a:t>
            </a:r>
            <a:r>
              <a:rPr lang="de-DE" dirty="0"/>
              <a:t>der Niere, </a:t>
            </a:r>
            <a:r>
              <a:rPr lang="de-DE" dirty="0" err="1"/>
              <a:t>Pelvis</a:t>
            </a:r>
            <a:r>
              <a:rPr lang="de-DE" dirty="0"/>
              <a:t> </a:t>
            </a:r>
            <a:r>
              <a:rPr lang="de-DE" dirty="0" err="1"/>
              <a:t>renalis</a:t>
            </a:r>
            <a:r>
              <a:rPr lang="de-DE" dirty="0"/>
              <a:t>, </a:t>
            </a:r>
            <a:r>
              <a:rPr lang="de-DE" dirty="0" smtClean="0"/>
              <a:t>Nierenkapsel</a:t>
            </a:r>
            <a:r>
              <a:rPr lang="de-DE" dirty="0"/>
              <a:t>, Befestigung der Niere. Harnleiter, Harnblase. 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Anna Németh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renalsinu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5473700" cy="3990975"/>
          </a:xfrm>
          <a:noFill/>
          <a:effectLst>
            <a:prstShdw prst="shdw13" dist="53882" dir="13500000">
              <a:schemeClr val="accent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1908175" y="2636838"/>
            <a:ext cx="2447925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627313" y="3068638"/>
            <a:ext cx="1800225" cy="431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971550" y="4076700"/>
            <a:ext cx="1584325" cy="12239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781050" y="2921000"/>
            <a:ext cx="2406650" cy="904875"/>
          </a:xfrm>
          <a:custGeom>
            <a:avLst/>
            <a:gdLst>
              <a:gd name="T0" fmla="*/ 0 w 1516"/>
              <a:gd name="T1" fmla="*/ 0 h 570"/>
              <a:gd name="T2" fmla="*/ 337700938 w 1516"/>
              <a:gd name="T3" fmla="*/ 196572188 h 570"/>
              <a:gd name="T4" fmla="*/ 506552200 w 1516"/>
              <a:gd name="T5" fmla="*/ 294859075 h 570"/>
              <a:gd name="T6" fmla="*/ 647680950 w 1516"/>
              <a:gd name="T7" fmla="*/ 393144375 h 570"/>
              <a:gd name="T8" fmla="*/ 902215938 w 1516"/>
              <a:gd name="T9" fmla="*/ 506552200 h 570"/>
              <a:gd name="T10" fmla="*/ 1537295313 w 1516"/>
              <a:gd name="T11" fmla="*/ 662801888 h 570"/>
              <a:gd name="T12" fmla="*/ 1859875313 w 1516"/>
              <a:gd name="T13" fmla="*/ 773688763 h 570"/>
              <a:gd name="T14" fmla="*/ 1902718763 w 1516"/>
              <a:gd name="T15" fmla="*/ 803930638 h 570"/>
              <a:gd name="T16" fmla="*/ 1945560625 w 1516"/>
              <a:gd name="T17" fmla="*/ 816530625 h 570"/>
              <a:gd name="T18" fmla="*/ 2147483647 w 1516"/>
              <a:gd name="T19" fmla="*/ 1028223750 h 570"/>
              <a:gd name="T20" fmla="*/ 2147483647 w 1516"/>
              <a:gd name="T21" fmla="*/ 1169352500 h 570"/>
              <a:gd name="T22" fmla="*/ 2147483647 w 1516"/>
              <a:gd name="T23" fmla="*/ 1338203763 h 570"/>
              <a:gd name="T24" fmla="*/ 2147483647 w 1516"/>
              <a:gd name="T25" fmla="*/ 1353324700 h 570"/>
              <a:gd name="T26" fmla="*/ 2147483647 w 1516"/>
              <a:gd name="T27" fmla="*/ 1436489063 h 5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16" h="570">
                <a:moveTo>
                  <a:pt x="0" y="0"/>
                </a:moveTo>
                <a:cubicBezTo>
                  <a:pt x="44" y="28"/>
                  <a:pt x="84" y="62"/>
                  <a:pt x="134" y="78"/>
                </a:cubicBezTo>
                <a:cubicBezTo>
                  <a:pt x="153" y="95"/>
                  <a:pt x="177" y="109"/>
                  <a:pt x="201" y="117"/>
                </a:cubicBezTo>
                <a:cubicBezTo>
                  <a:pt x="220" y="134"/>
                  <a:pt x="232" y="148"/>
                  <a:pt x="257" y="156"/>
                </a:cubicBezTo>
                <a:cubicBezTo>
                  <a:pt x="281" y="180"/>
                  <a:pt x="326" y="188"/>
                  <a:pt x="358" y="201"/>
                </a:cubicBezTo>
                <a:cubicBezTo>
                  <a:pt x="463" y="244"/>
                  <a:pt x="496" y="256"/>
                  <a:pt x="610" y="263"/>
                </a:cubicBezTo>
                <a:cubicBezTo>
                  <a:pt x="662" y="271"/>
                  <a:pt x="691" y="292"/>
                  <a:pt x="738" y="307"/>
                </a:cubicBezTo>
                <a:cubicBezTo>
                  <a:pt x="744" y="311"/>
                  <a:pt x="749" y="316"/>
                  <a:pt x="755" y="319"/>
                </a:cubicBezTo>
                <a:cubicBezTo>
                  <a:pt x="760" y="322"/>
                  <a:pt x="767" y="321"/>
                  <a:pt x="772" y="324"/>
                </a:cubicBezTo>
                <a:cubicBezTo>
                  <a:pt x="813" y="351"/>
                  <a:pt x="840" y="395"/>
                  <a:pt x="889" y="408"/>
                </a:cubicBezTo>
                <a:cubicBezTo>
                  <a:pt x="922" y="430"/>
                  <a:pt x="965" y="440"/>
                  <a:pt x="996" y="464"/>
                </a:cubicBezTo>
                <a:cubicBezTo>
                  <a:pt x="1013" y="477"/>
                  <a:pt x="1083" y="529"/>
                  <a:pt x="1107" y="531"/>
                </a:cubicBezTo>
                <a:cubicBezTo>
                  <a:pt x="1170" y="536"/>
                  <a:pt x="1234" y="535"/>
                  <a:pt x="1298" y="537"/>
                </a:cubicBezTo>
                <a:cubicBezTo>
                  <a:pt x="1374" y="544"/>
                  <a:pt x="1439" y="570"/>
                  <a:pt x="1516" y="570"/>
                </a:cubicBezTo>
              </a:path>
            </a:pathLst>
          </a:custGeom>
          <a:noFill/>
          <a:ln w="28575" cmpd="sng">
            <a:solidFill>
              <a:srgbClr val="F79B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325688" y="3648075"/>
            <a:ext cx="142875" cy="825500"/>
          </a:xfrm>
          <a:custGeom>
            <a:avLst/>
            <a:gdLst>
              <a:gd name="T0" fmla="*/ 0 w 90"/>
              <a:gd name="T1" fmla="*/ 0 h 520"/>
              <a:gd name="T2" fmla="*/ 113407825 w 90"/>
              <a:gd name="T3" fmla="*/ 113407825 h 520"/>
              <a:gd name="T4" fmla="*/ 156249688 w 90"/>
              <a:gd name="T5" fmla="*/ 199093138 h 520"/>
              <a:gd name="T6" fmla="*/ 226814063 w 90"/>
              <a:gd name="T7" fmla="*/ 380544388 h 520"/>
              <a:gd name="T8" fmla="*/ 168851263 w 90"/>
              <a:gd name="T9" fmla="*/ 1310481250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520">
                <a:moveTo>
                  <a:pt x="0" y="0"/>
                </a:moveTo>
                <a:cubicBezTo>
                  <a:pt x="20" y="14"/>
                  <a:pt x="24" y="31"/>
                  <a:pt x="45" y="45"/>
                </a:cubicBezTo>
                <a:cubicBezTo>
                  <a:pt x="62" y="104"/>
                  <a:pt x="34" y="16"/>
                  <a:pt x="62" y="79"/>
                </a:cubicBezTo>
                <a:cubicBezTo>
                  <a:pt x="73" y="105"/>
                  <a:pt x="73" y="128"/>
                  <a:pt x="90" y="151"/>
                </a:cubicBezTo>
                <a:cubicBezTo>
                  <a:pt x="86" y="282"/>
                  <a:pt x="67" y="391"/>
                  <a:pt x="67" y="520"/>
                </a:cubicBezTo>
              </a:path>
            </a:pathLst>
          </a:custGeom>
          <a:noFill/>
          <a:ln w="9525">
            <a:solidFill>
              <a:srgbClr val="F79B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609850" y="3611563"/>
            <a:ext cx="598488" cy="152400"/>
          </a:xfrm>
          <a:custGeom>
            <a:avLst/>
            <a:gdLst>
              <a:gd name="T0" fmla="*/ 0 w 377"/>
              <a:gd name="T1" fmla="*/ 241935000 h 96"/>
              <a:gd name="T2" fmla="*/ 126007918 w 377"/>
              <a:gd name="T3" fmla="*/ 171370625 h 96"/>
              <a:gd name="T4" fmla="*/ 635079906 w 377"/>
              <a:gd name="T5" fmla="*/ 143649700 h 96"/>
              <a:gd name="T6" fmla="*/ 846773207 w 377"/>
              <a:gd name="T7" fmla="*/ 57964388 h 96"/>
              <a:gd name="T8" fmla="*/ 945060177 w 377"/>
              <a:gd name="T9" fmla="*/ 252095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7" h="96">
                <a:moveTo>
                  <a:pt x="0" y="96"/>
                </a:moveTo>
                <a:cubicBezTo>
                  <a:pt x="9" y="90"/>
                  <a:pt x="39" y="69"/>
                  <a:pt x="50" y="68"/>
                </a:cubicBezTo>
                <a:cubicBezTo>
                  <a:pt x="117" y="61"/>
                  <a:pt x="252" y="57"/>
                  <a:pt x="252" y="57"/>
                </a:cubicBezTo>
                <a:cubicBezTo>
                  <a:pt x="281" y="47"/>
                  <a:pt x="310" y="38"/>
                  <a:pt x="336" y="23"/>
                </a:cubicBezTo>
                <a:cubicBezTo>
                  <a:pt x="377" y="0"/>
                  <a:pt x="355" y="1"/>
                  <a:pt x="375" y="1"/>
                </a:cubicBezTo>
              </a:path>
            </a:pathLst>
          </a:custGeom>
          <a:noFill/>
          <a:ln w="9525">
            <a:solidFill>
              <a:srgbClr val="F79B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2644775" y="3781425"/>
            <a:ext cx="115888" cy="496888"/>
          </a:xfrm>
          <a:custGeom>
            <a:avLst/>
            <a:gdLst>
              <a:gd name="T0" fmla="*/ 113408314 w 73"/>
              <a:gd name="T1" fmla="*/ 0 h 313"/>
              <a:gd name="T2" fmla="*/ 128529317 w 73"/>
              <a:gd name="T3" fmla="*/ 199093338 h 313"/>
              <a:gd name="T4" fmla="*/ 183972994 w 73"/>
              <a:gd name="T5" fmla="*/ 340222230 h 313"/>
              <a:gd name="T6" fmla="*/ 57964638 w 73"/>
              <a:gd name="T7" fmla="*/ 579636521 h 313"/>
              <a:gd name="T8" fmla="*/ 0 w 73"/>
              <a:gd name="T9" fmla="*/ 788810494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313">
                <a:moveTo>
                  <a:pt x="45" y="0"/>
                </a:moveTo>
                <a:cubicBezTo>
                  <a:pt x="47" y="26"/>
                  <a:pt x="46" y="53"/>
                  <a:pt x="51" y="79"/>
                </a:cubicBezTo>
                <a:cubicBezTo>
                  <a:pt x="53" y="91"/>
                  <a:pt x="69" y="118"/>
                  <a:pt x="73" y="135"/>
                </a:cubicBezTo>
                <a:cubicBezTo>
                  <a:pt x="66" y="178"/>
                  <a:pt x="52" y="198"/>
                  <a:pt x="23" y="230"/>
                </a:cubicBezTo>
                <a:cubicBezTo>
                  <a:pt x="13" y="256"/>
                  <a:pt x="0" y="285"/>
                  <a:pt x="0" y="313"/>
                </a:cubicBezTo>
              </a:path>
            </a:pathLst>
          </a:custGeom>
          <a:noFill/>
          <a:ln w="9525">
            <a:solidFill>
              <a:srgbClr val="F79B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965450" y="3790950"/>
            <a:ext cx="311150" cy="239713"/>
          </a:xfrm>
          <a:custGeom>
            <a:avLst/>
            <a:gdLst>
              <a:gd name="T0" fmla="*/ 0 w 196"/>
              <a:gd name="T1" fmla="*/ 0 h 151"/>
              <a:gd name="T2" fmla="*/ 309980013 w 196"/>
              <a:gd name="T3" fmla="*/ 239416137 h 151"/>
              <a:gd name="T4" fmla="*/ 463708750 w 196"/>
              <a:gd name="T5" fmla="*/ 352822611 h 151"/>
              <a:gd name="T6" fmla="*/ 493950625 w 196"/>
              <a:gd name="T7" fmla="*/ 380545181 h 1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" h="151">
                <a:moveTo>
                  <a:pt x="0" y="0"/>
                </a:moveTo>
                <a:cubicBezTo>
                  <a:pt x="14" y="78"/>
                  <a:pt x="49" y="85"/>
                  <a:pt x="123" y="95"/>
                </a:cubicBezTo>
                <a:cubicBezTo>
                  <a:pt x="147" y="104"/>
                  <a:pt x="164" y="123"/>
                  <a:pt x="184" y="140"/>
                </a:cubicBezTo>
                <a:cubicBezTo>
                  <a:pt x="188" y="144"/>
                  <a:pt x="196" y="151"/>
                  <a:pt x="196" y="151"/>
                </a:cubicBezTo>
              </a:path>
            </a:pathLst>
          </a:custGeom>
          <a:noFill/>
          <a:ln w="9525">
            <a:solidFill>
              <a:srgbClr val="F79B2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827088" y="2276475"/>
            <a:ext cx="1444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2051050" y="3702050"/>
            <a:ext cx="373063" cy="174625"/>
          </a:xfrm>
          <a:custGeom>
            <a:avLst/>
            <a:gdLst>
              <a:gd name="T0" fmla="*/ 161290216 w 235"/>
              <a:gd name="T1" fmla="*/ 17641888 h 110"/>
              <a:gd name="T2" fmla="*/ 519152883 w 235"/>
              <a:gd name="T3" fmla="*/ 131048125 h 110"/>
              <a:gd name="T4" fmla="*/ 584677034 w 235"/>
              <a:gd name="T5" fmla="*/ 196572188 h 110"/>
              <a:gd name="T6" fmla="*/ 561996391 w 235"/>
              <a:gd name="T7" fmla="*/ 264617200 h 110"/>
              <a:gd name="T8" fmla="*/ 428427137 w 235"/>
              <a:gd name="T9" fmla="*/ 241935000 h 110"/>
              <a:gd name="T10" fmla="*/ 383064263 w 235"/>
              <a:gd name="T11" fmla="*/ 153730325 h 110"/>
              <a:gd name="T12" fmla="*/ 70564470 w 235"/>
              <a:gd name="T13" fmla="*/ 108367513 h 110"/>
              <a:gd name="T14" fmla="*/ 138609573 w 235"/>
              <a:gd name="T15" fmla="*/ 85685313 h 110"/>
              <a:gd name="T16" fmla="*/ 161290216 w 235"/>
              <a:gd name="T17" fmla="*/ 17641888 h 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110">
                <a:moveTo>
                  <a:pt x="64" y="7"/>
                </a:moveTo>
                <a:cubicBezTo>
                  <a:pt x="139" y="18"/>
                  <a:pt x="143" y="31"/>
                  <a:pt x="206" y="52"/>
                </a:cubicBezTo>
                <a:cubicBezTo>
                  <a:pt x="215" y="61"/>
                  <a:pt x="228" y="66"/>
                  <a:pt x="232" y="78"/>
                </a:cubicBezTo>
                <a:cubicBezTo>
                  <a:pt x="235" y="87"/>
                  <a:pt x="232" y="102"/>
                  <a:pt x="223" y="105"/>
                </a:cubicBezTo>
                <a:cubicBezTo>
                  <a:pt x="206" y="110"/>
                  <a:pt x="188" y="99"/>
                  <a:pt x="170" y="96"/>
                </a:cubicBezTo>
                <a:cubicBezTo>
                  <a:pt x="164" y="84"/>
                  <a:pt x="163" y="68"/>
                  <a:pt x="152" y="61"/>
                </a:cubicBezTo>
                <a:cubicBezTo>
                  <a:pt x="116" y="39"/>
                  <a:pt x="69" y="48"/>
                  <a:pt x="28" y="43"/>
                </a:cubicBezTo>
                <a:cubicBezTo>
                  <a:pt x="37" y="40"/>
                  <a:pt x="53" y="43"/>
                  <a:pt x="55" y="34"/>
                </a:cubicBezTo>
                <a:cubicBezTo>
                  <a:pt x="64" y="0"/>
                  <a:pt x="0" y="7"/>
                  <a:pt x="64" y="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2411413" y="3573463"/>
            <a:ext cx="290512" cy="155575"/>
          </a:xfrm>
          <a:custGeom>
            <a:avLst/>
            <a:gdLst>
              <a:gd name="T0" fmla="*/ 65523950 w 183"/>
              <a:gd name="T1" fmla="*/ 45362813 h 98"/>
              <a:gd name="T2" fmla="*/ 244453942 w 183"/>
              <a:gd name="T3" fmla="*/ 133569075 h 98"/>
              <a:gd name="T4" fmla="*/ 423385521 w 183"/>
              <a:gd name="T5" fmla="*/ 156249688 h 98"/>
              <a:gd name="T6" fmla="*/ 446066095 w 183"/>
              <a:gd name="T7" fmla="*/ 90725625 h 98"/>
              <a:gd name="T8" fmla="*/ 380542145 w 183"/>
              <a:gd name="T9" fmla="*/ 110886875 h 98"/>
              <a:gd name="T10" fmla="*/ 133567258 w 183"/>
              <a:gd name="T11" fmla="*/ 45362813 h 98"/>
              <a:gd name="T12" fmla="*/ 0 w 183"/>
              <a:gd name="T13" fmla="*/ 0 h 98"/>
              <a:gd name="T14" fmla="*/ 65523950 w 183"/>
              <a:gd name="T15" fmla="*/ 45362813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3" h="98">
                <a:moveTo>
                  <a:pt x="26" y="18"/>
                </a:moveTo>
                <a:cubicBezTo>
                  <a:pt x="41" y="61"/>
                  <a:pt x="54" y="64"/>
                  <a:pt x="97" y="53"/>
                </a:cubicBezTo>
                <a:cubicBezTo>
                  <a:pt x="121" y="56"/>
                  <a:pt x="145" y="67"/>
                  <a:pt x="168" y="62"/>
                </a:cubicBezTo>
                <a:cubicBezTo>
                  <a:pt x="177" y="60"/>
                  <a:pt x="183" y="43"/>
                  <a:pt x="177" y="36"/>
                </a:cubicBezTo>
                <a:cubicBezTo>
                  <a:pt x="171" y="29"/>
                  <a:pt x="160" y="41"/>
                  <a:pt x="151" y="44"/>
                </a:cubicBezTo>
                <a:cubicBezTo>
                  <a:pt x="87" y="33"/>
                  <a:pt x="121" y="41"/>
                  <a:pt x="53" y="18"/>
                </a:cubicBezTo>
                <a:cubicBezTo>
                  <a:pt x="35" y="12"/>
                  <a:pt x="0" y="0"/>
                  <a:pt x="0" y="0"/>
                </a:cubicBezTo>
                <a:cubicBezTo>
                  <a:pt x="8" y="23"/>
                  <a:pt x="26" y="98"/>
                  <a:pt x="26" y="1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11188" y="3644900"/>
            <a:ext cx="1657350" cy="1444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68313" y="3068638"/>
            <a:ext cx="1439862" cy="504825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98488" y="2035175"/>
            <a:ext cx="524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b="1" dirty="0" err="1" smtClean="0">
                <a:solidFill>
                  <a:srgbClr val="E25B00"/>
                </a:solidFill>
              </a:rPr>
              <a:t>Nerv</a:t>
            </a:r>
            <a:endParaRPr lang="hu-HU" sz="1200" b="1" dirty="0">
              <a:solidFill>
                <a:srgbClr val="E25B00"/>
              </a:solidFill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31775" y="2871788"/>
            <a:ext cx="766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b="1" dirty="0" err="1" smtClean="0">
                <a:solidFill>
                  <a:srgbClr val="08DFFC"/>
                </a:solidFill>
              </a:rPr>
              <a:t>Pelvis</a:t>
            </a:r>
            <a:r>
              <a:rPr lang="hu-HU" sz="1200" b="1" dirty="0" smtClean="0">
                <a:solidFill>
                  <a:srgbClr val="52FCF4"/>
                </a:solidFill>
              </a:rPr>
              <a:t> </a:t>
            </a:r>
            <a:r>
              <a:rPr lang="hu-HU" sz="1200" b="1" dirty="0">
                <a:solidFill>
                  <a:srgbClr val="52FCF4"/>
                </a:solidFill>
              </a:rPr>
              <a:t>r</a:t>
            </a:r>
            <a:r>
              <a:rPr lang="hu-HU" sz="1000" b="1" dirty="0">
                <a:solidFill>
                  <a:srgbClr val="52FCF4"/>
                </a:solidFill>
              </a:rPr>
              <a:t>.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79388" y="3441700"/>
            <a:ext cx="12545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b="1" dirty="0" err="1" smtClean="0">
                <a:solidFill>
                  <a:srgbClr val="008000"/>
                </a:solidFill>
              </a:rPr>
              <a:t>Lymphgefässe</a:t>
            </a:r>
            <a:endParaRPr lang="hu-HU" sz="1200" b="1" dirty="0">
              <a:solidFill>
                <a:srgbClr val="008000"/>
              </a:solidFill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371975" y="2492375"/>
            <a:ext cx="10188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b="1" dirty="0" smtClean="0">
                <a:solidFill>
                  <a:schemeClr val="accent2"/>
                </a:solidFill>
              </a:rPr>
              <a:t>V. </a:t>
            </a:r>
            <a:r>
              <a:rPr lang="hu-HU" sz="1200" b="1" dirty="0" err="1">
                <a:solidFill>
                  <a:schemeClr val="accent2"/>
                </a:solidFill>
              </a:rPr>
              <a:t>renalis</a:t>
            </a:r>
            <a:endParaRPr lang="hu-HU" sz="1200" b="1" dirty="0">
              <a:solidFill>
                <a:schemeClr val="accent2"/>
              </a:solidFill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427538" y="2924175"/>
            <a:ext cx="9633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b="1" dirty="0" smtClean="0">
                <a:solidFill>
                  <a:srgbClr val="FF0000"/>
                </a:solidFill>
              </a:rPr>
              <a:t>A. </a:t>
            </a:r>
            <a:r>
              <a:rPr lang="hu-HU" sz="1200" b="1" dirty="0" err="1">
                <a:solidFill>
                  <a:srgbClr val="FF0000"/>
                </a:solidFill>
              </a:rPr>
              <a:t>renalis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172871"/>
            <a:ext cx="7772400" cy="741529"/>
          </a:xfrm>
        </p:spPr>
        <p:txBody>
          <a:bodyPr/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761038" y="1722209"/>
            <a:ext cx="3382962" cy="4708981"/>
          </a:xfrm>
          <a:prstGeom prst="rect">
            <a:avLst/>
          </a:prstGeom>
          <a:solidFill>
            <a:srgbClr val="FAF9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endParaRPr lang="hu-HU" sz="2000" b="1" dirty="0"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solidFill>
                  <a:srgbClr val="FF0000"/>
                </a:solidFill>
                <a:latin typeface="Book Antiqua" pitchFamily="18" charset="0"/>
              </a:rPr>
              <a:t>1. </a:t>
            </a:r>
            <a:r>
              <a:rPr lang="hu-HU" sz="2000" b="1" dirty="0" smtClean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hu-HU" sz="2000" b="1" dirty="0">
                <a:solidFill>
                  <a:srgbClr val="FF0000"/>
                </a:solidFill>
                <a:latin typeface="Book Antiqua" pitchFamily="18" charset="0"/>
              </a:rPr>
              <a:t>. renalis </a:t>
            </a:r>
          </a:p>
          <a:p>
            <a:pPr marL="342900" indent="-342900" eaLnBrk="1" hangingPunct="1"/>
            <a:endParaRPr lang="hu-HU" sz="2000" b="1" dirty="0"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solidFill>
                  <a:schemeClr val="accent2"/>
                </a:solidFill>
                <a:latin typeface="Book Antiqua" pitchFamily="18" charset="0"/>
              </a:rPr>
              <a:t>2. </a:t>
            </a:r>
            <a:r>
              <a:rPr lang="hu-HU" sz="2000" b="1" dirty="0" smtClean="0">
                <a:solidFill>
                  <a:schemeClr val="accent2"/>
                </a:solidFill>
                <a:latin typeface="Book Antiqua" pitchFamily="18" charset="0"/>
              </a:rPr>
              <a:t>V</a:t>
            </a:r>
            <a:r>
              <a:rPr lang="hu-HU" sz="2000" b="1" dirty="0">
                <a:solidFill>
                  <a:schemeClr val="accent2"/>
                </a:solidFill>
                <a:latin typeface="Book Antiqua" pitchFamily="18" charset="0"/>
              </a:rPr>
              <a:t>. renalis </a:t>
            </a:r>
          </a:p>
          <a:p>
            <a:pPr marL="342900" indent="-342900" eaLnBrk="1" hangingPunct="1"/>
            <a:endParaRPr lang="hu-HU" sz="2000" b="1" dirty="0"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latin typeface="Book Antiqua" pitchFamily="18" charset="0"/>
              </a:rPr>
              <a:t>3. Pelvis renalis</a:t>
            </a:r>
          </a:p>
          <a:p>
            <a:pPr marL="342900" indent="-342900" eaLnBrk="1" hangingPunct="1"/>
            <a:r>
              <a:rPr lang="hu-HU" sz="2000" b="1" dirty="0">
                <a:latin typeface="Book Antiqua" pitchFamily="18" charset="0"/>
              </a:rPr>
              <a:t>          </a:t>
            </a:r>
            <a:endParaRPr lang="hu-HU" sz="1600" b="1" dirty="0"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solidFill>
                  <a:srgbClr val="E25B00"/>
                </a:solidFill>
                <a:latin typeface="Book Antiqua" pitchFamily="18" charset="0"/>
              </a:rPr>
              <a:t>4. Nerven</a:t>
            </a:r>
          </a:p>
          <a:p>
            <a:pPr marL="342900" indent="-342900" eaLnBrk="1" hangingPunct="1"/>
            <a:r>
              <a:rPr lang="hu-HU" sz="1600" b="1" dirty="0">
                <a:latin typeface="Book Antiqua" pitchFamily="18" charset="0"/>
              </a:rPr>
              <a:t>      </a:t>
            </a:r>
            <a:r>
              <a:rPr lang="hu-HU" sz="1600" b="1" dirty="0" smtClean="0">
                <a:latin typeface="Book Antiqua" pitchFamily="18" charset="0"/>
              </a:rPr>
              <a:t> </a:t>
            </a:r>
            <a:r>
              <a:rPr lang="hu-HU" sz="1600" b="1" dirty="0">
                <a:latin typeface="Book Antiqua" pitchFamily="18" charset="0"/>
              </a:rPr>
              <a:t>-Plexus renalis: </a:t>
            </a:r>
            <a:r>
              <a:rPr lang="hu-HU" sz="1600" b="1" dirty="0" smtClean="0">
                <a:latin typeface="Book Antiqua" pitchFamily="18" charset="0"/>
              </a:rPr>
              <a:t>  	</a:t>
            </a:r>
            <a:r>
              <a:rPr lang="hu-HU" sz="1600" b="1" dirty="0" err="1" smtClean="0">
                <a:latin typeface="Book Antiqua" pitchFamily="18" charset="0"/>
              </a:rPr>
              <a:t>sympathische</a:t>
            </a:r>
            <a:r>
              <a:rPr lang="hu-HU" sz="1600" b="1" dirty="0" smtClean="0">
                <a:latin typeface="Book Antiqua" pitchFamily="18" charset="0"/>
              </a:rPr>
              <a:t> </a:t>
            </a:r>
            <a:r>
              <a:rPr lang="hu-HU" sz="1600" b="1" dirty="0">
                <a:latin typeface="Book Antiqua" pitchFamily="18" charset="0"/>
              </a:rPr>
              <a:t>und</a:t>
            </a:r>
          </a:p>
          <a:p>
            <a:pPr marL="342900" indent="-342900" eaLnBrk="1" hangingPunct="1"/>
            <a:r>
              <a:rPr lang="hu-HU" sz="1600" b="1" dirty="0">
                <a:latin typeface="Book Antiqua" pitchFamily="18" charset="0"/>
              </a:rPr>
              <a:t>               parasympathische Fasern</a:t>
            </a:r>
          </a:p>
          <a:p>
            <a:pPr marL="342900" indent="-342900" eaLnBrk="1" hangingPunct="1"/>
            <a:r>
              <a:rPr lang="hu-HU" sz="1600" b="1" dirty="0">
                <a:latin typeface="Book Antiqua" pitchFamily="18" charset="0"/>
              </a:rPr>
              <a:t>             -Äste der N. splanchnikus major et minor</a:t>
            </a:r>
            <a:endParaRPr lang="hu-HU" sz="2000" b="1" dirty="0"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solidFill>
                  <a:srgbClr val="006000"/>
                </a:solidFill>
                <a:latin typeface="Book Antiqua" pitchFamily="18" charset="0"/>
              </a:rPr>
              <a:t>5. Lymphgefässe</a:t>
            </a:r>
          </a:p>
          <a:p>
            <a:pPr marL="342900" indent="-342900" eaLnBrk="1" hangingPunct="1"/>
            <a:endParaRPr lang="hu-HU" sz="2000" b="1" dirty="0">
              <a:solidFill>
                <a:srgbClr val="006000"/>
              </a:solidFill>
              <a:latin typeface="Book Antiqua" pitchFamily="18" charset="0"/>
            </a:endParaRPr>
          </a:p>
          <a:p>
            <a:pPr marL="342900" indent="-342900" eaLnBrk="1" hangingPunct="1"/>
            <a:r>
              <a:rPr lang="hu-HU" sz="2000" b="1" dirty="0">
                <a:latin typeface="Book Antiqua" pitchFamily="18" charset="0"/>
              </a:rPr>
              <a:t>6. Fettgewebe</a:t>
            </a:r>
          </a:p>
        </p:txBody>
      </p:sp>
    </p:spTree>
    <p:extLst>
      <p:ext uri="{BB962C8B-B14F-4D97-AF65-F5344CB8AC3E}">
        <p14:creationId xmlns:p14="http://schemas.microsoft.com/office/powerpoint/2010/main" val="38873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0" grpId="0"/>
      <p:bldP spid="10261" grpId="0"/>
      <p:bldP spid="10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renalsin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038600" cy="388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renalpelv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4176713" cy="384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5168848"/>
            <a:ext cx="8281988" cy="1415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b="1" dirty="0" err="1" smtClean="0">
                <a:latin typeface="Times New Roman" pitchFamily="18" charset="0"/>
              </a:rPr>
              <a:t>Hilum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renalis</a:t>
            </a:r>
            <a:r>
              <a:rPr lang="hu-HU" sz="1600" b="1" dirty="0">
                <a:latin typeface="Times New Roman" pitchFamily="18" charset="0"/>
              </a:rPr>
              <a:t>: </a:t>
            </a:r>
            <a:r>
              <a:rPr lang="hu-HU" sz="1600" b="1" dirty="0" err="1" smtClean="0">
                <a:latin typeface="Times New Roman" pitchFamily="18" charset="0"/>
              </a:rPr>
              <a:t>anteromedial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Labium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ant</a:t>
            </a:r>
            <a:r>
              <a:rPr lang="hu-HU" sz="1600" b="1" dirty="0" smtClean="0">
                <a:latin typeface="Times New Roman" pitchFamily="18" charset="0"/>
              </a:rPr>
              <a:t>., </a:t>
            </a:r>
            <a:r>
              <a:rPr lang="hu-HU" sz="1600" b="1" dirty="0" err="1" smtClean="0">
                <a:latin typeface="Times New Roman" pitchFamily="18" charset="0"/>
              </a:rPr>
              <a:t>Labium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>
                <a:latin typeface="Times New Roman" pitchFamily="18" charset="0"/>
              </a:rPr>
              <a:t>post</a:t>
            </a:r>
            <a:r>
              <a:rPr lang="hu-HU" sz="1600" b="1" dirty="0" smtClean="0">
                <a:latin typeface="Times New Roman" pitchFamily="18" charset="0"/>
              </a:rPr>
              <a:t>. – Sinus </a:t>
            </a:r>
            <a:r>
              <a:rPr lang="hu-HU" sz="1600" b="1" dirty="0" err="1" smtClean="0">
                <a:latin typeface="Times New Roman" pitchFamily="18" charset="0"/>
              </a:rPr>
              <a:t>renalis</a:t>
            </a:r>
            <a:r>
              <a:rPr lang="hu-HU" sz="1600" b="1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hu-HU" sz="1600" b="1" dirty="0" smtClean="0">
                <a:latin typeface="Times New Roman" pitchFamily="18" charset="0"/>
              </a:rPr>
              <a:t>                                                                                                    </a:t>
            </a:r>
            <a:r>
              <a:rPr lang="hu-HU" sz="1600" b="1" dirty="0" err="1" smtClean="0">
                <a:latin typeface="Times New Roman" pitchFamily="18" charset="0"/>
              </a:rPr>
              <a:t>Pelvis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renalis</a:t>
            </a:r>
            <a:r>
              <a:rPr lang="hu-HU" sz="1600" b="1" dirty="0">
                <a:latin typeface="Times New Roman" pitchFamily="18" charset="0"/>
              </a:rPr>
              <a:t>	</a:t>
            </a:r>
            <a:r>
              <a:rPr lang="hu-HU" sz="1600" b="1" dirty="0" smtClean="0">
                <a:latin typeface="Times New Roman" pitchFamily="18" charset="0"/>
              </a:rPr>
              <a:t>	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800" b="1" dirty="0">
                <a:latin typeface="Times New Roman" pitchFamily="18" charset="0"/>
              </a:rPr>
              <a:t>	- </a:t>
            </a:r>
            <a:r>
              <a:rPr lang="hu-HU" sz="1800" b="1" dirty="0" smtClean="0">
                <a:latin typeface="Times New Roman" pitchFamily="18" charset="0"/>
              </a:rPr>
              <a:t>V. </a:t>
            </a:r>
            <a:r>
              <a:rPr lang="hu-HU" sz="1800" b="1" dirty="0" err="1">
                <a:latin typeface="Times New Roman" pitchFamily="18" charset="0"/>
              </a:rPr>
              <a:t>renalis</a:t>
            </a:r>
            <a:r>
              <a:rPr lang="hu-HU" sz="1800" b="1" dirty="0">
                <a:latin typeface="Times New Roman" pitchFamily="18" charset="0"/>
              </a:rPr>
              <a:t> – </a:t>
            </a:r>
            <a:r>
              <a:rPr lang="hu-HU" sz="1800" dirty="0" err="1" smtClean="0">
                <a:latin typeface="Times New Roman" pitchFamily="18" charset="0"/>
              </a:rPr>
              <a:t>vorne</a:t>
            </a:r>
            <a:endParaRPr lang="hu-HU" sz="1800" dirty="0">
              <a:latin typeface="Times New Roman" pitchFamily="18" charset="0"/>
            </a:endParaRPr>
          </a:p>
          <a:p>
            <a:pPr eaLnBrk="1" hangingPunct="1"/>
            <a:r>
              <a:rPr lang="hu-HU" sz="1800" b="1" dirty="0">
                <a:latin typeface="Times New Roman" pitchFamily="18" charset="0"/>
              </a:rPr>
              <a:t>	- </a:t>
            </a:r>
            <a:r>
              <a:rPr lang="hu-HU" sz="1800" b="1" dirty="0" smtClean="0">
                <a:latin typeface="Times New Roman" pitchFamily="18" charset="0"/>
              </a:rPr>
              <a:t>A. </a:t>
            </a:r>
            <a:r>
              <a:rPr lang="hu-HU" sz="1800" b="1" dirty="0" err="1">
                <a:latin typeface="Times New Roman" pitchFamily="18" charset="0"/>
              </a:rPr>
              <a:t>renalis</a:t>
            </a:r>
            <a:r>
              <a:rPr lang="hu-HU" sz="1800" b="1" dirty="0">
                <a:latin typeface="Times New Roman" pitchFamily="18" charset="0"/>
              </a:rPr>
              <a:t> – </a:t>
            </a:r>
            <a:r>
              <a:rPr lang="hu-HU" sz="1800" dirty="0" err="1" smtClean="0">
                <a:latin typeface="Times New Roman" pitchFamily="18" charset="0"/>
              </a:rPr>
              <a:t>in</a:t>
            </a:r>
            <a:r>
              <a:rPr lang="hu-HU" sz="1800" dirty="0" smtClean="0">
                <a:latin typeface="Times New Roman" pitchFamily="18" charset="0"/>
              </a:rPr>
              <a:t> der </a:t>
            </a:r>
            <a:r>
              <a:rPr lang="hu-HU" sz="1800" dirty="0" err="1" smtClean="0">
                <a:latin typeface="Times New Roman" pitchFamily="18" charset="0"/>
              </a:rPr>
              <a:t>Mitte</a:t>
            </a:r>
            <a:r>
              <a:rPr lang="hu-HU" sz="1800" dirty="0" smtClean="0">
                <a:latin typeface="Times New Roman" pitchFamily="18" charset="0"/>
              </a:rPr>
              <a:t>                  (</a:t>
            </a:r>
            <a:r>
              <a:rPr lang="hu-HU" sz="1800" b="1" dirty="0" smtClean="0">
                <a:latin typeface="Times New Roman" pitchFamily="18" charset="0"/>
              </a:rPr>
              <a:t>VAU)</a:t>
            </a:r>
            <a:endParaRPr lang="hu-HU" sz="1400" dirty="0">
              <a:latin typeface="Times New Roman" pitchFamily="18" charset="0"/>
            </a:endParaRPr>
          </a:p>
          <a:p>
            <a:pPr eaLnBrk="1" hangingPunct="1"/>
            <a:r>
              <a:rPr lang="hu-HU" sz="1800" b="1" dirty="0">
                <a:latin typeface="Times New Roman" pitchFamily="18" charset="0"/>
              </a:rPr>
              <a:t>	- </a:t>
            </a:r>
            <a:r>
              <a:rPr lang="hu-HU" sz="1800" b="1" dirty="0" err="1" smtClean="0">
                <a:latin typeface="Times New Roman" pitchFamily="18" charset="0"/>
              </a:rPr>
              <a:t>Pelvis</a:t>
            </a:r>
            <a:r>
              <a:rPr lang="hu-HU" sz="1800" b="1" dirty="0" smtClean="0">
                <a:latin typeface="Times New Roman" pitchFamily="18" charset="0"/>
              </a:rPr>
              <a:t> </a:t>
            </a:r>
            <a:r>
              <a:rPr lang="hu-HU" sz="1800" b="1" dirty="0" err="1">
                <a:latin typeface="Times New Roman" pitchFamily="18" charset="0"/>
              </a:rPr>
              <a:t>renalis</a:t>
            </a:r>
            <a:r>
              <a:rPr lang="hu-HU" sz="1800" b="1" dirty="0">
                <a:latin typeface="Times New Roman" pitchFamily="18" charset="0"/>
              </a:rPr>
              <a:t> </a:t>
            </a:r>
            <a:r>
              <a:rPr lang="hu-HU" sz="1800" b="1" dirty="0" smtClean="0">
                <a:latin typeface="Times New Roman" pitchFamily="18" charset="0"/>
              </a:rPr>
              <a:t>(</a:t>
            </a:r>
            <a:r>
              <a:rPr lang="hu-HU" sz="1800" b="1" dirty="0" err="1" smtClean="0">
                <a:latin typeface="Times New Roman" pitchFamily="18" charset="0"/>
              </a:rPr>
              <a:t>Ureter</a:t>
            </a:r>
            <a:r>
              <a:rPr lang="hu-HU" sz="1800" b="1" dirty="0" smtClean="0">
                <a:latin typeface="Times New Roman" pitchFamily="18" charset="0"/>
              </a:rPr>
              <a:t>) – </a:t>
            </a:r>
            <a:r>
              <a:rPr lang="hu-HU" sz="1800" dirty="0" err="1" smtClean="0">
                <a:latin typeface="Times New Roman" pitchFamily="18" charset="0"/>
              </a:rPr>
              <a:t>hinten</a:t>
            </a:r>
            <a:endParaRPr lang="hu-HU" sz="1800" dirty="0">
              <a:latin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4076" y="-73462"/>
            <a:ext cx="5789612" cy="796119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Längsschnitt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60726" y="722657"/>
            <a:ext cx="3845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Rinde</a:t>
            </a:r>
            <a:r>
              <a:rPr lang="hu-HU" sz="2000" dirty="0" smtClean="0"/>
              <a:t>: </a:t>
            </a:r>
            <a:r>
              <a:rPr lang="hu-HU" sz="1800" dirty="0" err="1" smtClean="0"/>
              <a:t>aussen</a:t>
            </a:r>
            <a:r>
              <a:rPr lang="hu-HU" sz="1800" dirty="0" smtClean="0"/>
              <a:t> und die </a:t>
            </a:r>
            <a:r>
              <a:rPr lang="hu-HU" sz="1800" dirty="0" err="1" smtClean="0"/>
              <a:t>Bertini</a:t>
            </a:r>
            <a:r>
              <a:rPr lang="hu-HU" sz="1800" dirty="0" smtClean="0"/>
              <a:t> </a:t>
            </a:r>
            <a:r>
              <a:rPr lang="hu-HU" sz="1800" dirty="0" err="1" smtClean="0"/>
              <a:t>Säule</a:t>
            </a:r>
            <a:r>
              <a:rPr lang="hu-HU" sz="1800" dirty="0" smtClean="0"/>
              <a:t> </a:t>
            </a:r>
          </a:p>
          <a:p>
            <a:r>
              <a:rPr lang="hu-HU" sz="1800" dirty="0"/>
              <a:t>	</a:t>
            </a:r>
            <a:r>
              <a:rPr lang="hu-HU" sz="1800" dirty="0" smtClean="0"/>
              <a:t>	(</a:t>
            </a:r>
            <a:r>
              <a:rPr lang="hu-HU" sz="1800" dirty="0" err="1" smtClean="0"/>
              <a:t>Columnae</a:t>
            </a:r>
            <a:r>
              <a:rPr lang="hu-HU" sz="1800" dirty="0" smtClean="0"/>
              <a:t> </a:t>
            </a:r>
            <a:r>
              <a:rPr lang="hu-HU" sz="1800" dirty="0" err="1"/>
              <a:t>renales</a:t>
            </a:r>
            <a:r>
              <a:rPr lang="hu-HU" sz="1800" dirty="0"/>
              <a:t>)</a:t>
            </a:r>
            <a:endParaRPr lang="en-US" sz="1800" dirty="0"/>
          </a:p>
          <a:p>
            <a:r>
              <a:rPr lang="hu-HU" sz="1800" dirty="0" smtClean="0"/>
              <a:t> </a:t>
            </a:r>
            <a:endParaRPr lang="de-DE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39600" y="5340599"/>
            <a:ext cx="2416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Mark</a:t>
            </a:r>
            <a:r>
              <a:rPr lang="hu-HU" sz="2000" dirty="0" smtClean="0"/>
              <a:t>: </a:t>
            </a:r>
            <a:r>
              <a:rPr lang="hu-HU" sz="2000" dirty="0" err="1" smtClean="0"/>
              <a:t>Pyramiden</a:t>
            </a:r>
            <a:endParaRPr lang="hu-HU" sz="2000" dirty="0" smtClean="0"/>
          </a:p>
          <a:p>
            <a:r>
              <a:rPr lang="hu-HU" sz="2000" dirty="0" smtClean="0"/>
              <a:t>             (12-18)</a:t>
            </a:r>
          </a:p>
          <a:p>
            <a:r>
              <a:rPr lang="hu-HU" sz="2000" dirty="0" smtClean="0"/>
              <a:t> </a:t>
            </a:r>
            <a:r>
              <a:rPr lang="hu-HU" sz="1800" dirty="0" smtClean="0"/>
              <a:t>(Spitze: Papilla </a:t>
            </a:r>
            <a:r>
              <a:rPr lang="hu-HU" sz="1800" dirty="0" err="1" smtClean="0"/>
              <a:t>renalis</a:t>
            </a:r>
            <a:r>
              <a:rPr lang="hu-HU" sz="1800" dirty="0" smtClean="0"/>
              <a:t>)</a:t>
            </a:r>
            <a:endParaRPr lang="de-DE" sz="2000" dirty="0"/>
          </a:p>
        </p:txBody>
      </p:sp>
      <p:cxnSp>
        <p:nvCxnSpPr>
          <p:cNvPr id="6" name="Egyenes összekötő nyíllal 5"/>
          <p:cNvCxnSpPr/>
          <p:nvPr/>
        </p:nvCxnSpPr>
        <p:spPr bwMode="auto">
          <a:xfrm flipH="1">
            <a:off x="7137779" y="1122767"/>
            <a:ext cx="573206" cy="678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gyenes összekötő nyíllal 8"/>
          <p:cNvCxnSpPr/>
          <p:nvPr/>
        </p:nvCxnSpPr>
        <p:spPr bwMode="auto">
          <a:xfrm>
            <a:off x="6305266" y="1122767"/>
            <a:ext cx="477671" cy="339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H="1" flipV="1">
            <a:off x="7424383" y="4271752"/>
            <a:ext cx="286602" cy="1068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gyenes összekötő nyíllal 16"/>
          <p:cNvCxnSpPr/>
          <p:nvPr/>
        </p:nvCxnSpPr>
        <p:spPr bwMode="auto">
          <a:xfrm flipV="1">
            <a:off x="7710985" y="4026090"/>
            <a:ext cx="0" cy="1314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73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ali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5435600" cy="485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72147" y="1036567"/>
            <a:ext cx="3635375" cy="37856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Sammelröhren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münden</a:t>
            </a:r>
            <a:r>
              <a:rPr lang="hu-HU" sz="1600" dirty="0" smtClean="0">
                <a:latin typeface="Times New Roman" pitchFamily="18" charset="0"/>
              </a:rPr>
              <a:t> an der Spitze der Papilla </a:t>
            </a:r>
            <a:r>
              <a:rPr lang="hu-HU" sz="1600" dirty="0" err="1">
                <a:latin typeface="Times New Roman" pitchFamily="18" charset="0"/>
              </a:rPr>
              <a:t>renalis</a:t>
            </a:r>
            <a:r>
              <a:rPr lang="hu-HU" sz="1600" dirty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in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Calyx</a:t>
            </a:r>
            <a:r>
              <a:rPr lang="hu-HU" sz="1600" b="1" dirty="0" smtClean="0">
                <a:latin typeface="Times New Roman" pitchFamily="18" charset="0"/>
              </a:rPr>
              <a:t> minor </a:t>
            </a:r>
            <a:r>
              <a:rPr lang="hu-HU" sz="1600" b="1" dirty="0">
                <a:latin typeface="Times New Roman" pitchFamily="18" charset="0"/>
              </a:rPr>
              <a:t>– </a:t>
            </a:r>
            <a:r>
              <a:rPr lang="hu-HU" sz="1600" dirty="0" smtClean="0">
                <a:latin typeface="Times New Roman" pitchFamily="18" charset="0"/>
              </a:rPr>
              <a:t>(</a:t>
            </a:r>
            <a:r>
              <a:rPr lang="hu-HU" sz="1600" dirty="0" err="1" smtClean="0">
                <a:latin typeface="Times New Roman" pitchFamily="18" charset="0"/>
              </a:rPr>
              <a:t>trichterförmige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Fortsatz</a:t>
            </a:r>
            <a:r>
              <a:rPr lang="hu-HU" sz="1600" dirty="0" smtClean="0">
                <a:latin typeface="Times New Roman" pitchFamily="18" charset="0"/>
              </a:rPr>
              <a:t>)</a:t>
            </a:r>
            <a:endParaRPr lang="hu-HU" sz="1600" dirty="0">
              <a:latin typeface="Times New Roman" pitchFamily="18" charset="0"/>
            </a:endParaRP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benachbarte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Calyces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minores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münden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zusammen</a:t>
            </a:r>
            <a:r>
              <a:rPr lang="hu-HU" sz="1600" b="1" dirty="0" smtClean="0">
                <a:latin typeface="Times New Roman" pitchFamily="18" charset="0"/>
              </a:rPr>
              <a:t> – </a:t>
            </a:r>
            <a:r>
              <a:rPr lang="hu-HU" sz="1600" b="1" dirty="0" err="1" smtClean="0">
                <a:latin typeface="Times New Roman" pitchFamily="18" charset="0"/>
              </a:rPr>
              <a:t>Calyx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>
                <a:latin typeface="Times New Roman" pitchFamily="18" charset="0"/>
              </a:rPr>
              <a:t>major</a:t>
            </a:r>
          </a:p>
          <a:p>
            <a:pPr eaLnBrk="1" hangingPunct="1">
              <a:buFontTx/>
              <a:buChar char="-"/>
            </a:pPr>
            <a:endParaRPr lang="hu-HU" sz="16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hu-HU" sz="16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Calyces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majores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leiten</a:t>
            </a:r>
            <a:r>
              <a:rPr lang="hu-HU" sz="1600" dirty="0" smtClean="0">
                <a:latin typeface="Times New Roman" pitchFamily="18" charset="0"/>
              </a:rPr>
              <a:t> den </a:t>
            </a:r>
            <a:r>
              <a:rPr lang="hu-HU" sz="1600" dirty="0" err="1" smtClean="0">
                <a:latin typeface="Times New Roman" pitchFamily="18" charset="0"/>
              </a:rPr>
              <a:t>Harn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ins</a:t>
            </a:r>
            <a:r>
              <a:rPr lang="hu-HU" sz="1600" dirty="0" smtClean="0">
                <a:latin typeface="Times New Roman" pitchFamily="18" charset="0"/>
              </a:rPr>
              <a:t>  	</a:t>
            </a:r>
            <a:r>
              <a:rPr lang="hu-HU" sz="1600" b="1" dirty="0" err="1" smtClean="0">
                <a:latin typeface="Times New Roman" pitchFamily="18" charset="0"/>
              </a:rPr>
              <a:t>Infundibulum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hu-HU" sz="16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Pelvis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renalis</a:t>
            </a:r>
            <a:r>
              <a:rPr lang="hu-HU" sz="1600" b="1" dirty="0">
                <a:latin typeface="Times New Roman" pitchFamily="18" charset="0"/>
              </a:rPr>
              <a:t> – </a:t>
            </a:r>
            <a:r>
              <a:rPr lang="hu-HU" sz="1600" dirty="0" err="1" smtClean="0">
                <a:latin typeface="Times New Roman" pitchFamily="18" charset="0"/>
              </a:rPr>
              <a:t>Vereinung</a:t>
            </a:r>
            <a:r>
              <a:rPr lang="hu-HU" sz="1600" dirty="0" smtClean="0">
                <a:latin typeface="Times New Roman" pitchFamily="18" charset="0"/>
              </a:rPr>
              <a:t> des </a:t>
            </a:r>
            <a:r>
              <a:rPr lang="hu-HU" sz="1600" dirty="0" err="1" smtClean="0">
                <a:latin typeface="Times New Roman" pitchFamily="18" charset="0"/>
              </a:rPr>
              <a:t>oberen</a:t>
            </a:r>
            <a:r>
              <a:rPr lang="hu-HU" sz="1600" dirty="0" smtClean="0">
                <a:latin typeface="Times New Roman" pitchFamily="18" charset="0"/>
              </a:rPr>
              <a:t>   	und </a:t>
            </a:r>
            <a:r>
              <a:rPr lang="hu-HU" sz="1600" dirty="0" err="1" smtClean="0">
                <a:latin typeface="Times New Roman" pitchFamily="18" charset="0"/>
              </a:rPr>
              <a:t>unteren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Infundibulum</a:t>
            </a:r>
            <a:r>
              <a:rPr lang="hu-HU" sz="1600" b="1" dirty="0"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hu-HU" sz="1600" b="1" dirty="0">
                <a:latin typeface="Times New Roman" pitchFamily="18" charset="0"/>
              </a:rPr>
              <a:t>	</a:t>
            </a:r>
            <a:r>
              <a:rPr lang="hu-HU" sz="1600" dirty="0" err="1" smtClean="0">
                <a:latin typeface="Times New Roman" pitchFamily="18" charset="0"/>
              </a:rPr>
              <a:t>durch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Hilus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renalis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tritt</a:t>
            </a:r>
            <a:r>
              <a:rPr lang="hu-HU" sz="1600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in</a:t>
            </a:r>
            <a:r>
              <a:rPr lang="hu-HU" sz="1600" dirty="0" smtClean="0">
                <a:latin typeface="Times New Roman" pitchFamily="18" charset="0"/>
              </a:rPr>
              <a:t> den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Ureter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</a:rPr>
              <a:t>ein</a:t>
            </a:r>
            <a:endParaRPr lang="hu-HU" sz="1600" dirty="0">
              <a:latin typeface="Times New Roman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835150" y="1341438"/>
            <a:ext cx="1512888" cy="9350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0627" y="1196975"/>
            <a:ext cx="12131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b="1" dirty="0" err="1" smtClean="0">
                <a:latin typeface="Times New Roman" pitchFamily="18" charset="0"/>
              </a:rPr>
              <a:t>Infundibulum</a:t>
            </a:r>
            <a:endParaRPr lang="hu-HU" sz="1200" b="1" dirty="0">
              <a:latin typeface="Times New Roman" pitchFamily="18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835150" y="1341438"/>
            <a:ext cx="1152525" cy="1582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913" y="198438"/>
            <a:ext cx="7772400" cy="797849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9063" y="145505"/>
            <a:ext cx="4826829" cy="7207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Retrograd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Pyelogram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contrast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0" y="1009935"/>
            <a:ext cx="8054599" cy="4912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808268" y="6159183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Mit </a:t>
            </a:r>
            <a:r>
              <a:rPr lang="hu-HU" sz="2000" dirty="0" err="1" smtClean="0"/>
              <a:t>Hilfe</a:t>
            </a:r>
            <a:r>
              <a:rPr lang="hu-HU" sz="2000" dirty="0" smtClean="0"/>
              <a:t> von </a:t>
            </a:r>
            <a:r>
              <a:rPr lang="hu-HU" sz="2000" dirty="0" err="1" smtClean="0"/>
              <a:t>Kontrastmitteln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525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805" y="4740300"/>
            <a:ext cx="7888405" cy="185839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600" b="1" dirty="0" err="1" smtClean="0">
                <a:latin typeface="Times New Roman" pitchFamily="18" charset="0"/>
              </a:rPr>
              <a:t>Aa</a:t>
            </a:r>
            <a:r>
              <a:rPr lang="hu-HU" sz="1600" b="1" dirty="0" smtClean="0">
                <a:latin typeface="Times New Roman" pitchFamily="18" charset="0"/>
              </a:rPr>
              <a:t>. </a:t>
            </a:r>
            <a:r>
              <a:rPr lang="hu-HU" sz="1600" b="1" dirty="0" err="1" smtClean="0">
                <a:latin typeface="Times New Roman" pitchFamily="18" charset="0"/>
              </a:rPr>
              <a:t>renales</a:t>
            </a:r>
            <a:r>
              <a:rPr lang="hu-HU" sz="1600" b="1" dirty="0" smtClean="0">
                <a:latin typeface="Times New Roman" pitchFamily="18" charset="0"/>
              </a:rPr>
              <a:t>:  L2, (</a:t>
            </a:r>
            <a:r>
              <a:rPr lang="hu-HU" sz="1600" b="1" dirty="0" err="1" smtClean="0">
                <a:latin typeface="Times New Roman" pitchFamily="18" charset="0"/>
              </a:rPr>
              <a:t>aus</a:t>
            </a:r>
            <a:r>
              <a:rPr lang="hu-HU" sz="1600" b="1" dirty="0" smtClean="0">
                <a:latin typeface="Times New Roman" pitchFamily="18" charset="0"/>
              </a:rPr>
              <a:t> Aorta </a:t>
            </a:r>
            <a:r>
              <a:rPr lang="hu-HU" sz="1600" b="1" dirty="0" err="1" smtClean="0">
                <a:latin typeface="Times New Roman" pitchFamily="18" charset="0"/>
              </a:rPr>
              <a:t>unter</a:t>
            </a:r>
            <a:r>
              <a:rPr lang="hu-HU" sz="1600" b="1" dirty="0" smtClean="0">
                <a:latin typeface="Times New Roman" pitchFamily="18" charset="0"/>
              </a:rPr>
              <a:t> A. </a:t>
            </a:r>
            <a:r>
              <a:rPr lang="hu-HU" sz="1600" b="1" dirty="0" err="1" smtClean="0">
                <a:latin typeface="Times New Roman" pitchFamily="18" charset="0"/>
              </a:rPr>
              <a:t>mesenterica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sup</a:t>
            </a:r>
            <a:r>
              <a:rPr lang="hu-HU" sz="1600" b="1" dirty="0" smtClean="0">
                <a:latin typeface="Times New Roman" pitchFamily="18" charset="0"/>
              </a:rPr>
              <a:t>.)</a:t>
            </a:r>
          </a:p>
          <a:p>
            <a:pPr eaLnBrk="1" hangingPunct="1">
              <a:buFontTx/>
              <a:buNone/>
            </a:pP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smtClean="0">
                <a:latin typeface="Times New Roman" pitchFamily="18" charset="0"/>
              </a:rPr>
              <a:t>- </a:t>
            </a:r>
            <a:r>
              <a:rPr lang="hu-HU" sz="1600" b="1" dirty="0" err="1" smtClean="0">
                <a:latin typeface="Times New Roman" pitchFamily="18" charset="0"/>
              </a:rPr>
              <a:t>rechte</a:t>
            </a:r>
            <a:r>
              <a:rPr lang="hu-HU" sz="1600" b="1" dirty="0" smtClean="0">
                <a:latin typeface="Times New Roman" pitchFamily="18" charset="0"/>
              </a:rPr>
              <a:t> A. </a:t>
            </a:r>
            <a:r>
              <a:rPr lang="hu-HU" sz="1600" b="1" dirty="0" err="1" smtClean="0">
                <a:latin typeface="Times New Roman" pitchFamily="18" charset="0"/>
              </a:rPr>
              <a:t>renalis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ist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länger</a:t>
            </a:r>
            <a:endParaRPr lang="hu-HU" sz="16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u-HU" sz="1600" b="1" dirty="0" smtClean="0">
                <a:latin typeface="Times New Roman" pitchFamily="18" charset="0"/>
              </a:rPr>
              <a:t>- </a:t>
            </a:r>
            <a:r>
              <a:rPr lang="hu-HU" sz="1600" b="1" dirty="0" err="1" smtClean="0">
                <a:latin typeface="Times New Roman" pitchFamily="18" charset="0"/>
              </a:rPr>
              <a:t>Im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Hilum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trennt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in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anterior</a:t>
            </a:r>
            <a:r>
              <a:rPr lang="hu-HU" sz="1600" b="1" dirty="0" smtClean="0">
                <a:latin typeface="Times New Roman" pitchFamily="18" charset="0"/>
              </a:rPr>
              <a:t> und </a:t>
            </a:r>
            <a:r>
              <a:rPr lang="hu-HU" sz="1600" b="1" dirty="0" err="1" smtClean="0">
                <a:latin typeface="Times New Roman" pitchFamily="18" charset="0"/>
              </a:rPr>
              <a:t>posterior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Ramus</a:t>
            </a:r>
            <a:endParaRPr lang="hu-HU" sz="16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u-HU" sz="1600" b="1" dirty="0" smtClean="0">
                <a:latin typeface="Times New Roman" pitchFamily="18" charset="0"/>
              </a:rPr>
              <a:t>- </a:t>
            </a:r>
            <a:r>
              <a:rPr lang="hu-HU" sz="1600" b="1" dirty="0" err="1" smtClean="0">
                <a:latin typeface="Times New Roman" pitchFamily="18" charset="0"/>
              </a:rPr>
              <a:t>Diese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teilen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sich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in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segmentale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Arterien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auf</a:t>
            </a:r>
            <a:r>
              <a:rPr lang="hu-HU" sz="1600" b="1" dirty="0" smtClean="0">
                <a:latin typeface="Times New Roman" pitchFamily="18" charset="0"/>
              </a:rPr>
              <a:t> (4-5)</a:t>
            </a:r>
          </a:p>
          <a:p>
            <a:pPr eaLnBrk="1" hangingPunct="1">
              <a:buFontTx/>
              <a:buNone/>
            </a:pPr>
            <a:r>
              <a:rPr lang="hu-HU" sz="1600" b="1" dirty="0" smtClean="0">
                <a:latin typeface="Times New Roman" pitchFamily="18" charset="0"/>
              </a:rPr>
              <a:t>- Die </a:t>
            </a:r>
            <a:r>
              <a:rPr lang="hu-HU" sz="1600" b="1" dirty="0" err="1" smtClean="0">
                <a:latin typeface="Times New Roman" pitchFamily="18" charset="0"/>
              </a:rPr>
              <a:t>Segmentalen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Arterien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teilen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sich</a:t>
            </a:r>
            <a:r>
              <a:rPr lang="hu-HU" sz="1600" b="1" dirty="0" smtClean="0">
                <a:latin typeface="Times New Roman" pitchFamily="18" charset="0"/>
              </a:rPr>
              <a:t>  </a:t>
            </a:r>
            <a:r>
              <a:rPr lang="hu-HU" sz="1600" b="1" dirty="0" err="1" smtClean="0">
                <a:latin typeface="Times New Roman" pitchFamily="18" charset="0"/>
              </a:rPr>
              <a:t>in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lobare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Arterien</a:t>
            </a:r>
            <a:r>
              <a:rPr lang="hu-HU" sz="1600" b="1" dirty="0" smtClean="0">
                <a:latin typeface="Times New Roman" pitchFamily="18" charset="0"/>
              </a:rPr>
              <a:t> </a:t>
            </a:r>
            <a:r>
              <a:rPr lang="hu-HU" sz="1600" b="1" dirty="0" err="1" smtClean="0">
                <a:latin typeface="Times New Roman" pitchFamily="18" charset="0"/>
              </a:rPr>
              <a:t>auf</a:t>
            </a:r>
            <a:r>
              <a:rPr lang="hu-HU" sz="1600" b="1" dirty="0" smtClean="0">
                <a:latin typeface="Times New Roman" pitchFamily="18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hu-HU" sz="1600" b="1" dirty="0" smtClean="0">
                <a:latin typeface="Times New Roman" pitchFamily="18" charset="0"/>
              </a:rPr>
              <a:t>  (</a:t>
            </a:r>
            <a:r>
              <a:rPr lang="hu-HU" sz="1600" b="1" dirty="0" err="1" smtClean="0">
                <a:latin typeface="Times New Roman" pitchFamily="18" charset="0"/>
              </a:rPr>
              <a:t>interlobaris</a:t>
            </a:r>
            <a:r>
              <a:rPr lang="hu-HU" sz="1600" b="1" dirty="0" smtClean="0">
                <a:latin typeface="Times New Roman" pitchFamily="18" charset="0"/>
              </a:rPr>
              <a:t>, </a:t>
            </a:r>
            <a:r>
              <a:rPr lang="hu-HU" sz="1600" b="1" dirty="0" err="1" smtClean="0">
                <a:latin typeface="Times New Roman" pitchFamily="18" charset="0"/>
              </a:rPr>
              <a:t>arcuata</a:t>
            </a:r>
            <a:r>
              <a:rPr lang="hu-HU" sz="1600" b="1" dirty="0" smtClean="0">
                <a:latin typeface="Times New Roman" pitchFamily="18" charset="0"/>
              </a:rPr>
              <a:t>,  </a:t>
            </a:r>
            <a:r>
              <a:rPr lang="hu-HU" sz="1600" b="1" dirty="0" err="1" smtClean="0">
                <a:latin typeface="Times New Roman" pitchFamily="18" charset="0"/>
              </a:rPr>
              <a:t>interlobularis</a:t>
            </a:r>
            <a:r>
              <a:rPr lang="hu-HU" sz="1600" b="1" dirty="0" smtClean="0">
                <a:latin typeface="Times New Roman" pitchFamily="18" charset="0"/>
              </a:rPr>
              <a:t>) </a:t>
            </a:r>
          </a:p>
        </p:txBody>
      </p:sp>
      <p:pic>
        <p:nvPicPr>
          <p:cNvPr id="17412" name="Picture 4" descr="vesecor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8" y="1021284"/>
            <a:ext cx="5435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931" y="159224"/>
            <a:ext cx="7772400" cy="714233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Blutversorgung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191000" cy="41529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FF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 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4000500" cy="4191000"/>
          </a:xfrm>
          <a:effectLst>
            <a:prstShdw prst="shdw13" dist="53882" dir="13500000">
              <a:srgbClr val="FF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58813" y="282575"/>
            <a:ext cx="7772400" cy="645473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Blutversorgung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 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9058"/>
            <a:ext cx="4506913" cy="38301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9" descr=" 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04456"/>
            <a:ext cx="4500562" cy="38247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446192" y="5242618"/>
            <a:ext cx="261963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b="1" dirty="0" smtClean="0">
                <a:solidFill>
                  <a:schemeClr val="accent2"/>
                </a:solidFill>
              </a:rPr>
              <a:t>V. </a:t>
            </a:r>
            <a:r>
              <a:rPr lang="hu-HU" sz="1600" b="1" dirty="0" err="1" smtClean="0">
                <a:solidFill>
                  <a:schemeClr val="accent2"/>
                </a:solidFill>
              </a:rPr>
              <a:t>renalis</a:t>
            </a:r>
            <a:r>
              <a:rPr lang="hu-HU" sz="1600" b="1" dirty="0" smtClean="0">
                <a:solidFill>
                  <a:schemeClr val="accent2"/>
                </a:solidFill>
              </a:rPr>
              <a:t> </a:t>
            </a:r>
            <a:r>
              <a:rPr lang="hu-HU" sz="1600" b="1" dirty="0" err="1" smtClean="0">
                <a:solidFill>
                  <a:schemeClr val="accent2"/>
                </a:solidFill>
              </a:rPr>
              <a:t>um</a:t>
            </a:r>
            <a:r>
              <a:rPr lang="hu-HU" sz="1600" b="1" dirty="0" smtClean="0">
                <a:solidFill>
                  <a:schemeClr val="accent2"/>
                </a:solidFill>
              </a:rPr>
              <a:t> die Aorta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842963" y="5229908"/>
            <a:ext cx="346973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 dirty="0" err="1" smtClean="0">
                <a:solidFill>
                  <a:srgbClr val="FF3300"/>
                </a:solidFill>
              </a:rPr>
              <a:t>Accessorische</a:t>
            </a:r>
            <a:r>
              <a:rPr lang="hu-HU" sz="1600" b="1" dirty="0" smtClean="0">
                <a:solidFill>
                  <a:srgbClr val="FF3300"/>
                </a:solidFill>
              </a:rPr>
              <a:t> </a:t>
            </a:r>
            <a:r>
              <a:rPr lang="hu-HU" sz="1600" b="1" dirty="0" err="1" smtClean="0">
                <a:solidFill>
                  <a:srgbClr val="FF3300"/>
                </a:solidFill>
              </a:rPr>
              <a:t>Arteria</a:t>
            </a:r>
            <a:r>
              <a:rPr lang="hu-HU" sz="1600" b="1" dirty="0" smtClean="0">
                <a:solidFill>
                  <a:srgbClr val="FF3300"/>
                </a:solidFill>
              </a:rPr>
              <a:t> </a:t>
            </a:r>
            <a:r>
              <a:rPr lang="hu-HU" sz="1600" b="1" dirty="0" err="1" smtClean="0">
                <a:solidFill>
                  <a:srgbClr val="FF3300"/>
                </a:solidFill>
              </a:rPr>
              <a:t>renalis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0"/>
            <a:ext cx="7772400" cy="1143000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Variationen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3" descr="patkov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0"/>
            <a:ext cx="539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465767" y="463572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Hufeisenniere</a:t>
            </a:r>
            <a:endParaRPr lang="de-D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Inhaltsplatzhalter 4" descr="Benning08_3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8316" y="3640621"/>
            <a:ext cx="5265683" cy="3217379"/>
          </a:xfrm>
        </p:spPr>
      </p:pic>
      <p:pic>
        <p:nvPicPr>
          <p:cNvPr id="4" name="Picture 3" descr="L2"/>
          <p:cNvPicPr>
            <a:picLocks noChangeAspect="1" noChangeArrowheads="1"/>
          </p:cNvPicPr>
          <p:nvPr/>
        </p:nvPicPr>
        <p:blipFill>
          <a:blip r:embed="rId3" cstate="print"/>
          <a:srcRect l="12847" t="44073" r="41426"/>
          <a:stretch>
            <a:fillRect/>
          </a:stretch>
        </p:blipFill>
        <p:spPr bwMode="auto">
          <a:xfrm>
            <a:off x="0" y="-1"/>
            <a:ext cx="4138009" cy="368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36278" y="4694438"/>
            <a:ext cx="381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</a:rPr>
              <a:t>1 	Fascia transversalis</a:t>
            </a:r>
          </a:p>
          <a:p>
            <a:r>
              <a:rPr lang="hu-HU" sz="2000" dirty="0" smtClean="0"/>
              <a:t>2 -3 	Fascia renalis</a:t>
            </a:r>
          </a:p>
          <a:p>
            <a:r>
              <a:rPr lang="hu-HU" sz="2000" dirty="0" smtClean="0"/>
              <a:t>5 	Capsula adiposa renis</a:t>
            </a:r>
          </a:p>
          <a:p>
            <a:r>
              <a:rPr lang="hu-HU" sz="2000" dirty="0" smtClean="0"/>
              <a:t>12 	Capsula fibrosa</a:t>
            </a:r>
            <a:endParaRPr lang="hu-HU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788369" y="3872414"/>
            <a:ext cx="590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12</a:t>
            </a:r>
            <a:endParaRPr lang="hu-HU" sz="1600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6989831" y="4128257"/>
            <a:ext cx="0" cy="1598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454" y="0"/>
            <a:ext cx="4899545" cy="362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91069" y="3725838"/>
            <a:ext cx="363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Nierenkapsel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6012" y="115887"/>
            <a:ext cx="3827463" cy="72072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eaLnBrk="1" hangingPunct="1"/>
            <a:r>
              <a:rPr lang="hu-HU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Nierenkapsel</a:t>
            </a:r>
            <a:endParaRPr lang="hu-H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79925" y="1890713"/>
            <a:ext cx="217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600" b="1">
              <a:latin typeface="Times New Roman" pitchFamily="18" charset="0"/>
            </a:endParaRPr>
          </a:p>
        </p:txBody>
      </p:sp>
      <p:pic>
        <p:nvPicPr>
          <p:cNvPr id="6151" name="Picture 7" descr="renalcaps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3506"/>
            <a:ext cx="2784592" cy="6854494"/>
          </a:xfrm>
          <a:solidFill>
            <a:srgbClr val="FF99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268538" y="2420938"/>
            <a:ext cx="287337" cy="288925"/>
          </a:xfrm>
          <a:prstGeom prst="irregularSeal2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1619250" y="765175"/>
            <a:ext cx="649288" cy="1343025"/>
          </a:xfrm>
          <a:custGeom>
            <a:avLst/>
            <a:gdLst>
              <a:gd name="T0" fmla="*/ 60483797 w 409"/>
              <a:gd name="T1" fmla="*/ 226814063 h 846"/>
              <a:gd name="T2" fmla="*/ 136088542 w 409"/>
              <a:gd name="T3" fmla="*/ 136088438 h 846"/>
              <a:gd name="T4" fmla="*/ 287298034 w 409"/>
              <a:gd name="T5" fmla="*/ 0 h 846"/>
              <a:gd name="T6" fmla="*/ 453628474 w 409"/>
              <a:gd name="T7" fmla="*/ 30241875 h 846"/>
              <a:gd name="T8" fmla="*/ 619958915 w 409"/>
              <a:gd name="T9" fmla="*/ 287297813 h 846"/>
              <a:gd name="T10" fmla="*/ 740926508 w 409"/>
              <a:gd name="T11" fmla="*/ 665321250 h 846"/>
              <a:gd name="T12" fmla="*/ 801410305 w 409"/>
              <a:gd name="T13" fmla="*/ 756046875 h 846"/>
              <a:gd name="T14" fmla="*/ 861894101 w 409"/>
              <a:gd name="T15" fmla="*/ 892135313 h 846"/>
              <a:gd name="T16" fmla="*/ 952619796 w 409"/>
              <a:gd name="T17" fmla="*/ 1073586563 h 846"/>
              <a:gd name="T18" fmla="*/ 967740745 w 409"/>
              <a:gd name="T19" fmla="*/ 1300400625 h 846"/>
              <a:gd name="T20" fmla="*/ 997982644 w 409"/>
              <a:gd name="T21" fmla="*/ 1391126250 h 846"/>
              <a:gd name="T22" fmla="*/ 1013103593 w 409"/>
              <a:gd name="T23" fmla="*/ 1617940313 h 846"/>
              <a:gd name="T24" fmla="*/ 952619796 w 409"/>
              <a:gd name="T25" fmla="*/ 1965721875 h 846"/>
              <a:gd name="T26" fmla="*/ 892136000 w 409"/>
              <a:gd name="T27" fmla="*/ 2132052188 h 846"/>
              <a:gd name="T28" fmla="*/ 740926508 w 409"/>
              <a:gd name="T29" fmla="*/ 2101810313 h 846"/>
              <a:gd name="T30" fmla="*/ 650200813 w 409"/>
              <a:gd name="T31" fmla="*/ 2071568438 h 846"/>
              <a:gd name="T32" fmla="*/ 468749423 w 409"/>
              <a:gd name="T33" fmla="*/ 1874996250 h 846"/>
              <a:gd name="T34" fmla="*/ 378023729 w 409"/>
              <a:gd name="T35" fmla="*/ 1814512500 h 846"/>
              <a:gd name="T36" fmla="*/ 166330441 w 409"/>
              <a:gd name="T37" fmla="*/ 1391126250 h 846"/>
              <a:gd name="T38" fmla="*/ 136088542 w 409"/>
              <a:gd name="T39" fmla="*/ 1345763438 h 846"/>
              <a:gd name="T40" fmla="*/ 120967593 w 409"/>
              <a:gd name="T41" fmla="*/ 1300400625 h 846"/>
              <a:gd name="T42" fmla="*/ 60483797 w 409"/>
              <a:gd name="T43" fmla="*/ 1209675000 h 846"/>
              <a:gd name="T44" fmla="*/ 0 w 409"/>
              <a:gd name="T45" fmla="*/ 710684063 h 846"/>
              <a:gd name="T46" fmla="*/ 15120949 w 409"/>
              <a:gd name="T47" fmla="*/ 408265313 h 846"/>
              <a:gd name="T48" fmla="*/ 60483797 w 409"/>
              <a:gd name="T49" fmla="*/ 226814063 h 8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9" h="846">
                <a:moveTo>
                  <a:pt x="24" y="90"/>
                </a:moveTo>
                <a:cubicBezTo>
                  <a:pt x="67" y="26"/>
                  <a:pt x="0" y="123"/>
                  <a:pt x="54" y="54"/>
                </a:cubicBezTo>
                <a:cubicBezTo>
                  <a:pt x="79" y="21"/>
                  <a:pt x="76" y="13"/>
                  <a:pt x="114" y="0"/>
                </a:cubicBezTo>
                <a:cubicBezTo>
                  <a:pt x="136" y="4"/>
                  <a:pt x="158" y="6"/>
                  <a:pt x="180" y="12"/>
                </a:cubicBezTo>
                <a:cubicBezTo>
                  <a:pt x="212" y="21"/>
                  <a:pt x="236" y="85"/>
                  <a:pt x="246" y="114"/>
                </a:cubicBezTo>
                <a:cubicBezTo>
                  <a:pt x="251" y="199"/>
                  <a:pt x="245" y="215"/>
                  <a:pt x="294" y="264"/>
                </a:cubicBezTo>
                <a:cubicBezTo>
                  <a:pt x="308" y="307"/>
                  <a:pt x="288" y="255"/>
                  <a:pt x="318" y="300"/>
                </a:cubicBezTo>
                <a:cubicBezTo>
                  <a:pt x="328" y="315"/>
                  <a:pt x="334" y="337"/>
                  <a:pt x="342" y="354"/>
                </a:cubicBezTo>
                <a:cubicBezTo>
                  <a:pt x="354" y="378"/>
                  <a:pt x="369" y="400"/>
                  <a:pt x="378" y="426"/>
                </a:cubicBezTo>
                <a:cubicBezTo>
                  <a:pt x="380" y="456"/>
                  <a:pt x="380" y="486"/>
                  <a:pt x="384" y="516"/>
                </a:cubicBezTo>
                <a:cubicBezTo>
                  <a:pt x="386" y="529"/>
                  <a:pt x="396" y="552"/>
                  <a:pt x="396" y="552"/>
                </a:cubicBezTo>
                <a:cubicBezTo>
                  <a:pt x="386" y="581"/>
                  <a:pt x="398" y="612"/>
                  <a:pt x="402" y="642"/>
                </a:cubicBezTo>
                <a:cubicBezTo>
                  <a:pt x="398" y="710"/>
                  <a:pt x="409" y="734"/>
                  <a:pt x="378" y="780"/>
                </a:cubicBezTo>
                <a:cubicBezTo>
                  <a:pt x="373" y="807"/>
                  <a:pt x="362" y="821"/>
                  <a:pt x="354" y="846"/>
                </a:cubicBezTo>
                <a:cubicBezTo>
                  <a:pt x="330" y="842"/>
                  <a:pt x="316" y="841"/>
                  <a:pt x="294" y="834"/>
                </a:cubicBezTo>
                <a:cubicBezTo>
                  <a:pt x="282" y="830"/>
                  <a:pt x="258" y="822"/>
                  <a:pt x="258" y="822"/>
                </a:cubicBezTo>
                <a:cubicBezTo>
                  <a:pt x="229" y="779"/>
                  <a:pt x="227" y="772"/>
                  <a:pt x="186" y="744"/>
                </a:cubicBezTo>
                <a:cubicBezTo>
                  <a:pt x="174" y="736"/>
                  <a:pt x="150" y="720"/>
                  <a:pt x="150" y="720"/>
                </a:cubicBezTo>
                <a:cubicBezTo>
                  <a:pt x="137" y="668"/>
                  <a:pt x="96" y="597"/>
                  <a:pt x="66" y="552"/>
                </a:cubicBezTo>
                <a:cubicBezTo>
                  <a:pt x="62" y="546"/>
                  <a:pt x="56" y="541"/>
                  <a:pt x="54" y="534"/>
                </a:cubicBezTo>
                <a:cubicBezTo>
                  <a:pt x="52" y="528"/>
                  <a:pt x="51" y="522"/>
                  <a:pt x="48" y="516"/>
                </a:cubicBezTo>
                <a:cubicBezTo>
                  <a:pt x="41" y="503"/>
                  <a:pt x="24" y="480"/>
                  <a:pt x="24" y="480"/>
                </a:cubicBezTo>
                <a:cubicBezTo>
                  <a:pt x="13" y="415"/>
                  <a:pt x="20" y="343"/>
                  <a:pt x="0" y="282"/>
                </a:cubicBezTo>
                <a:cubicBezTo>
                  <a:pt x="2" y="242"/>
                  <a:pt x="1" y="202"/>
                  <a:pt x="6" y="162"/>
                </a:cubicBezTo>
                <a:cubicBezTo>
                  <a:pt x="9" y="134"/>
                  <a:pt x="24" y="119"/>
                  <a:pt x="24" y="90"/>
                </a:cubicBezTo>
                <a:close/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1058863" y="5208587"/>
            <a:ext cx="523875" cy="495300"/>
          </a:xfrm>
          <a:custGeom>
            <a:avLst/>
            <a:gdLst>
              <a:gd name="T0" fmla="*/ 786288750 w 330"/>
              <a:gd name="T1" fmla="*/ 665321250 h 312"/>
              <a:gd name="T2" fmla="*/ 695563125 w 330"/>
              <a:gd name="T3" fmla="*/ 725805000 h 312"/>
              <a:gd name="T4" fmla="*/ 604837500 w 330"/>
              <a:gd name="T5" fmla="*/ 786288750 h 312"/>
              <a:gd name="T6" fmla="*/ 317539688 w 330"/>
              <a:gd name="T7" fmla="*/ 695563125 h 312"/>
              <a:gd name="T8" fmla="*/ 226814063 w 330"/>
              <a:gd name="T9" fmla="*/ 619958438 h 312"/>
              <a:gd name="T10" fmla="*/ 136088438 w 330"/>
              <a:gd name="T11" fmla="*/ 559474688 h 312"/>
              <a:gd name="T12" fmla="*/ 0 w 330"/>
              <a:gd name="T13" fmla="*/ 332660625 h 312"/>
              <a:gd name="T14" fmla="*/ 120967500 w 330"/>
              <a:gd name="T15" fmla="*/ 90725625 h 312"/>
              <a:gd name="T16" fmla="*/ 438507188 w 330"/>
              <a:gd name="T17" fmla="*/ 45362813 h 312"/>
              <a:gd name="T18" fmla="*/ 619958438 w 330"/>
              <a:gd name="T19" fmla="*/ 136088438 h 312"/>
              <a:gd name="T20" fmla="*/ 710684063 w 330"/>
              <a:gd name="T21" fmla="*/ 196572188 h 312"/>
              <a:gd name="T22" fmla="*/ 756046875 w 330"/>
              <a:gd name="T23" fmla="*/ 226814063 h 312"/>
              <a:gd name="T24" fmla="*/ 831651563 w 330"/>
              <a:gd name="T25" fmla="*/ 408265313 h 312"/>
              <a:gd name="T26" fmla="*/ 665321250 w 330"/>
              <a:gd name="T27" fmla="*/ 771167813 h 3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0" h="312">
                <a:moveTo>
                  <a:pt x="312" y="264"/>
                </a:moveTo>
                <a:cubicBezTo>
                  <a:pt x="239" y="279"/>
                  <a:pt x="308" y="256"/>
                  <a:pt x="276" y="288"/>
                </a:cubicBezTo>
                <a:cubicBezTo>
                  <a:pt x="266" y="298"/>
                  <a:pt x="240" y="312"/>
                  <a:pt x="240" y="312"/>
                </a:cubicBezTo>
                <a:cubicBezTo>
                  <a:pt x="191" y="307"/>
                  <a:pt x="165" y="302"/>
                  <a:pt x="126" y="276"/>
                </a:cubicBezTo>
                <a:cubicBezTo>
                  <a:pt x="106" y="246"/>
                  <a:pt x="124" y="266"/>
                  <a:pt x="90" y="246"/>
                </a:cubicBezTo>
                <a:cubicBezTo>
                  <a:pt x="78" y="239"/>
                  <a:pt x="54" y="222"/>
                  <a:pt x="54" y="222"/>
                </a:cubicBezTo>
                <a:cubicBezTo>
                  <a:pt x="35" y="193"/>
                  <a:pt x="11" y="165"/>
                  <a:pt x="0" y="132"/>
                </a:cubicBezTo>
                <a:cubicBezTo>
                  <a:pt x="8" y="98"/>
                  <a:pt x="12" y="48"/>
                  <a:pt x="48" y="36"/>
                </a:cubicBezTo>
                <a:cubicBezTo>
                  <a:pt x="84" y="0"/>
                  <a:pt x="127" y="13"/>
                  <a:pt x="174" y="18"/>
                </a:cubicBezTo>
                <a:cubicBezTo>
                  <a:pt x="199" y="26"/>
                  <a:pt x="223" y="41"/>
                  <a:pt x="246" y="54"/>
                </a:cubicBezTo>
                <a:cubicBezTo>
                  <a:pt x="259" y="61"/>
                  <a:pt x="270" y="70"/>
                  <a:pt x="282" y="78"/>
                </a:cubicBezTo>
                <a:cubicBezTo>
                  <a:pt x="288" y="82"/>
                  <a:pt x="300" y="90"/>
                  <a:pt x="300" y="90"/>
                </a:cubicBezTo>
                <a:cubicBezTo>
                  <a:pt x="309" y="116"/>
                  <a:pt x="321" y="136"/>
                  <a:pt x="330" y="162"/>
                </a:cubicBezTo>
                <a:cubicBezTo>
                  <a:pt x="325" y="225"/>
                  <a:pt x="325" y="276"/>
                  <a:pt x="264" y="306"/>
                </a:cubicBez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042988" y="5445125"/>
            <a:ext cx="144462" cy="71438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2124075" y="2133600"/>
            <a:ext cx="71438" cy="142875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Freeform 15"/>
          <p:cNvSpPr>
            <a:spLocks/>
          </p:cNvSpPr>
          <p:nvPr/>
        </p:nvSpPr>
        <p:spPr bwMode="auto">
          <a:xfrm>
            <a:off x="1042988" y="5208587"/>
            <a:ext cx="628650" cy="555625"/>
          </a:xfrm>
          <a:custGeom>
            <a:avLst/>
            <a:gdLst>
              <a:gd name="T0" fmla="*/ 0 w 396"/>
              <a:gd name="T1" fmla="*/ 413305625 h 350"/>
              <a:gd name="T2" fmla="*/ 151209375 w 396"/>
              <a:gd name="T3" fmla="*/ 549394063 h 350"/>
              <a:gd name="T4" fmla="*/ 166330313 w 396"/>
              <a:gd name="T5" fmla="*/ 594756875 h 350"/>
              <a:gd name="T6" fmla="*/ 257055938 w 396"/>
              <a:gd name="T7" fmla="*/ 655240625 h 350"/>
              <a:gd name="T8" fmla="*/ 287297813 w 396"/>
              <a:gd name="T9" fmla="*/ 700603438 h 350"/>
              <a:gd name="T10" fmla="*/ 332660625 w 396"/>
              <a:gd name="T11" fmla="*/ 715724375 h 350"/>
              <a:gd name="T12" fmla="*/ 393144375 w 396"/>
              <a:gd name="T13" fmla="*/ 821570938 h 350"/>
              <a:gd name="T14" fmla="*/ 468749063 w 396"/>
              <a:gd name="T15" fmla="*/ 851812813 h 350"/>
              <a:gd name="T16" fmla="*/ 589716563 w 396"/>
              <a:gd name="T17" fmla="*/ 882054688 h 350"/>
              <a:gd name="T18" fmla="*/ 801409688 w 396"/>
              <a:gd name="T19" fmla="*/ 866933750 h 350"/>
              <a:gd name="T20" fmla="*/ 892135313 w 396"/>
              <a:gd name="T21" fmla="*/ 836691875 h 350"/>
              <a:gd name="T22" fmla="*/ 997981875 w 396"/>
              <a:gd name="T23" fmla="*/ 655240625 h 350"/>
              <a:gd name="T24" fmla="*/ 877014375 w 396"/>
              <a:gd name="T25" fmla="*/ 262096250 h 350"/>
              <a:gd name="T26" fmla="*/ 831651563 w 396"/>
              <a:gd name="T27" fmla="*/ 171370625 h 350"/>
              <a:gd name="T28" fmla="*/ 710684063 w 396"/>
              <a:gd name="T29" fmla="*/ 141128750 h 350"/>
              <a:gd name="T30" fmla="*/ 483870000 w 396"/>
              <a:gd name="T31" fmla="*/ 35282188 h 350"/>
              <a:gd name="T32" fmla="*/ 196572188 w 396"/>
              <a:gd name="T33" fmla="*/ 80645000 h 350"/>
              <a:gd name="T34" fmla="*/ 151209375 w 396"/>
              <a:gd name="T35" fmla="*/ 126007813 h 350"/>
              <a:gd name="T36" fmla="*/ 60483750 w 396"/>
              <a:gd name="T37" fmla="*/ 186491563 h 350"/>
              <a:gd name="T38" fmla="*/ 0 w 396"/>
              <a:gd name="T39" fmla="*/ 413305625 h 3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6" h="350">
                <a:moveTo>
                  <a:pt x="0" y="164"/>
                </a:moveTo>
                <a:cubicBezTo>
                  <a:pt x="26" y="181"/>
                  <a:pt x="30" y="208"/>
                  <a:pt x="60" y="218"/>
                </a:cubicBezTo>
                <a:cubicBezTo>
                  <a:pt x="62" y="224"/>
                  <a:pt x="62" y="232"/>
                  <a:pt x="66" y="236"/>
                </a:cubicBezTo>
                <a:cubicBezTo>
                  <a:pt x="76" y="246"/>
                  <a:pt x="102" y="260"/>
                  <a:pt x="102" y="260"/>
                </a:cubicBezTo>
                <a:cubicBezTo>
                  <a:pt x="106" y="266"/>
                  <a:pt x="108" y="273"/>
                  <a:pt x="114" y="278"/>
                </a:cubicBezTo>
                <a:cubicBezTo>
                  <a:pt x="119" y="282"/>
                  <a:pt x="128" y="280"/>
                  <a:pt x="132" y="284"/>
                </a:cubicBezTo>
                <a:cubicBezTo>
                  <a:pt x="143" y="295"/>
                  <a:pt x="143" y="317"/>
                  <a:pt x="156" y="326"/>
                </a:cubicBezTo>
                <a:cubicBezTo>
                  <a:pt x="165" y="332"/>
                  <a:pt x="176" y="335"/>
                  <a:pt x="186" y="338"/>
                </a:cubicBezTo>
                <a:cubicBezTo>
                  <a:pt x="202" y="343"/>
                  <a:pt x="234" y="350"/>
                  <a:pt x="234" y="350"/>
                </a:cubicBezTo>
                <a:cubicBezTo>
                  <a:pt x="262" y="348"/>
                  <a:pt x="290" y="348"/>
                  <a:pt x="318" y="344"/>
                </a:cubicBezTo>
                <a:cubicBezTo>
                  <a:pt x="331" y="342"/>
                  <a:pt x="354" y="332"/>
                  <a:pt x="354" y="332"/>
                </a:cubicBezTo>
                <a:cubicBezTo>
                  <a:pt x="371" y="307"/>
                  <a:pt x="380" y="284"/>
                  <a:pt x="396" y="260"/>
                </a:cubicBezTo>
                <a:cubicBezTo>
                  <a:pt x="392" y="211"/>
                  <a:pt x="380" y="143"/>
                  <a:pt x="348" y="104"/>
                </a:cubicBezTo>
                <a:cubicBezTo>
                  <a:pt x="339" y="94"/>
                  <a:pt x="339" y="77"/>
                  <a:pt x="330" y="68"/>
                </a:cubicBezTo>
                <a:cubicBezTo>
                  <a:pt x="318" y="56"/>
                  <a:pt x="298" y="59"/>
                  <a:pt x="282" y="56"/>
                </a:cubicBezTo>
                <a:cubicBezTo>
                  <a:pt x="258" y="21"/>
                  <a:pt x="233" y="20"/>
                  <a:pt x="192" y="14"/>
                </a:cubicBezTo>
                <a:cubicBezTo>
                  <a:pt x="151" y="0"/>
                  <a:pt x="114" y="2"/>
                  <a:pt x="78" y="32"/>
                </a:cubicBezTo>
                <a:cubicBezTo>
                  <a:pt x="71" y="37"/>
                  <a:pt x="67" y="45"/>
                  <a:pt x="60" y="50"/>
                </a:cubicBezTo>
                <a:cubicBezTo>
                  <a:pt x="49" y="59"/>
                  <a:pt x="24" y="74"/>
                  <a:pt x="24" y="74"/>
                </a:cubicBezTo>
                <a:cubicBezTo>
                  <a:pt x="10" y="115"/>
                  <a:pt x="20" y="86"/>
                  <a:pt x="0" y="164"/>
                </a:cubicBezTo>
                <a:close/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16"/>
          <p:cNvSpPr>
            <a:spLocks/>
          </p:cNvSpPr>
          <p:nvPr/>
        </p:nvSpPr>
        <p:spPr bwMode="auto">
          <a:xfrm>
            <a:off x="1676400" y="476250"/>
            <a:ext cx="193675" cy="266700"/>
          </a:xfrm>
          <a:custGeom>
            <a:avLst/>
            <a:gdLst>
              <a:gd name="T0" fmla="*/ 151209375 w 122"/>
              <a:gd name="T1" fmla="*/ 136088438 h 168"/>
              <a:gd name="T2" fmla="*/ 45362813 w 122"/>
              <a:gd name="T3" fmla="*/ 362902500 h 168"/>
              <a:gd name="T4" fmla="*/ 15120938 w 122"/>
              <a:gd name="T5" fmla="*/ 408265313 h 168"/>
              <a:gd name="T6" fmla="*/ 90725625 w 122"/>
              <a:gd name="T7" fmla="*/ 393144375 h 168"/>
              <a:gd name="T8" fmla="*/ 120967500 w 122"/>
              <a:gd name="T9" fmla="*/ 347781563 h 168"/>
              <a:gd name="T10" fmla="*/ 272176875 w 122"/>
              <a:gd name="T11" fmla="*/ 393144375 h 168"/>
              <a:gd name="T12" fmla="*/ 302418750 w 122"/>
              <a:gd name="T13" fmla="*/ 347781563 h 168"/>
              <a:gd name="T14" fmla="*/ 257055938 w 122"/>
              <a:gd name="T15" fmla="*/ 332660625 h 168"/>
              <a:gd name="T16" fmla="*/ 241935000 w 122"/>
              <a:gd name="T17" fmla="*/ 0 h 168"/>
              <a:gd name="T18" fmla="*/ 196572188 w 122"/>
              <a:gd name="T19" fmla="*/ 15120938 h 168"/>
              <a:gd name="T20" fmla="*/ 151209375 w 122"/>
              <a:gd name="T21" fmla="*/ 136088438 h 1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2" h="168">
                <a:moveTo>
                  <a:pt x="60" y="54"/>
                </a:moveTo>
                <a:cubicBezTo>
                  <a:pt x="47" y="87"/>
                  <a:pt x="29" y="110"/>
                  <a:pt x="18" y="144"/>
                </a:cubicBezTo>
                <a:cubicBezTo>
                  <a:pt x="16" y="151"/>
                  <a:pt x="0" y="158"/>
                  <a:pt x="6" y="162"/>
                </a:cubicBezTo>
                <a:cubicBezTo>
                  <a:pt x="14" y="168"/>
                  <a:pt x="26" y="158"/>
                  <a:pt x="36" y="156"/>
                </a:cubicBezTo>
                <a:cubicBezTo>
                  <a:pt x="40" y="150"/>
                  <a:pt x="41" y="141"/>
                  <a:pt x="48" y="138"/>
                </a:cubicBezTo>
                <a:cubicBezTo>
                  <a:pt x="50" y="137"/>
                  <a:pt x="102" y="154"/>
                  <a:pt x="108" y="156"/>
                </a:cubicBezTo>
                <a:cubicBezTo>
                  <a:pt x="112" y="150"/>
                  <a:pt x="122" y="145"/>
                  <a:pt x="120" y="138"/>
                </a:cubicBezTo>
                <a:cubicBezTo>
                  <a:pt x="118" y="132"/>
                  <a:pt x="103" y="138"/>
                  <a:pt x="102" y="132"/>
                </a:cubicBezTo>
                <a:cubicBezTo>
                  <a:pt x="94" y="89"/>
                  <a:pt x="98" y="44"/>
                  <a:pt x="96" y="0"/>
                </a:cubicBezTo>
                <a:cubicBezTo>
                  <a:pt x="90" y="2"/>
                  <a:pt x="82" y="1"/>
                  <a:pt x="78" y="6"/>
                </a:cubicBezTo>
                <a:cubicBezTo>
                  <a:pt x="77" y="8"/>
                  <a:pt x="60" y="50"/>
                  <a:pt x="60" y="5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1582738" y="712788"/>
            <a:ext cx="693737" cy="1449387"/>
          </a:xfrm>
          <a:custGeom>
            <a:avLst/>
            <a:gdLst>
              <a:gd name="T0" fmla="*/ 103325538 w 437"/>
              <a:gd name="T1" fmla="*/ 183970549 h 913"/>
              <a:gd name="T2" fmla="*/ 42841832 w 437"/>
              <a:gd name="T3" fmla="*/ 380542669 h 913"/>
              <a:gd name="T4" fmla="*/ 27720905 w 437"/>
              <a:gd name="T5" fmla="*/ 955138096 h 913"/>
              <a:gd name="T6" fmla="*/ 57962758 w 437"/>
              <a:gd name="T7" fmla="*/ 1045863689 h 913"/>
              <a:gd name="T8" fmla="*/ 209172024 w 437"/>
              <a:gd name="T9" fmla="*/ 1529733522 h 913"/>
              <a:gd name="T10" fmla="*/ 375502217 w 437"/>
              <a:gd name="T11" fmla="*/ 1801910303 h 913"/>
              <a:gd name="T12" fmla="*/ 466227776 w 437"/>
              <a:gd name="T13" fmla="*/ 1937998694 h 913"/>
              <a:gd name="T14" fmla="*/ 632557969 w 437"/>
              <a:gd name="T15" fmla="*/ 2134570814 h 913"/>
              <a:gd name="T16" fmla="*/ 677920749 w 437"/>
              <a:gd name="T17" fmla="*/ 2147483647 h 913"/>
              <a:gd name="T18" fmla="*/ 693041676 w 437"/>
              <a:gd name="T19" fmla="*/ 2147483647 h 913"/>
              <a:gd name="T20" fmla="*/ 829130015 w 437"/>
              <a:gd name="T21" fmla="*/ 2147483647 h 913"/>
              <a:gd name="T22" fmla="*/ 934976501 w 437"/>
              <a:gd name="T23" fmla="*/ 2147483647 h 913"/>
              <a:gd name="T24" fmla="*/ 950097428 w 437"/>
              <a:gd name="T25" fmla="*/ 2147483647 h 913"/>
              <a:gd name="T26" fmla="*/ 995460208 w 437"/>
              <a:gd name="T27" fmla="*/ 2147483647 h 913"/>
              <a:gd name="T28" fmla="*/ 1040822987 w 437"/>
              <a:gd name="T29" fmla="*/ 2104328949 h 913"/>
              <a:gd name="T30" fmla="*/ 1071064841 w 437"/>
              <a:gd name="T31" fmla="*/ 2013603355 h 913"/>
              <a:gd name="T32" fmla="*/ 1101306694 w 437"/>
              <a:gd name="T33" fmla="*/ 1529733522 h 913"/>
              <a:gd name="T34" fmla="*/ 1055943914 w 437"/>
              <a:gd name="T35" fmla="*/ 1378524199 h 913"/>
              <a:gd name="T36" fmla="*/ 995460208 w 437"/>
              <a:gd name="T37" fmla="*/ 1000500892 h 913"/>
              <a:gd name="T38" fmla="*/ 950097428 w 437"/>
              <a:gd name="T39" fmla="*/ 970259028 h 913"/>
              <a:gd name="T40" fmla="*/ 919855575 w 437"/>
              <a:gd name="T41" fmla="*/ 924896231 h 913"/>
              <a:gd name="T42" fmla="*/ 874492795 w 437"/>
              <a:gd name="T43" fmla="*/ 894654366 h 913"/>
              <a:gd name="T44" fmla="*/ 859371868 w 437"/>
              <a:gd name="T45" fmla="*/ 849291570 h 913"/>
              <a:gd name="T46" fmla="*/ 738404455 w 437"/>
              <a:gd name="T47" fmla="*/ 667840382 h 913"/>
              <a:gd name="T48" fmla="*/ 723283529 w 437"/>
              <a:gd name="T49" fmla="*/ 592235721 h 913"/>
              <a:gd name="T50" fmla="*/ 693041676 w 437"/>
              <a:gd name="T51" fmla="*/ 501510127 h 913"/>
              <a:gd name="T52" fmla="*/ 541832409 w 437"/>
              <a:gd name="T53" fmla="*/ 93244955 h 913"/>
              <a:gd name="T54" fmla="*/ 269655731 w 437"/>
              <a:gd name="T55" fmla="*/ 47882158 h 913"/>
              <a:gd name="T56" fmla="*/ 178930171 w 437"/>
              <a:gd name="T57" fmla="*/ 108365888 h 913"/>
              <a:gd name="T58" fmla="*/ 163809244 w 437"/>
              <a:gd name="T59" fmla="*/ 153728684 h 913"/>
              <a:gd name="T60" fmla="*/ 103325538 w 437"/>
              <a:gd name="T61" fmla="*/ 183970549 h 91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37" h="913">
                <a:moveTo>
                  <a:pt x="41" y="73"/>
                </a:moveTo>
                <a:cubicBezTo>
                  <a:pt x="32" y="99"/>
                  <a:pt x="26" y="125"/>
                  <a:pt x="17" y="151"/>
                </a:cubicBezTo>
                <a:cubicBezTo>
                  <a:pt x="9" y="241"/>
                  <a:pt x="0" y="279"/>
                  <a:pt x="11" y="379"/>
                </a:cubicBezTo>
                <a:cubicBezTo>
                  <a:pt x="12" y="392"/>
                  <a:pt x="23" y="415"/>
                  <a:pt x="23" y="415"/>
                </a:cubicBezTo>
                <a:cubicBezTo>
                  <a:pt x="31" y="469"/>
                  <a:pt x="36" y="576"/>
                  <a:pt x="83" y="607"/>
                </a:cubicBezTo>
                <a:cubicBezTo>
                  <a:pt x="106" y="642"/>
                  <a:pt x="114" y="692"/>
                  <a:pt x="149" y="715"/>
                </a:cubicBezTo>
                <a:cubicBezTo>
                  <a:pt x="157" y="747"/>
                  <a:pt x="154" y="754"/>
                  <a:pt x="185" y="769"/>
                </a:cubicBezTo>
                <a:cubicBezTo>
                  <a:pt x="204" y="798"/>
                  <a:pt x="215" y="835"/>
                  <a:pt x="251" y="847"/>
                </a:cubicBezTo>
                <a:cubicBezTo>
                  <a:pt x="257" y="853"/>
                  <a:pt x="264" y="858"/>
                  <a:pt x="269" y="865"/>
                </a:cubicBezTo>
                <a:cubicBezTo>
                  <a:pt x="273" y="870"/>
                  <a:pt x="271" y="878"/>
                  <a:pt x="275" y="883"/>
                </a:cubicBezTo>
                <a:cubicBezTo>
                  <a:pt x="286" y="897"/>
                  <a:pt x="314" y="903"/>
                  <a:pt x="329" y="913"/>
                </a:cubicBezTo>
                <a:cubicBezTo>
                  <a:pt x="343" y="911"/>
                  <a:pt x="358" y="913"/>
                  <a:pt x="371" y="907"/>
                </a:cubicBezTo>
                <a:cubicBezTo>
                  <a:pt x="377" y="904"/>
                  <a:pt x="373" y="893"/>
                  <a:pt x="377" y="889"/>
                </a:cubicBezTo>
                <a:cubicBezTo>
                  <a:pt x="381" y="885"/>
                  <a:pt x="389" y="885"/>
                  <a:pt x="395" y="883"/>
                </a:cubicBezTo>
                <a:cubicBezTo>
                  <a:pt x="416" y="852"/>
                  <a:pt x="401" y="879"/>
                  <a:pt x="413" y="835"/>
                </a:cubicBezTo>
                <a:cubicBezTo>
                  <a:pt x="416" y="823"/>
                  <a:pt x="425" y="799"/>
                  <a:pt x="425" y="799"/>
                </a:cubicBezTo>
                <a:cubicBezTo>
                  <a:pt x="435" y="721"/>
                  <a:pt x="437" y="714"/>
                  <a:pt x="437" y="607"/>
                </a:cubicBezTo>
                <a:cubicBezTo>
                  <a:pt x="437" y="586"/>
                  <a:pt x="419" y="547"/>
                  <a:pt x="419" y="547"/>
                </a:cubicBezTo>
                <a:cubicBezTo>
                  <a:pt x="416" y="522"/>
                  <a:pt x="402" y="415"/>
                  <a:pt x="395" y="397"/>
                </a:cubicBezTo>
                <a:cubicBezTo>
                  <a:pt x="393" y="390"/>
                  <a:pt x="383" y="389"/>
                  <a:pt x="377" y="385"/>
                </a:cubicBezTo>
                <a:cubicBezTo>
                  <a:pt x="373" y="379"/>
                  <a:pt x="370" y="372"/>
                  <a:pt x="365" y="367"/>
                </a:cubicBezTo>
                <a:cubicBezTo>
                  <a:pt x="360" y="362"/>
                  <a:pt x="352" y="361"/>
                  <a:pt x="347" y="355"/>
                </a:cubicBezTo>
                <a:cubicBezTo>
                  <a:pt x="343" y="350"/>
                  <a:pt x="344" y="343"/>
                  <a:pt x="341" y="337"/>
                </a:cubicBezTo>
                <a:cubicBezTo>
                  <a:pt x="327" y="310"/>
                  <a:pt x="315" y="287"/>
                  <a:pt x="293" y="265"/>
                </a:cubicBezTo>
                <a:cubicBezTo>
                  <a:pt x="291" y="255"/>
                  <a:pt x="290" y="245"/>
                  <a:pt x="287" y="235"/>
                </a:cubicBezTo>
                <a:cubicBezTo>
                  <a:pt x="284" y="223"/>
                  <a:pt x="275" y="199"/>
                  <a:pt x="275" y="199"/>
                </a:cubicBezTo>
                <a:cubicBezTo>
                  <a:pt x="272" y="155"/>
                  <a:pt x="270" y="55"/>
                  <a:pt x="215" y="37"/>
                </a:cubicBezTo>
                <a:cubicBezTo>
                  <a:pt x="190" y="0"/>
                  <a:pt x="146" y="13"/>
                  <a:pt x="107" y="19"/>
                </a:cubicBezTo>
                <a:cubicBezTo>
                  <a:pt x="95" y="27"/>
                  <a:pt x="76" y="29"/>
                  <a:pt x="71" y="43"/>
                </a:cubicBezTo>
                <a:cubicBezTo>
                  <a:pt x="69" y="49"/>
                  <a:pt x="69" y="57"/>
                  <a:pt x="65" y="61"/>
                </a:cubicBezTo>
                <a:cubicBezTo>
                  <a:pt x="59" y="67"/>
                  <a:pt x="47" y="67"/>
                  <a:pt x="41" y="73"/>
                </a:cubicBezTo>
                <a:close/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2051050" y="2157413"/>
            <a:ext cx="150813" cy="407987"/>
          </a:xfrm>
          <a:custGeom>
            <a:avLst/>
            <a:gdLst>
              <a:gd name="T0" fmla="*/ 0 w 95"/>
              <a:gd name="T1" fmla="*/ 30241838 h 257"/>
              <a:gd name="T2" fmla="*/ 136088889 w 95"/>
              <a:gd name="T3" fmla="*/ 257055622 h 257"/>
              <a:gd name="T4" fmla="*/ 166330864 w 95"/>
              <a:gd name="T5" fmla="*/ 483869407 h 257"/>
              <a:gd name="T6" fmla="*/ 196572839 w 95"/>
              <a:gd name="T7" fmla="*/ 0 h 257"/>
              <a:gd name="T8" fmla="*/ 0 w 95"/>
              <a:gd name="T9" fmla="*/ 30241838 h 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257">
                <a:moveTo>
                  <a:pt x="0" y="12"/>
                </a:moveTo>
                <a:cubicBezTo>
                  <a:pt x="18" y="48"/>
                  <a:pt x="19" y="79"/>
                  <a:pt x="54" y="102"/>
                </a:cubicBezTo>
                <a:cubicBezTo>
                  <a:pt x="58" y="118"/>
                  <a:pt x="88" y="257"/>
                  <a:pt x="66" y="192"/>
                </a:cubicBezTo>
                <a:cubicBezTo>
                  <a:pt x="95" y="133"/>
                  <a:pt x="82" y="63"/>
                  <a:pt x="78" y="0"/>
                </a:cubicBezTo>
                <a:cubicBezTo>
                  <a:pt x="12" y="7"/>
                  <a:pt x="37" y="0"/>
                  <a:pt x="0" y="12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1692275" y="404813"/>
            <a:ext cx="209550" cy="392112"/>
          </a:xfrm>
          <a:custGeom>
            <a:avLst/>
            <a:gdLst>
              <a:gd name="T0" fmla="*/ 0 w 132"/>
              <a:gd name="T1" fmla="*/ 574594892 h 247"/>
              <a:gd name="T2" fmla="*/ 226814063 w 132"/>
              <a:gd name="T3" fmla="*/ 136088264 h 247"/>
              <a:gd name="T4" fmla="*/ 332660625 w 132"/>
              <a:gd name="T5" fmla="*/ 0 h 247"/>
              <a:gd name="T6" fmla="*/ 317539688 w 132"/>
              <a:gd name="T7" fmla="*/ 75604591 h 247"/>
              <a:gd name="T8" fmla="*/ 287297813 w 132"/>
              <a:gd name="T9" fmla="*/ 166330100 h 247"/>
              <a:gd name="T10" fmla="*/ 302418750 w 132"/>
              <a:gd name="T11" fmla="*/ 317539283 h 247"/>
              <a:gd name="T12" fmla="*/ 332660625 w 132"/>
              <a:gd name="T13" fmla="*/ 408264792 h 247"/>
              <a:gd name="T14" fmla="*/ 0 w 132"/>
              <a:gd name="T15" fmla="*/ 574594892 h 2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" h="247">
                <a:moveTo>
                  <a:pt x="0" y="228"/>
                </a:moveTo>
                <a:cubicBezTo>
                  <a:pt x="51" y="177"/>
                  <a:pt x="40" y="87"/>
                  <a:pt x="90" y="54"/>
                </a:cubicBezTo>
                <a:cubicBezTo>
                  <a:pt x="103" y="35"/>
                  <a:pt x="119" y="19"/>
                  <a:pt x="132" y="0"/>
                </a:cubicBezTo>
                <a:cubicBezTo>
                  <a:pt x="130" y="10"/>
                  <a:pt x="129" y="20"/>
                  <a:pt x="126" y="30"/>
                </a:cubicBezTo>
                <a:cubicBezTo>
                  <a:pt x="123" y="42"/>
                  <a:pt x="114" y="66"/>
                  <a:pt x="114" y="66"/>
                </a:cubicBezTo>
                <a:cubicBezTo>
                  <a:pt x="116" y="86"/>
                  <a:pt x="116" y="106"/>
                  <a:pt x="120" y="126"/>
                </a:cubicBezTo>
                <a:cubicBezTo>
                  <a:pt x="122" y="138"/>
                  <a:pt x="132" y="162"/>
                  <a:pt x="132" y="162"/>
                </a:cubicBezTo>
                <a:cubicBezTo>
                  <a:pt x="115" y="247"/>
                  <a:pt x="52" y="158"/>
                  <a:pt x="0" y="228"/>
                </a:cubicBezTo>
                <a:close/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625949" y="5019675"/>
            <a:ext cx="1206500" cy="812800"/>
          </a:xfrm>
          <a:custGeom>
            <a:avLst/>
            <a:gdLst>
              <a:gd name="T0" fmla="*/ 45362813 w 760"/>
              <a:gd name="T1" fmla="*/ 65524063 h 512"/>
              <a:gd name="T2" fmla="*/ 90725625 w 760"/>
              <a:gd name="T3" fmla="*/ 50403125 h 512"/>
              <a:gd name="T4" fmla="*/ 120967500 w 760"/>
              <a:gd name="T5" fmla="*/ 5040313 h 512"/>
              <a:gd name="T6" fmla="*/ 166330313 w 760"/>
              <a:gd name="T7" fmla="*/ 20161250 h 512"/>
              <a:gd name="T8" fmla="*/ 393144375 w 760"/>
              <a:gd name="T9" fmla="*/ 35282188 h 512"/>
              <a:gd name="T10" fmla="*/ 483870000 w 760"/>
              <a:gd name="T11" fmla="*/ 95765938 h 512"/>
              <a:gd name="T12" fmla="*/ 529232813 w 760"/>
              <a:gd name="T13" fmla="*/ 126007813 h 512"/>
              <a:gd name="T14" fmla="*/ 574595625 w 760"/>
              <a:gd name="T15" fmla="*/ 216733438 h 512"/>
              <a:gd name="T16" fmla="*/ 756046875 w 760"/>
              <a:gd name="T17" fmla="*/ 292338125 h 512"/>
              <a:gd name="T18" fmla="*/ 1270158750 w 760"/>
              <a:gd name="T19" fmla="*/ 307459063 h 512"/>
              <a:gd name="T20" fmla="*/ 1315521563 w 760"/>
              <a:gd name="T21" fmla="*/ 337700938 h 512"/>
              <a:gd name="T22" fmla="*/ 1360884375 w 760"/>
              <a:gd name="T23" fmla="*/ 352821875 h 512"/>
              <a:gd name="T24" fmla="*/ 1542335625 w 760"/>
              <a:gd name="T25" fmla="*/ 458668438 h 512"/>
              <a:gd name="T26" fmla="*/ 1633061250 w 760"/>
              <a:gd name="T27" fmla="*/ 564515000 h 512"/>
              <a:gd name="T28" fmla="*/ 1678424063 w 760"/>
              <a:gd name="T29" fmla="*/ 700603438 h 512"/>
              <a:gd name="T30" fmla="*/ 1708665938 w 760"/>
              <a:gd name="T31" fmla="*/ 791329063 h 512"/>
              <a:gd name="T32" fmla="*/ 1905238125 w 760"/>
              <a:gd name="T33" fmla="*/ 1018143125 h 512"/>
              <a:gd name="T34" fmla="*/ 1829633438 w 760"/>
              <a:gd name="T35" fmla="*/ 1033264063 h 512"/>
              <a:gd name="T36" fmla="*/ 1905238125 w 760"/>
              <a:gd name="T37" fmla="*/ 1048385000 h 512"/>
              <a:gd name="T38" fmla="*/ 1859875313 w 760"/>
              <a:gd name="T39" fmla="*/ 1078626875 h 512"/>
              <a:gd name="T40" fmla="*/ 1769149688 w 760"/>
              <a:gd name="T41" fmla="*/ 1108868750 h 512"/>
              <a:gd name="T42" fmla="*/ 1754028750 w 760"/>
              <a:gd name="T43" fmla="*/ 1169352500 h 512"/>
              <a:gd name="T44" fmla="*/ 1557456563 w 760"/>
              <a:gd name="T45" fmla="*/ 1229836250 h 512"/>
              <a:gd name="T46" fmla="*/ 1466730938 w 760"/>
              <a:gd name="T47" fmla="*/ 1290320000 h 512"/>
              <a:gd name="T48" fmla="*/ 1118949375 w 760"/>
              <a:gd name="T49" fmla="*/ 1214715313 h 512"/>
              <a:gd name="T50" fmla="*/ 952619063 w 760"/>
              <a:gd name="T51" fmla="*/ 1093747813 h 512"/>
              <a:gd name="T52" fmla="*/ 922377188 w 760"/>
              <a:gd name="T53" fmla="*/ 1048385000 h 512"/>
              <a:gd name="T54" fmla="*/ 831651563 w 760"/>
              <a:gd name="T55" fmla="*/ 987901250 h 512"/>
              <a:gd name="T56" fmla="*/ 680442188 w 760"/>
              <a:gd name="T57" fmla="*/ 836691875 h 512"/>
              <a:gd name="T58" fmla="*/ 604837500 w 760"/>
              <a:gd name="T59" fmla="*/ 700603438 h 512"/>
              <a:gd name="T60" fmla="*/ 483870000 w 760"/>
              <a:gd name="T61" fmla="*/ 292338125 h 512"/>
              <a:gd name="T62" fmla="*/ 302418750 w 760"/>
              <a:gd name="T63" fmla="*/ 201612500 h 512"/>
              <a:gd name="T64" fmla="*/ 0 w 760"/>
              <a:gd name="T65" fmla="*/ 171370625 h 5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60" h="512">
                <a:moveTo>
                  <a:pt x="18" y="26"/>
                </a:moveTo>
                <a:cubicBezTo>
                  <a:pt x="24" y="24"/>
                  <a:pt x="31" y="24"/>
                  <a:pt x="36" y="20"/>
                </a:cubicBezTo>
                <a:cubicBezTo>
                  <a:pt x="42" y="15"/>
                  <a:pt x="41" y="5"/>
                  <a:pt x="48" y="2"/>
                </a:cubicBezTo>
                <a:cubicBezTo>
                  <a:pt x="54" y="0"/>
                  <a:pt x="60" y="7"/>
                  <a:pt x="66" y="8"/>
                </a:cubicBezTo>
                <a:cubicBezTo>
                  <a:pt x="96" y="11"/>
                  <a:pt x="126" y="12"/>
                  <a:pt x="156" y="14"/>
                </a:cubicBezTo>
                <a:cubicBezTo>
                  <a:pt x="168" y="22"/>
                  <a:pt x="180" y="30"/>
                  <a:pt x="192" y="38"/>
                </a:cubicBezTo>
                <a:cubicBezTo>
                  <a:pt x="198" y="42"/>
                  <a:pt x="210" y="50"/>
                  <a:pt x="210" y="50"/>
                </a:cubicBezTo>
                <a:cubicBezTo>
                  <a:pt x="213" y="60"/>
                  <a:pt x="218" y="80"/>
                  <a:pt x="228" y="86"/>
                </a:cubicBezTo>
                <a:cubicBezTo>
                  <a:pt x="232" y="88"/>
                  <a:pt x="292" y="113"/>
                  <a:pt x="300" y="116"/>
                </a:cubicBezTo>
                <a:cubicBezTo>
                  <a:pt x="378" y="112"/>
                  <a:pt x="433" y="104"/>
                  <a:pt x="504" y="122"/>
                </a:cubicBezTo>
                <a:cubicBezTo>
                  <a:pt x="510" y="126"/>
                  <a:pt x="516" y="131"/>
                  <a:pt x="522" y="134"/>
                </a:cubicBezTo>
                <a:cubicBezTo>
                  <a:pt x="528" y="137"/>
                  <a:pt x="534" y="137"/>
                  <a:pt x="540" y="140"/>
                </a:cubicBezTo>
                <a:cubicBezTo>
                  <a:pt x="567" y="155"/>
                  <a:pt x="584" y="173"/>
                  <a:pt x="612" y="182"/>
                </a:cubicBezTo>
                <a:cubicBezTo>
                  <a:pt x="620" y="207"/>
                  <a:pt x="633" y="202"/>
                  <a:pt x="648" y="224"/>
                </a:cubicBezTo>
                <a:cubicBezTo>
                  <a:pt x="662" y="305"/>
                  <a:pt x="644" y="227"/>
                  <a:pt x="666" y="278"/>
                </a:cubicBezTo>
                <a:cubicBezTo>
                  <a:pt x="671" y="290"/>
                  <a:pt x="678" y="314"/>
                  <a:pt x="678" y="314"/>
                </a:cubicBezTo>
                <a:cubicBezTo>
                  <a:pt x="688" y="384"/>
                  <a:pt x="686" y="392"/>
                  <a:pt x="756" y="404"/>
                </a:cubicBezTo>
                <a:cubicBezTo>
                  <a:pt x="746" y="406"/>
                  <a:pt x="726" y="400"/>
                  <a:pt x="726" y="410"/>
                </a:cubicBezTo>
                <a:cubicBezTo>
                  <a:pt x="726" y="420"/>
                  <a:pt x="750" y="408"/>
                  <a:pt x="756" y="416"/>
                </a:cubicBezTo>
                <a:cubicBezTo>
                  <a:pt x="760" y="422"/>
                  <a:pt x="745" y="425"/>
                  <a:pt x="738" y="428"/>
                </a:cubicBezTo>
                <a:cubicBezTo>
                  <a:pt x="726" y="433"/>
                  <a:pt x="702" y="440"/>
                  <a:pt x="702" y="440"/>
                </a:cubicBezTo>
                <a:cubicBezTo>
                  <a:pt x="700" y="448"/>
                  <a:pt x="702" y="458"/>
                  <a:pt x="696" y="464"/>
                </a:cubicBezTo>
                <a:cubicBezTo>
                  <a:pt x="686" y="474"/>
                  <a:pt x="634" y="477"/>
                  <a:pt x="618" y="488"/>
                </a:cubicBezTo>
                <a:cubicBezTo>
                  <a:pt x="606" y="496"/>
                  <a:pt x="582" y="512"/>
                  <a:pt x="582" y="512"/>
                </a:cubicBezTo>
                <a:cubicBezTo>
                  <a:pt x="534" y="507"/>
                  <a:pt x="485" y="509"/>
                  <a:pt x="444" y="482"/>
                </a:cubicBezTo>
                <a:cubicBezTo>
                  <a:pt x="426" y="455"/>
                  <a:pt x="404" y="451"/>
                  <a:pt x="378" y="434"/>
                </a:cubicBezTo>
                <a:cubicBezTo>
                  <a:pt x="374" y="428"/>
                  <a:pt x="371" y="421"/>
                  <a:pt x="366" y="416"/>
                </a:cubicBezTo>
                <a:cubicBezTo>
                  <a:pt x="355" y="407"/>
                  <a:pt x="330" y="392"/>
                  <a:pt x="330" y="392"/>
                </a:cubicBezTo>
                <a:cubicBezTo>
                  <a:pt x="315" y="370"/>
                  <a:pt x="292" y="347"/>
                  <a:pt x="270" y="332"/>
                </a:cubicBezTo>
                <a:cubicBezTo>
                  <a:pt x="263" y="312"/>
                  <a:pt x="240" y="278"/>
                  <a:pt x="240" y="278"/>
                </a:cubicBezTo>
                <a:cubicBezTo>
                  <a:pt x="236" y="204"/>
                  <a:pt x="251" y="156"/>
                  <a:pt x="192" y="116"/>
                </a:cubicBezTo>
                <a:cubicBezTo>
                  <a:pt x="171" y="84"/>
                  <a:pt x="160" y="86"/>
                  <a:pt x="120" y="80"/>
                </a:cubicBezTo>
                <a:cubicBezTo>
                  <a:pt x="57" y="59"/>
                  <a:pt x="97" y="68"/>
                  <a:pt x="0" y="68"/>
                </a:cubicBezTo>
              </a:path>
            </a:pathLst>
          </a:custGeom>
          <a:noFill/>
          <a:ln w="28575" cmpd="sng">
            <a:solidFill>
              <a:srgbClr val="006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1571625" y="438150"/>
            <a:ext cx="733425" cy="2085975"/>
          </a:xfrm>
          <a:custGeom>
            <a:avLst/>
            <a:gdLst>
              <a:gd name="T0" fmla="*/ 967740000 w 462"/>
              <a:gd name="T1" fmla="*/ 2147483647 h 1314"/>
              <a:gd name="T2" fmla="*/ 922377188 w 462"/>
              <a:gd name="T3" fmla="*/ 2147483647 h 1314"/>
              <a:gd name="T4" fmla="*/ 861893438 w 462"/>
              <a:gd name="T5" fmla="*/ 2147483647 h 1314"/>
              <a:gd name="T6" fmla="*/ 831651563 w 462"/>
              <a:gd name="T7" fmla="*/ 2147483647 h 1314"/>
              <a:gd name="T8" fmla="*/ 695563125 w 462"/>
              <a:gd name="T9" fmla="*/ 2147483647 h 1314"/>
              <a:gd name="T10" fmla="*/ 635079375 w 462"/>
              <a:gd name="T11" fmla="*/ 2147483647 h 1314"/>
              <a:gd name="T12" fmla="*/ 604837500 w 462"/>
              <a:gd name="T13" fmla="*/ 2147483647 h 1314"/>
              <a:gd name="T14" fmla="*/ 559474688 w 462"/>
              <a:gd name="T15" fmla="*/ 2147483647 h 1314"/>
              <a:gd name="T16" fmla="*/ 423386250 w 462"/>
              <a:gd name="T17" fmla="*/ 2147483647 h 1314"/>
              <a:gd name="T18" fmla="*/ 317539688 w 462"/>
              <a:gd name="T19" fmla="*/ 2147483647 h 1314"/>
              <a:gd name="T20" fmla="*/ 257055938 w 462"/>
              <a:gd name="T21" fmla="*/ 2147483647 h 1314"/>
              <a:gd name="T22" fmla="*/ 211693125 w 462"/>
              <a:gd name="T23" fmla="*/ 2086689375 h 1314"/>
              <a:gd name="T24" fmla="*/ 105846563 w 462"/>
              <a:gd name="T25" fmla="*/ 1950600938 h 1314"/>
              <a:gd name="T26" fmla="*/ 90725625 w 462"/>
              <a:gd name="T27" fmla="*/ 1829633438 h 1314"/>
              <a:gd name="T28" fmla="*/ 60483750 w 462"/>
              <a:gd name="T29" fmla="*/ 1738907813 h 1314"/>
              <a:gd name="T30" fmla="*/ 0 w 462"/>
              <a:gd name="T31" fmla="*/ 1466730938 h 1314"/>
              <a:gd name="T32" fmla="*/ 15120938 w 462"/>
              <a:gd name="T33" fmla="*/ 695563125 h 1314"/>
              <a:gd name="T34" fmla="*/ 45362813 w 462"/>
              <a:gd name="T35" fmla="*/ 650200313 h 1314"/>
              <a:gd name="T36" fmla="*/ 120967500 w 462"/>
              <a:gd name="T37" fmla="*/ 498990938 h 1314"/>
              <a:gd name="T38" fmla="*/ 196572188 w 462"/>
              <a:gd name="T39" fmla="*/ 317539688 h 1314"/>
              <a:gd name="T40" fmla="*/ 332660625 w 462"/>
              <a:gd name="T41" fmla="*/ 151209375 h 1314"/>
              <a:gd name="T42" fmla="*/ 498990938 w 462"/>
              <a:gd name="T43" fmla="*/ 45362813 h 1314"/>
              <a:gd name="T44" fmla="*/ 544353750 w 462"/>
              <a:gd name="T45" fmla="*/ 362902500 h 1314"/>
              <a:gd name="T46" fmla="*/ 589716563 w 462"/>
              <a:gd name="T47" fmla="*/ 498990938 h 1314"/>
              <a:gd name="T48" fmla="*/ 650200313 w 462"/>
              <a:gd name="T49" fmla="*/ 635079375 h 1314"/>
              <a:gd name="T50" fmla="*/ 710684063 w 462"/>
              <a:gd name="T51" fmla="*/ 725805000 h 1314"/>
              <a:gd name="T52" fmla="*/ 771167813 w 462"/>
              <a:gd name="T53" fmla="*/ 937498125 h 1314"/>
              <a:gd name="T54" fmla="*/ 877014375 w 462"/>
              <a:gd name="T55" fmla="*/ 1209675000 h 1314"/>
              <a:gd name="T56" fmla="*/ 982860938 w 462"/>
              <a:gd name="T57" fmla="*/ 1376005313 h 1314"/>
              <a:gd name="T58" fmla="*/ 1088707500 w 462"/>
              <a:gd name="T59" fmla="*/ 1693545000 h 1314"/>
              <a:gd name="T60" fmla="*/ 1164312188 w 462"/>
              <a:gd name="T61" fmla="*/ 2147483647 h 1314"/>
              <a:gd name="T62" fmla="*/ 1103828438 w 462"/>
              <a:gd name="T63" fmla="*/ 2147483647 h 1314"/>
              <a:gd name="T64" fmla="*/ 1043344688 w 462"/>
              <a:gd name="T65" fmla="*/ 2147483647 h 1314"/>
              <a:gd name="T66" fmla="*/ 1058465625 w 462"/>
              <a:gd name="T67" fmla="*/ 2147483647 h 13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1314">
                <a:moveTo>
                  <a:pt x="384" y="1314"/>
                </a:moveTo>
                <a:cubicBezTo>
                  <a:pt x="376" y="1259"/>
                  <a:pt x="382" y="1285"/>
                  <a:pt x="366" y="1236"/>
                </a:cubicBezTo>
                <a:cubicBezTo>
                  <a:pt x="361" y="1222"/>
                  <a:pt x="350" y="1212"/>
                  <a:pt x="342" y="1200"/>
                </a:cubicBezTo>
                <a:cubicBezTo>
                  <a:pt x="338" y="1194"/>
                  <a:pt x="330" y="1182"/>
                  <a:pt x="330" y="1182"/>
                </a:cubicBezTo>
                <a:cubicBezTo>
                  <a:pt x="321" y="1145"/>
                  <a:pt x="309" y="1114"/>
                  <a:pt x="276" y="1092"/>
                </a:cubicBezTo>
                <a:cubicBezTo>
                  <a:pt x="263" y="1053"/>
                  <a:pt x="281" y="1091"/>
                  <a:pt x="252" y="1068"/>
                </a:cubicBezTo>
                <a:cubicBezTo>
                  <a:pt x="246" y="1063"/>
                  <a:pt x="245" y="1055"/>
                  <a:pt x="240" y="1050"/>
                </a:cubicBezTo>
                <a:cubicBezTo>
                  <a:pt x="235" y="1045"/>
                  <a:pt x="228" y="1042"/>
                  <a:pt x="222" y="1038"/>
                </a:cubicBezTo>
                <a:cubicBezTo>
                  <a:pt x="214" y="1014"/>
                  <a:pt x="189" y="992"/>
                  <a:pt x="168" y="978"/>
                </a:cubicBezTo>
                <a:cubicBezTo>
                  <a:pt x="159" y="952"/>
                  <a:pt x="148" y="927"/>
                  <a:pt x="126" y="912"/>
                </a:cubicBezTo>
                <a:cubicBezTo>
                  <a:pt x="104" y="846"/>
                  <a:pt x="141" y="944"/>
                  <a:pt x="102" y="882"/>
                </a:cubicBezTo>
                <a:cubicBezTo>
                  <a:pt x="92" y="866"/>
                  <a:pt x="90" y="846"/>
                  <a:pt x="84" y="828"/>
                </a:cubicBezTo>
                <a:cubicBezTo>
                  <a:pt x="77" y="808"/>
                  <a:pt x="54" y="792"/>
                  <a:pt x="42" y="774"/>
                </a:cubicBezTo>
                <a:cubicBezTo>
                  <a:pt x="40" y="758"/>
                  <a:pt x="39" y="742"/>
                  <a:pt x="36" y="726"/>
                </a:cubicBezTo>
                <a:cubicBezTo>
                  <a:pt x="33" y="714"/>
                  <a:pt x="24" y="690"/>
                  <a:pt x="24" y="690"/>
                </a:cubicBezTo>
                <a:cubicBezTo>
                  <a:pt x="18" y="648"/>
                  <a:pt x="5" y="625"/>
                  <a:pt x="0" y="582"/>
                </a:cubicBezTo>
                <a:cubicBezTo>
                  <a:pt x="2" y="480"/>
                  <a:pt x="0" y="378"/>
                  <a:pt x="6" y="276"/>
                </a:cubicBezTo>
                <a:cubicBezTo>
                  <a:pt x="6" y="269"/>
                  <a:pt x="15" y="264"/>
                  <a:pt x="18" y="258"/>
                </a:cubicBezTo>
                <a:cubicBezTo>
                  <a:pt x="31" y="232"/>
                  <a:pt x="22" y="216"/>
                  <a:pt x="48" y="198"/>
                </a:cubicBezTo>
                <a:cubicBezTo>
                  <a:pt x="58" y="168"/>
                  <a:pt x="44" y="137"/>
                  <a:pt x="78" y="126"/>
                </a:cubicBezTo>
                <a:cubicBezTo>
                  <a:pt x="97" y="98"/>
                  <a:pt x="105" y="78"/>
                  <a:pt x="132" y="60"/>
                </a:cubicBezTo>
                <a:cubicBezTo>
                  <a:pt x="152" y="0"/>
                  <a:pt x="119" y="9"/>
                  <a:pt x="198" y="18"/>
                </a:cubicBezTo>
                <a:cubicBezTo>
                  <a:pt x="212" y="60"/>
                  <a:pt x="209" y="100"/>
                  <a:pt x="216" y="144"/>
                </a:cubicBezTo>
                <a:cubicBezTo>
                  <a:pt x="219" y="163"/>
                  <a:pt x="228" y="180"/>
                  <a:pt x="234" y="198"/>
                </a:cubicBezTo>
                <a:cubicBezTo>
                  <a:pt x="240" y="216"/>
                  <a:pt x="249" y="235"/>
                  <a:pt x="258" y="252"/>
                </a:cubicBezTo>
                <a:cubicBezTo>
                  <a:pt x="265" y="265"/>
                  <a:pt x="282" y="288"/>
                  <a:pt x="282" y="288"/>
                </a:cubicBezTo>
                <a:cubicBezTo>
                  <a:pt x="287" y="319"/>
                  <a:pt x="288" y="346"/>
                  <a:pt x="306" y="372"/>
                </a:cubicBezTo>
                <a:cubicBezTo>
                  <a:pt x="315" y="408"/>
                  <a:pt x="316" y="458"/>
                  <a:pt x="348" y="480"/>
                </a:cubicBezTo>
                <a:cubicBezTo>
                  <a:pt x="365" y="506"/>
                  <a:pt x="364" y="528"/>
                  <a:pt x="390" y="546"/>
                </a:cubicBezTo>
                <a:cubicBezTo>
                  <a:pt x="405" y="590"/>
                  <a:pt x="424" y="627"/>
                  <a:pt x="432" y="672"/>
                </a:cubicBezTo>
                <a:cubicBezTo>
                  <a:pt x="437" y="741"/>
                  <a:pt x="440" y="816"/>
                  <a:pt x="462" y="882"/>
                </a:cubicBezTo>
                <a:cubicBezTo>
                  <a:pt x="457" y="920"/>
                  <a:pt x="450" y="954"/>
                  <a:pt x="438" y="990"/>
                </a:cubicBezTo>
                <a:cubicBezTo>
                  <a:pt x="431" y="1092"/>
                  <a:pt x="428" y="1059"/>
                  <a:pt x="414" y="1128"/>
                </a:cubicBezTo>
                <a:cubicBezTo>
                  <a:pt x="431" y="1178"/>
                  <a:pt x="420" y="1140"/>
                  <a:pt x="420" y="1248"/>
                </a:cubicBezTo>
              </a:path>
            </a:pathLst>
          </a:custGeom>
          <a:noFill/>
          <a:ln w="28575" cmpd="sng">
            <a:solidFill>
              <a:srgbClr val="006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zövegdoboz 1"/>
          <p:cNvSpPr txBox="1"/>
          <p:nvPr/>
        </p:nvSpPr>
        <p:spPr>
          <a:xfrm>
            <a:off x="3185497" y="1081027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1. </a:t>
            </a:r>
            <a:r>
              <a:rPr lang="hu-HU" sz="2000" dirty="0" err="1" smtClean="0">
                <a:solidFill>
                  <a:srgbClr val="CC00CC"/>
                </a:solidFill>
              </a:rPr>
              <a:t>Capsula</a:t>
            </a:r>
            <a:r>
              <a:rPr lang="hu-HU" sz="2000" dirty="0" smtClean="0">
                <a:solidFill>
                  <a:srgbClr val="CC00CC"/>
                </a:solidFill>
              </a:rPr>
              <a:t> </a:t>
            </a:r>
            <a:r>
              <a:rPr lang="hu-HU" sz="2000" dirty="0" err="1" smtClean="0">
                <a:solidFill>
                  <a:srgbClr val="CC00CC"/>
                </a:solidFill>
              </a:rPr>
              <a:t>fibrosa</a:t>
            </a:r>
            <a:endParaRPr lang="de-DE" sz="2000" dirty="0">
              <a:solidFill>
                <a:srgbClr val="CC00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25087" y="1690658"/>
            <a:ext cx="63958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2. </a:t>
            </a:r>
            <a:r>
              <a:rPr lang="hu-HU" sz="2000" dirty="0" err="1" smtClean="0">
                <a:solidFill>
                  <a:srgbClr val="FFC000"/>
                </a:solidFill>
              </a:rPr>
              <a:t>Capsula</a:t>
            </a:r>
            <a:r>
              <a:rPr lang="hu-HU" sz="2000" dirty="0" smtClean="0">
                <a:solidFill>
                  <a:srgbClr val="FFC000"/>
                </a:solidFill>
              </a:rPr>
              <a:t> </a:t>
            </a:r>
            <a:r>
              <a:rPr lang="hu-HU" sz="2000" dirty="0" err="1" smtClean="0">
                <a:solidFill>
                  <a:srgbClr val="FFC000"/>
                </a:solidFill>
              </a:rPr>
              <a:t>adiposa</a:t>
            </a:r>
            <a:r>
              <a:rPr lang="hu-HU" sz="2000" dirty="0" smtClean="0">
                <a:solidFill>
                  <a:srgbClr val="FFC000"/>
                </a:solidFill>
              </a:rPr>
              <a:t>: </a:t>
            </a:r>
            <a:r>
              <a:rPr lang="hu-HU" sz="1800" dirty="0" err="1"/>
              <a:t>einkehrt</a:t>
            </a:r>
            <a:r>
              <a:rPr lang="hu-HU" sz="1800" dirty="0"/>
              <a:t> </a:t>
            </a:r>
            <a:r>
              <a:rPr lang="hu-HU" sz="1800" dirty="0" err="1"/>
              <a:t>in</a:t>
            </a:r>
            <a:r>
              <a:rPr lang="hu-HU" sz="1800" dirty="0"/>
              <a:t> Sinus </a:t>
            </a:r>
            <a:r>
              <a:rPr lang="hu-HU" sz="1800" dirty="0" err="1"/>
              <a:t>renalis</a:t>
            </a:r>
            <a:endParaRPr lang="hu-HU" sz="1800" dirty="0" smtClean="0">
              <a:solidFill>
                <a:srgbClr val="FFC000"/>
              </a:solidFill>
            </a:endParaRPr>
          </a:p>
          <a:p>
            <a:endParaRPr lang="hu-HU" sz="1800" dirty="0"/>
          </a:p>
          <a:p>
            <a:r>
              <a:rPr lang="hu-HU" sz="1800" dirty="0" smtClean="0"/>
              <a:t>3. </a:t>
            </a:r>
            <a:r>
              <a:rPr lang="hu-HU" sz="2000" dirty="0" err="1" smtClean="0">
                <a:solidFill>
                  <a:srgbClr val="00B050"/>
                </a:solidFill>
              </a:rPr>
              <a:t>Fascia</a:t>
            </a:r>
            <a:r>
              <a:rPr lang="hu-HU" sz="2000" dirty="0" smtClean="0">
                <a:solidFill>
                  <a:srgbClr val="00B050"/>
                </a:solidFill>
              </a:rPr>
              <a:t> </a:t>
            </a:r>
            <a:r>
              <a:rPr lang="hu-HU" sz="2000" dirty="0" err="1" smtClean="0">
                <a:solidFill>
                  <a:srgbClr val="00B050"/>
                </a:solidFill>
              </a:rPr>
              <a:t>renalis</a:t>
            </a:r>
            <a:r>
              <a:rPr lang="hu-HU" sz="2000" dirty="0" smtClean="0">
                <a:solidFill>
                  <a:srgbClr val="00B050"/>
                </a:solidFill>
              </a:rPr>
              <a:t>: </a:t>
            </a:r>
          </a:p>
          <a:p>
            <a:r>
              <a:rPr lang="hu-HU" sz="1800" dirty="0" smtClean="0">
                <a:solidFill>
                  <a:srgbClr val="00B050"/>
                </a:solidFill>
              </a:rPr>
              <a:t>    </a:t>
            </a:r>
            <a:r>
              <a:rPr lang="hu-HU" sz="1800" dirty="0" smtClean="0"/>
              <a:t>- </a:t>
            </a:r>
            <a:r>
              <a:rPr lang="hu-HU" sz="1800" dirty="0" err="1" smtClean="0"/>
              <a:t>trennt</a:t>
            </a:r>
            <a:r>
              <a:rPr lang="hu-HU" sz="1800" dirty="0" smtClean="0"/>
              <a:t> </a:t>
            </a:r>
            <a:r>
              <a:rPr lang="hu-HU" sz="1800" dirty="0" err="1"/>
              <a:t>Capsula</a:t>
            </a:r>
            <a:r>
              <a:rPr lang="hu-HU" sz="1800" dirty="0"/>
              <a:t> </a:t>
            </a:r>
            <a:r>
              <a:rPr lang="hu-HU" sz="1800" dirty="0" err="1"/>
              <a:t>adiposa</a:t>
            </a:r>
            <a:r>
              <a:rPr lang="hu-HU" sz="1800" dirty="0"/>
              <a:t> von </a:t>
            </a:r>
            <a:r>
              <a:rPr lang="hu-HU" sz="1800" dirty="0" err="1"/>
              <a:t>dem</a:t>
            </a:r>
            <a:r>
              <a:rPr lang="hu-HU" sz="1800" dirty="0"/>
              <a:t> </a:t>
            </a:r>
            <a:endParaRPr lang="hu-HU" sz="1800" dirty="0" smtClean="0"/>
          </a:p>
          <a:p>
            <a:r>
              <a:rPr lang="hu-HU" sz="1800" dirty="0"/>
              <a:t>	</a:t>
            </a:r>
            <a:r>
              <a:rPr lang="hu-HU" sz="1800" dirty="0" err="1" smtClean="0"/>
              <a:t>pararenalen</a:t>
            </a:r>
            <a:r>
              <a:rPr lang="hu-HU" sz="1800" dirty="0" smtClean="0"/>
              <a:t> </a:t>
            </a:r>
            <a:r>
              <a:rPr lang="hu-HU" sz="1800" dirty="0" err="1" smtClean="0"/>
              <a:t>Fettgewebe</a:t>
            </a:r>
            <a:endParaRPr lang="hu-HU" sz="1800" dirty="0" smtClean="0"/>
          </a:p>
          <a:p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posteromedial</a:t>
            </a:r>
            <a:r>
              <a:rPr lang="hu-HU" sz="1800" dirty="0" smtClean="0"/>
              <a:t> </a:t>
            </a:r>
            <a:r>
              <a:rPr lang="hu-HU" sz="1800" dirty="0" err="1" smtClean="0"/>
              <a:t>ist</a:t>
            </a:r>
            <a:r>
              <a:rPr lang="hu-HU" sz="1800" dirty="0" smtClean="0"/>
              <a:t> mit der </a:t>
            </a:r>
            <a:r>
              <a:rPr lang="hu-HU" sz="1800" dirty="0" err="1" smtClean="0"/>
              <a:t>Fascia</a:t>
            </a:r>
            <a:r>
              <a:rPr lang="hu-HU" sz="1800" dirty="0" smtClean="0"/>
              <a:t> des M. </a:t>
            </a:r>
            <a:r>
              <a:rPr lang="hu-HU" sz="1800" dirty="0" err="1" smtClean="0"/>
              <a:t>psoas</a:t>
            </a:r>
            <a:r>
              <a:rPr lang="hu-HU" sz="1800" dirty="0" smtClean="0"/>
              <a:t> </a:t>
            </a:r>
          </a:p>
          <a:p>
            <a:r>
              <a:rPr lang="hu-HU" sz="1800" dirty="0"/>
              <a:t> </a:t>
            </a:r>
            <a:r>
              <a:rPr lang="hu-HU" sz="1800" dirty="0" smtClean="0"/>
              <a:t>         major und M. </a:t>
            </a:r>
            <a:r>
              <a:rPr lang="hu-HU" sz="1800" dirty="0" err="1" smtClean="0"/>
              <a:t>quadratus</a:t>
            </a:r>
            <a:r>
              <a:rPr lang="hu-HU" sz="1800" dirty="0" smtClean="0"/>
              <a:t> </a:t>
            </a:r>
            <a:r>
              <a:rPr lang="hu-HU" sz="1800" dirty="0" err="1" smtClean="0"/>
              <a:t>lumb</a:t>
            </a:r>
            <a:r>
              <a:rPr lang="hu-HU" sz="1800" dirty="0" smtClean="0"/>
              <a:t>. </a:t>
            </a:r>
            <a:r>
              <a:rPr lang="hu-HU" sz="1800" dirty="0" err="1" smtClean="0"/>
              <a:t>verwachsen</a:t>
            </a:r>
            <a:endParaRPr lang="hu-HU" sz="1800" dirty="0" smtClean="0"/>
          </a:p>
          <a:p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vor</a:t>
            </a:r>
            <a:r>
              <a:rPr lang="hu-HU" sz="1800" dirty="0" smtClean="0"/>
              <a:t> den </a:t>
            </a:r>
            <a:r>
              <a:rPr lang="hu-HU" sz="1800" dirty="0" err="1" smtClean="0"/>
              <a:t>grossen</a:t>
            </a:r>
            <a:r>
              <a:rPr lang="hu-HU" sz="1800" dirty="0" smtClean="0"/>
              <a:t> </a:t>
            </a:r>
            <a:r>
              <a:rPr lang="hu-HU" sz="1800" dirty="0" err="1" smtClean="0"/>
              <a:t>Gefässen</a:t>
            </a:r>
            <a:r>
              <a:rPr lang="hu-HU" sz="1800" dirty="0" smtClean="0"/>
              <a:t> (Aorta und V. </a:t>
            </a:r>
            <a:r>
              <a:rPr lang="hu-HU" sz="1800" dirty="0" err="1" smtClean="0"/>
              <a:t>cava</a:t>
            </a:r>
            <a:r>
              <a:rPr lang="hu-HU" sz="1800" dirty="0" smtClean="0"/>
              <a:t> </a:t>
            </a:r>
            <a:r>
              <a:rPr lang="hu-HU" sz="1800" dirty="0" err="1" smtClean="0"/>
              <a:t>inf</a:t>
            </a:r>
            <a:r>
              <a:rPr lang="hu-HU" sz="1800" dirty="0" smtClean="0"/>
              <a:t>.) </a:t>
            </a:r>
            <a:r>
              <a:rPr lang="hu-HU" sz="1800" dirty="0" err="1" smtClean="0"/>
              <a:t>vereinigen</a:t>
            </a:r>
            <a:r>
              <a:rPr lang="hu-HU" sz="1800" dirty="0" smtClean="0"/>
              <a:t> 	</a:t>
            </a:r>
            <a:r>
              <a:rPr lang="hu-HU" sz="1800" dirty="0" err="1" smtClean="0"/>
              <a:t>sich</a:t>
            </a:r>
            <a:r>
              <a:rPr lang="hu-HU" sz="1800" dirty="0" smtClean="0"/>
              <a:t> die </a:t>
            </a:r>
            <a:r>
              <a:rPr lang="hu-HU" sz="1800" dirty="0" err="1" smtClean="0"/>
              <a:t>Laminae</a:t>
            </a:r>
            <a:r>
              <a:rPr lang="hu-HU" sz="1800" dirty="0" smtClean="0"/>
              <a:t> </a:t>
            </a:r>
            <a:r>
              <a:rPr lang="hu-HU" sz="1800" dirty="0" err="1" smtClean="0"/>
              <a:t>anteriores</a:t>
            </a:r>
            <a:r>
              <a:rPr lang="hu-HU" sz="1800" dirty="0" smtClean="0"/>
              <a:t> </a:t>
            </a:r>
          </a:p>
          <a:p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nach</a:t>
            </a:r>
            <a:r>
              <a:rPr lang="hu-HU" sz="1800" dirty="0" smtClean="0"/>
              <a:t> Aorta und </a:t>
            </a:r>
            <a:r>
              <a:rPr lang="hu-HU" sz="1800" dirty="0" err="1" smtClean="0"/>
              <a:t>Vena</a:t>
            </a:r>
            <a:r>
              <a:rPr lang="hu-HU" sz="1800" dirty="0" smtClean="0"/>
              <a:t> </a:t>
            </a:r>
            <a:r>
              <a:rPr lang="hu-HU" sz="1800" dirty="0" err="1" smtClean="0"/>
              <a:t>cava</a:t>
            </a:r>
            <a:r>
              <a:rPr lang="hu-HU" sz="1800" dirty="0" smtClean="0"/>
              <a:t> </a:t>
            </a:r>
            <a:r>
              <a:rPr lang="hu-HU" sz="1800" dirty="0" err="1" smtClean="0"/>
              <a:t>inf</a:t>
            </a:r>
            <a:r>
              <a:rPr lang="hu-HU" sz="1800" dirty="0" smtClean="0"/>
              <a:t>. </a:t>
            </a:r>
            <a:r>
              <a:rPr lang="hu-HU" sz="1800" dirty="0" err="1" smtClean="0"/>
              <a:t>vereinigen</a:t>
            </a:r>
            <a:r>
              <a:rPr lang="hu-HU" sz="1800" dirty="0" smtClean="0"/>
              <a:t> die </a:t>
            </a:r>
            <a:r>
              <a:rPr lang="hu-HU" sz="1800" dirty="0" err="1" smtClean="0"/>
              <a:t>Laminae</a:t>
            </a:r>
            <a:r>
              <a:rPr lang="hu-HU" sz="1800" dirty="0" smtClean="0"/>
              <a:t> post.</a:t>
            </a:r>
          </a:p>
          <a:p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proximal</a:t>
            </a:r>
            <a:r>
              <a:rPr lang="hu-HU" sz="1800" dirty="0" smtClean="0"/>
              <a:t> </a:t>
            </a:r>
            <a:r>
              <a:rPr lang="hu-HU" sz="1800" dirty="0" err="1" smtClean="0"/>
              <a:t>vereinigen</a:t>
            </a:r>
            <a:r>
              <a:rPr lang="hu-HU" sz="1800" dirty="0" smtClean="0"/>
              <a:t> </a:t>
            </a:r>
            <a:r>
              <a:rPr lang="hu-HU" sz="1800" dirty="0" err="1" smtClean="0"/>
              <a:t>sich</a:t>
            </a:r>
            <a:r>
              <a:rPr lang="hu-HU" sz="1800" dirty="0" smtClean="0"/>
              <a:t> die </a:t>
            </a:r>
            <a:r>
              <a:rPr lang="hu-HU" sz="1800" dirty="0" err="1" smtClean="0"/>
              <a:t>Lamina</a:t>
            </a:r>
            <a:r>
              <a:rPr lang="hu-HU" sz="1800" dirty="0" smtClean="0"/>
              <a:t> </a:t>
            </a:r>
            <a:r>
              <a:rPr lang="hu-HU" sz="1800" dirty="0" err="1" smtClean="0"/>
              <a:t>anterior</a:t>
            </a:r>
            <a:r>
              <a:rPr lang="hu-HU" sz="1800" dirty="0" smtClean="0"/>
              <a:t> und </a:t>
            </a:r>
            <a:r>
              <a:rPr lang="hu-HU" sz="1800" dirty="0" err="1" smtClean="0"/>
              <a:t>posterior</a:t>
            </a:r>
            <a:r>
              <a:rPr lang="hu-HU" sz="1800" dirty="0" smtClean="0"/>
              <a:t> </a:t>
            </a:r>
          </a:p>
          <a:p>
            <a:r>
              <a:rPr lang="hu-HU" sz="1800" dirty="0" smtClean="0"/>
              <a:t>     - </a:t>
            </a:r>
            <a:r>
              <a:rPr lang="hu-HU" sz="1800" dirty="0" err="1" smtClean="0">
                <a:solidFill>
                  <a:srgbClr val="CC3300"/>
                </a:solidFill>
              </a:rPr>
              <a:t>distal</a:t>
            </a:r>
            <a:r>
              <a:rPr lang="hu-HU" sz="1800" dirty="0" smtClean="0"/>
              <a:t> </a:t>
            </a:r>
            <a:r>
              <a:rPr lang="hu-HU" sz="1800" dirty="0" err="1" smtClean="0">
                <a:solidFill>
                  <a:srgbClr val="CC3300"/>
                </a:solidFill>
              </a:rPr>
              <a:t>ist</a:t>
            </a:r>
            <a:r>
              <a:rPr lang="hu-HU" sz="1800" dirty="0" smtClean="0">
                <a:solidFill>
                  <a:srgbClr val="CC3300"/>
                </a:solidFill>
              </a:rPr>
              <a:t> die </a:t>
            </a:r>
            <a:r>
              <a:rPr lang="hu-HU" sz="1800" dirty="0" err="1" smtClean="0">
                <a:solidFill>
                  <a:srgbClr val="CC3300"/>
                </a:solidFill>
              </a:rPr>
              <a:t>Fascia</a:t>
            </a:r>
            <a:r>
              <a:rPr lang="hu-HU" sz="1800" dirty="0" smtClean="0">
                <a:solidFill>
                  <a:srgbClr val="CC3300"/>
                </a:solidFill>
              </a:rPr>
              <a:t> </a:t>
            </a:r>
            <a:r>
              <a:rPr lang="hu-HU" sz="1800" dirty="0" err="1" smtClean="0">
                <a:solidFill>
                  <a:srgbClr val="CC3300"/>
                </a:solidFill>
              </a:rPr>
              <a:t>renalis</a:t>
            </a:r>
            <a:r>
              <a:rPr lang="hu-HU" sz="1800" dirty="0" smtClean="0">
                <a:solidFill>
                  <a:srgbClr val="CC3300"/>
                </a:solidFill>
              </a:rPr>
              <a:t> </a:t>
            </a:r>
            <a:r>
              <a:rPr lang="hu-HU" sz="1800" dirty="0" err="1" smtClean="0">
                <a:solidFill>
                  <a:srgbClr val="CC3300"/>
                </a:solidFill>
              </a:rPr>
              <a:t>geöffnet</a:t>
            </a:r>
            <a:r>
              <a:rPr lang="hu-HU" sz="1800" dirty="0" smtClean="0">
                <a:solidFill>
                  <a:srgbClr val="CC3300"/>
                </a:solidFill>
              </a:rPr>
              <a:t>  (</a:t>
            </a:r>
            <a:r>
              <a:rPr lang="hu-HU" sz="1800" dirty="0" err="1" smtClean="0">
                <a:solidFill>
                  <a:srgbClr val="CC3300"/>
                </a:solidFill>
              </a:rPr>
              <a:t>Ureter</a:t>
            </a:r>
            <a:r>
              <a:rPr lang="hu-HU" sz="1800" dirty="0" smtClean="0">
                <a:solidFill>
                  <a:srgbClr val="CC3300"/>
                </a:solidFill>
              </a:rPr>
              <a:t>) </a:t>
            </a:r>
            <a:r>
              <a:rPr lang="hu-HU" sz="1800" dirty="0" smtClean="0"/>
              <a:t>  </a:t>
            </a:r>
            <a:r>
              <a:rPr lang="hu-HU" sz="2000" dirty="0" smtClean="0"/>
              <a:t> </a:t>
            </a:r>
            <a:r>
              <a:rPr lang="hu-HU" sz="1600" dirty="0" smtClean="0"/>
              <a:t>	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282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85" grpId="0" animBg="1"/>
      <p:bldP spid="7186" grpId="0" animBg="1"/>
      <p:bldP spid="7187" grpId="0" animBg="1"/>
      <p:bldP spid="7188" grpId="0" animBg="1"/>
      <p:bldP spid="7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retroperitoneum vesek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7" y="908050"/>
            <a:ext cx="3970886" cy="5428723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115888"/>
            <a:ext cx="799306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Anteile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Harnleitersystems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44096" y="1052513"/>
            <a:ext cx="4720518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Nire</a:t>
            </a:r>
            <a:r>
              <a:rPr lang="hu-HU" dirty="0" smtClean="0"/>
              <a:t> (2)</a:t>
            </a:r>
            <a:r>
              <a:rPr lang="en-US" dirty="0" smtClean="0"/>
              <a:t> (</a:t>
            </a:r>
            <a:r>
              <a:rPr lang="hu-HU" dirty="0" err="1" smtClean="0"/>
              <a:t>Harnabsonderung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U</a:t>
            </a:r>
            <a:r>
              <a:rPr lang="en-US" dirty="0" err="1" smtClean="0"/>
              <a:t>reter</a:t>
            </a:r>
            <a:r>
              <a:rPr lang="en-US" dirty="0" smtClean="0"/>
              <a:t> </a:t>
            </a:r>
            <a:r>
              <a:rPr lang="hu-HU" dirty="0" smtClean="0"/>
              <a:t>(2) </a:t>
            </a:r>
            <a:r>
              <a:rPr lang="en-US" dirty="0" smtClean="0"/>
              <a:t>(</a:t>
            </a:r>
            <a:r>
              <a:rPr lang="hu-HU" dirty="0" err="1" smtClean="0"/>
              <a:t>Harnleitung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hu-HU" dirty="0" err="1" smtClean="0"/>
              <a:t>Harnblase</a:t>
            </a:r>
            <a:r>
              <a:rPr lang="hu-HU" dirty="0" smtClean="0"/>
              <a:t>, </a:t>
            </a:r>
            <a:r>
              <a:rPr lang="hu-HU" dirty="0" err="1" smtClean="0"/>
              <a:t>Vesica</a:t>
            </a:r>
            <a:r>
              <a:rPr lang="hu-HU" dirty="0" smtClean="0"/>
              <a:t> </a:t>
            </a:r>
            <a:r>
              <a:rPr lang="hu-HU" dirty="0" err="1" smtClean="0"/>
              <a:t>urinaria</a:t>
            </a:r>
            <a:r>
              <a:rPr lang="hu-HU" dirty="0" smtClean="0"/>
              <a:t> </a:t>
            </a:r>
            <a:r>
              <a:rPr lang="en-US" dirty="0" smtClean="0"/>
              <a:t>(</a:t>
            </a:r>
            <a:r>
              <a:rPr lang="hu-HU" dirty="0" err="1" smtClean="0"/>
              <a:t>Harnlagerung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hu-HU" dirty="0" err="1" smtClean="0"/>
              <a:t>Harnrohr</a:t>
            </a:r>
            <a:r>
              <a:rPr lang="hu-HU" dirty="0" smtClean="0"/>
              <a:t>, </a:t>
            </a:r>
            <a:r>
              <a:rPr lang="en-US" dirty="0" smtClean="0"/>
              <a:t>Urethra</a:t>
            </a:r>
            <a:r>
              <a:rPr lang="hu-HU" dirty="0" smtClean="0"/>
              <a:t> (</a:t>
            </a:r>
            <a:r>
              <a:rPr lang="hu-HU" dirty="0" err="1" smtClean="0"/>
              <a:t>Harnentleerung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64844" y="4692471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Funktion</a:t>
            </a:r>
            <a:r>
              <a:rPr lang="hu-HU" dirty="0" smtClean="0"/>
              <a:t> der </a:t>
            </a:r>
            <a:r>
              <a:rPr lang="hu-HU" dirty="0" err="1" smtClean="0"/>
              <a:t>Niere</a:t>
            </a:r>
            <a:r>
              <a:rPr lang="hu-HU" dirty="0" smtClean="0"/>
              <a:t>: </a:t>
            </a:r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3213" y="5376712"/>
            <a:ext cx="62504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Reinigung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und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Entgiftung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des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Blutes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Aufgabe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Wasser-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und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Flüssigkeitshaushalt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Regulation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von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Blutdruck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und </a:t>
            </a:r>
            <a:r>
              <a:rPr kumimoji="0" lang="hu-HU" alt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Säure-Basen-Gleichgewicht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" y="333375"/>
            <a:ext cx="5256213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Szövegdoboz 2"/>
          <p:cNvSpPr txBox="1">
            <a:spLocks noChangeArrowheads="1"/>
          </p:cNvSpPr>
          <p:nvPr/>
        </p:nvSpPr>
        <p:spPr bwMode="auto">
          <a:xfrm>
            <a:off x="5293454" y="2349500"/>
            <a:ext cx="38505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smtClean="0"/>
              <a:t>- </a:t>
            </a:r>
            <a:r>
              <a:rPr lang="hu-HU" altLang="hu-HU" sz="2000" b="1" dirty="0" err="1" smtClean="0"/>
              <a:t>Nach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proximal</a:t>
            </a:r>
            <a:r>
              <a:rPr lang="hu-HU" altLang="hu-HU" sz="2000" b="1" dirty="0" smtClean="0"/>
              <a:t>: </a:t>
            </a:r>
            <a:r>
              <a:rPr lang="hu-HU" altLang="hu-HU" sz="2000" dirty="0" err="1" smtClean="0"/>
              <a:t>vereinigen</a:t>
            </a:r>
            <a:r>
              <a:rPr lang="hu-HU" altLang="hu-HU" sz="2000" dirty="0" smtClean="0"/>
              <a:t> die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smtClean="0"/>
              <a:t>  </a:t>
            </a:r>
            <a:r>
              <a:rPr lang="hu-HU" altLang="hu-HU" sz="2000" dirty="0" err="1" smtClean="0"/>
              <a:t>Lamina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anterior</a:t>
            </a:r>
            <a:r>
              <a:rPr lang="hu-HU" altLang="hu-HU" sz="2000" dirty="0" smtClean="0"/>
              <a:t> und </a:t>
            </a:r>
            <a:r>
              <a:rPr lang="hu-HU" altLang="hu-HU" sz="2000" dirty="0" err="1" smtClean="0"/>
              <a:t>posterior</a:t>
            </a:r>
            <a:r>
              <a:rPr lang="hu-HU" altLang="hu-HU" sz="2000" dirty="0" smtClean="0"/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smtClean="0"/>
              <a:t>- </a:t>
            </a:r>
            <a:r>
              <a:rPr lang="hu-HU" altLang="hu-HU" sz="2000" b="1" dirty="0" err="1" smtClean="0"/>
              <a:t>Nach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distal</a:t>
            </a:r>
            <a:r>
              <a:rPr lang="hu-HU" altLang="hu-HU" sz="2000" b="1" dirty="0" smtClean="0"/>
              <a:t>: </a:t>
            </a:r>
            <a:r>
              <a:rPr lang="hu-HU" altLang="hu-HU" sz="2000" dirty="0" err="1" smtClean="0"/>
              <a:t>bleiben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sie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getrennt</a:t>
            </a:r>
            <a:r>
              <a:rPr lang="hu-HU" altLang="hu-HU" sz="2000" dirty="0" smtClean="0"/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smtClean="0"/>
              <a:t>    </a:t>
            </a:r>
            <a:r>
              <a:rPr lang="hu-HU" altLang="hu-HU" sz="2000" dirty="0" err="1" smtClean="0"/>
              <a:t>für</a:t>
            </a:r>
            <a:r>
              <a:rPr lang="hu-HU" altLang="hu-HU" sz="2000" dirty="0" smtClean="0"/>
              <a:t> den </a:t>
            </a:r>
            <a:r>
              <a:rPr lang="hu-HU" altLang="hu-HU" sz="2000" dirty="0" err="1" smtClean="0"/>
              <a:t>Ureter</a:t>
            </a:r>
            <a:endParaRPr lang="hu-HU" alt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5609231" y="933832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72200" y="19780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62463" y="2048043"/>
            <a:ext cx="4681537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charset="0"/>
              </a:rPr>
              <a:t>3 </a:t>
            </a:r>
            <a:r>
              <a:rPr lang="hu-HU" sz="2000" dirty="0" err="1" smtClean="0">
                <a:latin typeface="Times New Roman" charset="0"/>
              </a:rPr>
              <a:t>Kreuzungen</a:t>
            </a:r>
            <a:r>
              <a:rPr lang="hu-HU" sz="2000" dirty="0" smtClean="0">
                <a:latin typeface="Times New Roman" charset="0"/>
              </a:rPr>
              <a:t>:</a:t>
            </a:r>
            <a:endParaRPr lang="en-US" sz="20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    </a:t>
            </a:r>
            <a:r>
              <a:rPr lang="hu-HU" sz="2000" dirty="0" smtClean="0">
                <a:latin typeface="Times New Roman" charset="0"/>
              </a:rPr>
              <a:t>1</a:t>
            </a:r>
            <a:r>
              <a:rPr lang="en-US" sz="2000" dirty="0" smtClean="0">
                <a:latin typeface="Times New Roman" charset="0"/>
              </a:rPr>
              <a:t> -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hinter</a:t>
            </a:r>
            <a:r>
              <a:rPr lang="hu-HU" sz="2000" dirty="0" smtClean="0">
                <a:latin typeface="Times New Roman" charset="0"/>
              </a:rPr>
              <a:t> der A. </a:t>
            </a:r>
            <a:r>
              <a:rPr lang="hu-HU" sz="2000" dirty="0" err="1" smtClean="0">
                <a:latin typeface="Times New Roman" charset="0"/>
              </a:rPr>
              <a:t>testicularis</a:t>
            </a:r>
            <a:r>
              <a:rPr lang="hu-HU" sz="2000" dirty="0" smtClean="0">
                <a:latin typeface="Times New Roman" charset="0"/>
              </a:rPr>
              <a:t>/</a:t>
            </a:r>
            <a:r>
              <a:rPr lang="hu-HU" sz="2000" dirty="0" err="1" smtClean="0">
                <a:latin typeface="Times New Roman" charset="0"/>
              </a:rPr>
              <a:t>ovarica</a:t>
            </a:r>
            <a:r>
              <a:rPr lang="hu-HU" sz="2000" dirty="0" smtClean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  <a:p>
            <a:endParaRPr lang="en-US" sz="20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    </a:t>
            </a:r>
            <a:r>
              <a:rPr lang="hu-HU" sz="2000" dirty="0" smtClean="0">
                <a:latin typeface="Times New Roman" charset="0"/>
              </a:rPr>
              <a:t>2</a:t>
            </a:r>
            <a:r>
              <a:rPr lang="en-US" sz="2000" dirty="0" smtClean="0">
                <a:latin typeface="Times New Roman" charset="0"/>
              </a:rPr>
              <a:t>-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vor</a:t>
            </a:r>
            <a:r>
              <a:rPr lang="hu-HU" sz="2000" dirty="0" smtClean="0">
                <a:latin typeface="Times New Roman" charset="0"/>
              </a:rPr>
              <a:t> der </a:t>
            </a:r>
            <a:r>
              <a:rPr lang="hu-HU" sz="2000" dirty="0" err="1" smtClean="0">
                <a:latin typeface="Times New Roman" charset="0"/>
              </a:rPr>
              <a:t>Zerteilung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der</a:t>
            </a:r>
            <a:r>
              <a:rPr lang="hu-HU" sz="2000" dirty="0" smtClean="0">
                <a:latin typeface="Times New Roman" charset="0"/>
              </a:rPr>
              <a:t> A. </a:t>
            </a:r>
            <a:r>
              <a:rPr lang="hu-HU" sz="2000" dirty="0" err="1" smtClean="0">
                <a:latin typeface="Times New Roman" charset="0"/>
              </a:rPr>
              <a:t>iliaca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comm</a:t>
            </a:r>
            <a:r>
              <a:rPr lang="hu-HU" sz="2000" dirty="0" smtClean="0">
                <a:latin typeface="Times New Roman" charset="0"/>
              </a:rPr>
              <a:t>. </a:t>
            </a:r>
            <a:endParaRPr lang="en-US" sz="2000" dirty="0">
              <a:solidFill>
                <a:srgbClr val="FF3300"/>
              </a:solidFill>
              <a:latin typeface="Times New Roman" charset="0"/>
            </a:endParaRPr>
          </a:p>
          <a:p>
            <a:endParaRPr lang="en-US" sz="2000" dirty="0">
              <a:solidFill>
                <a:srgbClr val="FF3300"/>
              </a:solidFill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    </a:t>
            </a:r>
            <a:r>
              <a:rPr lang="hu-HU" sz="2000" dirty="0" smtClean="0">
                <a:latin typeface="Times New Roman" charset="0"/>
              </a:rPr>
              <a:t>3a</a:t>
            </a:r>
            <a:r>
              <a:rPr lang="en-US" sz="2000" dirty="0" smtClean="0">
                <a:latin typeface="Times New Roman" charset="0"/>
              </a:rPr>
              <a:t> - </a:t>
            </a:r>
            <a:r>
              <a:rPr lang="hu-HU" sz="2000" dirty="0" err="1" smtClean="0">
                <a:latin typeface="Times New Roman" charset="0"/>
              </a:rPr>
              <a:t>hinter</a:t>
            </a:r>
            <a:r>
              <a:rPr lang="hu-HU" sz="2000" dirty="0" smtClean="0">
                <a:latin typeface="Times New Roman" charset="0"/>
              </a:rPr>
              <a:t>/</a:t>
            </a:r>
            <a:r>
              <a:rPr lang="hu-HU" sz="2000" dirty="0" err="1" smtClean="0">
                <a:latin typeface="Times New Roman" charset="0"/>
              </a:rPr>
              <a:t>unter</a:t>
            </a:r>
            <a:r>
              <a:rPr lang="hu-HU" sz="2000" dirty="0" smtClean="0">
                <a:latin typeface="Times New Roman" charset="0"/>
              </a:rPr>
              <a:t> der A. </a:t>
            </a:r>
            <a:r>
              <a:rPr lang="hu-HU" sz="2000" dirty="0" err="1" smtClean="0">
                <a:latin typeface="Times New Roman" charset="0"/>
              </a:rPr>
              <a:t>uterina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in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Frauen</a:t>
            </a:r>
            <a:r>
              <a:rPr lang="hu-HU" sz="2000" dirty="0" smtClean="0">
                <a:latin typeface="Times New Roman" charset="0"/>
              </a:rPr>
              <a:t> 	(</a:t>
            </a:r>
            <a:r>
              <a:rPr lang="hu-HU" sz="2000" dirty="0" err="1" smtClean="0">
                <a:latin typeface="Times New Roman" charset="0"/>
              </a:rPr>
              <a:t>über</a:t>
            </a:r>
            <a:r>
              <a:rPr lang="hu-HU" sz="2000" dirty="0" smtClean="0">
                <a:latin typeface="Times New Roman" charset="0"/>
              </a:rPr>
              <a:t> A. </a:t>
            </a:r>
            <a:r>
              <a:rPr lang="hu-HU" sz="2000" dirty="0" err="1" smtClean="0">
                <a:latin typeface="Times New Roman" charset="0"/>
              </a:rPr>
              <a:t>vaginalis</a:t>
            </a:r>
            <a:r>
              <a:rPr lang="hu-HU" sz="2000" dirty="0" smtClean="0">
                <a:latin typeface="Times New Roman" charset="0"/>
              </a:rPr>
              <a:t>)</a:t>
            </a:r>
            <a:endParaRPr lang="en-US" sz="2000" dirty="0">
              <a:solidFill>
                <a:srgbClr val="FF3300"/>
              </a:solidFill>
              <a:latin typeface="Times New Roman" charset="0"/>
            </a:endParaRPr>
          </a:p>
          <a:p>
            <a:endParaRPr lang="en-US" sz="2000" dirty="0">
              <a:solidFill>
                <a:srgbClr val="FF33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FF3300"/>
                </a:solidFill>
                <a:latin typeface="Times New Roman" charset="0"/>
              </a:rPr>
              <a:t>     </a:t>
            </a:r>
            <a:r>
              <a:rPr lang="hu-HU" sz="2000" dirty="0" smtClean="0">
                <a:latin typeface="Times New Roman" charset="0"/>
              </a:rPr>
              <a:t>3b </a:t>
            </a:r>
            <a:r>
              <a:rPr lang="en-US" sz="2000" dirty="0" smtClean="0">
                <a:latin typeface="Times New Roman" charset="0"/>
              </a:rPr>
              <a:t>- </a:t>
            </a:r>
            <a:r>
              <a:rPr lang="hu-HU" sz="2000" dirty="0" err="1" smtClean="0">
                <a:latin typeface="Times New Roman" charset="0"/>
              </a:rPr>
              <a:t>hinter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dem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hu-HU" sz="2000" dirty="0" err="1" smtClean="0">
                <a:latin typeface="Times New Roman" charset="0"/>
              </a:rPr>
              <a:t>Ductus</a:t>
            </a:r>
            <a:r>
              <a:rPr lang="hu-HU" sz="2000" dirty="0" smtClean="0">
                <a:latin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</a:rPr>
              <a:t>deferen</a:t>
            </a:r>
            <a:r>
              <a:rPr lang="hu-HU" sz="2000" dirty="0" smtClean="0">
                <a:latin typeface="Times New Roman" charset="0"/>
              </a:rPr>
              <a:t>s </a:t>
            </a:r>
            <a:r>
              <a:rPr lang="hu-HU" sz="2000" dirty="0" err="1" smtClean="0">
                <a:latin typeface="Times New Roman" charset="0"/>
              </a:rPr>
              <a:t>in</a:t>
            </a:r>
            <a:r>
              <a:rPr lang="hu-HU" sz="2000" dirty="0" smtClean="0">
                <a:latin typeface="Times New Roman" charset="0"/>
              </a:rPr>
              <a:t> Mann</a:t>
            </a:r>
            <a:r>
              <a:rPr lang="en-US" sz="2000" dirty="0" smtClean="0">
                <a:solidFill>
                  <a:srgbClr val="FF3300"/>
                </a:solidFill>
                <a:latin typeface="Times New Roman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charset="0"/>
            </a:endParaRPr>
          </a:p>
          <a:p>
            <a:endParaRPr lang="en-US" sz="2000" dirty="0">
              <a:latin typeface="Times New Roman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8313" y="115888"/>
            <a:ext cx="799306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Ureter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Harnleiter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1124744"/>
            <a:ext cx="3380184" cy="499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troperitoneal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~25 cm</a:t>
            </a:r>
          </a:p>
        </p:txBody>
      </p:sp>
      <p:pic>
        <p:nvPicPr>
          <p:cNvPr id="8" name="Picture 5" descr="retroperitoneum vesek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4211638" cy="575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ropoetikus 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891380" y="213878"/>
            <a:ext cx="6242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Das Harnableitungssystem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331528" y="1037908"/>
            <a:ext cx="555339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/>
              <a:t>Nierenbecken </a:t>
            </a:r>
            <a:r>
              <a:rPr lang="hu-HU" sz="2000" dirty="0" smtClean="0"/>
              <a:t>(Pelvis </a:t>
            </a:r>
            <a:r>
              <a:rPr lang="hu-HU" sz="2000" dirty="0"/>
              <a:t>renalis) </a:t>
            </a:r>
            <a:r>
              <a:rPr lang="hu-HU" sz="2000" dirty="0" smtClean="0"/>
              <a:t>(Calyx </a:t>
            </a:r>
            <a:r>
              <a:rPr lang="hu-HU" sz="2000" dirty="0"/>
              <a:t>minor, </a:t>
            </a:r>
            <a:r>
              <a:rPr lang="hu-HU" sz="2000" dirty="0" smtClean="0"/>
              <a:t>Calyx </a:t>
            </a:r>
            <a:r>
              <a:rPr lang="hu-HU" sz="2000" dirty="0"/>
              <a:t>major)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/>
              <a:t>Harnleiter </a:t>
            </a:r>
            <a:r>
              <a:rPr lang="hu-HU" sz="2000" dirty="0" smtClean="0"/>
              <a:t>(Ureter) </a:t>
            </a:r>
            <a:r>
              <a:rPr lang="hu-HU" dirty="0" smtClean="0"/>
              <a:t>mit 3 Engen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de-DE" sz="2000" dirty="0" smtClean="0"/>
              <a:t>der Übergang des Nierenbeckens in den Harnleiter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de-DE" sz="2000" dirty="0" smtClean="0"/>
              <a:t>die Überkreuzung der mächtigen Beckenarterie (A. </a:t>
            </a:r>
            <a:r>
              <a:rPr lang="de-DE" sz="2000" dirty="0" err="1" smtClean="0"/>
              <a:t>iliaca</a:t>
            </a:r>
            <a:r>
              <a:rPr lang="de-DE" sz="2000" dirty="0" smtClean="0"/>
              <a:t> </a:t>
            </a:r>
            <a:r>
              <a:rPr lang="de-DE" sz="2000" dirty="0" err="1" smtClean="0"/>
              <a:t>communis</a:t>
            </a:r>
            <a:r>
              <a:rPr lang="de-DE" sz="2000" dirty="0" smtClean="0"/>
              <a:t> oder </a:t>
            </a:r>
            <a:r>
              <a:rPr lang="de-DE" sz="2000" dirty="0" err="1" smtClean="0"/>
              <a:t>externa</a:t>
            </a:r>
            <a:r>
              <a:rPr lang="de-DE" sz="2000" dirty="0" smtClean="0"/>
              <a:t>) an der Stelle, wo sie in den Bereich des knöchernen Beckens eintritt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de-DE" sz="2000" dirty="0" smtClean="0"/>
              <a:t>die Mündung des Harnleiters in die Blase oder </a:t>
            </a:r>
            <a:r>
              <a:rPr lang="de-DE" sz="2000" dirty="0" err="1" smtClean="0"/>
              <a:t>uretro-vesikaler</a:t>
            </a:r>
            <a:r>
              <a:rPr lang="de-DE" sz="2000" dirty="0" smtClean="0"/>
              <a:t> Übergang</a:t>
            </a:r>
            <a:endParaRPr lang="hu-HU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/>
              <a:t>Harnblase </a:t>
            </a:r>
            <a:r>
              <a:rPr lang="hu-HU" sz="2000" dirty="0" smtClean="0"/>
              <a:t>(Vesica </a:t>
            </a:r>
            <a:r>
              <a:rPr lang="hu-HU" sz="2000" dirty="0"/>
              <a:t>urinaria)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Harnröhre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</a:rPr>
              <a:t>(Urethra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hu-HU" dirty="0"/>
          </a:p>
        </p:txBody>
      </p:sp>
      <p:sp>
        <p:nvSpPr>
          <p:cNvPr id="5" name="Pfeil nach links 4"/>
          <p:cNvSpPr/>
          <p:nvPr/>
        </p:nvSpPr>
        <p:spPr bwMode="auto">
          <a:xfrm rot="1125178">
            <a:off x="1110104" y="2062452"/>
            <a:ext cx="2774135" cy="288192"/>
          </a:xfrm>
          <a:prstGeom prst="leftArrow">
            <a:avLst>
              <a:gd name="adj1" fmla="val 50000"/>
              <a:gd name="adj2" fmla="val 181687"/>
            </a:avLst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Pfeil nach links 5"/>
          <p:cNvSpPr/>
          <p:nvPr/>
        </p:nvSpPr>
        <p:spPr bwMode="auto">
          <a:xfrm rot="20105752" flipV="1">
            <a:off x="1171063" y="4104611"/>
            <a:ext cx="2774135" cy="288192"/>
          </a:xfrm>
          <a:prstGeom prst="leftArrow">
            <a:avLst>
              <a:gd name="adj1" fmla="val 50000"/>
              <a:gd name="adj2" fmla="val 181687"/>
            </a:avLst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Pfeil nach links 6"/>
          <p:cNvSpPr/>
          <p:nvPr/>
        </p:nvSpPr>
        <p:spPr bwMode="auto">
          <a:xfrm rot="19768403" flipV="1">
            <a:off x="1623144" y="5509749"/>
            <a:ext cx="2402481" cy="286632"/>
          </a:xfrm>
          <a:prstGeom prst="leftArrow">
            <a:avLst>
              <a:gd name="adj1" fmla="val 50000"/>
              <a:gd name="adj2" fmla="val 181687"/>
            </a:avLst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383280"/>
            <a:ext cx="2468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Nierensteine können steckenbleiben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retervér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4573587" cy="6858000"/>
          </a:xfrm>
          <a:noFill/>
        </p:spPr>
      </p:pic>
      <p:sp>
        <p:nvSpPr>
          <p:cNvPr id="8" name="Ellipse 7"/>
          <p:cNvSpPr/>
          <p:nvPr/>
        </p:nvSpPr>
        <p:spPr bwMode="auto">
          <a:xfrm>
            <a:off x="2047165" y="2238233"/>
            <a:ext cx="627797" cy="655092"/>
          </a:xfrm>
          <a:prstGeom prst="ellipse">
            <a:avLst/>
          </a:prstGeom>
          <a:noFill/>
          <a:ln w="349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803780" y="3673523"/>
            <a:ext cx="627797" cy="655092"/>
          </a:xfrm>
          <a:prstGeom prst="ellipse">
            <a:avLst/>
          </a:prstGeom>
          <a:noFill/>
          <a:ln w="349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503529" y="4860878"/>
            <a:ext cx="627797" cy="655092"/>
          </a:xfrm>
          <a:prstGeom prst="ellipse">
            <a:avLst/>
          </a:prstGeom>
          <a:noFill/>
          <a:ln w="349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630303" y="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Blutversorgung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Ureters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"/>
          <p:cNvSpPr txBox="1">
            <a:spLocks noChangeArrowheads="1"/>
          </p:cNvSpPr>
          <p:nvPr/>
        </p:nvSpPr>
        <p:spPr bwMode="auto">
          <a:xfrm>
            <a:off x="3971499" y="2109503"/>
            <a:ext cx="517250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 smtClean="0"/>
              <a:t>Aus</a:t>
            </a:r>
            <a:r>
              <a:rPr lang="hu-HU" altLang="hu-HU" sz="2000" dirty="0" smtClean="0"/>
              <a:t> </a:t>
            </a:r>
            <a:r>
              <a:rPr lang="hu-HU" altLang="hu-HU" sz="2000" b="1" dirty="0" smtClean="0"/>
              <a:t>A. </a:t>
            </a:r>
            <a:r>
              <a:rPr lang="hu-HU" altLang="hu-HU" sz="2000" b="1" dirty="0" err="1" smtClean="0"/>
              <a:t>renalis</a:t>
            </a:r>
            <a:r>
              <a:rPr lang="hu-HU" altLang="hu-HU" sz="2000" b="1" dirty="0" smtClean="0"/>
              <a:t> </a:t>
            </a:r>
            <a:r>
              <a:rPr lang="hu-HU" altLang="hu-HU" sz="2000" dirty="0" smtClean="0"/>
              <a:t>und </a:t>
            </a:r>
            <a:r>
              <a:rPr lang="hu-HU" altLang="hu-HU" sz="2000" b="1" dirty="0" err="1" smtClean="0"/>
              <a:t>Aa</a:t>
            </a:r>
            <a:r>
              <a:rPr lang="hu-HU" altLang="hu-HU" sz="2000" b="1" dirty="0" smtClean="0"/>
              <a:t>. </a:t>
            </a:r>
            <a:r>
              <a:rPr lang="hu-HU" altLang="hu-HU" sz="2000" b="1" dirty="0" err="1" smtClean="0"/>
              <a:t>vesicales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superiores</a:t>
            </a:r>
            <a:r>
              <a:rPr lang="hu-HU" altLang="hu-HU" sz="2000" b="1" dirty="0" smtClean="0"/>
              <a:t> </a:t>
            </a:r>
            <a:r>
              <a:rPr lang="hu-HU" altLang="hu-HU" sz="2000" dirty="0" smtClean="0"/>
              <a:t>und </a:t>
            </a:r>
            <a:r>
              <a:rPr lang="hu-HU" altLang="hu-HU" sz="2000" dirty="0" err="1" smtClean="0"/>
              <a:t>bei</a:t>
            </a:r>
            <a:r>
              <a:rPr lang="hu-HU" altLang="hu-HU" sz="2000" dirty="0" smtClean="0"/>
              <a:t> den </a:t>
            </a:r>
            <a:r>
              <a:rPr lang="hu-HU" altLang="hu-HU" sz="2000" dirty="0" err="1" smtClean="0"/>
              <a:t>Kreuzungen</a:t>
            </a:r>
            <a:r>
              <a:rPr lang="hu-HU" altLang="hu-HU" sz="2000" dirty="0" smtClean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smtClean="0"/>
              <a:t>1</a:t>
            </a:r>
            <a:r>
              <a:rPr lang="hu-HU" altLang="hu-HU" sz="1800" dirty="0" smtClean="0"/>
              <a:t>. </a:t>
            </a:r>
            <a:r>
              <a:rPr lang="hu-HU" altLang="hu-HU" sz="1800" b="1" dirty="0" err="1" smtClean="0"/>
              <a:t>A.testicularis</a:t>
            </a:r>
            <a:r>
              <a:rPr lang="hu-HU" altLang="hu-HU" sz="1800" b="1" dirty="0" smtClean="0"/>
              <a:t>/</a:t>
            </a:r>
            <a:r>
              <a:rPr lang="hu-HU" altLang="hu-HU" sz="1800" b="1" dirty="0" err="1" smtClean="0"/>
              <a:t>ovarica</a:t>
            </a:r>
            <a:r>
              <a:rPr lang="hu-HU" altLang="hu-HU" sz="1800" b="1" dirty="0"/>
              <a:t>, </a:t>
            </a:r>
            <a:endParaRPr lang="hu-HU" altLang="hu-HU" sz="1800" b="1" dirty="0" smtClean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u-HU" altLang="hu-HU" sz="1800" b="1" dirty="0" smtClean="0"/>
              <a:t>2. A. </a:t>
            </a:r>
            <a:r>
              <a:rPr lang="hu-HU" altLang="hu-HU" sz="1800" b="1" dirty="0" err="1" smtClean="0"/>
              <a:t>iliaca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/>
              <a:t>communis</a:t>
            </a:r>
            <a:r>
              <a:rPr lang="hu-HU" altLang="hu-HU" sz="1800" b="1" dirty="0"/>
              <a:t> et </a:t>
            </a:r>
            <a:r>
              <a:rPr lang="hu-HU" altLang="hu-HU" sz="1800" b="1" dirty="0" err="1" smtClean="0"/>
              <a:t>interna</a:t>
            </a:r>
            <a:r>
              <a:rPr lang="hu-HU" altLang="hu-HU" sz="1800" b="1" dirty="0" smtClean="0"/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hu-HU" altLang="hu-HU" sz="1800" b="1" dirty="0" smtClean="0"/>
              <a:t>3. A. </a:t>
            </a:r>
            <a:r>
              <a:rPr lang="hu-HU" altLang="hu-HU" sz="1800" b="1" dirty="0" err="1" smtClean="0"/>
              <a:t>ductus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 smtClean="0"/>
              <a:t>deferentis</a:t>
            </a:r>
            <a:r>
              <a:rPr lang="hu-HU" altLang="hu-HU" sz="1800" b="1" dirty="0" smtClean="0"/>
              <a:t>/</a:t>
            </a:r>
            <a:r>
              <a:rPr lang="hu-HU" altLang="hu-HU" sz="1800" b="1" dirty="0" err="1" smtClean="0"/>
              <a:t>uterina</a:t>
            </a:r>
            <a:r>
              <a:rPr lang="hu-HU" altLang="hu-HU" sz="1800" dirty="0" smtClean="0"/>
              <a:t>) </a:t>
            </a:r>
            <a:r>
              <a:rPr lang="hu-HU" altLang="hu-HU" sz="1800" dirty="0" err="1"/>
              <a:t>bekommt</a:t>
            </a:r>
            <a:r>
              <a:rPr lang="hu-HU" altLang="hu-HU" sz="1800" dirty="0"/>
              <a:t> </a:t>
            </a:r>
            <a:r>
              <a:rPr lang="hu-HU" altLang="hu-HU" sz="1800" dirty="0" err="1" smtClean="0"/>
              <a:t>Versorgungsarterien</a:t>
            </a:r>
            <a:r>
              <a:rPr lang="hu-HU" altLang="hu-HU" sz="1400" dirty="0" smtClean="0"/>
              <a:t> , </a:t>
            </a:r>
            <a:r>
              <a:rPr lang="hu-HU" altLang="hu-HU" sz="1800" dirty="0" err="1" smtClean="0"/>
              <a:t>welche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Ureter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Geflecht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bilden</a:t>
            </a:r>
            <a:r>
              <a:rPr lang="hu-HU" altLang="hu-HU" sz="1800" dirty="0" smtClean="0"/>
              <a:t> </a:t>
            </a:r>
            <a:r>
              <a:rPr lang="hu-HU" altLang="hu-HU" sz="1400" dirty="0" smtClean="0"/>
              <a:t> </a:t>
            </a:r>
            <a:endParaRPr lang="hu-HU" altLang="hu-HU" sz="1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retroperitoneum vesek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49"/>
            <a:ext cx="4211638" cy="5757863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115888"/>
            <a:ext cx="799306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Nebenniere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11638" y="1052513"/>
            <a:ext cx="4932362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Arterien</a:t>
            </a:r>
            <a:r>
              <a:rPr lang="hu-HU" dirty="0" smtClean="0"/>
              <a:t>: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suprarenalis</a:t>
            </a:r>
            <a:r>
              <a:rPr lang="en-US" dirty="0"/>
              <a:t> sup. </a:t>
            </a:r>
            <a:r>
              <a:rPr lang="en-US" dirty="0" smtClean="0"/>
              <a:t>(</a:t>
            </a:r>
            <a:r>
              <a:rPr lang="hu-HU" dirty="0" smtClean="0"/>
              <a:t>A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  <a:r>
              <a:rPr lang="en-US" dirty="0" err="1" smtClean="0"/>
              <a:t>phrenica</a:t>
            </a:r>
            <a:r>
              <a:rPr lang="en-US" dirty="0" smtClean="0"/>
              <a:t> </a:t>
            </a:r>
            <a:r>
              <a:rPr lang="hu-HU" dirty="0" smtClean="0"/>
              <a:t>	</a:t>
            </a:r>
            <a:r>
              <a:rPr lang="en-US" dirty="0" smtClean="0"/>
              <a:t>inf</a:t>
            </a:r>
            <a:r>
              <a:rPr lang="en-US" dirty="0"/>
              <a:t>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suprarenalis</a:t>
            </a:r>
            <a:r>
              <a:rPr lang="en-US" dirty="0"/>
              <a:t> media </a:t>
            </a:r>
            <a:r>
              <a:rPr lang="en-US" dirty="0" smtClean="0"/>
              <a:t>(</a:t>
            </a:r>
            <a:r>
              <a:rPr lang="hu-HU" dirty="0" smtClean="0"/>
              <a:t>A</a:t>
            </a:r>
            <a:r>
              <a:rPr lang="en-US" dirty="0" err="1" smtClean="0"/>
              <a:t>orta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suprarenalis</a:t>
            </a:r>
            <a:r>
              <a:rPr lang="en-US" dirty="0"/>
              <a:t> inf. </a:t>
            </a:r>
            <a:r>
              <a:rPr lang="en-US" dirty="0" smtClean="0"/>
              <a:t>(</a:t>
            </a:r>
            <a:r>
              <a:rPr lang="hu-HU" dirty="0" smtClean="0"/>
              <a:t>A</a:t>
            </a:r>
            <a:r>
              <a:rPr lang="en-US" dirty="0" smtClean="0"/>
              <a:t>. </a:t>
            </a:r>
            <a:r>
              <a:rPr lang="en-US" dirty="0" err="1"/>
              <a:t>renalis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92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3495" y="1254896"/>
            <a:ext cx="9144000" cy="56165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2253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02"/>
            <a:ext cx="42608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zövegdoboz 5"/>
          <p:cNvSpPr txBox="1">
            <a:spLocks noChangeArrowheads="1"/>
          </p:cNvSpPr>
          <p:nvPr/>
        </p:nvSpPr>
        <p:spPr bwMode="auto">
          <a:xfrm>
            <a:off x="93661" y="32898"/>
            <a:ext cx="8929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Topographie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alt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Harnblase</a:t>
            </a:r>
            <a:endParaRPr lang="hu-HU" alt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/>
              <a:t>Liegt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hinter</a:t>
            </a:r>
            <a:r>
              <a:rPr lang="hu-HU" altLang="hu-HU" sz="1800" dirty="0" smtClean="0"/>
              <a:t> der </a:t>
            </a:r>
            <a:r>
              <a:rPr lang="hu-HU" altLang="hu-HU" sz="1800" dirty="0" err="1" smtClean="0"/>
              <a:t>Symphyse</a:t>
            </a:r>
            <a:r>
              <a:rPr lang="hu-HU" altLang="hu-HU" sz="1800" dirty="0" smtClean="0"/>
              <a:t>, </a:t>
            </a:r>
            <a:r>
              <a:rPr lang="hu-HU" altLang="hu-HU" sz="1800" dirty="0" err="1" smtClean="0"/>
              <a:t>nur</a:t>
            </a:r>
            <a:r>
              <a:rPr lang="hu-HU" altLang="hu-HU" sz="1800" dirty="0" smtClean="0"/>
              <a:t> den </a:t>
            </a:r>
            <a:r>
              <a:rPr lang="hu-HU" altLang="hu-HU" sz="1800" dirty="0" err="1" smtClean="0"/>
              <a:t>oberen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Teil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ist</a:t>
            </a:r>
            <a:r>
              <a:rPr lang="hu-HU" altLang="hu-HU" sz="1800" dirty="0" smtClean="0"/>
              <a:t> von </a:t>
            </a:r>
            <a:r>
              <a:rPr lang="hu-HU" altLang="hu-HU" sz="1800" dirty="0" err="1" smtClean="0"/>
              <a:t>Peritoneum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bedeckt</a:t>
            </a:r>
            <a:r>
              <a:rPr lang="hu-HU" altLang="hu-HU" sz="1800" dirty="0" smtClean="0"/>
              <a:t>: (</a:t>
            </a:r>
            <a:r>
              <a:rPr lang="hu-HU" altLang="hu-HU" sz="1800" dirty="0" err="1" smtClean="0"/>
              <a:t>infraperitoneal</a:t>
            </a:r>
            <a:r>
              <a:rPr lang="hu-HU" altLang="hu-HU" sz="1800" dirty="0" smtClean="0"/>
              <a:t>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Mann: </a:t>
            </a:r>
            <a:r>
              <a:rPr lang="hu-HU" altLang="hu-HU" sz="1800" dirty="0" err="1" smtClean="0"/>
              <a:t>liegt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auf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dem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Prostata</a:t>
            </a:r>
            <a:r>
              <a:rPr lang="hu-HU" altLang="hu-HU" sz="1800" dirty="0" smtClean="0"/>
              <a:t>, </a:t>
            </a: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Frau</a:t>
            </a:r>
            <a:r>
              <a:rPr lang="hu-HU" altLang="hu-HU" sz="1800" dirty="0" smtClean="0"/>
              <a:t>: </a:t>
            </a:r>
            <a:r>
              <a:rPr lang="hu-HU" altLang="hu-HU" sz="1800" dirty="0" err="1" smtClean="0"/>
              <a:t>liegt</a:t>
            </a:r>
            <a:r>
              <a:rPr lang="hu-HU" altLang="hu-HU" sz="1800" dirty="0" smtClean="0"/>
              <a:t> direkt </a:t>
            </a:r>
            <a:r>
              <a:rPr lang="hu-HU" altLang="hu-HU" sz="1800" dirty="0" err="1" smtClean="0"/>
              <a:t>auf</a:t>
            </a:r>
            <a:r>
              <a:rPr lang="hu-HU" altLang="hu-HU" sz="1800" dirty="0" smtClean="0"/>
              <a:t> den </a:t>
            </a:r>
            <a:r>
              <a:rPr lang="hu-HU" altLang="hu-HU" sz="1800" dirty="0" err="1" smtClean="0"/>
              <a:t>Beckenboden</a:t>
            </a:r>
            <a:r>
              <a:rPr lang="hu-HU" altLang="hu-HU" sz="1800" dirty="0"/>
              <a:t>.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/>
          <a:stretch>
            <a:fillRect/>
          </a:stretch>
        </p:blipFill>
        <p:spPr bwMode="auto">
          <a:xfrm>
            <a:off x="4781549" y="1812108"/>
            <a:ext cx="4241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097" y="363940"/>
            <a:ext cx="7772400" cy="536812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Harnblase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Vesica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urinaria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éptalálat a következőre: „harnbla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1" y="1187355"/>
            <a:ext cx="8389264" cy="41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3631" y="5028442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Apex</a:t>
            </a:r>
            <a:endParaRPr lang="hu-HU" sz="2000" dirty="0" smtClean="0"/>
          </a:p>
          <a:p>
            <a:r>
              <a:rPr lang="hu-HU" sz="2000" dirty="0" smtClean="0"/>
              <a:t>Corpus</a:t>
            </a:r>
          </a:p>
          <a:p>
            <a:r>
              <a:rPr lang="hu-HU" sz="2000" dirty="0" smtClean="0"/>
              <a:t>Fundus</a:t>
            </a:r>
          </a:p>
          <a:p>
            <a:r>
              <a:rPr lang="hu-HU" sz="2000" dirty="0" err="1" smtClean="0"/>
              <a:t>Cervix</a:t>
            </a:r>
            <a:r>
              <a:rPr lang="hu-HU" sz="2000" dirty="0" smtClean="0"/>
              <a:t> : </a:t>
            </a:r>
            <a:r>
              <a:rPr lang="hu-HU" sz="2000" dirty="0" err="1" smtClean="0"/>
              <a:t>Ostium</a:t>
            </a:r>
            <a:r>
              <a:rPr lang="hu-HU" sz="2000" dirty="0" smtClean="0"/>
              <a:t> </a:t>
            </a:r>
            <a:r>
              <a:rPr lang="hu-HU" sz="2000" dirty="0" err="1" smtClean="0"/>
              <a:t>uretrae</a:t>
            </a:r>
            <a:r>
              <a:rPr lang="hu-HU" sz="2000" dirty="0" smtClean="0"/>
              <a:t> </a:t>
            </a:r>
            <a:r>
              <a:rPr lang="hu-HU" sz="2000" dirty="0" err="1" smtClean="0"/>
              <a:t>internum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55597" y="5028442"/>
            <a:ext cx="3550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096" y="172871"/>
            <a:ext cx="7772400" cy="1143000"/>
          </a:xfrm>
        </p:spPr>
        <p:txBody>
          <a:bodyPr/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Männliche Harnblase </a:t>
            </a:r>
            <a:b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(Vesica urinaria)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 descr="Benning08_4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4908"/>
            <a:ext cx="6458442" cy="4953091"/>
          </a:xfrm>
        </p:spPr>
      </p:pic>
      <p:pic>
        <p:nvPicPr>
          <p:cNvPr id="5" name="Grafik 4" descr="Benning08_4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724" y="1635184"/>
            <a:ext cx="2717276" cy="431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7328"/>
            <a:ext cx="7772400" cy="1143000"/>
          </a:xfrm>
        </p:spPr>
        <p:txBody>
          <a:bodyPr/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Weibliche Harnblase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 descr="benning08_2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1947" y="955717"/>
            <a:ext cx="6332560" cy="5862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716" y="4568467"/>
            <a:ext cx="9122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Musculus sphincter urethrae internus </a:t>
            </a:r>
          </a:p>
          <a:p>
            <a:r>
              <a:rPr lang="hu-HU" sz="2400" dirty="0" smtClean="0"/>
              <a:t>	</a:t>
            </a:r>
            <a:r>
              <a:rPr lang="hu-HU" dirty="0" smtClean="0"/>
              <a:t>(</a:t>
            </a:r>
            <a:r>
              <a:rPr lang="hu-HU" sz="2000" dirty="0" smtClean="0"/>
              <a:t>glatter Muskel, unwillkürlich, reflektorisch</a:t>
            </a:r>
            <a:r>
              <a:rPr lang="hu-HU" dirty="0" smtClean="0"/>
              <a:t>)</a:t>
            </a:r>
          </a:p>
          <a:p>
            <a:r>
              <a:rPr lang="hu-HU" dirty="0" smtClean="0"/>
              <a:t>Musculus sphincter urethrae externus </a:t>
            </a:r>
          </a:p>
          <a:p>
            <a:r>
              <a:rPr lang="hu-HU" sz="2400" dirty="0" smtClean="0"/>
              <a:t>	</a:t>
            </a:r>
            <a:r>
              <a:rPr lang="hu-HU" dirty="0" smtClean="0"/>
              <a:t>(</a:t>
            </a:r>
            <a:r>
              <a:rPr lang="hu-HU" sz="2000" dirty="0" err="1" smtClean="0"/>
              <a:t>quergestreifter</a:t>
            </a:r>
            <a:r>
              <a:rPr lang="hu-HU" sz="2000" dirty="0" smtClean="0"/>
              <a:t> Muskel, willkürlich, Inkontinenz, Beckenbodentraining</a:t>
            </a:r>
            <a:r>
              <a:rPr lang="hu-HU" dirty="0" smtClean="0"/>
              <a:t>)</a:t>
            </a:r>
            <a:endParaRPr lang="hu-HU" dirty="0"/>
          </a:p>
        </p:txBody>
      </p:sp>
      <p:grpSp>
        <p:nvGrpSpPr>
          <p:cNvPr id="2" name="Gruppieren 10"/>
          <p:cNvGrpSpPr/>
          <p:nvPr/>
        </p:nvGrpSpPr>
        <p:grpSpPr>
          <a:xfrm>
            <a:off x="1523097" y="1195083"/>
            <a:ext cx="6029609" cy="3100222"/>
            <a:chOff x="1523097" y="189243"/>
            <a:chExt cx="6029609" cy="3100222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118" b="10307"/>
            <a:stretch>
              <a:fillRect/>
            </a:stretch>
          </p:blipFill>
          <p:spPr bwMode="auto">
            <a:xfrm>
              <a:off x="1523097" y="189243"/>
              <a:ext cx="6029609" cy="3100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feld 3"/>
            <p:cNvSpPr txBox="1"/>
            <p:nvPr/>
          </p:nvSpPr>
          <p:spPr>
            <a:xfrm>
              <a:off x="1674421" y="205530"/>
              <a:ext cx="2244436" cy="305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Pars prostatica urethrae</a:t>
              </a:r>
            </a:p>
            <a:p>
              <a:endParaRPr lang="hu-HU" sz="1600" b="0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657599" y="561790"/>
              <a:ext cx="1852551" cy="411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>
                  <a:solidFill>
                    <a:srgbClr val="FF0000"/>
                  </a:solidFill>
                </a:rPr>
                <a:t>M. detrusor vesicae</a:t>
              </a:r>
            </a:p>
            <a:p>
              <a:endParaRPr lang="hu-HU" sz="1600" b="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752603" y="1033153"/>
              <a:ext cx="1586246" cy="712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M. sphincter urethrae internus </a:t>
              </a:r>
            </a:p>
            <a:p>
              <a:endParaRPr lang="hu-HU" sz="1600" b="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313218" y="1725572"/>
              <a:ext cx="1586246" cy="411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Prostata</a:t>
              </a:r>
            </a:p>
            <a:p>
              <a:endParaRPr lang="hu-HU" sz="1600" b="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040083" y="2069956"/>
              <a:ext cx="2636322" cy="506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Diaphragma urogenitale:</a:t>
              </a:r>
              <a:br>
                <a:rPr lang="hu-HU" sz="1600" b="0" dirty="0" smtClean="0"/>
              </a:br>
              <a:r>
                <a:rPr lang="hu-HU" sz="1600" b="0" dirty="0" smtClean="0"/>
                <a:t>M. transversus perinei profundus</a:t>
              </a:r>
            </a:p>
            <a:p>
              <a:endParaRPr lang="hu-HU" sz="1600" b="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507678" y="276781"/>
              <a:ext cx="926275" cy="411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Urethra</a:t>
              </a:r>
            </a:p>
            <a:p>
              <a:endParaRPr lang="hu-HU" sz="1600" b="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170713" y="2651845"/>
              <a:ext cx="2386939" cy="5307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hu-HU" sz="1600" b="0" dirty="0" smtClean="0"/>
                <a:t>M. sphincter urethrae externus</a:t>
              </a:r>
            </a:p>
            <a:p>
              <a:endParaRPr lang="hu-HU" sz="1600" b="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2133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Schließmuskeln der Blase</a:t>
            </a:r>
          </a:p>
          <a:p>
            <a:pPr algn="ctr"/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1654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7" y="816856"/>
            <a:ext cx="9144000" cy="56337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" y="913162"/>
            <a:ext cx="4435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                  </a:t>
            </a:r>
            <a:r>
              <a:rPr lang="hu-HU" sz="1800" dirty="0" err="1" smtClean="0"/>
              <a:t>Extremitas</a:t>
            </a:r>
            <a:r>
              <a:rPr lang="hu-HU" sz="1800" dirty="0" smtClean="0"/>
              <a:t> </a:t>
            </a:r>
            <a:r>
              <a:rPr lang="hu-HU" sz="1800" dirty="0" err="1" smtClean="0"/>
              <a:t>superior</a:t>
            </a:r>
            <a:endParaRPr lang="hu-HU" sz="1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44289" y="224217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1455650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 smtClean="0"/>
              <a:t>Margo</a:t>
            </a:r>
            <a:r>
              <a:rPr lang="hu-HU" sz="1800" dirty="0" smtClean="0"/>
              <a:t> </a:t>
            </a:r>
            <a:r>
              <a:rPr lang="hu-HU" sz="1800" dirty="0" err="1" smtClean="0"/>
              <a:t>lateralis</a:t>
            </a:r>
            <a:endParaRPr lang="hu-HU" sz="1800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>
            <a:off x="436728" y="1855760"/>
            <a:ext cx="95535" cy="1064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2217761" y="1486428"/>
            <a:ext cx="163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 smtClean="0"/>
              <a:t>Margo</a:t>
            </a:r>
            <a:r>
              <a:rPr lang="hu-HU" sz="1800" dirty="0" smtClean="0"/>
              <a:t> </a:t>
            </a:r>
            <a:r>
              <a:rPr lang="hu-HU" sz="1800" dirty="0" err="1" smtClean="0"/>
              <a:t>medialis</a:t>
            </a:r>
            <a:endParaRPr lang="hu-HU" sz="1800" dirty="0"/>
          </a:p>
        </p:txBody>
      </p:sp>
      <p:cxnSp>
        <p:nvCxnSpPr>
          <p:cNvPr id="11" name="Egyenes összekötő nyíllal 10"/>
          <p:cNvCxnSpPr/>
          <p:nvPr/>
        </p:nvCxnSpPr>
        <p:spPr bwMode="auto">
          <a:xfrm flipH="1">
            <a:off x="2606722" y="1992573"/>
            <a:ext cx="429051" cy="750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gyenes összekötő nyíllal 12"/>
          <p:cNvCxnSpPr/>
          <p:nvPr/>
        </p:nvCxnSpPr>
        <p:spPr bwMode="auto">
          <a:xfrm flipH="1" flipV="1">
            <a:off x="2217762" y="4067033"/>
            <a:ext cx="293426" cy="1705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Szövegdoboz 14"/>
          <p:cNvSpPr txBox="1"/>
          <p:nvPr/>
        </p:nvSpPr>
        <p:spPr>
          <a:xfrm>
            <a:off x="1965278" y="585488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 smtClean="0"/>
              <a:t>Hilum</a:t>
            </a:r>
            <a:r>
              <a:rPr lang="hu-HU" sz="1800" dirty="0" smtClean="0"/>
              <a:t> </a:t>
            </a:r>
            <a:r>
              <a:rPr lang="hu-HU" sz="1800" dirty="0" err="1" smtClean="0"/>
              <a:t>renale</a:t>
            </a:r>
            <a:endParaRPr lang="hu-HU" sz="1800" dirty="0"/>
          </a:p>
        </p:txBody>
      </p:sp>
      <p:cxnSp>
        <p:nvCxnSpPr>
          <p:cNvPr id="17" name="Egyenes összekötő nyíllal 16"/>
          <p:cNvCxnSpPr/>
          <p:nvPr/>
        </p:nvCxnSpPr>
        <p:spPr bwMode="auto">
          <a:xfrm>
            <a:off x="1842448" y="1282494"/>
            <a:ext cx="0" cy="710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zövegdoboz 18"/>
          <p:cNvSpPr txBox="1"/>
          <p:nvPr/>
        </p:nvSpPr>
        <p:spPr>
          <a:xfrm>
            <a:off x="668740" y="633256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 smtClean="0"/>
              <a:t>Extremitas</a:t>
            </a:r>
            <a:r>
              <a:rPr lang="hu-HU" sz="1800" dirty="0" smtClean="0"/>
              <a:t> (</a:t>
            </a:r>
            <a:r>
              <a:rPr lang="hu-HU" sz="1800" dirty="0" err="1" smtClean="0"/>
              <a:t>Polus</a:t>
            </a:r>
            <a:r>
              <a:rPr lang="hu-HU" sz="1800" dirty="0" smtClean="0"/>
              <a:t>) </a:t>
            </a:r>
            <a:r>
              <a:rPr lang="hu-HU" sz="1800" dirty="0" err="1" smtClean="0"/>
              <a:t>inferior</a:t>
            </a:r>
            <a:endParaRPr lang="hu-HU" sz="1800" dirty="0"/>
          </a:p>
        </p:txBody>
      </p:sp>
      <p:cxnSp>
        <p:nvCxnSpPr>
          <p:cNvPr id="21" name="Egyenes összekötő nyíllal 20"/>
          <p:cNvCxnSpPr/>
          <p:nvPr/>
        </p:nvCxnSpPr>
        <p:spPr bwMode="auto">
          <a:xfrm flipV="1">
            <a:off x="1269242" y="5854889"/>
            <a:ext cx="0" cy="477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131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uodenum es kornye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30882"/>
            <a:ext cx="7359650" cy="5821363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3398293" y="4367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26743" y="0"/>
            <a:ext cx="7772400" cy="667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3200" kern="0" smtClean="0">
                <a:latin typeface="Arial" panose="020B0604020202020204" pitchFamily="34" charset="0"/>
                <a:cs typeface="Arial" panose="020B0604020202020204" pitchFamily="34" charset="0"/>
              </a:rPr>
              <a:t>Topographie der Niere</a:t>
            </a:r>
            <a:endParaRPr lang="de-DE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16576" y="538382"/>
            <a:ext cx="319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Retroperitoneales</a:t>
            </a:r>
            <a:r>
              <a:rPr lang="hu-HU" dirty="0" smtClean="0"/>
              <a:t> </a:t>
            </a:r>
            <a:r>
              <a:rPr lang="hu-HU" dirty="0" err="1" smtClean="0"/>
              <a:t>Organ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2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18364"/>
            <a:ext cx="7772400" cy="709683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Képtalálat a következőre: „posterior abdominal wal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6963"/>
            <a:ext cx="3717925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48907" r="6746" b="-2"/>
          <a:stretch>
            <a:fillRect/>
          </a:stretch>
        </p:blipFill>
        <p:spPr bwMode="auto">
          <a:xfrm>
            <a:off x="3887788" y="1096963"/>
            <a:ext cx="5256212" cy="344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abadkézi sokszög 4"/>
          <p:cNvSpPr/>
          <p:nvPr/>
        </p:nvSpPr>
        <p:spPr>
          <a:xfrm>
            <a:off x="663315" y="1815152"/>
            <a:ext cx="865187" cy="1992573"/>
          </a:xfrm>
          <a:custGeom>
            <a:avLst/>
            <a:gdLst>
              <a:gd name="connsiteX0" fmla="*/ 771445 w 1133802"/>
              <a:gd name="connsiteY0" fmla="*/ 3966 h 2546845"/>
              <a:gd name="connsiteX1" fmla="*/ 590376 w 1133802"/>
              <a:gd name="connsiteY1" fmla="*/ 22073 h 2546845"/>
              <a:gd name="connsiteX2" fmla="*/ 400253 w 1133802"/>
              <a:gd name="connsiteY2" fmla="*/ 103554 h 2546845"/>
              <a:gd name="connsiteX3" fmla="*/ 173916 w 1133802"/>
              <a:gd name="connsiteY3" fmla="*/ 366105 h 2546845"/>
              <a:gd name="connsiteX4" fmla="*/ 20007 w 1133802"/>
              <a:gd name="connsiteY4" fmla="*/ 646762 h 2546845"/>
              <a:gd name="connsiteX5" fmla="*/ 1900 w 1133802"/>
              <a:gd name="connsiteY5" fmla="*/ 972687 h 2546845"/>
              <a:gd name="connsiteX6" fmla="*/ 20007 w 1133802"/>
              <a:gd name="connsiteY6" fmla="*/ 1289558 h 2546845"/>
              <a:gd name="connsiteX7" fmla="*/ 110542 w 1133802"/>
              <a:gd name="connsiteY7" fmla="*/ 1588323 h 2546845"/>
              <a:gd name="connsiteX8" fmla="*/ 345932 w 1133802"/>
              <a:gd name="connsiteY8" fmla="*/ 1778445 h 2546845"/>
              <a:gd name="connsiteX9" fmla="*/ 608483 w 1133802"/>
              <a:gd name="connsiteY9" fmla="*/ 1832766 h 2546845"/>
              <a:gd name="connsiteX10" fmla="*/ 843873 w 1133802"/>
              <a:gd name="connsiteY10" fmla="*/ 1715071 h 2546845"/>
              <a:gd name="connsiteX11" fmla="*/ 952514 w 1133802"/>
              <a:gd name="connsiteY11" fmla="*/ 1543055 h 2546845"/>
              <a:gd name="connsiteX12" fmla="*/ 952514 w 1133802"/>
              <a:gd name="connsiteY12" fmla="*/ 1371040 h 2546845"/>
              <a:gd name="connsiteX13" fmla="*/ 898193 w 1133802"/>
              <a:gd name="connsiteY13" fmla="*/ 1217131 h 2546845"/>
              <a:gd name="connsiteX14" fmla="*/ 970621 w 1133802"/>
              <a:gd name="connsiteY14" fmla="*/ 1407253 h 2546845"/>
              <a:gd name="connsiteX15" fmla="*/ 952514 w 1133802"/>
              <a:gd name="connsiteY15" fmla="*/ 1696964 h 2546845"/>
              <a:gd name="connsiteX16" fmla="*/ 889140 w 1133802"/>
              <a:gd name="connsiteY16" fmla="*/ 2004782 h 2546845"/>
              <a:gd name="connsiteX17" fmla="*/ 834819 w 1133802"/>
              <a:gd name="connsiteY17" fmla="*/ 2448402 h 2546845"/>
              <a:gd name="connsiteX18" fmla="*/ 861980 w 1133802"/>
              <a:gd name="connsiteY18" fmla="*/ 2529883 h 2546845"/>
              <a:gd name="connsiteX19" fmla="*/ 898193 w 1133802"/>
              <a:gd name="connsiteY19" fmla="*/ 2529883 h 2546845"/>
              <a:gd name="connsiteX20" fmla="*/ 916300 w 1133802"/>
              <a:gd name="connsiteY20" fmla="*/ 2348814 h 2546845"/>
              <a:gd name="connsiteX21" fmla="*/ 979675 w 1133802"/>
              <a:gd name="connsiteY21" fmla="*/ 2077210 h 2546845"/>
              <a:gd name="connsiteX22" fmla="*/ 1015889 w 1133802"/>
              <a:gd name="connsiteY22" fmla="*/ 1832766 h 2546845"/>
              <a:gd name="connsiteX23" fmla="*/ 1043049 w 1133802"/>
              <a:gd name="connsiteY23" fmla="*/ 1606430 h 2546845"/>
              <a:gd name="connsiteX24" fmla="*/ 1052102 w 1133802"/>
              <a:gd name="connsiteY24" fmla="*/ 1271451 h 2546845"/>
              <a:gd name="connsiteX25" fmla="*/ 1015889 w 1133802"/>
              <a:gd name="connsiteY25" fmla="*/ 990794 h 2546845"/>
              <a:gd name="connsiteX26" fmla="*/ 979675 w 1133802"/>
              <a:gd name="connsiteY26" fmla="*/ 845939 h 2546845"/>
              <a:gd name="connsiteX27" fmla="*/ 925354 w 1133802"/>
              <a:gd name="connsiteY27" fmla="*/ 755404 h 2546845"/>
              <a:gd name="connsiteX28" fmla="*/ 997782 w 1133802"/>
              <a:gd name="connsiteY28" fmla="*/ 719190 h 2546845"/>
              <a:gd name="connsiteX29" fmla="*/ 1106423 w 1133802"/>
              <a:gd name="connsiteY29" fmla="*/ 592442 h 2546845"/>
              <a:gd name="connsiteX30" fmla="*/ 1133584 w 1133802"/>
              <a:gd name="connsiteY30" fmla="*/ 438533 h 2546845"/>
              <a:gd name="connsiteX31" fmla="*/ 1097370 w 1133802"/>
              <a:gd name="connsiteY31" fmla="*/ 266517 h 2546845"/>
              <a:gd name="connsiteX32" fmla="*/ 970621 w 1133802"/>
              <a:gd name="connsiteY32" fmla="*/ 85447 h 2546845"/>
              <a:gd name="connsiteX33" fmla="*/ 771445 w 1133802"/>
              <a:gd name="connsiteY33" fmla="*/ 3966 h 254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3802" h="2546845">
                <a:moveTo>
                  <a:pt x="771445" y="3966"/>
                </a:moveTo>
                <a:cubicBezTo>
                  <a:pt x="708071" y="-6596"/>
                  <a:pt x="652241" y="5475"/>
                  <a:pt x="590376" y="22073"/>
                </a:cubicBezTo>
                <a:cubicBezTo>
                  <a:pt x="528511" y="38671"/>
                  <a:pt x="469663" y="46215"/>
                  <a:pt x="400253" y="103554"/>
                </a:cubicBezTo>
                <a:cubicBezTo>
                  <a:pt x="330843" y="160893"/>
                  <a:pt x="237290" y="275570"/>
                  <a:pt x="173916" y="366105"/>
                </a:cubicBezTo>
                <a:cubicBezTo>
                  <a:pt x="110542" y="456640"/>
                  <a:pt x="48676" y="545665"/>
                  <a:pt x="20007" y="646762"/>
                </a:cubicBezTo>
                <a:cubicBezTo>
                  <a:pt x="-8662" y="747859"/>
                  <a:pt x="1900" y="865554"/>
                  <a:pt x="1900" y="972687"/>
                </a:cubicBezTo>
                <a:cubicBezTo>
                  <a:pt x="1900" y="1079820"/>
                  <a:pt x="1900" y="1186952"/>
                  <a:pt x="20007" y="1289558"/>
                </a:cubicBezTo>
                <a:cubicBezTo>
                  <a:pt x="38114" y="1392164"/>
                  <a:pt x="56221" y="1506842"/>
                  <a:pt x="110542" y="1588323"/>
                </a:cubicBezTo>
                <a:cubicBezTo>
                  <a:pt x="164863" y="1669804"/>
                  <a:pt x="262942" y="1737705"/>
                  <a:pt x="345932" y="1778445"/>
                </a:cubicBezTo>
                <a:cubicBezTo>
                  <a:pt x="428922" y="1819185"/>
                  <a:pt x="525493" y="1843328"/>
                  <a:pt x="608483" y="1832766"/>
                </a:cubicBezTo>
                <a:cubicBezTo>
                  <a:pt x="691473" y="1822204"/>
                  <a:pt x="786535" y="1763356"/>
                  <a:pt x="843873" y="1715071"/>
                </a:cubicBezTo>
                <a:cubicBezTo>
                  <a:pt x="901211" y="1666786"/>
                  <a:pt x="934407" y="1600394"/>
                  <a:pt x="952514" y="1543055"/>
                </a:cubicBezTo>
                <a:cubicBezTo>
                  <a:pt x="970621" y="1485717"/>
                  <a:pt x="961568" y="1425361"/>
                  <a:pt x="952514" y="1371040"/>
                </a:cubicBezTo>
                <a:cubicBezTo>
                  <a:pt x="943461" y="1316719"/>
                  <a:pt x="895175" y="1211096"/>
                  <a:pt x="898193" y="1217131"/>
                </a:cubicBezTo>
                <a:cubicBezTo>
                  <a:pt x="901211" y="1223167"/>
                  <a:pt x="961568" y="1327281"/>
                  <a:pt x="970621" y="1407253"/>
                </a:cubicBezTo>
                <a:cubicBezTo>
                  <a:pt x="979674" y="1487225"/>
                  <a:pt x="966094" y="1597376"/>
                  <a:pt x="952514" y="1696964"/>
                </a:cubicBezTo>
                <a:cubicBezTo>
                  <a:pt x="938934" y="1796552"/>
                  <a:pt x="908756" y="1879542"/>
                  <a:pt x="889140" y="2004782"/>
                </a:cubicBezTo>
                <a:cubicBezTo>
                  <a:pt x="869524" y="2130022"/>
                  <a:pt x="839346" y="2360885"/>
                  <a:pt x="834819" y="2448402"/>
                </a:cubicBezTo>
                <a:cubicBezTo>
                  <a:pt x="830292" y="2535919"/>
                  <a:pt x="851418" y="2516303"/>
                  <a:pt x="861980" y="2529883"/>
                </a:cubicBezTo>
                <a:cubicBezTo>
                  <a:pt x="872542" y="2543463"/>
                  <a:pt x="889140" y="2560061"/>
                  <a:pt x="898193" y="2529883"/>
                </a:cubicBezTo>
                <a:cubicBezTo>
                  <a:pt x="907246" y="2499705"/>
                  <a:pt x="902720" y="2424259"/>
                  <a:pt x="916300" y="2348814"/>
                </a:cubicBezTo>
                <a:cubicBezTo>
                  <a:pt x="929880" y="2273369"/>
                  <a:pt x="963077" y="2163218"/>
                  <a:pt x="979675" y="2077210"/>
                </a:cubicBezTo>
                <a:cubicBezTo>
                  <a:pt x="996273" y="1991202"/>
                  <a:pt x="1005327" y="1911229"/>
                  <a:pt x="1015889" y="1832766"/>
                </a:cubicBezTo>
                <a:cubicBezTo>
                  <a:pt x="1026451" y="1754303"/>
                  <a:pt x="1037014" y="1699982"/>
                  <a:pt x="1043049" y="1606430"/>
                </a:cubicBezTo>
                <a:cubicBezTo>
                  <a:pt x="1049084" y="1512878"/>
                  <a:pt x="1056629" y="1374057"/>
                  <a:pt x="1052102" y="1271451"/>
                </a:cubicBezTo>
                <a:cubicBezTo>
                  <a:pt x="1047575" y="1168845"/>
                  <a:pt x="1027960" y="1061713"/>
                  <a:pt x="1015889" y="990794"/>
                </a:cubicBezTo>
                <a:cubicBezTo>
                  <a:pt x="1003818" y="919875"/>
                  <a:pt x="994764" y="885171"/>
                  <a:pt x="979675" y="845939"/>
                </a:cubicBezTo>
                <a:cubicBezTo>
                  <a:pt x="964586" y="806707"/>
                  <a:pt x="922336" y="776529"/>
                  <a:pt x="925354" y="755404"/>
                </a:cubicBezTo>
                <a:cubicBezTo>
                  <a:pt x="928372" y="734279"/>
                  <a:pt x="967604" y="746350"/>
                  <a:pt x="997782" y="719190"/>
                </a:cubicBezTo>
                <a:cubicBezTo>
                  <a:pt x="1027960" y="692030"/>
                  <a:pt x="1083789" y="639218"/>
                  <a:pt x="1106423" y="592442"/>
                </a:cubicBezTo>
                <a:cubicBezTo>
                  <a:pt x="1129057" y="545666"/>
                  <a:pt x="1135093" y="492854"/>
                  <a:pt x="1133584" y="438533"/>
                </a:cubicBezTo>
                <a:cubicBezTo>
                  <a:pt x="1132075" y="384212"/>
                  <a:pt x="1124530" y="325365"/>
                  <a:pt x="1097370" y="266517"/>
                </a:cubicBezTo>
                <a:cubicBezTo>
                  <a:pt x="1070210" y="207669"/>
                  <a:pt x="1017397" y="126188"/>
                  <a:pt x="970621" y="85447"/>
                </a:cubicBezTo>
                <a:cubicBezTo>
                  <a:pt x="923845" y="44706"/>
                  <a:pt x="834819" y="14528"/>
                  <a:pt x="771445" y="396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49255" y="4950673"/>
            <a:ext cx="54260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Hinten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schützen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Niere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Costae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11, 12.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15967" y="5350783"/>
            <a:ext cx="4102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 </a:t>
            </a:r>
            <a:r>
              <a:rPr lang="hu-HU" sz="1800" dirty="0" err="1" smtClean="0"/>
              <a:t>topographische</a:t>
            </a:r>
            <a:r>
              <a:rPr lang="hu-HU" sz="1800" dirty="0" smtClean="0"/>
              <a:t> </a:t>
            </a:r>
            <a:r>
              <a:rPr lang="hu-HU" sz="1800" dirty="0" err="1" smtClean="0"/>
              <a:t>Beziehung</a:t>
            </a:r>
            <a:r>
              <a:rPr lang="hu-HU" sz="1800" dirty="0" smtClean="0"/>
              <a:t> mit </a:t>
            </a:r>
            <a:r>
              <a:rPr lang="hu-HU" sz="1800" dirty="0" err="1" smtClean="0"/>
              <a:t>Recessus</a:t>
            </a:r>
            <a:endParaRPr lang="hu-HU" sz="1800" dirty="0" smtClean="0"/>
          </a:p>
          <a:p>
            <a:r>
              <a:rPr lang="hu-HU" sz="1800" dirty="0"/>
              <a:t> </a:t>
            </a:r>
            <a:r>
              <a:rPr lang="hu-HU" sz="1800" dirty="0" smtClean="0"/>
              <a:t>                                </a:t>
            </a:r>
            <a:r>
              <a:rPr lang="hu-HU" sz="1800" dirty="0" err="1" smtClean="0"/>
              <a:t>costodiaphragmaticus</a:t>
            </a:r>
            <a:endParaRPr lang="hu-HU" sz="1800" dirty="0" smtClean="0"/>
          </a:p>
          <a:p>
            <a:r>
              <a:rPr lang="hu-HU" sz="1800" dirty="0"/>
              <a:t>	</a:t>
            </a:r>
            <a:r>
              <a:rPr lang="hu-HU" sz="1800" dirty="0" smtClean="0"/>
              <a:t>	der </a:t>
            </a:r>
            <a:r>
              <a:rPr lang="hu-HU" sz="1800" dirty="0" err="1" smtClean="0"/>
              <a:t>Cavum</a:t>
            </a:r>
            <a:r>
              <a:rPr lang="hu-HU" sz="1800" dirty="0" smtClean="0"/>
              <a:t> </a:t>
            </a:r>
            <a:r>
              <a:rPr lang="hu-HU" sz="1800" dirty="0" err="1" smtClean="0"/>
              <a:t>pleurae</a:t>
            </a:r>
            <a:endParaRPr lang="hu-HU" sz="2800" dirty="0"/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4053385" y="5527343"/>
            <a:ext cx="2625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38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vesepo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57325"/>
            <a:ext cx="61214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68538" y="2682875"/>
            <a:ext cx="1231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b="1">
                <a:solidFill>
                  <a:srgbClr val="FF0000"/>
                </a:solidFill>
              </a:rPr>
              <a:t>DIAPHRAGMA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171" y="3908948"/>
            <a:ext cx="1564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b="1" dirty="0">
                <a:solidFill>
                  <a:srgbClr val="FF0000"/>
                </a:solidFill>
                <a:latin typeface="+mn-lt"/>
              </a:rPr>
              <a:t>M. </a:t>
            </a:r>
            <a:r>
              <a:rPr lang="hu-HU" sz="1600" b="1" dirty="0" err="1">
                <a:solidFill>
                  <a:srgbClr val="FF0000"/>
                </a:solidFill>
                <a:latin typeface="+mn-lt"/>
              </a:rPr>
              <a:t>transv</a:t>
            </a:r>
            <a:r>
              <a:rPr lang="hu-HU" sz="16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hu-HU" sz="1600" b="1" dirty="0" err="1">
                <a:solidFill>
                  <a:srgbClr val="FF0000"/>
                </a:solidFill>
                <a:latin typeface="+mn-lt"/>
              </a:rPr>
              <a:t>abd</a:t>
            </a:r>
            <a:r>
              <a:rPr lang="hu-HU" sz="16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eaLnBrk="1" hangingPunct="1"/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619250" y="407670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726743" y="0"/>
            <a:ext cx="7772400" cy="1143000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Topographie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Hinterfläche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65691" y="4921559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M. </a:t>
            </a:r>
            <a:r>
              <a:rPr lang="hu-HU" sz="1600" b="1" dirty="0" err="1" smtClean="0">
                <a:solidFill>
                  <a:srgbClr val="FF0000"/>
                </a:solidFill>
              </a:rPr>
              <a:t>quadratus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lumborum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419350" y="4735772"/>
            <a:ext cx="215900" cy="3385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1078173" y="6196084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M. </a:t>
            </a:r>
            <a:r>
              <a:rPr lang="hu-HU" sz="1600" b="1" dirty="0" err="1" smtClean="0">
                <a:solidFill>
                  <a:srgbClr val="FF0000"/>
                </a:solidFill>
              </a:rPr>
              <a:t>psoas</a:t>
            </a:r>
            <a:r>
              <a:rPr lang="hu-HU" sz="1600" b="1" dirty="0" smtClean="0">
                <a:solidFill>
                  <a:srgbClr val="FF0000"/>
                </a:solidFill>
              </a:rPr>
              <a:t> major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27299" y="4735772"/>
            <a:ext cx="502503" cy="1460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veset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57" y="1156032"/>
            <a:ext cx="8767013" cy="5353950"/>
          </a:xfrm>
          <a:noFill/>
          <a:effectLst>
            <a:prstShdw prst="shdw13" dist="53882" dir="13500000">
              <a:srgbClr val="006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6743" y="0"/>
            <a:ext cx="7772400" cy="1143000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Topographie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Vorderfläche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7950" y="153194"/>
            <a:ext cx="8843963" cy="597693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pic>
        <p:nvPicPr>
          <p:cNvPr id="512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>
            <a:fillRect/>
          </a:stretch>
        </p:blipFill>
        <p:spPr bwMode="auto">
          <a:xfrm>
            <a:off x="179388" y="261938"/>
            <a:ext cx="72723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>
            <a:cxnSpLocks/>
          </p:cNvCxnSpPr>
          <p:nvPr/>
        </p:nvCxnSpPr>
        <p:spPr>
          <a:xfrm flipH="1">
            <a:off x="1476375" y="974725"/>
            <a:ext cx="6191250" cy="635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Szövegdoboz 1"/>
          <p:cNvSpPr txBox="1">
            <a:spLocks noChangeArrowheads="1"/>
          </p:cNvSpPr>
          <p:nvPr/>
        </p:nvSpPr>
        <p:spPr bwMode="auto">
          <a:xfrm>
            <a:off x="7777163" y="79057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C00000"/>
                </a:solidFill>
              </a:rPr>
              <a:t>Th10</a:t>
            </a:r>
          </a:p>
        </p:txBody>
      </p:sp>
      <p:cxnSp>
        <p:nvCxnSpPr>
          <p:cNvPr id="9" name="Egyenes összekötő 8"/>
          <p:cNvCxnSpPr>
            <a:cxnSpLocks/>
          </p:cNvCxnSpPr>
          <p:nvPr/>
        </p:nvCxnSpPr>
        <p:spPr>
          <a:xfrm flipH="1">
            <a:off x="1476375" y="1916113"/>
            <a:ext cx="575945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Szövegdoboz 10"/>
          <p:cNvSpPr txBox="1">
            <a:spLocks noChangeArrowheads="1"/>
          </p:cNvSpPr>
          <p:nvPr/>
        </p:nvSpPr>
        <p:spPr bwMode="auto">
          <a:xfrm>
            <a:off x="6946710" y="1412875"/>
            <a:ext cx="193376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</a:rPr>
              <a:t>L1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err="1" smtClean="0">
                <a:solidFill>
                  <a:srgbClr val="C00000"/>
                </a:solidFill>
              </a:rPr>
              <a:t>transpylorische</a:t>
            </a:r>
            <a:r>
              <a:rPr lang="hu-HU" altLang="hu-HU" sz="1800" b="1" dirty="0" smtClean="0">
                <a:solidFill>
                  <a:srgbClr val="C00000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C00000"/>
                </a:solidFill>
              </a:rPr>
              <a:t>Ebene</a:t>
            </a:r>
            <a:endParaRPr lang="hu-HU" altLang="hu-HU" sz="1800" b="1" dirty="0">
              <a:solidFill>
                <a:srgbClr val="C00000"/>
              </a:solidFill>
            </a:endParaRPr>
          </a:p>
        </p:txBody>
      </p:sp>
      <p:cxnSp>
        <p:nvCxnSpPr>
          <p:cNvPr id="16" name="Egyenes összekötő 15"/>
          <p:cNvCxnSpPr>
            <a:cxnSpLocks/>
          </p:cNvCxnSpPr>
          <p:nvPr/>
        </p:nvCxnSpPr>
        <p:spPr>
          <a:xfrm flipH="1">
            <a:off x="1476375" y="2528888"/>
            <a:ext cx="5759450" cy="7302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zövegdoboz 16"/>
          <p:cNvSpPr txBox="1">
            <a:spLocks noChangeArrowheads="1"/>
          </p:cNvSpPr>
          <p:nvPr/>
        </p:nvSpPr>
        <p:spPr bwMode="auto">
          <a:xfrm>
            <a:off x="6911181" y="2278063"/>
            <a:ext cx="1730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</a:rPr>
              <a:t>L3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err="1" smtClean="0">
                <a:solidFill>
                  <a:srgbClr val="C00000"/>
                </a:solidFill>
              </a:rPr>
              <a:t>Subcostale</a:t>
            </a:r>
            <a:r>
              <a:rPr lang="hu-HU" altLang="hu-HU" sz="1800" b="1" dirty="0" smtClean="0">
                <a:solidFill>
                  <a:srgbClr val="C00000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C00000"/>
                </a:solidFill>
              </a:rPr>
              <a:t>Ebene</a:t>
            </a:r>
            <a:endParaRPr lang="hu-HU" altLang="hu-HU" sz="1800" b="1" dirty="0">
              <a:solidFill>
                <a:srgbClr val="C00000"/>
              </a:solidFill>
            </a:endParaRPr>
          </a:p>
        </p:txBody>
      </p:sp>
      <p:sp>
        <p:nvSpPr>
          <p:cNvPr id="5130" name="Szövegdoboz 17"/>
          <p:cNvSpPr txBox="1">
            <a:spLocks noChangeArrowheads="1"/>
          </p:cNvSpPr>
          <p:nvPr/>
        </p:nvSpPr>
        <p:spPr bwMode="auto">
          <a:xfrm>
            <a:off x="152400" y="6202363"/>
            <a:ext cx="884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/>
              <a:t>Hilum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renale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ist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der </a:t>
            </a:r>
            <a:r>
              <a:rPr lang="hu-HU" altLang="hu-HU" sz="1800" dirty="0" err="1" smtClean="0"/>
              <a:t>Höhe</a:t>
            </a:r>
            <a:r>
              <a:rPr lang="hu-HU" altLang="hu-HU" sz="1800" dirty="0" smtClean="0"/>
              <a:t> von L2. </a:t>
            </a:r>
            <a:r>
              <a:rPr lang="hu-HU" altLang="hu-HU" sz="1800" dirty="0" err="1" smtClean="0"/>
              <a:t>Das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hilum</a:t>
            </a:r>
            <a:r>
              <a:rPr lang="hu-HU" altLang="hu-HU" sz="1800" dirty="0" smtClean="0"/>
              <a:t> der </a:t>
            </a:r>
            <a:r>
              <a:rPr lang="hu-HU" altLang="hu-HU" sz="1800" dirty="0" err="1" smtClean="0"/>
              <a:t>rechten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Niere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ist</a:t>
            </a:r>
            <a:r>
              <a:rPr lang="hu-HU" altLang="hu-HU" sz="1800" dirty="0" smtClean="0"/>
              <a:t> an der </a:t>
            </a:r>
            <a:r>
              <a:rPr lang="hu-HU" altLang="hu-HU" sz="1800" dirty="0" err="1" smtClean="0"/>
              <a:t>Unterrand</a:t>
            </a:r>
            <a:r>
              <a:rPr lang="hu-HU" altLang="hu-HU" sz="1800" dirty="0" smtClean="0"/>
              <a:t> des L2, </a:t>
            </a:r>
            <a:r>
              <a:rPr lang="hu-HU" altLang="hu-HU" sz="1800" dirty="0" err="1" smtClean="0"/>
              <a:t>das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Hilum</a:t>
            </a:r>
            <a:r>
              <a:rPr lang="hu-HU" altLang="hu-HU" sz="1800" dirty="0" smtClean="0"/>
              <a:t> der linken </a:t>
            </a:r>
            <a:r>
              <a:rPr lang="hu-HU" altLang="hu-HU" sz="1800" dirty="0" err="1" smtClean="0"/>
              <a:t>Niere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ist</a:t>
            </a:r>
            <a:r>
              <a:rPr lang="hu-HU" altLang="hu-HU" sz="1800" dirty="0" smtClean="0"/>
              <a:t> an der </a:t>
            </a:r>
            <a:r>
              <a:rPr lang="hu-HU" altLang="hu-HU" sz="1800" dirty="0" err="1" smtClean="0"/>
              <a:t>Oberrand</a:t>
            </a:r>
            <a:r>
              <a:rPr lang="hu-HU" altLang="hu-HU" sz="1800" dirty="0" smtClean="0"/>
              <a:t> des L2.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7646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68405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179388" y="4437063"/>
            <a:ext cx="1152525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364163" y="5157788"/>
            <a:ext cx="1152525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4284663" y="2420938"/>
            <a:ext cx="20875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484438" y="1557338"/>
            <a:ext cx="1366837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611188" y="2420938"/>
            <a:ext cx="1512887" cy="1008062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50825" y="3500438"/>
            <a:ext cx="266541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3635375" y="3429000"/>
            <a:ext cx="29527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755650" y="5373688"/>
            <a:ext cx="1008063" cy="719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1187450" y="5589588"/>
            <a:ext cx="647700" cy="719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023938" y="6283325"/>
            <a:ext cx="1046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/>
              <a:t>11. </a:t>
            </a:r>
            <a:r>
              <a:rPr lang="hu-HU" sz="1600" dirty="0" err="1" smtClean="0"/>
              <a:t>Rippe</a:t>
            </a:r>
            <a:endParaRPr lang="hu-HU" sz="1600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596789" y="6150306"/>
            <a:ext cx="548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 err="1" smtClean="0"/>
              <a:t>Milz</a:t>
            </a:r>
            <a:endParaRPr lang="hu-HU" sz="1600" dirty="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08175" y="1249561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 err="1" smtClean="0"/>
              <a:t>Magen</a:t>
            </a:r>
            <a:endParaRPr lang="hu-HU" sz="1600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4925" y="2101140"/>
            <a:ext cx="1333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 err="1" smtClean="0"/>
              <a:t>Vesica</a:t>
            </a:r>
            <a:r>
              <a:rPr lang="hu-HU" sz="1600" dirty="0" smtClean="0"/>
              <a:t> </a:t>
            </a:r>
            <a:r>
              <a:rPr lang="hu-HU" sz="1600" dirty="0" err="1"/>
              <a:t>fellea</a:t>
            </a:r>
            <a:endParaRPr lang="hu-HU" sz="1600" dirty="0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 flipH="1" flipV="1">
            <a:off x="5292725" y="4724400"/>
            <a:ext cx="10795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6217601" y="5610225"/>
            <a:ext cx="17459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 err="1"/>
              <a:t>cauda</a:t>
            </a:r>
            <a:r>
              <a:rPr lang="hu-HU" sz="1600" dirty="0"/>
              <a:t> </a:t>
            </a:r>
            <a:r>
              <a:rPr lang="hu-HU" sz="1600" dirty="0" err="1"/>
              <a:t>pancreatis</a:t>
            </a:r>
            <a:endParaRPr lang="hu-HU" sz="1600" dirty="0"/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37982" y="5944771"/>
            <a:ext cx="17091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 dirty="0" err="1" smtClean="0"/>
              <a:t>Capsula</a:t>
            </a:r>
            <a:r>
              <a:rPr lang="hu-HU" sz="1600" dirty="0" smtClean="0"/>
              <a:t> </a:t>
            </a:r>
            <a:r>
              <a:rPr lang="hu-HU" sz="1600" dirty="0" err="1"/>
              <a:t>adiposa</a:t>
            </a:r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Querschnitt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Körpers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Höhe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 Th12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21425" y="203958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88919" y="3157169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Aorta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Diavetítés a képernyőre (4:3 oldalarány)</PresentationFormat>
  <Paragraphs>179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Alapértelmezett terv</vt:lpstr>
      <vt:lpstr>Anatomie der Niere, Pelvis renalis, Nierenkapsel, Befestigung der Niere. Harnleiter, Harnblase. </vt:lpstr>
      <vt:lpstr>PowerPoint bemutató</vt:lpstr>
      <vt:lpstr>Niere</vt:lpstr>
      <vt:lpstr>PowerPoint bemutató</vt:lpstr>
      <vt:lpstr>Lage der Niere</vt:lpstr>
      <vt:lpstr>Topographie der Niere Hinterfläche</vt:lpstr>
      <vt:lpstr>Topographie der Niere Vorderfläche</vt:lpstr>
      <vt:lpstr>PowerPoint bemutató</vt:lpstr>
      <vt:lpstr>Querschnitt des Körpers in Höhe Th12</vt:lpstr>
      <vt:lpstr>Sinus renalis</vt:lpstr>
      <vt:lpstr>Längsschnitt der Niere</vt:lpstr>
      <vt:lpstr>Pelvis renalis</vt:lpstr>
      <vt:lpstr>Retrograd Pyelogram</vt:lpstr>
      <vt:lpstr>Blutversorgung der Niere</vt:lpstr>
      <vt:lpstr>Blutversorgung der Niere</vt:lpstr>
      <vt:lpstr>Variationen</vt:lpstr>
      <vt:lpstr>PowerPoint bemutató</vt:lpstr>
      <vt:lpstr>PowerPoint bemutató</vt:lpstr>
      <vt:lpstr>Nierenkapsel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Harnblase, Vesica urinaria</vt:lpstr>
      <vt:lpstr>Männliche Harnblase  (Vesica urinaria)</vt:lpstr>
      <vt:lpstr>Weibliche Harnblase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Dr. Szél Ágoston</dc:creator>
  <cp:lastModifiedBy>Dr. Németh Anna</cp:lastModifiedBy>
  <cp:revision>151</cp:revision>
  <dcterms:created xsi:type="dcterms:W3CDTF">2001-10-07T06:27:28Z</dcterms:created>
  <dcterms:modified xsi:type="dcterms:W3CDTF">2019-04-02T05:47:02Z</dcterms:modified>
</cp:coreProperties>
</file>