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16" r:id="rId3"/>
    <p:sldId id="326" r:id="rId4"/>
    <p:sldId id="287" r:id="rId5"/>
    <p:sldId id="258" r:id="rId6"/>
    <p:sldId id="302" r:id="rId7"/>
    <p:sldId id="297" r:id="rId8"/>
    <p:sldId id="263" r:id="rId9"/>
    <p:sldId id="264" r:id="rId10"/>
    <p:sldId id="320" r:id="rId11"/>
    <p:sldId id="265" r:id="rId12"/>
    <p:sldId id="321" r:id="rId13"/>
    <p:sldId id="303" r:id="rId14"/>
    <p:sldId id="266" r:id="rId15"/>
    <p:sldId id="323" r:id="rId16"/>
    <p:sldId id="304" r:id="rId17"/>
    <p:sldId id="305" r:id="rId18"/>
    <p:sldId id="267" r:id="rId19"/>
    <p:sldId id="319" r:id="rId20"/>
    <p:sldId id="268" r:id="rId21"/>
    <p:sldId id="324" r:id="rId22"/>
    <p:sldId id="296" r:id="rId23"/>
    <p:sldId id="325" r:id="rId24"/>
    <p:sldId id="298" r:id="rId25"/>
    <p:sldId id="295" r:id="rId26"/>
    <p:sldId id="306" r:id="rId27"/>
    <p:sldId id="259" r:id="rId28"/>
    <p:sldId id="294" r:id="rId29"/>
    <p:sldId id="301" r:id="rId30"/>
    <p:sldId id="314" r:id="rId31"/>
    <p:sldId id="299" r:id="rId32"/>
    <p:sldId id="269" r:id="rId33"/>
    <p:sldId id="309" r:id="rId34"/>
    <p:sldId id="270" r:id="rId35"/>
    <p:sldId id="271" r:id="rId36"/>
    <p:sldId id="317" r:id="rId37"/>
    <p:sldId id="327" r:id="rId38"/>
    <p:sldId id="288" r:id="rId39"/>
    <p:sldId id="289" r:id="rId40"/>
    <p:sldId id="291" r:id="rId41"/>
    <p:sldId id="280" r:id="rId42"/>
    <p:sldId id="278" r:id="rId43"/>
    <p:sldId id="282" r:id="rId44"/>
    <p:sldId id="281" r:id="rId45"/>
    <p:sldId id="273" r:id="rId46"/>
    <p:sldId id="275" r:id="rId47"/>
    <p:sldId id="284" r:id="rId48"/>
    <p:sldId id="292" r:id="rId49"/>
    <p:sldId id="293" r:id="rId50"/>
    <p:sldId id="283" r:id="rId51"/>
    <p:sldId id="311" r:id="rId52"/>
    <p:sldId id="285" r:id="rId53"/>
    <p:sldId id="310" r:id="rId54"/>
    <p:sldId id="312" r:id="rId55"/>
    <p:sldId id="313" r:id="rId56"/>
    <p:sldId id="286" r:id="rId57"/>
    <p:sldId id="307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80388" autoAdjust="0"/>
  </p:normalViewPr>
  <p:slideViewPr>
    <p:cSldViewPr>
      <p:cViewPr varScale="1">
        <p:scale>
          <a:sx n="50" d="100"/>
          <a:sy n="50" d="100"/>
        </p:scale>
        <p:origin x="17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1FFB8-1748-4552-9512-95427687E502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B99F2-529B-45D9-8BA0-51085AC88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Gonádok</a:t>
            </a:r>
            <a:r>
              <a:rPr lang="hu-HU" dirty="0"/>
              <a:t>:</a:t>
            </a:r>
            <a:r>
              <a:rPr lang="hu-HU" baseline="0" dirty="0"/>
              <a:t> herék</a:t>
            </a:r>
          </a:p>
          <a:p>
            <a:r>
              <a:rPr lang="hu-HU" baseline="0" dirty="0"/>
              <a:t>Ivarsejtek továbbítására szolgáló rendszer</a:t>
            </a:r>
          </a:p>
          <a:p>
            <a:r>
              <a:rPr lang="hu-HU" baseline="0" dirty="0"/>
              <a:t>Járulékos mirigyek</a:t>
            </a:r>
          </a:p>
          <a:p>
            <a:r>
              <a:rPr lang="hu-HU" baseline="0" dirty="0" err="1"/>
              <a:t>Kopulációs</a:t>
            </a:r>
            <a:r>
              <a:rPr lang="hu-HU" baseline="0" dirty="0"/>
              <a:t> szerv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21BAF-6FF5-4A9C-AB30-2D69CE7A6AF5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086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Méhnyak:</a:t>
            </a:r>
            <a:r>
              <a:rPr lang="hu-HU" baseline="0" dirty="0"/>
              <a:t> bejárat a spermiumok számára, gát a kórokozóknak, elzárja az embriót és magzatot a külvilág felé, szülőcsatornát képezi a szüléskor. Terhesség alatt speciális, antibakteriális nyákdugóval zárt. </a:t>
            </a:r>
            <a:r>
              <a:rPr lang="hu-HU" baseline="0" dirty="0" err="1"/>
              <a:t>Méhnyakrák</a:t>
            </a:r>
            <a:r>
              <a:rPr lang="hu-HU" baseline="0" dirty="0"/>
              <a:t>. A hám változása: </a:t>
            </a:r>
            <a:r>
              <a:rPr lang="hu-HU" baseline="0" dirty="0" err="1"/>
              <a:t>egyréteg</a:t>
            </a:r>
            <a:r>
              <a:rPr lang="hu-HU" baseline="0" dirty="0"/>
              <a:t> hengerhám megy át a hüvely többrétegű el nem szarusodó laphámjába egy olyan terület, amely gyakran a rosszindulatú daganatok kiindulópontja. Szerepet játszhat benne pl. a human </a:t>
            </a:r>
            <a:r>
              <a:rPr lang="hu-HU" baseline="0" dirty="0" err="1"/>
              <a:t>papillomavírus</a:t>
            </a:r>
            <a:r>
              <a:rPr lang="hu-HU" baseline="0" dirty="0"/>
              <a:t> is. Szűrővizsgálatokkal az elváltozások már korán kimutathatók, a betegség eredményesebben gyógyítható.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Méhen kívüli terhesség, kiterjedt kismedencei gyulladás,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endometriózis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rosszindulatú nőgyógyászati folyamatok esetén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hasűri</a:t>
            </a: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folyadékból történő mintavétel történik.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0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gát elülső részén a </a:t>
            </a:r>
            <a:r>
              <a:rPr lang="hu-HU" dirty="0" err="1"/>
              <a:t>labia</a:t>
            </a:r>
            <a:r>
              <a:rPr lang="hu-HU" baseline="0" dirty="0"/>
              <a:t> </a:t>
            </a:r>
            <a:r>
              <a:rPr lang="hu-HU" baseline="0" dirty="0" err="1"/>
              <a:t>majora</a:t>
            </a:r>
            <a:r>
              <a:rPr lang="hu-HU" baseline="0" dirty="0"/>
              <a:t> és </a:t>
            </a:r>
            <a:r>
              <a:rPr lang="hu-HU" baseline="0" dirty="0" err="1"/>
              <a:t>minora</a:t>
            </a:r>
            <a:r>
              <a:rPr lang="hu-HU" baseline="0" dirty="0"/>
              <a:t> által közrefogott területen helyezkedik el a </a:t>
            </a:r>
            <a:r>
              <a:rPr lang="hu-HU" baseline="0" dirty="0" err="1"/>
              <a:t>vestibulum</a:t>
            </a:r>
            <a:r>
              <a:rPr lang="hu-HU" baseline="0" dirty="0"/>
              <a:t> </a:t>
            </a:r>
            <a:r>
              <a:rPr lang="hu-HU" baseline="0" dirty="0" err="1"/>
              <a:t>vaginae</a:t>
            </a:r>
            <a:r>
              <a:rPr lang="hu-HU" baseline="0" dirty="0"/>
              <a:t>, melynek sekély üregébe nyílik az </a:t>
            </a:r>
            <a:r>
              <a:rPr lang="hu-HU" baseline="0" dirty="0" err="1"/>
              <a:t>urethra</a:t>
            </a:r>
            <a:r>
              <a:rPr lang="hu-HU" baseline="0" dirty="0"/>
              <a:t>, vagina, és a </a:t>
            </a:r>
            <a:r>
              <a:rPr lang="hu-HU" baseline="0" dirty="0" err="1"/>
              <a:t>glandula</a:t>
            </a:r>
            <a:r>
              <a:rPr lang="hu-HU" baseline="0" dirty="0"/>
              <a:t> </a:t>
            </a:r>
            <a:r>
              <a:rPr lang="hu-HU" baseline="0" dirty="0" err="1"/>
              <a:t>vestibularis</a:t>
            </a:r>
            <a:r>
              <a:rPr lang="hu-HU" baseline="0" dirty="0"/>
              <a:t> és elülső részébe nyúlik a </a:t>
            </a:r>
            <a:r>
              <a:rPr lang="hu-HU" baseline="0" dirty="0" err="1"/>
              <a:t>clitoris</a:t>
            </a:r>
            <a:r>
              <a:rPr lang="hu-HU" baseline="0" dirty="0"/>
              <a:t>.</a:t>
            </a:r>
          </a:p>
          <a:p>
            <a:r>
              <a:rPr lang="hu-HU" baseline="0" dirty="0"/>
              <a:t>Kisajkak: keskeny, hosszanti bőrredők, többrétegű laphámmal borítottak, felszínén faggyú- és verejtékmirigyek nyílnak. Külső felszíne kissé elszarusodó. Szőrtüsző nincs. Belsejében gazdagon erezett laza rostos </a:t>
            </a:r>
            <a:r>
              <a:rPr lang="hu-HU" baseline="0" dirty="0" err="1"/>
              <a:t>ksz</a:t>
            </a:r>
            <a:r>
              <a:rPr lang="hu-HU" baseline="0" dirty="0"/>
              <a:t>. van, rugalmas rostokkal. </a:t>
            </a:r>
          </a:p>
          <a:p>
            <a:r>
              <a:rPr lang="hu-HU" baseline="0" dirty="0"/>
              <a:t>Nagyajkak: </a:t>
            </a:r>
            <a:r>
              <a:rPr lang="hu-HU" baseline="0" dirty="0" err="1"/>
              <a:t>Scrotummal</a:t>
            </a:r>
            <a:r>
              <a:rPr lang="hu-HU" baseline="0" dirty="0"/>
              <a:t> analóg képződmények, hosszanti bőrredők a kisajkak külső oldalán. Többrétegű elszarusodó laphám borítja kívülről, amelyben szőrtüszők is előfordulnak. Belső felszíne a kisajkakhoz hasonló.</a:t>
            </a:r>
          </a:p>
          <a:p>
            <a:r>
              <a:rPr lang="hu-HU" baseline="0" dirty="0" err="1"/>
              <a:t>Clitoris</a:t>
            </a:r>
            <a:r>
              <a:rPr lang="hu-HU" baseline="0" dirty="0"/>
              <a:t>: fejlődése és szöveti szerkezete a péniszhez hasonló, annál lényegesen kevésbé fejlett. </a:t>
            </a:r>
            <a:r>
              <a:rPr lang="hu-HU" baseline="0" dirty="0" err="1"/>
              <a:t>Erektilis</a:t>
            </a:r>
            <a:r>
              <a:rPr lang="hu-HU" baseline="0" dirty="0"/>
              <a:t> szövetet tartalmaz, melynek végén gyengén fejlett </a:t>
            </a:r>
            <a:r>
              <a:rPr lang="hu-HU" baseline="0" dirty="0" err="1"/>
              <a:t>glans</a:t>
            </a:r>
            <a:r>
              <a:rPr lang="hu-HU" baseline="0" dirty="0"/>
              <a:t> </a:t>
            </a:r>
            <a:r>
              <a:rPr lang="hu-HU" baseline="0" dirty="0" err="1"/>
              <a:t>clitoridis</a:t>
            </a:r>
            <a:r>
              <a:rPr lang="hu-HU" baseline="0" dirty="0"/>
              <a:t> található.</a:t>
            </a:r>
          </a:p>
          <a:p>
            <a:r>
              <a:rPr lang="hu-HU" baseline="0" dirty="0" err="1"/>
              <a:t>Glandulae</a:t>
            </a:r>
            <a:r>
              <a:rPr lang="hu-HU" baseline="0" dirty="0"/>
              <a:t> </a:t>
            </a:r>
            <a:r>
              <a:rPr lang="hu-HU" baseline="0" dirty="0" err="1"/>
              <a:t>vestibulares</a:t>
            </a:r>
            <a:r>
              <a:rPr lang="hu-HU" baseline="0" dirty="0"/>
              <a:t>: </a:t>
            </a:r>
            <a:r>
              <a:rPr lang="hu-HU" baseline="0" dirty="0" err="1"/>
              <a:t>mucosus</a:t>
            </a:r>
            <a:r>
              <a:rPr lang="hu-HU" baseline="0" dirty="0"/>
              <a:t> váladékot termelő összetett mirigy. A </a:t>
            </a:r>
            <a:r>
              <a:rPr lang="hu-HU" baseline="0" dirty="0" err="1"/>
              <a:t>glandulae</a:t>
            </a:r>
            <a:r>
              <a:rPr lang="hu-HU" baseline="0" dirty="0"/>
              <a:t> </a:t>
            </a:r>
            <a:r>
              <a:rPr lang="hu-HU" baseline="0" dirty="0" err="1"/>
              <a:t>vestibulares</a:t>
            </a:r>
            <a:r>
              <a:rPr lang="hu-HU" baseline="0" dirty="0"/>
              <a:t> </a:t>
            </a:r>
            <a:r>
              <a:rPr lang="hu-HU" baseline="0" dirty="0" err="1"/>
              <a:t>majores</a:t>
            </a:r>
            <a:r>
              <a:rPr lang="hu-HU" baseline="0" dirty="0"/>
              <a:t> megfelel a </a:t>
            </a:r>
            <a:r>
              <a:rPr lang="hu-HU" baseline="0" dirty="0" err="1"/>
              <a:t>glandula</a:t>
            </a:r>
            <a:r>
              <a:rPr lang="hu-HU" baseline="0" dirty="0"/>
              <a:t> </a:t>
            </a:r>
            <a:r>
              <a:rPr lang="hu-HU" baseline="0" dirty="0" err="1"/>
              <a:t>bulbourethralisnak</a:t>
            </a:r>
            <a:r>
              <a:rPr lang="hu-HU" baseline="0" dirty="0"/>
              <a:t>. </a:t>
            </a:r>
            <a:r>
              <a:rPr lang="hu-HU" baseline="0" dirty="0" err="1"/>
              <a:t>Glandulae</a:t>
            </a:r>
            <a:r>
              <a:rPr lang="hu-HU" baseline="0" dirty="0"/>
              <a:t> </a:t>
            </a:r>
            <a:r>
              <a:rPr lang="hu-HU" baseline="0" dirty="0" err="1"/>
              <a:t>vestibulares</a:t>
            </a:r>
            <a:r>
              <a:rPr lang="hu-HU" baseline="0" dirty="0"/>
              <a:t> </a:t>
            </a:r>
            <a:r>
              <a:rPr lang="hu-HU" baseline="0" dirty="0" err="1"/>
              <a:t>minores</a:t>
            </a:r>
            <a:r>
              <a:rPr lang="hu-HU" baseline="0" dirty="0"/>
              <a:t> az </a:t>
            </a:r>
            <a:r>
              <a:rPr lang="hu-HU" baseline="0" dirty="0" err="1"/>
              <a:t>ostium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 </a:t>
            </a:r>
            <a:r>
              <a:rPr lang="hu-HU" baseline="0" dirty="0" err="1"/>
              <a:t>externum</a:t>
            </a:r>
            <a:r>
              <a:rPr lang="hu-HU" baseline="0" dirty="0"/>
              <a:t> és </a:t>
            </a:r>
            <a:r>
              <a:rPr lang="hu-HU" baseline="0" dirty="0" err="1"/>
              <a:t>clitoris</a:t>
            </a:r>
            <a:r>
              <a:rPr lang="hu-HU" baseline="0" dirty="0"/>
              <a:t> körül helyezkedik el.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Sertoli</a:t>
            </a:r>
            <a:r>
              <a:rPr lang="hu-HU" baseline="0" dirty="0" err="1"/>
              <a:t>-sejtek</a:t>
            </a:r>
            <a:r>
              <a:rPr lang="hu-HU" baseline="0" dirty="0"/>
              <a:t>: dajkasejtek</a:t>
            </a:r>
            <a:endParaRPr lang="hu-HU" dirty="0"/>
          </a:p>
          <a:p>
            <a:r>
              <a:rPr lang="hu-HU" dirty="0" err="1"/>
              <a:t>Spermatogonium</a:t>
            </a:r>
            <a:r>
              <a:rPr lang="hu-HU" dirty="0"/>
              <a:t>: </a:t>
            </a:r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basalison</a:t>
            </a:r>
            <a:r>
              <a:rPr lang="hu-HU" baseline="0" dirty="0"/>
              <a:t> helyezkedik el, 4 </a:t>
            </a:r>
            <a:r>
              <a:rPr lang="hu-HU" baseline="0" dirty="0" err="1"/>
              <a:t>mitotikus</a:t>
            </a:r>
            <a:r>
              <a:rPr lang="hu-HU" baseline="0" dirty="0"/>
              <a:t> osztódást követően lesz belőle I. </a:t>
            </a:r>
            <a:r>
              <a:rPr lang="hu-HU" baseline="0" dirty="0" err="1"/>
              <a:t>spermatocyta</a:t>
            </a:r>
            <a:endParaRPr lang="hu-HU" baseline="0" dirty="0"/>
          </a:p>
          <a:p>
            <a:pPr marL="285750" indent="-285750">
              <a:buAutoNum type="romanUcPeriod"/>
            </a:pPr>
            <a:r>
              <a:rPr lang="hu-HU" baseline="0" dirty="0" err="1"/>
              <a:t>spermatocyta</a:t>
            </a:r>
            <a:r>
              <a:rPr lang="hu-HU" baseline="0" dirty="0"/>
              <a:t>: azok a sejtek, amelyek </a:t>
            </a:r>
            <a:r>
              <a:rPr lang="hu-HU" baseline="0" dirty="0" err="1"/>
              <a:t>meiotikus</a:t>
            </a:r>
            <a:r>
              <a:rPr lang="hu-HU" baseline="0" dirty="0"/>
              <a:t> osztódásba kezdenek, nem válnak teljesen szét, összekötő citoplazma hidak vannak köztük</a:t>
            </a:r>
          </a:p>
          <a:p>
            <a:pPr marL="285750" indent="-285750">
              <a:buAutoNum type="romanUcPeriod"/>
            </a:pPr>
            <a:r>
              <a:rPr lang="hu-HU" baseline="0" dirty="0" err="1"/>
              <a:t>Spermatocyta</a:t>
            </a:r>
            <a:r>
              <a:rPr lang="hu-HU" baseline="0" dirty="0"/>
              <a:t>: </a:t>
            </a:r>
            <a:r>
              <a:rPr lang="hu-HU" baseline="0" dirty="0" err="1"/>
              <a:t>meiózis</a:t>
            </a:r>
            <a:r>
              <a:rPr lang="hu-HU" baseline="0" dirty="0"/>
              <a:t> első főszakasza után keletkeznek</a:t>
            </a:r>
          </a:p>
          <a:p>
            <a:pPr marL="0" indent="0">
              <a:buNone/>
            </a:pPr>
            <a:r>
              <a:rPr lang="hu-HU" baseline="0" dirty="0" err="1"/>
              <a:t>Spermatida</a:t>
            </a:r>
            <a:r>
              <a:rPr lang="hu-HU" baseline="0" dirty="0"/>
              <a:t>: </a:t>
            </a:r>
            <a:r>
              <a:rPr lang="hu-HU" baseline="0" dirty="0" err="1"/>
              <a:t>haploid</a:t>
            </a:r>
            <a:r>
              <a:rPr lang="hu-HU" baseline="0" dirty="0"/>
              <a:t> sejtek, amelyek nem osztódnak tovább, belépnek a </a:t>
            </a:r>
            <a:r>
              <a:rPr lang="hu-HU" baseline="0" dirty="0" err="1"/>
              <a:t>spermiogenezis</a:t>
            </a:r>
            <a:r>
              <a:rPr lang="hu-HU" baseline="0" dirty="0"/>
              <a:t> folyamatába</a:t>
            </a:r>
          </a:p>
          <a:p>
            <a:pPr marL="0" indent="0">
              <a:buNone/>
            </a:pPr>
            <a:r>
              <a:rPr lang="hu-HU" baseline="0" dirty="0"/>
              <a:t>Spermiumok: végső sejtalakok</a:t>
            </a:r>
          </a:p>
          <a:p>
            <a:pPr marL="0" indent="0">
              <a:buNone/>
            </a:pPr>
            <a:r>
              <a:rPr lang="hu-HU" baseline="0" dirty="0" err="1"/>
              <a:t>Leidig-sejtek</a:t>
            </a:r>
            <a:r>
              <a:rPr lang="hu-HU" baseline="0" dirty="0"/>
              <a:t>: tesztoszteront termelnek, kötőszövetben helyezkednek el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Spermiohistogenesis</a:t>
            </a:r>
            <a:r>
              <a:rPr lang="hu-HU" dirty="0"/>
              <a:t>:</a:t>
            </a:r>
            <a:r>
              <a:rPr lang="hu-HU" baseline="0" dirty="0"/>
              <a:t> a </a:t>
            </a:r>
            <a:r>
              <a:rPr lang="hu-HU" baseline="0" dirty="0" err="1"/>
              <a:t>spermatidák</a:t>
            </a:r>
            <a:r>
              <a:rPr lang="hu-HU" baseline="0" dirty="0"/>
              <a:t> már nem osztódnak, komplex, differenciálódási folyamaton mennek keresztül, amely során spermiumokká válnak és a </a:t>
            </a:r>
            <a:r>
              <a:rPr lang="hu-HU" baseline="0" dirty="0" err="1"/>
              <a:t>tubulus</a:t>
            </a:r>
            <a:r>
              <a:rPr lang="hu-HU" baseline="0" dirty="0"/>
              <a:t> lumenébe kerülnek. A magjuk kondenzálódik, az </a:t>
            </a:r>
            <a:r>
              <a:rPr lang="hu-HU" baseline="0" dirty="0" err="1"/>
              <a:t>acrosoma</a:t>
            </a:r>
            <a:r>
              <a:rPr lang="hu-HU" baseline="0" dirty="0"/>
              <a:t> kialakul, farok képződik.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Ductuli</a:t>
            </a:r>
            <a:r>
              <a:rPr lang="hu-HU" dirty="0"/>
              <a:t> </a:t>
            </a:r>
            <a:r>
              <a:rPr lang="hu-HU" dirty="0" err="1"/>
              <a:t>efferentes</a:t>
            </a:r>
            <a:r>
              <a:rPr lang="hu-HU" baseline="0" dirty="0"/>
              <a:t>: szabálytalan lumen, feladata a </a:t>
            </a:r>
            <a:r>
              <a:rPr lang="hu-HU" baseline="0" dirty="0" err="1"/>
              <a:t>Sertoli</a:t>
            </a:r>
            <a:r>
              <a:rPr lang="hu-HU" baseline="0" dirty="0"/>
              <a:t> sejtek által termelt </a:t>
            </a:r>
            <a:r>
              <a:rPr lang="hu-HU" baseline="0" dirty="0" err="1"/>
              <a:t>testicularis</a:t>
            </a:r>
            <a:r>
              <a:rPr lang="hu-HU" baseline="0" dirty="0"/>
              <a:t> folyadék visszaszívása, amely a </a:t>
            </a:r>
            <a:r>
              <a:rPr lang="hu-HU" baseline="0" dirty="0" err="1"/>
              <a:t>ductus</a:t>
            </a:r>
            <a:r>
              <a:rPr lang="hu-HU" baseline="0" dirty="0"/>
              <a:t> </a:t>
            </a:r>
            <a:r>
              <a:rPr lang="hu-HU" baseline="0" dirty="0" err="1"/>
              <a:t>epididymidis</a:t>
            </a:r>
            <a:r>
              <a:rPr lang="hu-HU" baseline="0" dirty="0"/>
              <a:t> területén fejeződik be</a:t>
            </a:r>
          </a:p>
          <a:p>
            <a:r>
              <a:rPr lang="hu-HU" baseline="0" dirty="0" err="1"/>
              <a:t>Ductuli</a:t>
            </a:r>
            <a:r>
              <a:rPr lang="hu-HU" baseline="0" dirty="0"/>
              <a:t> </a:t>
            </a:r>
            <a:r>
              <a:rPr lang="hu-HU" baseline="0" dirty="0" err="1"/>
              <a:t>epididymidis</a:t>
            </a:r>
            <a:r>
              <a:rPr lang="hu-HU" baseline="0" dirty="0"/>
              <a:t>: szabályos lumen, </a:t>
            </a:r>
            <a:r>
              <a:rPr lang="hu-HU" baseline="0" dirty="0" err="1"/>
              <a:t>többmagsoros</a:t>
            </a:r>
            <a:r>
              <a:rPr lang="hu-HU" baseline="0" dirty="0"/>
              <a:t> hengerhám </a:t>
            </a:r>
            <a:r>
              <a:rPr lang="hu-HU" baseline="0" dirty="0" err="1"/>
              <a:t>sztereociliumokkal</a:t>
            </a:r>
            <a:r>
              <a:rPr lang="hu-HU" baseline="0" dirty="0"/>
              <a:t>, feladata: széteső spermiumok bekebelezése, spermiumok éréséhez szükséges biológiai anyagok termelése, spermiumok tárolása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5B145-4576-4971-86BD-479C75B7BEC8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Funkciója: spermiumok továbbítása</a:t>
            </a:r>
            <a:r>
              <a:rPr lang="hu-HU" baseline="0" dirty="0"/>
              <a:t> az ejakuláció során.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Genitális traktus</a:t>
            </a:r>
            <a:r>
              <a:rPr lang="hu-HU" baseline="0" dirty="0"/>
              <a:t> része.</a:t>
            </a:r>
            <a:endParaRPr lang="hu-HU" dirty="0"/>
          </a:p>
          <a:p>
            <a:r>
              <a:rPr lang="hu-HU" dirty="0" err="1"/>
              <a:t>Ostium</a:t>
            </a:r>
            <a:r>
              <a:rPr lang="hu-HU" dirty="0"/>
              <a:t> </a:t>
            </a:r>
            <a:r>
              <a:rPr lang="hu-HU" dirty="0" err="1"/>
              <a:t>urethrae</a:t>
            </a:r>
            <a:r>
              <a:rPr lang="hu-HU" dirty="0"/>
              <a:t> </a:t>
            </a:r>
            <a:r>
              <a:rPr lang="hu-HU" dirty="0" err="1"/>
              <a:t>internum</a:t>
            </a:r>
            <a:r>
              <a:rPr lang="hu-HU" dirty="0"/>
              <a:t>: belső nyílása</a:t>
            </a:r>
          </a:p>
          <a:p>
            <a:r>
              <a:rPr lang="hu-HU" dirty="0" err="1"/>
              <a:t>Pars</a:t>
            </a:r>
            <a:r>
              <a:rPr lang="hu-HU" baseline="0" dirty="0"/>
              <a:t> </a:t>
            </a:r>
            <a:r>
              <a:rPr lang="hu-HU" baseline="0" dirty="0" err="1"/>
              <a:t>prostatica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: átfúrja a </a:t>
            </a:r>
            <a:r>
              <a:rPr lang="hu-HU" baseline="0" dirty="0" err="1"/>
              <a:t>prostatát</a:t>
            </a:r>
            <a:endParaRPr lang="hu-HU" baseline="0" dirty="0"/>
          </a:p>
          <a:p>
            <a:r>
              <a:rPr lang="hu-HU" baseline="0" dirty="0" err="1"/>
              <a:t>Pars</a:t>
            </a:r>
            <a:r>
              <a:rPr lang="hu-HU" baseline="0" dirty="0"/>
              <a:t> </a:t>
            </a:r>
            <a:r>
              <a:rPr lang="hu-HU" baseline="0" dirty="0" err="1"/>
              <a:t>membranacea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: a húgycső azon része, amely átfúrja a medencefeneket alkotó </a:t>
            </a:r>
            <a:r>
              <a:rPr lang="hu-HU" baseline="0" dirty="0" err="1"/>
              <a:t>diaphragma</a:t>
            </a:r>
            <a:r>
              <a:rPr lang="hu-HU" baseline="0" dirty="0"/>
              <a:t> </a:t>
            </a:r>
            <a:r>
              <a:rPr lang="hu-HU" baseline="0" dirty="0" err="1"/>
              <a:t>urogenitalét</a:t>
            </a:r>
            <a:r>
              <a:rPr lang="hu-HU" baseline="0" dirty="0"/>
              <a:t>, egy körkörös harántcsíkolt izom található itt a húgycső körül (m. </a:t>
            </a:r>
            <a:r>
              <a:rPr lang="hu-HU" baseline="0" dirty="0" err="1"/>
              <a:t>sphincter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)</a:t>
            </a:r>
          </a:p>
          <a:p>
            <a:r>
              <a:rPr lang="hu-HU" baseline="0" dirty="0" err="1"/>
              <a:t>Pars</a:t>
            </a:r>
            <a:r>
              <a:rPr lang="hu-HU" baseline="0" dirty="0"/>
              <a:t> </a:t>
            </a:r>
            <a:r>
              <a:rPr lang="hu-HU" baseline="0" dirty="0" err="1"/>
              <a:t>spongiosa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: a húgycső következő szakasza a </a:t>
            </a:r>
            <a:r>
              <a:rPr lang="hu-HU" baseline="0" dirty="0" err="1"/>
              <a:t>penisben</a:t>
            </a:r>
            <a:endParaRPr lang="hu-HU" baseline="0" dirty="0"/>
          </a:p>
          <a:p>
            <a:r>
              <a:rPr lang="hu-HU" baseline="0" dirty="0" err="1"/>
              <a:t>Ostium</a:t>
            </a:r>
            <a:r>
              <a:rPr lang="hu-HU" baseline="0" dirty="0"/>
              <a:t> </a:t>
            </a:r>
            <a:r>
              <a:rPr lang="hu-HU" baseline="0" dirty="0" err="1"/>
              <a:t>urethrae</a:t>
            </a:r>
            <a:r>
              <a:rPr lang="hu-HU" baseline="0" dirty="0"/>
              <a:t> </a:t>
            </a:r>
            <a:r>
              <a:rPr lang="hu-HU" baseline="0" dirty="0" err="1"/>
              <a:t>externummal</a:t>
            </a:r>
            <a:r>
              <a:rPr lang="hu-HU" baseline="0" dirty="0"/>
              <a:t> nyílik a külvilág felé</a:t>
            </a:r>
            <a:endParaRPr lang="hu-HU" dirty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3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B99F2-529B-45D9-8BA0-51085AC8829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1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pPr/>
              <a:t>2019. 04. 02.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oktat&#225;s\GONAD\Urol6.bm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genital_inn.bm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200" b="1" dirty="0"/>
              <a:t>Nemi szervek anatómiája és szövettana</a:t>
            </a:r>
            <a:endParaRPr lang="en-US" sz="32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Durst Máté</a:t>
            </a:r>
          </a:p>
          <a:p>
            <a:endParaRPr lang="hu-HU" sz="2000" dirty="0"/>
          </a:p>
          <a:p>
            <a:r>
              <a:rPr lang="hu-HU" sz="2000" dirty="0"/>
              <a:t>(Szabó Klaudia)</a:t>
            </a:r>
          </a:p>
        </p:txBody>
      </p:sp>
    </p:spTree>
    <p:extLst>
      <p:ext uri="{BB962C8B-B14F-4D97-AF65-F5344CB8AC3E}">
        <p14:creationId xmlns:p14="http://schemas.microsoft.com/office/powerpoint/2010/main" val="38904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 descr="01B_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348880"/>
            <a:ext cx="6336704" cy="352039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9512" y="18864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Tubuli</a:t>
            </a:r>
            <a:r>
              <a:rPr lang="hu-HU" sz="2400" dirty="0"/>
              <a:t> </a:t>
            </a:r>
            <a:r>
              <a:rPr lang="hu-HU" sz="2400" dirty="0" err="1"/>
              <a:t>seminiferi</a:t>
            </a:r>
            <a:r>
              <a:rPr lang="hu-HU" sz="2400" dirty="0"/>
              <a:t> </a:t>
            </a:r>
            <a:r>
              <a:rPr lang="hu-HU" sz="2400" dirty="0" err="1"/>
              <a:t>contorti</a:t>
            </a:r>
            <a:endParaRPr lang="hu-HU" sz="2400" dirty="0"/>
          </a:p>
        </p:txBody>
      </p:sp>
      <p:pic>
        <p:nvPicPr>
          <p:cNvPr id="4" name="Kép 3" descr="6-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60648"/>
            <a:ext cx="4704121" cy="35145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85850" y="638175"/>
            <a:ext cx="7391400" cy="6172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pic>
        <p:nvPicPr>
          <p:cNvPr id="3" name="Picture 4" descr="spermatogene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850" y="665163"/>
            <a:ext cx="5230812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74279" y="827088"/>
            <a:ext cx="3152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A típusú spermatogonium (2N, 2C)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23704" y="2843213"/>
            <a:ext cx="29559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B típusú spermatogonium (2N, 4C)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29904" y="3201988"/>
            <a:ext cx="2517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/>
              <a:t>primer spermatocyta (2N, 4C)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1554" y="3646488"/>
            <a:ext cx="28336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/>
              <a:t>szekunder spermatocyta (1N, 2C)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47504" y="4014788"/>
            <a:ext cx="17795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/>
              <a:t>spermatida (1N, 1C)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291854" y="6402388"/>
            <a:ext cx="16811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/>
              <a:t>spermium (1N, 1C)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832567" y="3463925"/>
            <a:ext cx="12017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</a:pPr>
            <a:r>
              <a:rPr lang="hu-HU" sz="1800"/>
              <a:t>Meiosis</a:t>
            </a:r>
            <a:r>
              <a:rPr lang="hu-HU" sz="180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 rot="-5400000">
            <a:off x="302261" y="5065486"/>
            <a:ext cx="22623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dirty="0" err="1"/>
              <a:t>Spermiohisztogenesis</a:t>
            </a:r>
            <a:r>
              <a:rPr lang="hu-HU" sz="1800" dirty="0"/>
              <a:t> 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rot="-5400000">
            <a:off x="368628" y="1553288"/>
            <a:ext cx="21359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dirty="0" err="1"/>
              <a:t>Spermatocitogenezis</a:t>
            </a:r>
            <a:endParaRPr lang="hu-HU" sz="1800" dirty="0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Spermiogenezis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7200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sperm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6859860" cy="4368648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3347864" y="548680"/>
            <a:ext cx="1368152" cy="13681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4788024" y="26064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Fej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39552" y="26064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Spermium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76056" y="162880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Nyak</a:t>
            </a:r>
          </a:p>
        </p:txBody>
      </p:sp>
      <p:cxnSp>
        <p:nvCxnSpPr>
          <p:cNvPr id="9" name="Egyenes összekötő 8"/>
          <p:cNvCxnSpPr>
            <a:endCxn id="8" idx="1"/>
          </p:cNvCxnSpPr>
          <p:nvPr/>
        </p:nvCxnSpPr>
        <p:spPr>
          <a:xfrm flipV="1">
            <a:off x="3203848" y="1859633"/>
            <a:ext cx="1872208" cy="633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932040" y="23488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Összekötő szakasz</a:t>
            </a:r>
          </a:p>
        </p:txBody>
      </p:sp>
      <p:cxnSp>
        <p:nvCxnSpPr>
          <p:cNvPr id="12" name="Egyenes összekötő 11"/>
          <p:cNvCxnSpPr>
            <a:endCxn id="11" idx="1"/>
          </p:cNvCxnSpPr>
          <p:nvPr/>
        </p:nvCxnSpPr>
        <p:spPr>
          <a:xfrm flipV="1">
            <a:off x="3203848" y="2579713"/>
            <a:ext cx="1728192" cy="402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4572000" y="350100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Farok (fődarab)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4788024" y="44371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Farok (végdarab)</a:t>
            </a:r>
          </a:p>
        </p:txBody>
      </p:sp>
      <p:cxnSp>
        <p:nvCxnSpPr>
          <p:cNvPr id="16" name="Egyenes összekötő 15"/>
          <p:cNvCxnSpPr>
            <a:endCxn id="14" idx="1"/>
          </p:cNvCxnSpPr>
          <p:nvPr/>
        </p:nvCxnSpPr>
        <p:spPr>
          <a:xfrm flipV="1">
            <a:off x="3131840" y="3731841"/>
            <a:ext cx="1440160" cy="315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5652120" y="4941168"/>
            <a:ext cx="792088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A here (</a:t>
            </a:r>
            <a:r>
              <a:rPr lang="hu-HU" sz="2800" b="1" dirty="0" err="1"/>
              <a:t>testis</a:t>
            </a:r>
            <a:r>
              <a:rPr lang="hu-HU" sz="2800" b="1" dirty="0"/>
              <a:t> vérellátása)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31840" y="1600200"/>
            <a:ext cx="5554960" cy="4525963"/>
          </a:xfrm>
        </p:spPr>
        <p:txBody>
          <a:bodyPr>
            <a:normAutofit/>
          </a:bodyPr>
          <a:lstStyle/>
          <a:p>
            <a:r>
              <a:rPr lang="hu-HU" sz="2000" dirty="0"/>
              <a:t>a. </a:t>
            </a:r>
            <a:r>
              <a:rPr lang="hu-HU" sz="2000" dirty="0" err="1"/>
              <a:t>testicularis</a:t>
            </a:r>
            <a:r>
              <a:rPr lang="hu-HU" sz="2000" dirty="0"/>
              <a:t>: aorta ága, a 2. </a:t>
            </a:r>
            <a:r>
              <a:rPr lang="hu-HU" sz="2000" dirty="0" err="1"/>
              <a:t>lumbalis</a:t>
            </a:r>
            <a:r>
              <a:rPr lang="hu-HU" sz="2000" dirty="0"/>
              <a:t> csigolya magasságából ered</a:t>
            </a:r>
          </a:p>
          <a:p>
            <a:r>
              <a:rPr lang="hu-HU" sz="2000" dirty="0"/>
              <a:t>vénás elvezetése: </a:t>
            </a:r>
            <a:r>
              <a:rPr lang="hu-HU" sz="2000" dirty="0" err="1"/>
              <a:t>plexus</a:t>
            </a:r>
            <a:r>
              <a:rPr lang="hu-HU" sz="2000" dirty="0"/>
              <a:t> </a:t>
            </a:r>
            <a:r>
              <a:rPr lang="hu-HU" sz="2000" dirty="0" err="1"/>
              <a:t>pampiniformis</a:t>
            </a:r>
            <a:r>
              <a:rPr lang="hu-HU" sz="2000" dirty="0"/>
              <a:t> (v. </a:t>
            </a:r>
            <a:r>
              <a:rPr lang="hu-HU" sz="2000" dirty="0" err="1"/>
              <a:t>testicularis</a:t>
            </a:r>
            <a:r>
              <a:rPr lang="hu-HU" sz="2000" dirty="0"/>
              <a:t> hálózata) a jobb oldalon a v. </a:t>
            </a:r>
            <a:r>
              <a:rPr lang="hu-HU" sz="2000" dirty="0" err="1"/>
              <a:t>cava</a:t>
            </a:r>
            <a:r>
              <a:rPr lang="hu-HU" sz="2000" dirty="0"/>
              <a:t> </a:t>
            </a:r>
            <a:r>
              <a:rPr lang="hu-HU" sz="2000" dirty="0" err="1"/>
              <a:t>inferiorba</a:t>
            </a:r>
            <a:r>
              <a:rPr lang="hu-HU" sz="2000" dirty="0"/>
              <a:t>, bal oldalon a v. </a:t>
            </a:r>
            <a:r>
              <a:rPr lang="hu-HU" sz="2000" dirty="0" err="1"/>
              <a:t>renalisba</a:t>
            </a:r>
            <a:r>
              <a:rPr lang="hu-HU" sz="2000" dirty="0"/>
              <a:t> ömlik</a:t>
            </a:r>
          </a:p>
          <a:p>
            <a:r>
              <a:rPr lang="hu-HU" sz="2000" dirty="0" err="1"/>
              <a:t>Plexus</a:t>
            </a:r>
            <a:r>
              <a:rPr lang="hu-HU" sz="2000" dirty="0"/>
              <a:t>-jelleg: a herét elhagyó hűvösebb vér lehűti a herét megközelítő </a:t>
            </a:r>
            <a:r>
              <a:rPr lang="hu-HU" sz="2000" dirty="0" err="1"/>
              <a:t>arteria</a:t>
            </a:r>
            <a:r>
              <a:rPr lang="hu-HU" sz="2000" dirty="0"/>
              <a:t> vérét</a:t>
            </a:r>
          </a:p>
          <a:p>
            <a:r>
              <a:rPr lang="hu-HU" sz="2000" dirty="0"/>
              <a:t>az a. és v. </a:t>
            </a:r>
            <a:r>
              <a:rPr lang="hu-HU" sz="2000" dirty="0" err="1"/>
              <a:t>testicularis</a:t>
            </a:r>
            <a:r>
              <a:rPr lang="hu-HU" sz="2000" dirty="0"/>
              <a:t> az ondózsinórban (</a:t>
            </a:r>
            <a:r>
              <a:rPr lang="hu-HU" sz="2000" dirty="0" err="1"/>
              <a:t>funiculus</a:t>
            </a:r>
            <a:r>
              <a:rPr lang="hu-HU" sz="2000" dirty="0"/>
              <a:t> </a:t>
            </a:r>
            <a:r>
              <a:rPr lang="hu-HU" sz="2000" dirty="0" err="1"/>
              <a:t>spermaticus</a:t>
            </a:r>
            <a:r>
              <a:rPr lang="hu-HU" sz="2000" dirty="0"/>
              <a:t>) éri el/hagyja el a herét</a:t>
            </a:r>
          </a:p>
          <a:p>
            <a:endParaRPr lang="en-US" sz="2000" dirty="0"/>
          </a:p>
        </p:txBody>
      </p:sp>
      <p:pic>
        <p:nvPicPr>
          <p:cNvPr id="4" name="Picture 29" descr="C:\Users\szabok\Documents\Könyvek\Sobotta\Sobotta_Band_2\Kapitel_07\ohne_Beschriftung\chp07_fig059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3" y="2492896"/>
            <a:ext cx="1944687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5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898327" y="908721"/>
            <a:ext cx="5210173" cy="5876929"/>
            <a:chOff x="2262" y="456"/>
            <a:chExt cx="3416" cy="3864"/>
          </a:xfrm>
        </p:grpSpPr>
        <p:pic>
          <p:nvPicPr>
            <p:cNvPr id="6" name="Picture 4" descr="testis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980728"/>
            <a:ext cx="4355976" cy="5904656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700" dirty="0"/>
              <a:t>A here hátsó felszínén helyezkedik el, félhold alakú.</a:t>
            </a:r>
          </a:p>
          <a:p>
            <a:pPr marL="0" indent="0">
              <a:buNone/>
            </a:pPr>
            <a:r>
              <a:rPr lang="hu-HU" sz="1700" dirty="0"/>
              <a:t>Részei</a:t>
            </a:r>
          </a:p>
          <a:p>
            <a:r>
              <a:rPr lang="hu-HU" sz="1700" dirty="0" err="1"/>
              <a:t>Caput</a:t>
            </a:r>
            <a:r>
              <a:rPr lang="hu-HU" sz="1700" dirty="0"/>
              <a:t> </a:t>
            </a:r>
            <a:r>
              <a:rPr lang="hu-HU" sz="1700" dirty="0" err="1"/>
              <a:t>epididymidis</a:t>
            </a:r>
            <a:r>
              <a:rPr lang="hu-HU" sz="1700" dirty="0"/>
              <a:t> a here felső pólusán található fej</a:t>
            </a:r>
          </a:p>
          <a:p>
            <a:r>
              <a:rPr lang="hu-HU" sz="1700" dirty="0"/>
              <a:t>Corpus </a:t>
            </a:r>
            <a:r>
              <a:rPr lang="hu-HU" sz="1700" dirty="0" err="1"/>
              <a:t>epididymidis</a:t>
            </a:r>
            <a:r>
              <a:rPr lang="hu-HU" sz="1700" dirty="0"/>
              <a:t> (test)</a:t>
            </a:r>
          </a:p>
          <a:p>
            <a:r>
              <a:rPr lang="hu-HU" sz="1700" dirty="0" err="1"/>
              <a:t>Cauda</a:t>
            </a:r>
            <a:r>
              <a:rPr lang="hu-HU" sz="1700" dirty="0"/>
              <a:t> </a:t>
            </a:r>
            <a:r>
              <a:rPr lang="hu-HU" sz="1700" dirty="0" err="1"/>
              <a:t>epididymidis</a:t>
            </a:r>
            <a:r>
              <a:rPr lang="hu-HU" sz="1700" dirty="0"/>
              <a:t> (farok)</a:t>
            </a:r>
          </a:p>
          <a:p>
            <a:endParaRPr lang="hu-HU" sz="1700" dirty="0"/>
          </a:p>
          <a:p>
            <a:pPr marL="0" indent="0">
              <a:buNone/>
            </a:pPr>
            <a:r>
              <a:rPr lang="hu-HU" sz="1700" dirty="0"/>
              <a:t>Szövettana</a:t>
            </a:r>
          </a:p>
          <a:p>
            <a:r>
              <a:rPr lang="hu-HU" sz="1700" dirty="0" err="1">
                <a:solidFill>
                  <a:srgbClr val="C00000"/>
                </a:solidFill>
              </a:rPr>
              <a:t>Ductuli</a:t>
            </a:r>
            <a:r>
              <a:rPr lang="hu-HU" sz="1700" dirty="0">
                <a:solidFill>
                  <a:srgbClr val="C00000"/>
                </a:solidFill>
              </a:rPr>
              <a:t> </a:t>
            </a:r>
            <a:r>
              <a:rPr lang="hu-HU" sz="1700" dirty="0" err="1">
                <a:solidFill>
                  <a:srgbClr val="C00000"/>
                </a:solidFill>
              </a:rPr>
              <a:t>efferentes</a:t>
            </a:r>
            <a:r>
              <a:rPr lang="hu-HU" sz="1700" dirty="0"/>
              <a:t>: szabálytalan hám borítja a lumenét, több csatorna!</a:t>
            </a:r>
          </a:p>
          <a:p>
            <a:r>
              <a:rPr lang="hu-HU" sz="1700" dirty="0" err="1">
                <a:solidFill>
                  <a:srgbClr val="C00000"/>
                </a:solidFill>
              </a:rPr>
              <a:t>Ductus</a:t>
            </a:r>
            <a:r>
              <a:rPr lang="hu-HU" sz="1700" dirty="0">
                <a:solidFill>
                  <a:srgbClr val="C00000"/>
                </a:solidFill>
              </a:rPr>
              <a:t> </a:t>
            </a:r>
            <a:r>
              <a:rPr lang="hu-HU" sz="1700" dirty="0" err="1">
                <a:solidFill>
                  <a:srgbClr val="C00000"/>
                </a:solidFill>
              </a:rPr>
              <a:t>epididymidis</a:t>
            </a:r>
            <a:r>
              <a:rPr lang="hu-HU" sz="1700" dirty="0"/>
              <a:t>: az előző csatornák folytatása a mellékherében, hámja szabályos, egyenletes felszínű, kétmagsoros hengerhám sejtfelszíni </a:t>
            </a:r>
            <a:r>
              <a:rPr lang="hu-HU" sz="1700" dirty="0" err="1"/>
              <a:t>stereociliumokkal</a:t>
            </a:r>
            <a:endParaRPr lang="hu-HU" sz="1700" dirty="0"/>
          </a:p>
          <a:p>
            <a:r>
              <a:rPr lang="hu-HU" sz="1700" dirty="0"/>
              <a:t>Folytatása az </a:t>
            </a:r>
            <a:r>
              <a:rPr lang="hu-HU" sz="1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ondóvezeték (</a:t>
            </a:r>
            <a:r>
              <a:rPr lang="hu-HU" sz="17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ductus</a:t>
            </a:r>
            <a:r>
              <a:rPr lang="hu-HU" sz="1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17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deferens</a:t>
            </a:r>
            <a:r>
              <a:rPr lang="hu-HU" sz="1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hu-HU" sz="1700" dirty="0"/>
              <a:t>a hám alatt simaizom réteg található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Mellékhere (</a:t>
            </a:r>
            <a:r>
              <a:rPr lang="hu-HU" sz="2800" b="1" dirty="0" err="1"/>
              <a:t>epididymis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2" name="Téglalap 1"/>
          <p:cNvSpPr/>
          <p:nvPr/>
        </p:nvSpPr>
        <p:spPr>
          <a:xfrm>
            <a:off x="6732240" y="1196752"/>
            <a:ext cx="918144" cy="5760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églalap 8"/>
          <p:cNvSpPr/>
          <p:nvPr/>
        </p:nvSpPr>
        <p:spPr>
          <a:xfrm>
            <a:off x="4860032" y="1556792"/>
            <a:ext cx="918144" cy="57606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7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-15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74640" y="2074840"/>
            <a:ext cx="5684786" cy="2776482"/>
          </a:xfrm>
          <a:prstGeom prst="rect">
            <a:avLst/>
          </a:prstGeom>
        </p:spPr>
      </p:pic>
      <p:pic>
        <p:nvPicPr>
          <p:cNvPr id="3" name="Kép 2" descr="6-15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04666" y="1912158"/>
            <a:ext cx="5732302" cy="3293378"/>
          </a:xfrm>
          <a:prstGeom prst="rect">
            <a:avLst/>
          </a:prstGeom>
        </p:spPr>
      </p:pic>
      <p:pic>
        <p:nvPicPr>
          <p:cNvPr id="7" name="Kép 6" descr="06f147mo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1412776"/>
            <a:ext cx="2670048" cy="2840736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 flipH="1">
            <a:off x="1547664" y="2204864"/>
            <a:ext cx="2808312" cy="216024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4716016" y="3212976"/>
            <a:ext cx="2088232" cy="7200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251520" y="11663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Ductuli</a:t>
            </a:r>
            <a:r>
              <a:rPr lang="hu-HU" sz="2000" b="1" dirty="0"/>
              <a:t> </a:t>
            </a:r>
            <a:r>
              <a:rPr lang="hu-HU" sz="2000" b="1" dirty="0" err="1"/>
              <a:t>efferentes</a:t>
            </a:r>
            <a:r>
              <a:rPr lang="hu-HU" sz="2000" b="1" dirty="0"/>
              <a:t> </a:t>
            </a:r>
            <a:r>
              <a:rPr lang="hu-HU" sz="2000" b="1" dirty="0" err="1"/>
              <a:t>testis</a:t>
            </a:r>
            <a:endParaRPr lang="hu-HU" sz="20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300192" y="18864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Ductus</a:t>
            </a:r>
            <a:r>
              <a:rPr lang="hu-HU" sz="2000" b="1" dirty="0"/>
              <a:t> </a:t>
            </a:r>
            <a:r>
              <a:rPr lang="hu-HU" sz="2000" b="1" dirty="0" err="1"/>
              <a:t>epdidymidis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635896" y="2606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Mellékhere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Herezacskó rétegei</a:t>
            </a:r>
            <a:endParaRPr lang="en-US" sz="2800" b="1" dirty="0"/>
          </a:p>
        </p:txBody>
      </p:sp>
      <p:pic>
        <p:nvPicPr>
          <p:cNvPr id="4" name="Picture 20" descr="C:\Users\szabok\Documents\Könyvek\Sobotta\Sobotta_Band_2\Kapitel_07\ohne_Beschriftung\chp07_fig047_pu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2424256"/>
            <a:ext cx="384048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36504" cy="3647154"/>
          </a:xfrm>
        </p:spPr>
        <p:txBody>
          <a:bodyPr>
            <a:normAutofit fontScale="70000" lnSpcReduction="20000"/>
          </a:bodyPr>
          <a:lstStyle/>
          <a:p>
            <a:r>
              <a:rPr lang="hu-HU" sz="2000" dirty="0"/>
              <a:t>Herezacskó (</a:t>
            </a:r>
            <a:r>
              <a:rPr lang="hu-HU" sz="2000" dirty="0" err="1"/>
              <a:t>scrotum</a:t>
            </a:r>
            <a:r>
              <a:rPr lang="hu-HU" sz="2000" dirty="0"/>
              <a:t>) bőre</a:t>
            </a:r>
          </a:p>
          <a:p>
            <a:endParaRPr lang="hu-HU" sz="2000" dirty="0"/>
          </a:p>
          <a:p>
            <a:r>
              <a:rPr lang="hu-HU" sz="2000" dirty="0" err="1"/>
              <a:t>Tunica</a:t>
            </a:r>
            <a:r>
              <a:rPr lang="hu-HU" sz="2000" dirty="0"/>
              <a:t> </a:t>
            </a:r>
            <a:r>
              <a:rPr lang="hu-HU" sz="2000" dirty="0" err="1"/>
              <a:t>dartos</a:t>
            </a:r>
            <a:r>
              <a:rPr lang="hu-HU" sz="2000" dirty="0"/>
              <a:t>: kötőszövet, lemeze kettéválasztja a </a:t>
            </a:r>
            <a:r>
              <a:rPr lang="hu-HU" sz="2000" dirty="0" err="1"/>
              <a:t>scrotum</a:t>
            </a:r>
            <a:r>
              <a:rPr lang="hu-HU" sz="2000" dirty="0"/>
              <a:t> üregét</a:t>
            </a:r>
          </a:p>
          <a:p>
            <a:endParaRPr lang="hu-HU" sz="2000" dirty="0"/>
          </a:p>
          <a:p>
            <a:r>
              <a:rPr lang="hu-HU" sz="2000" dirty="0" err="1"/>
              <a:t>Fascia</a:t>
            </a:r>
            <a:r>
              <a:rPr lang="hu-HU" sz="2000" dirty="0"/>
              <a:t> </a:t>
            </a:r>
            <a:r>
              <a:rPr lang="hu-HU" sz="2000" dirty="0" err="1"/>
              <a:t>spermatica</a:t>
            </a:r>
            <a:r>
              <a:rPr lang="hu-HU" sz="2000" dirty="0"/>
              <a:t> </a:t>
            </a:r>
            <a:r>
              <a:rPr lang="hu-HU" sz="2000" dirty="0" err="1"/>
              <a:t>externa</a:t>
            </a:r>
            <a:r>
              <a:rPr lang="hu-HU" sz="2000" dirty="0"/>
              <a:t>: külső ferde hasizom izompólyájának kitüremkedése</a:t>
            </a:r>
          </a:p>
          <a:p>
            <a:endParaRPr lang="hu-HU" sz="2000" dirty="0"/>
          </a:p>
          <a:p>
            <a:r>
              <a:rPr lang="hu-HU" sz="2000" dirty="0" err="1"/>
              <a:t>Musculus</a:t>
            </a:r>
            <a:r>
              <a:rPr lang="hu-HU" sz="2000" dirty="0"/>
              <a:t> </a:t>
            </a:r>
            <a:r>
              <a:rPr lang="hu-HU" sz="2000" dirty="0" err="1"/>
              <a:t>cremaster</a:t>
            </a:r>
            <a:r>
              <a:rPr lang="hu-HU" sz="2000" dirty="0"/>
              <a:t>: haránt hasizomból és részben a külső ferde hasizomból származó izomnyalábok</a:t>
            </a:r>
          </a:p>
          <a:p>
            <a:endParaRPr lang="hu-HU" sz="2000" dirty="0"/>
          </a:p>
          <a:p>
            <a:r>
              <a:rPr lang="hu-HU" sz="2000" dirty="0" err="1"/>
              <a:t>Fascia</a:t>
            </a:r>
            <a:r>
              <a:rPr lang="hu-HU" sz="2000" dirty="0"/>
              <a:t> </a:t>
            </a:r>
            <a:r>
              <a:rPr lang="hu-HU" sz="2000" dirty="0" err="1"/>
              <a:t>spermatica</a:t>
            </a:r>
            <a:r>
              <a:rPr lang="hu-HU" sz="2000" dirty="0"/>
              <a:t> </a:t>
            </a:r>
            <a:r>
              <a:rPr lang="hu-HU" sz="2000" dirty="0" err="1"/>
              <a:t>interna</a:t>
            </a:r>
            <a:r>
              <a:rPr lang="hu-HU" sz="2000" dirty="0"/>
              <a:t>: hasfal belső rétegét képző izompólya kitüremkedése</a:t>
            </a:r>
          </a:p>
          <a:p>
            <a:endParaRPr lang="hu-HU" sz="2000" dirty="0"/>
          </a:p>
          <a:p>
            <a:r>
              <a:rPr lang="hu-HU" sz="2000" dirty="0" err="1"/>
              <a:t>Tunica</a:t>
            </a:r>
            <a:r>
              <a:rPr lang="hu-HU" sz="2000" dirty="0"/>
              <a:t> </a:t>
            </a:r>
            <a:r>
              <a:rPr lang="hu-HU" sz="2000" dirty="0" err="1"/>
              <a:t>vaginalis</a:t>
            </a:r>
            <a:r>
              <a:rPr lang="hu-HU" sz="2000" dirty="0"/>
              <a:t>: a here leszállása előtt, a hashártya egy részének (</a:t>
            </a:r>
            <a:r>
              <a:rPr lang="hu-HU" sz="2000" dirty="0" err="1"/>
              <a:t>processus</a:t>
            </a:r>
            <a:r>
              <a:rPr lang="hu-HU" sz="2000" dirty="0"/>
              <a:t> </a:t>
            </a:r>
            <a:r>
              <a:rPr lang="hu-HU" sz="2000" dirty="0" err="1"/>
              <a:t>vaginalis</a:t>
            </a:r>
            <a:r>
              <a:rPr lang="hu-HU" sz="2000" dirty="0"/>
              <a:t>) lenyúlása a herezacskóba </a:t>
            </a:r>
            <a:endParaRPr lang="en-US" sz="2000" dirty="0"/>
          </a:p>
        </p:txBody>
      </p:sp>
      <p:pic>
        <p:nvPicPr>
          <p:cNvPr id="8" name="Picture 2" descr="http://nt.bledar.com/img/i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15914"/>
            <a:ext cx="2987824" cy="194208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44016" y="126876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hasüreg falának kitüremkedései.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9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Ondózsinór (</a:t>
            </a:r>
            <a:r>
              <a:rPr lang="hu-HU" sz="2800" b="1" dirty="0" err="1"/>
              <a:t>funiculus</a:t>
            </a:r>
            <a:r>
              <a:rPr lang="hu-HU" sz="2800" b="1" dirty="0"/>
              <a:t> </a:t>
            </a:r>
            <a:r>
              <a:rPr lang="hu-HU" sz="2800" b="1" dirty="0" err="1"/>
              <a:t>spermaticus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herék hátsó pólusáról indul. A lágyékhajlatban fut felfelé, majd a has izmai között található lágyékcsatornán áthaladva belép a hasüregbe. Innen az egyes alkotórészei különböző irányokban haladnak tovább, a </a:t>
            </a:r>
            <a:r>
              <a:rPr lang="hu-HU" sz="2000" dirty="0" err="1"/>
              <a:t>funiculus</a:t>
            </a:r>
            <a:r>
              <a:rPr lang="hu-HU" sz="2000" dirty="0"/>
              <a:t> </a:t>
            </a:r>
            <a:r>
              <a:rPr lang="hu-HU" sz="2000" dirty="0" err="1"/>
              <a:t>spermaticus</a:t>
            </a:r>
            <a:r>
              <a:rPr lang="hu-HU" sz="2000" dirty="0"/>
              <a:t>, mint egység megszűnik.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/>
              <a:t>Tartalma:</a:t>
            </a:r>
          </a:p>
          <a:p>
            <a:r>
              <a:rPr lang="hu-HU" sz="2000" dirty="0"/>
              <a:t>a. és v. </a:t>
            </a:r>
            <a:r>
              <a:rPr lang="hu-HU" sz="2000" dirty="0" err="1"/>
              <a:t>testicularis</a:t>
            </a:r>
            <a:endParaRPr lang="hu-HU" sz="2000" dirty="0"/>
          </a:p>
          <a:p>
            <a:r>
              <a:rPr lang="hu-HU" sz="2000" dirty="0"/>
              <a:t>a. és v. </a:t>
            </a:r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deferentis</a:t>
            </a:r>
            <a:endParaRPr lang="hu-HU" sz="2000" dirty="0"/>
          </a:p>
          <a:p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deferens</a:t>
            </a:r>
            <a:endParaRPr lang="hu-HU" sz="2000" dirty="0"/>
          </a:p>
          <a:p>
            <a:r>
              <a:rPr lang="hu-HU" sz="2000" dirty="0"/>
              <a:t>Idegek</a:t>
            </a:r>
          </a:p>
          <a:p>
            <a:r>
              <a:rPr lang="hu-HU" sz="2000" dirty="0"/>
              <a:t>nyirokerek</a:t>
            </a:r>
            <a:endParaRPr lang="en-US" sz="2000" dirty="0"/>
          </a:p>
        </p:txBody>
      </p:sp>
      <p:pic>
        <p:nvPicPr>
          <p:cNvPr id="4" name="Picture 20" descr="C:\Users\szabok\Documents\Könyvek\Sobotta\Sobotta_Band_2\Kapitel_07\ohne_Beschriftung\chp07_fig047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496264"/>
            <a:ext cx="384048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34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6-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4221087"/>
            <a:ext cx="4041678" cy="263691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4580"/>
            <a:ext cx="1830182" cy="68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4572000" y="4221088"/>
            <a:ext cx="1440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ejaculatorius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8144329" y="2636912"/>
            <a:ext cx="892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urether</a:t>
            </a: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44624"/>
            <a:ext cx="4896544" cy="720080"/>
          </a:xfrm>
        </p:spPr>
        <p:txBody>
          <a:bodyPr>
            <a:normAutofit/>
          </a:bodyPr>
          <a:lstStyle/>
          <a:p>
            <a:r>
              <a:rPr lang="hu-HU" sz="2800" b="1" dirty="0"/>
              <a:t>Ondóvezeték (</a:t>
            </a:r>
            <a:r>
              <a:rPr lang="hu-HU" sz="2800" b="1" dirty="0" err="1"/>
              <a:t>ductus</a:t>
            </a:r>
            <a:r>
              <a:rPr lang="hu-HU" sz="2800" b="1" dirty="0"/>
              <a:t> </a:t>
            </a:r>
            <a:r>
              <a:rPr lang="hu-HU" sz="2800" b="1" dirty="0" err="1"/>
              <a:t>deferens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12" name="Téglalap 11"/>
          <p:cNvSpPr/>
          <p:nvPr/>
        </p:nvSpPr>
        <p:spPr>
          <a:xfrm>
            <a:off x="7325270" y="3429000"/>
            <a:ext cx="1851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vesicula</a:t>
            </a:r>
            <a:r>
              <a:rPr lang="hu-HU" dirty="0"/>
              <a:t> </a:t>
            </a:r>
            <a:r>
              <a:rPr lang="hu-HU" dirty="0" err="1"/>
              <a:t>seminalis</a:t>
            </a:r>
            <a:endParaRPr lang="en-US" dirty="0"/>
          </a:p>
        </p:txBody>
      </p:sp>
      <p:cxnSp>
        <p:nvCxnSpPr>
          <p:cNvPr id="14" name="Egyenes összekötő nyíllal 13"/>
          <p:cNvCxnSpPr>
            <a:stCxn id="10" idx="3"/>
          </p:cNvCxnSpPr>
          <p:nvPr/>
        </p:nvCxnSpPr>
        <p:spPr>
          <a:xfrm flipV="1">
            <a:off x="6012428" y="4509120"/>
            <a:ext cx="1295876" cy="35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stCxn id="12" idx="2"/>
          </p:cNvCxnSpPr>
          <p:nvPr/>
        </p:nvCxnSpPr>
        <p:spPr>
          <a:xfrm flipH="1">
            <a:off x="7452320" y="3798332"/>
            <a:ext cx="798524" cy="539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11" idx="1"/>
          </p:cNvCxnSpPr>
          <p:nvPr/>
        </p:nvCxnSpPr>
        <p:spPr>
          <a:xfrm flipH="1">
            <a:off x="7557114" y="2821578"/>
            <a:ext cx="587215" cy="3913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7407311" y="5229200"/>
            <a:ext cx="1687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deferens</a:t>
            </a:r>
            <a:endParaRPr lang="en-US" dirty="0"/>
          </a:p>
        </p:txBody>
      </p:sp>
      <p:cxnSp>
        <p:nvCxnSpPr>
          <p:cNvPr id="23" name="Egyenes összekötő nyíllal 22"/>
          <p:cNvCxnSpPr>
            <a:stCxn id="21" idx="0"/>
          </p:cNvCxnSpPr>
          <p:nvPr/>
        </p:nvCxnSpPr>
        <p:spPr>
          <a:xfrm flipH="1" flipV="1">
            <a:off x="7557115" y="5022468"/>
            <a:ext cx="693729" cy="2067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 24"/>
          <p:cNvSpPr/>
          <p:nvPr/>
        </p:nvSpPr>
        <p:spPr>
          <a:xfrm>
            <a:off x="5724396" y="3028310"/>
            <a:ext cx="125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húgyhólyag</a:t>
            </a:r>
            <a:endParaRPr lang="en-US" dirty="0"/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6358134" y="3397642"/>
            <a:ext cx="230090" cy="35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96" y="836712"/>
            <a:ext cx="6336704" cy="3600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1800" dirty="0"/>
              <a:t>A mellékherétől a </a:t>
            </a:r>
            <a:r>
              <a:rPr lang="hu-HU" sz="1800" dirty="0" err="1"/>
              <a:t>prostatáig</a:t>
            </a:r>
            <a:r>
              <a:rPr lang="hu-HU" sz="1800" dirty="0"/>
              <a:t> húzódó cső.</a:t>
            </a:r>
          </a:p>
          <a:p>
            <a:pPr marL="0" indent="0">
              <a:buNone/>
            </a:pPr>
            <a:r>
              <a:rPr lang="hu-HU" sz="1800" dirty="0"/>
              <a:t>A </a:t>
            </a:r>
            <a:r>
              <a:rPr lang="hu-HU" sz="1800" dirty="0" err="1"/>
              <a:t>funiculus</a:t>
            </a:r>
            <a:r>
              <a:rPr lang="hu-HU" sz="1800" dirty="0"/>
              <a:t> </a:t>
            </a:r>
            <a:r>
              <a:rPr lang="hu-HU" sz="1800" dirty="0" err="1"/>
              <a:t>spermaticus</a:t>
            </a:r>
            <a:r>
              <a:rPr lang="hu-HU" sz="1800" dirty="0"/>
              <a:t> (az ereket és idegeket tartalmazó ondózsinór) részeként fut felfelé, majd a lágyékcsatornán (</a:t>
            </a:r>
            <a:r>
              <a:rPr lang="hu-HU" sz="1800" dirty="0" err="1"/>
              <a:t>canalis</a:t>
            </a:r>
            <a:r>
              <a:rPr lang="hu-HU" sz="1800" dirty="0"/>
              <a:t> </a:t>
            </a:r>
            <a:r>
              <a:rPr lang="hu-HU" sz="1800" dirty="0" err="1"/>
              <a:t>inguinalis</a:t>
            </a:r>
            <a:r>
              <a:rPr lang="hu-HU" sz="1800" dirty="0"/>
              <a:t>) keresztül bekerül a kismedencébe. Kiszélesedett szakasza (ampulla) a húgyhólyag fundusához halad, majd a hólyag és az húgyvezeték (</a:t>
            </a:r>
            <a:r>
              <a:rPr lang="hu-HU" sz="1800" dirty="0" err="1"/>
              <a:t>ureter</a:t>
            </a:r>
            <a:r>
              <a:rPr lang="hu-HU" sz="1800" dirty="0"/>
              <a:t>) között az ondóhólyag (</a:t>
            </a:r>
            <a:r>
              <a:rPr lang="hu-HU" sz="1800" dirty="0" err="1"/>
              <a:t>vesicula</a:t>
            </a:r>
            <a:r>
              <a:rPr lang="hu-HU" sz="1800" dirty="0"/>
              <a:t> </a:t>
            </a:r>
            <a:r>
              <a:rPr lang="hu-HU" sz="1800" dirty="0" err="1"/>
              <a:t>seminalis</a:t>
            </a:r>
            <a:r>
              <a:rPr lang="hu-HU" sz="1800" dirty="0"/>
              <a:t>) </a:t>
            </a:r>
            <a:r>
              <a:rPr lang="hu-HU" sz="1800" dirty="0" err="1"/>
              <a:t>medialis</a:t>
            </a:r>
            <a:r>
              <a:rPr lang="hu-HU" sz="1800" dirty="0"/>
              <a:t> oldalán egyesül annak kivezető csövével. Együttesen alkotják a </a:t>
            </a:r>
            <a:r>
              <a:rPr lang="hu-HU" sz="1800" dirty="0" err="1"/>
              <a:t>ductus</a:t>
            </a:r>
            <a:r>
              <a:rPr lang="hu-HU" sz="1800" dirty="0"/>
              <a:t> </a:t>
            </a:r>
            <a:r>
              <a:rPr lang="hu-HU" sz="1800" dirty="0" err="1"/>
              <a:t>ejaculatoriust</a:t>
            </a:r>
            <a:r>
              <a:rPr lang="hu-HU" sz="1800" dirty="0"/>
              <a:t>.</a:t>
            </a:r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r>
              <a:rPr lang="hu-HU" sz="1800" dirty="0"/>
              <a:t>Hámja </a:t>
            </a:r>
            <a:r>
              <a:rPr lang="hu-HU" sz="1800" dirty="0" err="1"/>
              <a:t>kétmagsoros</a:t>
            </a:r>
            <a:r>
              <a:rPr lang="hu-HU" sz="1800" dirty="0"/>
              <a:t>, majd </a:t>
            </a:r>
            <a:r>
              <a:rPr lang="hu-HU" sz="1800" dirty="0" err="1"/>
              <a:t>többmagsoros</a:t>
            </a:r>
            <a:r>
              <a:rPr lang="hu-HU" sz="1800" dirty="0"/>
              <a:t> hengerhám.</a:t>
            </a:r>
          </a:p>
          <a:p>
            <a:pPr marL="0" indent="0">
              <a:buNone/>
            </a:pPr>
            <a:r>
              <a:rPr lang="hu-HU" sz="1800" dirty="0"/>
              <a:t>Izomrétege vastag, három rétegű.</a:t>
            </a:r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r>
              <a:rPr lang="hu-HU" sz="1800" dirty="0" err="1"/>
              <a:t>Vasectomia</a:t>
            </a:r>
            <a:r>
              <a:rPr lang="hu-HU" sz="1800" dirty="0"/>
              <a:t>: </a:t>
            </a:r>
            <a:r>
              <a:rPr lang="hu-HU" sz="1800" dirty="0" err="1"/>
              <a:t>ductus</a:t>
            </a:r>
            <a:r>
              <a:rPr lang="hu-HU" sz="1800" dirty="0"/>
              <a:t> </a:t>
            </a:r>
            <a:r>
              <a:rPr lang="hu-HU" sz="1800" dirty="0" err="1"/>
              <a:t>deferens</a:t>
            </a:r>
            <a:r>
              <a:rPr lang="hu-HU" sz="1800" dirty="0"/>
              <a:t> lekötését jelenti.</a:t>
            </a:r>
          </a:p>
          <a:p>
            <a:pPr marL="0" indent="0">
              <a:buNone/>
            </a:pPr>
            <a:r>
              <a:rPr lang="hu-HU" sz="1800" dirty="0" err="1"/>
              <a:t>Vasovasostomia</a:t>
            </a:r>
            <a:r>
              <a:rPr lang="hu-HU" sz="1800" dirty="0"/>
              <a:t>: </a:t>
            </a:r>
            <a:r>
              <a:rPr lang="hu-HU" sz="1800" dirty="0" err="1"/>
              <a:t>ductus</a:t>
            </a:r>
            <a:r>
              <a:rPr lang="hu-HU" sz="1800" dirty="0"/>
              <a:t> </a:t>
            </a:r>
            <a:r>
              <a:rPr lang="hu-HU" sz="1800" dirty="0" err="1"/>
              <a:t>deferens</a:t>
            </a:r>
            <a:r>
              <a:rPr lang="hu-HU" sz="1800" dirty="0"/>
              <a:t> átjárhatóságának helyreállítása.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090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őre: „descent of testis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28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31840" y="548680"/>
            <a:ext cx="2682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/>
              <a:t>A here leszállása</a:t>
            </a:r>
          </a:p>
        </p:txBody>
      </p:sp>
    </p:spTree>
    <p:extLst>
      <p:ext uri="{BB962C8B-B14F-4D97-AF65-F5344CB8AC3E}">
        <p14:creationId xmlns:p14="http://schemas.microsoft.com/office/powerpoint/2010/main" val="103188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pgcs in embry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4" y="1196752"/>
            <a:ext cx="7790516" cy="53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395536" y="188640"/>
            <a:ext cx="8229600" cy="836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Nemi szervek differenciálódása (segédlet)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447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Ondóhólyag (</a:t>
            </a:r>
            <a:r>
              <a:rPr lang="hu-HU" sz="2800" b="1" dirty="0" err="1"/>
              <a:t>vesicula</a:t>
            </a:r>
            <a:r>
              <a:rPr lang="hu-HU" sz="2800" b="1" dirty="0"/>
              <a:t> </a:t>
            </a:r>
            <a:r>
              <a:rPr lang="hu-HU" sz="2800" b="1" dirty="0" err="1"/>
              <a:t>seminalis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Hosszúkás járulékos, páros mirigy, a </a:t>
            </a:r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deferens</a:t>
            </a:r>
            <a:r>
              <a:rPr lang="hu-HU" sz="2000" dirty="0"/>
              <a:t> kitüremkedéseként alakult ki. Mögötte </a:t>
            </a:r>
            <a:r>
              <a:rPr lang="hu-HU" sz="2000" dirty="0" err="1"/>
              <a:t>rectum</a:t>
            </a:r>
            <a:r>
              <a:rPr lang="hu-HU" sz="2000" dirty="0"/>
              <a:t>. </a:t>
            </a:r>
            <a:r>
              <a:rPr lang="hu-HU" sz="2000" dirty="0" err="1"/>
              <a:t>Kivezetőcsöve</a:t>
            </a:r>
            <a:r>
              <a:rPr lang="hu-HU" sz="2000" dirty="0"/>
              <a:t> (</a:t>
            </a:r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excretorius</a:t>
            </a:r>
            <a:r>
              <a:rPr lang="hu-HU" sz="2000" dirty="0"/>
              <a:t>) a </a:t>
            </a:r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deferenssel</a:t>
            </a:r>
            <a:r>
              <a:rPr lang="hu-HU" sz="2000" dirty="0"/>
              <a:t> a </a:t>
            </a:r>
            <a:r>
              <a:rPr lang="hu-HU" sz="2000" dirty="0" err="1"/>
              <a:t>ductus</a:t>
            </a:r>
            <a:r>
              <a:rPr lang="hu-HU" sz="2000" dirty="0"/>
              <a:t> </a:t>
            </a:r>
            <a:r>
              <a:rPr lang="hu-HU" sz="2000" dirty="0" err="1"/>
              <a:t>ejaculatoriust</a:t>
            </a:r>
            <a:r>
              <a:rPr lang="hu-HU" sz="2000" dirty="0"/>
              <a:t> alkotja.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/>
              <a:t>Hámja </a:t>
            </a:r>
            <a:r>
              <a:rPr lang="hu-HU" sz="2000" dirty="0" err="1"/>
              <a:t>többmagsoros</a:t>
            </a:r>
            <a:r>
              <a:rPr lang="hu-HU" sz="2000" dirty="0"/>
              <a:t> köb/hengerhám. Simaizom fala vékony.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/>
              <a:t>Bázikus váladéka az </a:t>
            </a:r>
            <a:r>
              <a:rPr lang="hu-HU" sz="2000" dirty="0" err="1"/>
              <a:t>ejakulátum</a:t>
            </a:r>
            <a:r>
              <a:rPr lang="hu-HU" sz="2000" dirty="0"/>
              <a:t> 70%-át adja, amely</a:t>
            </a:r>
          </a:p>
          <a:p>
            <a:pPr marL="0" indent="0">
              <a:buNone/>
            </a:pPr>
            <a:r>
              <a:rPr lang="hu-HU" sz="2000" dirty="0"/>
              <a:t>a spermiumok mozgásához szükséges anyagokat </a:t>
            </a:r>
          </a:p>
          <a:p>
            <a:pPr marL="0" indent="0">
              <a:buNone/>
            </a:pPr>
            <a:r>
              <a:rPr lang="hu-HU" sz="2000" dirty="0"/>
              <a:t>(fruktóz, aminosavak, C-vitamin, </a:t>
            </a:r>
            <a:r>
              <a:rPr lang="hu-HU" sz="2000" dirty="0" err="1"/>
              <a:t>prosztaglandinok</a:t>
            </a:r>
            <a:r>
              <a:rPr lang="hu-HU" sz="2000" dirty="0"/>
              <a:t>)</a:t>
            </a:r>
          </a:p>
          <a:p>
            <a:pPr marL="0" indent="0">
              <a:buNone/>
            </a:pPr>
            <a:r>
              <a:rPr lang="hu-HU" sz="2000" dirty="0"/>
              <a:t>adja.</a:t>
            </a:r>
          </a:p>
        </p:txBody>
      </p:sp>
      <p:pic>
        <p:nvPicPr>
          <p:cNvPr id="4" name="Picture 25" descr="C:\Users\szabok\Documents\Könyvek\Sobotta\Sobotta_Band_2\Kapitel_07\ohne_Beschriftung\chp07_fig052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91" y="3933056"/>
            <a:ext cx="2932113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456935" y="3429000"/>
            <a:ext cx="1687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deferens</a:t>
            </a:r>
            <a:endParaRPr lang="en-US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7092280" y="3798332"/>
            <a:ext cx="604094" cy="710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3995936" y="5467290"/>
            <a:ext cx="186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vesicula</a:t>
            </a:r>
            <a:r>
              <a:rPr lang="hu-HU" dirty="0"/>
              <a:t> </a:t>
            </a:r>
            <a:r>
              <a:rPr lang="hu-HU" dirty="0" err="1"/>
              <a:t>seminalis</a:t>
            </a:r>
            <a:endParaRPr lang="en-US" dirty="0"/>
          </a:p>
        </p:txBody>
      </p:sp>
      <p:cxnSp>
        <p:nvCxnSpPr>
          <p:cNvPr id="10" name="Egyenes összekötő nyíllal 9"/>
          <p:cNvCxnSpPr>
            <a:stCxn id="9" idx="3"/>
          </p:cNvCxnSpPr>
          <p:nvPr/>
        </p:nvCxnSpPr>
        <p:spPr>
          <a:xfrm flipV="1">
            <a:off x="5865102" y="5318576"/>
            <a:ext cx="939146" cy="333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6176391" y="6021288"/>
            <a:ext cx="889790" cy="199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5169071" y="6036230"/>
            <a:ext cx="959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prostata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2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6-15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5067974" cy="3484232"/>
          </a:xfrm>
          <a:prstGeom prst="rect">
            <a:avLst/>
          </a:prstGeom>
        </p:spPr>
      </p:pic>
      <p:pic>
        <p:nvPicPr>
          <p:cNvPr id="5" name="Kép 4" descr="6-15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89484" y="1383324"/>
            <a:ext cx="4327344" cy="323412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771800" y="2606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Ondóhólyag szöveti képe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4572000" cy="864096"/>
          </a:xfrm>
        </p:spPr>
        <p:txBody>
          <a:bodyPr>
            <a:normAutofit/>
          </a:bodyPr>
          <a:lstStyle/>
          <a:p>
            <a:r>
              <a:rPr lang="hu-HU" sz="2800" b="1" dirty="0"/>
              <a:t>Dülmirigy (</a:t>
            </a:r>
            <a:r>
              <a:rPr lang="hu-HU" sz="2800" b="1" dirty="0" err="1"/>
              <a:t>prostata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92696"/>
            <a:ext cx="5842992" cy="4824536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Char char="§"/>
            </a:pPr>
            <a:r>
              <a:rPr lang="hu-HU" sz="1800" dirty="0"/>
              <a:t>A húgyhólyag alatt található, páratlan mirigy.</a:t>
            </a:r>
          </a:p>
          <a:p>
            <a:pPr marL="0" indent="0">
              <a:buNone/>
            </a:pPr>
            <a:r>
              <a:rPr lang="hu-HU" sz="1800" dirty="0"/>
              <a:t>Részei:</a:t>
            </a:r>
          </a:p>
          <a:p>
            <a:r>
              <a:rPr lang="hu-HU" sz="1800" dirty="0"/>
              <a:t>csúcsa az </a:t>
            </a:r>
            <a:r>
              <a:rPr lang="hu-HU" sz="1800" dirty="0" err="1"/>
              <a:t>apex</a:t>
            </a:r>
            <a:r>
              <a:rPr lang="hu-HU" sz="1800" dirty="0"/>
              <a:t> </a:t>
            </a:r>
            <a:r>
              <a:rPr lang="hu-HU" sz="1800" dirty="0" err="1"/>
              <a:t>prostatae</a:t>
            </a:r>
            <a:endParaRPr lang="hu-HU" sz="1800" dirty="0"/>
          </a:p>
          <a:p>
            <a:r>
              <a:rPr lang="hu-HU" sz="1800" dirty="0"/>
              <a:t>alapja a </a:t>
            </a:r>
            <a:r>
              <a:rPr lang="hu-HU" sz="1800" dirty="0" err="1"/>
              <a:t>basis</a:t>
            </a:r>
            <a:r>
              <a:rPr lang="hu-HU" sz="1800" dirty="0"/>
              <a:t> </a:t>
            </a:r>
            <a:r>
              <a:rPr lang="hu-HU" sz="1800" dirty="0" err="1"/>
              <a:t>prostatae</a:t>
            </a:r>
            <a:endParaRPr lang="hu-HU" sz="1800" dirty="0"/>
          </a:p>
          <a:p>
            <a:endParaRPr lang="hu-HU" sz="1800" dirty="0"/>
          </a:p>
          <a:p>
            <a:pPr marL="0" indent="0">
              <a:buFont typeface="Wingdings" pitchFamily="2" charset="2"/>
              <a:buChar char="§"/>
            </a:pPr>
            <a:r>
              <a:rPr lang="hu-HU" sz="1800" dirty="0"/>
              <a:t>Hátsó felszíne érintkezik a </a:t>
            </a:r>
            <a:r>
              <a:rPr lang="hu-HU" sz="1800" dirty="0" err="1"/>
              <a:t>rectummal</a:t>
            </a:r>
            <a:r>
              <a:rPr lang="hu-HU" sz="1800" dirty="0"/>
              <a:t>, a </a:t>
            </a:r>
            <a:r>
              <a:rPr lang="hu-HU" sz="1800" dirty="0" err="1"/>
              <a:t>rectum</a:t>
            </a:r>
            <a:r>
              <a:rPr lang="hu-HU" sz="1800" dirty="0"/>
              <a:t> felől RDV (</a:t>
            </a:r>
            <a:r>
              <a:rPr lang="hu-HU" sz="1800" dirty="0" err="1"/>
              <a:t>rectalis</a:t>
            </a:r>
            <a:r>
              <a:rPr lang="hu-HU" sz="1800" dirty="0"/>
              <a:t> </a:t>
            </a:r>
            <a:r>
              <a:rPr lang="hu-HU" sz="1800" dirty="0" err="1"/>
              <a:t>digitalis</a:t>
            </a:r>
            <a:r>
              <a:rPr lang="hu-HU" sz="1800" dirty="0"/>
              <a:t> vizsgálattal) vizsgálható.</a:t>
            </a:r>
          </a:p>
          <a:p>
            <a:pPr marL="0" indent="0">
              <a:buFont typeface="Wingdings" pitchFamily="2" charset="2"/>
              <a:buChar char="§"/>
            </a:pPr>
            <a:r>
              <a:rPr lang="hu-HU" sz="1800" dirty="0"/>
              <a:t>A húgyhólyagból induló húgycső átfúrja a </a:t>
            </a:r>
            <a:r>
              <a:rPr lang="hu-HU" sz="1800" dirty="0" err="1"/>
              <a:t>prostatát</a:t>
            </a:r>
            <a:r>
              <a:rPr lang="hu-HU" sz="1800" dirty="0"/>
              <a:t> (</a:t>
            </a:r>
            <a:r>
              <a:rPr lang="hu-HU" sz="1800" dirty="0" err="1"/>
              <a:t>pars</a:t>
            </a:r>
            <a:r>
              <a:rPr lang="hu-HU" sz="1800" dirty="0"/>
              <a:t> </a:t>
            </a:r>
            <a:r>
              <a:rPr lang="hu-HU" sz="1800" dirty="0" err="1"/>
              <a:t>prostatica</a:t>
            </a:r>
            <a:r>
              <a:rPr lang="hu-HU" sz="1800" dirty="0"/>
              <a:t> </a:t>
            </a:r>
            <a:r>
              <a:rPr lang="hu-HU" sz="1800" dirty="0" err="1"/>
              <a:t>urethrae</a:t>
            </a:r>
            <a:r>
              <a:rPr lang="hu-HU" sz="1800" dirty="0"/>
              <a:t>).</a:t>
            </a:r>
          </a:p>
          <a:p>
            <a:pPr marL="0" indent="0">
              <a:buNone/>
            </a:pPr>
            <a:r>
              <a:rPr lang="hu-HU" sz="1800" dirty="0"/>
              <a:t>Ide nyílik a két </a:t>
            </a:r>
            <a:r>
              <a:rPr lang="hu-HU" sz="1800" dirty="0" err="1"/>
              <a:t>ductus</a:t>
            </a:r>
            <a:r>
              <a:rPr lang="hu-HU" sz="1800" dirty="0"/>
              <a:t> </a:t>
            </a:r>
            <a:r>
              <a:rPr lang="hu-HU" sz="1800" dirty="0" err="1"/>
              <a:t>ejaculatorius</a:t>
            </a:r>
            <a:r>
              <a:rPr lang="hu-HU" sz="1800" dirty="0"/>
              <a:t>.</a:t>
            </a:r>
          </a:p>
          <a:p>
            <a:pPr marL="0" indent="0">
              <a:buNone/>
            </a:pPr>
            <a:r>
              <a:rPr lang="hu-HU" sz="1800" dirty="0"/>
              <a:t>Ide nyílnak a </a:t>
            </a:r>
            <a:r>
              <a:rPr lang="hu-HU" sz="1800" dirty="0" err="1"/>
              <a:t>prostata</a:t>
            </a:r>
            <a:r>
              <a:rPr lang="hu-HU" sz="1800" dirty="0"/>
              <a:t> </a:t>
            </a:r>
            <a:r>
              <a:rPr lang="hu-HU" sz="1800" dirty="0" err="1"/>
              <a:t>submucosus</a:t>
            </a:r>
            <a:r>
              <a:rPr lang="hu-HU" sz="1800" dirty="0"/>
              <a:t>, </a:t>
            </a:r>
            <a:r>
              <a:rPr lang="hu-HU" sz="1800" dirty="0" err="1"/>
              <a:t>mucosus</a:t>
            </a:r>
            <a:r>
              <a:rPr lang="hu-HU" sz="1800" dirty="0"/>
              <a:t> és fő mirigyei, enyhén savas váladékuk az </a:t>
            </a:r>
            <a:r>
              <a:rPr lang="hu-HU" sz="1800" dirty="0" err="1"/>
              <a:t>ejakulátum</a:t>
            </a:r>
            <a:r>
              <a:rPr lang="hu-HU" sz="1800" dirty="0"/>
              <a:t> 30%-át adják.</a:t>
            </a:r>
          </a:p>
          <a:p>
            <a:pPr marL="0" indent="0">
              <a:buFont typeface="Wingdings" pitchFamily="2" charset="2"/>
              <a:buChar char="§"/>
            </a:pPr>
            <a:r>
              <a:rPr lang="hu-HU" sz="1800" dirty="0"/>
              <a:t>Jóindulatú </a:t>
            </a:r>
            <a:r>
              <a:rPr lang="hu-HU" sz="1800" dirty="0" err="1"/>
              <a:t>prostata-hypertrophia</a:t>
            </a:r>
            <a:r>
              <a:rPr lang="hu-HU" sz="1800" dirty="0"/>
              <a:t>: az 50 évnél idősebb férfiak 50 %-ánál jelentkező, vizelési nehézségekkel járó, nem daganatos eredetű kórkép.</a:t>
            </a:r>
          </a:p>
        </p:txBody>
      </p:sp>
      <p:pic>
        <p:nvPicPr>
          <p:cNvPr id="4" name="Picture 26" descr="C:\Users\szabok\Documents\Könyvek\Sobotta\Sobotta_Band_2\Kapitel_07\ohne_Beschriftung\chp07_fig053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83" y="741363"/>
            <a:ext cx="1865313" cy="2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5154959" y="844729"/>
            <a:ext cx="242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pars</a:t>
            </a:r>
            <a:r>
              <a:rPr lang="hu-HU" dirty="0"/>
              <a:t> </a:t>
            </a:r>
            <a:r>
              <a:rPr lang="hu-HU" dirty="0" err="1"/>
              <a:t>prostatica</a:t>
            </a:r>
            <a:r>
              <a:rPr lang="hu-HU" dirty="0"/>
              <a:t> </a:t>
            </a:r>
            <a:r>
              <a:rPr lang="hu-HU" dirty="0" err="1"/>
              <a:t>urethrae</a:t>
            </a:r>
            <a:endParaRPr lang="en-US" dirty="0"/>
          </a:p>
        </p:txBody>
      </p:sp>
      <p:cxnSp>
        <p:nvCxnSpPr>
          <p:cNvPr id="7" name="Egyenes összekötő nyíllal 6"/>
          <p:cNvCxnSpPr>
            <a:stCxn id="6" idx="2"/>
          </p:cNvCxnSpPr>
          <p:nvPr/>
        </p:nvCxnSpPr>
        <p:spPr>
          <a:xfrm>
            <a:off x="6369170" y="1214061"/>
            <a:ext cx="1333003" cy="1104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5708687" y="326005"/>
            <a:ext cx="2070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ejaculatorius</a:t>
            </a:r>
            <a:endParaRPr lang="en-US" dirty="0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6846292" y="710005"/>
            <a:ext cx="1333003" cy="12482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15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ost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4067944" cy="388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6-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4871376" cy="3193536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572000" cy="864096"/>
          </a:xfrm>
        </p:spPr>
        <p:txBody>
          <a:bodyPr>
            <a:normAutofit/>
          </a:bodyPr>
          <a:lstStyle/>
          <a:p>
            <a:r>
              <a:rPr lang="hu-HU" sz="2800" b="1" dirty="0"/>
              <a:t>Dülmirigy (</a:t>
            </a:r>
            <a:r>
              <a:rPr lang="hu-HU" sz="2800" b="1" dirty="0" err="1"/>
              <a:t>prostata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467544" y="105273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Kötőszövet és simaizom keverékéből álló alapszövetbe tág csöves mirigyek vannak beleágyazva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13492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dirty="0" err="1">
                <a:latin typeface="+mj-lt"/>
              </a:rPr>
              <a:t>Cowper-mirigy</a:t>
            </a:r>
            <a:r>
              <a:rPr lang="hu-HU" sz="2800" b="1" dirty="0">
                <a:latin typeface="+mj-lt"/>
              </a:rPr>
              <a:t> (</a:t>
            </a:r>
            <a:r>
              <a:rPr lang="hu-HU" sz="2800" b="1" dirty="0" err="1">
                <a:latin typeface="+mj-lt"/>
              </a:rPr>
              <a:t>glandula</a:t>
            </a:r>
            <a:r>
              <a:rPr lang="hu-HU" sz="2800" b="1" dirty="0">
                <a:latin typeface="+mj-lt"/>
              </a:rPr>
              <a:t> </a:t>
            </a:r>
            <a:r>
              <a:rPr lang="hu-HU" sz="2800" b="1" dirty="0" err="1">
                <a:latin typeface="+mj-lt"/>
              </a:rPr>
              <a:t>bulbourethralis</a:t>
            </a:r>
            <a:r>
              <a:rPr lang="hu-HU" sz="2800" b="1" dirty="0">
                <a:latin typeface="+mj-lt"/>
              </a:rPr>
              <a:t>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1600" y="1437744"/>
            <a:ext cx="519048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</a:pPr>
            <a:r>
              <a:rPr lang="hu-HU" sz="2000" dirty="0">
                <a:latin typeface="Calibri" pitchFamily="34" charset="0"/>
                <a:cs typeface="Calibri" pitchFamily="34" charset="0"/>
              </a:rPr>
              <a:t>A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diaphragma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urogenitaléba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 ágyazott, borsó méretű, páros,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mucintermelő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 mirigy.</a:t>
            </a: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</a:pPr>
            <a:r>
              <a:rPr lang="hu-HU" sz="2000" dirty="0">
                <a:latin typeface="Calibri" pitchFamily="34" charset="0"/>
              </a:rPr>
              <a:t>Hámja egyrétegű köb- vagy hengerhám.</a:t>
            </a:r>
            <a:endParaRPr lang="hu-HU" sz="2000" dirty="0"/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</a:pPr>
            <a:r>
              <a:rPr lang="hu-HU" sz="2000" dirty="0"/>
              <a:t>Váladékát az ejakulációt megelőzően, már a nemi izgalom hatására üríti, feladata a húgycső síkosítása.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1405" y="947440"/>
            <a:ext cx="3521075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zis 1"/>
          <p:cNvSpPr/>
          <p:nvPr/>
        </p:nvSpPr>
        <p:spPr>
          <a:xfrm>
            <a:off x="7131942" y="4869160"/>
            <a:ext cx="75242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4163" y="455613"/>
            <a:ext cx="24320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-1" y="1232168"/>
            <a:ext cx="6207125" cy="5170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2400" dirty="0">
                <a:latin typeface="Calibri" pitchFamily="34" charset="0"/>
                <a:cs typeface="Calibri" pitchFamily="34" charset="0"/>
              </a:rPr>
              <a:t>Részei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b="1" dirty="0">
                <a:latin typeface="Calibri" pitchFamily="34" charset="0"/>
                <a:cs typeface="Calibri" pitchFamily="34" charset="0"/>
              </a:rPr>
              <a:t>ostium urethrae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internum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b="1" dirty="0" err="1">
                <a:latin typeface="Calibri" pitchFamily="34" charset="0"/>
                <a:cs typeface="Calibri" pitchFamily="34" charset="0"/>
              </a:rPr>
              <a:t>pars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prostatica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b="1" dirty="0">
                <a:latin typeface="Calibri" pitchFamily="34" charset="0"/>
                <a:cs typeface="Calibri" pitchFamily="34" charset="0"/>
              </a:rPr>
              <a:t>pars </a:t>
            </a:r>
            <a:r>
              <a:rPr lang="hu-HU" sz="1800" b="1" dirty="0" err="1">
                <a:latin typeface="Calibri" pitchFamily="34" charset="0"/>
                <a:cs typeface="Calibri" pitchFamily="34" charset="0"/>
              </a:rPr>
              <a:t>membranacea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: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dirty="0" err="1">
                <a:latin typeface="Calibri" pitchFamily="34" charset="0"/>
                <a:cs typeface="Calibri" pitchFamily="34" charset="0"/>
              </a:rPr>
              <a:t>diaphragma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urogenitalen</a:t>
            </a:r>
            <a:br>
              <a:rPr lang="hu-HU" dirty="0">
                <a:latin typeface="Calibri" pitchFamily="34" charset="0"/>
                <a:cs typeface="Calibri" pitchFamily="34" charset="0"/>
              </a:rPr>
            </a:br>
            <a:r>
              <a:rPr lang="hu-HU" sz="1800" dirty="0">
                <a:latin typeface="Calibri" pitchFamily="34" charset="0"/>
                <a:cs typeface="Calibri" pitchFamily="34" charset="0"/>
              </a:rPr>
              <a:t> fúrja át </a:t>
            </a:r>
            <a:r>
              <a:rPr lang="hu-HU" dirty="0">
                <a:latin typeface="Calibri" pitchFamily="34" charset="0"/>
                <a:cs typeface="Calibri" pitchFamily="34" charset="0"/>
              </a:rPr>
              <a:t>magát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b="1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b="1" dirty="0" err="1">
                <a:latin typeface="Calibri" pitchFamily="34" charset="0"/>
                <a:cs typeface="Calibri" pitchFamily="34" charset="0"/>
              </a:rPr>
              <a:t>pars</a:t>
            </a:r>
            <a:r>
              <a:rPr lang="hu-HU" sz="1800" b="1" dirty="0">
                <a:latin typeface="Calibri" pitchFamily="34" charset="0"/>
                <a:cs typeface="Calibri" pitchFamily="34" charset="0"/>
              </a:rPr>
              <a:t> spongiosa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		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sz="1800" b="1" dirty="0">
                <a:latin typeface="Calibri" pitchFamily="34" charset="0"/>
                <a:cs typeface="Calibri" pitchFamily="34" charset="0"/>
              </a:rPr>
              <a:t>ostium urethrae externum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292080" y="1916108"/>
            <a:ext cx="23755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1619672" y="2276405"/>
            <a:ext cx="6265441" cy="707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004047" y="2636838"/>
            <a:ext cx="2592142" cy="6481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1619672" y="4076699"/>
            <a:ext cx="6265441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2699792" y="6453337"/>
            <a:ext cx="5185321" cy="215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pic>
        <p:nvPicPr>
          <p:cNvPr id="34828" name="Picture 12" descr="med saag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21163"/>
            <a:ext cx="30241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Férfi húgycső (</a:t>
            </a:r>
            <a:r>
              <a:rPr lang="hu-HU" sz="2800" b="1" dirty="0" err="1"/>
              <a:t>urethra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4" name="Téglalap 3"/>
          <p:cNvSpPr/>
          <p:nvPr/>
        </p:nvSpPr>
        <p:spPr>
          <a:xfrm>
            <a:off x="3059113" y="1628800"/>
            <a:ext cx="2160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dirty="0">
                <a:latin typeface="Calibri" pitchFamily="34" charset="0"/>
                <a:cs typeface="Calibri" pitchFamily="34" charset="0"/>
              </a:rPr>
              <a:t>m.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sphincter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vesicae</a:t>
            </a: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dirty="0">
                <a:latin typeface="Calibri" pitchFamily="34" charset="0"/>
                <a:cs typeface="Calibri" pitchFamily="34" charset="0"/>
              </a:rPr>
              <a:t>(simaizom)</a:t>
            </a:r>
          </a:p>
        </p:txBody>
      </p:sp>
      <p:sp>
        <p:nvSpPr>
          <p:cNvPr id="5" name="Téglalap 4"/>
          <p:cNvSpPr/>
          <p:nvPr/>
        </p:nvSpPr>
        <p:spPr>
          <a:xfrm>
            <a:off x="3062436" y="2971582"/>
            <a:ext cx="2229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dirty="0">
                <a:latin typeface="Calibri" pitchFamily="34" charset="0"/>
                <a:cs typeface="Calibri" pitchFamily="34" charset="0"/>
              </a:rPr>
              <a:t>m.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sphincter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urethrae</a:t>
            </a: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tabLst>
                <a:tab pos="180975" algn="l"/>
                <a:tab pos="355600" algn="l"/>
                <a:tab pos="3052763" algn="l"/>
                <a:tab pos="4305300" algn="l"/>
              </a:tabLst>
            </a:pPr>
            <a:r>
              <a:rPr lang="hu-HU" dirty="0">
                <a:latin typeface="Calibri" pitchFamily="34" charset="0"/>
                <a:cs typeface="Calibri" pitchFamily="34" charset="0"/>
              </a:rPr>
              <a:t>(harántcsíkolt izom)</a:t>
            </a:r>
          </a:p>
        </p:txBody>
      </p:sp>
    </p:spTree>
    <p:extLst>
      <p:ext uri="{BB962C8B-B14F-4D97-AF65-F5344CB8AC3E}">
        <p14:creationId xmlns:p14="http://schemas.microsoft.com/office/powerpoint/2010/main" val="95190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Külső férfi nemi szervek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Pénisz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33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Penis</a:t>
            </a:r>
            <a:endParaRPr lang="en-US" sz="2800" b="1" dirty="0"/>
          </a:p>
        </p:txBody>
      </p:sp>
      <p:sp>
        <p:nvSpPr>
          <p:cNvPr id="2" name="Tartalom helye 1"/>
          <p:cNvSpPr>
            <a:spLocks noGrp="1"/>
          </p:cNvSpPr>
          <p:nvPr>
            <p:ph sz="half" idx="1"/>
          </p:nvPr>
        </p:nvSpPr>
        <p:spPr>
          <a:xfrm>
            <a:off x="35497" y="1268760"/>
            <a:ext cx="5616623" cy="3888432"/>
          </a:xfrm>
        </p:spPr>
        <p:txBody>
          <a:bodyPr>
            <a:normAutofit lnSpcReduction="10000"/>
          </a:bodyPr>
          <a:lstStyle/>
          <a:p>
            <a:r>
              <a:rPr lang="hu-HU" sz="2000" dirty="0" err="1"/>
              <a:t>Dorsum</a:t>
            </a:r>
            <a:r>
              <a:rPr lang="hu-HU" sz="2000" dirty="0"/>
              <a:t> </a:t>
            </a:r>
            <a:r>
              <a:rPr lang="hu-HU" sz="2000" dirty="0" err="1"/>
              <a:t>penis</a:t>
            </a:r>
            <a:r>
              <a:rPr lang="hu-HU" sz="2000" dirty="0"/>
              <a:t>: elülső fsz.</a:t>
            </a:r>
          </a:p>
          <a:p>
            <a:r>
              <a:rPr lang="hu-HU" sz="2000" dirty="0" err="1"/>
              <a:t>Facies</a:t>
            </a:r>
            <a:r>
              <a:rPr lang="hu-HU" sz="2000" dirty="0"/>
              <a:t> </a:t>
            </a:r>
            <a:r>
              <a:rPr lang="hu-HU" sz="2000" dirty="0" err="1"/>
              <a:t>urethralis</a:t>
            </a:r>
            <a:r>
              <a:rPr lang="hu-HU" sz="2000" dirty="0"/>
              <a:t>: hátra tekintő fsz.</a:t>
            </a:r>
          </a:p>
          <a:p>
            <a:r>
              <a:rPr lang="hu-HU" sz="2000" dirty="0"/>
              <a:t>Részei:</a:t>
            </a:r>
          </a:p>
          <a:p>
            <a:pPr lvl="1"/>
            <a:r>
              <a:rPr lang="hu-HU" sz="1600" dirty="0"/>
              <a:t>Radix </a:t>
            </a:r>
            <a:r>
              <a:rPr lang="hu-HU" sz="1600" dirty="0" err="1"/>
              <a:t>penis</a:t>
            </a:r>
            <a:endParaRPr lang="hu-HU" sz="1600" dirty="0"/>
          </a:p>
          <a:p>
            <a:pPr lvl="1"/>
            <a:r>
              <a:rPr lang="hu-HU" sz="1600" dirty="0"/>
              <a:t>Corpus </a:t>
            </a:r>
            <a:r>
              <a:rPr lang="hu-HU" sz="1600" dirty="0" err="1"/>
              <a:t>penis</a:t>
            </a:r>
            <a:endParaRPr lang="hu-HU" sz="1600" dirty="0"/>
          </a:p>
          <a:p>
            <a:pPr lvl="1"/>
            <a:r>
              <a:rPr lang="hu-HU" sz="1600" dirty="0" err="1"/>
              <a:t>Glans</a:t>
            </a:r>
            <a:r>
              <a:rPr lang="hu-HU" sz="1600" dirty="0"/>
              <a:t> </a:t>
            </a:r>
            <a:r>
              <a:rPr lang="hu-HU" sz="1600" dirty="0" err="1"/>
              <a:t>penis</a:t>
            </a:r>
            <a:endParaRPr lang="hu-HU" sz="1600" dirty="0"/>
          </a:p>
          <a:p>
            <a:r>
              <a:rPr lang="hu-HU" sz="2000" dirty="0" err="1"/>
              <a:t>Preputium</a:t>
            </a:r>
            <a:r>
              <a:rPr lang="hu-HU" sz="2000" dirty="0"/>
              <a:t> (fityma): eltávolítása közel-keleti népeknél szokásos (vallási okból), amely folyamatot </a:t>
            </a:r>
            <a:r>
              <a:rPr lang="hu-HU" sz="2000" dirty="0" err="1"/>
              <a:t>circumcisionak</a:t>
            </a:r>
            <a:r>
              <a:rPr lang="hu-HU" sz="2000" dirty="0"/>
              <a:t> nevezünk. (A </a:t>
            </a:r>
            <a:r>
              <a:rPr lang="hu-HU" sz="2000" dirty="0" err="1"/>
              <a:t>penisrák</a:t>
            </a:r>
            <a:r>
              <a:rPr lang="hu-HU" sz="2000" dirty="0"/>
              <a:t> nagyon ritka a körülmetélt egyéneken, ezért több helyen a világban rutinszerűen végzik a fiú újszülötteken.)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7429" y="1163464"/>
            <a:ext cx="3521075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3930519" y="4998281"/>
            <a:ext cx="13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corpus </a:t>
            </a:r>
            <a:r>
              <a:rPr lang="hu-HU" dirty="0" err="1"/>
              <a:t>penis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7675661" y="6132016"/>
            <a:ext cx="119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radix </a:t>
            </a:r>
            <a:r>
              <a:rPr lang="hu-HU" dirty="0" err="1"/>
              <a:t>penis</a:t>
            </a:r>
            <a:endParaRPr lang="en-US" dirty="0"/>
          </a:p>
        </p:txBody>
      </p:sp>
      <p:cxnSp>
        <p:nvCxnSpPr>
          <p:cNvPr id="9" name="Egyenes összekötő nyíllal 8"/>
          <p:cNvCxnSpPr>
            <a:stCxn id="8" idx="0"/>
          </p:cNvCxnSpPr>
          <p:nvPr/>
        </p:nvCxnSpPr>
        <p:spPr>
          <a:xfrm flipH="1" flipV="1">
            <a:off x="7675661" y="5591956"/>
            <a:ext cx="599716" cy="540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7" idx="3"/>
          </p:cNvCxnSpPr>
          <p:nvPr/>
        </p:nvCxnSpPr>
        <p:spPr>
          <a:xfrm>
            <a:off x="5301087" y="5182947"/>
            <a:ext cx="646382" cy="4783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3894033" y="6132016"/>
            <a:ext cx="144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glans</a:t>
            </a:r>
            <a:r>
              <a:rPr lang="hu-HU" dirty="0"/>
              <a:t> </a:t>
            </a:r>
            <a:r>
              <a:rPr lang="hu-HU" dirty="0" err="1"/>
              <a:t>penis</a:t>
            </a:r>
            <a:r>
              <a:rPr lang="hu-HU" dirty="0"/>
              <a:t> + </a:t>
            </a:r>
          </a:p>
          <a:p>
            <a:r>
              <a:rPr lang="hu-HU" dirty="0" err="1"/>
              <a:t>preputium</a:t>
            </a:r>
            <a:endParaRPr lang="en-US" dirty="0"/>
          </a:p>
        </p:txBody>
      </p:sp>
      <p:cxnSp>
        <p:nvCxnSpPr>
          <p:cNvPr id="16" name="Egyenes összekötő nyíllal 15"/>
          <p:cNvCxnSpPr>
            <a:stCxn id="15" idx="3"/>
          </p:cNvCxnSpPr>
          <p:nvPr/>
        </p:nvCxnSpPr>
        <p:spPr>
          <a:xfrm flipV="1">
            <a:off x="5338659" y="6316682"/>
            <a:ext cx="392786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 descr="06f176.jpg"/>
          <p:cNvPicPr>
            <a:picLocks noChangeAspect="1"/>
          </p:cNvPicPr>
          <p:nvPr/>
        </p:nvPicPr>
        <p:blipFill>
          <a:blip r:embed="rId4" cstate="print"/>
          <a:srcRect l="7744" t="26274" b="18551"/>
          <a:stretch>
            <a:fillRect/>
          </a:stretch>
        </p:blipFill>
        <p:spPr>
          <a:xfrm>
            <a:off x="0" y="4797152"/>
            <a:ext cx="3993835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5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zöv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340768"/>
            <a:ext cx="6228184" cy="42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21332" y="332656"/>
            <a:ext cx="30963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latin typeface="+mj-lt"/>
              </a:rPr>
              <a:t>A </a:t>
            </a:r>
            <a:r>
              <a:rPr lang="hu-HU" sz="2800" b="1" dirty="0" err="1">
                <a:latin typeface="+mj-lt"/>
              </a:rPr>
              <a:t>penis</a:t>
            </a:r>
            <a:r>
              <a:rPr lang="hu-HU" sz="2800" b="1" dirty="0">
                <a:latin typeface="+mj-lt"/>
              </a:rPr>
              <a:t> szerkezete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07504" y="1340768"/>
            <a:ext cx="341243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bőr (tunica dartos)</a:t>
            </a:r>
          </a:p>
          <a:p>
            <a:pPr>
              <a:buFont typeface="Arial" pitchFamily="34" charset="0"/>
              <a:buChar char="•"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fascia penis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páratlan spf és profunda vénák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páros arteriák és idegek</a:t>
            </a:r>
          </a:p>
          <a:p>
            <a:pPr>
              <a:buFont typeface="Arial" pitchFamily="34" charset="0"/>
              <a:buChar char="•"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tunica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albuginea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septum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penis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trabeculák és sinusok: (fibroelasticus trabeculák endothellel bélelve) </a:t>
            </a:r>
          </a:p>
          <a:p>
            <a:pPr>
              <a:buFont typeface="Arial" pitchFamily="34" charset="0"/>
              <a:buChar char="•"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r>
              <a:rPr lang="hu-HU" sz="1800" dirty="0">
                <a:latin typeface="Calibri" pitchFamily="34" charset="0"/>
                <a:cs typeface="Calibri" pitchFamily="34" charset="0"/>
              </a:rPr>
              <a:t>Arteria profunda penis ágai: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alibri" pitchFamily="34" charset="0"/>
                <a:cs typeface="Calibri" pitchFamily="34" charset="0"/>
              </a:rPr>
              <a:t>a. trabecularis: táplálás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alibri" pitchFamily="34" charset="0"/>
                <a:cs typeface="Calibri" pitchFamily="34" charset="0"/>
              </a:rPr>
              <a:t>a. helicinae: mint végartériák nyílnak a barlangos testek üregébe</a:t>
            </a:r>
          </a:p>
        </p:txBody>
      </p:sp>
      <p:sp>
        <p:nvSpPr>
          <p:cNvPr id="2" name="Téglalap 1"/>
          <p:cNvSpPr/>
          <p:nvPr/>
        </p:nvSpPr>
        <p:spPr>
          <a:xfrm>
            <a:off x="7956376" y="3468546"/>
            <a:ext cx="1043608" cy="2838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2627784" y="3138346"/>
            <a:ext cx="1043608" cy="2838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21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32656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>
                <a:latin typeface="+mj-lt"/>
              </a:rPr>
              <a:t>Penis</a:t>
            </a:r>
            <a:endParaRPr lang="hu-HU" sz="1600" b="1" dirty="0">
              <a:latin typeface="+mj-lt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1162050"/>
            <a:ext cx="5348287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6012160" y="1268760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két </a:t>
            </a:r>
            <a:r>
              <a:rPr lang="hu-HU" dirty="0" err="1"/>
              <a:t>corpora</a:t>
            </a:r>
            <a:r>
              <a:rPr lang="hu-HU" dirty="0"/>
              <a:t> </a:t>
            </a:r>
            <a:r>
              <a:rPr lang="hu-HU" dirty="0" err="1"/>
              <a:t>cavernosa</a:t>
            </a:r>
            <a:r>
              <a:rPr lang="hu-HU" dirty="0"/>
              <a:t> a szeméremcsont száráról ered, ez a </a:t>
            </a:r>
            <a:r>
              <a:rPr lang="hu-HU" dirty="0" err="1"/>
              <a:t>crus</a:t>
            </a:r>
            <a:r>
              <a:rPr lang="hu-HU" dirty="0"/>
              <a:t> </a:t>
            </a:r>
            <a:r>
              <a:rPr lang="hu-HU" dirty="0" err="1"/>
              <a:t>penis</a:t>
            </a:r>
            <a:r>
              <a:rPr lang="hu-HU" dirty="0"/>
              <a:t>. A </a:t>
            </a:r>
            <a:r>
              <a:rPr lang="hu-HU" dirty="0" err="1"/>
              <a:t>crus</a:t>
            </a:r>
            <a:r>
              <a:rPr lang="hu-HU" dirty="0"/>
              <a:t> </a:t>
            </a:r>
            <a:r>
              <a:rPr lang="hu-HU" dirty="0" err="1"/>
              <a:t>penist</a:t>
            </a:r>
            <a:r>
              <a:rPr lang="hu-HU" dirty="0"/>
              <a:t> a m. </a:t>
            </a:r>
            <a:r>
              <a:rPr lang="hu-HU" dirty="0" err="1"/>
              <a:t>ischiocavernosus</a:t>
            </a:r>
            <a:r>
              <a:rPr lang="hu-HU" dirty="0"/>
              <a:t> izom borítja.</a:t>
            </a:r>
            <a:endParaRPr lang="en-US" dirty="0"/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3707904" y="1943100"/>
            <a:ext cx="2304256" cy="802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363516" y="3353763"/>
            <a:ext cx="2864668" cy="75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6228184" y="314096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corpus </a:t>
            </a:r>
            <a:r>
              <a:rPr lang="hu-HU" dirty="0" err="1"/>
              <a:t>spongiosumot</a:t>
            </a:r>
            <a:r>
              <a:rPr lang="hu-HU" dirty="0"/>
              <a:t> a corpus </a:t>
            </a:r>
            <a:r>
              <a:rPr lang="hu-HU" dirty="0" err="1"/>
              <a:t>penis</a:t>
            </a:r>
            <a:r>
              <a:rPr lang="hu-HU" dirty="0"/>
              <a:t> alsó része és a </a:t>
            </a:r>
            <a:r>
              <a:rPr lang="hu-HU" dirty="0" err="1"/>
              <a:t>glans</a:t>
            </a:r>
            <a:r>
              <a:rPr lang="hu-HU" dirty="0"/>
              <a:t> </a:t>
            </a:r>
            <a:r>
              <a:rPr lang="hu-HU" dirty="0" err="1"/>
              <a:t>penist</a:t>
            </a:r>
            <a:r>
              <a:rPr lang="hu-HU" dirty="0"/>
              <a:t> alkotja. A corpus </a:t>
            </a:r>
            <a:r>
              <a:rPr lang="hu-HU" dirty="0" err="1"/>
              <a:t>spongiosum</a:t>
            </a:r>
            <a:r>
              <a:rPr lang="hu-HU" dirty="0"/>
              <a:t> a végbél előtti területről ered (</a:t>
            </a:r>
            <a:r>
              <a:rPr lang="hu-HU" dirty="0" err="1"/>
              <a:t>bulbus</a:t>
            </a:r>
            <a:r>
              <a:rPr lang="hu-HU" dirty="0"/>
              <a:t> </a:t>
            </a:r>
            <a:r>
              <a:rPr lang="hu-HU" dirty="0" err="1"/>
              <a:t>penis</a:t>
            </a:r>
            <a:r>
              <a:rPr lang="hu-HU" dirty="0"/>
              <a:t>), a húgycső nagy része benne fut (</a:t>
            </a:r>
            <a:r>
              <a:rPr lang="hu-HU" dirty="0" err="1"/>
              <a:t>pars</a:t>
            </a:r>
            <a:r>
              <a:rPr lang="hu-HU" dirty="0"/>
              <a:t> </a:t>
            </a:r>
            <a:r>
              <a:rPr lang="hu-HU" dirty="0" err="1"/>
              <a:t>spongiosa</a:t>
            </a:r>
            <a:r>
              <a:rPr lang="hu-HU" dirty="0"/>
              <a:t> </a:t>
            </a:r>
            <a:r>
              <a:rPr lang="hu-HU" dirty="0" err="1"/>
              <a:t>urethrae</a:t>
            </a:r>
            <a:r>
              <a:rPr lang="hu-HU" dirty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3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06f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739692"/>
            <a:ext cx="6264696" cy="5539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hu-HU" sz="3200" dirty="0"/>
              <a:t>Nemi szervek differenciálódása (segédlet)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932040" y="335699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Férfi: Wolff-cső:  </a:t>
            </a:r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epididymidis</a:t>
            </a:r>
            <a:r>
              <a:rPr lang="hu-HU" dirty="0"/>
              <a:t>, </a:t>
            </a:r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deferens</a:t>
            </a:r>
            <a:r>
              <a:rPr lang="hu-HU" dirty="0"/>
              <a:t>, </a:t>
            </a:r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ejaculatorius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27984" y="50851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Nő: Müller-cső: petevezeték, méh</a:t>
            </a:r>
          </a:p>
          <a:p>
            <a:r>
              <a:rPr lang="hu-HU" dirty="0"/>
              <a:t>(vagina: másodlagosan, hámtelepből)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596336" y="692696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Réthelyi,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Szentágothai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: Funkcionális anatómia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.quizlet.com/8gOEypqei90Yz3YrbvTGj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90421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53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C:\Users\szabok\Documents\Könyvek\Sobotta\Sobotta_Band_2\Kapitel_07\ohne_Beschriftung\chp07_fig045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" y="393588"/>
            <a:ext cx="3224213" cy="6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411760" y="2483604"/>
            <a:ext cx="20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Erektilis</a:t>
            </a:r>
            <a:r>
              <a:rPr lang="hu-HU" dirty="0"/>
              <a:t> </a:t>
            </a:r>
            <a:r>
              <a:rPr lang="hu-HU" dirty="0" err="1"/>
              <a:t>testjei</a:t>
            </a:r>
            <a:r>
              <a:rPr lang="hu-HU" dirty="0"/>
              <a:t>: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17638" y="2893087"/>
            <a:ext cx="231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corpus </a:t>
            </a:r>
            <a:r>
              <a:rPr lang="hu-HU" dirty="0" err="1"/>
              <a:t>cavernosum</a:t>
            </a:r>
            <a:r>
              <a:rPr lang="hu-HU" dirty="0"/>
              <a:t> (2)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34292" y="3429000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corpus </a:t>
            </a:r>
            <a:r>
              <a:rPr lang="hu-HU" dirty="0" err="1"/>
              <a:t>spongiosum</a:t>
            </a:r>
            <a:r>
              <a:rPr lang="hu-HU" dirty="0"/>
              <a:t> (1)</a:t>
            </a:r>
            <a:endParaRPr lang="en-US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1700734" y="3699030"/>
            <a:ext cx="599716" cy="2893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2000592" y="3139066"/>
            <a:ext cx="599716" cy="2893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1475656" y="3077753"/>
            <a:ext cx="1041982" cy="351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ím 2"/>
          <p:cNvSpPr txBox="1">
            <a:spLocks/>
          </p:cNvSpPr>
          <p:nvPr/>
        </p:nvSpPr>
        <p:spPr>
          <a:xfrm>
            <a:off x="4549028" y="53752"/>
            <a:ext cx="41377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/>
              <a:t>A </a:t>
            </a:r>
            <a:r>
              <a:rPr lang="hu-HU" sz="2800" b="1" dirty="0" err="1"/>
              <a:t>penis</a:t>
            </a:r>
            <a:r>
              <a:rPr lang="hu-HU" sz="2800" b="1" dirty="0"/>
              <a:t> </a:t>
            </a:r>
            <a:r>
              <a:rPr lang="hu-HU" sz="2800" b="1" dirty="0" err="1"/>
              <a:t>erektilis</a:t>
            </a:r>
            <a:r>
              <a:rPr lang="hu-HU" sz="2800" b="1" dirty="0"/>
              <a:t> </a:t>
            </a:r>
            <a:r>
              <a:rPr lang="hu-HU" sz="2800" b="1" dirty="0" err="1"/>
              <a:t>testjei</a:t>
            </a:r>
            <a:endParaRPr lang="en-US" sz="28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761321" y="5939988"/>
            <a:ext cx="325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glans</a:t>
            </a:r>
            <a:r>
              <a:rPr lang="hu-HU" dirty="0"/>
              <a:t> </a:t>
            </a:r>
            <a:r>
              <a:rPr lang="hu-HU" dirty="0" err="1"/>
              <a:t>penis</a:t>
            </a:r>
            <a:r>
              <a:rPr lang="hu-HU" dirty="0"/>
              <a:t> (</a:t>
            </a:r>
            <a:r>
              <a:rPr lang="hu-HU" dirty="0" err="1"/>
              <a:t>erektilis</a:t>
            </a:r>
            <a:r>
              <a:rPr lang="hu-HU" dirty="0"/>
              <a:t> állományát a corpus </a:t>
            </a:r>
            <a:r>
              <a:rPr lang="hu-HU" dirty="0" err="1"/>
              <a:t>spongiosum</a:t>
            </a:r>
            <a:r>
              <a:rPr lang="hu-HU" dirty="0"/>
              <a:t> képzi)</a:t>
            </a:r>
            <a:endParaRPr lang="en-US" dirty="0"/>
          </a:p>
        </p:txBody>
      </p:sp>
      <p:cxnSp>
        <p:nvCxnSpPr>
          <p:cNvPr id="14" name="Egyenes összekötő nyíllal 13"/>
          <p:cNvCxnSpPr/>
          <p:nvPr/>
        </p:nvCxnSpPr>
        <p:spPr>
          <a:xfrm flipH="1">
            <a:off x="2172084" y="6163946"/>
            <a:ext cx="599716" cy="2893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4997896" y="126876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dirty="0"/>
              <a:t>A két corpus </a:t>
            </a:r>
            <a:r>
              <a:rPr lang="hu-HU" sz="1800" dirty="0" err="1"/>
              <a:t>cavernosumot</a:t>
            </a:r>
            <a:r>
              <a:rPr lang="hu-HU" sz="1800" dirty="0"/>
              <a:t> is </a:t>
            </a:r>
            <a:r>
              <a:rPr lang="hu-HU" sz="1800" dirty="0" err="1"/>
              <a:t>tunica</a:t>
            </a:r>
            <a:r>
              <a:rPr lang="hu-HU" sz="1800" dirty="0"/>
              <a:t> </a:t>
            </a:r>
            <a:r>
              <a:rPr lang="hu-HU" sz="1800" dirty="0" err="1"/>
              <a:t>albuginea</a:t>
            </a:r>
            <a:r>
              <a:rPr lang="hu-HU" sz="1800" dirty="0"/>
              <a:t> veszi körül, és el is választja egymástól, a corpus </a:t>
            </a:r>
            <a:r>
              <a:rPr lang="hu-HU" sz="1800" dirty="0" err="1"/>
              <a:t>spongiosum</a:t>
            </a:r>
            <a:r>
              <a:rPr lang="hu-HU" sz="1800" dirty="0"/>
              <a:t> körül a </a:t>
            </a:r>
            <a:r>
              <a:rPr lang="hu-HU" sz="1800" dirty="0" err="1"/>
              <a:t>ksz.-es</a:t>
            </a:r>
            <a:r>
              <a:rPr lang="hu-HU" sz="1800" dirty="0"/>
              <a:t> tok vékonyabb. </a:t>
            </a:r>
          </a:p>
          <a:p>
            <a:pPr marL="0" indent="0">
              <a:buNone/>
            </a:pPr>
            <a:r>
              <a:rPr lang="hu-HU" sz="1800" dirty="0"/>
              <a:t>Nemi izgalom hatására a </a:t>
            </a:r>
            <a:r>
              <a:rPr lang="hu-HU" sz="1800" dirty="0" err="1"/>
              <a:t>penis</a:t>
            </a:r>
            <a:r>
              <a:rPr lang="hu-HU" sz="1800" dirty="0"/>
              <a:t> artériáinak simaizom fala elernyed, feltölti az </a:t>
            </a:r>
            <a:r>
              <a:rPr lang="hu-HU" sz="1800" dirty="0" err="1"/>
              <a:t>erectilis</a:t>
            </a:r>
            <a:r>
              <a:rPr lang="hu-HU" sz="1800" dirty="0"/>
              <a:t> testek szinuszait. A vénás elfolyást az artériás oldalról történő fokozott telődés rontja, az elvezető vénák hozzányomódnak a </a:t>
            </a:r>
            <a:r>
              <a:rPr lang="hu-HU" sz="1800" dirty="0" err="1"/>
              <a:t>tunica</a:t>
            </a:r>
            <a:r>
              <a:rPr lang="hu-HU" sz="1800" dirty="0"/>
              <a:t> </a:t>
            </a:r>
            <a:r>
              <a:rPr lang="hu-HU" sz="1800" dirty="0" err="1"/>
              <a:t>albuginea</a:t>
            </a:r>
            <a:r>
              <a:rPr lang="hu-HU" sz="1800" dirty="0"/>
              <a:t> kötőszövetes tokhoz, ezért lesz merev a corpus </a:t>
            </a:r>
            <a:r>
              <a:rPr lang="hu-HU" sz="1800" dirty="0" err="1"/>
              <a:t>cavernosum</a:t>
            </a:r>
            <a:r>
              <a:rPr lang="hu-HU" sz="1800" dirty="0"/>
              <a:t>. Mivel a corpus </a:t>
            </a:r>
            <a:r>
              <a:rPr lang="hu-HU" sz="1800" dirty="0" err="1"/>
              <a:t>spongiosum</a:t>
            </a:r>
            <a:r>
              <a:rPr lang="hu-HU" sz="1800" dirty="0"/>
              <a:t> körül nincs ilyen erős kötőszövet, az, bár szintén megnagyobbodik, nem merevedik meg!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0969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Női nemi szervek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Organa</a:t>
            </a:r>
            <a:r>
              <a:rPr lang="hu-HU" dirty="0"/>
              <a:t> </a:t>
            </a:r>
            <a:r>
              <a:rPr lang="hu-HU" dirty="0" err="1"/>
              <a:t>genitalia</a:t>
            </a:r>
            <a:r>
              <a:rPr lang="hu-HU" dirty="0"/>
              <a:t> </a:t>
            </a:r>
            <a:r>
              <a:rPr lang="hu-HU" dirty="0" err="1"/>
              <a:t>feminina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13284"/>
            <a:ext cx="29337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602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Belső női nemi szervek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Petefészek, petevezeték, méh, hüvely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49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035496"/>
            <a:ext cx="4152729" cy="760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2800" b="1" dirty="0"/>
              <a:t>Női nemi szervek</a:t>
            </a:r>
            <a:endParaRPr lang="en-US" sz="28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251520" y="1600200"/>
            <a:ext cx="40881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u="sng" dirty="0">
                <a:latin typeface="Calibri" pitchFamily="34" charset="0"/>
                <a:cs typeface="Calibri" pitchFamily="34" charset="0"/>
              </a:rPr>
              <a:t>Belső</a:t>
            </a: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petefészek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ovarium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petevezeték (tuba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uterina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méh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uterus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hüvely (vagina)</a:t>
            </a:r>
          </a:p>
          <a:p>
            <a:pPr marL="0" indent="0"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glandula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bulbourethralis</a:t>
            </a:r>
            <a:br>
              <a:rPr lang="hu-HU" sz="1800" dirty="0">
                <a:latin typeface="Calibri" pitchFamily="34" charset="0"/>
                <a:cs typeface="Calibri" pitchFamily="34" charset="0"/>
              </a:rPr>
            </a:br>
            <a:r>
              <a:rPr lang="hu-HU" sz="1800" dirty="0">
                <a:latin typeface="Calibri" pitchFamily="34" charset="0"/>
                <a:cs typeface="Calibri" pitchFamily="34" charset="0"/>
              </a:rPr>
              <a:t>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Bartholini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mirigy)</a:t>
            </a: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 flipH="1">
            <a:off x="2411760" y="2492896"/>
            <a:ext cx="1656184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2915816" y="2708920"/>
            <a:ext cx="108012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804248" y="1916832"/>
            <a:ext cx="23042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Calibri" pitchFamily="34" charset="0"/>
                <a:cs typeface="Calibri" pitchFamily="34" charset="0"/>
              </a:rPr>
              <a:t>Külső</a:t>
            </a:r>
          </a:p>
          <a:p>
            <a:endParaRPr lang="hu-HU" dirty="0">
              <a:latin typeface="Calibri" pitchFamily="34" charset="0"/>
              <a:cs typeface="Calibri" pitchFamily="34" charset="0"/>
            </a:endParaRPr>
          </a:p>
          <a:p>
            <a:r>
              <a:rPr lang="hu-HU" dirty="0">
                <a:latin typeface="Calibri" pitchFamily="34" charset="0"/>
                <a:cs typeface="Calibri" pitchFamily="34" charset="0"/>
              </a:rPr>
              <a:t>csikló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clitoris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hu-HU" dirty="0">
              <a:latin typeface="Calibri" pitchFamily="34" charset="0"/>
              <a:cs typeface="Calibri" pitchFamily="34" charset="0"/>
            </a:endParaRPr>
          </a:p>
          <a:p>
            <a:r>
              <a:rPr lang="hu-HU" dirty="0">
                <a:latin typeface="Calibri" pitchFamily="34" charset="0"/>
                <a:cs typeface="Calibri" pitchFamily="34" charset="0"/>
              </a:rPr>
              <a:t>kisajak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labium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minus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hu-HU" dirty="0">
              <a:latin typeface="Calibri" pitchFamily="34" charset="0"/>
              <a:cs typeface="Calibri" pitchFamily="34" charset="0"/>
            </a:endParaRPr>
          </a:p>
          <a:p>
            <a:r>
              <a:rPr lang="hu-HU" dirty="0">
                <a:latin typeface="Calibri" pitchFamily="34" charset="0"/>
                <a:cs typeface="Calibri" pitchFamily="34" charset="0"/>
              </a:rPr>
              <a:t>nagyajak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labium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majus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Egyenes összekötő 15"/>
          <p:cNvCxnSpPr/>
          <p:nvPr/>
        </p:nvCxnSpPr>
        <p:spPr>
          <a:xfrm flipV="1">
            <a:off x="1691680" y="3068961"/>
            <a:ext cx="2592288" cy="792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1835696" y="3933056"/>
            <a:ext cx="3096344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>
            <a:off x="4427984" y="3356992"/>
            <a:ext cx="2376264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>
            <a:stCxn id="1027" idx="3"/>
          </p:cNvCxnSpPr>
          <p:nvPr/>
        </p:nvCxnSpPr>
        <p:spPr>
          <a:xfrm flipH="1">
            <a:off x="4067944" y="2766678"/>
            <a:ext cx="2784577" cy="162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H="1">
            <a:off x="4355976" y="4221088"/>
            <a:ext cx="2448272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42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Petefészek (</a:t>
            </a:r>
            <a:r>
              <a:rPr lang="hu-HU" sz="2800" b="1" dirty="0" err="1"/>
              <a:t>ovarium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5" y="1268760"/>
            <a:ext cx="9033228" cy="2448272"/>
          </a:xfrm>
        </p:spPr>
        <p:txBody>
          <a:bodyPr>
            <a:normAutofit/>
          </a:bodyPr>
          <a:lstStyle/>
          <a:p>
            <a:r>
              <a:rPr lang="hu-HU" sz="2000" dirty="0"/>
              <a:t>Kismedencében (</a:t>
            </a:r>
            <a:r>
              <a:rPr lang="hu-HU" sz="2000" dirty="0" err="1"/>
              <a:t>pelvis</a:t>
            </a:r>
            <a:r>
              <a:rPr lang="hu-HU" sz="2000" dirty="0"/>
              <a:t> minor) található szerv</a:t>
            </a:r>
          </a:p>
          <a:p>
            <a:r>
              <a:rPr lang="hu-HU" sz="2000" dirty="0"/>
              <a:t>Feladatai:</a:t>
            </a:r>
          </a:p>
          <a:p>
            <a:pPr lvl="1"/>
            <a:r>
              <a:rPr lang="hu-HU" sz="1600" dirty="0"/>
              <a:t>Itt történik a </a:t>
            </a:r>
            <a:r>
              <a:rPr lang="hu-HU" sz="1600" b="1" dirty="0" err="1"/>
              <a:t>folliculusok</a:t>
            </a:r>
            <a:r>
              <a:rPr lang="hu-HU" sz="1600" b="1" dirty="0"/>
              <a:t> érése</a:t>
            </a:r>
            <a:r>
              <a:rPr lang="hu-HU" sz="1600" dirty="0"/>
              <a:t>. </a:t>
            </a:r>
            <a:r>
              <a:rPr lang="hu-HU" sz="1600" dirty="0" err="1"/>
              <a:t>Folliculus</a:t>
            </a:r>
            <a:r>
              <a:rPr lang="hu-HU" sz="1600" dirty="0"/>
              <a:t>: az </a:t>
            </a:r>
            <a:r>
              <a:rPr lang="hu-HU" sz="1600" dirty="0" err="1"/>
              <a:t>oocyta</a:t>
            </a:r>
            <a:r>
              <a:rPr lang="hu-HU" sz="1600" dirty="0"/>
              <a:t> és a körülötte elhelyezkedő tüszőhám.</a:t>
            </a:r>
          </a:p>
          <a:p>
            <a:pPr lvl="1"/>
            <a:r>
              <a:rPr lang="hu-HU" sz="1600" dirty="0"/>
              <a:t>Tüszőhormonok termelése. Ösztrogén: elősegíti a másodlagos nemi jellegek kialakulását, szerepet játszik a méhnyálkahártya megvastagodásában és a menstruációs ciklus kialakulásában.</a:t>
            </a:r>
          </a:p>
          <a:p>
            <a:pPr lvl="1"/>
            <a:r>
              <a:rPr lang="hu-HU" sz="1600" dirty="0"/>
              <a:t>Sárgatest hormonok termelése. Progeszteron: Hatására a méhnyálkahártya olyan stádiumba kerül, amely kedvező körülményeket teremt megtermékenyített petesejt beágyazódásához és méhlepény (placenta) kialakulásához.</a:t>
            </a:r>
            <a:endParaRPr lang="en-US" sz="1600" dirty="0"/>
          </a:p>
        </p:txBody>
      </p:sp>
      <p:pic>
        <p:nvPicPr>
          <p:cNvPr id="4" name="Picture 35" descr="C:\Users\szabok\Documents\Könyvek\Sobotta\Sobotta_Band_2\Kapitel_07\ohne_Beschriftung\chp07_fig074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83" y="3932237"/>
            <a:ext cx="4425950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3528" y="3789040"/>
            <a:ext cx="3635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/>
              <a:t>  A petefészek „szalagjai”: </a:t>
            </a:r>
            <a:r>
              <a:rPr lang="hu-HU" sz="2000" dirty="0" err="1"/>
              <a:t>l</a:t>
            </a:r>
            <a:r>
              <a:rPr lang="hu-HU" sz="2000" dirty="0" err="1">
                <a:cs typeface="Calibri" pitchFamily="34" charset="0"/>
              </a:rPr>
              <a:t>igamentum</a:t>
            </a:r>
            <a:r>
              <a:rPr lang="hu-HU" sz="2000" dirty="0">
                <a:cs typeface="Calibri" pitchFamily="34" charset="0"/>
              </a:rPr>
              <a:t> </a:t>
            </a:r>
            <a:r>
              <a:rPr lang="hu-HU" sz="2000" dirty="0" err="1">
                <a:cs typeface="Calibri" pitchFamily="34" charset="0"/>
              </a:rPr>
              <a:t>ovarii</a:t>
            </a:r>
            <a:r>
              <a:rPr lang="hu-HU" sz="2000" dirty="0">
                <a:cs typeface="Calibri" pitchFamily="34" charset="0"/>
              </a:rPr>
              <a:t> </a:t>
            </a:r>
            <a:r>
              <a:rPr lang="hu-HU" sz="2000" dirty="0" err="1">
                <a:cs typeface="Calibri" pitchFamily="34" charset="0"/>
              </a:rPr>
              <a:t>proprium</a:t>
            </a:r>
            <a:r>
              <a:rPr lang="hu-HU" sz="2000" dirty="0">
                <a:cs typeface="Calibri" pitchFamily="34" charset="0"/>
              </a:rPr>
              <a:t> és </a:t>
            </a:r>
            <a:r>
              <a:rPr lang="hu-HU" sz="2000" dirty="0" err="1">
                <a:cs typeface="Calibri" pitchFamily="34" charset="0"/>
              </a:rPr>
              <a:t>ligamentum</a:t>
            </a:r>
            <a:r>
              <a:rPr lang="hu-HU" sz="2000" dirty="0">
                <a:cs typeface="Calibri" pitchFamily="34" charset="0"/>
              </a:rPr>
              <a:t> </a:t>
            </a:r>
            <a:r>
              <a:rPr lang="hu-HU" sz="2000" dirty="0" err="1">
                <a:cs typeface="Calibri" pitchFamily="34" charset="0"/>
              </a:rPr>
              <a:t>suspensorium</a:t>
            </a:r>
            <a:r>
              <a:rPr lang="hu-HU" sz="2000" dirty="0">
                <a:cs typeface="Calibri" pitchFamily="34" charset="0"/>
              </a:rPr>
              <a:t> </a:t>
            </a:r>
            <a:r>
              <a:rPr lang="hu-HU" sz="2000" dirty="0" err="1">
                <a:cs typeface="Calibri" pitchFamily="34" charset="0"/>
              </a:rPr>
              <a:t>ovarii</a:t>
            </a:r>
            <a:r>
              <a:rPr lang="hu-HU" sz="2000" dirty="0">
                <a:cs typeface="Calibri" pitchFamily="34" charset="0"/>
              </a:rPr>
              <a:t> 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7289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Petefészek (</a:t>
            </a:r>
            <a:r>
              <a:rPr lang="hu-HU" sz="2800" b="1" dirty="0" err="1"/>
              <a:t>ovarium</a:t>
            </a:r>
            <a:r>
              <a:rPr lang="hu-HU" sz="2800" b="1" dirty="0"/>
              <a:t>)</a:t>
            </a:r>
            <a:endParaRPr lang="en-US" sz="2800" b="1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330598" y="1556792"/>
            <a:ext cx="6481762" cy="5184775"/>
            <a:chOff x="1655" y="845"/>
            <a:chExt cx="4082" cy="3304"/>
          </a:xfrm>
        </p:grpSpPr>
        <p:graphicFrame>
          <p:nvGraphicFramePr>
            <p:cNvPr id="5" name="Object 3"/>
            <p:cNvGraphicFramePr>
              <a:graphicFrameLocks noChangeAspect="1"/>
            </p:cNvGraphicFramePr>
            <p:nvPr/>
          </p:nvGraphicFramePr>
          <p:xfrm>
            <a:off x="1655" y="845"/>
            <a:ext cx="4082" cy="3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Image" r:id="rId3" imgW="14082540" imgH="11720635" progId="Photoshop.Image.9">
                    <p:embed/>
                  </p:oleObj>
                </mc:Choice>
                <mc:Fallback>
                  <p:oleObj name="Image" r:id="rId3" imgW="14082540" imgH="11720635" progId="Photoshop.Image.9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845"/>
                          <a:ext cx="4082" cy="3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655" y="3294"/>
              <a:ext cx="89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hu-HU" sz="1400" dirty="0"/>
                <a:t>corpus albicans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4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6-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2920" y="2237256"/>
            <a:ext cx="4242816" cy="316992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7544" y="1772816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Elsődleges tüsző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5517232"/>
            <a:ext cx="1911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Másodlagos tüsző</a:t>
            </a:r>
          </a:p>
        </p:txBody>
      </p:sp>
      <p:pic>
        <p:nvPicPr>
          <p:cNvPr id="8" name="Kép 7" descr="6-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25364" y="1711340"/>
            <a:ext cx="5368845" cy="419565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820555" y="1633171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Graaf-féle</a:t>
            </a:r>
            <a:r>
              <a:rPr lang="hu-HU" dirty="0"/>
              <a:t> tüsző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555776" y="47667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Petefészek tüszőinek szöveti képe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Pe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855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pronucleus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2385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373308" y="2924944"/>
            <a:ext cx="6804025" cy="272382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Már az embrionális élet során elkezdődik, de megreked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meiosis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első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profázisában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- pubertásig. Az első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meiotikus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osztódás ovulációkor,  a második megtermékenyítéskor fejeződik be. Emberben ciklusonként (kb. havonta) egy petesejt jut el az ovulációig (összesen kb. 400!). A peteérés ált. 50 év körül (menopauza) leáll.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A négy keletkező sejt közül csak egy funkcióképes, a többi (sarki testek) defektívek. A petesejt adja az embrió citoplazmáját,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sejtorganellumainak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többségét, 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mitochondriumokat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és a tápanyagokat.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65757" y="5648767"/>
            <a:ext cx="8424863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dirty="0">
                <a:latin typeface="Calibri" pitchFamily="34" charset="0"/>
                <a:cs typeface="Calibri" pitchFamily="34" charset="0"/>
              </a:rPr>
              <a:t>Egyes petesejtek ovuláció előtt akár 40-50 évet is tölthetnek az első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meiosis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profázisában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, ahol fokozottan sérülékenyek (-&gt; </a:t>
            </a:r>
            <a:r>
              <a:rPr lang="hu-HU" sz="2000" dirty="0" err="1">
                <a:latin typeface="Calibri" pitchFamily="34" charset="0"/>
                <a:cs typeface="Calibri" pitchFamily="34" charset="0"/>
              </a:rPr>
              <a:t>kromoszómarendellenességek</a:t>
            </a:r>
            <a:r>
              <a:rPr lang="hu-HU" sz="2000" dirty="0">
                <a:latin typeface="Calibri" pitchFamily="34" charset="0"/>
                <a:cs typeface="Calibri" pitchFamily="34" charset="0"/>
              </a:rPr>
              <a:t>!!!)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Oogenesis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708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971550" y="333375"/>
            <a:ext cx="1944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err="1">
                <a:latin typeface="+mj-lt"/>
                <a:cs typeface="Calibri" pitchFamily="34" charset="0"/>
              </a:rPr>
              <a:t>Oogenesis</a:t>
            </a:r>
            <a:endParaRPr lang="hu-HU" sz="2800" b="1" dirty="0">
              <a:latin typeface="+mj-lt"/>
              <a:cs typeface="Calibri" pitchFamily="34" charset="0"/>
            </a:endParaRPr>
          </a:p>
        </p:txBody>
      </p:sp>
      <p:pic>
        <p:nvPicPr>
          <p:cNvPr id="25604" name="Picture 8" descr="oogene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88913"/>
            <a:ext cx="3065463" cy="6511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5580063" y="908050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>
            <a:off x="5580063" y="2492375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>
            <a:off x="5580063" y="3213100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5608" name="Line 12"/>
          <p:cNvSpPr>
            <a:spLocks noChangeShapeType="1"/>
          </p:cNvSpPr>
          <p:nvPr/>
        </p:nvSpPr>
        <p:spPr bwMode="auto">
          <a:xfrm>
            <a:off x="6588125" y="8366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6300788" y="1341438"/>
            <a:ext cx="1428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 flipH="1">
            <a:off x="5940425" y="1628775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1" name="Line 15"/>
          <p:cNvSpPr>
            <a:spLocks noChangeShapeType="1"/>
          </p:cNvSpPr>
          <p:nvPr/>
        </p:nvSpPr>
        <p:spPr bwMode="auto">
          <a:xfrm flipH="1">
            <a:off x="5508625" y="1916113"/>
            <a:ext cx="142875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2" name="Line 16"/>
          <p:cNvSpPr>
            <a:spLocks noChangeShapeType="1"/>
          </p:cNvSpPr>
          <p:nvPr/>
        </p:nvSpPr>
        <p:spPr bwMode="auto">
          <a:xfrm flipH="1">
            <a:off x="6732588" y="1628775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 flipH="1">
            <a:off x="6732588" y="1773238"/>
            <a:ext cx="1428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4" name="Line 19"/>
          <p:cNvSpPr>
            <a:spLocks noChangeShapeType="1"/>
          </p:cNvSpPr>
          <p:nvPr/>
        </p:nvSpPr>
        <p:spPr bwMode="auto">
          <a:xfrm>
            <a:off x="6659563" y="134143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5" name="Line 21"/>
          <p:cNvSpPr>
            <a:spLocks noChangeShapeType="1"/>
          </p:cNvSpPr>
          <p:nvPr/>
        </p:nvSpPr>
        <p:spPr bwMode="auto">
          <a:xfrm>
            <a:off x="7019925" y="16287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6" name="Line 22"/>
          <p:cNvSpPr>
            <a:spLocks noChangeShapeType="1"/>
          </p:cNvSpPr>
          <p:nvPr/>
        </p:nvSpPr>
        <p:spPr bwMode="auto">
          <a:xfrm>
            <a:off x="6877050" y="1989138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7" name="Line 23"/>
          <p:cNvSpPr>
            <a:spLocks noChangeShapeType="1"/>
          </p:cNvSpPr>
          <p:nvPr/>
        </p:nvSpPr>
        <p:spPr bwMode="auto">
          <a:xfrm>
            <a:off x="6156325" y="16287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8" name="Line 24"/>
          <p:cNvSpPr>
            <a:spLocks noChangeShapeType="1"/>
          </p:cNvSpPr>
          <p:nvPr/>
        </p:nvSpPr>
        <p:spPr bwMode="auto">
          <a:xfrm>
            <a:off x="7380288" y="1916113"/>
            <a:ext cx="215900" cy="2174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19" name="Line 26"/>
          <p:cNvSpPr>
            <a:spLocks noChangeShapeType="1"/>
          </p:cNvSpPr>
          <p:nvPr/>
        </p:nvSpPr>
        <p:spPr bwMode="auto">
          <a:xfrm flipH="1">
            <a:off x="6011863" y="1989138"/>
            <a:ext cx="215900" cy="1428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0" name="Line 27"/>
          <p:cNvSpPr>
            <a:spLocks noChangeShapeType="1"/>
          </p:cNvSpPr>
          <p:nvPr/>
        </p:nvSpPr>
        <p:spPr bwMode="auto">
          <a:xfrm flipH="1">
            <a:off x="6516688" y="1989138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1" name="Line 28"/>
          <p:cNvSpPr>
            <a:spLocks noChangeShapeType="1"/>
          </p:cNvSpPr>
          <p:nvPr/>
        </p:nvSpPr>
        <p:spPr bwMode="auto">
          <a:xfrm flipH="1">
            <a:off x="7092950" y="1916113"/>
            <a:ext cx="142875" cy="2159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2" name="Line 30"/>
          <p:cNvSpPr>
            <a:spLocks noChangeShapeType="1"/>
          </p:cNvSpPr>
          <p:nvPr/>
        </p:nvSpPr>
        <p:spPr bwMode="auto">
          <a:xfrm>
            <a:off x="5795963" y="1989138"/>
            <a:ext cx="71437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3" name="Line 31"/>
          <p:cNvSpPr>
            <a:spLocks noChangeShapeType="1"/>
          </p:cNvSpPr>
          <p:nvPr/>
        </p:nvSpPr>
        <p:spPr bwMode="auto">
          <a:xfrm>
            <a:off x="6443663" y="24209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4" name="Line 32"/>
          <p:cNvSpPr>
            <a:spLocks noChangeShapeType="1"/>
          </p:cNvSpPr>
          <p:nvPr/>
        </p:nvSpPr>
        <p:spPr bwMode="auto">
          <a:xfrm>
            <a:off x="5867400" y="5084763"/>
            <a:ext cx="21748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5" name="Line 33"/>
          <p:cNvSpPr>
            <a:spLocks noChangeShapeType="1"/>
          </p:cNvSpPr>
          <p:nvPr/>
        </p:nvSpPr>
        <p:spPr bwMode="auto">
          <a:xfrm>
            <a:off x="6443663" y="3068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6" name="Line 34"/>
          <p:cNvSpPr>
            <a:spLocks noChangeShapeType="1"/>
          </p:cNvSpPr>
          <p:nvPr/>
        </p:nvSpPr>
        <p:spPr bwMode="auto">
          <a:xfrm>
            <a:off x="6443663" y="38608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7" name="Line 35"/>
          <p:cNvSpPr>
            <a:spLocks noChangeShapeType="1"/>
          </p:cNvSpPr>
          <p:nvPr/>
        </p:nvSpPr>
        <p:spPr bwMode="auto">
          <a:xfrm>
            <a:off x="6516688" y="3860800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8" name="Line 36"/>
          <p:cNvSpPr>
            <a:spLocks noChangeShapeType="1"/>
          </p:cNvSpPr>
          <p:nvPr/>
        </p:nvSpPr>
        <p:spPr bwMode="auto">
          <a:xfrm>
            <a:off x="6372225" y="46529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29" name="Line 37"/>
          <p:cNvSpPr>
            <a:spLocks noChangeShapeType="1"/>
          </p:cNvSpPr>
          <p:nvPr/>
        </p:nvSpPr>
        <p:spPr bwMode="auto">
          <a:xfrm>
            <a:off x="6372225" y="54451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30" name="Line 38"/>
          <p:cNvSpPr>
            <a:spLocks noChangeShapeType="1"/>
          </p:cNvSpPr>
          <p:nvPr/>
        </p:nvSpPr>
        <p:spPr bwMode="auto">
          <a:xfrm>
            <a:off x="6516688" y="5445125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31" name="Text Box 39"/>
          <p:cNvSpPr txBox="1">
            <a:spLocks noChangeArrowheads="1"/>
          </p:cNvSpPr>
          <p:nvPr/>
        </p:nvSpPr>
        <p:spPr bwMode="auto">
          <a:xfrm>
            <a:off x="7380288" y="404813"/>
            <a:ext cx="1150937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ősivarsejt</a:t>
            </a:r>
          </a:p>
        </p:txBody>
      </p:sp>
      <p:sp>
        <p:nvSpPr>
          <p:cNvPr id="25632" name="Text Box 40"/>
          <p:cNvSpPr txBox="1">
            <a:spLocks noChangeArrowheads="1"/>
          </p:cNvSpPr>
          <p:nvPr/>
        </p:nvSpPr>
        <p:spPr bwMode="auto">
          <a:xfrm>
            <a:off x="7451725" y="1268413"/>
            <a:ext cx="1692275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oogoniumok (2n)</a:t>
            </a:r>
          </a:p>
        </p:txBody>
      </p:sp>
      <p:sp>
        <p:nvSpPr>
          <p:cNvPr id="25633" name="Text Box 41"/>
          <p:cNvSpPr txBox="1">
            <a:spLocks noChangeArrowheads="1"/>
          </p:cNvSpPr>
          <p:nvPr/>
        </p:nvSpPr>
        <p:spPr bwMode="auto">
          <a:xfrm>
            <a:off x="7164388" y="3357563"/>
            <a:ext cx="1763712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primer oocyta (4n)</a:t>
            </a:r>
          </a:p>
        </p:txBody>
      </p:sp>
      <p:sp>
        <p:nvSpPr>
          <p:cNvPr id="25634" name="Text Box 42"/>
          <p:cNvSpPr txBox="1">
            <a:spLocks noChangeArrowheads="1"/>
          </p:cNvSpPr>
          <p:nvPr/>
        </p:nvSpPr>
        <p:spPr bwMode="auto">
          <a:xfrm>
            <a:off x="7539038" y="4425950"/>
            <a:ext cx="1354137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5635" name="Text Box 44"/>
          <p:cNvSpPr txBox="1">
            <a:spLocks noChangeArrowheads="1"/>
          </p:cNvSpPr>
          <p:nvPr/>
        </p:nvSpPr>
        <p:spPr bwMode="auto">
          <a:xfrm>
            <a:off x="7667625" y="4221163"/>
            <a:ext cx="1331913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dirty="0"/>
              <a:t>szekunder </a:t>
            </a:r>
            <a:r>
              <a:rPr lang="hu-HU" sz="1400" b="1" dirty="0" err="1"/>
              <a:t>oocyta</a:t>
            </a:r>
            <a:r>
              <a:rPr lang="hu-HU" sz="1400" b="1" dirty="0"/>
              <a:t> (</a:t>
            </a:r>
            <a:r>
              <a:rPr lang="hu-HU" sz="1400" b="1" dirty="0" err="1"/>
              <a:t>2n</a:t>
            </a:r>
            <a:r>
              <a:rPr lang="hu-HU" sz="1400" b="1" dirty="0"/>
              <a:t>)</a:t>
            </a:r>
          </a:p>
        </p:txBody>
      </p:sp>
      <p:sp>
        <p:nvSpPr>
          <p:cNvPr id="25636" name="Text Box 45"/>
          <p:cNvSpPr txBox="1">
            <a:spLocks noChangeArrowheads="1"/>
          </p:cNvSpPr>
          <p:nvPr/>
        </p:nvSpPr>
        <p:spPr bwMode="auto">
          <a:xfrm>
            <a:off x="6732588" y="4508500"/>
            <a:ext cx="1008062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sarkitest (2n)</a:t>
            </a:r>
          </a:p>
        </p:txBody>
      </p:sp>
      <p:sp>
        <p:nvSpPr>
          <p:cNvPr id="25637" name="Text Box 46"/>
          <p:cNvSpPr txBox="1">
            <a:spLocks noChangeArrowheads="1"/>
          </p:cNvSpPr>
          <p:nvPr/>
        </p:nvSpPr>
        <p:spPr bwMode="auto">
          <a:xfrm>
            <a:off x="5940425" y="6237288"/>
            <a:ext cx="936625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zygota</a:t>
            </a:r>
          </a:p>
        </p:txBody>
      </p:sp>
      <p:sp>
        <p:nvSpPr>
          <p:cNvPr id="25638" name="Text Box 47"/>
          <p:cNvSpPr txBox="1">
            <a:spLocks noChangeArrowheads="1"/>
          </p:cNvSpPr>
          <p:nvPr/>
        </p:nvSpPr>
        <p:spPr bwMode="auto">
          <a:xfrm>
            <a:off x="6659563" y="5949950"/>
            <a:ext cx="935037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sarkitest (n)</a:t>
            </a:r>
          </a:p>
        </p:txBody>
      </p:sp>
      <p:sp>
        <p:nvSpPr>
          <p:cNvPr id="25639" name="Text Box 48"/>
          <p:cNvSpPr txBox="1">
            <a:spLocks noChangeArrowheads="1"/>
          </p:cNvSpPr>
          <p:nvPr/>
        </p:nvSpPr>
        <p:spPr bwMode="auto">
          <a:xfrm>
            <a:off x="6877050" y="2636838"/>
            <a:ext cx="16557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DNS-szintézis (4n), növekedés</a:t>
            </a:r>
          </a:p>
        </p:txBody>
      </p:sp>
      <p:sp>
        <p:nvSpPr>
          <p:cNvPr id="25640" name="Text Box 49"/>
          <p:cNvSpPr txBox="1">
            <a:spLocks noChangeArrowheads="1"/>
          </p:cNvSpPr>
          <p:nvPr/>
        </p:nvSpPr>
        <p:spPr bwMode="auto">
          <a:xfrm>
            <a:off x="5148263" y="5157788"/>
            <a:ext cx="93662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spermium (n)</a:t>
            </a:r>
          </a:p>
        </p:txBody>
      </p:sp>
      <p:sp>
        <p:nvSpPr>
          <p:cNvPr id="25641" name="Text Box 50"/>
          <p:cNvSpPr txBox="1">
            <a:spLocks noChangeArrowheads="1"/>
          </p:cNvSpPr>
          <p:nvPr/>
        </p:nvSpPr>
        <p:spPr bwMode="auto">
          <a:xfrm>
            <a:off x="3780086" y="1196975"/>
            <a:ext cx="1223962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 dirty="0"/>
              <a:t>szaporodási fázis, (</a:t>
            </a:r>
            <a:r>
              <a:rPr lang="hu-HU" sz="1400" b="1" dirty="0" err="1"/>
              <a:t>mitosisok</a:t>
            </a:r>
            <a:r>
              <a:rPr lang="hu-HU" sz="1400" b="1" dirty="0"/>
              <a:t>)</a:t>
            </a:r>
          </a:p>
        </p:txBody>
      </p:sp>
      <p:sp>
        <p:nvSpPr>
          <p:cNvPr id="25642" name="Text Box 51"/>
          <p:cNvSpPr txBox="1">
            <a:spLocks noChangeArrowheads="1"/>
          </p:cNvSpPr>
          <p:nvPr/>
        </p:nvSpPr>
        <p:spPr bwMode="auto">
          <a:xfrm>
            <a:off x="6732588" y="5084763"/>
            <a:ext cx="1511300" cy="27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metafázis II</a:t>
            </a:r>
          </a:p>
        </p:txBody>
      </p:sp>
      <p:sp>
        <p:nvSpPr>
          <p:cNvPr id="25643" name="Text Box 52"/>
          <p:cNvSpPr txBox="1">
            <a:spLocks noChangeArrowheads="1"/>
          </p:cNvSpPr>
          <p:nvPr/>
        </p:nvSpPr>
        <p:spPr bwMode="auto">
          <a:xfrm>
            <a:off x="3779912" y="2565400"/>
            <a:ext cx="122237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növekedési fázis</a:t>
            </a:r>
          </a:p>
        </p:txBody>
      </p:sp>
      <p:sp>
        <p:nvSpPr>
          <p:cNvPr id="25644" name="Line 53"/>
          <p:cNvSpPr>
            <a:spLocks noChangeShapeType="1"/>
          </p:cNvSpPr>
          <p:nvPr/>
        </p:nvSpPr>
        <p:spPr bwMode="auto">
          <a:xfrm flipV="1">
            <a:off x="5076825" y="3357563"/>
            <a:ext cx="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45" name="Text Box 54"/>
          <p:cNvSpPr txBox="1">
            <a:spLocks noChangeArrowheads="1"/>
          </p:cNvSpPr>
          <p:nvPr/>
        </p:nvSpPr>
        <p:spPr bwMode="auto">
          <a:xfrm>
            <a:off x="4140200" y="3789363"/>
            <a:ext cx="863600" cy="274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 dirty="0" err="1"/>
              <a:t>meiosis</a:t>
            </a:r>
            <a:r>
              <a:rPr lang="hu-HU" sz="1200" b="1" dirty="0"/>
              <a:t> I</a:t>
            </a:r>
          </a:p>
        </p:txBody>
      </p:sp>
      <p:sp>
        <p:nvSpPr>
          <p:cNvPr id="25646" name="Line 56"/>
          <p:cNvSpPr>
            <a:spLocks noChangeShapeType="1"/>
          </p:cNvSpPr>
          <p:nvPr/>
        </p:nvSpPr>
        <p:spPr bwMode="auto">
          <a:xfrm flipV="1">
            <a:off x="5076825" y="4437063"/>
            <a:ext cx="0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47" name="Text Box 57"/>
          <p:cNvSpPr txBox="1">
            <a:spLocks noChangeArrowheads="1"/>
          </p:cNvSpPr>
          <p:nvPr/>
        </p:nvSpPr>
        <p:spPr bwMode="auto">
          <a:xfrm>
            <a:off x="4140200" y="4868863"/>
            <a:ext cx="936625" cy="274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meiosis II</a:t>
            </a:r>
          </a:p>
        </p:txBody>
      </p:sp>
      <p:sp>
        <p:nvSpPr>
          <p:cNvPr id="25648" name="Text Box 58"/>
          <p:cNvSpPr txBox="1">
            <a:spLocks noChangeArrowheads="1"/>
          </p:cNvSpPr>
          <p:nvPr/>
        </p:nvSpPr>
        <p:spPr bwMode="auto">
          <a:xfrm>
            <a:off x="4140200" y="5876925"/>
            <a:ext cx="1871663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megtermékenyítés</a:t>
            </a:r>
          </a:p>
        </p:txBody>
      </p:sp>
      <p:sp>
        <p:nvSpPr>
          <p:cNvPr id="25649" name="Text Box 59"/>
          <p:cNvSpPr txBox="1">
            <a:spLocks noChangeArrowheads="1"/>
          </p:cNvSpPr>
          <p:nvPr/>
        </p:nvSpPr>
        <p:spPr bwMode="auto">
          <a:xfrm>
            <a:off x="3779838" y="4221163"/>
            <a:ext cx="1008062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érési fázis</a:t>
            </a:r>
          </a:p>
        </p:txBody>
      </p:sp>
      <p:sp>
        <p:nvSpPr>
          <p:cNvPr id="25650" name="Text Box 60"/>
          <p:cNvSpPr txBox="1">
            <a:spLocks noChangeArrowheads="1"/>
          </p:cNvSpPr>
          <p:nvPr/>
        </p:nvSpPr>
        <p:spPr bwMode="auto">
          <a:xfrm>
            <a:off x="179512" y="1340768"/>
            <a:ext cx="338455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hu-HU" sz="1600" b="1" dirty="0"/>
              <a:t>Helye:</a:t>
            </a:r>
            <a:r>
              <a:rPr lang="hu-HU" sz="1600" dirty="0"/>
              <a:t> petefészek (</a:t>
            </a:r>
            <a:r>
              <a:rPr lang="hu-HU" sz="1600" dirty="0" err="1"/>
              <a:t>ovarium</a:t>
            </a:r>
            <a:r>
              <a:rPr lang="hu-HU" sz="1600" dirty="0"/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hu-HU" sz="1600" b="1" dirty="0"/>
              <a:t>Tüszők</a:t>
            </a:r>
            <a:r>
              <a:rPr lang="hu-HU" sz="1600" dirty="0"/>
              <a:t> (</a:t>
            </a:r>
            <a:r>
              <a:rPr lang="hu-HU" sz="1600" dirty="0" err="1"/>
              <a:t>folliculusok</a:t>
            </a:r>
            <a:r>
              <a:rPr lang="hu-HU" sz="1600" dirty="0"/>
              <a:t>): tüszőhám körülveszi a fejlődő petesejtet egy, majd több rétegben.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600" b="1" dirty="0"/>
              <a:t>Két megállás a </a:t>
            </a:r>
            <a:r>
              <a:rPr lang="hu-HU" sz="1600" b="1" dirty="0" err="1"/>
              <a:t>meiosisban</a:t>
            </a:r>
            <a:r>
              <a:rPr lang="hu-HU" sz="1600" b="1" dirty="0"/>
              <a:t>: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600" b="1" dirty="0" err="1"/>
              <a:t>Profázis</a:t>
            </a:r>
            <a:r>
              <a:rPr lang="hu-HU" sz="1600" b="1" dirty="0"/>
              <a:t> I-ben</a:t>
            </a:r>
            <a:r>
              <a:rPr lang="hu-HU" sz="1600" dirty="0"/>
              <a:t> (</a:t>
            </a:r>
            <a:r>
              <a:rPr lang="hu-HU" sz="1600" dirty="0" err="1"/>
              <a:t>diplotén</a:t>
            </a:r>
            <a:r>
              <a:rPr lang="hu-HU" sz="1600" dirty="0"/>
              <a:t>) évekre, akár 4 évtizedre! A </a:t>
            </a:r>
            <a:r>
              <a:rPr lang="hu-HU" sz="1600" dirty="0" err="1"/>
              <a:t>meiózis</a:t>
            </a:r>
            <a:r>
              <a:rPr lang="hu-HU" sz="1600" dirty="0"/>
              <a:t> I. főszakasza az ovuláció előtt következik be hónapról hónapra.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400" dirty="0"/>
              <a:t>	Ez lehet az oka, hogy idős szülőnőknél sokkal gyakoribb a </a:t>
            </a:r>
            <a:r>
              <a:rPr lang="hu-HU" sz="1400" dirty="0" err="1"/>
              <a:t>non-disjunctio</a:t>
            </a:r>
            <a:r>
              <a:rPr lang="hu-HU" sz="1400" dirty="0"/>
              <a:t> (nem minden homológ kromoszómapár válik szét). Leány újszülöttben összes petesejt a </a:t>
            </a:r>
            <a:r>
              <a:rPr lang="hu-HU" sz="1400" dirty="0" err="1"/>
              <a:t>profázis</a:t>
            </a:r>
            <a:r>
              <a:rPr lang="hu-HU" sz="1400" dirty="0"/>
              <a:t> I-ben van.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600" b="1" dirty="0"/>
              <a:t>2. 	</a:t>
            </a:r>
            <a:r>
              <a:rPr lang="hu-HU" sz="1600" b="1" dirty="0" err="1"/>
              <a:t>Metafázis</a:t>
            </a:r>
            <a:r>
              <a:rPr lang="hu-HU" sz="1600" b="1" dirty="0"/>
              <a:t> </a:t>
            </a:r>
            <a:r>
              <a:rPr lang="hu-HU" sz="1600" b="1" dirty="0" err="1"/>
              <a:t>II-ben</a:t>
            </a:r>
            <a:r>
              <a:rPr lang="hu-HU" sz="1600" b="1" dirty="0"/>
              <a:t>,</a:t>
            </a:r>
            <a:r>
              <a:rPr lang="hu-HU" sz="1600" dirty="0"/>
              <a:t> (csak a spermium behatolásakor fejeződik be a 2. érési osztódás).</a:t>
            </a:r>
          </a:p>
          <a:p>
            <a:pPr marL="342900" indent="-342900">
              <a:spcBef>
                <a:spcPct val="50000"/>
              </a:spcBef>
            </a:pPr>
            <a:r>
              <a:rPr lang="hu-HU" sz="1400" dirty="0"/>
              <a:t>	Ha nincs megtermékenyítés, a petesejt a </a:t>
            </a:r>
            <a:r>
              <a:rPr lang="hu-HU" sz="1400" dirty="0" err="1"/>
              <a:t>metafázis</a:t>
            </a:r>
            <a:r>
              <a:rPr lang="hu-HU" sz="1400" dirty="0"/>
              <a:t> </a:t>
            </a:r>
            <a:r>
              <a:rPr lang="hu-HU" sz="1400" dirty="0" err="1"/>
              <a:t>II-ben</a:t>
            </a:r>
            <a:r>
              <a:rPr lang="hu-HU" sz="1400" dirty="0"/>
              <a:t> elpusztul (tehát a spermium „menti meg”).</a:t>
            </a:r>
          </a:p>
        </p:txBody>
      </p:sp>
      <p:sp>
        <p:nvSpPr>
          <p:cNvPr id="25651" name="Text Box 61"/>
          <p:cNvSpPr txBox="1">
            <a:spLocks noChangeArrowheads="1"/>
          </p:cNvSpPr>
          <p:nvPr/>
        </p:nvSpPr>
        <p:spPr bwMode="auto">
          <a:xfrm>
            <a:off x="7308850" y="3573463"/>
            <a:ext cx="1584325" cy="549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további növekedés, kortikális granulumok, zona pellucida</a:t>
            </a:r>
          </a:p>
        </p:txBody>
      </p:sp>
      <p:sp>
        <p:nvSpPr>
          <p:cNvPr id="25652" name="Text Box 62"/>
          <p:cNvSpPr txBox="1">
            <a:spLocks noChangeArrowheads="1"/>
          </p:cNvSpPr>
          <p:nvPr/>
        </p:nvSpPr>
        <p:spPr bwMode="auto">
          <a:xfrm>
            <a:off x="7956550" y="5876925"/>
            <a:ext cx="431800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ym typeface="Wingdings" pitchFamily="2" charset="2"/>
              </a:rPr>
              <a:t></a:t>
            </a:r>
          </a:p>
        </p:txBody>
      </p:sp>
      <p:sp>
        <p:nvSpPr>
          <p:cNvPr id="2" name="Téglalap 1"/>
          <p:cNvSpPr/>
          <p:nvPr/>
        </p:nvSpPr>
        <p:spPr>
          <a:xfrm>
            <a:off x="3636070" y="81211"/>
            <a:ext cx="5329335" cy="6619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1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Férfi nemi szervek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Organa</a:t>
            </a:r>
            <a:r>
              <a:rPr lang="hu-HU" dirty="0"/>
              <a:t> </a:t>
            </a:r>
            <a:r>
              <a:rPr lang="hu-HU" dirty="0" err="1"/>
              <a:t>genitalia</a:t>
            </a:r>
            <a:r>
              <a:rPr lang="hu-HU" dirty="0"/>
              <a:t> </a:t>
            </a:r>
            <a:r>
              <a:rPr lang="hu-HU" dirty="0" err="1"/>
              <a:t>masculina</a:t>
            </a:r>
            <a:endParaRPr lang="en-US" dirty="0"/>
          </a:p>
        </p:txBody>
      </p:sp>
      <p:pic>
        <p:nvPicPr>
          <p:cNvPr id="4" name="Picture 12" descr="C:\Users\szabok\Documents\Könyvek\Sobotta\Sobotta_Band_2\Kapitel_07\ohne_Beschriftung\chp07_fig039_a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2066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37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51519" y="1238260"/>
            <a:ext cx="864096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Szerepe: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libri" pitchFamily="34" charset="0"/>
                <a:cs typeface="Calibri" pitchFamily="34" charset="0"/>
              </a:rPr>
              <a:t>a méhnyálkahártya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ciklusosan változik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  <a:cs typeface="Calibri" pitchFamily="34" charset="0"/>
              </a:rPr>
              <a:t>ide ágyazódik be a megtermékenyített petesejt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  <a:cs typeface="Calibri" pitchFamily="34" charset="0"/>
              </a:rPr>
              <a:t>a terhes méh nyálkahártyája alakítja ki a méhlepény anyai oldalát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  <a:cs typeface="Calibri" pitchFamily="34" charset="0"/>
              </a:rPr>
              <a:t>Születéskor a méh összehúzódásai teszik lehetővé a magzat világrahozatalát</a:t>
            </a:r>
          </a:p>
          <a:p>
            <a:pPr eaLnBrk="1" hangingPunct="1">
              <a:spcBef>
                <a:spcPct val="50000"/>
              </a:spcBef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Falának rétegei: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endometrium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(nyálkahártya): ciklusos változást mutat, a nyálkahárty</a:t>
            </a:r>
            <a:r>
              <a:rPr lang="hu-HU" dirty="0">
                <a:latin typeface="Calibri" pitchFamily="34" charset="0"/>
                <a:cs typeface="Calibri" pitchFamily="34" charset="0"/>
              </a:rPr>
              <a:t>a pusztulásából majd újraképződéséből áll</a:t>
            </a: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myometrium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(simaizom)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800" dirty="0" err="1">
                <a:latin typeface="Calibri" pitchFamily="34" charset="0"/>
                <a:cs typeface="Calibri" pitchFamily="34" charset="0"/>
              </a:rPr>
              <a:t>perimetrium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(hashártya)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Méh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0547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A méh (</a:t>
            </a:r>
            <a:r>
              <a:rPr lang="hu-HU" sz="2800" b="1" dirty="0" err="1"/>
              <a:t>uterus</a:t>
            </a:r>
            <a:r>
              <a:rPr lang="hu-HU" sz="2800" b="1" dirty="0"/>
              <a:t>) anatómiája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kismedence közepén, a húgyhólyag és a </a:t>
            </a:r>
            <a:r>
              <a:rPr lang="hu-HU" sz="2000" dirty="0" err="1"/>
              <a:t>rectum</a:t>
            </a:r>
            <a:r>
              <a:rPr lang="hu-HU" sz="2000" dirty="0"/>
              <a:t> között elhelyezkedő szerv.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8840"/>
            <a:ext cx="22479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623"/>
            <a:ext cx="25241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3967758" y="3068960"/>
            <a:ext cx="1756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5810394" y="28771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cavum</a:t>
            </a:r>
            <a:r>
              <a:rPr lang="hu-HU" dirty="0"/>
              <a:t> </a:t>
            </a:r>
            <a:r>
              <a:rPr lang="hu-HU" dirty="0" err="1"/>
              <a:t>uteri</a:t>
            </a:r>
            <a:endParaRPr lang="en-US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3967758" y="2608037"/>
            <a:ext cx="1756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733753" y="24208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fundus </a:t>
            </a:r>
            <a:r>
              <a:rPr lang="hu-HU" dirty="0" err="1"/>
              <a:t>uteri</a:t>
            </a:r>
            <a:endParaRPr lang="en-US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4283968" y="3573016"/>
            <a:ext cx="1756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6030169" y="33862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corpus </a:t>
            </a:r>
            <a:r>
              <a:rPr lang="hu-HU" dirty="0" err="1"/>
              <a:t>uteri</a:t>
            </a:r>
            <a:endParaRPr lang="en-US" dirty="0"/>
          </a:p>
        </p:txBody>
      </p:sp>
      <p:cxnSp>
        <p:nvCxnSpPr>
          <p:cNvPr id="13" name="Egyenes összekötő 12"/>
          <p:cNvCxnSpPr/>
          <p:nvPr/>
        </p:nvCxnSpPr>
        <p:spPr>
          <a:xfrm>
            <a:off x="4283968" y="4221088"/>
            <a:ext cx="1728192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6012160" y="406778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cervix</a:t>
            </a:r>
            <a:r>
              <a:rPr lang="hu-HU" dirty="0"/>
              <a:t> </a:t>
            </a:r>
            <a:r>
              <a:rPr lang="hu-HU" dirty="0" err="1"/>
              <a:t>uteri</a:t>
            </a:r>
            <a:r>
              <a:rPr lang="hu-HU" dirty="0"/>
              <a:t> (méhnyak):</a:t>
            </a:r>
          </a:p>
          <a:p>
            <a:pPr marL="285750" indent="-285750">
              <a:buFontTx/>
              <a:buChar char="-"/>
            </a:pPr>
            <a:r>
              <a:rPr lang="hu-HU" dirty="0" err="1"/>
              <a:t>Portio</a:t>
            </a:r>
            <a:r>
              <a:rPr lang="hu-HU" dirty="0"/>
              <a:t> </a:t>
            </a:r>
            <a:r>
              <a:rPr lang="hu-HU" dirty="0" err="1"/>
              <a:t>supravaginalis</a:t>
            </a:r>
            <a:r>
              <a:rPr lang="hu-HU" dirty="0"/>
              <a:t>: a méhnyak felső része</a:t>
            </a:r>
          </a:p>
          <a:p>
            <a:pPr marL="285750" indent="-285750">
              <a:buFontTx/>
              <a:buChar char="-"/>
            </a:pPr>
            <a:r>
              <a:rPr lang="hu-HU" dirty="0" err="1"/>
              <a:t>Portio</a:t>
            </a:r>
            <a:r>
              <a:rPr lang="hu-HU" dirty="0"/>
              <a:t> </a:t>
            </a:r>
            <a:r>
              <a:rPr lang="hu-HU" dirty="0" err="1"/>
              <a:t>vaginalis</a:t>
            </a:r>
            <a:r>
              <a:rPr lang="hu-HU" dirty="0"/>
              <a:t>: a méhnyak alsó része, a hüvely üregében</a:t>
            </a:r>
          </a:p>
        </p:txBody>
      </p:sp>
      <p:cxnSp>
        <p:nvCxnSpPr>
          <p:cNvPr id="15" name="Egyenes összekötő 14"/>
          <p:cNvCxnSpPr/>
          <p:nvPr/>
        </p:nvCxnSpPr>
        <p:spPr>
          <a:xfrm>
            <a:off x="4211960" y="4581128"/>
            <a:ext cx="175637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5940152" y="37170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isthmus</a:t>
            </a:r>
            <a:r>
              <a:rPr lang="hu-HU" dirty="0"/>
              <a:t> </a:t>
            </a:r>
            <a:r>
              <a:rPr lang="hu-HU" dirty="0" err="1"/>
              <a:t>uteri</a:t>
            </a:r>
            <a:endParaRPr lang="en-US" dirty="0"/>
          </a:p>
        </p:txBody>
      </p:sp>
      <p:cxnSp>
        <p:nvCxnSpPr>
          <p:cNvPr id="17" name="Egyenes összekötő 16"/>
          <p:cNvCxnSpPr>
            <a:endCxn id="16" idx="1"/>
          </p:cNvCxnSpPr>
          <p:nvPr/>
        </p:nvCxnSpPr>
        <p:spPr>
          <a:xfrm flipV="1">
            <a:off x="4067944" y="3901698"/>
            <a:ext cx="1872208" cy="175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773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zabok\Documents\Könyvek\Sobotta\Sobotta_Band_2\Kapitel_07\ohne_Beschriftung\chp07_fig116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85851"/>
            <a:ext cx="3846513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 A  méh helyzete a kismedencében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Húgyhólyag és </a:t>
            </a:r>
            <a:r>
              <a:rPr lang="hu-HU" sz="2000" dirty="0" err="1"/>
              <a:t>rectum</a:t>
            </a:r>
            <a:r>
              <a:rPr lang="hu-HU" sz="2000" dirty="0"/>
              <a:t> között helyezkedik el. </a:t>
            </a:r>
          </a:p>
          <a:p>
            <a:r>
              <a:rPr lang="hu-HU" sz="2000" dirty="0" err="1"/>
              <a:t>Anteversio-anteflexio</a:t>
            </a:r>
            <a:r>
              <a:rPr lang="hu-HU" sz="2000" dirty="0"/>
              <a:t>.</a:t>
            </a:r>
          </a:p>
          <a:p>
            <a:pPr lvl="1"/>
            <a:r>
              <a:rPr lang="hu-HU" sz="1600" dirty="0" err="1"/>
              <a:t>Anteversio</a:t>
            </a:r>
            <a:r>
              <a:rPr lang="hu-HU" sz="1600" dirty="0"/>
              <a:t>: a méhnyak hüvelyhez képest előreforduló helyzete</a:t>
            </a:r>
          </a:p>
          <a:p>
            <a:pPr lvl="1"/>
            <a:r>
              <a:rPr lang="hu-HU" sz="1600" dirty="0" err="1"/>
              <a:t>Anteflexio</a:t>
            </a:r>
            <a:r>
              <a:rPr lang="hu-HU" sz="1600" dirty="0"/>
              <a:t>: a méh előreforduló helyzete a méhnyakhoz képest</a:t>
            </a:r>
            <a:endParaRPr lang="en-US" sz="1600" dirty="0"/>
          </a:p>
        </p:txBody>
      </p:sp>
      <p:pic>
        <p:nvPicPr>
          <p:cNvPr id="4" name="Picture 39" descr="C:\Users\szabok\Documents\Könyvek\Sobotta\Sobotta_Band_2\Kapitel_07\ohne_Beschriftung\chp07_fig077_b_c_d_p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" y="4539133"/>
            <a:ext cx="526732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6"/>
          <p:cNvCxnSpPr/>
          <p:nvPr/>
        </p:nvCxnSpPr>
        <p:spPr>
          <a:xfrm flipH="1">
            <a:off x="6660222" y="4797152"/>
            <a:ext cx="1440170" cy="1728192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7884368" y="4365333"/>
            <a:ext cx="216024" cy="4318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6876256" y="4221202"/>
            <a:ext cx="1008112" cy="14413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51520" y="422120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Variációk:</a:t>
            </a:r>
          </a:p>
        </p:txBody>
      </p:sp>
    </p:spTree>
    <p:extLst>
      <p:ext uri="{BB962C8B-B14F-4D97-AF65-F5344CB8AC3E}">
        <p14:creationId xmlns:p14="http://schemas.microsoft.com/office/powerpoint/2010/main" val="3736244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A méh szalagjai, </a:t>
            </a:r>
            <a:r>
              <a:rPr lang="hu-HU" sz="2800" b="1" dirty="0" err="1"/>
              <a:t>függesztőkészüléke</a:t>
            </a:r>
            <a:r>
              <a:rPr lang="hu-HU" sz="2800" b="1" dirty="0"/>
              <a:t>, támasztókészüléke</a:t>
            </a:r>
            <a:br>
              <a:rPr lang="hu-HU" sz="2800" b="1" dirty="0"/>
            </a:b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88840"/>
            <a:ext cx="3384143" cy="2304256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u-HU" sz="2000" u="sng" dirty="0" err="1"/>
              <a:t>Függesztőkészülék</a:t>
            </a:r>
            <a:endParaRPr lang="hu-HU" sz="2000" u="sng" dirty="0"/>
          </a:p>
          <a:p>
            <a:r>
              <a:rPr lang="hu-HU" sz="2000" dirty="0"/>
              <a:t>Kerek méhszalag (</a:t>
            </a:r>
            <a:r>
              <a:rPr lang="hu-HU" sz="2000" dirty="0" err="1"/>
              <a:t>ligamentum</a:t>
            </a:r>
            <a:r>
              <a:rPr lang="hu-HU" sz="2000" dirty="0"/>
              <a:t> teres </a:t>
            </a:r>
            <a:r>
              <a:rPr lang="hu-HU" sz="2000" dirty="0" err="1"/>
              <a:t>uteri</a:t>
            </a:r>
            <a:r>
              <a:rPr lang="hu-HU" sz="2000" dirty="0"/>
              <a:t>): a tuba </a:t>
            </a:r>
            <a:r>
              <a:rPr lang="hu-HU" sz="2000" dirty="0" err="1"/>
              <a:t>uterina</a:t>
            </a:r>
            <a:r>
              <a:rPr lang="hu-HU" sz="2000" dirty="0"/>
              <a:t> kezdeti szakaszáról ered, és a nagyajkakba sugárzik</a:t>
            </a:r>
          </a:p>
          <a:p>
            <a:r>
              <a:rPr lang="hu-HU" sz="2000" dirty="0" err="1"/>
              <a:t>Plica</a:t>
            </a:r>
            <a:r>
              <a:rPr lang="hu-HU" sz="2000" dirty="0"/>
              <a:t> </a:t>
            </a:r>
            <a:r>
              <a:rPr lang="hu-HU" sz="2000" dirty="0" err="1"/>
              <a:t>rectouterina</a:t>
            </a:r>
            <a:endParaRPr lang="hu-HU" sz="2000" dirty="0"/>
          </a:p>
          <a:p>
            <a:r>
              <a:rPr lang="hu-HU" sz="2000" dirty="0" err="1"/>
              <a:t>Parametrium</a:t>
            </a:r>
            <a:endParaRPr lang="hu-HU" sz="2000" dirty="0"/>
          </a:p>
          <a:p>
            <a:endParaRPr lang="en-US" sz="20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19872" y="1988840"/>
            <a:ext cx="5545137" cy="3816350"/>
            <a:chOff x="689" y="1267"/>
            <a:chExt cx="4241" cy="285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89" y="1267"/>
              <a:ext cx="4241" cy="28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" name="Picture 6" descr="méh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7" y="1561"/>
              <a:ext cx="2876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744" y="1321"/>
              <a:ext cx="1872" cy="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dirty="0">
                  <a:latin typeface="Calibri" pitchFamily="34" charset="0"/>
                  <a:cs typeface="Calibri" pitchFamily="34" charset="0"/>
                </a:rPr>
                <a:t>Ligamentum latum uteri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800" y="2777"/>
              <a:ext cx="1029" cy="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Calibri" pitchFamily="34" charset="0"/>
                </a:rPr>
                <a:t>mesovarium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800" y="2508"/>
              <a:ext cx="1027" cy="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Calibri" pitchFamily="34" charset="0"/>
                </a:rPr>
                <a:t>mesosalpinx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800" y="3058"/>
              <a:ext cx="1155" cy="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Calibri" pitchFamily="34" charset="0"/>
                </a:rPr>
                <a:t>mesometrium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290" y="3442"/>
              <a:ext cx="2380" cy="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sz="1800" dirty="0" err="1">
                  <a:latin typeface="Calibri" pitchFamily="34" charset="0"/>
                  <a:cs typeface="Calibri" pitchFamily="34" charset="0"/>
                </a:rPr>
                <a:t>Ligamentum</a:t>
              </a:r>
              <a:r>
                <a:rPr lang="hu-HU" sz="18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hu-HU" sz="1800" dirty="0" err="1">
                  <a:latin typeface="Calibri" pitchFamily="34" charset="0"/>
                  <a:cs typeface="Calibri" pitchFamily="34" charset="0"/>
                </a:rPr>
                <a:t>ovarium</a:t>
              </a:r>
              <a:r>
                <a:rPr lang="hu-HU" sz="18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hu-HU" sz="1800" dirty="0" err="1">
                  <a:latin typeface="Calibri" pitchFamily="34" charset="0"/>
                  <a:cs typeface="Calibri" pitchFamily="34" charset="0"/>
                </a:rPr>
                <a:t>proprium</a:t>
              </a:r>
              <a:endParaRPr lang="hu-HU" sz="18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782" y="1323"/>
              <a:ext cx="2065" cy="4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hu-HU" sz="1800" dirty="0">
                  <a:latin typeface="Calibri" pitchFamily="34" charset="0"/>
                  <a:cs typeface="Calibri" pitchFamily="34" charset="0"/>
                </a:rPr>
                <a:t>Ligamentum </a:t>
              </a:r>
              <a:r>
                <a:rPr lang="hu-HU" sz="1800" dirty="0" err="1">
                  <a:latin typeface="Calibri" pitchFamily="34" charset="0"/>
                  <a:cs typeface="Calibri" pitchFamily="34" charset="0"/>
                </a:rPr>
                <a:t>suspensorium</a:t>
              </a:r>
              <a:r>
                <a:rPr lang="hu-HU" sz="18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hu-HU" sz="1800" dirty="0" err="1">
                  <a:latin typeface="Calibri" pitchFamily="34" charset="0"/>
                  <a:cs typeface="Calibri" pitchFamily="34" charset="0"/>
                </a:rPr>
                <a:t>ovarii</a:t>
              </a:r>
              <a:endParaRPr lang="hu-HU" sz="18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4150" y="1598"/>
              <a:ext cx="0" cy="2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1911" y="1767"/>
              <a:ext cx="404" cy="5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212" y="1617"/>
              <a:ext cx="784" cy="12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701" y="2176"/>
              <a:ext cx="598" cy="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1749" y="2696"/>
              <a:ext cx="463" cy="4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3292" y="2456"/>
              <a:ext cx="365" cy="9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1746" y="2456"/>
              <a:ext cx="466" cy="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hu-HU" sz="18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1" name="Szövegdoboz 20"/>
          <p:cNvSpPr txBox="1"/>
          <p:nvPr/>
        </p:nvSpPr>
        <p:spPr>
          <a:xfrm>
            <a:off x="0" y="692696"/>
            <a:ext cx="8892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Hashártya: a fundust, corpust és csak hátul (a </a:t>
            </a:r>
            <a:r>
              <a:rPr lang="hu-HU" sz="1700" dirty="0" err="1"/>
              <a:t>rectum</a:t>
            </a:r>
            <a:r>
              <a:rPr lang="hu-HU" sz="1700" dirty="0"/>
              <a:t> felől az </a:t>
            </a:r>
            <a:r>
              <a:rPr lang="hu-HU" sz="1700" dirty="0" err="1"/>
              <a:t>isthmust</a:t>
            </a:r>
            <a:r>
              <a:rPr lang="hu-HU" sz="1700" dirty="0"/>
              <a:t>) hashártya borítja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Széles méhszalag (</a:t>
            </a:r>
            <a:r>
              <a:rPr lang="hu-HU" sz="1600" dirty="0" err="1"/>
              <a:t>ligamentum</a:t>
            </a:r>
            <a:r>
              <a:rPr lang="hu-HU" sz="1600" dirty="0"/>
              <a:t> </a:t>
            </a:r>
            <a:r>
              <a:rPr lang="hu-HU" sz="1600" dirty="0" err="1"/>
              <a:t>latum</a:t>
            </a:r>
            <a:r>
              <a:rPr lang="hu-HU" sz="1600" dirty="0"/>
              <a:t> </a:t>
            </a:r>
            <a:r>
              <a:rPr lang="hu-HU" sz="1600" dirty="0" err="1"/>
              <a:t>uteri</a:t>
            </a:r>
            <a:r>
              <a:rPr lang="hu-HU" sz="1600" dirty="0"/>
              <a:t>): a méhet borító hashártya. Különböző részei: </a:t>
            </a:r>
            <a:r>
              <a:rPr lang="hu-HU" sz="1600" dirty="0" err="1"/>
              <a:t>mesosalphinx</a:t>
            </a:r>
            <a:r>
              <a:rPr lang="hu-HU" sz="1600" dirty="0"/>
              <a:t> (tuba </a:t>
            </a:r>
            <a:r>
              <a:rPr lang="hu-HU" sz="1600" dirty="0" err="1"/>
              <a:t>uterinát</a:t>
            </a:r>
            <a:r>
              <a:rPr lang="hu-HU" sz="1600" dirty="0"/>
              <a:t> öleli körül), </a:t>
            </a:r>
            <a:r>
              <a:rPr lang="hu-HU" sz="1600" dirty="0" err="1"/>
              <a:t>mesovarium</a:t>
            </a:r>
            <a:r>
              <a:rPr lang="hu-HU" sz="1600" dirty="0"/>
              <a:t> (</a:t>
            </a:r>
            <a:r>
              <a:rPr lang="hu-HU" sz="1600" dirty="0" err="1"/>
              <a:t>ovariumot</a:t>
            </a:r>
            <a:r>
              <a:rPr lang="hu-HU" sz="1600" dirty="0"/>
              <a:t> fogja közre) és </a:t>
            </a:r>
            <a:r>
              <a:rPr lang="hu-HU" sz="1600" dirty="0" err="1"/>
              <a:t>mesometrium</a:t>
            </a:r>
            <a:r>
              <a:rPr lang="hu-HU" sz="1600" dirty="0"/>
              <a:t> (méhet fogja át)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7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0" y="4437112"/>
            <a:ext cx="334786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u="sng" dirty="0"/>
              <a:t>Támasztókészülék</a:t>
            </a:r>
          </a:p>
          <a:p>
            <a:pPr>
              <a:buFont typeface="Arial" pitchFamily="34" charset="0"/>
              <a:buChar char="•"/>
            </a:pPr>
            <a:r>
              <a:rPr lang="hu-HU" dirty="0" err="1"/>
              <a:t>Diaphragma</a:t>
            </a:r>
            <a:r>
              <a:rPr lang="hu-HU" dirty="0"/>
              <a:t> </a:t>
            </a:r>
            <a:r>
              <a:rPr lang="hu-HU" dirty="0" err="1"/>
              <a:t>pelvis</a:t>
            </a: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err="1"/>
              <a:t>Diaphragma</a:t>
            </a:r>
            <a:r>
              <a:rPr lang="hu-HU" dirty="0"/>
              <a:t> </a:t>
            </a:r>
            <a:r>
              <a:rPr lang="hu-HU" dirty="0" err="1"/>
              <a:t>urogenitale</a:t>
            </a:r>
            <a:r>
              <a:rPr lang="hu-HU" dirty="0"/>
              <a:t>  </a:t>
            </a:r>
          </a:p>
          <a:p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0" y="5733256"/>
            <a:ext cx="3563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Klinikai jelentőség: méhsüllyedés és méhelőesés idősebb korban, többszöri szülés után</a:t>
            </a:r>
          </a:p>
        </p:txBody>
      </p:sp>
    </p:spTree>
    <p:extLst>
      <p:ext uri="{BB962C8B-B14F-4D97-AF65-F5344CB8AC3E}">
        <p14:creationId xmlns:p14="http://schemas.microsoft.com/office/powerpoint/2010/main" val="3506245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oktatás\GONAD\Urol6.bmp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12788" y="1192609"/>
            <a:ext cx="77184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hu-HU" sz="2800" b="1" dirty="0" err="1"/>
              <a:t>Excavatio</a:t>
            </a:r>
            <a:r>
              <a:rPr lang="hu-HU" sz="2800" b="1" dirty="0"/>
              <a:t> </a:t>
            </a:r>
            <a:r>
              <a:rPr lang="hu-HU" sz="2800" b="1" dirty="0" err="1"/>
              <a:t>rectouterina</a:t>
            </a:r>
            <a:r>
              <a:rPr lang="hu-HU" sz="2800" b="1" dirty="0"/>
              <a:t> (Douglas-féle térség) és Douglas </a:t>
            </a:r>
            <a:r>
              <a:rPr lang="hu-HU" sz="2800" b="1" dirty="0" err="1"/>
              <a:t>punctio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47794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Petevezeték (tuba </a:t>
            </a:r>
            <a:r>
              <a:rPr lang="hu-HU" sz="2800" b="1" dirty="0" err="1"/>
              <a:t>uterina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dirty="0"/>
              <a:t>Makroszkópiája:</a:t>
            </a:r>
          </a:p>
          <a:p>
            <a:r>
              <a:rPr lang="hu-HU" sz="1600" dirty="0"/>
              <a:t>10-13 cm, nyálkahártyával bélelt, izmos falú cső</a:t>
            </a:r>
          </a:p>
          <a:p>
            <a:r>
              <a:rPr lang="hu-HU" sz="1600" dirty="0"/>
              <a:t>A méhfenék két oldalsó kiszögelléséből indul (</a:t>
            </a:r>
            <a:r>
              <a:rPr lang="hu-HU" sz="1600" dirty="0" err="1"/>
              <a:t>ostium</a:t>
            </a:r>
            <a:r>
              <a:rPr lang="hu-HU" sz="1600" dirty="0"/>
              <a:t> </a:t>
            </a:r>
            <a:r>
              <a:rPr lang="hu-HU" sz="1600" dirty="0" err="1"/>
              <a:t>uterinum</a:t>
            </a:r>
            <a:r>
              <a:rPr lang="hu-HU" sz="1600" dirty="0"/>
              <a:t> </a:t>
            </a:r>
            <a:r>
              <a:rPr lang="hu-HU" sz="1600" dirty="0" err="1"/>
              <a:t>tubae</a:t>
            </a:r>
            <a:r>
              <a:rPr lang="hu-HU" sz="1600" dirty="0"/>
              <a:t>), szűk falú csőként</a:t>
            </a:r>
          </a:p>
          <a:p>
            <a:r>
              <a:rPr lang="hu-HU" sz="1600" dirty="0"/>
              <a:t>A méh vastag falát átfúró szűk szakasza a </a:t>
            </a:r>
            <a:r>
              <a:rPr lang="hu-HU" sz="1600" dirty="0" err="1"/>
              <a:t>pars</a:t>
            </a:r>
            <a:r>
              <a:rPr lang="hu-HU" sz="1600" dirty="0"/>
              <a:t> </a:t>
            </a:r>
            <a:r>
              <a:rPr lang="hu-HU" sz="1600" dirty="0" err="1"/>
              <a:t>uterina</a:t>
            </a:r>
            <a:endParaRPr lang="hu-HU" sz="1600" dirty="0"/>
          </a:p>
          <a:p>
            <a:r>
              <a:rPr lang="hu-HU" sz="1600" dirty="0"/>
              <a:t>Az </a:t>
            </a:r>
            <a:r>
              <a:rPr lang="hu-HU" sz="1600" dirty="0" err="1"/>
              <a:t>uterust</a:t>
            </a:r>
            <a:r>
              <a:rPr lang="hu-HU" sz="1600" dirty="0"/>
              <a:t> elhagyja, önálló csőként halad tovább, ez az </a:t>
            </a:r>
            <a:r>
              <a:rPr lang="hu-HU" sz="1600" dirty="0" err="1"/>
              <a:t>isthmus</a:t>
            </a:r>
            <a:r>
              <a:rPr lang="hu-HU" sz="1600" dirty="0"/>
              <a:t> </a:t>
            </a:r>
            <a:r>
              <a:rPr lang="hu-HU" sz="1600" dirty="0" err="1"/>
              <a:t>tubae</a:t>
            </a:r>
            <a:r>
              <a:rPr lang="hu-HU" sz="1600" dirty="0"/>
              <a:t> </a:t>
            </a:r>
            <a:r>
              <a:rPr lang="hu-HU" sz="1600" dirty="0" err="1"/>
              <a:t>uterinae</a:t>
            </a:r>
            <a:endParaRPr lang="hu-HU" sz="1600" dirty="0"/>
          </a:p>
          <a:p>
            <a:r>
              <a:rPr lang="hu-HU" sz="1600" dirty="0"/>
              <a:t>Fokozatosan tágul, ampulla tuba </a:t>
            </a:r>
            <a:r>
              <a:rPr lang="hu-HU" sz="1600" dirty="0" err="1"/>
              <a:t>uterinae</a:t>
            </a:r>
            <a:endParaRPr lang="hu-HU" sz="1600" dirty="0"/>
          </a:p>
          <a:p>
            <a:r>
              <a:rPr lang="hu-HU" sz="1600" dirty="0"/>
              <a:t>Kitágulva az </a:t>
            </a:r>
            <a:r>
              <a:rPr lang="hu-HU" sz="1600" dirty="0" err="1"/>
              <a:t>ovarium</a:t>
            </a:r>
            <a:r>
              <a:rPr lang="hu-HU" sz="1600" dirty="0"/>
              <a:t> felső pólusához visszahajol, </a:t>
            </a:r>
            <a:r>
              <a:rPr lang="hu-HU" sz="1600" dirty="0" err="1"/>
              <a:t>infundibulum</a:t>
            </a:r>
            <a:r>
              <a:rPr lang="hu-HU" sz="1600" dirty="0"/>
              <a:t> </a:t>
            </a:r>
            <a:r>
              <a:rPr lang="hu-HU" sz="1600" dirty="0" err="1"/>
              <a:t>tubae</a:t>
            </a:r>
            <a:r>
              <a:rPr lang="hu-HU" sz="1600" dirty="0"/>
              <a:t> </a:t>
            </a:r>
            <a:r>
              <a:rPr lang="hu-HU" sz="1600" dirty="0" err="1"/>
              <a:t>uterinae</a:t>
            </a:r>
            <a:r>
              <a:rPr lang="hu-HU" sz="1600" dirty="0"/>
              <a:t>, széle rojtos: </a:t>
            </a:r>
            <a:r>
              <a:rPr lang="hu-HU" sz="1600" dirty="0" err="1"/>
              <a:t>fimbriae</a:t>
            </a:r>
            <a:r>
              <a:rPr lang="hu-HU" sz="1600" dirty="0"/>
              <a:t> </a:t>
            </a:r>
            <a:r>
              <a:rPr lang="hu-HU" sz="1600" dirty="0" err="1"/>
              <a:t>tubae</a:t>
            </a:r>
            <a:r>
              <a:rPr lang="hu-HU" sz="1600" dirty="0"/>
              <a:t> </a:t>
            </a:r>
            <a:r>
              <a:rPr lang="hu-HU" sz="1600" dirty="0" err="1"/>
              <a:t>uterinae</a:t>
            </a:r>
            <a:endParaRPr lang="hu-HU" sz="1600" dirty="0"/>
          </a:p>
          <a:p>
            <a:r>
              <a:rPr lang="hu-HU" sz="1600" dirty="0"/>
              <a:t>A </a:t>
            </a:r>
            <a:r>
              <a:rPr lang="hu-HU" sz="1600" dirty="0" err="1"/>
              <a:t>peritoneum</a:t>
            </a:r>
            <a:r>
              <a:rPr lang="hu-HU" sz="1600" dirty="0"/>
              <a:t> üregébe nyílik!</a:t>
            </a:r>
          </a:p>
          <a:p>
            <a:r>
              <a:rPr lang="hu-HU" sz="1600" dirty="0"/>
              <a:t>Szerepe: petefészekből kilökődő</a:t>
            </a:r>
          </a:p>
          <a:p>
            <a:pPr marL="0" indent="0">
              <a:buNone/>
            </a:pPr>
            <a:r>
              <a:rPr lang="hu-HU" sz="1600" dirty="0"/>
              <a:t>	</a:t>
            </a:r>
            <a:r>
              <a:rPr lang="hu-HU" sz="1600" dirty="0" err="1"/>
              <a:t>oocyták</a:t>
            </a:r>
            <a:r>
              <a:rPr lang="hu-HU" sz="1600" dirty="0"/>
              <a:t> méhbe juttatása,</a:t>
            </a:r>
          </a:p>
          <a:p>
            <a:pPr marL="0" indent="0">
              <a:buNone/>
            </a:pPr>
            <a:r>
              <a:rPr lang="hu-HU" sz="1600" dirty="0"/>
              <a:t>	spermiumok jutnak a hüvely-</a:t>
            </a:r>
          </a:p>
          <a:p>
            <a:pPr marL="0" indent="0">
              <a:buNone/>
            </a:pPr>
            <a:r>
              <a:rPr lang="hu-HU" sz="1600" dirty="0"/>
              <a:t>	</a:t>
            </a:r>
            <a:r>
              <a:rPr lang="hu-HU" sz="1600" dirty="0" err="1"/>
              <a:t>ből</a:t>
            </a:r>
            <a:r>
              <a:rPr lang="hu-HU" sz="1600" dirty="0"/>
              <a:t> a méhen át az ampullába</a:t>
            </a:r>
          </a:p>
          <a:p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6720" y="3789040"/>
            <a:ext cx="5113755" cy="300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"/>
          <p:cNvSpPr>
            <a:spLocks/>
          </p:cNvSpPr>
          <p:nvPr/>
        </p:nvSpPr>
        <p:spPr bwMode="auto">
          <a:xfrm>
            <a:off x="7380311" y="6238751"/>
            <a:ext cx="1042649" cy="352425"/>
          </a:xfrm>
          <a:prstGeom prst="callout1">
            <a:avLst>
              <a:gd name="adj1" fmla="val 32431"/>
              <a:gd name="adj2" fmla="val 103972"/>
              <a:gd name="adj3" fmla="val -372523"/>
              <a:gd name="adj4" fmla="val 10993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hu-HU" sz="1400" b="1" dirty="0" err="1"/>
              <a:t>Infundibulum</a:t>
            </a:r>
            <a:endParaRPr lang="hu-HU" sz="1400" b="1" dirty="0"/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5508104" y="3652639"/>
            <a:ext cx="504056" cy="352425"/>
          </a:xfrm>
          <a:prstGeom prst="callout1">
            <a:avLst>
              <a:gd name="adj1" fmla="val 32431"/>
              <a:gd name="adj2" fmla="val 105250"/>
              <a:gd name="adj3" fmla="val 225227"/>
              <a:gd name="adj4" fmla="val 13380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hu-HU" sz="1200" b="1" dirty="0" err="1"/>
              <a:t>Isthmus</a:t>
            </a:r>
            <a:endParaRPr lang="hu-HU" sz="1200" b="1" dirty="0"/>
          </a:p>
          <a:p>
            <a:pPr>
              <a:defRPr/>
            </a:pPr>
            <a:endParaRPr lang="hu-HU" sz="1200" b="1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8388424" y="3652639"/>
            <a:ext cx="704477" cy="352425"/>
          </a:xfrm>
          <a:prstGeom prst="callout1">
            <a:avLst>
              <a:gd name="adj1" fmla="val 32431"/>
              <a:gd name="adj2" fmla="val -3681"/>
              <a:gd name="adj3" fmla="val 205407"/>
              <a:gd name="adj4" fmla="val -1019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hu-HU" sz="1400" b="1" dirty="0"/>
              <a:t>ampulla</a:t>
            </a: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5868144" y="6390204"/>
            <a:ext cx="1042649" cy="352425"/>
          </a:xfrm>
          <a:prstGeom prst="callout1">
            <a:avLst>
              <a:gd name="adj1" fmla="val 32431"/>
              <a:gd name="adj2" fmla="val 103972"/>
              <a:gd name="adj3" fmla="val -372523"/>
              <a:gd name="adj4" fmla="val 10993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hu-HU" sz="1400" b="1" dirty="0" err="1"/>
              <a:t>Ovarium</a:t>
            </a:r>
            <a:endParaRPr lang="hu-HU" sz="1400" b="1" dirty="0"/>
          </a:p>
        </p:txBody>
      </p:sp>
      <p:sp>
        <p:nvSpPr>
          <p:cNvPr id="10" name="AutoShape 4"/>
          <p:cNvSpPr>
            <a:spLocks/>
          </p:cNvSpPr>
          <p:nvPr/>
        </p:nvSpPr>
        <p:spPr bwMode="auto">
          <a:xfrm>
            <a:off x="3347864" y="3429000"/>
            <a:ext cx="1512168" cy="360040"/>
          </a:xfrm>
          <a:prstGeom prst="callout1">
            <a:avLst>
              <a:gd name="adj1" fmla="val 32431"/>
              <a:gd name="adj2" fmla="val 105250"/>
              <a:gd name="adj3" fmla="val 295775"/>
              <a:gd name="adj4" fmla="val 164041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hu-HU" sz="1200" b="1" dirty="0" err="1"/>
              <a:t>Pars</a:t>
            </a:r>
            <a:r>
              <a:rPr lang="hu-HU" sz="1200" b="1" dirty="0"/>
              <a:t> </a:t>
            </a:r>
            <a:r>
              <a:rPr lang="hu-HU" sz="1200" b="1" dirty="0" err="1"/>
              <a:t>uterina</a:t>
            </a:r>
            <a:endParaRPr lang="hu-HU" sz="1200" b="1" dirty="0"/>
          </a:p>
          <a:p>
            <a:pPr>
              <a:defRPr/>
            </a:pPr>
            <a:endParaRPr lang="hu-HU" sz="1200" b="1" dirty="0"/>
          </a:p>
        </p:txBody>
      </p:sp>
      <p:pic>
        <p:nvPicPr>
          <p:cNvPr id="11" name="Kép 10" descr="6-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797152"/>
            <a:ext cx="2592288" cy="18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9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Hüvely (vagina)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hu-HU" sz="2000" dirty="0"/>
              <a:t>8-12 cm hosszú, vékony falú cső</a:t>
            </a:r>
          </a:p>
          <a:p>
            <a:r>
              <a:rPr lang="hu-HU" sz="2000" dirty="0"/>
              <a:t>A hüvelybemenettől (</a:t>
            </a:r>
            <a:r>
              <a:rPr lang="hu-HU" sz="2000" dirty="0" err="1"/>
              <a:t>vestibulum</a:t>
            </a:r>
            <a:r>
              <a:rPr lang="hu-HU" sz="2000" dirty="0"/>
              <a:t> </a:t>
            </a:r>
            <a:r>
              <a:rPr lang="hu-HU" sz="2000" dirty="0" err="1"/>
              <a:t>vaginae</a:t>
            </a:r>
            <a:r>
              <a:rPr lang="hu-HU" sz="2000" dirty="0"/>
              <a:t>) a méhnyakig tart</a:t>
            </a:r>
          </a:p>
          <a:p>
            <a:r>
              <a:rPr lang="hu-HU" sz="2000" dirty="0"/>
              <a:t>ürege körülveszi a méhnyak egy részét, ebben a térben hüvelyboltozatok jönnek létre (</a:t>
            </a:r>
            <a:r>
              <a:rPr lang="hu-HU" sz="2000" dirty="0" err="1"/>
              <a:t>fornix</a:t>
            </a:r>
            <a:r>
              <a:rPr lang="hu-HU" sz="2000" dirty="0"/>
              <a:t> </a:t>
            </a:r>
            <a:r>
              <a:rPr lang="hu-HU" sz="2000" dirty="0" err="1"/>
              <a:t>vaginae</a:t>
            </a:r>
            <a:r>
              <a:rPr lang="hu-HU" sz="2000" dirty="0"/>
              <a:t> </a:t>
            </a:r>
            <a:r>
              <a:rPr lang="hu-HU" sz="2000" dirty="0" err="1"/>
              <a:t>anterior</a:t>
            </a:r>
            <a:r>
              <a:rPr lang="hu-HU" sz="2000" dirty="0"/>
              <a:t>, </a:t>
            </a:r>
            <a:r>
              <a:rPr lang="hu-HU" sz="2000" dirty="0" err="1"/>
              <a:t>posterior</a:t>
            </a:r>
            <a:r>
              <a:rPr lang="hu-HU" sz="2000" dirty="0"/>
              <a:t>, </a:t>
            </a:r>
            <a:r>
              <a:rPr lang="hu-HU" sz="2000" dirty="0" err="1"/>
              <a:t>laterales</a:t>
            </a:r>
            <a:r>
              <a:rPr lang="hu-HU" sz="2000" dirty="0"/>
              <a:t>)</a:t>
            </a:r>
          </a:p>
          <a:p>
            <a:r>
              <a:rPr lang="hu-HU" sz="2000" dirty="0"/>
              <a:t>a hátsó hüvelyboltozat érintkezik a Douglas-féle térséggel</a:t>
            </a:r>
          </a:p>
          <a:p>
            <a:r>
              <a:rPr lang="hu-HU" sz="2000" dirty="0"/>
              <a:t>a hüvely nyálkahártyája többrétegű el nem szarusodó laphám, a menstruációs ciklus során szintén változik</a:t>
            </a:r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29000"/>
            <a:ext cx="32670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4644008" y="5589240"/>
            <a:ext cx="230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fornix</a:t>
            </a:r>
            <a:r>
              <a:rPr lang="hu-HU" dirty="0"/>
              <a:t> </a:t>
            </a:r>
            <a:r>
              <a:rPr lang="hu-HU" dirty="0" err="1"/>
              <a:t>vaginae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6952589" y="5733256"/>
            <a:ext cx="1435835" cy="40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6732240" y="3861048"/>
            <a:ext cx="24091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dirty="0" err="1"/>
              <a:t>fornix</a:t>
            </a:r>
            <a:r>
              <a:rPr lang="hu-HU" dirty="0"/>
              <a:t> </a:t>
            </a:r>
            <a:r>
              <a:rPr lang="hu-HU" dirty="0" err="1"/>
              <a:t>vaginae</a:t>
            </a:r>
            <a:r>
              <a:rPr lang="hu-HU" dirty="0"/>
              <a:t> </a:t>
            </a:r>
            <a:r>
              <a:rPr lang="hu-HU" dirty="0" err="1"/>
              <a:t>posterior</a:t>
            </a:r>
            <a:endParaRPr lang="en-US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8892480" y="4230380"/>
            <a:ext cx="0" cy="998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 descr="6-17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933056"/>
            <a:ext cx="4032448" cy="25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03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53975" y="873930"/>
            <a:ext cx="9036050" cy="5976938"/>
            <a:chOff x="73025" y="765175"/>
            <a:chExt cx="9036050" cy="5976938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73025" y="765175"/>
              <a:ext cx="9036050" cy="59769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0" name="Picture 3" descr="C:\oktatás\GONAD\genital_inn.bmp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/>
            <a:stretch>
              <a:fillRect/>
            </a:stretch>
          </p:blipFill>
          <p:spPr bwMode="auto">
            <a:xfrm>
              <a:off x="1870075" y="1262063"/>
              <a:ext cx="7134225" cy="526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44913" y="5930900"/>
              <a:ext cx="827087" cy="3063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vagina</a:t>
              </a: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6283325" y="1130300"/>
              <a:ext cx="1068388" cy="5524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ligamentum ovarium proprium</a:t>
              </a: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670550" y="1390650"/>
              <a:ext cx="796925" cy="3063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uterus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163638" y="3473450"/>
              <a:ext cx="869950" cy="2428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ureter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041400" y="3171825"/>
              <a:ext cx="963613" cy="25717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 err="1">
                  <a:latin typeface="Lucida Sans Unicode" pitchFamily="34" charset="0"/>
                </a:rPr>
                <a:t>ovarium</a:t>
              </a:r>
              <a:endParaRPr lang="hu-HU" sz="1200" dirty="0">
                <a:latin typeface="Lucida Sans Unicode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960438" y="2895600"/>
              <a:ext cx="1055687" cy="24606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 err="1">
                  <a:latin typeface="Lucida Sans Unicode" pitchFamily="34" charset="0"/>
                </a:rPr>
                <a:t>fimbriae</a:t>
              </a:r>
              <a:endParaRPr lang="hu-HU" sz="1200" dirty="0">
                <a:latin typeface="Lucida Sans Unicode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676275" y="2632075"/>
              <a:ext cx="1314450" cy="22066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 err="1">
                  <a:latin typeface="Lucida Sans Unicode" pitchFamily="34" charset="0"/>
                </a:rPr>
                <a:t>infundibulum</a:t>
              </a:r>
              <a:endParaRPr lang="hu-HU" sz="1200" dirty="0">
                <a:latin typeface="Lucida Sans Unicode" pitchFamily="34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189038" y="1876425"/>
              <a:ext cx="719137" cy="32861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ampulla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651375" y="1660525"/>
              <a:ext cx="928688" cy="32861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isthmus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736600" y="1114425"/>
              <a:ext cx="1279525" cy="22701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>
                  <a:latin typeface="Lucida Sans Unicode" pitchFamily="34" charset="0"/>
                </a:rPr>
                <a:t>tuba </a:t>
              </a:r>
              <a:r>
                <a:rPr lang="hu-HU" sz="1200" dirty="0" err="1">
                  <a:latin typeface="Lucida Sans Unicode" pitchFamily="34" charset="0"/>
                </a:rPr>
                <a:t>utherina</a:t>
              </a:r>
              <a:r>
                <a:rPr lang="hu-HU" sz="1200" dirty="0">
                  <a:latin typeface="Lucida Sans Unicode" pitchFamily="34" charset="0"/>
                </a:rPr>
                <a:t> 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6948488" y="5157788"/>
              <a:ext cx="1917700" cy="34766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a. pudenda interna</a:t>
              </a: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8024813" y="4011613"/>
              <a:ext cx="860425" cy="5524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>
                  <a:latin typeface="Lucida Sans Unicode" pitchFamily="34" charset="0"/>
                </a:rPr>
                <a:t>a. </a:t>
              </a:r>
              <a:r>
                <a:rPr lang="hu-HU" sz="1200" dirty="0" err="1">
                  <a:latin typeface="Lucida Sans Unicode" pitchFamily="34" charset="0"/>
                </a:rPr>
                <a:t>Iliaca</a:t>
              </a:r>
              <a:r>
                <a:rPr lang="hu-HU" sz="1200" dirty="0">
                  <a:latin typeface="Lucida Sans Unicode" pitchFamily="34" charset="0"/>
                </a:rPr>
                <a:t> </a:t>
              </a:r>
              <a:r>
                <a:rPr lang="hu-HU" sz="1200" dirty="0" err="1">
                  <a:latin typeface="Lucida Sans Unicode" pitchFamily="34" charset="0"/>
                </a:rPr>
                <a:t>interna</a:t>
              </a:r>
              <a:endParaRPr lang="hu-HU" sz="1200" dirty="0">
                <a:latin typeface="Lucida Sans Unicode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1027113" y="5116513"/>
              <a:ext cx="1241425" cy="3286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plexus vaginalis</a:t>
              </a: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323850" y="4646613"/>
              <a:ext cx="1619250" cy="3667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r"/>
              <a:r>
                <a:rPr lang="hu-HU" sz="1200" dirty="0">
                  <a:latin typeface="Lucida Sans Unicode" pitchFamily="34" charset="0"/>
                </a:rPr>
                <a:t>ellátó ágak a hüvelyhez</a:t>
              </a: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708025" y="4265613"/>
              <a:ext cx="1209675" cy="3286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 dirty="0">
                  <a:latin typeface="Lucida Sans Unicode" pitchFamily="34" charset="0"/>
                </a:rPr>
                <a:t>a. </a:t>
              </a:r>
              <a:r>
                <a:rPr lang="hu-HU" sz="1200" dirty="0" err="1">
                  <a:latin typeface="Lucida Sans Unicode" pitchFamily="34" charset="0"/>
                </a:rPr>
                <a:t>uterina</a:t>
              </a:r>
              <a:r>
                <a:rPr lang="hu-HU" sz="1200" dirty="0">
                  <a:latin typeface="Lucida Sans Unicode" pitchFamily="34" charset="0"/>
                </a:rPr>
                <a:t> </a:t>
              </a: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476250" y="3744913"/>
              <a:ext cx="1598613" cy="3286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plexus venosus uterovaginalis</a:t>
              </a: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107950" y="2205038"/>
              <a:ext cx="1871663" cy="325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r"/>
              <a:r>
                <a:rPr lang="hu-HU" sz="1200">
                  <a:latin typeface="Lucida Sans Unicode" pitchFamily="34" charset="0"/>
                </a:rPr>
                <a:t>erek a tubához és az ováriumhoz</a:t>
              </a:r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611188" y="1389063"/>
              <a:ext cx="1201737" cy="4556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r"/>
              <a:r>
                <a:rPr lang="hu-HU" sz="1200">
                  <a:latin typeface="Lucida Sans Unicode" pitchFamily="34" charset="0"/>
                </a:rPr>
                <a:t>a. et v. ovarica</a:t>
              </a:r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3930650" y="969963"/>
              <a:ext cx="1500188" cy="4937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latin typeface="Lucida Sans Unicode" pitchFamily="34" charset="0"/>
                </a:rPr>
                <a:t>pampiniform plexus</a:t>
              </a: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A női nemi szervek vérellátása</a:t>
            </a:r>
            <a:endParaRPr lang="en-US" sz="2800" b="1" dirty="0"/>
          </a:p>
        </p:txBody>
      </p:sp>
      <p:sp>
        <p:nvSpPr>
          <p:cNvPr id="5" name="Téglalap 4"/>
          <p:cNvSpPr/>
          <p:nvPr/>
        </p:nvSpPr>
        <p:spPr>
          <a:xfrm>
            <a:off x="8005763" y="4017974"/>
            <a:ext cx="979487" cy="654844"/>
          </a:xfrm>
          <a:prstGeom prst="rect">
            <a:avLst/>
          </a:prstGeom>
          <a:noFill/>
          <a:ln w="952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églalap 29"/>
          <p:cNvSpPr/>
          <p:nvPr/>
        </p:nvSpPr>
        <p:spPr>
          <a:xfrm>
            <a:off x="766762" y="4211252"/>
            <a:ext cx="979487" cy="4615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églalap 30"/>
          <p:cNvSpPr/>
          <p:nvPr/>
        </p:nvSpPr>
        <p:spPr>
          <a:xfrm>
            <a:off x="827584" y="4738759"/>
            <a:ext cx="1228229" cy="4615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églalap 31"/>
          <p:cNvSpPr/>
          <p:nvPr/>
        </p:nvSpPr>
        <p:spPr>
          <a:xfrm>
            <a:off x="534987" y="1453601"/>
            <a:ext cx="1363663" cy="3156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68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regenerEA"/>
          <p:cNvPicPr>
            <a:picLocks noChangeAspect="1" noChangeArrowheads="1"/>
          </p:cNvPicPr>
          <p:nvPr/>
        </p:nvPicPr>
        <p:blipFill>
          <a:blip r:embed="rId3" cstate="print"/>
          <a:srcRect b="11099"/>
          <a:stretch>
            <a:fillRect/>
          </a:stretch>
        </p:blipFill>
        <p:spPr bwMode="auto">
          <a:xfrm rot="5400000">
            <a:off x="193328" y="571376"/>
            <a:ext cx="2212975" cy="25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prolifszekrécióEA"/>
          <p:cNvPicPr>
            <a:picLocks noChangeAspect="1" noChangeArrowheads="1"/>
          </p:cNvPicPr>
          <p:nvPr/>
        </p:nvPicPr>
        <p:blipFill>
          <a:blip r:embed="rId4" cstate="print"/>
          <a:srcRect l="8223" b="-1201"/>
          <a:stretch>
            <a:fillRect/>
          </a:stretch>
        </p:blipFill>
        <p:spPr bwMode="auto">
          <a:xfrm rot="5400000">
            <a:off x="435633" y="2524807"/>
            <a:ext cx="2014985" cy="29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szekreciosEA"/>
          <p:cNvPicPr>
            <a:picLocks noChangeAspect="1" noChangeArrowheads="1"/>
          </p:cNvPicPr>
          <p:nvPr/>
        </p:nvPicPr>
        <p:blipFill>
          <a:blip r:embed="rId5" cstate="print"/>
          <a:srcRect r="10193" b="962"/>
          <a:stretch>
            <a:fillRect/>
          </a:stretch>
        </p:blipFill>
        <p:spPr bwMode="auto">
          <a:xfrm rot="5400000">
            <a:off x="466962" y="4402198"/>
            <a:ext cx="1988840" cy="29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2800" dirty="0">
                <a:latin typeface="+mj-lt"/>
              </a:rPr>
              <a:t>A női nemi ciklus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91976"/>
            <a:ext cx="6049243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 bwMode="auto">
          <a:xfrm>
            <a:off x="0" y="2852936"/>
            <a:ext cx="2987824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0" y="4797152"/>
            <a:ext cx="2987824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203848" y="1161618"/>
            <a:ext cx="10081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Hormonok változása</a:t>
            </a:r>
            <a:endParaRPr lang="en-US" sz="14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203847" y="2203258"/>
            <a:ext cx="108012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/>
              <a:t>Follikulusok</a:t>
            </a:r>
            <a:r>
              <a:rPr lang="hu-HU" sz="1400" b="1" dirty="0"/>
              <a:t> ciklusa</a:t>
            </a:r>
            <a:endParaRPr lang="en-US" sz="14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203848" y="2996952"/>
            <a:ext cx="108012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/>
              <a:t>Ovarium</a:t>
            </a:r>
            <a:r>
              <a:rPr lang="hu-HU" sz="1400" b="1" dirty="0"/>
              <a:t> hormonális ciklusa</a:t>
            </a:r>
            <a:endParaRPr lang="en-US" sz="14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203848" y="4130496"/>
            <a:ext cx="100811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Méhnyálkahártya ciklusa</a:t>
            </a:r>
            <a:endParaRPr lang="en-US" sz="14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13787" y="5570656"/>
            <a:ext cx="100811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Testhőmérséklet változása</a:t>
            </a:r>
            <a:endParaRPr lang="en-US" sz="1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660232" y="764704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Luteinizáló</a:t>
            </a:r>
            <a:r>
              <a:rPr lang="hu-HU" sz="1400" dirty="0"/>
              <a:t> hormon (hipofízis elülső lebenyében termelődik)</a:t>
            </a:r>
            <a:endParaRPr lang="en-US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211960" y="9087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Follikulus</a:t>
            </a:r>
            <a:r>
              <a:rPr lang="hu-HU" sz="1400" dirty="0"/>
              <a:t> stimuláló hormon: tüszőérést segíti elő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7453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Timing magya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548680"/>
            <a:ext cx="7416800" cy="4144963"/>
          </a:xfrm>
          <a:noFill/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>
            <a:normAutofit/>
          </a:bodyPr>
          <a:lstStyle/>
          <a:p>
            <a:r>
              <a:rPr lang="hu-HU" sz="2800" dirty="0">
                <a:ea typeface="+mn-ea"/>
                <a:cs typeface="+mn-cs"/>
              </a:rPr>
              <a:t>Megtermékenyítés</a:t>
            </a:r>
            <a:endParaRPr lang="hu-HU" sz="2800" kern="1200" dirty="0">
              <a:ea typeface="+mn-ea"/>
              <a:cs typeface="+mn-cs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3963" y="4581128"/>
            <a:ext cx="88201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A megtermékenyítésre az ovulációt követő 24 óráig van lehetőség, és a tuba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uterinában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következik be. Az embrió a 6. napon éri el a méh üregét – hólyagcsíra (blastula) stádiumban. Ilyenkor a zona pellucida már eltűnt, az embrió kész a beágyazódásra. A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trophoblastsejtek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invazívak, behatolnak az endometriumba, megkezdődik a beágyazódás (7-8. nap). </a:t>
            </a:r>
            <a:r>
              <a:rPr lang="hu-HU" dirty="0">
                <a:latin typeface="Calibri" pitchFamily="34" charset="0"/>
                <a:cs typeface="Calibri" pitchFamily="34" charset="0"/>
              </a:rPr>
              <a:t>Ha a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zona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pellucida</a:t>
            </a:r>
            <a:r>
              <a:rPr lang="hu-HU" dirty="0">
                <a:latin typeface="Calibri" pitchFamily="34" charset="0"/>
                <a:cs typeface="Calibri" pitchFamily="34" charset="0"/>
              </a:rPr>
              <a:t> már eltűnt, az embrió beágyazódhat. Ha a tuba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uterinában</a:t>
            </a:r>
            <a:r>
              <a:rPr lang="hu-HU" dirty="0">
                <a:latin typeface="Calibri" pitchFamily="34" charset="0"/>
                <a:cs typeface="Calibri" pitchFamily="34" charset="0"/>
              </a:rPr>
              <a:t> a transzport károsodott, bekövetkezhet megtermékenyítés, ám az embrió nem a méhben található: beágyazódhat a tuba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uterinába</a:t>
            </a:r>
            <a:r>
              <a:rPr lang="hu-HU" dirty="0">
                <a:latin typeface="Calibri" pitchFamily="34" charset="0"/>
                <a:cs typeface="Calibri" pitchFamily="34" charset="0"/>
              </a:rPr>
              <a:t>, esetleg más hasüregi szerv felszínére – méhen kívüli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ectopiás</a:t>
            </a:r>
            <a:r>
              <a:rPr lang="hu-HU" dirty="0">
                <a:latin typeface="Calibri" pitchFamily="34" charset="0"/>
                <a:cs typeface="Calibri" pitchFamily="34" charset="0"/>
              </a:rPr>
              <a:t>) terhesség.</a:t>
            </a:r>
          </a:p>
        </p:txBody>
      </p:sp>
    </p:spTree>
    <p:extLst>
      <p:ext uri="{BB962C8B-B14F-4D97-AF65-F5344CB8AC3E}">
        <p14:creationId xmlns:p14="http://schemas.microsoft.com/office/powerpoint/2010/main" val="139544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C:\Users\szabok\Documents\Könyvek\Sobotta\Sobotta_Band_2\Kapitel_07\ohne_Beschriftung\chp07_fig041_p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3843808"/>
            <a:ext cx="2635421" cy="97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rtalom helye 4"/>
          <p:cNvSpPr txBox="1">
            <a:spLocks/>
          </p:cNvSpPr>
          <p:nvPr/>
        </p:nvSpPr>
        <p:spPr>
          <a:xfrm>
            <a:off x="-3092" y="3429000"/>
            <a:ext cx="4088110" cy="23371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sz="2000" u="sng" dirty="0">
                <a:latin typeface="Calibri" pitchFamily="34" charset="0"/>
                <a:cs typeface="Calibri" pitchFamily="34" charset="0"/>
              </a:rPr>
              <a:t>Külső</a:t>
            </a:r>
          </a:p>
          <a:p>
            <a:pPr marL="0" indent="0">
              <a:buNone/>
            </a:pPr>
            <a:endParaRPr lang="hu-HU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700" dirty="0">
                <a:latin typeface="Calibri" pitchFamily="34" charset="0"/>
                <a:cs typeface="Calibri" pitchFamily="34" charset="0"/>
              </a:rPr>
              <a:t>Hímvessző (</a:t>
            </a:r>
            <a:r>
              <a:rPr lang="hu-HU" sz="1700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sz="17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None/>
            </a:pPr>
            <a:endParaRPr lang="hu-HU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700" dirty="0">
                <a:latin typeface="Calibri" pitchFamily="34" charset="0"/>
                <a:cs typeface="Calibri" pitchFamily="34" charset="0"/>
              </a:rPr>
              <a:t>Herezacskó (</a:t>
            </a:r>
            <a:r>
              <a:rPr lang="hu-HU" sz="1700" dirty="0" err="1">
                <a:latin typeface="Calibri" pitchFamily="34" charset="0"/>
                <a:cs typeface="Calibri" pitchFamily="34" charset="0"/>
              </a:rPr>
              <a:t>scrotum</a:t>
            </a:r>
            <a:r>
              <a:rPr lang="hu-HU" sz="17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5" name="Tartalom helye 4"/>
          <p:cNvSpPr txBox="1">
            <a:spLocks/>
          </p:cNvSpPr>
          <p:nvPr/>
        </p:nvSpPr>
        <p:spPr>
          <a:xfrm>
            <a:off x="5796136" y="1484784"/>
            <a:ext cx="3347864" cy="33620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sz="2400" u="sng" dirty="0">
                <a:latin typeface="Calibri" pitchFamily="34" charset="0"/>
                <a:cs typeface="Calibri" pitchFamily="34" charset="0"/>
              </a:rPr>
              <a:t>Belső</a:t>
            </a: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ondóhólyag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vesicula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seminalis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dülmirigy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prostata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 </a:t>
            </a:r>
          </a:p>
          <a:p>
            <a:pPr marL="0" indent="0">
              <a:buFont typeface="Arial" pitchFamily="34" charset="0"/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ondóvezeték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ductus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deferens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mellékhere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epididymis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hu-HU" sz="1800" dirty="0">
                <a:latin typeface="Calibri" pitchFamily="34" charset="0"/>
                <a:cs typeface="Calibri" pitchFamily="34" charset="0"/>
              </a:rPr>
              <a:t>here (</a:t>
            </a:r>
            <a:r>
              <a:rPr lang="hu-HU" sz="1800" dirty="0" err="1">
                <a:latin typeface="Calibri" pitchFamily="34" charset="0"/>
                <a:cs typeface="Calibri" pitchFamily="34" charset="0"/>
              </a:rPr>
              <a:t>testis</a:t>
            </a:r>
            <a:r>
              <a:rPr lang="hu-HU" sz="1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  <a:p>
            <a:endParaRPr lang="hu-HU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5508104" y="2204864"/>
            <a:ext cx="2880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5076056" y="2708920"/>
            <a:ext cx="720080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5220072" y="3429000"/>
            <a:ext cx="576064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4788024" y="4077072"/>
            <a:ext cx="1008112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V="1">
            <a:off x="4788024" y="4509120"/>
            <a:ext cx="936104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V="1">
            <a:off x="1716927" y="3933056"/>
            <a:ext cx="1846961" cy="349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040963" y="4725144"/>
            <a:ext cx="2170997" cy="159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2123728" y="980728"/>
            <a:ext cx="2062985" cy="10801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539552" y="76470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(Húgyhólyag)</a:t>
            </a:r>
          </a:p>
        </p:txBody>
      </p:sp>
    </p:spTree>
    <p:extLst>
      <p:ext uri="{BB962C8B-B14F-4D97-AF65-F5344CB8AC3E}">
        <p14:creationId xmlns:p14="http://schemas.microsoft.com/office/powerpoint/2010/main" val="3855262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A méh a várandósság során</a:t>
            </a:r>
            <a:endParaRPr lang="en-US" sz="2800" b="1" dirty="0"/>
          </a:p>
        </p:txBody>
      </p:sp>
      <p:pic>
        <p:nvPicPr>
          <p:cNvPr id="5" name="Picture 40" descr="C:\Users\szabok\Documents\Könyvek\Sobotta\Sobotta_Band_2\Kapitel_07\ohne_Beschriftung\chp07_fig080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429120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5496" y="1268760"/>
            <a:ext cx="4752528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Kialakul a méhlepény (placenta), amely az anyai szervezet és a magzat érintkezési felületén kialakuló, két komponensből felépülő szerv. Az átalakult </a:t>
            </a:r>
            <a:r>
              <a:rPr lang="hu-HU" sz="2400" dirty="0" err="1"/>
              <a:t>endometriumból</a:t>
            </a:r>
            <a:r>
              <a:rPr lang="hu-HU" sz="2400" dirty="0"/>
              <a:t> és a magzat külső burkából jön létre.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5796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Külső női nemi szervek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Labia</a:t>
            </a:r>
            <a:r>
              <a:rPr lang="hu-HU" dirty="0"/>
              <a:t> </a:t>
            </a:r>
            <a:r>
              <a:rPr lang="hu-HU" dirty="0" err="1"/>
              <a:t>minora</a:t>
            </a:r>
            <a:r>
              <a:rPr lang="hu-HU" dirty="0"/>
              <a:t>, </a:t>
            </a:r>
            <a:r>
              <a:rPr lang="hu-HU" dirty="0" err="1"/>
              <a:t>labia</a:t>
            </a:r>
            <a:r>
              <a:rPr lang="hu-HU" dirty="0"/>
              <a:t> </a:t>
            </a:r>
            <a:r>
              <a:rPr lang="hu-HU" dirty="0" err="1"/>
              <a:t>majora</a:t>
            </a:r>
            <a:r>
              <a:rPr lang="hu-HU" dirty="0"/>
              <a:t>, </a:t>
            </a:r>
            <a:r>
              <a:rPr lang="hu-HU" dirty="0" err="1"/>
              <a:t>clitoris</a:t>
            </a:r>
            <a:r>
              <a:rPr lang="hu-HU" dirty="0"/>
              <a:t>, </a:t>
            </a:r>
            <a:r>
              <a:rPr lang="hu-HU" dirty="0" err="1"/>
              <a:t>glandulae</a:t>
            </a:r>
            <a:r>
              <a:rPr lang="hu-HU" dirty="0"/>
              <a:t> </a:t>
            </a:r>
            <a:r>
              <a:rPr lang="hu-HU" dirty="0" err="1"/>
              <a:t>vestibulares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70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Külső női nemi szervek</a:t>
            </a:r>
            <a:endParaRPr lang="en-US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282030"/>
            <a:ext cx="67532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251520" y="3429000"/>
            <a:ext cx="28803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700" dirty="0"/>
              <a:t>a húgycső külső nyílása</a:t>
            </a:r>
            <a:endParaRPr lang="en-US" sz="1700" dirty="0"/>
          </a:p>
        </p:txBody>
      </p:sp>
      <p:sp>
        <p:nvSpPr>
          <p:cNvPr id="16" name="Téglalap 15"/>
          <p:cNvSpPr/>
          <p:nvPr/>
        </p:nvSpPr>
        <p:spPr>
          <a:xfrm>
            <a:off x="683568" y="3140968"/>
            <a:ext cx="2448272" cy="6573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6069551" y="5109067"/>
            <a:ext cx="17924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/>
              <a:t>a gát területe</a:t>
            </a:r>
            <a:endParaRPr lang="en-US" sz="1700" dirty="0"/>
          </a:p>
        </p:txBody>
      </p:sp>
      <p:sp>
        <p:nvSpPr>
          <p:cNvPr id="19" name="Téglalap 18"/>
          <p:cNvSpPr/>
          <p:nvPr/>
        </p:nvSpPr>
        <p:spPr>
          <a:xfrm>
            <a:off x="6069551" y="4841814"/>
            <a:ext cx="1670801" cy="6573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zövegdoboz 17"/>
          <p:cNvSpPr txBox="1"/>
          <p:nvPr/>
        </p:nvSpPr>
        <p:spPr>
          <a:xfrm>
            <a:off x="6103418" y="3071731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/>
              <a:t>kisajak</a:t>
            </a:r>
            <a:endParaRPr lang="en-US" sz="17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098426" y="3433966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/>
              <a:t>nagyajak</a:t>
            </a:r>
            <a:endParaRPr lang="en-US" sz="1700" dirty="0"/>
          </a:p>
        </p:txBody>
      </p:sp>
      <p:sp>
        <p:nvSpPr>
          <p:cNvPr id="22" name="Téglalap 21"/>
          <p:cNvSpPr/>
          <p:nvPr/>
        </p:nvSpPr>
        <p:spPr>
          <a:xfrm>
            <a:off x="6130439" y="2924944"/>
            <a:ext cx="1731549" cy="84480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églalap 22"/>
          <p:cNvSpPr/>
          <p:nvPr/>
        </p:nvSpPr>
        <p:spPr>
          <a:xfrm>
            <a:off x="6130439" y="2276872"/>
            <a:ext cx="2618026" cy="6099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zövegdoboz 19"/>
          <p:cNvSpPr txBox="1"/>
          <p:nvPr/>
        </p:nvSpPr>
        <p:spPr>
          <a:xfrm>
            <a:off x="6130439" y="2204864"/>
            <a:ext cx="28340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/>
              <a:t>Erektilis</a:t>
            </a:r>
            <a:r>
              <a:rPr lang="hu-HU" sz="1700" dirty="0"/>
              <a:t> test. Részei: </a:t>
            </a:r>
            <a:endParaRPr lang="en-US" sz="17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7092279" y="2492896"/>
            <a:ext cx="18722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/>
              <a:t>, corpus és </a:t>
            </a:r>
            <a:r>
              <a:rPr lang="hu-HU" sz="1700" dirty="0" err="1"/>
              <a:t>crus</a:t>
            </a:r>
            <a:endParaRPr lang="en-US" sz="1700" dirty="0"/>
          </a:p>
        </p:txBody>
      </p:sp>
      <p:sp>
        <p:nvSpPr>
          <p:cNvPr id="26" name="Téglalap 25"/>
          <p:cNvSpPr/>
          <p:nvPr/>
        </p:nvSpPr>
        <p:spPr>
          <a:xfrm>
            <a:off x="3491880" y="1052736"/>
            <a:ext cx="1670801" cy="6573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zövegdoboz 23"/>
          <p:cNvSpPr txBox="1"/>
          <p:nvPr/>
        </p:nvSpPr>
        <p:spPr>
          <a:xfrm>
            <a:off x="251520" y="6165304"/>
            <a:ext cx="665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Szeméremrés (rima </a:t>
            </a:r>
            <a:r>
              <a:rPr lang="hu-HU" dirty="0" err="1"/>
              <a:t>pudendi</a:t>
            </a:r>
            <a:r>
              <a:rPr lang="hu-HU" dirty="0"/>
              <a:t>): nagyajkak zárják közre</a:t>
            </a:r>
          </a:p>
          <a:p>
            <a:endParaRPr lang="en-US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467544" y="458112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/>
              <a:t>glandula</a:t>
            </a:r>
            <a:r>
              <a:rPr lang="hu-HU" sz="1600" dirty="0"/>
              <a:t> </a:t>
            </a:r>
            <a:r>
              <a:rPr lang="hu-HU" sz="1600" dirty="0" err="1"/>
              <a:t>vestibularis</a:t>
            </a:r>
            <a:r>
              <a:rPr lang="hu-HU" sz="1600" dirty="0"/>
              <a:t> (</a:t>
            </a:r>
            <a:r>
              <a:rPr lang="hu-HU" sz="1600" dirty="0" err="1"/>
              <a:t>Bartholin-féle</a:t>
            </a:r>
            <a:r>
              <a:rPr lang="hu-HU" sz="1600" dirty="0"/>
              <a:t> mirigy)</a:t>
            </a:r>
            <a:endParaRPr lang="en-US" sz="1600" dirty="0"/>
          </a:p>
        </p:txBody>
      </p:sp>
      <p:sp>
        <p:nvSpPr>
          <p:cNvPr id="29" name="Téglalap 28"/>
          <p:cNvSpPr/>
          <p:nvPr/>
        </p:nvSpPr>
        <p:spPr>
          <a:xfrm>
            <a:off x="659326" y="4470953"/>
            <a:ext cx="2448272" cy="6573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8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8592"/>
          </a:xfrm>
        </p:spPr>
        <p:txBody>
          <a:bodyPr>
            <a:normAutofit fontScale="55000" lnSpcReduction="20000"/>
          </a:bodyPr>
          <a:lstStyle/>
          <a:p>
            <a:r>
              <a:rPr lang="hu-HU" dirty="0"/>
              <a:t>A gát elülső részén a </a:t>
            </a:r>
            <a:r>
              <a:rPr lang="hu-HU" dirty="0" err="1"/>
              <a:t>labia</a:t>
            </a:r>
            <a:r>
              <a:rPr lang="hu-HU" dirty="0"/>
              <a:t> </a:t>
            </a:r>
            <a:r>
              <a:rPr lang="hu-HU" dirty="0" err="1"/>
              <a:t>majora</a:t>
            </a:r>
            <a:r>
              <a:rPr lang="hu-HU" dirty="0"/>
              <a:t> és </a:t>
            </a:r>
            <a:r>
              <a:rPr lang="hu-HU" dirty="0" err="1"/>
              <a:t>minora</a:t>
            </a:r>
            <a:r>
              <a:rPr lang="hu-HU" dirty="0"/>
              <a:t> által közrefogott területen helyezkedik el a </a:t>
            </a:r>
            <a:r>
              <a:rPr lang="hu-HU" b="1" dirty="0" err="1"/>
              <a:t>vestibulum</a:t>
            </a:r>
            <a:r>
              <a:rPr lang="hu-HU" b="1" dirty="0"/>
              <a:t> </a:t>
            </a:r>
            <a:r>
              <a:rPr lang="hu-HU" b="1" dirty="0" err="1"/>
              <a:t>vaginae</a:t>
            </a:r>
            <a:r>
              <a:rPr lang="hu-HU" dirty="0"/>
              <a:t>, melynek sekély üregébe nyílik az </a:t>
            </a:r>
            <a:r>
              <a:rPr lang="hu-HU" dirty="0" err="1"/>
              <a:t>urethra</a:t>
            </a:r>
            <a:r>
              <a:rPr lang="hu-HU" dirty="0"/>
              <a:t>, vagina, és a </a:t>
            </a:r>
            <a:r>
              <a:rPr lang="hu-HU" dirty="0" err="1"/>
              <a:t>glandula</a:t>
            </a:r>
            <a:r>
              <a:rPr lang="hu-HU" dirty="0"/>
              <a:t> </a:t>
            </a:r>
            <a:r>
              <a:rPr lang="hu-HU" dirty="0" err="1"/>
              <a:t>vestibularis</a:t>
            </a:r>
            <a:r>
              <a:rPr lang="hu-HU" dirty="0"/>
              <a:t> és elülső részébe nyúlik a </a:t>
            </a:r>
            <a:r>
              <a:rPr lang="hu-HU" dirty="0" err="1"/>
              <a:t>clitoris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b="1" dirty="0"/>
              <a:t>Kisajkak (</a:t>
            </a:r>
            <a:r>
              <a:rPr lang="hu-HU" b="1" dirty="0" err="1"/>
              <a:t>labia</a:t>
            </a:r>
            <a:r>
              <a:rPr lang="hu-HU" b="1" dirty="0"/>
              <a:t> </a:t>
            </a:r>
            <a:r>
              <a:rPr lang="hu-HU" b="1" dirty="0" err="1"/>
              <a:t>minora</a:t>
            </a:r>
            <a:r>
              <a:rPr lang="hu-HU" b="1" dirty="0"/>
              <a:t>): </a:t>
            </a:r>
            <a:r>
              <a:rPr lang="hu-HU" dirty="0"/>
              <a:t>keskeny, hosszanti bőrredők, többrétegű laphámmal borítottak, felszínén faggyú- és verejtékmirigyek nyílnak. Külső felszíne kissé elszarusodó. Szőrtüsző nincs. </a:t>
            </a:r>
          </a:p>
          <a:p>
            <a:endParaRPr lang="hu-HU" dirty="0"/>
          </a:p>
          <a:p>
            <a:r>
              <a:rPr lang="hu-HU" sz="3300" b="1" dirty="0"/>
              <a:t>Nagyajkak (</a:t>
            </a:r>
            <a:r>
              <a:rPr lang="hu-HU" sz="3300" b="1" dirty="0" err="1"/>
              <a:t>labia</a:t>
            </a:r>
            <a:r>
              <a:rPr lang="hu-HU" sz="3300" b="1" dirty="0"/>
              <a:t> </a:t>
            </a:r>
            <a:r>
              <a:rPr lang="hu-HU" sz="3300" b="1" dirty="0" err="1"/>
              <a:t>majora</a:t>
            </a:r>
            <a:r>
              <a:rPr lang="hu-HU" sz="3300" b="1" dirty="0"/>
              <a:t>): </a:t>
            </a:r>
            <a:r>
              <a:rPr lang="hu-HU" dirty="0" err="1"/>
              <a:t>scrotummal</a:t>
            </a:r>
            <a:r>
              <a:rPr lang="hu-HU" dirty="0"/>
              <a:t> analóg képződmények, hosszanti bőrredők a kisajkak külső oldalán. Többrétegű elszarusodó laphám borítja kívülről, amelyben szőrtüszők is előfordulnak.</a:t>
            </a:r>
          </a:p>
          <a:p>
            <a:endParaRPr lang="hu-HU" dirty="0"/>
          </a:p>
          <a:p>
            <a:r>
              <a:rPr lang="hu-HU" sz="3300" b="1" dirty="0" err="1"/>
              <a:t>Clitoris</a:t>
            </a:r>
            <a:r>
              <a:rPr lang="hu-HU" sz="3300" b="1" dirty="0"/>
              <a:t>: </a:t>
            </a:r>
            <a:r>
              <a:rPr lang="hu-HU" dirty="0"/>
              <a:t>fejlődése és szöveti szerkezete a péniszhez hasonló, annál lényegesen kevésbé fejlett. </a:t>
            </a:r>
            <a:r>
              <a:rPr lang="hu-HU" dirty="0" err="1"/>
              <a:t>Erektilis</a:t>
            </a:r>
            <a:r>
              <a:rPr lang="hu-HU" dirty="0"/>
              <a:t> szövetet tartalmaz, melynek végén gyengén fejlett </a:t>
            </a:r>
            <a:r>
              <a:rPr lang="hu-HU" dirty="0" err="1"/>
              <a:t>glans</a:t>
            </a:r>
            <a:r>
              <a:rPr lang="hu-HU" dirty="0"/>
              <a:t> </a:t>
            </a:r>
            <a:r>
              <a:rPr lang="hu-HU" dirty="0" err="1"/>
              <a:t>clitoridis</a:t>
            </a:r>
            <a:r>
              <a:rPr lang="hu-HU" dirty="0"/>
              <a:t> található.</a:t>
            </a:r>
          </a:p>
          <a:p>
            <a:endParaRPr lang="hu-HU" dirty="0"/>
          </a:p>
          <a:p>
            <a:r>
              <a:rPr lang="hu-HU" sz="3300" b="1" dirty="0" err="1"/>
              <a:t>Glandulae</a:t>
            </a:r>
            <a:r>
              <a:rPr lang="hu-HU" sz="3300" b="1" dirty="0"/>
              <a:t> </a:t>
            </a:r>
            <a:r>
              <a:rPr lang="hu-HU" sz="3300" b="1" dirty="0" err="1"/>
              <a:t>vestibulares</a:t>
            </a:r>
            <a:r>
              <a:rPr lang="hu-HU" sz="3300" b="1" dirty="0"/>
              <a:t>: </a:t>
            </a:r>
            <a:r>
              <a:rPr lang="hu-HU" dirty="0" err="1"/>
              <a:t>mucosus</a:t>
            </a:r>
            <a:r>
              <a:rPr lang="hu-HU" dirty="0"/>
              <a:t> váladékot termelő összetett mirigy. A </a:t>
            </a:r>
            <a:r>
              <a:rPr lang="hu-HU" dirty="0" err="1"/>
              <a:t>glandulae</a:t>
            </a:r>
            <a:r>
              <a:rPr lang="hu-HU" dirty="0"/>
              <a:t> </a:t>
            </a:r>
            <a:r>
              <a:rPr lang="hu-HU" dirty="0" err="1"/>
              <a:t>vestibulares</a:t>
            </a:r>
            <a:r>
              <a:rPr lang="hu-HU" dirty="0"/>
              <a:t> </a:t>
            </a:r>
            <a:r>
              <a:rPr lang="hu-HU" dirty="0" err="1"/>
              <a:t>majores</a:t>
            </a:r>
            <a:r>
              <a:rPr lang="hu-HU" dirty="0"/>
              <a:t> megfelel a </a:t>
            </a:r>
            <a:r>
              <a:rPr lang="hu-HU" dirty="0" err="1"/>
              <a:t>glandula</a:t>
            </a:r>
            <a:r>
              <a:rPr lang="hu-HU" dirty="0"/>
              <a:t> </a:t>
            </a:r>
            <a:r>
              <a:rPr lang="hu-HU" dirty="0" err="1"/>
              <a:t>bulbourethralisnak</a:t>
            </a:r>
            <a:r>
              <a:rPr lang="hu-HU" dirty="0"/>
              <a:t>. </a:t>
            </a:r>
            <a:r>
              <a:rPr lang="hu-HU" dirty="0" err="1"/>
              <a:t>Glandulae</a:t>
            </a:r>
            <a:r>
              <a:rPr lang="hu-HU" dirty="0"/>
              <a:t> </a:t>
            </a:r>
            <a:r>
              <a:rPr lang="hu-HU" dirty="0" err="1"/>
              <a:t>vestibulares</a:t>
            </a:r>
            <a:r>
              <a:rPr lang="hu-HU" dirty="0"/>
              <a:t> </a:t>
            </a:r>
            <a:r>
              <a:rPr lang="hu-HU" dirty="0" err="1"/>
              <a:t>minores</a:t>
            </a:r>
            <a:r>
              <a:rPr lang="hu-HU" dirty="0"/>
              <a:t> az </a:t>
            </a:r>
            <a:r>
              <a:rPr lang="hu-HU" dirty="0" err="1"/>
              <a:t>ostium</a:t>
            </a:r>
            <a:r>
              <a:rPr lang="hu-HU" dirty="0"/>
              <a:t> </a:t>
            </a:r>
            <a:r>
              <a:rPr lang="hu-HU" dirty="0" err="1"/>
              <a:t>urethrae</a:t>
            </a:r>
            <a:r>
              <a:rPr lang="hu-HU" dirty="0"/>
              <a:t> </a:t>
            </a:r>
            <a:r>
              <a:rPr lang="hu-HU" dirty="0" err="1"/>
              <a:t>externum</a:t>
            </a:r>
            <a:r>
              <a:rPr lang="hu-HU" dirty="0"/>
              <a:t> és </a:t>
            </a:r>
            <a:r>
              <a:rPr lang="hu-HU" dirty="0" err="1"/>
              <a:t>clitoris</a:t>
            </a:r>
            <a:r>
              <a:rPr lang="hu-HU" dirty="0"/>
              <a:t> körül helyezkedik el. </a:t>
            </a:r>
            <a:endParaRPr lang="en-US" dirty="0"/>
          </a:p>
          <a:p>
            <a:endParaRPr lang="en-US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/>
              <a:t>Külső női nemi szervek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572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Csontos medence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0880" y="764704"/>
            <a:ext cx="8712968" cy="4525963"/>
          </a:xfrm>
        </p:spPr>
        <p:txBody>
          <a:bodyPr>
            <a:normAutofit/>
          </a:bodyPr>
          <a:lstStyle/>
          <a:p>
            <a:r>
              <a:rPr lang="hu-HU" sz="1400" dirty="0"/>
              <a:t>Nagymedence: hasüreghez tartozik. </a:t>
            </a:r>
            <a:endParaRPr lang="en-US" sz="1400" dirty="0"/>
          </a:p>
          <a:p>
            <a:r>
              <a:rPr lang="hu-HU" sz="1400" dirty="0"/>
              <a:t>Kismedence: átmérői különbözőek, bemeneténél a haránt, majd a ferde és végül a </a:t>
            </a:r>
            <a:r>
              <a:rPr lang="hu-HU" sz="1400" dirty="0" err="1"/>
              <a:t>sagittális</a:t>
            </a:r>
            <a:r>
              <a:rPr lang="hu-HU" sz="1400" dirty="0"/>
              <a:t> átmérő a legnagyobb. Gyakorlati jelentősége: születéskor a magzat feje 90 fokot fordul. Ha elakad születés közben, akkor az a kismedence közepén történhet. </a:t>
            </a:r>
          </a:p>
        </p:txBody>
      </p:sp>
      <p:pic>
        <p:nvPicPr>
          <p:cNvPr id="5" name="Picture 2" descr="MEDENC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55" y="1747663"/>
            <a:ext cx="7356475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3615630" y="1882601"/>
            <a:ext cx="3333750" cy="4279900"/>
            <a:chOff x="2276" y="296"/>
            <a:chExt cx="2100" cy="2696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2276" y="2610"/>
              <a:ext cx="556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400" b="1">
                  <a:solidFill>
                    <a:srgbClr val="336600"/>
                  </a:solidFill>
                  <a:latin typeface="Times New Roman" pitchFamily="18" charset="0"/>
                </a:rPr>
                <a:t>diameter mediana</a:t>
              </a:r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 flipH="1">
              <a:off x="2848" y="1520"/>
              <a:ext cx="0" cy="1472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600" y="296"/>
              <a:ext cx="776" cy="29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33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en-US" sz="2400" b="1">
                  <a:solidFill>
                    <a:srgbClr val="336600"/>
                  </a:solidFill>
                  <a:latin typeface="Times New Roman" pitchFamily="18" charset="0"/>
                </a:rPr>
                <a:t>11 cm</a:t>
              </a: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783780" y="3111326"/>
            <a:ext cx="6108700" cy="1689100"/>
            <a:chOff x="1760" y="1072"/>
            <a:chExt cx="3848" cy="1064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3324" y="1802"/>
              <a:ext cx="59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altLang="en-US" sz="1400" b="1">
                  <a:solidFill>
                    <a:srgbClr val="990033"/>
                  </a:solidFill>
                  <a:latin typeface="Times New Roman" pitchFamily="18" charset="0"/>
                </a:rPr>
                <a:t>diameter transversa</a:t>
              </a: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1760" y="2128"/>
              <a:ext cx="2160" cy="8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4832" y="1072"/>
              <a:ext cx="776" cy="29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en-US" sz="2400" b="1">
                  <a:solidFill>
                    <a:srgbClr val="990033"/>
                  </a:solidFill>
                  <a:latin typeface="Times New Roman" pitchFamily="18" charset="0"/>
                </a:rPr>
                <a:t>13 cm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2872680" y="2403301"/>
            <a:ext cx="5334000" cy="3327400"/>
            <a:chOff x="1816" y="624"/>
            <a:chExt cx="3360" cy="2096"/>
          </a:xfrm>
        </p:grpSpPr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816" y="1754"/>
              <a:ext cx="520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400" b="1">
                  <a:solidFill>
                    <a:schemeClr val="accent2"/>
                  </a:solidFill>
                  <a:latin typeface="Times New Roman" pitchFamily="18" charset="0"/>
                </a:rPr>
                <a:t>diameter obliqua</a:t>
              </a:r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2048" y="1512"/>
              <a:ext cx="1544" cy="120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4400" y="624"/>
              <a:ext cx="776" cy="29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en-US" sz="2400" b="1">
                  <a:solidFill>
                    <a:schemeClr val="accent2"/>
                  </a:solidFill>
                  <a:latin typeface="Times New Roman" pitchFamily="18" charset="0"/>
                </a:rPr>
                <a:t>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7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033463"/>
            <a:ext cx="4570413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5235575" y="3473450"/>
            <a:ext cx="714375" cy="26511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5534025" y="3470275"/>
            <a:ext cx="415925" cy="26384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956300" y="3473450"/>
            <a:ext cx="190500" cy="30956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520" y="269776"/>
            <a:ext cx="4320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/>
              <a:t>Csontos medence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1524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8" descr="C:\Users\szabok\Documents\Könyvek\Sobotta\Sobotta_Band_2\Kapitel_07\ohne_Beschriftung\chp07_fig093_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17649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6" descr="C:\Users\szabok\Documents\Könyvek\Sobotta\Sobotta_Band_2\Kapitel_07\ohne_Beschriftung\chp07_fig091_p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76880"/>
            <a:ext cx="3456384" cy="34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44624"/>
            <a:ext cx="41148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Medencefenék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187220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u-HU" sz="1800" dirty="0" err="1">
                <a:solidFill>
                  <a:srgbClr val="FF0000"/>
                </a:solidFill>
              </a:rPr>
              <a:t>diaphragma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err="1">
                <a:solidFill>
                  <a:srgbClr val="FF0000"/>
                </a:solidFill>
              </a:rPr>
              <a:t>pelvis</a:t>
            </a:r>
            <a:r>
              <a:rPr lang="hu-HU" sz="1800" dirty="0"/>
              <a:t>: a kismedencét zárja le alulról. A </a:t>
            </a:r>
            <a:r>
              <a:rPr lang="hu-HU" sz="1800" dirty="0">
                <a:solidFill>
                  <a:srgbClr val="FF0000"/>
                </a:solidFill>
              </a:rPr>
              <a:t>m. </a:t>
            </a:r>
            <a:r>
              <a:rPr lang="hu-HU" sz="1800" dirty="0" err="1">
                <a:solidFill>
                  <a:srgbClr val="FF0000"/>
                </a:solidFill>
              </a:rPr>
              <a:t>levator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err="1">
                <a:solidFill>
                  <a:srgbClr val="FF0000"/>
                </a:solidFill>
              </a:rPr>
              <a:t>ani</a:t>
            </a:r>
            <a:r>
              <a:rPr lang="hu-HU" sz="1800" dirty="0">
                <a:solidFill>
                  <a:srgbClr val="FFC000"/>
                </a:solidFill>
              </a:rPr>
              <a:t> </a:t>
            </a:r>
            <a:r>
              <a:rPr lang="hu-HU" sz="1800" dirty="0"/>
              <a:t>izom és az őt alulról és felülről beborító izompólya alkotja.</a:t>
            </a:r>
            <a:r>
              <a:rPr lang="hu-HU" sz="1800" dirty="0">
                <a:solidFill>
                  <a:srgbClr val="00B050"/>
                </a:solidFill>
              </a:rPr>
              <a:t> </a:t>
            </a:r>
            <a:r>
              <a:rPr lang="hu-HU" sz="1800" dirty="0"/>
              <a:t>Nyílásai:</a:t>
            </a:r>
            <a:r>
              <a:rPr lang="hu-HU" sz="1800" dirty="0">
                <a:solidFill>
                  <a:srgbClr val="00B050"/>
                </a:solidFill>
              </a:rPr>
              <a:t> </a:t>
            </a:r>
            <a:r>
              <a:rPr lang="hu-HU" sz="1800" dirty="0" err="1">
                <a:solidFill>
                  <a:srgbClr val="00B050"/>
                </a:solidFill>
              </a:rPr>
              <a:t>hiatus</a:t>
            </a:r>
            <a:r>
              <a:rPr lang="hu-HU" sz="1800" dirty="0">
                <a:solidFill>
                  <a:srgbClr val="00B050"/>
                </a:solidFill>
              </a:rPr>
              <a:t> </a:t>
            </a:r>
            <a:r>
              <a:rPr lang="hu-HU" sz="1800" dirty="0" err="1">
                <a:solidFill>
                  <a:srgbClr val="00B050"/>
                </a:solidFill>
              </a:rPr>
              <a:t>urogenitalis</a:t>
            </a:r>
            <a:r>
              <a:rPr lang="hu-HU" sz="1800" dirty="0">
                <a:solidFill>
                  <a:srgbClr val="00B050"/>
                </a:solidFill>
              </a:rPr>
              <a:t> </a:t>
            </a:r>
            <a:r>
              <a:rPr lang="hu-HU" sz="1800" dirty="0"/>
              <a:t>és </a:t>
            </a:r>
            <a:r>
              <a:rPr lang="hu-HU" sz="1800" dirty="0" err="1"/>
              <a:t>hiatus</a:t>
            </a:r>
            <a:r>
              <a:rPr lang="hu-HU" sz="1800" dirty="0"/>
              <a:t> </a:t>
            </a:r>
            <a:r>
              <a:rPr lang="hu-HU" sz="1800" dirty="0" err="1"/>
              <a:t>anorectalis</a:t>
            </a:r>
            <a:r>
              <a:rPr lang="hu-HU" sz="1800" dirty="0"/>
              <a:t>.</a:t>
            </a:r>
          </a:p>
          <a:p>
            <a:r>
              <a:rPr lang="hu-HU" sz="1800" dirty="0" err="1">
                <a:solidFill>
                  <a:srgbClr val="00B0F0"/>
                </a:solidFill>
              </a:rPr>
              <a:t>diaphragma</a:t>
            </a:r>
            <a:r>
              <a:rPr lang="hu-HU" sz="1800" dirty="0">
                <a:solidFill>
                  <a:srgbClr val="00B0F0"/>
                </a:solidFill>
              </a:rPr>
              <a:t> </a:t>
            </a:r>
            <a:r>
              <a:rPr lang="hu-HU" sz="1800" dirty="0" err="1">
                <a:solidFill>
                  <a:srgbClr val="00B0F0"/>
                </a:solidFill>
              </a:rPr>
              <a:t>urogenitale</a:t>
            </a:r>
            <a:r>
              <a:rPr lang="hu-HU" sz="1800" dirty="0"/>
              <a:t>: a </a:t>
            </a:r>
            <a:r>
              <a:rPr lang="hu-HU" sz="1800" dirty="0" err="1"/>
              <a:t>diaphragma</a:t>
            </a:r>
            <a:r>
              <a:rPr lang="hu-HU" sz="1800" dirty="0"/>
              <a:t> </a:t>
            </a:r>
            <a:r>
              <a:rPr lang="hu-HU" sz="1800" dirty="0" err="1"/>
              <a:t>pelvis</a:t>
            </a:r>
            <a:r>
              <a:rPr lang="hu-HU" sz="1800" dirty="0"/>
              <a:t>, </a:t>
            </a:r>
            <a:r>
              <a:rPr lang="hu-HU" sz="1800" dirty="0" err="1"/>
              <a:t>hiatus</a:t>
            </a:r>
            <a:r>
              <a:rPr lang="hu-HU" sz="1800" dirty="0"/>
              <a:t> </a:t>
            </a:r>
            <a:r>
              <a:rPr lang="hu-HU" sz="1800" dirty="0" err="1"/>
              <a:t>urogenitalisa</a:t>
            </a:r>
            <a:r>
              <a:rPr lang="hu-HU" sz="1800" dirty="0"/>
              <a:t> alatt található, a m. </a:t>
            </a:r>
            <a:r>
              <a:rPr lang="hu-HU" sz="1800" dirty="0" err="1"/>
              <a:t>transversus</a:t>
            </a:r>
            <a:r>
              <a:rPr lang="hu-HU" sz="1800" dirty="0"/>
              <a:t> </a:t>
            </a:r>
            <a:r>
              <a:rPr lang="hu-HU" sz="1800" dirty="0" err="1"/>
              <a:t>perinei</a:t>
            </a:r>
            <a:r>
              <a:rPr lang="hu-HU" sz="1800" dirty="0"/>
              <a:t> </a:t>
            </a:r>
            <a:r>
              <a:rPr lang="hu-HU" sz="1800" dirty="0" err="1"/>
              <a:t>profundus</a:t>
            </a:r>
            <a:r>
              <a:rPr lang="hu-HU" sz="1800" dirty="0"/>
              <a:t> izom és főleg izompólyái alkotják. Átfúrja a húgycső és a hüvely.</a:t>
            </a:r>
          </a:p>
        </p:txBody>
      </p:sp>
      <p:sp>
        <p:nvSpPr>
          <p:cNvPr id="8" name="Trapezoid 7"/>
          <p:cNvSpPr/>
          <p:nvPr/>
        </p:nvSpPr>
        <p:spPr>
          <a:xfrm>
            <a:off x="6768244" y="4149080"/>
            <a:ext cx="1224136" cy="864096"/>
          </a:xfrm>
          <a:prstGeom prst="trapezoi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2825806" y="6021288"/>
            <a:ext cx="468052" cy="0"/>
          </a:xfrm>
          <a:prstGeom prst="line">
            <a:avLst/>
          </a:prstGeom>
          <a:ln w="730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3059832" y="4915108"/>
            <a:ext cx="834095" cy="89015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64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Irodalomjegyzék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hu-HU" sz="2000" dirty="0"/>
              <a:t>Réthelyi Miklós, </a:t>
            </a:r>
            <a:r>
              <a:rPr lang="hu-HU" sz="2000" dirty="0" err="1"/>
              <a:t>Szentágothai</a:t>
            </a:r>
            <a:r>
              <a:rPr lang="hu-HU" sz="2000" dirty="0"/>
              <a:t> János: Funkcionális anatómia</a:t>
            </a:r>
          </a:p>
          <a:p>
            <a:r>
              <a:rPr lang="hu-HU" sz="2000" dirty="0" err="1"/>
              <a:t>Wenger</a:t>
            </a:r>
            <a:r>
              <a:rPr lang="hu-HU" sz="2000" dirty="0"/>
              <a:t> Tibor: A makroszkópos és mikroszkópos anatómia alapjai. Nemi szervek.</a:t>
            </a:r>
          </a:p>
          <a:p>
            <a:r>
              <a:rPr lang="hu-HU" sz="2000" dirty="0"/>
              <a:t>Röhlich Pál: Szövettan.</a:t>
            </a:r>
          </a:p>
          <a:p>
            <a:r>
              <a:rPr lang="hu-HU" sz="2000" dirty="0"/>
              <a:t>Dr. Nemeskéri Ágnes: Humán szövettan, Szervek szövettana, Oktatási segédanyag</a:t>
            </a:r>
          </a:p>
          <a:p>
            <a:r>
              <a:rPr lang="hu-HU" sz="2000" dirty="0" err="1"/>
              <a:t>Sobotta</a:t>
            </a:r>
            <a:r>
              <a:rPr lang="hu-HU" sz="2000" dirty="0"/>
              <a:t>: Az ember anatómiájának atlasza. 2. kötet</a:t>
            </a:r>
            <a:endParaRPr lang="en-US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155679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Szabó Klaudia és </a:t>
            </a:r>
            <a:r>
              <a:rPr lang="hu-HU" dirty="0" err="1"/>
              <a:t>Herberth-Minkó</a:t>
            </a:r>
            <a:r>
              <a:rPr lang="hu-HU" dirty="0"/>
              <a:t> Krisztina azonos témájú előadásának átdolgozott változata</a:t>
            </a:r>
          </a:p>
        </p:txBody>
      </p:sp>
    </p:spTree>
    <p:extLst>
      <p:ext uri="{BB962C8B-B14F-4D97-AF65-F5344CB8AC3E}">
        <p14:creationId xmlns:p14="http://schemas.microsoft.com/office/powerpoint/2010/main" val="242534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Belső nemi szervek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Here, mellékhere, ondóvezeték, ondóhólyag, prosztata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0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85725"/>
            <a:ext cx="9144000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dirty="0">
                <a:latin typeface="+mj-lt"/>
              </a:rPr>
              <a:t>Here és mellékhere (</a:t>
            </a:r>
            <a:r>
              <a:rPr lang="hu-HU" sz="2800" b="1" dirty="0" err="1">
                <a:latin typeface="+mj-lt"/>
              </a:rPr>
              <a:t>testis</a:t>
            </a:r>
            <a:r>
              <a:rPr lang="hu-HU" sz="2800" b="1" dirty="0">
                <a:latin typeface="+mj-lt"/>
              </a:rPr>
              <a:t> és </a:t>
            </a:r>
            <a:r>
              <a:rPr lang="hu-HU" sz="2800" b="1" dirty="0" err="1">
                <a:latin typeface="+mj-lt"/>
              </a:rPr>
              <a:t>epididymis</a:t>
            </a:r>
            <a:r>
              <a:rPr lang="hu-HU" sz="2800" b="1" dirty="0">
                <a:latin typeface="+mj-lt"/>
              </a:rPr>
              <a:t>)</a:t>
            </a:r>
          </a:p>
          <a:p>
            <a:pPr algn="ctr"/>
            <a:endParaRPr lang="hu-HU" sz="1600" b="1" dirty="0">
              <a:latin typeface="+mj-lt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1325" y="1046163"/>
            <a:ext cx="3209925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AutoShape 7"/>
          <p:cNvSpPr>
            <a:spLocks/>
          </p:cNvSpPr>
          <p:nvPr/>
        </p:nvSpPr>
        <p:spPr bwMode="auto">
          <a:xfrm>
            <a:off x="1398588" y="2571750"/>
            <a:ext cx="1993900" cy="352425"/>
          </a:xfrm>
          <a:prstGeom prst="callout1">
            <a:avLst>
              <a:gd name="adj1" fmla="val 32431"/>
              <a:gd name="adj2" fmla="val 103819"/>
              <a:gd name="adj3" fmla="val 328380"/>
              <a:gd name="adj4" fmla="val 15254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hu-HU" sz="1800"/>
              <a:t>caput epididymidis</a:t>
            </a:r>
          </a:p>
        </p:txBody>
      </p:sp>
      <p:sp>
        <p:nvSpPr>
          <p:cNvPr id="9224" name="AutoShape 8"/>
          <p:cNvSpPr>
            <a:spLocks/>
          </p:cNvSpPr>
          <p:nvPr/>
        </p:nvSpPr>
        <p:spPr bwMode="auto">
          <a:xfrm>
            <a:off x="909638" y="5302250"/>
            <a:ext cx="2070100" cy="352425"/>
          </a:xfrm>
          <a:prstGeom prst="callout1">
            <a:avLst>
              <a:gd name="adj1" fmla="val 32431"/>
              <a:gd name="adj2" fmla="val 103681"/>
              <a:gd name="adj3" fmla="val -117569"/>
              <a:gd name="adj4" fmla="val 15613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hu-HU" sz="1800"/>
              <a:t>corpus epididymidis</a:t>
            </a:r>
          </a:p>
        </p:txBody>
      </p:sp>
      <p:sp>
        <p:nvSpPr>
          <p:cNvPr id="9225" name="AutoShape 9"/>
          <p:cNvSpPr>
            <a:spLocks/>
          </p:cNvSpPr>
          <p:nvPr/>
        </p:nvSpPr>
        <p:spPr bwMode="auto">
          <a:xfrm>
            <a:off x="6453188" y="4879975"/>
            <a:ext cx="1955800" cy="1228725"/>
          </a:xfrm>
          <a:prstGeom prst="callout1">
            <a:avLst>
              <a:gd name="adj1" fmla="val 9301"/>
              <a:gd name="adj2" fmla="val -3898"/>
              <a:gd name="adj3" fmla="val 7366"/>
              <a:gd name="adj4" fmla="val -6087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tabLst>
                <a:tab pos="180975" algn="l"/>
              </a:tabLst>
            </a:pPr>
            <a:r>
              <a:rPr lang="hu-HU" sz="1800"/>
              <a:t>testis:</a:t>
            </a:r>
          </a:p>
          <a:p>
            <a:pPr>
              <a:tabLst>
                <a:tab pos="180975" algn="l"/>
              </a:tabLst>
            </a:pPr>
            <a:r>
              <a:rPr lang="hu-HU" sz="1800"/>
              <a:t>	4-5 cm hosszú</a:t>
            </a:r>
          </a:p>
          <a:p>
            <a:pPr>
              <a:tabLst>
                <a:tab pos="180975" algn="l"/>
              </a:tabLst>
            </a:pPr>
            <a:r>
              <a:rPr lang="hu-HU" sz="1800"/>
              <a:t>	szilva alakú</a:t>
            </a:r>
          </a:p>
          <a:p>
            <a:pPr>
              <a:tabLst>
                <a:tab pos="180975" algn="l"/>
              </a:tabLst>
            </a:pPr>
            <a:endParaRPr lang="hu-HU" sz="1800"/>
          </a:p>
          <a:p>
            <a:pPr>
              <a:tabLst>
                <a:tab pos="180975" algn="l"/>
              </a:tabLst>
            </a:pPr>
            <a:r>
              <a:rPr lang="hu-HU" sz="1800"/>
              <a:t>		</a:t>
            </a:r>
          </a:p>
          <a:p>
            <a:pPr>
              <a:tabLst>
                <a:tab pos="180975" algn="l"/>
              </a:tabLst>
            </a:pPr>
            <a:endParaRPr lang="hu-HU" sz="1800"/>
          </a:p>
        </p:txBody>
      </p:sp>
      <p:sp>
        <p:nvSpPr>
          <p:cNvPr id="9226" name="AutoShape 10"/>
          <p:cNvSpPr>
            <a:spLocks/>
          </p:cNvSpPr>
          <p:nvPr/>
        </p:nvSpPr>
        <p:spPr bwMode="auto">
          <a:xfrm>
            <a:off x="5632450" y="2470150"/>
            <a:ext cx="2432050" cy="352425"/>
          </a:xfrm>
          <a:prstGeom prst="callout1">
            <a:avLst>
              <a:gd name="adj1" fmla="val 32431"/>
              <a:gd name="adj2" fmla="val -3134"/>
              <a:gd name="adj3" fmla="val 96398"/>
              <a:gd name="adj4" fmla="val -4262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hu-HU" sz="1800"/>
              <a:t>ondózsinór –   </a:t>
            </a:r>
          </a:p>
          <a:p>
            <a:r>
              <a:rPr lang="hu-HU" sz="1800"/>
              <a:t>funiculus spermaticus</a:t>
            </a:r>
          </a:p>
          <a:p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216830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923928" y="980728"/>
            <a:ext cx="5210175" cy="5876925"/>
            <a:chOff x="2262" y="456"/>
            <a:chExt cx="3416" cy="3864"/>
          </a:xfrm>
        </p:grpSpPr>
        <p:pic>
          <p:nvPicPr>
            <p:cNvPr id="10" name="Picture 4" descr="testis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/>
              <a:t>Here (</a:t>
            </a:r>
            <a:r>
              <a:rPr lang="hu-HU" sz="2800" b="1" dirty="0" err="1"/>
              <a:t>testis</a:t>
            </a:r>
            <a:r>
              <a:rPr lang="hu-HU" sz="2800" b="1" dirty="0"/>
              <a:t>)</a:t>
            </a:r>
            <a:endParaRPr lang="en-US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96" y="1268760"/>
            <a:ext cx="3923928" cy="5589240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hu-HU" sz="1800" dirty="0" err="1"/>
              <a:t>Mediastinum</a:t>
            </a:r>
            <a:r>
              <a:rPr lang="hu-HU" sz="1800" dirty="0"/>
              <a:t> </a:t>
            </a:r>
            <a:r>
              <a:rPr lang="hu-HU" sz="1800" dirty="0" err="1"/>
              <a:t>testis</a:t>
            </a:r>
            <a:r>
              <a:rPr lang="hu-HU" sz="1800" dirty="0"/>
              <a:t>: hátsó felszín, herébe belépő és onnan kilépő képletek</a:t>
            </a:r>
          </a:p>
          <a:p>
            <a:endParaRPr lang="hu-HU" sz="1800" dirty="0"/>
          </a:p>
          <a:p>
            <a:pPr marL="0" indent="0">
              <a:buNone/>
            </a:pPr>
            <a:r>
              <a:rPr lang="hu-HU" sz="1800" dirty="0"/>
              <a:t>Szövettana:</a:t>
            </a:r>
          </a:p>
          <a:p>
            <a:pPr marL="0" indent="0">
              <a:buNone/>
            </a:pPr>
            <a:endParaRPr lang="hu-HU" sz="1800" dirty="0"/>
          </a:p>
          <a:p>
            <a:r>
              <a:rPr lang="hu-HU" sz="1800" dirty="0" err="1"/>
              <a:t>Tunica</a:t>
            </a:r>
            <a:r>
              <a:rPr lang="hu-HU" sz="1800" dirty="0"/>
              <a:t> </a:t>
            </a:r>
            <a:r>
              <a:rPr lang="hu-HU" sz="1800" dirty="0" err="1"/>
              <a:t>albuginea</a:t>
            </a:r>
            <a:r>
              <a:rPr lang="hu-HU" sz="1800" dirty="0"/>
              <a:t>: tömött rostos kötőszövet</a:t>
            </a:r>
          </a:p>
          <a:p>
            <a:endParaRPr lang="hu-HU" sz="1800" dirty="0"/>
          </a:p>
          <a:p>
            <a:r>
              <a:rPr lang="hu-HU" sz="1800" dirty="0" err="1"/>
              <a:t>Septula</a:t>
            </a:r>
            <a:r>
              <a:rPr lang="hu-HU" sz="1800" dirty="0"/>
              <a:t> </a:t>
            </a:r>
            <a:r>
              <a:rPr lang="hu-HU" sz="1800" dirty="0" err="1"/>
              <a:t>testis</a:t>
            </a:r>
            <a:r>
              <a:rPr lang="hu-HU" sz="1800" dirty="0"/>
              <a:t>: a tokból kisugárzó kötőszövetes </a:t>
            </a:r>
            <a:r>
              <a:rPr lang="hu-HU" sz="1800" dirty="0" err="1"/>
              <a:t>septumok</a:t>
            </a:r>
            <a:r>
              <a:rPr lang="hu-HU" sz="1800" dirty="0"/>
              <a:t>, a </a:t>
            </a:r>
            <a:r>
              <a:rPr lang="hu-HU" sz="1800" dirty="0" err="1"/>
              <a:t>herelebenykéket</a:t>
            </a:r>
            <a:r>
              <a:rPr lang="hu-HU" sz="1800" dirty="0"/>
              <a:t>  (</a:t>
            </a:r>
            <a:r>
              <a:rPr lang="hu-HU" sz="1800" dirty="0" err="1"/>
              <a:t>lobulus</a:t>
            </a:r>
            <a:r>
              <a:rPr lang="hu-HU" sz="1800" dirty="0"/>
              <a:t>) választja el egymástól</a:t>
            </a:r>
          </a:p>
          <a:p>
            <a:endParaRPr lang="hu-HU" sz="2100" b="1" dirty="0"/>
          </a:p>
          <a:p>
            <a:r>
              <a:rPr lang="hu-HU" sz="2100" b="1" dirty="0" err="1">
                <a:solidFill>
                  <a:srgbClr val="92D050"/>
                </a:solidFill>
              </a:rPr>
              <a:t>Tubuli</a:t>
            </a:r>
            <a:r>
              <a:rPr lang="hu-HU" sz="2100" b="1" dirty="0">
                <a:solidFill>
                  <a:srgbClr val="92D050"/>
                </a:solidFill>
              </a:rPr>
              <a:t> </a:t>
            </a:r>
            <a:r>
              <a:rPr lang="hu-HU" sz="2100" b="1" dirty="0" err="1">
                <a:solidFill>
                  <a:srgbClr val="92D050"/>
                </a:solidFill>
              </a:rPr>
              <a:t>seminiferi</a:t>
            </a:r>
            <a:r>
              <a:rPr lang="hu-HU" sz="2100" b="1" dirty="0">
                <a:solidFill>
                  <a:srgbClr val="92D050"/>
                </a:solidFill>
              </a:rPr>
              <a:t> </a:t>
            </a:r>
            <a:r>
              <a:rPr lang="hu-HU" sz="2100" b="1" dirty="0" err="1">
                <a:solidFill>
                  <a:srgbClr val="92D050"/>
                </a:solidFill>
              </a:rPr>
              <a:t>contorti</a:t>
            </a:r>
            <a:r>
              <a:rPr lang="hu-HU" sz="2100" b="1" dirty="0"/>
              <a:t>: </a:t>
            </a:r>
            <a:r>
              <a:rPr lang="hu-HU" sz="1800" dirty="0"/>
              <a:t>a </a:t>
            </a:r>
            <a:r>
              <a:rPr lang="hu-HU" sz="1800" dirty="0" err="1"/>
              <a:t>lebenykékben</a:t>
            </a:r>
            <a:r>
              <a:rPr lang="hu-HU" sz="1800" dirty="0"/>
              <a:t> található kanyarulatos csatornák, csírahám béleli: </a:t>
            </a:r>
            <a:r>
              <a:rPr lang="hu-HU" sz="1800" dirty="0" err="1"/>
              <a:t>Sertoli-sejtek</a:t>
            </a:r>
            <a:r>
              <a:rPr lang="hu-HU" sz="1800" dirty="0"/>
              <a:t> + spermium </a:t>
            </a:r>
            <a:r>
              <a:rPr lang="hu-HU" sz="1800" dirty="0" err="1"/>
              <a:t>előalakok</a:t>
            </a:r>
            <a:endParaRPr lang="hu-HU" sz="1800" dirty="0"/>
          </a:p>
          <a:p>
            <a:endParaRPr lang="hu-HU" sz="1800" dirty="0"/>
          </a:p>
          <a:p>
            <a:r>
              <a:rPr lang="hu-HU" sz="1800" dirty="0" err="1">
                <a:solidFill>
                  <a:srgbClr val="0070C0"/>
                </a:solidFill>
              </a:rPr>
              <a:t>Tubuli</a:t>
            </a:r>
            <a:r>
              <a:rPr lang="hu-HU" sz="1800" dirty="0">
                <a:solidFill>
                  <a:srgbClr val="0070C0"/>
                </a:solidFill>
              </a:rPr>
              <a:t> </a:t>
            </a:r>
            <a:r>
              <a:rPr lang="hu-HU" sz="1800" dirty="0" err="1">
                <a:solidFill>
                  <a:srgbClr val="0070C0"/>
                </a:solidFill>
              </a:rPr>
              <a:t>seminiferi</a:t>
            </a:r>
            <a:r>
              <a:rPr lang="hu-HU" sz="1800" dirty="0">
                <a:solidFill>
                  <a:srgbClr val="0070C0"/>
                </a:solidFill>
              </a:rPr>
              <a:t> </a:t>
            </a:r>
            <a:r>
              <a:rPr lang="hu-HU" sz="1800" dirty="0" err="1">
                <a:solidFill>
                  <a:srgbClr val="0070C0"/>
                </a:solidFill>
              </a:rPr>
              <a:t>recti</a:t>
            </a:r>
            <a:r>
              <a:rPr lang="hu-HU" sz="1800" dirty="0"/>
              <a:t>: az előző csatornák rövid, egyenes folytatása, egyrétegű hengerhám borítás</a:t>
            </a:r>
          </a:p>
          <a:p>
            <a:endParaRPr lang="hu-HU" sz="1800" dirty="0"/>
          </a:p>
          <a:p>
            <a:r>
              <a:rPr lang="hu-HU" sz="1800" dirty="0" err="1">
                <a:solidFill>
                  <a:srgbClr val="0070C0"/>
                </a:solidFill>
              </a:rPr>
              <a:t>Rete</a:t>
            </a:r>
            <a:r>
              <a:rPr lang="hu-HU" sz="1800" dirty="0">
                <a:solidFill>
                  <a:srgbClr val="0070C0"/>
                </a:solidFill>
              </a:rPr>
              <a:t> </a:t>
            </a:r>
            <a:r>
              <a:rPr lang="hu-HU" sz="1800" dirty="0" err="1">
                <a:solidFill>
                  <a:srgbClr val="0070C0"/>
                </a:solidFill>
              </a:rPr>
              <a:t>testis</a:t>
            </a:r>
            <a:r>
              <a:rPr lang="hu-HU" sz="1800" dirty="0"/>
              <a:t>: az előző csatornák hálózatos folytatása, alacsony köbhám</a:t>
            </a:r>
          </a:p>
        </p:txBody>
      </p:sp>
    </p:spTree>
    <p:extLst>
      <p:ext uri="{BB962C8B-B14F-4D97-AF65-F5344CB8AC3E}">
        <p14:creationId xmlns:p14="http://schemas.microsoft.com/office/powerpoint/2010/main" val="305829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esti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656184"/>
            <a:ext cx="575616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Here (</a:t>
            </a:r>
            <a:r>
              <a:rPr lang="hu-HU" dirty="0" err="1"/>
              <a:t>testis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292080" y="1210590"/>
            <a:ext cx="3870640" cy="5530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700" dirty="0"/>
              <a:t>A </a:t>
            </a:r>
            <a:r>
              <a:rPr lang="hu-HU" sz="1700" dirty="0" err="1"/>
              <a:t>ductuli</a:t>
            </a:r>
            <a:r>
              <a:rPr lang="hu-HU" sz="1700" dirty="0"/>
              <a:t> </a:t>
            </a:r>
            <a:r>
              <a:rPr lang="hu-HU" sz="1700" dirty="0" err="1"/>
              <a:t>seminiferi</a:t>
            </a:r>
            <a:r>
              <a:rPr lang="hu-HU" sz="1700" dirty="0"/>
              <a:t> </a:t>
            </a:r>
            <a:r>
              <a:rPr lang="hu-HU" sz="1700" dirty="0" err="1"/>
              <a:t>contorti</a:t>
            </a:r>
            <a:r>
              <a:rPr lang="hu-HU" sz="1700" dirty="0"/>
              <a:t> kanyarulatos csatornáiban zajlik a </a:t>
            </a:r>
            <a:r>
              <a:rPr lang="hu-HU" sz="1700" dirty="0" err="1"/>
              <a:t>spermatogenezis</a:t>
            </a:r>
            <a:r>
              <a:rPr lang="hu-HU" sz="1700" dirty="0"/>
              <a:t>. Falát </a:t>
            </a:r>
            <a:r>
              <a:rPr lang="hu-HU" sz="1700" dirty="0" err="1"/>
              <a:t>Sertoli-sejtek</a:t>
            </a:r>
            <a:r>
              <a:rPr lang="hu-HU" sz="1700" dirty="0"/>
              <a:t> alkotják. A </a:t>
            </a:r>
            <a:r>
              <a:rPr lang="hu-HU" sz="1700" dirty="0" err="1"/>
              <a:t>Sertoli-sejtek</a:t>
            </a:r>
            <a:r>
              <a:rPr lang="hu-HU" sz="1700" dirty="0"/>
              <a:t> nyúlványai között találjuk a spermiumok korai sejtalakjait:</a:t>
            </a:r>
          </a:p>
          <a:p>
            <a:pPr marL="0" indent="0">
              <a:buNone/>
            </a:pPr>
            <a:endParaRPr lang="hu-HU" sz="1700" dirty="0"/>
          </a:p>
          <a:p>
            <a:pPr>
              <a:buAutoNum type="arabicPeriod"/>
            </a:pPr>
            <a:r>
              <a:rPr lang="hu-HU" sz="1700" dirty="0"/>
              <a:t>stádium: </a:t>
            </a:r>
            <a:r>
              <a:rPr lang="hu-HU" sz="1700" dirty="0" err="1"/>
              <a:t>spermatogonium</a:t>
            </a:r>
            <a:endParaRPr lang="hu-HU" sz="1700" dirty="0"/>
          </a:p>
          <a:p>
            <a:pPr>
              <a:buAutoNum type="arabicPeriod"/>
            </a:pPr>
            <a:endParaRPr lang="hu-HU" sz="1700" dirty="0"/>
          </a:p>
          <a:p>
            <a:pPr>
              <a:buAutoNum type="arabicPeriod"/>
            </a:pPr>
            <a:r>
              <a:rPr lang="hu-HU" sz="1700" dirty="0"/>
              <a:t>stádium: primer </a:t>
            </a:r>
            <a:r>
              <a:rPr lang="hu-HU" sz="1700" dirty="0" err="1"/>
              <a:t>spermatocyta</a:t>
            </a:r>
            <a:endParaRPr lang="hu-HU" sz="1700" dirty="0"/>
          </a:p>
          <a:p>
            <a:pPr>
              <a:buAutoNum type="arabicPeriod"/>
            </a:pPr>
            <a:endParaRPr lang="hu-HU" sz="1700" dirty="0"/>
          </a:p>
          <a:p>
            <a:pPr>
              <a:buAutoNum type="arabicPeriod"/>
            </a:pPr>
            <a:r>
              <a:rPr lang="hu-HU" sz="1700" dirty="0"/>
              <a:t>stádium: szekunder </a:t>
            </a:r>
            <a:r>
              <a:rPr lang="hu-HU" sz="1700" dirty="0" err="1"/>
              <a:t>spermatocyta</a:t>
            </a:r>
            <a:endParaRPr lang="hu-HU" sz="1700" dirty="0"/>
          </a:p>
          <a:p>
            <a:pPr>
              <a:buAutoNum type="arabicPeriod"/>
            </a:pPr>
            <a:endParaRPr lang="hu-HU" sz="1700" dirty="0"/>
          </a:p>
          <a:p>
            <a:pPr>
              <a:buAutoNum type="arabicPeriod"/>
            </a:pPr>
            <a:r>
              <a:rPr lang="hu-HU" sz="1700" dirty="0"/>
              <a:t>stádium: </a:t>
            </a:r>
            <a:r>
              <a:rPr lang="hu-HU" sz="1700" dirty="0" err="1"/>
              <a:t>spermatida</a:t>
            </a:r>
            <a:endParaRPr lang="hu-HU" sz="1700" dirty="0"/>
          </a:p>
          <a:p>
            <a:pPr>
              <a:buAutoNum type="arabicPeriod"/>
            </a:pPr>
            <a:endParaRPr lang="hu-HU" sz="1700" dirty="0"/>
          </a:p>
          <a:p>
            <a:pPr>
              <a:buAutoNum type="arabicPeriod"/>
            </a:pPr>
            <a:r>
              <a:rPr lang="hu-HU" sz="1700" dirty="0"/>
              <a:t>stádium: spermium</a:t>
            </a:r>
          </a:p>
          <a:p>
            <a:pPr>
              <a:buAutoNum type="arabicPeriod"/>
            </a:pPr>
            <a:endParaRPr lang="hu-HU" sz="1700" dirty="0"/>
          </a:p>
          <a:p>
            <a:pPr marL="0" indent="0">
              <a:buNone/>
            </a:pPr>
            <a:r>
              <a:rPr lang="hu-HU" sz="1700" dirty="0" err="1"/>
              <a:t>Leydig-sejtek</a:t>
            </a:r>
            <a:r>
              <a:rPr lang="hu-HU" sz="1700" dirty="0"/>
              <a:t>: tesztoszteron termelnek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05888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3250</Words>
  <Application>Microsoft Office PowerPoint</Application>
  <PresentationFormat>Diavetítés a képernyőre (4:3 oldalarány)</PresentationFormat>
  <Paragraphs>496</Paragraphs>
  <Slides>57</Slides>
  <Notes>14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4" baseType="lpstr">
      <vt:lpstr>Arial</vt:lpstr>
      <vt:lpstr>Calibri</vt:lpstr>
      <vt:lpstr>Lucida Sans Unicode</vt:lpstr>
      <vt:lpstr>Times New Roman</vt:lpstr>
      <vt:lpstr>Wingdings</vt:lpstr>
      <vt:lpstr>Office-téma</vt:lpstr>
      <vt:lpstr>Image</vt:lpstr>
      <vt:lpstr>Nemi szervek anatómiája és szövettana</vt:lpstr>
      <vt:lpstr>PowerPoint-bemutató</vt:lpstr>
      <vt:lpstr>Nemi szervek differenciálódása (segédlet)</vt:lpstr>
      <vt:lpstr>Férfi nemi szervek</vt:lpstr>
      <vt:lpstr>PowerPoint-bemutató</vt:lpstr>
      <vt:lpstr>Belső nemi szervek</vt:lpstr>
      <vt:lpstr>PowerPoint-bemutató</vt:lpstr>
      <vt:lpstr>Here (testis)</vt:lpstr>
      <vt:lpstr>PowerPoint-bemutató</vt:lpstr>
      <vt:lpstr>PowerPoint-bemutató</vt:lpstr>
      <vt:lpstr>Spermiogenezis</vt:lpstr>
      <vt:lpstr>PowerPoint-bemutató</vt:lpstr>
      <vt:lpstr>A here (testis vérellátása)</vt:lpstr>
      <vt:lpstr>Mellékhere (epididymis)</vt:lpstr>
      <vt:lpstr>PowerPoint-bemutató</vt:lpstr>
      <vt:lpstr>Herezacskó rétegei</vt:lpstr>
      <vt:lpstr>Ondózsinór (funiculus spermaticus)</vt:lpstr>
      <vt:lpstr>Ondóvezeték (ductus deferens)</vt:lpstr>
      <vt:lpstr>PowerPoint-bemutató</vt:lpstr>
      <vt:lpstr>Ondóhólyag (vesicula seminalis)</vt:lpstr>
      <vt:lpstr>PowerPoint-bemutató</vt:lpstr>
      <vt:lpstr>Dülmirigy (prostata)</vt:lpstr>
      <vt:lpstr>Dülmirigy (prostata)</vt:lpstr>
      <vt:lpstr>PowerPoint-bemutató</vt:lpstr>
      <vt:lpstr>Férfi húgycső (urethra)</vt:lpstr>
      <vt:lpstr>Külső férfi nemi szervek</vt:lpstr>
      <vt:lpstr>Penis</vt:lpstr>
      <vt:lpstr>PowerPoint-bemutató</vt:lpstr>
      <vt:lpstr>PowerPoint-bemutató</vt:lpstr>
      <vt:lpstr>PowerPoint-bemutató</vt:lpstr>
      <vt:lpstr>PowerPoint-bemutató</vt:lpstr>
      <vt:lpstr>Női nemi szervek</vt:lpstr>
      <vt:lpstr>Belső női nemi szervek</vt:lpstr>
      <vt:lpstr>Női nemi szervek</vt:lpstr>
      <vt:lpstr>Petefészek (ovarium)</vt:lpstr>
      <vt:lpstr>Petefészek (ovarium)</vt:lpstr>
      <vt:lpstr>PowerPoint-bemutató</vt:lpstr>
      <vt:lpstr>Oogenesis</vt:lpstr>
      <vt:lpstr>PowerPoint-bemutató</vt:lpstr>
      <vt:lpstr>Méh</vt:lpstr>
      <vt:lpstr>A méh (uterus) anatómiája</vt:lpstr>
      <vt:lpstr> A  méh helyzete a kismedencében</vt:lpstr>
      <vt:lpstr>A méh szalagjai, függesztőkészüléke, támasztókészüléke </vt:lpstr>
      <vt:lpstr>Excavatio rectouterina (Douglas-féle térség) és Douglas punctio</vt:lpstr>
      <vt:lpstr>Petevezeték (tuba uterina)</vt:lpstr>
      <vt:lpstr>Hüvely (vagina)</vt:lpstr>
      <vt:lpstr>A női nemi szervek vérellátása</vt:lpstr>
      <vt:lpstr>PowerPoint-bemutató</vt:lpstr>
      <vt:lpstr>Megtermékenyítés</vt:lpstr>
      <vt:lpstr>A méh a várandósság során</vt:lpstr>
      <vt:lpstr>Külső női nemi szervek</vt:lpstr>
      <vt:lpstr>Külső női nemi szervek</vt:lpstr>
      <vt:lpstr>PowerPoint-bemutató</vt:lpstr>
      <vt:lpstr>Csontos medence</vt:lpstr>
      <vt:lpstr>PowerPoint-bemutató</vt:lpstr>
      <vt:lpstr>Medencefenék</vt:lpstr>
      <vt:lpstr>Irodalomjegyzék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szabok</dc:creator>
  <cp:lastModifiedBy>Kriszta</cp:lastModifiedBy>
  <cp:revision>179</cp:revision>
  <dcterms:created xsi:type="dcterms:W3CDTF">2016-03-24T15:14:06Z</dcterms:created>
  <dcterms:modified xsi:type="dcterms:W3CDTF">2019-04-02T16:31:30Z</dcterms:modified>
</cp:coreProperties>
</file>