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73" r:id="rId3"/>
    <p:sldMasterId id="2147483674" r:id="rId4"/>
  </p:sldMasterIdLst>
  <p:notesMasterIdLst>
    <p:notesMasterId r:id="rId34"/>
  </p:notesMasterIdLst>
  <p:handoutMasterIdLst>
    <p:handoutMasterId r:id="rId35"/>
  </p:handoutMasterIdLst>
  <p:sldIdLst>
    <p:sldId id="370" r:id="rId5"/>
    <p:sldId id="309" r:id="rId6"/>
    <p:sldId id="411" r:id="rId7"/>
    <p:sldId id="409" r:id="rId8"/>
    <p:sldId id="404" r:id="rId9"/>
    <p:sldId id="365" r:id="rId10"/>
    <p:sldId id="361" r:id="rId11"/>
    <p:sldId id="386" r:id="rId12"/>
    <p:sldId id="388" r:id="rId13"/>
    <p:sldId id="387" r:id="rId14"/>
    <p:sldId id="390" r:id="rId15"/>
    <p:sldId id="379" r:id="rId16"/>
    <p:sldId id="383" r:id="rId17"/>
    <p:sldId id="357" r:id="rId18"/>
    <p:sldId id="393" r:id="rId19"/>
    <p:sldId id="407" r:id="rId20"/>
    <p:sldId id="410" r:id="rId21"/>
    <p:sldId id="405" r:id="rId22"/>
    <p:sldId id="382" r:id="rId23"/>
    <p:sldId id="343" r:id="rId24"/>
    <p:sldId id="367" r:id="rId25"/>
    <p:sldId id="394" r:id="rId26"/>
    <p:sldId id="408" r:id="rId27"/>
    <p:sldId id="286" r:id="rId28"/>
    <p:sldId id="313" r:id="rId29"/>
    <p:sldId id="350" r:id="rId30"/>
    <p:sldId id="371" r:id="rId31"/>
    <p:sldId id="402" r:id="rId32"/>
    <p:sldId id="406" r:id="rId33"/>
  </p:sldIdLst>
  <p:sldSz cx="10287000" cy="6858000" type="35mm"/>
  <p:notesSz cx="6858000" cy="9144000"/>
  <p:defaultTextStyle>
    <a:defPPr>
      <a:defRPr lang="hu-H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0000"/>
    <a:srgbClr val="FFFFCC"/>
    <a:srgbClr val="FF3300"/>
    <a:srgbClr val="CC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9" d="100"/>
          <a:sy n="109" d="100"/>
        </p:scale>
        <p:origin x="1284" y="102"/>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9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hu-HU"/>
          </a:p>
        </p:txBody>
      </p:sp>
      <p:sp>
        <p:nvSpPr>
          <p:cNvPr id="122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hu-HU"/>
          </a:p>
        </p:txBody>
      </p:sp>
      <p:sp>
        <p:nvSpPr>
          <p:cNvPr id="122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hu-HU"/>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61EA346-C104-466B-AC28-D20C494DCC4F}"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hu-HU"/>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hu-HU"/>
          </a:p>
        </p:txBody>
      </p:sp>
      <p:sp>
        <p:nvSpPr>
          <p:cNvPr id="6148" name="Rectangle 4"/>
          <p:cNvSpPr>
            <a:spLocks noChangeArrowheads="1" noTextEdit="1"/>
          </p:cNvSpPr>
          <p:nvPr>
            <p:ph type="sldImg" idx="2"/>
          </p:nvPr>
        </p:nvSpPr>
        <p:spPr bwMode="auto">
          <a:xfrm>
            <a:off x="857250" y="685800"/>
            <a:ext cx="51435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smtClean="0"/>
              <a:t>Mintaszöveg szerkesztése </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hu-HU"/>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E03113B-4912-4752-9512-E4497690F0F4}"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50910D2-0FAC-4A2B-8618-05140A51AE92}" type="slidenum">
              <a:rPr lang="hu-HU" altLang="hu-HU" sz="1200" smtClean="0"/>
              <a:pPr/>
              <a:t>1</a:t>
            </a:fld>
            <a:endParaRPr lang="hu-HU" altLang="hu-HU" sz="1200" smtClean="0"/>
          </a:p>
        </p:txBody>
      </p:sp>
      <p:sp>
        <p:nvSpPr>
          <p:cNvPr id="9219" name="Rectangle 2"/>
          <p:cNvSpPr>
            <a:spLocks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Lateral plate mesoderm, limb bud, ossification, sonic hedgehog</a:t>
            </a:r>
            <a:endParaRPr lang="en-US" altLang="hu-H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255C4E4-4FB4-4C20-8B3A-E3E1AD50D833}" type="slidenum">
              <a:rPr lang="hu-HU" altLang="hu-HU" sz="1200" smtClean="0"/>
              <a:pPr/>
              <a:t>13</a:t>
            </a:fld>
            <a:endParaRPr lang="hu-HU" altLang="hu-HU" sz="1200" smtClean="0"/>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DA0EDC7-095D-437B-A31E-B420AD414C74}" type="slidenum">
              <a:rPr lang="hu-HU" altLang="hu-HU" sz="1200" smtClean="0"/>
              <a:pPr/>
              <a:t>14</a:t>
            </a:fld>
            <a:endParaRPr lang="hu-HU" altLang="hu-HU" sz="1200" smtClean="0"/>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521C344-4536-4A75-9BCA-6314DA65E7D8}" type="slidenum">
              <a:rPr lang="hu-HU" altLang="hu-HU" sz="1200" smtClean="0"/>
              <a:pPr/>
              <a:t>15</a:t>
            </a:fld>
            <a:endParaRPr lang="hu-HU" altLang="hu-HU" sz="1200" smtClean="0"/>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devbio8e-fig-16-17-0.jpg</a:t>
            </a:r>
            <a:br>
              <a:rPr lang="en-US" altLang="hu-HU" smtClean="0"/>
            </a:br>
            <a:endParaRPr lang="en-US" altLang="hu-H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a:lnSpc>
                <a:spcPct val="93000"/>
              </a:lnSpc>
              <a:buClr>
                <a:srgbClr val="000000"/>
              </a:buClr>
              <a:buSzPct val="45000"/>
              <a:buFont typeface="Wingdings" panose="05000000000000000000" pitchFamily="2" charset="2"/>
              <a:buNone/>
            </a:pPr>
            <a:endParaRPr lang="hu-HU" altLang="hu-HU">
              <a:solidFill>
                <a:srgbClr val="000000"/>
              </a:solidFill>
            </a:endParaRPr>
          </a:p>
        </p:txBody>
      </p:sp>
      <p:sp>
        <p:nvSpPr>
          <p:cNvPr id="37891" name="Text Box 2"/>
          <p:cNvSpPr>
            <a:spLocks noChangeArrowheads="1"/>
          </p:cNvSpPr>
          <p:nvPr>
            <p:ph type="body"/>
          </p:nvPr>
        </p:nvSpPr>
        <p:spPr>
          <a:xfrm>
            <a:off x="1185863" y="4787900"/>
            <a:ext cx="5407025" cy="3825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hu-HU" sz="1400" b="1" smtClean="0">
                <a:latin typeface="Arial" panose="020B0604020202020204" pitchFamily="34" charset="0"/>
                <a:cs typeface="msgothic" charset="0"/>
              </a:rPr>
              <a:t>Data-driven simulations of digit patterning.</a:t>
            </a:r>
            <a:r>
              <a:rPr lang="en-GB" altLang="hu-HU" smtClean="0">
                <a:latin typeface="Arial" panose="020B0604020202020204" pitchFamily="34" charset="0"/>
                <a:cs typeface="msgothic" charset="0"/>
              </a:rPr>
              <a:t> During hand plate development, the formation of digit ray primordia involves condensation of SOX9-positive digit progenitors (red), WNT signal transduction in the interdigit mesenchyme (green stripes) and BMP signalling from the interdigit (orange stripes) to the digit progenitors. WNT signal transduction inhibits </a:t>
            </a:r>
            <a:r>
              <a:rPr lang="en-GB" altLang="hu-HU" i="1" smtClean="0">
                <a:latin typeface="Arial" panose="020B0604020202020204" pitchFamily="34" charset="0"/>
                <a:cs typeface="msgothic" charset="0"/>
              </a:rPr>
              <a:t>Sox9</a:t>
            </a:r>
            <a:r>
              <a:rPr lang="en-GB" altLang="hu-HU" smtClean="0">
                <a:latin typeface="Arial" panose="020B0604020202020204" pitchFamily="34" charset="0"/>
                <a:cs typeface="msgothic" charset="0"/>
              </a:rPr>
              <a:t> expression in the prospective interdigit mesenchyme, and BMPs are expressed by the interdigit mesenchyme and signal to upregulate the expression of </a:t>
            </a:r>
            <a:r>
              <a:rPr lang="en-GB" altLang="hu-HU" i="1" smtClean="0">
                <a:latin typeface="Arial" panose="020B0604020202020204" pitchFamily="34" charset="0"/>
                <a:cs typeface="msgothic" charset="0"/>
              </a:rPr>
              <a:t>Sox9</a:t>
            </a:r>
            <a:r>
              <a:rPr lang="en-GB" altLang="hu-HU" smtClean="0">
                <a:latin typeface="Arial" panose="020B0604020202020204" pitchFamily="34" charset="0"/>
                <a:cs typeface="msgothic" charset="0"/>
              </a:rPr>
              <a:t> specifically in the digit-forming mesenchyme. Simulations of the resulting three-node Turing system can explain the periodic nature of the SOX9-positive digit ray primordia. Simulations and genetic analysis also reveal the important modulatory role of distal HOX transcription factors and AER-FGF signalling.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C5E7FAE-ED13-49D6-991C-6D4AB5021F70}" type="slidenum">
              <a:rPr lang="hu-HU" altLang="hu-HU" sz="1200"/>
              <a:pPr algn="r"/>
              <a:t>18</a:t>
            </a:fld>
            <a:endParaRPr lang="hu-HU" altLang="hu-HU" sz="1200"/>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34BDCCF-8D56-450D-8E23-EE2F42CBC44E}" type="slidenum">
              <a:rPr lang="hu-HU" altLang="hu-HU" sz="1200" smtClean="0"/>
              <a:pPr/>
              <a:t>19</a:t>
            </a:fld>
            <a:endParaRPr lang="hu-HU" altLang="hu-HU" sz="1200" smtClean="0"/>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7FDE675-2C31-48C0-B17B-5AC3C78718CA}" type="slidenum">
              <a:rPr lang="hu-HU" altLang="hu-HU" sz="1200" smtClean="0"/>
              <a:pPr/>
              <a:t>20</a:t>
            </a:fld>
            <a:endParaRPr lang="hu-HU" altLang="hu-HU" sz="1200" smtClean="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4DAFF80-272F-49B8-AAB3-78D8AD0EA48B}" type="slidenum">
              <a:rPr lang="hu-HU" altLang="hu-HU" sz="1200" smtClean="0"/>
              <a:pPr/>
              <a:t>21</a:t>
            </a:fld>
            <a:endParaRPr lang="hu-HU" altLang="hu-HU" sz="1200" smtClean="0"/>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11F81C5-ECBB-4BD0-A473-D2A2446E58BC}" type="slidenum">
              <a:rPr lang="hu-HU" altLang="hu-HU" sz="1200" smtClean="0"/>
              <a:pPr/>
              <a:t>22</a:t>
            </a:fld>
            <a:endParaRPr lang="hu-HU" altLang="hu-HU" sz="1200" smtClean="0"/>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devbio8e-fig-16-22-0.jpg</a:t>
            </a:r>
            <a:br>
              <a:rPr lang="en-US" altLang="hu-HU" smtClean="0"/>
            </a:br>
            <a:endParaRPr lang="en-US" altLang="hu-H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28BC672-B1DD-4D13-8060-3C98AFB085B0}" type="slidenum">
              <a:rPr lang="hu-HU" altLang="hu-HU" sz="1200" smtClean="0"/>
              <a:pPr/>
              <a:t>24</a:t>
            </a:fld>
            <a:endParaRPr lang="hu-HU" altLang="hu-HU" sz="1200" smtClean="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0E7C400-A208-47A2-ABB3-417F915F2D82}" type="slidenum">
              <a:rPr lang="hu-HU" altLang="hu-HU" sz="1200" smtClean="0"/>
              <a:pPr/>
              <a:t>2</a:t>
            </a:fld>
            <a:endParaRPr lang="hu-HU" altLang="hu-HU" sz="1200" smtClean="0"/>
          </a:p>
        </p:txBody>
      </p:sp>
      <p:sp>
        <p:nvSpPr>
          <p:cNvPr id="11267" name="Rectangle 2"/>
          <p:cNvSpPr>
            <a:spLocks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CEC578B-31D7-4BD9-9A01-AF99D7FE417B}" type="slidenum">
              <a:rPr lang="hu-HU" altLang="hu-HU" sz="1200" smtClean="0"/>
              <a:pPr/>
              <a:t>25</a:t>
            </a:fld>
            <a:endParaRPr lang="hu-HU" altLang="hu-HU" sz="1200" smtClean="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2ED166-ACCC-44F4-A299-53261F182C5C}" type="slidenum">
              <a:rPr lang="hu-HU" altLang="hu-HU" sz="1200" smtClean="0"/>
              <a:pPr/>
              <a:t>26</a:t>
            </a:fld>
            <a:endParaRPr lang="hu-HU" altLang="hu-HU" sz="1200" smtClean="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3EDD8EB-D0F6-4788-BB93-068AE1EE5166}" type="slidenum">
              <a:rPr lang="hu-HU" altLang="hu-HU" sz="1200" smtClean="0"/>
              <a:pPr/>
              <a:t>27</a:t>
            </a:fld>
            <a:endParaRPr lang="hu-HU" altLang="hu-HU" sz="1200" smtClean="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8D8B72C-7744-49D7-A4AD-FFFE0B3D8255}" type="slidenum">
              <a:rPr lang="hu-HU" altLang="hu-HU" sz="1200" smtClean="0"/>
              <a:pPr/>
              <a:t>28</a:t>
            </a:fld>
            <a:endParaRPr lang="hu-HU" altLang="hu-HU" sz="1200" smtClean="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1AF8B9E-83EB-4F88-8129-AFE94B146BD7}" type="slidenum">
              <a:rPr lang="hu-HU" altLang="hu-HU" sz="1200" smtClean="0"/>
              <a:pPr/>
              <a:t>3</a:t>
            </a:fld>
            <a:endParaRPr lang="hu-HU" altLang="hu-HU" sz="1200" smtClean="0"/>
          </a:p>
        </p:txBody>
      </p:sp>
      <p:sp>
        <p:nvSpPr>
          <p:cNvPr id="13315" name="Rectangle 2"/>
          <p:cNvSpPr>
            <a:spLocks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a:lnSpc>
                <a:spcPct val="93000"/>
              </a:lnSpc>
              <a:buClr>
                <a:srgbClr val="000000"/>
              </a:buClr>
              <a:buSzPct val="45000"/>
              <a:buFont typeface="Wingdings" panose="05000000000000000000" pitchFamily="2" charset="2"/>
              <a:buNone/>
            </a:pPr>
            <a:endParaRPr lang="hu-HU" altLang="hu-HU">
              <a:solidFill>
                <a:srgbClr val="000000"/>
              </a:solidFill>
            </a:endParaRPr>
          </a:p>
        </p:txBody>
      </p:sp>
      <p:sp>
        <p:nvSpPr>
          <p:cNvPr id="15363" name="Text Box 2"/>
          <p:cNvSpPr>
            <a:spLocks noChangeArrowheads="1"/>
          </p:cNvSpPr>
          <p:nvPr>
            <p:ph type="body"/>
          </p:nvPr>
        </p:nvSpPr>
        <p:spPr>
          <a:xfrm>
            <a:off x="1185863" y="4787900"/>
            <a:ext cx="5407025" cy="3825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hu-HU" smtClean="0">
                <a:latin typeface="Arial" panose="020B0604020202020204" pitchFamily="34" charset="0"/>
                <a:cs typeface="msgothic" charset="0"/>
              </a:rPr>
              <a:t>Limb progenitors arise from EMT of the epithelial somatopleure.(</a:t>
            </a:r>
            <a:r>
              <a:rPr lang="en-GB" altLang="hu-HU" sz="1400" b="1" smtClean="0">
                <a:latin typeface="Arial" panose="020B0604020202020204" pitchFamily="34" charset="0"/>
                <a:cs typeface="msgothic" charset="0"/>
              </a:rPr>
              <a:t>A</a:t>
            </a:r>
            <a:r>
              <a:rPr lang="en-GB" altLang="hu-HU" smtClean="0">
                <a:latin typeface="Arial" panose="020B0604020202020204" pitchFamily="34" charset="0"/>
                <a:cs typeface="msgothic" charset="0"/>
              </a:rPr>
              <a:t> to </a:t>
            </a:r>
            <a:r>
              <a:rPr lang="en-GB" altLang="hu-HU" sz="1400" b="1" smtClean="0">
                <a:latin typeface="Arial" panose="020B0604020202020204" pitchFamily="34" charset="0"/>
                <a:cs typeface="msgothic" charset="0"/>
              </a:rPr>
              <a:t>C</a:t>
            </a:r>
            <a:r>
              <a:rPr lang="en-GB" altLang="hu-HU" smtClean="0">
                <a:latin typeface="Arial" panose="020B0604020202020204" pitchFamily="34" charset="0"/>
                <a:cs typeface="msgothic" charset="0"/>
              </a:rPr>
              <a:t>) Transverse sections of stage-13 (A), -15 (B), and -19 (C) chick embryos at the forelimb level. Sections were stained with DAPI (4′,6-diamidino-2-phenylindole, blue), F-actin (red), and antibody against laminin (anti-laminin, green). (</a:t>
            </a:r>
            <a:r>
              <a:rPr lang="en-GB" altLang="hu-HU" sz="1400" b="1" smtClean="0">
                <a:latin typeface="Arial" panose="020B0604020202020204" pitchFamily="34" charset="0"/>
                <a:cs typeface="msgothic" charset="0"/>
              </a:rPr>
              <a:t>D</a:t>
            </a:r>
            <a:r>
              <a:rPr lang="en-GB" altLang="hu-HU" smtClean="0">
                <a:latin typeface="Arial" panose="020B0604020202020204" pitchFamily="34" charset="0"/>
                <a:cs typeface="msgothic" charset="0"/>
              </a:rPr>
              <a:t> to </a:t>
            </a:r>
            <a:r>
              <a:rPr lang="en-GB" altLang="hu-HU" sz="1400" b="1" smtClean="0">
                <a:latin typeface="Arial" panose="020B0604020202020204" pitchFamily="34" charset="0"/>
                <a:cs typeface="msgothic" charset="0"/>
              </a:rPr>
              <a:t>F</a:t>
            </a:r>
            <a:r>
              <a:rPr lang="en-GB" altLang="hu-HU" smtClean="0">
                <a:latin typeface="Arial" panose="020B0604020202020204" pitchFamily="34" charset="0"/>
                <a:cs typeface="msgothic" charset="0"/>
              </a:rPr>
              <a:t>) Higher magnifications of (A) to (C); arrows point at laminin basement membrane breakdown. (</a:t>
            </a:r>
            <a:r>
              <a:rPr lang="en-GB" altLang="hu-HU" sz="1400" b="1" smtClean="0">
                <a:latin typeface="Arial" panose="020B0604020202020204" pitchFamily="34" charset="0"/>
                <a:cs typeface="msgothic" charset="0"/>
              </a:rPr>
              <a:t>G</a:t>
            </a:r>
            <a:r>
              <a:rPr lang="en-GB" altLang="hu-HU" smtClean="0">
                <a:latin typeface="Arial" panose="020B0604020202020204" pitchFamily="34" charset="0"/>
                <a:cs typeface="msgothic" charset="0"/>
              </a:rPr>
              <a:t> to </a:t>
            </a:r>
            <a:r>
              <a:rPr lang="en-GB" altLang="hu-HU" sz="1400" b="1" smtClean="0">
                <a:latin typeface="Arial" panose="020B0604020202020204" pitchFamily="34" charset="0"/>
                <a:cs typeface="msgothic" charset="0"/>
              </a:rPr>
              <a:t>I</a:t>
            </a:r>
            <a:r>
              <a:rPr lang="en-GB" altLang="hu-HU" smtClean="0">
                <a:latin typeface="Arial" panose="020B0604020202020204" pitchFamily="34" charset="0"/>
                <a:cs typeface="msgothic" charset="0"/>
              </a:rPr>
              <a:t>) Transverse sections of chick embryos electroporated at stage 13 and harvested after 3, 12, and 24 hours. Sections were stained with phalloidin (red) and with anti-GFP (green). (</a:t>
            </a:r>
            <a:r>
              <a:rPr lang="en-GB" altLang="hu-HU" sz="1400" b="1" smtClean="0">
                <a:latin typeface="Arial" panose="020B0604020202020204" pitchFamily="34" charset="0"/>
                <a:cs typeface="msgothic" charset="0"/>
              </a:rPr>
              <a:t>J</a:t>
            </a:r>
            <a:r>
              <a:rPr lang="en-GB" altLang="hu-HU" smtClean="0">
                <a:latin typeface="Arial" panose="020B0604020202020204" pitchFamily="34" charset="0"/>
                <a:cs typeface="msgothic" charset="0"/>
              </a:rPr>
              <a:t>) Proportion of cells in epithelial or mesenchymal state at forelimb and trunk levels (</a:t>
            </a:r>
            <a:r>
              <a:rPr lang="en-GB" altLang="hu-HU" i="1" smtClean="0">
                <a:latin typeface="Arial" panose="020B0604020202020204" pitchFamily="34" charset="0"/>
                <a:cs typeface="msgothic" charset="0"/>
              </a:rPr>
              <a:t>n</a:t>
            </a:r>
            <a:r>
              <a:rPr lang="en-GB" altLang="hu-HU" smtClean="0">
                <a:latin typeface="Arial" panose="020B0604020202020204" pitchFamily="34" charset="0"/>
                <a:cs typeface="msgothic" charset="0"/>
              </a:rPr>
              <a:t> = 3723 cells, five embryos; Mann-Whitney U test ***</a:t>
            </a:r>
            <a:r>
              <a:rPr lang="en-GB" altLang="hu-HU" i="1" smtClean="0">
                <a:latin typeface="Arial" panose="020B0604020202020204" pitchFamily="34" charset="0"/>
                <a:cs typeface="msgothic" charset="0"/>
              </a:rPr>
              <a:t>P</a:t>
            </a:r>
            <a:r>
              <a:rPr lang="en-GB" altLang="hu-HU" smtClean="0">
                <a:latin typeface="Arial" panose="020B0604020202020204" pitchFamily="34" charset="0"/>
                <a:cs typeface="msgothic" charset="0"/>
              </a:rPr>
              <a:t> = 2.4 × 10</a:t>
            </a:r>
            <a:r>
              <a:rPr lang="en-GB" altLang="hu-HU" baseline="33000" smtClean="0">
                <a:latin typeface="Arial" panose="020B0604020202020204" pitchFamily="34" charset="0"/>
                <a:cs typeface="msgothic" charset="0"/>
              </a:rPr>
              <a:t>−9</a:t>
            </a:r>
            <a:r>
              <a:rPr lang="en-GB" altLang="hu-HU" smtClean="0">
                <a:latin typeface="Arial" panose="020B0604020202020204" pitchFamily="34" charset="0"/>
                <a:cs typeface="msgothic" charset="0"/>
              </a:rPr>
              <a:t>). (</a:t>
            </a:r>
            <a:r>
              <a:rPr lang="en-GB" altLang="hu-HU" sz="1400" b="1" smtClean="0">
                <a:latin typeface="Arial" panose="020B0604020202020204" pitchFamily="34" charset="0"/>
                <a:cs typeface="msgothic" charset="0"/>
              </a:rPr>
              <a:t>K</a:t>
            </a:r>
            <a:r>
              <a:rPr lang="en-GB" altLang="hu-HU" smtClean="0">
                <a:latin typeface="Arial" panose="020B0604020202020204" pitchFamily="34" charset="0"/>
                <a:cs typeface="msgothic" charset="0"/>
              </a:rPr>
              <a:t>) Percentage of proliferating cells (BrdU+/DAPI+) in the somatopleure of chick embryos at stages 15 to 18 at the level of the forelimb (blue), trunk (red), and hindlimb (green) (</a:t>
            </a:r>
            <a:r>
              <a:rPr lang="en-GB" altLang="hu-HU" i="1" smtClean="0">
                <a:latin typeface="Arial" panose="020B0604020202020204" pitchFamily="34" charset="0"/>
                <a:cs typeface="msgothic" charset="0"/>
              </a:rPr>
              <a:t>n</a:t>
            </a:r>
            <a:r>
              <a:rPr lang="en-GB" altLang="hu-HU" smtClean="0">
                <a:latin typeface="Arial" panose="020B0604020202020204" pitchFamily="34" charset="0"/>
                <a:cs typeface="msgothic" charset="0"/>
              </a:rPr>
              <a:t> = 5 embryos for each stage; over 250,000 cells were counted in total; Mann-Whitney U test; n.s, nonsignificant </a:t>
            </a:r>
            <a:r>
              <a:rPr lang="en-GB" altLang="hu-HU" i="1" smtClean="0">
                <a:latin typeface="Arial" panose="020B0604020202020204" pitchFamily="34" charset="0"/>
                <a:cs typeface="msgothic" charset="0"/>
              </a:rPr>
              <a:t>P</a:t>
            </a:r>
            <a:r>
              <a:rPr lang="en-GB" altLang="hu-HU" smtClean="0">
                <a:latin typeface="Arial" panose="020B0604020202020204" pitchFamily="34" charset="0"/>
                <a:cs typeface="msgothic" charset="0"/>
              </a:rPr>
              <a:t> &gt; 0.05; ***</a:t>
            </a:r>
            <a:r>
              <a:rPr lang="en-GB" altLang="hu-HU" i="1" smtClean="0">
                <a:latin typeface="Arial" panose="020B0604020202020204" pitchFamily="34" charset="0"/>
                <a:cs typeface="msgothic" charset="0"/>
              </a:rPr>
              <a:t>P</a:t>
            </a:r>
            <a:r>
              <a:rPr lang="en-GB" altLang="hu-HU" smtClean="0">
                <a:latin typeface="Arial" panose="020B0604020202020204" pitchFamily="34" charset="0"/>
                <a:cs typeface="msgothic" charset="0"/>
              </a:rPr>
              <a:t> &lt; 10</a:t>
            </a:r>
            <a:r>
              <a:rPr lang="en-GB" altLang="hu-HU" baseline="33000" smtClean="0">
                <a:latin typeface="Arial" panose="020B0604020202020204" pitchFamily="34" charset="0"/>
                <a:cs typeface="msgothic" charset="0"/>
              </a:rPr>
              <a:t>−7</a:t>
            </a:r>
            <a:r>
              <a:rPr lang="en-GB" altLang="hu-HU" smtClean="0">
                <a:latin typeface="Arial" panose="020B0604020202020204" pitchFamily="34" charset="0"/>
                <a:cs typeface="msgothic" charset="0"/>
              </a:rPr>
              <a:t>). The timing of EMT in relation to proliferation is represented in yellow. Errors bars indicate SEM. Scale bars represent 10 μm in (D) to (F) and 50 μm elsewhere. nt, neural tube; no, notochord; en, endoderm; so, somite; im, intermediate mesoderm; ec, ectoderm; spp, splanchnopleure; sp, somatopleure.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CD9D10C-6622-4CF4-82E8-73C5DBCE836F}" type="slidenum">
              <a:rPr lang="hu-HU" altLang="hu-HU" sz="1200" smtClean="0"/>
              <a:pPr/>
              <a:t>6</a:t>
            </a:fld>
            <a:endParaRPr lang="hu-HU" altLang="hu-HU" sz="1200" smtClean="0"/>
          </a:p>
        </p:txBody>
      </p:sp>
      <p:sp>
        <p:nvSpPr>
          <p:cNvPr id="18435" name="Rectangle 2"/>
          <p:cNvSpPr>
            <a:spLocks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1463F0D-0B8E-432A-9BD3-5900BE11922B}" type="slidenum">
              <a:rPr lang="hu-HU" altLang="hu-HU" sz="1200" smtClean="0"/>
              <a:pPr/>
              <a:t>7</a:t>
            </a:fld>
            <a:endParaRPr lang="hu-HU" altLang="hu-HU" sz="1200" smtClean="0"/>
          </a:p>
        </p:txBody>
      </p:sp>
      <p:sp>
        <p:nvSpPr>
          <p:cNvPr id="20483" name="Rectangle 2"/>
          <p:cNvSpPr>
            <a:spLocks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B7A455D-AB2B-4736-B3C3-437601A48392}" type="slidenum">
              <a:rPr lang="hu-HU" altLang="hu-HU" sz="1200" smtClean="0"/>
              <a:pPr/>
              <a:t>8</a:t>
            </a:fld>
            <a:endParaRPr lang="hu-HU" altLang="hu-HU" sz="1200" smtClean="0"/>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066B018-8A06-4E1F-B3F3-5B20E4E5DCD8}" type="slidenum">
              <a:rPr lang="hu-HU" altLang="hu-HU" sz="1200" smtClean="0"/>
              <a:pPr/>
              <a:t>10</a:t>
            </a:fld>
            <a:endParaRPr lang="hu-HU" altLang="hu-HU" sz="1200" smtClean="0"/>
          </a:p>
        </p:txBody>
      </p:sp>
      <p:sp>
        <p:nvSpPr>
          <p:cNvPr id="25603" name="Rectangle 2"/>
          <p:cNvSpPr>
            <a:spLocks noChangeArrowheads="1" noTextEdit="1"/>
          </p:cNvSpPr>
          <p:nvPr>
            <p:ph type="sldImg"/>
          </p:nvPr>
        </p:nvSpPr>
        <p:spPr>
          <a:ln/>
        </p:spPr>
      </p:sp>
      <p:sp>
        <p:nvSpPr>
          <p:cNvPr id="2560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28903CB-9241-4444-8FC3-F6F20EA24FDE}" type="slidenum">
              <a:rPr lang="hu-HU" altLang="hu-HU" sz="1200" smtClean="0"/>
              <a:pPr/>
              <a:t>12</a:t>
            </a:fld>
            <a:endParaRPr lang="hu-HU" altLang="hu-HU" sz="1200" smtClean="0"/>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771525" y="2130425"/>
            <a:ext cx="8743950" cy="1470025"/>
          </a:xfrm>
        </p:spPr>
        <p:txBody>
          <a:bodyPr/>
          <a:lstStyle/>
          <a:p>
            <a:r>
              <a:rPr lang="hu-HU" smtClean="0"/>
              <a:t>Mintacím szerkesztése</a:t>
            </a:r>
            <a:endParaRPr lang="hu-HU"/>
          </a:p>
        </p:txBody>
      </p:sp>
      <p:sp>
        <p:nvSpPr>
          <p:cNvPr id="3" name="Alcím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859D2A58-F5DC-45C7-AD8E-67087670B6BA}" type="slidenum">
              <a:rPr lang="hu-HU" altLang="hu-HU"/>
              <a:pPr>
                <a:defRPr/>
              </a:pPr>
              <a:t>‹#›</a:t>
            </a:fld>
            <a:endParaRPr lang="hu-HU" altLang="hu-HU"/>
          </a:p>
        </p:txBody>
      </p:sp>
    </p:spTree>
    <p:extLst>
      <p:ext uri="{BB962C8B-B14F-4D97-AF65-F5344CB8AC3E}">
        <p14:creationId xmlns:p14="http://schemas.microsoft.com/office/powerpoint/2010/main" val="2858201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E4D9C972-7D5D-45C0-B0DD-6150B76C32C8}" type="slidenum">
              <a:rPr lang="hu-HU" altLang="hu-HU"/>
              <a:pPr>
                <a:defRPr/>
              </a:pPr>
              <a:t>‹#›</a:t>
            </a:fld>
            <a:endParaRPr lang="hu-HU" altLang="hu-HU"/>
          </a:p>
        </p:txBody>
      </p:sp>
    </p:spTree>
    <p:extLst>
      <p:ext uri="{BB962C8B-B14F-4D97-AF65-F5344CB8AC3E}">
        <p14:creationId xmlns:p14="http://schemas.microsoft.com/office/powerpoint/2010/main" val="2939575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7329488" y="609600"/>
            <a:ext cx="2185987"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771525" y="609600"/>
            <a:ext cx="6405563"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359B039D-0F7D-4945-A8D1-96B7A5CF8D60}" type="slidenum">
              <a:rPr lang="hu-HU" altLang="hu-HU"/>
              <a:pPr>
                <a:defRPr/>
              </a:pPr>
              <a:t>‹#›</a:t>
            </a:fld>
            <a:endParaRPr lang="hu-HU" altLang="hu-HU"/>
          </a:p>
        </p:txBody>
      </p:sp>
    </p:spTree>
    <p:extLst>
      <p:ext uri="{BB962C8B-B14F-4D97-AF65-F5344CB8AC3E}">
        <p14:creationId xmlns:p14="http://schemas.microsoft.com/office/powerpoint/2010/main" val="1405464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69314" name="Rectangle 2"/>
          <p:cNvSpPr>
            <a:spLocks noGrp="1" noChangeArrowheads="1"/>
          </p:cNvSpPr>
          <p:nvPr>
            <p:ph type="ctrTitle"/>
          </p:nvPr>
        </p:nvSpPr>
        <p:spPr>
          <a:xfrm>
            <a:off x="771525" y="5562600"/>
            <a:ext cx="8743950" cy="381000"/>
          </a:xfrm>
        </p:spPr>
        <p:txBody>
          <a:bodyPr anchor="ctr"/>
          <a:lstStyle>
            <a:lvl1pPr>
              <a:defRPr sz="900"/>
            </a:lvl1pPr>
          </a:lstStyle>
          <a:p>
            <a:r>
              <a:rPr lang="en-US"/>
              <a:t>Click to edit Master title style</a:t>
            </a:r>
          </a:p>
        </p:txBody>
      </p:sp>
      <p:sp>
        <p:nvSpPr>
          <p:cNvPr id="269315" name="Rectangle 3"/>
          <p:cNvSpPr>
            <a:spLocks noGrp="1" noChangeArrowheads="1"/>
          </p:cNvSpPr>
          <p:nvPr>
            <p:ph type="subTitle" idx="1"/>
          </p:nvPr>
        </p:nvSpPr>
        <p:spPr>
          <a:xfrm>
            <a:off x="771525" y="6019800"/>
            <a:ext cx="3600450" cy="685800"/>
          </a:xfrm>
        </p:spPr>
        <p:txBody>
          <a:bodyPr/>
          <a:lstStyle>
            <a:lvl1pPr marL="0" indent="0">
              <a:defRPr sz="1200"/>
            </a:lvl1pPr>
          </a:lstStyle>
          <a:p>
            <a:r>
              <a:rPr lang="en-US"/>
              <a:t>Other chapters</a:t>
            </a:r>
          </a:p>
          <a:p>
            <a:r>
              <a:rPr lang="en-US"/>
              <a:t>Filename</a:t>
            </a:r>
          </a:p>
          <a:p>
            <a:r>
              <a:rPr lang="en-US"/>
              <a:t>Copyright</a:t>
            </a:r>
          </a:p>
        </p:txBody>
      </p:sp>
      <p:sp>
        <p:nvSpPr>
          <p:cNvPr id="4" name="Rectangle 4"/>
          <p:cNvSpPr>
            <a:spLocks noGrp="1" noChangeArrowheads="1"/>
          </p:cNvSpPr>
          <p:nvPr>
            <p:ph type="sldNum" sz="quarter" idx="10"/>
          </p:nvPr>
        </p:nvSpPr>
        <p:spPr bwMode="auto">
          <a:xfrm>
            <a:off x="7372350" y="6248400"/>
            <a:ext cx="2143125"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2B70FA8-793C-41B4-8127-42E5A3EB9A8C}" type="slidenum">
              <a:rPr lang="en-US" altLang="hu-HU"/>
              <a:pPr>
                <a:defRPr/>
              </a:pPr>
              <a:t>‹#›</a:t>
            </a:fld>
            <a:endParaRPr lang="en-US" altLang="hu-HU"/>
          </a:p>
        </p:txBody>
      </p:sp>
    </p:spTree>
    <p:extLst>
      <p:ext uri="{BB962C8B-B14F-4D97-AF65-F5344CB8AC3E}">
        <p14:creationId xmlns:p14="http://schemas.microsoft.com/office/powerpoint/2010/main" val="2650461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1913178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12800" y="4406900"/>
            <a:ext cx="8743950" cy="1362075"/>
          </a:xfrm>
        </p:spPr>
        <p:txBody>
          <a:bodyPr/>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Tree>
    <p:extLst>
      <p:ext uri="{BB962C8B-B14F-4D97-AF65-F5344CB8AC3E}">
        <p14:creationId xmlns:p14="http://schemas.microsoft.com/office/powerpoint/2010/main" val="3098700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3711441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514350" y="274638"/>
            <a:ext cx="92583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3444828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Tree>
    <p:extLst>
      <p:ext uri="{BB962C8B-B14F-4D97-AF65-F5344CB8AC3E}">
        <p14:creationId xmlns:p14="http://schemas.microsoft.com/office/powerpoint/2010/main" val="1351888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98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514350" y="273050"/>
            <a:ext cx="3384550"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extLst>
      <p:ext uri="{BB962C8B-B14F-4D97-AF65-F5344CB8AC3E}">
        <p14:creationId xmlns:p14="http://schemas.microsoft.com/office/powerpoint/2010/main" val="1270612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08E2135D-2DD7-4DAE-AC75-431B31B6D669}" type="slidenum">
              <a:rPr lang="hu-HU" altLang="hu-HU"/>
              <a:pPr>
                <a:defRPr/>
              </a:pPr>
              <a:t>‹#›</a:t>
            </a:fld>
            <a:endParaRPr lang="hu-HU" altLang="hu-HU"/>
          </a:p>
        </p:txBody>
      </p:sp>
    </p:spTree>
    <p:extLst>
      <p:ext uri="{BB962C8B-B14F-4D97-AF65-F5344CB8AC3E}">
        <p14:creationId xmlns:p14="http://schemas.microsoft.com/office/powerpoint/2010/main" val="1463553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016125" y="4800600"/>
            <a:ext cx="61722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extLst>
      <p:ext uri="{BB962C8B-B14F-4D97-AF65-F5344CB8AC3E}">
        <p14:creationId xmlns:p14="http://schemas.microsoft.com/office/powerpoint/2010/main" val="2584539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65465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7715250" y="0"/>
            <a:ext cx="2571750" cy="60960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0" y="0"/>
            <a:ext cx="7562850" cy="60960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3518583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771525" y="2130425"/>
            <a:ext cx="8743950" cy="1470025"/>
          </a:xfrm>
        </p:spPr>
        <p:txBody>
          <a:bodyPr/>
          <a:lstStyle/>
          <a:p>
            <a:r>
              <a:rPr lang="hu-HU" smtClean="0"/>
              <a:t>Mintacím szerkesztése</a:t>
            </a:r>
            <a:endParaRPr lang="hu-HU"/>
          </a:p>
        </p:txBody>
      </p:sp>
      <p:sp>
        <p:nvSpPr>
          <p:cNvPr id="3" name="Alcím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0045CD08-E94A-408D-B51C-341C0ED5D825}" type="slidenum">
              <a:rPr lang="hu-HU" altLang="hu-HU"/>
              <a:pPr>
                <a:defRPr/>
              </a:pPr>
              <a:t>‹#›</a:t>
            </a:fld>
            <a:endParaRPr lang="hu-HU" altLang="hu-HU"/>
          </a:p>
        </p:txBody>
      </p:sp>
    </p:spTree>
    <p:extLst>
      <p:ext uri="{BB962C8B-B14F-4D97-AF65-F5344CB8AC3E}">
        <p14:creationId xmlns:p14="http://schemas.microsoft.com/office/powerpoint/2010/main" val="3512801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7151AB97-861B-4213-9519-ACEC755AF66A}" type="slidenum">
              <a:rPr lang="hu-HU" altLang="hu-HU"/>
              <a:pPr>
                <a:defRPr/>
              </a:pPr>
              <a:t>‹#›</a:t>
            </a:fld>
            <a:endParaRPr lang="hu-HU" altLang="hu-HU"/>
          </a:p>
        </p:txBody>
      </p:sp>
    </p:spTree>
    <p:extLst>
      <p:ext uri="{BB962C8B-B14F-4D97-AF65-F5344CB8AC3E}">
        <p14:creationId xmlns:p14="http://schemas.microsoft.com/office/powerpoint/2010/main" val="292593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12800" y="4406900"/>
            <a:ext cx="874395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3A3F24BC-BCEC-44A1-84E3-64BC02C80717}" type="slidenum">
              <a:rPr lang="hu-HU" altLang="hu-HU"/>
              <a:pPr>
                <a:defRPr/>
              </a:pPr>
              <a:t>‹#›</a:t>
            </a:fld>
            <a:endParaRPr lang="hu-HU" altLang="hu-HU"/>
          </a:p>
        </p:txBody>
      </p:sp>
    </p:spTree>
    <p:extLst>
      <p:ext uri="{BB962C8B-B14F-4D97-AF65-F5344CB8AC3E}">
        <p14:creationId xmlns:p14="http://schemas.microsoft.com/office/powerpoint/2010/main" val="2095271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5904AF04-A2E1-4DE4-B73C-D394482FF4E2}" type="slidenum">
              <a:rPr lang="hu-HU" altLang="hu-HU"/>
              <a:pPr>
                <a:defRPr/>
              </a:pPr>
              <a:t>‹#›</a:t>
            </a:fld>
            <a:endParaRPr lang="hu-HU" altLang="hu-HU"/>
          </a:p>
        </p:txBody>
      </p:sp>
    </p:spTree>
    <p:extLst>
      <p:ext uri="{BB962C8B-B14F-4D97-AF65-F5344CB8AC3E}">
        <p14:creationId xmlns:p14="http://schemas.microsoft.com/office/powerpoint/2010/main" val="1234185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514350" y="274638"/>
            <a:ext cx="92583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0F4E485B-9980-4E42-A8CB-F46155AE1E6A}" type="slidenum">
              <a:rPr lang="hu-HU" altLang="hu-HU"/>
              <a:pPr>
                <a:defRPr/>
              </a:pPr>
              <a:t>‹#›</a:t>
            </a:fld>
            <a:endParaRPr lang="hu-HU" altLang="hu-HU"/>
          </a:p>
        </p:txBody>
      </p:sp>
    </p:spTree>
    <p:extLst>
      <p:ext uri="{BB962C8B-B14F-4D97-AF65-F5344CB8AC3E}">
        <p14:creationId xmlns:p14="http://schemas.microsoft.com/office/powerpoint/2010/main" val="422977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006DB463-FDFE-4E93-8B66-9C3266C41AAC}" type="slidenum">
              <a:rPr lang="hu-HU" altLang="hu-HU"/>
              <a:pPr>
                <a:defRPr/>
              </a:pPr>
              <a:t>‹#›</a:t>
            </a:fld>
            <a:endParaRPr lang="hu-HU" altLang="hu-HU"/>
          </a:p>
        </p:txBody>
      </p:sp>
    </p:spTree>
    <p:extLst>
      <p:ext uri="{BB962C8B-B14F-4D97-AF65-F5344CB8AC3E}">
        <p14:creationId xmlns:p14="http://schemas.microsoft.com/office/powerpoint/2010/main" val="4216239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956B9D81-BEE5-4EDA-94BC-13E52ADA9BAE}" type="slidenum">
              <a:rPr lang="hu-HU" altLang="hu-HU"/>
              <a:pPr>
                <a:defRPr/>
              </a:pPr>
              <a:t>‹#›</a:t>
            </a:fld>
            <a:endParaRPr lang="hu-HU" altLang="hu-HU"/>
          </a:p>
        </p:txBody>
      </p:sp>
    </p:spTree>
    <p:extLst>
      <p:ext uri="{BB962C8B-B14F-4D97-AF65-F5344CB8AC3E}">
        <p14:creationId xmlns:p14="http://schemas.microsoft.com/office/powerpoint/2010/main" val="3665903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12800" y="4406900"/>
            <a:ext cx="874395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0E093669-4B48-40BD-AF21-12ADFEC6A1C1}" type="slidenum">
              <a:rPr lang="hu-HU" altLang="hu-HU"/>
              <a:pPr>
                <a:defRPr/>
              </a:pPr>
              <a:t>‹#›</a:t>
            </a:fld>
            <a:endParaRPr lang="hu-HU" altLang="hu-HU"/>
          </a:p>
        </p:txBody>
      </p:sp>
    </p:spTree>
    <p:extLst>
      <p:ext uri="{BB962C8B-B14F-4D97-AF65-F5344CB8AC3E}">
        <p14:creationId xmlns:p14="http://schemas.microsoft.com/office/powerpoint/2010/main" val="3680138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514350" y="273050"/>
            <a:ext cx="3384550"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DAC25092-A33A-4E17-84C6-C2C334FDB4A4}" type="slidenum">
              <a:rPr lang="hu-HU" altLang="hu-HU"/>
              <a:pPr>
                <a:defRPr/>
              </a:pPr>
              <a:t>‹#›</a:t>
            </a:fld>
            <a:endParaRPr lang="hu-HU" altLang="hu-HU"/>
          </a:p>
        </p:txBody>
      </p:sp>
    </p:spTree>
    <p:extLst>
      <p:ext uri="{BB962C8B-B14F-4D97-AF65-F5344CB8AC3E}">
        <p14:creationId xmlns:p14="http://schemas.microsoft.com/office/powerpoint/2010/main" val="15905299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016125" y="4800600"/>
            <a:ext cx="61722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71748FCF-125D-4974-8994-8FE1E013346D}" type="slidenum">
              <a:rPr lang="hu-HU" altLang="hu-HU"/>
              <a:pPr>
                <a:defRPr/>
              </a:pPr>
              <a:t>‹#›</a:t>
            </a:fld>
            <a:endParaRPr lang="hu-HU" altLang="hu-HU"/>
          </a:p>
        </p:txBody>
      </p:sp>
    </p:spTree>
    <p:extLst>
      <p:ext uri="{BB962C8B-B14F-4D97-AF65-F5344CB8AC3E}">
        <p14:creationId xmlns:p14="http://schemas.microsoft.com/office/powerpoint/2010/main" val="29892795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536FF052-5AF8-4A8F-BACB-AE71A1692691}" type="slidenum">
              <a:rPr lang="hu-HU" altLang="hu-HU"/>
              <a:pPr>
                <a:defRPr/>
              </a:pPr>
              <a:t>‹#›</a:t>
            </a:fld>
            <a:endParaRPr lang="hu-HU" altLang="hu-HU"/>
          </a:p>
        </p:txBody>
      </p:sp>
    </p:spTree>
    <p:extLst>
      <p:ext uri="{BB962C8B-B14F-4D97-AF65-F5344CB8AC3E}">
        <p14:creationId xmlns:p14="http://schemas.microsoft.com/office/powerpoint/2010/main" val="3316146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7329488" y="609600"/>
            <a:ext cx="2185987"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771525" y="609600"/>
            <a:ext cx="6405563"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55384DEE-6492-4C60-A918-742953CC2F6A}" type="slidenum">
              <a:rPr lang="hu-HU" altLang="hu-HU"/>
              <a:pPr>
                <a:defRPr/>
              </a:pPr>
              <a:t>‹#›</a:t>
            </a:fld>
            <a:endParaRPr lang="hu-HU" altLang="hu-HU"/>
          </a:p>
        </p:txBody>
      </p:sp>
    </p:spTree>
    <p:extLst>
      <p:ext uri="{BB962C8B-B14F-4D97-AF65-F5344CB8AC3E}">
        <p14:creationId xmlns:p14="http://schemas.microsoft.com/office/powerpoint/2010/main" val="478586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771525" y="2130425"/>
            <a:ext cx="8743950" cy="1470025"/>
          </a:xfrm>
        </p:spPr>
        <p:txBody>
          <a:bodyPr/>
          <a:lstStyle/>
          <a:p>
            <a:r>
              <a:rPr lang="hu-HU" smtClean="0"/>
              <a:t>Mintacím szerkesztése</a:t>
            </a:r>
            <a:endParaRPr lang="hu-HU"/>
          </a:p>
        </p:txBody>
      </p:sp>
      <p:sp>
        <p:nvSpPr>
          <p:cNvPr id="3" name="Alcím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8218D29C-F07B-440C-97D3-D372AF845A7E}" type="slidenum">
              <a:rPr lang="hu-HU" altLang="hu-HU"/>
              <a:pPr>
                <a:defRPr/>
              </a:pPr>
              <a:t>‹#›</a:t>
            </a:fld>
            <a:endParaRPr lang="hu-HU" altLang="hu-HU"/>
          </a:p>
        </p:txBody>
      </p:sp>
    </p:spTree>
    <p:extLst>
      <p:ext uri="{BB962C8B-B14F-4D97-AF65-F5344CB8AC3E}">
        <p14:creationId xmlns:p14="http://schemas.microsoft.com/office/powerpoint/2010/main" val="23104762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8D9B3D03-365E-4213-A4D4-A513576010DA}" type="slidenum">
              <a:rPr lang="hu-HU" altLang="hu-HU"/>
              <a:pPr>
                <a:defRPr/>
              </a:pPr>
              <a:t>‹#›</a:t>
            </a:fld>
            <a:endParaRPr lang="hu-HU" altLang="hu-HU"/>
          </a:p>
        </p:txBody>
      </p:sp>
    </p:spTree>
    <p:extLst>
      <p:ext uri="{BB962C8B-B14F-4D97-AF65-F5344CB8AC3E}">
        <p14:creationId xmlns:p14="http://schemas.microsoft.com/office/powerpoint/2010/main" val="744977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12800" y="4406900"/>
            <a:ext cx="874395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E63C6092-EBFD-430F-B900-C63FC083CEC8}" type="slidenum">
              <a:rPr lang="hu-HU" altLang="hu-HU"/>
              <a:pPr>
                <a:defRPr/>
              </a:pPr>
              <a:t>‹#›</a:t>
            </a:fld>
            <a:endParaRPr lang="hu-HU" altLang="hu-HU"/>
          </a:p>
        </p:txBody>
      </p:sp>
    </p:spTree>
    <p:extLst>
      <p:ext uri="{BB962C8B-B14F-4D97-AF65-F5344CB8AC3E}">
        <p14:creationId xmlns:p14="http://schemas.microsoft.com/office/powerpoint/2010/main" val="473972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74CD30DD-333C-4FB6-93B0-1EB226C81C79}" type="slidenum">
              <a:rPr lang="hu-HU" altLang="hu-HU"/>
              <a:pPr>
                <a:defRPr/>
              </a:pPr>
              <a:t>‹#›</a:t>
            </a:fld>
            <a:endParaRPr lang="hu-HU" altLang="hu-HU"/>
          </a:p>
        </p:txBody>
      </p:sp>
    </p:spTree>
    <p:extLst>
      <p:ext uri="{BB962C8B-B14F-4D97-AF65-F5344CB8AC3E}">
        <p14:creationId xmlns:p14="http://schemas.microsoft.com/office/powerpoint/2010/main" val="10038621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F0C6B062-7E65-44D7-B09C-EF53132DEBE5}" type="slidenum">
              <a:rPr lang="hu-HU" altLang="hu-HU"/>
              <a:pPr>
                <a:defRPr/>
              </a:pPr>
              <a:t>‹#›</a:t>
            </a:fld>
            <a:endParaRPr lang="hu-HU" altLang="hu-HU"/>
          </a:p>
        </p:txBody>
      </p:sp>
    </p:spTree>
    <p:extLst>
      <p:ext uri="{BB962C8B-B14F-4D97-AF65-F5344CB8AC3E}">
        <p14:creationId xmlns:p14="http://schemas.microsoft.com/office/powerpoint/2010/main" val="34589547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4DB318D4-32CE-41AC-A2C5-9E3B59B0B790}" type="slidenum">
              <a:rPr lang="hu-HU" altLang="hu-HU"/>
              <a:pPr>
                <a:defRPr/>
              </a:pPr>
              <a:t>‹#›</a:t>
            </a:fld>
            <a:endParaRPr lang="hu-HU" altLang="hu-HU"/>
          </a:p>
        </p:txBody>
      </p:sp>
    </p:spTree>
    <p:extLst>
      <p:ext uri="{BB962C8B-B14F-4D97-AF65-F5344CB8AC3E}">
        <p14:creationId xmlns:p14="http://schemas.microsoft.com/office/powerpoint/2010/main" val="1368729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68947E4B-F263-444D-838E-B083EAFA7493}" type="slidenum">
              <a:rPr lang="hu-HU" altLang="hu-HU"/>
              <a:pPr>
                <a:defRPr/>
              </a:pPr>
              <a:t>‹#›</a:t>
            </a:fld>
            <a:endParaRPr lang="hu-HU" altLang="hu-HU"/>
          </a:p>
        </p:txBody>
      </p:sp>
    </p:spTree>
    <p:extLst>
      <p:ext uri="{BB962C8B-B14F-4D97-AF65-F5344CB8AC3E}">
        <p14:creationId xmlns:p14="http://schemas.microsoft.com/office/powerpoint/2010/main" val="20561228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EAAE5774-56A2-43A4-BBBD-8D287BAE9B0C}" type="slidenum">
              <a:rPr lang="hu-HU" altLang="hu-HU"/>
              <a:pPr>
                <a:defRPr/>
              </a:pPr>
              <a:t>‹#›</a:t>
            </a:fld>
            <a:endParaRPr lang="hu-HU" altLang="hu-HU"/>
          </a:p>
        </p:txBody>
      </p:sp>
    </p:spTree>
    <p:extLst>
      <p:ext uri="{BB962C8B-B14F-4D97-AF65-F5344CB8AC3E}">
        <p14:creationId xmlns:p14="http://schemas.microsoft.com/office/powerpoint/2010/main" val="22666860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514350" y="273050"/>
            <a:ext cx="3384550"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50F1538C-43AD-4B18-98DE-475746CDDAB3}" type="slidenum">
              <a:rPr lang="hu-HU" altLang="hu-HU"/>
              <a:pPr>
                <a:defRPr/>
              </a:pPr>
              <a:t>‹#›</a:t>
            </a:fld>
            <a:endParaRPr lang="hu-HU" altLang="hu-HU"/>
          </a:p>
        </p:txBody>
      </p:sp>
    </p:spTree>
    <p:extLst>
      <p:ext uri="{BB962C8B-B14F-4D97-AF65-F5344CB8AC3E}">
        <p14:creationId xmlns:p14="http://schemas.microsoft.com/office/powerpoint/2010/main" val="11055982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016125" y="4800600"/>
            <a:ext cx="61722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2AA68B72-5EA1-42ED-A3EB-146E3548269E}" type="slidenum">
              <a:rPr lang="hu-HU" altLang="hu-HU"/>
              <a:pPr>
                <a:defRPr/>
              </a:pPr>
              <a:t>‹#›</a:t>
            </a:fld>
            <a:endParaRPr lang="hu-HU" altLang="hu-HU"/>
          </a:p>
        </p:txBody>
      </p:sp>
    </p:spTree>
    <p:extLst>
      <p:ext uri="{BB962C8B-B14F-4D97-AF65-F5344CB8AC3E}">
        <p14:creationId xmlns:p14="http://schemas.microsoft.com/office/powerpoint/2010/main" val="4247230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69AB4583-052F-47E3-8A64-C6402C2CAA7B}" type="slidenum">
              <a:rPr lang="hu-HU" altLang="hu-HU"/>
              <a:pPr>
                <a:defRPr/>
              </a:pPr>
              <a:t>‹#›</a:t>
            </a:fld>
            <a:endParaRPr lang="hu-HU" altLang="hu-HU"/>
          </a:p>
        </p:txBody>
      </p:sp>
    </p:spTree>
    <p:extLst>
      <p:ext uri="{BB962C8B-B14F-4D97-AF65-F5344CB8AC3E}">
        <p14:creationId xmlns:p14="http://schemas.microsoft.com/office/powerpoint/2010/main" val="36555031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7458075" y="274638"/>
            <a:ext cx="2314575"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514350" y="274638"/>
            <a:ext cx="6791325"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D4045DD3-C0F7-4787-B06B-E046D95B1105}" type="slidenum">
              <a:rPr lang="hu-HU" altLang="hu-HU"/>
              <a:pPr>
                <a:defRPr/>
              </a:pPr>
              <a:t>‹#›</a:t>
            </a:fld>
            <a:endParaRPr lang="hu-HU" altLang="hu-HU"/>
          </a:p>
        </p:txBody>
      </p:sp>
    </p:spTree>
    <p:extLst>
      <p:ext uri="{BB962C8B-B14F-4D97-AF65-F5344CB8AC3E}">
        <p14:creationId xmlns:p14="http://schemas.microsoft.com/office/powerpoint/2010/main" val="196109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514350" y="274638"/>
            <a:ext cx="92583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DF4AE398-AEF3-4AD2-91E5-82AA26E799A4}" type="slidenum">
              <a:rPr lang="hu-HU" altLang="hu-HU"/>
              <a:pPr>
                <a:defRPr/>
              </a:pPr>
              <a:t>‹#›</a:t>
            </a:fld>
            <a:endParaRPr lang="hu-HU" altLang="hu-HU"/>
          </a:p>
        </p:txBody>
      </p:sp>
    </p:spTree>
    <p:extLst>
      <p:ext uri="{BB962C8B-B14F-4D97-AF65-F5344CB8AC3E}">
        <p14:creationId xmlns:p14="http://schemas.microsoft.com/office/powerpoint/2010/main" val="119401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414E8590-4A87-401E-8175-76C8751A3111}" type="slidenum">
              <a:rPr lang="hu-HU" altLang="hu-HU"/>
              <a:pPr>
                <a:defRPr/>
              </a:pPr>
              <a:t>‹#›</a:t>
            </a:fld>
            <a:endParaRPr lang="hu-HU" altLang="hu-HU"/>
          </a:p>
        </p:txBody>
      </p:sp>
    </p:spTree>
    <p:extLst>
      <p:ext uri="{BB962C8B-B14F-4D97-AF65-F5344CB8AC3E}">
        <p14:creationId xmlns:p14="http://schemas.microsoft.com/office/powerpoint/2010/main" val="33731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12E5B185-5AC1-4B97-A5D8-AA6FB87D57FB}" type="slidenum">
              <a:rPr lang="hu-HU" altLang="hu-HU"/>
              <a:pPr>
                <a:defRPr/>
              </a:pPr>
              <a:t>‹#›</a:t>
            </a:fld>
            <a:endParaRPr lang="hu-HU" altLang="hu-HU"/>
          </a:p>
        </p:txBody>
      </p:sp>
    </p:spTree>
    <p:extLst>
      <p:ext uri="{BB962C8B-B14F-4D97-AF65-F5344CB8AC3E}">
        <p14:creationId xmlns:p14="http://schemas.microsoft.com/office/powerpoint/2010/main" val="3720414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514350" y="273050"/>
            <a:ext cx="3384550"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4C87860B-6FF9-47F9-BBA9-3B7D500FD6E4}" type="slidenum">
              <a:rPr lang="hu-HU" altLang="hu-HU"/>
              <a:pPr>
                <a:defRPr/>
              </a:pPr>
              <a:t>‹#›</a:t>
            </a:fld>
            <a:endParaRPr lang="hu-HU" altLang="hu-HU"/>
          </a:p>
        </p:txBody>
      </p:sp>
    </p:spTree>
    <p:extLst>
      <p:ext uri="{BB962C8B-B14F-4D97-AF65-F5344CB8AC3E}">
        <p14:creationId xmlns:p14="http://schemas.microsoft.com/office/powerpoint/2010/main" val="3100472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016125" y="4800600"/>
            <a:ext cx="61722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02336B1A-21FE-4815-BCB0-D96EF754106D}" type="slidenum">
              <a:rPr lang="hu-HU" altLang="hu-HU"/>
              <a:pPr>
                <a:defRPr/>
              </a:pPr>
              <a:t>‹#›</a:t>
            </a:fld>
            <a:endParaRPr lang="hu-HU" altLang="hu-HU"/>
          </a:p>
        </p:txBody>
      </p:sp>
    </p:spTree>
    <p:extLst>
      <p:ext uri="{BB962C8B-B14F-4D97-AF65-F5344CB8AC3E}">
        <p14:creationId xmlns:p14="http://schemas.microsoft.com/office/powerpoint/2010/main" val="831364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 </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hu-HU"/>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hu-HU"/>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3D5CE38-21A8-4581-B049-5C3AD97C6AFF}"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0"/>
            <a:ext cx="10287000" cy="381000"/>
          </a:xfrm>
          <a:prstGeom prst="rect">
            <a:avLst/>
          </a:prstGeom>
          <a:solidFill>
            <a:srgbClr val="405A9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hu-HU" altLang="hu-HU" smtClean="0"/>
          </a:p>
        </p:txBody>
      </p:sp>
      <p:sp>
        <p:nvSpPr>
          <p:cNvPr id="2051" name="Rectangle 3"/>
          <p:cNvSpPr>
            <a:spLocks noGrp="1" noChangeArrowheads="1"/>
          </p:cNvSpPr>
          <p:nvPr>
            <p:ph type="title"/>
          </p:nvPr>
        </p:nvSpPr>
        <p:spPr bwMode="auto">
          <a:xfrm>
            <a:off x="0" y="0"/>
            <a:ext cx="1028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u-HU" smtClean="0"/>
              <a:t>This is the title</a:t>
            </a:r>
          </a:p>
        </p:txBody>
      </p:sp>
      <p:sp>
        <p:nvSpPr>
          <p:cNvPr id="2052" name="Rectangle 4"/>
          <p:cNvSpPr>
            <a:spLocks noGrp="1" noChangeArrowheads="1"/>
          </p:cNvSpPr>
          <p:nvPr>
            <p:ph type="body" idx="1"/>
          </p:nvPr>
        </p:nvSpPr>
        <p:spPr bwMode="auto">
          <a:xfrm>
            <a:off x="771525" y="1981200"/>
            <a:ext cx="8743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u-HU" smtClean="0"/>
              <a:t>Click to edit Master text styles</a:t>
            </a:r>
          </a:p>
          <a:p>
            <a:pPr lvl="1"/>
            <a:r>
              <a:rPr lang="en-US" altLang="hu-HU" smtClean="0"/>
              <a:t>Second level</a:t>
            </a:r>
          </a:p>
          <a:p>
            <a:pPr lvl="2"/>
            <a:r>
              <a:rPr lang="en-US" altLang="hu-HU" smtClean="0"/>
              <a:t>Third level</a:t>
            </a:r>
          </a:p>
          <a:p>
            <a:pPr lvl="3"/>
            <a:r>
              <a:rPr lang="en-US" altLang="hu-HU" smtClean="0"/>
              <a:t>Fourth level</a:t>
            </a:r>
          </a:p>
          <a:p>
            <a:pPr lvl="4"/>
            <a:r>
              <a:rPr lang="en-US" altLang="hu-HU" smtClean="0"/>
              <a:t>Fifth level</a:t>
            </a:r>
          </a:p>
        </p:txBody>
      </p:sp>
    </p:spTree>
  </p:cSld>
  <p:clrMap bg1="lt1" tx1="dk1" bg2="lt2" tx2="dk2" accent1="accent1" accent2="accent2" accent3="accent3" accent4="accent4" accent5="accent5" accent6="accent6" hlink="hlink" folHlink="folHlink"/>
  <p:sldLayoutIdLst>
    <p:sldLayoutId id="2147483898"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0" fontAlgn="base" hangingPunct="0">
        <a:spcBef>
          <a:spcPct val="0"/>
        </a:spcBef>
        <a:spcAft>
          <a:spcPct val="0"/>
        </a:spcAft>
        <a:defRPr sz="1600">
          <a:solidFill>
            <a:schemeClr val="bg1"/>
          </a:solidFill>
          <a:latin typeface="+mj-lt"/>
          <a:ea typeface="+mj-ea"/>
          <a:cs typeface="+mj-cs"/>
        </a:defRPr>
      </a:lvl1pPr>
      <a:lvl2pPr algn="l" rtl="0" eaLnBrk="0" fontAlgn="base" hangingPunct="0">
        <a:spcBef>
          <a:spcPct val="0"/>
        </a:spcBef>
        <a:spcAft>
          <a:spcPct val="0"/>
        </a:spcAft>
        <a:defRPr sz="1600">
          <a:solidFill>
            <a:schemeClr val="bg1"/>
          </a:solidFill>
          <a:latin typeface="Arial" pitchFamily="34" charset="0"/>
        </a:defRPr>
      </a:lvl2pPr>
      <a:lvl3pPr algn="l" rtl="0" eaLnBrk="0" fontAlgn="base" hangingPunct="0">
        <a:spcBef>
          <a:spcPct val="0"/>
        </a:spcBef>
        <a:spcAft>
          <a:spcPct val="0"/>
        </a:spcAft>
        <a:defRPr sz="1600">
          <a:solidFill>
            <a:schemeClr val="bg1"/>
          </a:solidFill>
          <a:latin typeface="Arial" pitchFamily="34" charset="0"/>
        </a:defRPr>
      </a:lvl3pPr>
      <a:lvl4pPr algn="l" rtl="0" eaLnBrk="0" fontAlgn="base" hangingPunct="0">
        <a:spcBef>
          <a:spcPct val="0"/>
        </a:spcBef>
        <a:spcAft>
          <a:spcPct val="0"/>
        </a:spcAft>
        <a:defRPr sz="1600">
          <a:solidFill>
            <a:schemeClr val="bg1"/>
          </a:solidFill>
          <a:latin typeface="Arial" pitchFamily="34" charset="0"/>
        </a:defRPr>
      </a:lvl4pPr>
      <a:lvl5pPr algn="l" rtl="0" eaLnBrk="0" fontAlgn="base" hangingPunct="0">
        <a:spcBef>
          <a:spcPct val="0"/>
        </a:spcBef>
        <a:spcAft>
          <a:spcPct val="0"/>
        </a:spcAft>
        <a:defRPr sz="1600">
          <a:solidFill>
            <a:schemeClr val="bg1"/>
          </a:solidFill>
          <a:latin typeface="Arial" pitchFamily="34" charset="0"/>
        </a:defRPr>
      </a:lvl5pPr>
      <a:lvl6pPr marL="457200" algn="l" rtl="0" fontAlgn="base">
        <a:spcBef>
          <a:spcPct val="0"/>
        </a:spcBef>
        <a:spcAft>
          <a:spcPct val="0"/>
        </a:spcAft>
        <a:defRPr sz="1600">
          <a:solidFill>
            <a:schemeClr val="bg1"/>
          </a:solidFill>
          <a:latin typeface="Arial" pitchFamily="34" charset="0"/>
        </a:defRPr>
      </a:lvl6pPr>
      <a:lvl7pPr marL="914400" algn="l" rtl="0" fontAlgn="base">
        <a:spcBef>
          <a:spcPct val="0"/>
        </a:spcBef>
        <a:spcAft>
          <a:spcPct val="0"/>
        </a:spcAft>
        <a:defRPr sz="1600">
          <a:solidFill>
            <a:schemeClr val="bg1"/>
          </a:solidFill>
          <a:latin typeface="Arial" pitchFamily="34" charset="0"/>
        </a:defRPr>
      </a:lvl7pPr>
      <a:lvl8pPr marL="1371600" algn="l" rtl="0" fontAlgn="base">
        <a:spcBef>
          <a:spcPct val="0"/>
        </a:spcBef>
        <a:spcAft>
          <a:spcPct val="0"/>
        </a:spcAft>
        <a:defRPr sz="1600">
          <a:solidFill>
            <a:schemeClr val="bg1"/>
          </a:solidFill>
          <a:latin typeface="Arial" pitchFamily="34" charset="0"/>
        </a:defRPr>
      </a:lvl8pPr>
      <a:lvl9pPr marL="1828800" algn="l" rtl="0" fontAlgn="base">
        <a:spcBef>
          <a:spcPct val="0"/>
        </a:spcBef>
        <a:spcAft>
          <a:spcPct val="0"/>
        </a:spcAft>
        <a:defRPr sz="1600">
          <a:solidFill>
            <a:schemeClr val="bg1"/>
          </a:solidFill>
          <a:latin typeface="Arial" pitchFamily="34" charset="0"/>
        </a:defRPr>
      </a:lvl9pPr>
    </p:titleStyle>
    <p:bodyStyle>
      <a:lvl1pPr marL="342900" indent="-342900" algn="l" rtl="0" eaLnBrk="0" fontAlgn="base" hangingPunct="0">
        <a:spcBef>
          <a:spcPct val="20000"/>
        </a:spcBef>
        <a:spcAft>
          <a:spcPct val="0"/>
        </a:spcAft>
        <a:defRPr sz="1400">
          <a:solidFill>
            <a:schemeClr val="tx1"/>
          </a:solidFill>
          <a:latin typeface="+mn-lt"/>
          <a:ea typeface="+mn-ea"/>
          <a:cs typeface="+mn-cs"/>
        </a:defRPr>
      </a:lvl1pPr>
      <a:lvl2pPr marL="742950" indent="-285750" algn="l" rtl="0" eaLnBrk="0" fontAlgn="base" hangingPunct="0">
        <a:spcBef>
          <a:spcPct val="20000"/>
        </a:spcBef>
        <a:spcAft>
          <a:spcPct val="0"/>
        </a:spcAft>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71525" y="609600"/>
            <a:ext cx="8743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3075" name="Rectangle 3"/>
          <p:cNvSpPr>
            <a:spLocks noGrp="1" noChangeArrowheads="1"/>
          </p:cNvSpPr>
          <p:nvPr>
            <p:ph type="body" idx="1"/>
          </p:nvPr>
        </p:nvSpPr>
        <p:spPr bwMode="auto">
          <a:xfrm>
            <a:off x="771525" y="1981200"/>
            <a:ext cx="8743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 </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hu-HU"/>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hu-HU"/>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1179E24-7440-4D06-B5D5-06EA595FDC65}"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4099" name="Rectangle 3"/>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hu-HU"/>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hu-HU"/>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954E0975-E43F-4530-A43E-6A69527408A5}"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upload.wikimedia.org/wikipedia/commons/5/53/9-Week_Human_Embryo_from_Ectopic_Pregnancy.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6.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40.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0950" name="Text Box 6"/>
          <p:cNvSpPr txBox="1">
            <a:spLocks noChangeArrowheads="1"/>
          </p:cNvSpPr>
          <p:nvPr/>
        </p:nvSpPr>
        <p:spPr bwMode="auto">
          <a:xfrm>
            <a:off x="5503863" y="3068638"/>
            <a:ext cx="4351337" cy="707886"/>
          </a:xfrm>
          <a:prstGeom prst="rect">
            <a:avLst/>
          </a:prstGeom>
          <a:noFill/>
          <a:ln w="9525">
            <a:noFill/>
            <a:miter lim="800000"/>
            <a:headEnd/>
            <a:tailEnd/>
          </a:ln>
          <a:effectLst/>
        </p:spPr>
        <p:txBody>
          <a:bodyPr>
            <a:spAutoFit/>
          </a:bodyPr>
          <a:lstStyle/>
          <a:p>
            <a:pPr algn="ctr">
              <a:defRPr/>
            </a:pPr>
            <a:r>
              <a:rPr lang="hu-HU" sz="2000" b="1" dirty="0">
                <a:solidFill>
                  <a:srgbClr val="66CCFF"/>
                </a:solidFill>
              </a:rPr>
              <a:t>Semmelweis University,</a:t>
            </a:r>
          </a:p>
          <a:p>
            <a:pPr algn="ctr">
              <a:defRPr/>
            </a:pPr>
            <a:r>
              <a:rPr lang="hu-HU" sz="2000" b="1" dirty="0" smtClean="0">
                <a:solidFill>
                  <a:srgbClr val="32CFF4"/>
                </a:solidFill>
              </a:rPr>
              <a:t>Budapest</a:t>
            </a:r>
            <a:endParaRPr lang="hu-HU" sz="2000" b="1" i="1" dirty="0">
              <a:solidFill>
                <a:srgbClr val="32CFF4"/>
              </a:solidFill>
              <a:effectLst>
                <a:outerShdw blurRad="38100" dist="38100" dir="2700000" algn="tl">
                  <a:srgbClr val="FFFFFF"/>
                </a:outerShdw>
              </a:effectLst>
            </a:endParaRPr>
          </a:p>
        </p:txBody>
      </p:sp>
      <p:sp>
        <p:nvSpPr>
          <p:cNvPr id="8195" name="Text Box 7"/>
          <p:cNvSpPr txBox="1">
            <a:spLocks noChangeArrowheads="1"/>
          </p:cNvSpPr>
          <p:nvPr/>
        </p:nvSpPr>
        <p:spPr bwMode="auto">
          <a:xfrm>
            <a:off x="5430838" y="333375"/>
            <a:ext cx="4670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4400" b="1">
                <a:solidFill>
                  <a:srgbClr val="FFFF00"/>
                </a:solidFill>
              </a:rPr>
              <a:t>Limb development</a:t>
            </a:r>
            <a:endParaRPr lang="hu-HU" altLang="hu-HU" sz="4400"/>
          </a:p>
        </p:txBody>
      </p:sp>
      <p:sp>
        <p:nvSpPr>
          <p:cNvPr id="8196" name="Text Box 8"/>
          <p:cNvSpPr txBox="1">
            <a:spLocks noChangeArrowheads="1"/>
          </p:cNvSpPr>
          <p:nvPr/>
        </p:nvSpPr>
        <p:spPr bwMode="auto">
          <a:xfrm>
            <a:off x="6223000" y="1557338"/>
            <a:ext cx="2952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2800" b="1">
                <a:solidFill>
                  <a:srgbClr val="CCFFFF"/>
                </a:solidFill>
              </a:rPr>
              <a:t>Dr. Nandor</a:t>
            </a:r>
            <a:r>
              <a:rPr lang="hu-HU" altLang="hu-HU" sz="2800"/>
              <a:t> </a:t>
            </a:r>
            <a:r>
              <a:rPr lang="hu-HU" altLang="hu-HU" sz="2800" b="1">
                <a:solidFill>
                  <a:srgbClr val="CCFFFF"/>
                </a:solidFill>
              </a:rPr>
              <a:t>Nagy</a:t>
            </a:r>
            <a:endParaRPr lang="hu-HU" altLang="hu-HU" sz="2800"/>
          </a:p>
        </p:txBody>
      </p:sp>
      <p:pic>
        <p:nvPicPr>
          <p:cNvPr id="81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0350" y="4508500"/>
            <a:ext cx="2159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2" descr="File:9-Week Human Embryo from Ectopic Pregnancy.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evbio7e1610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ChangeArrowheads="1"/>
          </p:cNvSpPr>
          <p:nvPr/>
        </p:nvSpPr>
        <p:spPr bwMode="auto">
          <a:xfrm flipV="1">
            <a:off x="3630613" y="5013325"/>
            <a:ext cx="6656387" cy="1871663"/>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400"/>
          </a:p>
        </p:txBody>
      </p:sp>
      <p:pic>
        <p:nvPicPr>
          <p:cNvPr id="2458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9538" y="2492375"/>
            <a:ext cx="1811337"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6"/>
          <p:cNvSpPr>
            <a:spLocks noChangeArrowheads="1"/>
          </p:cNvSpPr>
          <p:nvPr/>
        </p:nvSpPr>
        <p:spPr bwMode="auto">
          <a:xfrm>
            <a:off x="5719763" y="2492375"/>
            <a:ext cx="4567237" cy="2449513"/>
          </a:xfrm>
          <a:prstGeom prst="rect">
            <a:avLst/>
          </a:prstGeom>
          <a:solidFill>
            <a:schemeClr va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2400" b="1"/>
              <a:t>The outgrowth-promoting signal </a:t>
            </a:r>
          </a:p>
          <a:p>
            <a:pPr algn="ctr">
              <a:spcBef>
                <a:spcPct val="0"/>
              </a:spcBef>
              <a:buFontTx/>
              <a:buNone/>
            </a:pPr>
            <a:r>
              <a:rPr lang="hu-HU" altLang="hu-HU" sz="2400" b="1"/>
              <a:t>produced by the AER is FGF-8 </a:t>
            </a:r>
          </a:p>
          <a:p>
            <a:pPr algn="ctr">
              <a:spcBef>
                <a:spcPct val="0"/>
              </a:spcBef>
              <a:buFontTx/>
              <a:buNone/>
            </a:pPr>
            <a:r>
              <a:rPr lang="hu-HU" altLang="hu-HU" sz="2400" b="1"/>
              <a:t>(fibroblast growth factor-8)</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how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0"/>
            <a:ext cx="5113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ChangeArrowheads="1"/>
          </p:cNvSpPr>
          <p:nvPr/>
        </p:nvSpPr>
        <p:spPr bwMode="auto">
          <a:xfrm>
            <a:off x="3733800" y="6565900"/>
            <a:ext cx="6553200" cy="287338"/>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400"/>
          </a:p>
        </p:txBody>
      </p:sp>
      <p:sp>
        <p:nvSpPr>
          <p:cNvPr id="26628" name="Text Box 4"/>
          <p:cNvSpPr txBox="1">
            <a:spLocks noChangeArrowheads="1"/>
          </p:cNvSpPr>
          <p:nvPr/>
        </p:nvSpPr>
        <p:spPr bwMode="auto">
          <a:xfrm>
            <a:off x="3395663" y="6042025"/>
            <a:ext cx="998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a:t>FGF-8</a:t>
            </a:r>
          </a:p>
        </p:txBody>
      </p:sp>
      <p:pic>
        <p:nvPicPr>
          <p:cNvPr id="26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7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6"/>
          <p:cNvSpPr txBox="1">
            <a:spLocks noChangeArrowheads="1"/>
          </p:cNvSpPr>
          <p:nvPr/>
        </p:nvSpPr>
        <p:spPr bwMode="auto">
          <a:xfrm>
            <a:off x="298450" y="425450"/>
            <a:ext cx="99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a:t>FGF-8</a:t>
            </a:r>
          </a:p>
        </p:txBody>
      </p:sp>
      <p:sp>
        <p:nvSpPr>
          <p:cNvPr id="26631" name="Text Box 8"/>
          <p:cNvSpPr txBox="1">
            <a:spLocks noChangeArrowheads="1"/>
          </p:cNvSpPr>
          <p:nvPr/>
        </p:nvSpPr>
        <p:spPr bwMode="auto">
          <a:xfrm>
            <a:off x="7339013" y="163513"/>
            <a:ext cx="2474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a:solidFill>
                  <a:srgbClr val="FFFFCC"/>
                </a:solidFill>
              </a:rPr>
              <a:t>Split-foot anomaly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71525" y="609600"/>
            <a:ext cx="8743950" cy="533400"/>
          </a:xfrm>
        </p:spPr>
        <p:txBody>
          <a:bodyPr/>
          <a:lstStyle/>
          <a:p>
            <a:r>
              <a:rPr lang="en-US" altLang="hu-HU" sz="3200" smtClean="0">
                <a:solidFill>
                  <a:srgbClr val="A50021"/>
                </a:solidFill>
              </a:rPr>
              <a:t>Apical Ectodermal Ridge</a:t>
            </a:r>
          </a:p>
        </p:txBody>
      </p:sp>
      <p:sp>
        <p:nvSpPr>
          <p:cNvPr id="27651" name="Rectangle 3"/>
          <p:cNvSpPr>
            <a:spLocks noGrp="1" noChangeArrowheads="1"/>
          </p:cNvSpPr>
          <p:nvPr>
            <p:ph type="body" idx="1"/>
          </p:nvPr>
        </p:nvSpPr>
        <p:spPr>
          <a:xfrm>
            <a:off x="942975" y="1371600"/>
            <a:ext cx="8743950" cy="4114800"/>
          </a:xfrm>
        </p:spPr>
        <p:txBody>
          <a:bodyPr/>
          <a:lstStyle/>
          <a:p>
            <a:pPr>
              <a:lnSpc>
                <a:spcPct val="90000"/>
              </a:lnSpc>
            </a:pPr>
            <a:r>
              <a:rPr lang="en-US" altLang="hu-HU" sz="2800" smtClean="0">
                <a:cs typeface="Times New Roman" panose="02020603050405020304" pitchFamily="18" charset="0"/>
              </a:rPr>
              <a:t>The AER is needed for </a:t>
            </a:r>
            <a:r>
              <a:rPr lang="en-US" altLang="en-US" sz="2600" u="sng" smtClean="0"/>
              <a:t>outgrowth and proximo-distal patterning of the limb </a:t>
            </a:r>
            <a:r>
              <a:rPr lang="hu-HU" altLang="en-US" sz="2600" u="sng" smtClean="0"/>
              <a:t>: </a:t>
            </a:r>
            <a:r>
              <a:rPr lang="en-US" altLang="hu-HU" sz="2400" smtClean="0">
                <a:solidFill>
                  <a:srgbClr val="A50021"/>
                </a:solidFill>
              </a:rPr>
              <a:t>Proximal-distal axis </a:t>
            </a:r>
            <a:endParaRPr lang="en-US" altLang="en-US" sz="2400" u="sng" smtClean="0"/>
          </a:p>
          <a:p>
            <a:pPr>
              <a:lnSpc>
                <a:spcPct val="90000"/>
              </a:lnSpc>
            </a:pPr>
            <a:endParaRPr lang="hu-HU" altLang="hu-HU" sz="2800" smtClean="0">
              <a:solidFill>
                <a:srgbClr val="0000FF"/>
              </a:solidFill>
              <a:cs typeface="Times New Roman" panose="02020603050405020304" pitchFamily="18" charset="0"/>
            </a:endParaRPr>
          </a:p>
          <a:p>
            <a:pPr>
              <a:lnSpc>
                <a:spcPct val="90000"/>
              </a:lnSpc>
            </a:pPr>
            <a:endParaRPr lang="hu-HU" altLang="hu-HU" sz="2800" smtClean="0">
              <a:solidFill>
                <a:srgbClr val="0000FF"/>
              </a:solidFill>
              <a:cs typeface="Times New Roman" panose="02020603050405020304" pitchFamily="18" charset="0"/>
            </a:endParaRPr>
          </a:p>
          <a:p>
            <a:pPr>
              <a:lnSpc>
                <a:spcPct val="90000"/>
              </a:lnSpc>
            </a:pPr>
            <a:endParaRPr lang="hu-HU" altLang="hu-HU" sz="2800" smtClean="0">
              <a:solidFill>
                <a:srgbClr val="0000FF"/>
              </a:solidFill>
              <a:cs typeface="Times New Roman" panose="02020603050405020304" pitchFamily="18" charset="0"/>
            </a:endParaRPr>
          </a:p>
          <a:p>
            <a:pPr>
              <a:lnSpc>
                <a:spcPct val="90000"/>
              </a:lnSpc>
            </a:pPr>
            <a:endParaRPr lang="hu-HU" altLang="hu-HU" sz="2800" smtClean="0">
              <a:solidFill>
                <a:srgbClr val="0000FF"/>
              </a:solidFill>
              <a:cs typeface="Times New Roman" panose="02020603050405020304" pitchFamily="18" charset="0"/>
            </a:endParaRPr>
          </a:p>
          <a:p>
            <a:pPr>
              <a:lnSpc>
                <a:spcPct val="90000"/>
              </a:lnSpc>
            </a:pPr>
            <a:endParaRPr lang="hu-HU" altLang="hu-HU" sz="2800" smtClean="0">
              <a:solidFill>
                <a:srgbClr val="0000FF"/>
              </a:solidFill>
              <a:cs typeface="Times New Roman" panose="02020603050405020304" pitchFamily="18" charset="0"/>
            </a:endParaRPr>
          </a:p>
          <a:p>
            <a:pPr>
              <a:lnSpc>
                <a:spcPct val="90000"/>
              </a:lnSpc>
            </a:pPr>
            <a:r>
              <a:rPr lang="en-US" altLang="hu-HU" sz="2800" smtClean="0">
                <a:solidFill>
                  <a:srgbClr val="0000FF"/>
                </a:solidFill>
                <a:cs typeface="Times New Roman" panose="02020603050405020304" pitchFamily="18" charset="0"/>
              </a:rPr>
              <a:t>Maintaining proliferation of the mesoderm (the AER produces </a:t>
            </a:r>
            <a:r>
              <a:rPr lang="en-US" altLang="hu-HU" sz="2800" b="1" smtClean="0">
                <a:solidFill>
                  <a:srgbClr val="0000FF"/>
                </a:solidFill>
                <a:cs typeface="Times New Roman" panose="02020603050405020304" pitchFamily="18" charset="0"/>
              </a:rPr>
              <a:t>FGF8</a:t>
            </a:r>
            <a:r>
              <a:rPr lang="en-US" altLang="hu-HU" sz="2800" smtClean="0">
                <a:solidFill>
                  <a:srgbClr val="0000FF"/>
                </a:solidFill>
                <a:cs typeface="Times New Roman" panose="02020603050405020304" pitchFamily="18" charset="0"/>
              </a:rPr>
              <a:t>). The mesenchyme (</a:t>
            </a:r>
            <a:r>
              <a:rPr lang="en-US" altLang="hu-HU" sz="2800" b="1" smtClean="0">
                <a:solidFill>
                  <a:srgbClr val="0000FF"/>
                </a:solidFill>
                <a:cs typeface="Times New Roman" panose="02020603050405020304" pitchFamily="18" charset="0"/>
              </a:rPr>
              <a:t>progress zone</a:t>
            </a:r>
            <a:r>
              <a:rPr lang="en-US" altLang="hu-HU" sz="2800" smtClean="0">
                <a:solidFill>
                  <a:srgbClr val="0000FF"/>
                </a:solidFill>
                <a:cs typeface="Times New Roman" panose="02020603050405020304" pitchFamily="18" charset="0"/>
              </a:rPr>
              <a:t>) in contact with the AER proliferates instead of differentiating into cartilage and muscle.</a:t>
            </a:r>
          </a:p>
          <a:p>
            <a:pPr>
              <a:lnSpc>
                <a:spcPct val="90000"/>
              </a:lnSpc>
              <a:buFontTx/>
              <a:buNone/>
            </a:pPr>
            <a:endParaRPr lang="en-US" altLang="hu-HU" sz="2800" smtClean="0">
              <a:cs typeface="Times New Roman" panose="02020603050405020304" pitchFamily="18" charset="0"/>
            </a:endParaRPr>
          </a:p>
          <a:p>
            <a:pPr>
              <a:lnSpc>
                <a:spcPct val="90000"/>
              </a:lnSpc>
              <a:buFontTx/>
              <a:buNone/>
            </a:pPr>
            <a:r>
              <a:rPr lang="en-US" altLang="hu-HU" sz="2800" smtClean="0">
                <a:solidFill>
                  <a:srgbClr val="0000FF"/>
                </a:solidFill>
                <a:latin typeface="Symbol" panose="05050102010706020507" pitchFamily="18" charset="2"/>
                <a:cs typeface="Times New Roman" panose="02020603050405020304" pitchFamily="18" charset="0"/>
              </a:rPr>
              <a:t>¨</a:t>
            </a:r>
            <a:r>
              <a:rPr lang="en-US" altLang="hu-HU" sz="2800" smtClean="0">
                <a:solidFill>
                  <a:srgbClr val="0000FF"/>
                </a:solidFill>
                <a:cs typeface="Times New Roman" panose="02020603050405020304" pitchFamily="18" charset="0"/>
              </a:rPr>
              <a:t>  </a:t>
            </a:r>
          </a:p>
        </p:txBody>
      </p:sp>
      <p:sp>
        <p:nvSpPr>
          <p:cNvPr id="27652" name="Text Box 5"/>
          <p:cNvSpPr txBox="1">
            <a:spLocks noChangeArrowheads="1"/>
          </p:cNvSpPr>
          <p:nvPr/>
        </p:nvSpPr>
        <p:spPr bwMode="auto">
          <a:xfrm>
            <a:off x="1255713" y="2781300"/>
            <a:ext cx="6827837" cy="11969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hu-HU" sz="2400"/>
              <a:t>Mesoderm determines type of limb and structure</a:t>
            </a:r>
          </a:p>
          <a:p>
            <a:pPr lvl="1">
              <a:spcBef>
                <a:spcPct val="0"/>
              </a:spcBef>
              <a:buFontTx/>
              <a:buNone/>
            </a:pPr>
            <a:r>
              <a:rPr lang="en-US" altLang="hu-HU" sz="2400"/>
              <a:t>First to leave progress zone </a:t>
            </a:r>
            <a:r>
              <a:rPr lang="en-US" altLang="hu-HU" sz="2400">
                <a:sym typeface="Wingdings" panose="05000000000000000000" pitchFamily="2" charset="2"/>
              </a:rPr>
              <a:t> Proximal structures</a:t>
            </a:r>
          </a:p>
          <a:p>
            <a:pPr lvl="1">
              <a:spcBef>
                <a:spcPct val="0"/>
              </a:spcBef>
              <a:buFontTx/>
              <a:buNone/>
            </a:pPr>
            <a:r>
              <a:rPr lang="en-US" altLang="hu-HU" sz="2400">
                <a:sym typeface="Wingdings" panose="05000000000000000000" pitchFamily="2" charset="2"/>
              </a:rPr>
              <a:t>Last to leave progress zone  Distal structures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174625" y="1371600"/>
            <a:ext cx="10112375" cy="5181600"/>
          </a:xfrm>
        </p:spPr>
        <p:txBody>
          <a:bodyPr/>
          <a:lstStyle/>
          <a:p>
            <a:r>
              <a:rPr lang="en-US" altLang="hu-HU" sz="2800" smtClean="0">
                <a:cs typeface="Times New Roman" panose="02020603050405020304" pitchFamily="18" charset="0"/>
              </a:rPr>
              <a:t>The limb bud has a </a:t>
            </a:r>
            <a:r>
              <a:rPr lang="en-US" altLang="hu-HU" sz="2800" b="1" smtClean="0">
                <a:cs typeface="Times New Roman" panose="02020603050405020304" pitchFamily="18" charset="0"/>
              </a:rPr>
              <a:t>zone of polarizing activity</a:t>
            </a:r>
            <a:r>
              <a:rPr lang="en-US" altLang="hu-HU" sz="2800" smtClean="0">
                <a:cs typeface="Times New Roman" panose="02020603050405020304" pitchFamily="18" charset="0"/>
              </a:rPr>
              <a:t> (ZPA) </a:t>
            </a:r>
            <a:r>
              <a:rPr lang="hu-HU" altLang="hu-HU" sz="2800" smtClean="0">
                <a:cs typeface="Times New Roman" panose="02020603050405020304" pitchFamily="18" charset="0"/>
              </a:rPr>
              <a:t>–</a:t>
            </a:r>
          </a:p>
          <a:p>
            <a:r>
              <a:rPr lang="hu-HU" altLang="hu-HU" sz="2800" smtClean="0">
                <a:cs typeface="Times New Roman" panose="02020603050405020304" pitchFamily="18" charset="0"/>
              </a:rPr>
              <a:t>group of mesenchymal cells at the </a:t>
            </a:r>
            <a:r>
              <a:rPr lang="en-US" altLang="hu-HU" sz="2800" smtClean="0">
                <a:cs typeface="Times New Roman" panose="02020603050405020304" pitchFamily="18" charset="0"/>
              </a:rPr>
              <a:t> </a:t>
            </a:r>
            <a:r>
              <a:rPr lang="hu-HU" altLang="hu-HU" sz="2800" smtClean="0">
                <a:cs typeface="Times New Roman" panose="02020603050405020304" pitchFamily="18" charset="0"/>
              </a:rPr>
              <a:t>caudal part</a:t>
            </a:r>
            <a:r>
              <a:rPr lang="en-US" altLang="hu-HU" sz="2800" smtClean="0">
                <a:cs typeface="Times New Roman" panose="02020603050405020304" pitchFamily="18" charset="0"/>
              </a:rPr>
              <a:t> of the limb bud.</a:t>
            </a:r>
          </a:p>
          <a:p>
            <a:endParaRPr lang="en-US" altLang="hu-HU" sz="2800" smtClean="0">
              <a:cs typeface="Times New Roman" panose="02020603050405020304" pitchFamily="18" charset="0"/>
            </a:endParaRPr>
          </a:p>
          <a:p>
            <a:endParaRPr lang="en-US" altLang="hu-HU" sz="2800" smtClean="0">
              <a:cs typeface="Times New Roman" panose="02020603050405020304" pitchFamily="18" charset="0"/>
            </a:endParaRPr>
          </a:p>
          <a:p>
            <a:endParaRPr lang="en-US" altLang="hu-HU" sz="2800" smtClean="0">
              <a:cs typeface="Times New Roman" panose="02020603050405020304" pitchFamily="18" charset="0"/>
            </a:endParaRPr>
          </a:p>
          <a:p>
            <a:endParaRPr lang="en-US" altLang="hu-HU" sz="2800" smtClean="0">
              <a:cs typeface="Times New Roman" panose="02020603050405020304" pitchFamily="18" charset="0"/>
            </a:endParaRPr>
          </a:p>
          <a:p>
            <a:endParaRPr lang="en-US" altLang="hu-HU" sz="2800" smtClean="0">
              <a:cs typeface="Times New Roman" panose="02020603050405020304" pitchFamily="18" charset="0"/>
            </a:endParaRPr>
          </a:p>
          <a:p>
            <a:endParaRPr lang="en-US" altLang="hu-HU" sz="2800" smtClean="0">
              <a:cs typeface="Times New Roman" panose="02020603050405020304" pitchFamily="18" charset="0"/>
            </a:endParaRPr>
          </a:p>
          <a:p>
            <a:r>
              <a:rPr lang="hu-HU" altLang="hu-HU" sz="2800" smtClean="0">
                <a:cs typeface="Times New Roman" panose="02020603050405020304" pitchFamily="18" charset="0"/>
              </a:rPr>
              <a:t>i</a:t>
            </a:r>
            <a:r>
              <a:rPr lang="en-US" altLang="hu-HU" sz="2800" smtClean="0">
                <a:cs typeface="Times New Roman" panose="02020603050405020304" pitchFamily="18" charset="0"/>
              </a:rPr>
              <a:t>nvolves production of sonic hedgehog </a:t>
            </a:r>
            <a:r>
              <a:rPr lang="hu-HU" altLang="hu-HU" sz="2800" smtClean="0">
                <a:cs typeface="Times New Roman" panose="02020603050405020304" pitchFamily="18" charset="0"/>
              </a:rPr>
              <a:t>(SHH) </a:t>
            </a:r>
            <a:r>
              <a:rPr lang="en-US" altLang="hu-HU" sz="2800" smtClean="0">
                <a:cs typeface="Times New Roman" panose="02020603050405020304" pitchFamily="18" charset="0"/>
              </a:rPr>
              <a:t>and interactions with AER</a:t>
            </a:r>
          </a:p>
          <a:p>
            <a:endParaRPr lang="en-US" altLang="hu-HU" sz="2800" smtClean="0"/>
          </a:p>
        </p:txBody>
      </p:sp>
      <p:sp>
        <p:nvSpPr>
          <p:cNvPr id="29699" name="Rectangle 2"/>
          <p:cNvSpPr>
            <a:spLocks noGrp="1" noChangeArrowheads="1"/>
          </p:cNvSpPr>
          <p:nvPr>
            <p:ph type="title"/>
          </p:nvPr>
        </p:nvSpPr>
        <p:spPr>
          <a:xfrm>
            <a:off x="606425" y="0"/>
            <a:ext cx="8743950" cy="609600"/>
          </a:xfrm>
        </p:spPr>
        <p:txBody>
          <a:bodyPr/>
          <a:lstStyle/>
          <a:p>
            <a:pPr algn="l"/>
            <a:r>
              <a:rPr lang="en-US" altLang="hu-HU" sz="3200" u="sng" smtClean="0">
                <a:solidFill>
                  <a:srgbClr val="A50021"/>
                </a:solidFill>
              </a:rPr>
              <a:t>Anterior-Posterior Axis of Limb</a:t>
            </a:r>
          </a:p>
        </p:txBody>
      </p:sp>
      <p:sp>
        <p:nvSpPr>
          <p:cNvPr id="29700" name="Rectangle 5"/>
          <p:cNvSpPr>
            <a:spLocks noChangeArrowheads="1"/>
          </p:cNvSpPr>
          <p:nvPr/>
        </p:nvSpPr>
        <p:spPr bwMode="auto">
          <a:xfrm>
            <a:off x="1255713" y="765175"/>
            <a:ext cx="7691437"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tx2"/>
                </a:solidFill>
              </a:rPr>
              <a:t>The polarizing region specifies position along the A/P axis</a:t>
            </a:r>
            <a:endParaRPr lang="en-US" altLang="hu-HU" sz="2400" b="1">
              <a:solidFill>
                <a:schemeClr val="tx2"/>
              </a:solidFill>
            </a:endParaRPr>
          </a:p>
        </p:txBody>
      </p:sp>
      <p:pic>
        <p:nvPicPr>
          <p:cNvPr id="2970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650" y="2636838"/>
            <a:ext cx="4751388" cy="27400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9896475"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19"/>
          <p:cNvSpPr>
            <a:spLocks noChangeArrowheads="1"/>
          </p:cNvSpPr>
          <p:nvPr/>
        </p:nvSpPr>
        <p:spPr bwMode="auto">
          <a:xfrm>
            <a:off x="2190750" y="333375"/>
            <a:ext cx="587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a:t>Shh mediates the signaling activity of the ZPA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evbio8e-fig-16-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647700"/>
            <a:ext cx="9312275" cy="620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4"/>
          <p:cNvSpPr>
            <a:spLocks noChangeArrowheads="1"/>
          </p:cNvSpPr>
          <p:nvPr/>
        </p:nvSpPr>
        <p:spPr bwMode="auto">
          <a:xfrm>
            <a:off x="0" y="228600"/>
            <a:ext cx="10287000" cy="381000"/>
          </a:xfrm>
          <a:prstGeom prst="rect">
            <a:avLst/>
          </a:prstGeom>
          <a:solidFill>
            <a:srgbClr val="405A9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defRPr sz="1400">
                <a:solidFill>
                  <a:schemeClr val="tx1"/>
                </a:solidFill>
                <a:latin typeface="Tahoma" panose="020B0604030504040204" pitchFamily="34" charset="0"/>
              </a:defRPr>
            </a:lvl1pPr>
            <a:lvl2pPr marL="742950" indent="-285750">
              <a:spcBef>
                <a:spcPct val="20000"/>
              </a:spcBef>
              <a:defRPr sz="1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pPr>
            <a:endParaRPr lang="hu-HU" altLang="hu-HU" sz="2400">
              <a:latin typeface="Times New Roman" panose="02020603050405020304" pitchFamily="18" charset="0"/>
            </a:endParaRPr>
          </a:p>
        </p:txBody>
      </p:sp>
      <p:sp>
        <p:nvSpPr>
          <p:cNvPr id="33796" name="Rectangle 5"/>
          <p:cNvSpPr>
            <a:spLocks noGrp="1" noChangeArrowheads="1"/>
          </p:cNvSpPr>
          <p:nvPr>
            <p:ph type="title" idx="4294967295"/>
          </p:nvPr>
        </p:nvSpPr>
        <p:spPr>
          <a:xfrm>
            <a:off x="0" y="0"/>
            <a:ext cx="10287000" cy="609600"/>
          </a:xfrm>
        </p:spPr>
        <p:txBody>
          <a:bodyPr/>
          <a:lstStyle/>
          <a:p>
            <a:pPr eaLnBrk="1" hangingPunct="1"/>
            <a:r>
              <a:rPr lang="en-US" altLang="ko-KR" smtClean="0">
                <a:ea typeface="Gulim" pitchFamily="34" charset="-127"/>
              </a:rPr>
              <a:t>Ectopic expression of mouse </a:t>
            </a:r>
            <a:r>
              <a:rPr lang="en-US" altLang="ko-KR" i="1" smtClean="0">
                <a:ea typeface="Gulim" pitchFamily="34" charset="-127"/>
              </a:rPr>
              <a:t>sonic hedgehog</a:t>
            </a:r>
            <a:r>
              <a:rPr lang="en-US" altLang="ko-KR" smtClean="0">
                <a:ea typeface="Gulim" pitchFamily="34" charset="-127"/>
              </a:rPr>
              <a:t> in the anterior limb causes extra digit formation</a:t>
            </a:r>
          </a:p>
        </p:txBody>
      </p:sp>
      <p:pic>
        <p:nvPicPr>
          <p:cNvPr id="33797" name="Picture 6" descr="show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9625" y="2349500"/>
            <a:ext cx="3005138" cy="3168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886700"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663" y="4652963"/>
            <a:ext cx="4351337"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Szövegdoboz 3"/>
          <p:cNvSpPr txBox="1">
            <a:spLocks noChangeArrowheads="1"/>
          </p:cNvSpPr>
          <p:nvPr/>
        </p:nvSpPr>
        <p:spPr bwMode="auto">
          <a:xfrm>
            <a:off x="7735888" y="566102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a:t>2012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896938" y="381000"/>
            <a:ext cx="84931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defTabSz="414772" eaLnBrk="1">
              <a:lnSpc>
                <a:spcPct val="93000"/>
              </a:lnSpc>
              <a:buClr>
                <a:srgbClr val="000000"/>
              </a:buClr>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lang="en-GB" altLang="hu-HU" sz="1452" b="1" smtClean="0">
                <a:latin typeface="Arial" panose="020B0604020202020204" pitchFamily="34" charset="0"/>
              </a:rPr>
              <a:t>Data-driven simulations of digit patterning. </a:t>
            </a:r>
          </a:p>
        </p:txBody>
      </p:sp>
      <p:pic>
        <p:nvPicPr>
          <p:cNvPr id="3686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9500" y="6073775"/>
            <a:ext cx="2284413" cy="652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979488"/>
            <a:ext cx="5259388" cy="4892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514600" y="5972175"/>
            <a:ext cx="3919538"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defTabSz="414772" eaLnBrk="1">
              <a:lnSpc>
                <a:spcPct val="93000"/>
              </a:lnSpc>
              <a:buClr>
                <a:srgbClr val="000000"/>
              </a:buClr>
              <a:buSzPct val="45000"/>
              <a:tabLst>
                <a:tab pos="656722" algn="l"/>
                <a:tab pos="1313444" algn="l"/>
                <a:tab pos="1970166" algn="l"/>
                <a:tab pos="2626888" algn="l"/>
                <a:tab pos="3283610" algn="l"/>
              </a:tabLst>
              <a:defRPr/>
            </a:pPr>
            <a:r>
              <a:rPr lang="en-GB" altLang="hu-HU" sz="1089" b="1" smtClean="0">
                <a:latin typeface="Arial" panose="020B0604020202020204" pitchFamily="34" charset="0"/>
              </a:rPr>
              <a:t>Aimée Zuniga Development 2015;142:3810-3820</a:t>
            </a:r>
          </a:p>
        </p:txBody>
      </p:sp>
      <p:sp>
        <p:nvSpPr>
          <p:cNvPr id="3077" name="Text Box 5"/>
          <p:cNvSpPr txBox="1">
            <a:spLocks noChangeArrowheads="1"/>
          </p:cNvSpPr>
          <p:nvPr/>
        </p:nvSpPr>
        <p:spPr bwMode="auto">
          <a:xfrm>
            <a:off x="668338" y="6613525"/>
            <a:ext cx="4932362" cy="347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pPr marL="77770" indent="-77770" defTabSz="414772" eaLnBrk="1">
              <a:lnSpc>
                <a:spcPct val="93000"/>
              </a:lnSpc>
              <a:buClr>
                <a:srgbClr val="000000"/>
              </a:buClr>
              <a:buSzPct val="45000"/>
              <a:tabLst>
                <a:tab pos="656722" algn="l"/>
                <a:tab pos="1313444" algn="l"/>
                <a:tab pos="1970166" algn="l"/>
                <a:tab pos="2626888" algn="l"/>
                <a:tab pos="3283610" algn="l"/>
                <a:tab pos="3940332" algn="l"/>
                <a:tab pos="4597055" algn="l"/>
              </a:tabLst>
              <a:defRPr/>
            </a:pPr>
            <a:r>
              <a:rPr lang="en-GB" altLang="hu-HU" sz="907" smtClean="0">
                <a:latin typeface="Arial" panose="020B0604020202020204" pitchFamily="34" charset="0"/>
              </a:rPr>
              <a:t>© 2015. Published by The Company of Biologists Ltd</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914400" y="76200"/>
            <a:ext cx="8929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800" b="1">
                <a:solidFill>
                  <a:srgbClr val="FFFF99"/>
                </a:solidFill>
              </a:rPr>
              <a:t>Members of HoxD and HoxA genes patterns the limb bud</a:t>
            </a:r>
            <a:endParaRPr lang="hu-HU" altLang="hu-HU" sz="2400"/>
          </a:p>
        </p:txBody>
      </p:sp>
      <p:sp>
        <p:nvSpPr>
          <p:cNvPr id="38915" name="Rectangle 7"/>
          <p:cNvSpPr>
            <a:spLocks noChangeArrowheads="1"/>
          </p:cNvSpPr>
          <p:nvPr/>
        </p:nvSpPr>
        <p:spPr bwMode="auto">
          <a:xfrm>
            <a:off x="5143500" y="1196975"/>
            <a:ext cx="51435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i="1" u="sng">
                <a:solidFill>
                  <a:srgbClr val="FFCC00"/>
                </a:solidFill>
              </a:rPr>
              <a:t>Hoxd</a:t>
            </a:r>
            <a:r>
              <a:rPr lang="hu-HU" altLang="en-US" b="1" i="1" u="sng">
                <a:solidFill>
                  <a:srgbClr val="FFCC00"/>
                </a:solidFill>
              </a:rPr>
              <a:t>9</a:t>
            </a:r>
            <a:r>
              <a:rPr lang="en-US" altLang="en-US" b="1" i="1" u="sng">
                <a:solidFill>
                  <a:srgbClr val="FFCC00"/>
                </a:solidFill>
              </a:rPr>
              <a:t>-</a:t>
            </a:r>
            <a:r>
              <a:rPr lang="hu-HU" altLang="en-US" b="1" i="1" u="sng">
                <a:solidFill>
                  <a:srgbClr val="FFCC00"/>
                </a:solidFill>
              </a:rPr>
              <a:t>13</a:t>
            </a:r>
            <a:r>
              <a:rPr lang="en-US" altLang="en-US" b="1">
                <a:solidFill>
                  <a:srgbClr val="FFCC00"/>
                </a:solidFill>
              </a:rPr>
              <a:t> </a:t>
            </a:r>
            <a:r>
              <a:rPr lang="en-US" altLang="en-US" sz="2400">
                <a:solidFill>
                  <a:srgbClr val="FFFFCC"/>
                </a:solidFill>
              </a:rPr>
              <a:t>seems to control A/P (i.e. finger) identity. </a:t>
            </a:r>
          </a:p>
          <a:p>
            <a:pPr>
              <a:spcBef>
                <a:spcPct val="0"/>
              </a:spcBef>
              <a:buFontTx/>
              <a:buNone/>
            </a:pPr>
            <a:endParaRPr lang="hu-HU" altLang="en-US" sz="2400" i="1">
              <a:solidFill>
                <a:srgbClr val="FFFFCC"/>
              </a:solidFill>
            </a:endParaRPr>
          </a:p>
          <a:p>
            <a:pPr>
              <a:spcBef>
                <a:spcPct val="0"/>
              </a:spcBef>
              <a:buFontTx/>
              <a:buNone/>
            </a:pPr>
            <a:endParaRPr lang="en-US" altLang="en-US" sz="2400" i="1">
              <a:solidFill>
                <a:srgbClr val="FFFFCC"/>
              </a:solidFill>
            </a:endParaRPr>
          </a:p>
          <a:p>
            <a:pPr>
              <a:spcBef>
                <a:spcPct val="0"/>
              </a:spcBef>
              <a:buFontTx/>
              <a:buNone/>
            </a:pPr>
            <a:r>
              <a:rPr lang="en-US" altLang="en-US" b="1" i="1" u="sng">
                <a:solidFill>
                  <a:srgbClr val="FFCC00"/>
                </a:solidFill>
              </a:rPr>
              <a:t>Hoxa9-13</a:t>
            </a:r>
            <a:r>
              <a:rPr lang="en-US" altLang="en-US" sz="2400">
                <a:solidFill>
                  <a:srgbClr val="FFFFCC"/>
                </a:solidFill>
              </a:rPr>
              <a:t> are expressed in a nested proximo-distal pattern. </a:t>
            </a:r>
            <a:endParaRPr lang="hu-HU" altLang="en-US" sz="2400">
              <a:solidFill>
                <a:srgbClr val="FFFFCC"/>
              </a:solidFill>
            </a:endParaRPr>
          </a:p>
          <a:p>
            <a:pPr>
              <a:spcBef>
                <a:spcPct val="0"/>
              </a:spcBef>
              <a:buFontTx/>
              <a:buNone/>
            </a:pPr>
            <a:r>
              <a:rPr lang="hu-HU" altLang="en-US" sz="2400">
                <a:solidFill>
                  <a:srgbClr val="FFFFCC"/>
                </a:solidFill>
              </a:rPr>
              <a:t>-</a:t>
            </a:r>
            <a:r>
              <a:rPr lang="en-US" altLang="en-US" sz="2400">
                <a:solidFill>
                  <a:srgbClr val="FFFFCC"/>
                </a:solidFill>
              </a:rPr>
              <a:t>i.e. </a:t>
            </a:r>
            <a:r>
              <a:rPr lang="en-US" altLang="en-US" sz="2400" i="1" u="sng">
                <a:solidFill>
                  <a:srgbClr val="FFFFCC"/>
                </a:solidFill>
              </a:rPr>
              <a:t>Hoxa9</a:t>
            </a:r>
            <a:r>
              <a:rPr lang="en-US" altLang="en-US" sz="2400" u="sng">
                <a:solidFill>
                  <a:srgbClr val="FFFFCC"/>
                </a:solidFill>
              </a:rPr>
              <a:t> only in the presumptive upper limb</a:t>
            </a:r>
            <a:r>
              <a:rPr lang="hu-HU" altLang="en-US" sz="2400" u="sng">
                <a:solidFill>
                  <a:srgbClr val="FFFFCC"/>
                </a:solidFill>
              </a:rPr>
              <a:t> </a:t>
            </a:r>
            <a:r>
              <a:rPr lang="en-US" altLang="en-US" sz="2400" u="sng">
                <a:solidFill>
                  <a:srgbClr val="FFFFCC"/>
                </a:solidFill>
              </a:rPr>
              <a:t>(humerus)</a:t>
            </a:r>
            <a:r>
              <a:rPr lang="en-US" altLang="en-US" sz="2400">
                <a:solidFill>
                  <a:srgbClr val="FFFFCC"/>
                </a:solidFill>
              </a:rPr>
              <a:t>, </a:t>
            </a:r>
            <a:endParaRPr lang="hu-HU" altLang="en-US" sz="2400">
              <a:solidFill>
                <a:srgbClr val="FFFFCC"/>
              </a:solidFill>
            </a:endParaRPr>
          </a:p>
          <a:p>
            <a:pPr>
              <a:spcBef>
                <a:spcPct val="0"/>
              </a:spcBef>
              <a:buFontTx/>
              <a:buNone/>
            </a:pPr>
            <a:endParaRPr lang="hu-HU" altLang="en-US" sz="2400" i="1">
              <a:solidFill>
                <a:srgbClr val="FFFFCC"/>
              </a:solidFill>
            </a:endParaRPr>
          </a:p>
          <a:p>
            <a:pPr>
              <a:spcBef>
                <a:spcPct val="0"/>
              </a:spcBef>
              <a:buFontTx/>
              <a:buNone/>
            </a:pPr>
            <a:r>
              <a:rPr lang="hu-HU" altLang="en-US" sz="2400" i="1">
                <a:solidFill>
                  <a:srgbClr val="FFFFCC"/>
                </a:solidFill>
              </a:rPr>
              <a:t>-</a:t>
            </a:r>
            <a:r>
              <a:rPr lang="en-US" altLang="en-US" sz="2400" i="1">
                <a:solidFill>
                  <a:srgbClr val="FFFFCC"/>
                </a:solidFill>
              </a:rPr>
              <a:t>Hoxa9-11</a:t>
            </a:r>
            <a:r>
              <a:rPr lang="en-US" altLang="en-US" sz="2400">
                <a:solidFill>
                  <a:srgbClr val="FFFFCC"/>
                </a:solidFill>
              </a:rPr>
              <a:t> in the lower limb region</a:t>
            </a:r>
            <a:r>
              <a:rPr lang="hu-HU" altLang="en-US" sz="2400">
                <a:solidFill>
                  <a:srgbClr val="FFFFCC"/>
                </a:solidFill>
              </a:rPr>
              <a:t> </a:t>
            </a:r>
            <a:r>
              <a:rPr lang="en-US" altLang="en-US" sz="2400">
                <a:solidFill>
                  <a:srgbClr val="FFFFCC"/>
                </a:solidFill>
              </a:rPr>
              <a:t>(radius, ulna)</a:t>
            </a:r>
            <a:r>
              <a:rPr lang="hu-HU" altLang="en-US" sz="2400">
                <a:solidFill>
                  <a:srgbClr val="FFFFCC"/>
                </a:solidFill>
              </a:rPr>
              <a:t>.</a:t>
            </a:r>
          </a:p>
          <a:p>
            <a:pPr>
              <a:spcBef>
                <a:spcPct val="0"/>
              </a:spcBef>
              <a:buFontTx/>
              <a:buNone/>
            </a:pPr>
            <a:endParaRPr lang="hu-HU" altLang="en-US" sz="2400">
              <a:solidFill>
                <a:srgbClr val="FFFFCC"/>
              </a:solidFill>
            </a:endParaRPr>
          </a:p>
          <a:p>
            <a:pPr>
              <a:spcBef>
                <a:spcPct val="0"/>
              </a:spcBef>
              <a:buFontTx/>
              <a:buNone/>
            </a:pPr>
            <a:r>
              <a:rPr lang="en-US" altLang="en-US" sz="2400">
                <a:solidFill>
                  <a:srgbClr val="FFFFCC"/>
                </a:solidFill>
              </a:rPr>
              <a:t>-</a:t>
            </a:r>
            <a:r>
              <a:rPr lang="en-US" altLang="en-US" sz="2400" i="1" u="sng">
                <a:solidFill>
                  <a:srgbClr val="FFFFCC"/>
                </a:solidFill>
              </a:rPr>
              <a:t>Hoxa9-13</a:t>
            </a:r>
            <a:r>
              <a:rPr lang="en-US" altLang="en-US" sz="2400" u="sng">
                <a:solidFill>
                  <a:srgbClr val="FFFFCC"/>
                </a:solidFill>
              </a:rPr>
              <a:t> in the upper limb region to give rise to wrist and digits.</a:t>
            </a:r>
            <a:r>
              <a:rPr lang="en-US" altLang="en-US" sz="2400">
                <a:solidFill>
                  <a:srgbClr val="FFFFCC"/>
                </a:solidFill>
              </a:rPr>
              <a:t> </a:t>
            </a:r>
          </a:p>
        </p:txBody>
      </p:sp>
      <p:pic>
        <p:nvPicPr>
          <p:cNvPr id="389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1250950"/>
            <a:ext cx="484346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8" y="3284538"/>
            <a:ext cx="8137525" cy="344011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40963" name="Picture 22" descr="show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8950" y="260350"/>
            <a:ext cx="6192838"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381000" y="3429000"/>
            <a:ext cx="9677400" cy="34290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hu-HU" sz="2400"/>
          </a:p>
        </p:txBody>
      </p:sp>
      <p:sp>
        <p:nvSpPr>
          <p:cNvPr id="10243" name="Rectangle 3"/>
          <p:cNvSpPr>
            <a:spLocks noChangeArrowheads="1"/>
          </p:cNvSpPr>
          <p:nvPr/>
        </p:nvSpPr>
        <p:spPr bwMode="auto">
          <a:xfrm>
            <a:off x="5935663" y="0"/>
            <a:ext cx="4114800" cy="342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400"/>
          </a:p>
        </p:txBody>
      </p:sp>
      <p:sp>
        <p:nvSpPr>
          <p:cNvPr id="10244" name="Rectangle 10"/>
          <p:cNvSpPr>
            <a:spLocks noChangeArrowheads="1"/>
          </p:cNvSpPr>
          <p:nvPr/>
        </p:nvSpPr>
        <p:spPr bwMode="auto">
          <a:xfrm>
            <a:off x="5575300" y="692150"/>
            <a:ext cx="44227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pPr>
            <a:r>
              <a:rPr lang="en-US" altLang="hu-HU"/>
              <a:t>Limb Bud</a:t>
            </a:r>
          </a:p>
          <a:p>
            <a:pPr lvl="1">
              <a:lnSpc>
                <a:spcPct val="90000"/>
              </a:lnSpc>
            </a:pPr>
            <a:r>
              <a:rPr lang="en-US" altLang="hu-HU"/>
              <a:t>Ectoderm</a:t>
            </a:r>
          </a:p>
          <a:p>
            <a:pPr lvl="1">
              <a:lnSpc>
                <a:spcPct val="90000"/>
              </a:lnSpc>
            </a:pPr>
            <a:r>
              <a:rPr lang="en-US" altLang="hu-HU"/>
              <a:t>Mesoderm:</a:t>
            </a:r>
          </a:p>
          <a:p>
            <a:pPr lvl="2">
              <a:lnSpc>
                <a:spcPct val="90000"/>
              </a:lnSpc>
            </a:pPr>
            <a:r>
              <a:rPr lang="en-US" altLang="hu-HU"/>
              <a:t>Paraxial (somite)</a:t>
            </a:r>
            <a:r>
              <a:rPr lang="en-US" altLang="hu-HU">
                <a:sym typeface="Wingdings" panose="05000000000000000000" pitchFamily="2" charset="2"/>
              </a:rPr>
              <a:t> </a:t>
            </a:r>
          </a:p>
          <a:p>
            <a:pPr lvl="2">
              <a:lnSpc>
                <a:spcPct val="90000"/>
              </a:lnSpc>
            </a:pPr>
            <a:r>
              <a:rPr lang="en-US" altLang="hu-HU">
                <a:sym typeface="Wingdings" panose="05000000000000000000" pitchFamily="2" charset="2"/>
              </a:rPr>
              <a:t>Lateral plate (somatic)</a:t>
            </a:r>
            <a:endParaRPr lang="en-US" altLang="hu-HU"/>
          </a:p>
        </p:txBody>
      </p:sp>
      <p:pic>
        <p:nvPicPr>
          <p:cNvPr id="1024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88913"/>
            <a:ext cx="9677400" cy="66690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46" name="Rectangle 16"/>
          <p:cNvSpPr>
            <a:spLocks noChangeArrowheads="1"/>
          </p:cNvSpPr>
          <p:nvPr/>
        </p:nvSpPr>
        <p:spPr bwMode="auto">
          <a:xfrm>
            <a:off x="6007100" y="71438"/>
            <a:ext cx="4032250" cy="3573462"/>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400"/>
          </a:p>
        </p:txBody>
      </p:sp>
      <p:grpSp>
        <p:nvGrpSpPr>
          <p:cNvPr id="10247" name="Group 13"/>
          <p:cNvGrpSpPr>
            <a:grpSpLocks/>
          </p:cNvGrpSpPr>
          <p:nvPr/>
        </p:nvGrpSpPr>
        <p:grpSpPr bwMode="auto">
          <a:xfrm>
            <a:off x="6223000" y="188913"/>
            <a:ext cx="3651250" cy="2982912"/>
            <a:chOff x="4180" y="2296"/>
            <a:chExt cx="2300" cy="1879"/>
          </a:xfrm>
        </p:grpSpPr>
        <p:sp>
          <p:nvSpPr>
            <p:cNvPr id="10250" name="Text Box 14"/>
            <p:cNvSpPr txBox="1">
              <a:spLocks noChangeArrowheads="1"/>
            </p:cNvSpPr>
            <p:nvPr/>
          </p:nvSpPr>
          <p:spPr bwMode="auto">
            <a:xfrm>
              <a:off x="4536" y="3657"/>
              <a:ext cx="1944" cy="51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2400">
                  <a:solidFill>
                    <a:srgbClr val="FFFFCC"/>
                  </a:solidFill>
                </a:rPr>
                <a:t>Specified by </a:t>
              </a:r>
              <a:r>
                <a:rPr lang="en-US" altLang="hu-HU" sz="2400" u="sng">
                  <a:solidFill>
                    <a:srgbClr val="FFFFCC"/>
                  </a:solidFill>
                </a:rPr>
                <a:t>Hox genes</a:t>
              </a:r>
            </a:p>
            <a:p>
              <a:pPr eaLnBrk="1" hangingPunct="1">
                <a:spcBef>
                  <a:spcPct val="0"/>
                </a:spcBef>
                <a:buFontTx/>
                <a:buNone/>
              </a:pPr>
              <a:r>
                <a:rPr lang="en-US" altLang="hu-HU" sz="2400">
                  <a:solidFill>
                    <a:srgbClr val="FFFFCC"/>
                  </a:solidFill>
                </a:rPr>
                <a:t>And </a:t>
              </a:r>
              <a:r>
                <a:rPr lang="en-US" altLang="hu-HU" sz="2400" u="sng">
                  <a:solidFill>
                    <a:srgbClr val="FFFFCC"/>
                  </a:solidFill>
                </a:rPr>
                <a:t>retinoic acid</a:t>
              </a:r>
            </a:p>
          </p:txBody>
        </p:sp>
        <p:sp>
          <p:nvSpPr>
            <p:cNvPr id="10251" name="Rectangle 15"/>
            <p:cNvSpPr>
              <a:spLocks noChangeArrowheads="1"/>
            </p:cNvSpPr>
            <p:nvPr/>
          </p:nvSpPr>
          <p:spPr bwMode="auto">
            <a:xfrm>
              <a:off x="4180" y="2296"/>
              <a:ext cx="2300" cy="120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hu-HU" sz="2400" b="1" u="sng">
                  <a:solidFill>
                    <a:srgbClr val="FFFFCC"/>
                  </a:solidFill>
                </a:rPr>
                <a:t>The Limb Field</a:t>
              </a:r>
            </a:p>
            <a:p>
              <a:pPr lvl="1">
                <a:spcBef>
                  <a:spcPct val="0"/>
                </a:spcBef>
                <a:buFontTx/>
                <a:buNone/>
              </a:pPr>
              <a:r>
                <a:rPr lang="en-US" altLang="hu-HU" sz="2400">
                  <a:solidFill>
                    <a:srgbClr val="FFFFCC"/>
                  </a:solidFill>
                </a:rPr>
                <a:t>Morphogenetic field</a:t>
              </a:r>
            </a:p>
            <a:p>
              <a:pPr lvl="1">
                <a:spcBef>
                  <a:spcPct val="0"/>
                </a:spcBef>
                <a:buFontTx/>
                <a:buNone/>
              </a:pPr>
              <a:r>
                <a:rPr lang="en-US" altLang="hu-HU" sz="2400">
                  <a:solidFill>
                    <a:srgbClr val="FFFFCC"/>
                  </a:solidFill>
                </a:rPr>
                <a:t>Includes all cells with the common fate of forming a limb</a:t>
              </a:r>
            </a:p>
          </p:txBody>
        </p:sp>
      </p:grpSp>
      <p:sp>
        <p:nvSpPr>
          <p:cNvPr id="10248" name="Text Box 17"/>
          <p:cNvSpPr txBox="1">
            <a:spLocks noChangeArrowheads="1"/>
          </p:cNvSpPr>
          <p:nvPr/>
        </p:nvSpPr>
        <p:spPr bwMode="auto">
          <a:xfrm>
            <a:off x="534988" y="3213100"/>
            <a:ext cx="509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u="sng"/>
              <a:t>Limb formation begins in the limb field</a:t>
            </a:r>
            <a:r>
              <a:rPr lang="hu-HU" altLang="hu-HU" sz="2400">
                <a:solidFill>
                  <a:srgbClr val="FFFFCC"/>
                </a:solidFill>
              </a:rPr>
              <a:t> </a:t>
            </a:r>
          </a:p>
        </p:txBody>
      </p:sp>
      <p:pic>
        <p:nvPicPr>
          <p:cNvPr id="102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6500813"/>
            <a:ext cx="664368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7"/>
          <p:cNvSpPr txBox="1">
            <a:spLocks noChangeArrowheads="1"/>
          </p:cNvSpPr>
          <p:nvPr/>
        </p:nvSpPr>
        <p:spPr bwMode="auto">
          <a:xfrm>
            <a:off x="71438" y="6356350"/>
            <a:ext cx="744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a:t>Loss of HoxD13 affects digit patterning (polysyndactyly)</a:t>
            </a:r>
          </a:p>
        </p:txBody>
      </p:sp>
      <p:pic>
        <p:nvPicPr>
          <p:cNvPr id="430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463" y="333375"/>
            <a:ext cx="2351087"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938" y="3933825"/>
            <a:ext cx="4649787"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04800"/>
            <a:ext cx="4038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ChangeArrowheads="1"/>
          </p:cNvSpPr>
          <p:nvPr/>
        </p:nvSpPr>
        <p:spPr bwMode="auto">
          <a:xfrm>
            <a:off x="5072063" y="1928813"/>
            <a:ext cx="39751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r>
              <a:rPr lang="en-US" altLang="hu-HU" sz="2400"/>
              <a:t>Probably induced by presence of a specific paracrine factor (Wnt7a) in the dorsal ectoderm of the limb bud</a:t>
            </a:r>
          </a:p>
          <a:p>
            <a:pPr eaLnBrk="1" hangingPunct="1"/>
            <a:endParaRPr lang="en-US" altLang="hu-HU" sz="2400"/>
          </a:p>
          <a:p>
            <a:pPr eaLnBrk="1" hangingPunct="1"/>
            <a:endParaRPr lang="en-US" altLang="hu-HU" sz="2400"/>
          </a:p>
        </p:txBody>
      </p:sp>
      <p:sp>
        <p:nvSpPr>
          <p:cNvPr id="45059" name="Rectangle 8"/>
          <p:cNvSpPr>
            <a:spLocks noChangeArrowheads="1"/>
          </p:cNvSpPr>
          <p:nvPr/>
        </p:nvSpPr>
        <p:spPr bwMode="auto">
          <a:xfrm>
            <a:off x="4135438" y="620713"/>
            <a:ext cx="5330825" cy="10191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hu-HU" sz="2400">
                <a:solidFill>
                  <a:srgbClr val="A50021"/>
                </a:solidFill>
              </a:rPr>
              <a:t>Dorsal-Ventral Axis of Limb</a:t>
            </a:r>
            <a:r>
              <a:rPr lang="en-US" altLang="en-US" sz="2400"/>
              <a:t> </a:t>
            </a:r>
            <a:r>
              <a:rPr lang="en-US" altLang="en-US" sz="2400" u="sng">
                <a:solidFill>
                  <a:schemeClr val="tx2"/>
                </a:solidFill>
              </a:rPr>
              <a:t>is controlled by the ectoderm</a:t>
            </a:r>
          </a:p>
        </p:txBody>
      </p:sp>
      <p:pic>
        <p:nvPicPr>
          <p:cNvPr id="4506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0"/>
            <a:ext cx="41148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4"/>
          <p:cNvSpPr txBox="1">
            <a:spLocks noChangeArrowheads="1"/>
          </p:cNvSpPr>
          <p:nvPr/>
        </p:nvSpPr>
        <p:spPr bwMode="auto">
          <a:xfrm>
            <a:off x="4105275" y="5189538"/>
            <a:ext cx="1038225" cy="8318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a:solidFill>
                  <a:srgbClr val="FFCC00"/>
                </a:solidFill>
              </a:rPr>
              <a:t>Dorsal</a:t>
            </a:r>
          </a:p>
          <a:p>
            <a:pPr>
              <a:spcBef>
                <a:spcPct val="0"/>
              </a:spcBef>
              <a:buFontTx/>
              <a:buNone/>
            </a:pPr>
            <a:r>
              <a:rPr lang="hu-HU" altLang="hu-HU" sz="2400"/>
              <a:t>ventral</a:t>
            </a:r>
          </a:p>
        </p:txBody>
      </p:sp>
      <p:sp>
        <p:nvSpPr>
          <p:cNvPr id="45062" name="Rectangle 9"/>
          <p:cNvSpPr>
            <a:spLocks noChangeArrowheads="1"/>
          </p:cNvSpPr>
          <p:nvPr/>
        </p:nvSpPr>
        <p:spPr bwMode="auto">
          <a:xfrm>
            <a:off x="0" y="0"/>
            <a:ext cx="4567238" cy="3500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devbio8e-fig-16-2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457200"/>
            <a:ext cx="9145588" cy="639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Grp="1" noChangeArrowheads="1"/>
          </p:cNvSpPr>
          <p:nvPr>
            <p:ph type="title" idx="4294967295"/>
          </p:nvPr>
        </p:nvSpPr>
        <p:spPr/>
        <p:txBody>
          <a:bodyPr/>
          <a:lstStyle/>
          <a:p>
            <a:pPr eaLnBrk="1" hangingPunct="1"/>
            <a:r>
              <a:rPr lang="en-US" altLang="ko-KR" smtClean="0">
                <a:ea typeface="Gulim" pitchFamily="34" charset="-127"/>
              </a:rPr>
              <a:t>Dorsal-to-ventral transformations of limb regions in mice deficient for both </a:t>
            </a:r>
            <a:r>
              <a:rPr lang="en-US" altLang="ko-KR" i="1" smtClean="0">
                <a:ea typeface="Gulim" pitchFamily="34" charset="-127"/>
              </a:rPr>
              <a:t>Wnt7a</a:t>
            </a:r>
            <a:r>
              <a:rPr lang="en-US" altLang="ko-KR" smtClean="0">
                <a:ea typeface="Gulim" pitchFamily="34" charset="-127"/>
              </a:rPr>
              <a:t> genes</a:t>
            </a:r>
          </a:p>
        </p:txBody>
      </p:sp>
      <p:sp>
        <p:nvSpPr>
          <p:cNvPr id="47108" name="Rectangle 4"/>
          <p:cNvSpPr>
            <a:spLocks noChangeArrowheads="1"/>
          </p:cNvSpPr>
          <p:nvPr/>
        </p:nvSpPr>
        <p:spPr bwMode="auto">
          <a:xfrm>
            <a:off x="0" y="1196975"/>
            <a:ext cx="19446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a:solidFill>
                  <a:schemeClr val="tx1"/>
                </a:solidFill>
                <a:latin typeface="Tahoma" panose="020B0604030504040204" pitchFamily="34" charset="0"/>
              </a:defRPr>
            </a:lvl1pPr>
            <a:lvl2pPr marL="742950" indent="-285750">
              <a:spcBef>
                <a:spcPct val="20000"/>
              </a:spcBef>
              <a:defRPr sz="1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endParaRPr lang="hu-HU" altLang="ko-KR" sz="2400">
              <a:solidFill>
                <a:srgbClr val="0070C0"/>
              </a:solidFill>
              <a:latin typeface="Times New Roman" panose="02020603050405020304" pitchFamily="18" charset="0"/>
            </a:endParaRPr>
          </a:p>
          <a:p>
            <a:pPr eaLnBrk="1" hangingPunct="1">
              <a:spcBef>
                <a:spcPct val="0"/>
              </a:spcBef>
            </a:pPr>
            <a:r>
              <a:rPr lang="hu-HU" altLang="ko-KR" sz="2400">
                <a:solidFill>
                  <a:srgbClr val="0070C0"/>
                </a:solidFill>
                <a:latin typeface="Times New Roman" panose="02020603050405020304" pitchFamily="18" charset="0"/>
              </a:rPr>
              <a:t>Wnt7a gene is e</a:t>
            </a:r>
            <a:r>
              <a:rPr lang="en-US" altLang="ko-KR" sz="2400">
                <a:solidFill>
                  <a:srgbClr val="0070C0"/>
                </a:solidFill>
                <a:latin typeface="Times New Roman" panose="02020603050405020304" pitchFamily="18" charset="0"/>
                <a:ea typeface="Gulim" pitchFamily="34" charset="-127"/>
              </a:rPr>
              <a:t>xpressed in the dorsal ectoderm of limb buds</a:t>
            </a:r>
          </a:p>
          <a:p>
            <a:pPr eaLnBrk="1" hangingPunct="1">
              <a:spcBef>
                <a:spcPct val="0"/>
              </a:spcBef>
            </a:pPr>
            <a:endParaRPr lang="hu-HU" altLang="ko-KR" sz="2400">
              <a:latin typeface="Times New Roman" panose="02020603050405020304" pitchFamily="18" charset="0"/>
            </a:endParaRPr>
          </a:p>
          <a:p>
            <a:pPr eaLnBrk="1" hangingPunct="1">
              <a:spcBef>
                <a:spcPct val="0"/>
              </a:spcBef>
            </a:pPr>
            <a:r>
              <a:rPr lang="en-US" altLang="ko-KR" sz="2400">
                <a:latin typeface="Times New Roman" panose="02020603050405020304" pitchFamily="18" charset="0"/>
                <a:ea typeface="Gulim" pitchFamily="34" charset="-127"/>
              </a:rPr>
              <a:t>Wnt7a-KO mice had ventral food-pads on both side</a:t>
            </a:r>
            <a:endParaRPr lang="hu-HU" altLang="hu-HU" sz="2400">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7" descr="Hypoplastic radial head&#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052513"/>
            <a:ext cx="9320213"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Szövegdoboz 2"/>
          <p:cNvSpPr txBox="1">
            <a:spLocks noChangeArrowheads="1"/>
          </p:cNvSpPr>
          <p:nvPr/>
        </p:nvSpPr>
        <p:spPr bwMode="auto">
          <a:xfrm>
            <a:off x="2551113" y="476250"/>
            <a:ext cx="5316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1400">
                <a:solidFill>
                  <a:schemeClr val="tx1"/>
                </a:solidFill>
                <a:latin typeface="Tahoma" panose="020B0604030504040204" pitchFamily="34" charset="0"/>
              </a:defRPr>
            </a:lvl1pPr>
            <a:lvl2pPr marL="742950" indent="-285750">
              <a:spcBef>
                <a:spcPct val="20000"/>
              </a:spcBef>
              <a:defRPr sz="1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hu-HU" altLang="hu-HU" sz="2400">
                <a:latin typeface="Times New Roman" panose="02020603050405020304" pitchFamily="18" charset="0"/>
              </a:rPr>
              <a:t>Nail-patella syndrome (LMX-1 mutation)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0178" name="Rectangle 10"/>
          <p:cNvSpPr>
            <a:spLocks noChangeArrowheads="1"/>
          </p:cNvSpPr>
          <p:nvPr/>
        </p:nvSpPr>
        <p:spPr bwMode="auto">
          <a:xfrm>
            <a:off x="319088" y="69215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ko-KR" sz="2300" b="1" i="1">
                <a:solidFill>
                  <a:srgbClr val="FFFFCC"/>
                </a:solidFill>
                <a:ea typeface="Gulim" pitchFamily="34" charset="-127"/>
              </a:rPr>
              <a:t> Molecular Interactions by which Limb Bud Formation and Growth are Initiated and Maintained</a:t>
            </a:r>
          </a:p>
        </p:txBody>
      </p:sp>
      <p:sp>
        <p:nvSpPr>
          <p:cNvPr id="50179" name="Rectangle 11"/>
          <p:cNvSpPr>
            <a:spLocks noChangeArrowheads="1"/>
          </p:cNvSpPr>
          <p:nvPr/>
        </p:nvSpPr>
        <p:spPr bwMode="auto">
          <a:xfrm>
            <a:off x="6080125" y="1844675"/>
            <a:ext cx="1655763" cy="4318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400"/>
          </a:p>
        </p:txBody>
      </p:sp>
      <p:sp>
        <p:nvSpPr>
          <p:cNvPr id="62476" name="Rectangle 12"/>
          <p:cNvSpPr>
            <a:spLocks noChangeArrowheads="1"/>
          </p:cNvSpPr>
          <p:nvPr/>
        </p:nvSpPr>
        <p:spPr bwMode="auto">
          <a:xfrm>
            <a:off x="1708150" y="5430838"/>
            <a:ext cx="7251700" cy="1320800"/>
          </a:xfrm>
          <a:prstGeom prst="rect">
            <a:avLst/>
          </a:prstGeom>
          <a:noFill/>
          <a:ln w="9525">
            <a:solidFill>
              <a:schemeClr val="bg1"/>
            </a:solidFill>
            <a:miter lim="800000"/>
            <a:headEnd/>
            <a:tailEnd/>
          </a:ln>
          <a:effectLst/>
        </p:spPr>
        <p:txBody>
          <a:bodyPr>
            <a:spAutoFit/>
          </a:bodyPr>
          <a:lstStyle/>
          <a:p>
            <a:pPr>
              <a:defRPr/>
            </a:pPr>
            <a:r>
              <a:rPr lang="en-US" altLang="en-US" sz="2000">
                <a:solidFill>
                  <a:srgbClr val="FFFFCC"/>
                </a:solidFill>
              </a:rPr>
              <a:t>Limb bud is mostly a regulative developmental field but </a:t>
            </a:r>
            <a:r>
              <a:rPr lang="en-US" altLang="en-US" sz="2000" u="sng">
                <a:solidFill>
                  <a:srgbClr val="FFFFCC"/>
                </a:solidFill>
              </a:rPr>
              <a:t>two organizing centres exist</a:t>
            </a:r>
            <a:r>
              <a:rPr lang="en-US" altLang="en-US" sz="2000">
                <a:solidFill>
                  <a:srgbClr val="FFFFCC"/>
                </a:solidFill>
              </a:rPr>
              <a:t>. </a:t>
            </a:r>
          </a:p>
          <a:p>
            <a:pPr>
              <a:defRPr/>
            </a:pPr>
            <a:r>
              <a:rPr lang="en-US" altLang="en-US" sz="2000">
                <a:solidFill>
                  <a:srgbClr val="FFFFCC"/>
                </a:solidFill>
              </a:rPr>
              <a:t>1)  </a:t>
            </a:r>
            <a:r>
              <a:rPr lang="en-US" altLang="en-US" sz="2000" u="sng">
                <a:solidFill>
                  <a:srgbClr val="FFFFCC"/>
                </a:solidFill>
              </a:rPr>
              <a:t>apical ectodermal ridge (AER</a:t>
            </a:r>
            <a:r>
              <a:rPr lang="en-US" altLang="en-US" sz="2000">
                <a:solidFill>
                  <a:srgbClr val="FFFFCC"/>
                </a:solidFill>
              </a:rPr>
              <a:t>) at the limb bud tip and</a:t>
            </a:r>
          </a:p>
          <a:p>
            <a:pPr>
              <a:defRPr/>
            </a:pPr>
            <a:r>
              <a:rPr lang="en-US" altLang="en-US" sz="2000">
                <a:solidFill>
                  <a:srgbClr val="FFFFCC"/>
                </a:solidFill>
              </a:rPr>
              <a:t>2)  </a:t>
            </a:r>
            <a:r>
              <a:rPr lang="en-US" altLang="en-US" sz="2000" u="sng">
                <a:solidFill>
                  <a:srgbClr val="FFFFCC"/>
                </a:solidFill>
              </a:rPr>
              <a:t>zone of polarizing activity (ZPA</a:t>
            </a:r>
            <a:r>
              <a:rPr lang="en-US" altLang="en-US" sz="2000">
                <a:solidFill>
                  <a:srgbClr val="FFFFCC"/>
                </a:solidFill>
                <a:effectLst>
                  <a:outerShdw blurRad="38100" dist="38100" dir="2700000" algn="tl">
                    <a:srgbClr val="FFFFFF"/>
                  </a:outerShdw>
                </a:effectLst>
              </a:rPr>
              <a:t>)</a:t>
            </a:r>
            <a:r>
              <a:rPr lang="en-US" altLang="en-US" sz="2000">
                <a:solidFill>
                  <a:srgbClr val="FFFFCC"/>
                </a:solidFill>
              </a:rPr>
              <a:t> at the posterior mesenchyme. </a:t>
            </a:r>
          </a:p>
        </p:txBody>
      </p:sp>
      <p:pic>
        <p:nvPicPr>
          <p:cNvPr id="5018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1613"/>
            <a:ext cx="102870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6"/>
          <p:cNvSpPr txBox="1">
            <a:spLocks noChangeArrowheads="1"/>
          </p:cNvSpPr>
          <p:nvPr/>
        </p:nvSpPr>
        <p:spPr bwMode="auto">
          <a:xfrm>
            <a:off x="9031288" y="2319338"/>
            <a:ext cx="1335087"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a:t>Proximo-</a:t>
            </a:r>
          </a:p>
          <a:p>
            <a:pPr>
              <a:spcBef>
                <a:spcPct val="0"/>
              </a:spcBef>
              <a:buFontTx/>
              <a:buNone/>
            </a:pPr>
            <a:r>
              <a:rPr lang="hu-HU" altLang="hu-HU" sz="2400"/>
              <a:t>distal</a:t>
            </a:r>
          </a:p>
        </p:txBody>
      </p:sp>
      <p:sp>
        <p:nvSpPr>
          <p:cNvPr id="50183" name="Text Box 7"/>
          <p:cNvSpPr txBox="1">
            <a:spLocks noChangeArrowheads="1"/>
          </p:cNvSpPr>
          <p:nvPr/>
        </p:nvSpPr>
        <p:spPr bwMode="auto">
          <a:xfrm>
            <a:off x="5935663" y="4556125"/>
            <a:ext cx="187642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a:t>Dorso-ventral</a:t>
            </a:r>
          </a:p>
        </p:txBody>
      </p:sp>
      <p:sp>
        <p:nvSpPr>
          <p:cNvPr id="50184" name="Szövegdoboz 7"/>
          <p:cNvSpPr txBox="1">
            <a:spLocks noChangeArrowheads="1"/>
          </p:cNvSpPr>
          <p:nvPr/>
        </p:nvSpPr>
        <p:spPr bwMode="auto">
          <a:xfrm>
            <a:off x="6080125" y="1989138"/>
            <a:ext cx="14620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000"/>
              <a:t>proliferation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2226" name="Rectangle 9"/>
          <p:cNvSpPr>
            <a:spLocks noChangeArrowheads="1"/>
          </p:cNvSpPr>
          <p:nvPr/>
        </p:nvSpPr>
        <p:spPr bwMode="auto">
          <a:xfrm>
            <a:off x="319088" y="333375"/>
            <a:ext cx="5648325" cy="936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hu-HU">
                <a:solidFill>
                  <a:schemeClr val="bg1"/>
                </a:solidFill>
              </a:rPr>
              <a:t>Arms vs. Legs: </a:t>
            </a:r>
            <a:r>
              <a:rPr lang="hu-HU" altLang="hu-HU">
                <a:solidFill>
                  <a:schemeClr val="bg1"/>
                </a:solidFill>
              </a:rPr>
              <a:t/>
            </a:r>
            <a:br>
              <a:rPr lang="hu-HU" altLang="hu-HU">
                <a:solidFill>
                  <a:schemeClr val="bg1"/>
                </a:solidFill>
              </a:rPr>
            </a:br>
            <a:r>
              <a:rPr lang="en-US" altLang="hu-HU">
                <a:solidFill>
                  <a:schemeClr val="bg1"/>
                </a:solidFill>
              </a:rPr>
              <a:t>Differential Gene Expression</a:t>
            </a:r>
          </a:p>
        </p:txBody>
      </p:sp>
      <p:pic>
        <p:nvPicPr>
          <p:cNvPr id="5222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3716338"/>
            <a:ext cx="4194175"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1163" y="3724275"/>
            <a:ext cx="41910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16"/>
          <p:cNvSpPr txBox="1">
            <a:spLocks noChangeArrowheads="1"/>
          </p:cNvSpPr>
          <p:nvPr/>
        </p:nvSpPr>
        <p:spPr bwMode="auto">
          <a:xfrm>
            <a:off x="174625" y="1822450"/>
            <a:ext cx="6035675" cy="1006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ko-KR" sz="2000">
                <a:ea typeface="Gulim" pitchFamily="34" charset="-127"/>
              </a:rPr>
              <a:t>Specification of forelimbs and hindlimbs: Tbx4 and Tbx5</a:t>
            </a:r>
          </a:p>
          <a:p>
            <a:pPr>
              <a:spcBef>
                <a:spcPct val="0"/>
              </a:spcBef>
              <a:buFontTx/>
              <a:buNone/>
            </a:pPr>
            <a:r>
              <a:rPr lang="en-US" altLang="ko-KR" sz="2000">
                <a:solidFill>
                  <a:srgbClr val="FF3300"/>
                </a:solidFill>
                <a:ea typeface="Gulim" pitchFamily="34" charset="-127"/>
              </a:rPr>
              <a:t>Tbx5 </a:t>
            </a:r>
            <a:r>
              <a:rPr lang="hu-HU" altLang="ko-KR" sz="2000">
                <a:solidFill>
                  <a:srgbClr val="FF3300"/>
                </a:solidFill>
              </a:rPr>
              <a:t>gene </a:t>
            </a:r>
            <a:r>
              <a:rPr lang="en-US" altLang="ko-KR" sz="2000">
                <a:solidFill>
                  <a:srgbClr val="FF3300"/>
                </a:solidFill>
                <a:ea typeface="Gulim" pitchFamily="34" charset="-127"/>
              </a:rPr>
              <a:t>in the Forelimbs</a:t>
            </a:r>
          </a:p>
          <a:p>
            <a:pPr>
              <a:spcBef>
                <a:spcPct val="0"/>
              </a:spcBef>
              <a:buFontTx/>
              <a:buNone/>
            </a:pPr>
            <a:r>
              <a:rPr lang="en-US" altLang="ko-KR" sz="2000">
                <a:solidFill>
                  <a:srgbClr val="FF3300"/>
                </a:solidFill>
                <a:ea typeface="Gulim" pitchFamily="34" charset="-127"/>
              </a:rPr>
              <a:t>Tbx4 </a:t>
            </a:r>
            <a:r>
              <a:rPr lang="hu-HU" altLang="ko-KR" sz="2000">
                <a:solidFill>
                  <a:srgbClr val="FF3300"/>
                </a:solidFill>
              </a:rPr>
              <a:t>gene </a:t>
            </a:r>
            <a:r>
              <a:rPr lang="en-US" altLang="ko-KR" sz="2000">
                <a:solidFill>
                  <a:srgbClr val="FF3300"/>
                </a:solidFill>
                <a:ea typeface="Gulim" pitchFamily="34" charset="-127"/>
              </a:rPr>
              <a:t>in the Hindlimbs</a:t>
            </a:r>
            <a:endParaRPr lang="hu-HU" altLang="hu-HU" sz="2000">
              <a:solidFill>
                <a:srgbClr val="FF33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0" y="260350"/>
            <a:ext cx="5030788" cy="3570288"/>
            <a:chOff x="144" y="1920"/>
            <a:chExt cx="3170" cy="2249"/>
          </a:xfrm>
        </p:grpSpPr>
        <p:graphicFrame>
          <p:nvGraphicFramePr>
            <p:cNvPr id="54280" name="Object 3"/>
            <p:cNvGraphicFramePr>
              <a:graphicFrameLocks noChangeAspect="1"/>
            </p:cNvGraphicFramePr>
            <p:nvPr/>
          </p:nvGraphicFramePr>
          <p:xfrm>
            <a:off x="144" y="2400"/>
            <a:ext cx="3170" cy="1769"/>
          </p:xfrm>
          <a:graphic>
            <a:graphicData uri="http://schemas.openxmlformats.org/presentationml/2006/ole">
              <mc:AlternateContent xmlns:mc="http://schemas.openxmlformats.org/markup-compatibility/2006">
                <mc:Choice xmlns:v="urn:schemas-microsoft-com:vml" Requires="v">
                  <p:oleObj spid="_x0000_s54282" name="Image" r:id="rId4" imgW="5032121" imgH="2808330" progId="Photoshop.Image.7">
                    <p:embed/>
                  </p:oleObj>
                </mc:Choice>
                <mc:Fallback>
                  <p:oleObj name="Image" r:id="rId4" imgW="5032121" imgH="2808330" progId="Photoshop.Image.7">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2400"/>
                          <a:ext cx="3170" cy="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81" name="Object 4"/>
            <p:cNvGraphicFramePr>
              <a:graphicFrameLocks noChangeAspect="1"/>
            </p:cNvGraphicFramePr>
            <p:nvPr/>
          </p:nvGraphicFramePr>
          <p:xfrm>
            <a:off x="149" y="1920"/>
            <a:ext cx="2162" cy="2241"/>
          </p:xfrm>
          <a:graphic>
            <a:graphicData uri="http://schemas.openxmlformats.org/presentationml/2006/ole">
              <mc:AlternateContent xmlns:mc="http://schemas.openxmlformats.org/markup-compatibility/2006">
                <mc:Choice xmlns:v="urn:schemas-microsoft-com:vml" Requires="v">
                  <p:oleObj spid="_x0000_s54283" name="Image" r:id="rId6" imgW="4511119" imgH="4676315" progId="Photoshop.Image.7">
                    <p:embed/>
                  </p:oleObj>
                </mc:Choice>
                <mc:Fallback>
                  <p:oleObj name="Image" r:id="rId6" imgW="4511119" imgH="4676315" progId="Photoshop.Image.7">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 y="1920"/>
                          <a:ext cx="2162" cy="2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4275" name="Rectangle 11"/>
          <p:cNvSpPr>
            <a:spLocks noChangeArrowheads="1"/>
          </p:cNvSpPr>
          <p:nvPr/>
        </p:nvSpPr>
        <p:spPr bwMode="auto">
          <a:xfrm>
            <a:off x="534988" y="4365625"/>
            <a:ext cx="842486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b="1">
                <a:solidFill>
                  <a:srgbClr val="CC0000"/>
                </a:solidFill>
              </a:rPr>
              <a:t>Programmed cell death (apoptosis)</a:t>
            </a:r>
            <a:r>
              <a:rPr lang="hu-HU" altLang="hu-HU" sz="2400"/>
              <a:t> is a prominent feature of</a:t>
            </a:r>
          </a:p>
          <a:p>
            <a:pPr>
              <a:spcBef>
                <a:spcPct val="0"/>
              </a:spcBef>
              <a:buFontTx/>
              <a:buNone/>
            </a:pPr>
            <a:r>
              <a:rPr lang="hu-HU" altLang="hu-HU" sz="2400"/>
              <a:t>limb morphogenesis.</a:t>
            </a:r>
          </a:p>
          <a:p>
            <a:pPr>
              <a:spcBef>
                <a:spcPct val="0"/>
              </a:spcBef>
              <a:buFontTx/>
              <a:buNone/>
            </a:pPr>
            <a:endParaRPr lang="hu-HU" altLang="hu-HU" sz="2400"/>
          </a:p>
          <a:p>
            <a:pPr>
              <a:spcBef>
                <a:spcPct val="0"/>
              </a:spcBef>
              <a:buFontTx/>
              <a:buNone/>
            </a:pPr>
            <a:r>
              <a:rPr lang="hu-HU" altLang="hu-HU" sz="2400"/>
              <a:t>In the forelimb it occurs in area of future axilla, elbow, wrist, and</a:t>
            </a:r>
          </a:p>
          <a:p>
            <a:pPr>
              <a:spcBef>
                <a:spcPct val="0"/>
              </a:spcBef>
              <a:buFontTx/>
              <a:buNone/>
            </a:pPr>
            <a:r>
              <a:rPr lang="hu-HU" altLang="hu-HU" sz="2400"/>
              <a:t>interdigital areas.</a:t>
            </a:r>
          </a:p>
        </p:txBody>
      </p:sp>
      <p:sp>
        <p:nvSpPr>
          <p:cNvPr id="54276" name="Rectangle 2"/>
          <p:cNvSpPr>
            <a:spLocks noChangeArrowheads="1"/>
          </p:cNvSpPr>
          <p:nvPr/>
        </p:nvSpPr>
        <p:spPr bwMode="auto">
          <a:xfrm>
            <a:off x="1543050" y="188913"/>
            <a:ext cx="874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US" altLang="hu-HU" u="sng">
                <a:solidFill>
                  <a:srgbClr val="A50021"/>
                </a:solidFill>
              </a:rPr>
              <a:t>Development of Digits and Joints</a:t>
            </a:r>
          </a:p>
        </p:txBody>
      </p:sp>
      <p:sp>
        <p:nvSpPr>
          <p:cNvPr id="54277" name="Text Box 6"/>
          <p:cNvSpPr txBox="1">
            <a:spLocks noChangeArrowheads="1"/>
          </p:cNvSpPr>
          <p:nvPr/>
        </p:nvSpPr>
        <p:spPr bwMode="auto">
          <a:xfrm>
            <a:off x="5287963" y="1628775"/>
            <a:ext cx="4222750" cy="119697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hu-HU" sz="2400"/>
              <a:t>Interdigital necrotic zone</a:t>
            </a:r>
          </a:p>
          <a:p>
            <a:pPr eaLnBrk="1" hangingPunct="1">
              <a:spcBef>
                <a:spcPct val="0"/>
              </a:spcBef>
            </a:pPr>
            <a:r>
              <a:rPr lang="en-US" altLang="hu-HU" sz="2400"/>
              <a:t>Interior necrotic zone</a:t>
            </a:r>
          </a:p>
          <a:p>
            <a:pPr eaLnBrk="1" hangingPunct="1">
              <a:spcBef>
                <a:spcPct val="0"/>
              </a:spcBef>
            </a:pPr>
            <a:r>
              <a:rPr lang="en-US" altLang="hu-HU" sz="2400"/>
              <a:t>Anterior-posterior necrotic zone</a:t>
            </a:r>
          </a:p>
        </p:txBody>
      </p:sp>
      <p:sp>
        <p:nvSpPr>
          <p:cNvPr id="54278" name="Rectangle 7"/>
          <p:cNvSpPr>
            <a:spLocks noChangeArrowheads="1"/>
          </p:cNvSpPr>
          <p:nvPr/>
        </p:nvSpPr>
        <p:spPr bwMode="auto">
          <a:xfrm>
            <a:off x="2767013" y="6026150"/>
            <a:ext cx="4325937" cy="8318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u="sng"/>
              <a:t>Separation of the digits is the result of programmed cell death</a:t>
            </a:r>
            <a:r>
              <a:rPr lang="en-US" altLang="en-US" sz="2400"/>
              <a:t>.</a:t>
            </a:r>
            <a:endParaRPr lang="en-US" altLang="hu-HU" sz="2400"/>
          </a:p>
        </p:txBody>
      </p:sp>
      <p:sp>
        <p:nvSpPr>
          <p:cNvPr id="54279" name="Rectangle 15"/>
          <p:cNvSpPr>
            <a:spLocks noChangeArrowheads="1"/>
          </p:cNvSpPr>
          <p:nvPr/>
        </p:nvSpPr>
        <p:spPr bwMode="auto">
          <a:xfrm>
            <a:off x="7332663" y="6400800"/>
            <a:ext cx="2954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b="1">
                <a:solidFill>
                  <a:srgbClr val="CC0000"/>
                </a:solidFill>
              </a:rPr>
              <a:t>soft-tissue syndactyly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73025"/>
            <a:ext cx="5964238"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5"/>
          <p:cNvSpPr>
            <a:spLocks noChangeArrowheads="1"/>
          </p:cNvSpPr>
          <p:nvPr/>
        </p:nvSpPr>
        <p:spPr bwMode="auto">
          <a:xfrm>
            <a:off x="4856163" y="260350"/>
            <a:ext cx="935037" cy="360363"/>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400"/>
          </a:p>
        </p:txBody>
      </p:sp>
      <p:pic>
        <p:nvPicPr>
          <p:cNvPr id="56324" name="Picture 6" descr="img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7100" y="333375"/>
            <a:ext cx="427990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2550" y="4838700"/>
            <a:ext cx="362108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5438" y="4803775"/>
            <a:ext cx="3611562"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Text Box 9"/>
          <p:cNvSpPr txBox="1">
            <a:spLocks noChangeArrowheads="1"/>
          </p:cNvSpPr>
          <p:nvPr/>
        </p:nvSpPr>
        <p:spPr bwMode="auto">
          <a:xfrm>
            <a:off x="0" y="5949950"/>
            <a:ext cx="2576513" cy="52863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800" b="1"/>
              <a:t>Joint formation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ChangeArrowheads="1"/>
          </p:cNvSpPr>
          <p:nvPr/>
        </p:nvSpPr>
        <p:spPr bwMode="auto">
          <a:xfrm>
            <a:off x="3581400" y="990600"/>
            <a:ext cx="838200" cy="304800"/>
          </a:xfrm>
          <a:prstGeom prst="leftArrow">
            <a:avLst>
              <a:gd name="adj1" fmla="val 50000"/>
              <a:gd name="adj2" fmla="val 68750"/>
            </a:avLst>
          </a:prstGeom>
          <a:solidFill>
            <a:srgbClr val="CC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400"/>
          </a:p>
        </p:txBody>
      </p:sp>
      <p:sp>
        <p:nvSpPr>
          <p:cNvPr id="58371" name="AutoShape 3"/>
          <p:cNvSpPr>
            <a:spLocks noChangeArrowheads="1"/>
          </p:cNvSpPr>
          <p:nvPr/>
        </p:nvSpPr>
        <p:spPr bwMode="auto">
          <a:xfrm>
            <a:off x="8991600" y="609600"/>
            <a:ext cx="609600" cy="228600"/>
          </a:xfrm>
          <a:prstGeom prst="leftArrow">
            <a:avLst>
              <a:gd name="adj1" fmla="val 50000"/>
              <a:gd name="adj2" fmla="val 66667"/>
            </a:avLst>
          </a:prstGeom>
          <a:solidFill>
            <a:srgbClr val="CC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400"/>
          </a:p>
        </p:txBody>
      </p:sp>
      <p:sp>
        <p:nvSpPr>
          <p:cNvPr id="58372" name="Text Box 4"/>
          <p:cNvSpPr txBox="1">
            <a:spLocks noChangeArrowheads="1"/>
          </p:cNvSpPr>
          <p:nvPr/>
        </p:nvSpPr>
        <p:spPr bwMode="auto">
          <a:xfrm>
            <a:off x="5410200" y="455613"/>
            <a:ext cx="139065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800" b="1">
                <a:solidFill>
                  <a:srgbClr val="CCFFFF"/>
                </a:solidFill>
              </a:rPr>
              <a:t>-actin</a:t>
            </a:r>
          </a:p>
          <a:p>
            <a:pPr>
              <a:spcBef>
                <a:spcPct val="0"/>
              </a:spcBef>
              <a:buFontTx/>
              <a:buNone/>
            </a:pPr>
            <a:r>
              <a:rPr lang="hu-HU" altLang="hu-HU" sz="2800" b="1" u="sng">
                <a:solidFill>
                  <a:srgbClr val="CCFFFF"/>
                </a:solidFill>
              </a:rPr>
              <a:t>-GIIF3</a:t>
            </a:r>
            <a:endParaRPr lang="hu-HU" altLang="hu-HU" sz="2800" b="1">
              <a:solidFill>
                <a:srgbClr val="CCFFFF"/>
              </a:solidFill>
            </a:endParaRPr>
          </a:p>
          <a:p>
            <a:pPr>
              <a:spcBef>
                <a:spcPct val="0"/>
              </a:spcBef>
              <a:buFontTx/>
              <a:buNone/>
            </a:pPr>
            <a:r>
              <a:rPr lang="hu-HU" altLang="hu-HU" sz="2800" b="1">
                <a:solidFill>
                  <a:srgbClr val="CCFFFF"/>
                </a:solidFill>
              </a:rPr>
              <a:t>-myosin</a:t>
            </a:r>
            <a:endParaRPr lang="hu-HU" altLang="hu-HU" sz="2400">
              <a:solidFill>
                <a:srgbClr val="CCFFFF"/>
              </a:solidFill>
            </a:endParaRPr>
          </a:p>
        </p:txBody>
      </p:sp>
      <p:pic>
        <p:nvPicPr>
          <p:cNvPr id="583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fImage" descr="show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0" y="963613"/>
            <a:ext cx="7488238"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5"/>
          <p:cNvSpPr txBox="1">
            <a:spLocks noChangeArrowheads="1"/>
          </p:cNvSpPr>
          <p:nvPr/>
        </p:nvSpPr>
        <p:spPr bwMode="auto">
          <a:xfrm>
            <a:off x="247650" y="333375"/>
            <a:ext cx="401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b="1" u="sng"/>
              <a:t>Rotations of the human limb:</a:t>
            </a:r>
          </a:p>
        </p:txBody>
      </p:sp>
      <p:sp>
        <p:nvSpPr>
          <p:cNvPr id="60420" name="Rectangle 6"/>
          <p:cNvSpPr>
            <a:spLocks noChangeArrowheads="1"/>
          </p:cNvSpPr>
          <p:nvPr/>
        </p:nvSpPr>
        <p:spPr bwMode="auto">
          <a:xfrm>
            <a:off x="0" y="5157788"/>
            <a:ext cx="10287000"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ko-KR" sz="2400"/>
              <a:t>The lower limb rotates </a:t>
            </a:r>
            <a:r>
              <a:rPr lang="hu-HU" altLang="ko-KR" sz="2400" i="1"/>
              <a:t>medially</a:t>
            </a:r>
            <a:r>
              <a:rPr lang="hu-HU" altLang="ko-KR" sz="2400"/>
              <a:t> so that the knee points cranially and the original ventral surface of the limb bud becomes the caudal surface of the limb.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88" y="476250"/>
            <a:ext cx="6624637"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14"/>
          <p:cNvSpPr>
            <a:spLocks noChangeArrowheads="1"/>
          </p:cNvSpPr>
          <p:nvPr/>
        </p:nvSpPr>
        <p:spPr bwMode="auto">
          <a:xfrm>
            <a:off x="4711700" y="0"/>
            <a:ext cx="4032250" cy="6884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400"/>
          </a:p>
        </p:txBody>
      </p:sp>
      <p:pic>
        <p:nvPicPr>
          <p:cNvPr id="12292"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3213" y="307975"/>
            <a:ext cx="2352675"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16"/>
          <p:cNvSpPr txBox="1">
            <a:spLocks noChangeArrowheads="1"/>
          </p:cNvSpPr>
          <p:nvPr/>
        </p:nvSpPr>
        <p:spPr bwMode="auto">
          <a:xfrm>
            <a:off x="6796088" y="884238"/>
            <a:ext cx="458787" cy="620712"/>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1800">
                <a:solidFill>
                  <a:schemeClr val="bg1"/>
                </a:solidFill>
              </a:rPr>
              <a:t>kar</a:t>
            </a:r>
          </a:p>
        </p:txBody>
      </p:sp>
      <p:sp>
        <p:nvSpPr>
          <p:cNvPr id="12294" name="Text Box 17"/>
          <p:cNvSpPr txBox="1">
            <a:spLocks noChangeArrowheads="1"/>
          </p:cNvSpPr>
          <p:nvPr/>
        </p:nvSpPr>
        <p:spPr bwMode="auto">
          <a:xfrm>
            <a:off x="6786563" y="1703388"/>
            <a:ext cx="396875" cy="909637"/>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1400" b="1"/>
              <a:t>törzs</a:t>
            </a:r>
          </a:p>
        </p:txBody>
      </p:sp>
      <p:sp>
        <p:nvSpPr>
          <p:cNvPr id="12295" name="Text Box 18"/>
          <p:cNvSpPr txBox="1">
            <a:spLocks noChangeArrowheads="1"/>
          </p:cNvSpPr>
          <p:nvPr/>
        </p:nvSpPr>
        <p:spPr bwMode="auto">
          <a:xfrm>
            <a:off x="6792913" y="2757488"/>
            <a:ext cx="458787" cy="620712"/>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1800" b="1">
                <a:solidFill>
                  <a:schemeClr val="bg1"/>
                </a:solidFill>
              </a:rPr>
              <a:t>láb</a:t>
            </a:r>
          </a:p>
        </p:txBody>
      </p:sp>
      <p:sp>
        <p:nvSpPr>
          <p:cNvPr id="12296" name="Oval 20"/>
          <p:cNvSpPr>
            <a:spLocks noChangeArrowheads="1"/>
          </p:cNvSpPr>
          <p:nvPr/>
        </p:nvSpPr>
        <p:spPr bwMode="auto">
          <a:xfrm>
            <a:off x="3414713" y="3357563"/>
            <a:ext cx="215900" cy="3048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400"/>
          </a:p>
        </p:txBody>
      </p:sp>
      <p:sp>
        <p:nvSpPr>
          <p:cNvPr id="12297" name="Oval 21"/>
          <p:cNvSpPr>
            <a:spLocks noChangeArrowheads="1"/>
          </p:cNvSpPr>
          <p:nvPr/>
        </p:nvSpPr>
        <p:spPr bwMode="auto">
          <a:xfrm>
            <a:off x="3270250" y="2133600"/>
            <a:ext cx="217488" cy="3048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400"/>
          </a:p>
        </p:txBody>
      </p:sp>
      <p:sp>
        <p:nvSpPr>
          <p:cNvPr id="12298" name="Oval 22"/>
          <p:cNvSpPr>
            <a:spLocks noChangeArrowheads="1"/>
          </p:cNvSpPr>
          <p:nvPr/>
        </p:nvSpPr>
        <p:spPr bwMode="auto">
          <a:xfrm>
            <a:off x="2909888" y="2133600"/>
            <a:ext cx="217487" cy="3048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400"/>
          </a:p>
        </p:txBody>
      </p:sp>
      <p:sp>
        <p:nvSpPr>
          <p:cNvPr id="12299" name="Oval 23"/>
          <p:cNvSpPr>
            <a:spLocks noChangeArrowheads="1"/>
          </p:cNvSpPr>
          <p:nvPr/>
        </p:nvSpPr>
        <p:spPr bwMode="auto">
          <a:xfrm>
            <a:off x="3054350" y="3340100"/>
            <a:ext cx="217488" cy="3048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400"/>
          </a:p>
        </p:txBody>
      </p:sp>
      <p:sp>
        <p:nvSpPr>
          <p:cNvPr id="12300" name="Rectangle 24"/>
          <p:cNvSpPr>
            <a:spLocks noChangeArrowheads="1"/>
          </p:cNvSpPr>
          <p:nvPr/>
        </p:nvSpPr>
        <p:spPr bwMode="auto">
          <a:xfrm>
            <a:off x="5383213" y="236538"/>
            <a:ext cx="2232025" cy="360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400"/>
          </a:p>
        </p:txBody>
      </p:sp>
      <p:pic>
        <p:nvPicPr>
          <p:cNvPr id="12301"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9038" y="4157663"/>
            <a:ext cx="1214437"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1925" y="4437063"/>
            <a:ext cx="1414463"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7825" y="4149725"/>
            <a:ext cx="782638" cy="233363"/>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896938" y="381000"/>
            <a:ext cx="84931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defTabSz="414772" eaLnBrk="1">
              <a:lnSpc>
                <a:spcPct val="93000"/>
              </a:lnSpc>
              <a:buClr>
                <a:srgbClr val="000000"/>
              </a:buClr>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lang="en-GB" altLang="hu-HU" sz="1452" b="1" u="sng" dirty="0" smtClean="0">
                <a:latin typeface="Arial" panose="020B0604020202020204" pitchFamily="34" charset="0"/>
              </a:rPr>
              <a:t>Limb progenitors arise from EMT of the epithelial </a:t>
            </a:r>
            <a:r>
              <a:rPr lang="en-GB" altLang="hu-HU" sz="1452" b="1" u="sng" dirty="0" err="1" smtClean="0">
                <a:latin typeface="Arial" panose="020B0604020202020204" pitchFamily="34" charset="0"/>
              </a:rPr>
              <a:t>somatopleure</a:t>
            </a:r>
            <a:r>
              <a:rPr lang="en-GB" altLang="hu-HU" sz="1452" b="1" u="sng" dirty="0" smtClean="0">
                <a:latin typeface="Arial" panose="020B0604020202020204" pitchFamily="34" charset="0"/>
              </a:rPr>
              <a:t>.(A to C) Transverse </a:t>
            </a:r>
            <a:r>
              <a:rPr lang="en-GB" altLang="hu-HU" sz="1452" b="1" dirty="0" smtClean="0">
                <a:latin typeface="Arial" panose="020B0604020202020204" pitchFamily="34" charset="0"/>
              </a:rPr>
              <a:t>sections of stage-13 (A), -15 (B), and -19 (C) chick embryos at the forelimb level. </a:t>
            </a: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1038" y="5943600"/>
            <a:ext cx="1227137" cy="652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00" y="979488"/>
            <a:ext cx="7191375" cy="4892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549400" y="5972175"/>
            <a:ext cx="3917950"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defTabSz="414772" eaLnBrk="1">
              <a:lnSpc>
                <a:spcPct val="93000"/>
              </a:lnSpc>
              <a:buClr>
                <a:srgbClr val="000000"/>
              </a:buClr>
              <a:buSzPct val="45000"/>
              <a:tabLst>
                <a:tab pos="656722" algn="l"/>
                <a:tab pos="1313444" algn="l"/>
                <a:tab pos="1970166" algn="l"/>
                <a:tab pos="2626888" algn="l"/>
                <a:tab pos="3283610" algn="l"/>
              </a:tabLst>
              <a:defRPr/>
            </a:pPr>
            <a:r>
              <a:rPr lang="en-GB" altLang="hu-HU" sz="1089" b="1" smtClean="0">
                <a:latin typeface="Arial" panose="020B0604020202020204" pitchFamily="34" charset="0"/>
              </a:rPr>
              <a:t>Jerome Gros, and Clifford J. Tabin Science 2014;343:1253-1256</a:t>
            </a:r>
          </a:p>
        </p:txBody>
      </p:sp>
      <p:sp>
        <p:nvSpPr>
          <p:cNvPr id="3077" name="Text Box 5"/>
          <p:cNvSpPr txBox="1">
            <a:spLocks noChangeArrowheads="1"/>
          </p:cNvSpPr>
          <p:nvPr/>
        </p:nvSpPr>
        <p:spPr bwMode="auto">
          <a:xfrm>
            <a:off x="668338" y="6613525"/>
            <a:ext cx="4932362" cy="347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pPr marL="77770" indent="-77770" defTabSz="414772" eaLnBrk="1">
              <a:lnSpc>
                <a:spcPct val="93000"/>
              </a:lnSpc>
              <a:buClr>
                <a:srgbClr val="000000"/>
              </a:buClr>
              <a:buSzPct val="45000"/>
              <a:tabLst>
                <a:tab pos="656722" algn="l"/>
                <a:tab pos="1313444" algn="l"/>
                <a:tab pos="1970166" algn="l"/>
                <a:tab pos="2626888" algn="l"/>
                <a:tab pos="3283610" algn="l"/>
                <a:tab pos="3940332" algn="l"/>
                <a:tab pos="4597055" algn="l"/>
              </a:tabLst>
              <a:defRPr/>
            </a:pPr>
            <a:r>
              <a:rPr lang="en-GB" altLang="hu-HU" sz="907" smtClean="0">
                <a:latin typeface="Arial" panose="020B0604020202020204" pitchFamily="34" charset="0"/>
              </a:rPr>
              <a:t>Published by AAAS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1 k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38" y="0"/>
            <a:ext cx="820261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p:cNvSpPr txBox="1">
            <a:spLocks noChangeArrowheads="1"/>
          </p:cNvSpPr>
          <p:nvPr/>
        </p:nvSpPr>
        <p:spPr bwMode="auto">
          <a:xfrm>
            <a:off x="390525" y="188913"/>
            <a:ext cx="7372350" cy="406400"/>
          </a:xfrm>
          <a:prstGeom prst="rect">
            <a:avLst/>
          </a:prstGeom>
          <a:solidFill>
            <a:schemeClr val="bg1"/>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000" b="1"/>
              <a:t>Limb field specified by the </a:t>
            </a:r>
            <a:r>
              <a:rPr lang="hu-HU" altLang="hu-HU" sz="2000" b="1">
                <a:solidFill>
                  <a:srgbClr val="FF0000"/>
                </a:solidFill>
              </a:rPr>
              <a:t>HOX genes</a:t>
            </a:r>
            <a:endParaRPr lang="hu-HU" altLang="hu-HU" sz="2000" b="1"/>
          </a:p>
        </p:txBody>
      </p:sp>
      <p:pic>
        <p:nvPicPr>
          <p:cNvPr id="16388"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5734050"/>
            <a:ext cx="813752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025" y="3332163"/>
            <a:ext cx="309562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592138" y="1173163"/>
            <a:ext cx="2743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b="1" u="sng">
                <a:solidFill>
                  <a:srgbClr val="CCFFFF"/>
                </a:solidFill>
              </a:rPr>
              <a:t>FGF ind</a:t>
            </a:r>
            <a:r>
              <a:rPr lang="en-US" altLang="hu-HU" b="1" u="sng">
                <a:solidFill>
                  <a:srgbClr val="CCFFFF"/>
                </a:solidFill>
              </a:rPr>
              <a:t>uction</a:t>
            </a:r>
            <a:endParaRPr lang="hu-HU" altLang="hu-HU" sz="2400"/>
          </a:p>
        </p:txBody>
      </p:sp>
      <p:sp>
        <p:nvSpPr>
          <p:cNvPr id="17411" name="Text Box 6"/>
          <p:cNvSpPr txBox="1">
            <a:spLocks noChangeArrowheads="1"/>
          </p:cNvSpPr>
          <p:nvPr/>
        </p:nvSpPr>
        <p:spPr bwMode="auto">
          <a:xfrm>
            <a:off x="365125" y="117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hu-HU" sz="2400"/>
          </a:p>
        </p:txBody>
      </p:sp>
      <p:sp>
        <p:nvSpPr>
          <p:cNvPr id="17412" name="Text Box 7"/>
          <p:cNvSpPr txBox="1">
            <a:spLocks noChangeArrowheads="1"/>
          </p:cNvSpPr>
          <p:nvPr/>
        </p:nvSpPr>
        <p:spPr bwMode="auto">
          <a:xfrm>
            <a:off x="496888" y="268288"/>
            <a:ext cx="6529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b="1">
                <a:solidFill>
                  <a:srgbClr val="FFFFCC"/>
                </a:solidFill>
                <a:latin typeface="Arial" panose="020B0604020202020204" pitchFamily="34" charset="0"/>
              </a:rPr>
              <a:t>Fibrobl</a:t>
            </a:r>
            <a:r>
              <a:rPr lang="en-US" altLang="hu-HU" sz="2400" b="1">
                <a:solidFill>
                  <a:srgbClr val="FFFFCC"/>
                </a:solidFill>
                <a:latin typeface="Arial" panose="020B0604020202020204" pitchFamily="34" charset="0"/>
              </a:rPr>
              <a:t>ast growth factor</a:t>
            </a:r>
            <a:r>
              <a:rPr lang="hu-HU" altLang="hu-HU" sz="2400" b="1">
                <a:solidFill>
                  <a:srgbClr val="FFFFCC"/>
                </a:solidFill>
                <a:latin typeface="Arial" panose="020B0604020202020204" pitchFamily="34" charset="0"/>
              </a:rPr>
              <a:t>-10 (FGF-10)</a:t>
            </a:r>
            <a:r>
              <a:rPr lang="en-US" altLang="hu-HU" sz="2400" b="1">
                <a:solidFill>
                  <a:srgbClr val="FFFFCC"/>
                </a:solidFill>
                <a:latin typeface="Arial" panose="020B0604020202020204" pitchFamily="34" charset="0"/>
              </a:rPr>
              <a:t>; FGF-2</a:t>
            </a:r>
            <a:endParaRPr lang="hu-HU" altLang="hu-HU" sz="2400" b="1">
              <a:solidFill>
                <a:srgbClr val="FFFFCC"/>
              </a:solidFill>
              <a:latin typeface="Arial" panose="020B0604020202020204" pitchFamily="34" charset="0"/>
            </a:endParaRPr>
          </a:p>
        </p:txBody>
      </p:sp>
      <p:pic>
        <p:nvPicPr>
          <p:cNvPr id="1741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846138"/>
            <a:ext cx="4016375"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3600"/>
            <a:ext cx="3582988"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25" y="5734050"/>
            <a:ext cx="316865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1788" y="1989138"/>
            <a:ext cx="20859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2197100" y="4114800"/>
            <a:ext cx="722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000" b="1">
                <a:solidFill>
                  <a:schemeClr val="bg1"/>
                </a:solidFill>
                <a:latin typeface="Arial" panose="020B0604020202020204" pitchFamily="34" charset="0"/>
              </a:rPr>
              <a:t>AER</a:t>
            </a:r>
            <a:endParaRPr lang="hu-HU" altLang="hu-HU" sz="2400"/>
          </a:p>
        </p:txBody>
      </p:sp>
      <p:sp>
        <p:nvSpPr>
          <p:cNvPr id="19459" name="Text Box 7"/>
          <p:cNvSpPr txBox="1">
            <a:spLocks noChangeArrowheads="1"/>
          </p:cNvSpPr>
          <p:nvPr/>
        </p:nvSpPr>
        <p:spPr bwMode="auto">
          <a:xfrm>
            <a:off x="606425" y="0"/>
            <a:ext cx="4759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2400">
                <a:solidFill>
                  <a:schemeClr val="bg1"/>
                </a:solidFill>
              </a:rPr>
              <a:t>AER: (Saunders J.W. 1948)</a:t>
            </a:r>
          </a:p>
          <a:p>
            <a:pPr>
              <a:spcBef>
                <a:spcPct val="0"/>
              </a:spcBef>
              <a:buFontTx/>
              <a:buNone/>
            </a:pPr>
            <a:r>
              <a:rPr lang="hu-HU" altLang="hu-HU" sz="2400">
                <a:solidFill>
                  <a:schemeClr val="bg1"/>
                </a:solidFill>
              </a:rPr>
              <a:t>Ektodermakappe:  Kölliker A. (1879)</a:t>
            </a:r>
          </a:p>
        </p:txBody>
      </p:sp>
      <p:sp>
        <p:nvSpPr>
          <p:cNvPr id="19460" name="Text Box 8"/>
          <p:cNvSpPr txBox="1">
            <a:spLocks noChangeArrowheads="1"/>
          </p:cNvSpPr>
          <p:nvPr/>
        </p:nvSpPr>
        <p:spPr bwMode="auto">
          <a:xfrm>
            <a:off x="5935663" y="1268413"/>
            <a:ext cx="3960812"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hu-HU" sz="2400">
                <a:solidFill>
                  <a:srgbClr val="FFFFCC"/>
                </a:solidFill>
              </a:rPr>
              <a:t>Mesoderm will induce ectoderm</a:t>
            </a:r>
            <a:r>
              <a:rPr lang="hu-HU" altLang="hu-HU" sz="2400">
                <a:solidFill>
                  <a:srgbClr val="FFFFCC"/>
                </a:solidFill>
              </a:rPr>
              <a:t> </a:t>
            </a:r>
            <a:r>
              <a:rPr lang="en-US" altLang="hu-HU" sz="2400">
                <a:solidFill>
                  <a:srgbClr val="FFFFCC"/>
                </a:solidFill>
              </a:rPr>
              <a:t>to form</a:t>
            </a:r>
            <a:r>
              <a:rPr lang="hu-HU" altLang="hu-HU" sz="2400">
                <a:solidFill>
                  <a:srgbClr val="FFFFCC"/>
                </a:solidFill>
              </a:rPr>
              <a:t> the </a:t>
            </a:r>
          </a:p>
          <a:p>
            <a:pPr eaLnBrk="1" hangingPunct="1">
              <a:spcBef>
                <a:spcPct val="0"/>
              </a:spcBef>
              <a:buFontTx/>
              <a:buNone/>
            </a:pPr>
            <a:r>
              <a:rPr lang="en-US" altLang="hu-HU" sz="2400" b="1" u="sng">
                <a:solidFill>
                  <a:srgbClr val="FFFFCC"/>
                </a:solidFill>
              </a:rPr>
              <a:t>Apical Ectodermal Ridge</a:t>
            </a:r>
            <a:r>
              <a:rPr lang="hu-HU" altLang="hu-HU" sz="2400" b="1" u="sng">
                <a:solidFill>
                  <a:srgbClr val="FFFFCC"/>
                </a:solidFill>
              </a:rPr>
              <a:t> (AER)</a:t>
            </a:r>
          </a:p>
          <a:p>
            <a:pPr eaLnBrk="1" hangingPunct="1">
              <a:spcBef>
                <a:spcPct val="0"/>
              </a:spcBef>
              <a:buFontTx/>
              <a:buNone/>
            </a:pPr>
            <a:endParaRPr lang="hu-HU" altLang="hu-HU" sz="2400" b="1" u="sng">
              <a:solidFill>
                <a:srgbClr val="FFFFCC"/>
              </a:solidFill>
            </a:endParaRPr>
          </a:p>
          <a:p>
            <a:pPr eaLnBrk="1" hangingPunct="1">
              <a:spcBef>
                <a:spcPct val="0"/>
              </a:spcBef>
              <a:buFontTx/>
              <a:buNone/>
            </a:pPr>
            <a:endParaRPr lang="hu-HU" altLang="hu-HU" sz="2400" b="1" u="sng">
              <a:solidFill>
                <a:srgbClr val="FFFFCC"/>
              </a:solidFill>
            </a:endParaRPr>
          </a:p>
          <a:p>
            <a:pPr>
              <a:spcBef>
                <a:spcPct val="0"/>
              </a:spcBef>
              <a:buFontTx/>
              <a:buNone/>
            </a:pPr>
            <a:endParaRPr lang="hu-HU" altLang="hu-HU" sz="2400">
              <a:solidFill>
                <a:srgbClr val="FFFFCC"/>
              </a:solidFill>
            </a:endParaRPr>
          </a:p>
          <a:p>
            <a:pPr>
              <a:spcBef>
                <a:spcPct val="0"/>
              </a:spcBef>
              <a:buFontTx/>
              <a:buNone/>
            </a:pPr>
            <a:endParaRPr lang="hu-HU" altLang="hu-HU" sz="2400">
              <a:solidFill>
                <a:srgbClr val="FFFFCC"/>
              </a:solidFill>
            </a:endParaRPr>
          </a:p>
          <a:p>
            <a:pPr>
              <a:spcBef>
                <a:spcPct val="0"/>
              </a:spcBef>
              <a:buFontTx/>
              <a:buNone/>
            </a:pPr>
            <a:endParaRPr lang="hu-HU" altLang="hu-HU" sz="2400">
              <a:solidFill>
                <a:srgbClr val="FFFFCC"/>
              </a:solidFill>
            </a:endParaRPr>
          </a:p>
          <a:p>
            <a:pPr>
              <a:spcBef>
                <a:spcPct val="0"/>
              </a:spcBef>
              <a:buFontTx/>
              <a:buNone/>
            </a:pPr>
            <a:r>
              <a:rPr lang="en-US" altLang="hu-HU" sz="2400">
                <a:solidFill>
                  <a:srgbClr val="FFFFCC"/>
                </a:solidFill>
              </a:rPr>
              <a:t>AER develops along the</a:t>
            </a:r>
          </a:p>
          <a:p>
            <a:pPr>
              <a:spcBef>
                <a:spcPct val="0"/>
              </a:spcBef>
              <a:buFontTx/>
              <a:buNone/>
            </a:pPr>
            <a:r>
              <a:rPr lang="en-US" altLang="hu-HU" sz="2400">
                <a:solidFill>
                  <a:srgbClr val="FFFFCC"/>
                </a:solidFill>
              </a:rPr>
              <a:t>distal margin of the limb bud</a:t>
            </a:r>
          </a:p>
        </p:txBody>
      </p:sp>
      <p:pic>
        <p:nvPicPr>
          <p:cNvPr id="1946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908050"/>
            <a:ext cx="5127625"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evbio7e1610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07" name="Rectangle 6"/>
          <p:cNvSpPr>
            <a:spLocks noChangeArrowheads="1"/>
          </p:cNvSpPr>
          <p:nvPr/>
        </p:nvSpPr>
        <p:spPr bwMode="auto">
          <a:xfrm>
            <a:off x="4064000" y="2636838"/>
            <a:ext cx="6223000" cy="4221162"/>
          </a:xfrm>
          <a:prstGeom prst="rect">
            <a:avLst/>
          </a:prstGeom>
          <a:solidFill>
            <a:srgbClr val="FFFFCC"/>
          </a:solidFill>
          <a:ln w="9525">
            <a:solidFill>
              <a:srgbClr val="FFFF99"/>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400"/>
          </a:p>
        </p:txBody>
      </p:sp>
      <p:pic>
        <p:nvPicPr>
          <p:cNvPr id="21508" name="Picture 3" descr="lim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4088" y="3727450"/>
            <a:ext cx="676275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4"/>
          <p:cNvSpPr>
            <a:spLocks noChangeArrowheads="1"/>
          </p:cNvSpPr>
          <p:nvPr/>
        </p:nvSpPr>
        <p:spPr bwMode="auto">
          <a:xfrm>
            <a:off x="0" y="0"/>
            <a:ext cx="3322638" cy="831850"/>
          </a:xfrm>
          <a:prstGeom prst="rect">
            <a:avLst/>
          </a:prstGeom>
          <a:solidFill>
            <a:srgbClr val="FFFFCC"/>
          </a:solidFill>
          <a:ln w="9525">
            <a:solidFill>
              <a:srgbClr val="FF3300"/>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rgbClr val="FF3300"/>
                </a:solidFill>
              </a:rPr>
              <a:t>The vertebrate limb </a:t>
            </a:r>
            <a:endParaRPr lang="hu-HU" altLang="en-US" sz="2400">
              <a:solidFill>
                <a:srgbClr val="FF3300"/>
              </a:solidFill>
            </a:endParaRPr>
          </a:p>
          <a:p>
            <a:pPr>
              <a:spcBef>
                <a:spcPct val="0"/>
              </a:spcBef>
              <a:buFontTx/>
              <a:buNone/>
            </a:pPr>
            <a:r>
              <a:rPr lang="en-US" altLang="en-US" sz="2400">
                <a:solidFill>
                  <a:srgbClr val="FF3300"/>
                </a:solidFill>
              </a:rPr>
              <a:t>develops from a limb bud</a:t>
            </a:r>
            <a:endParaRPr lang="en-US" altLang="hu-HU" sz="2400">
              <a:solidFill>
                <a:srgbClr val="FF3300"/>
              </a:solidFill>
            </a:endParaRPr>
          </a:p>
        </p:txBody>
      </p:sp>
      <p:sp>
        <p:nvSpPr>
          <p:cNvPr id="21510" name="Rectangle 5"/>
          <p:cNvSpPr>
            <a:spLocks noChangeArrowheads="1"/>
          </p:cNvSpPr>
          <p:nvPr/>
        </p:nvSpPr>
        <p:spPr bwMode="auto">
          <a:xfrm>
            <a:off x="9710738" y="4338638"/>
            <a:ext cx="576262" cy="1997075"/>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400"/>
          </a:p>
        </p:txBody>
      </p:sp>
      <p:sp>
        <p:nvSpPr>
          <p:cNvPr id="21511" name="Rectangle 10"/>
          <p:cNvSpPr>
            <a:spLocks noChangeArrowheads="1"/>
          </p:cNvSpPr>
          <p:nvPr/>
        </p:nvSpPr>
        <p:spPr bwMode="auto">
          <a:xfrm>
            <a:off x="4064000" y="2636838"/>
            <a:ext cx="6151563" cy="9810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sz="1800" b="1">
                <a:solidFill>
                  <a:srgbClr val="CC0000"/>
                </a:solidFill>
                <a:latin typeface="OUP Swift Light" charset="0"/>
              </a:rPr>
              <a:t>Removal of the AER will result in loss of distal structures depending upon the time of surgery. </a:t>
            </a:r>
            <a:endParaRPr lang="hu-HU" altLang="en-US" sz="1800" b="1">
              <a:solidFill>
                <a:srgbClr val="CC0000"/>
              </a:solidFill>
              <a:latin typeface="Arial" panose="020B0604020202020204" pitchFamily="34" charset="0"/>
            </a:endParaRPr>
          </a:p>
          <a:p>
            <a:endParaRPr lang="hu-HU" altLang="en-US" sz="1800" b="1">
              <a:solidFill>
                <a:srgbClr val="CC0000"/>
              </a:solidFill>
              <a:latin typeface="Arial" panose="020B0604020202020204" pitchFamily="34" charset="0"/>
            </a:endParaRPr>
          </a:p>
        </p:txBody>
      </p:sp>
      <p:pic>
        <p:nvPicPr>
          <p:cNvPr id="2151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0" y="3716338"/>
            <a:ext cx="6151563"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Oval 10"/>
          <p:cNvSpPr>
            <a:spLocks noChangeArrowheads="1"/>
          </p:cNvSpPr>
          <p:nvPr/>
        </p:nvSpPr>
        <p:spPr bwMode="auto">
          <a:xfrm>
            <a:off x="2838450" y="3573463"/>
            <a:ext cx="792163" cy="1368425"/>
          </a:xfrm>
          <a:prstGeom prst="ellipse">
            <a:avLst/>
          </a:prstGeom>
          <a:solidFill>
            <a:schemeClr val="bg1"/>
          </a:solidFill>
          <a:ln w="9525">
            <a:solidFill>
              <a:schemeClr val="bg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hu-HU" altLang="hu-HU" sz="2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113" y="101600"/>
            <a:ext cx="8412162" cy="654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NOTES_FOOTER" val="1"/>
</p:tagLst>
</file>

<file path=ppt/tags/tag2.xml><?xml version="1.0" encoding="utf-8"?>
<p:tagLst xmlns:a="http://schemas.openxmlformats.org/drawingml/2006/main" xmlns:r="http://schemas.openxmlformats.org/officeDocument/2006/relationships" xmlns:p="http://schemas.openxmlformats.org/presentationml/2006/main">
  <p:tag name="IIW_NOTES_FOOTER" val="1"/>
</p:tagLst>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lapértelmezett terv">
  <a:themeElements>
    <a:clrScheme name="1_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Alapértelmezett terv">
  <a:themeElements>
    <a:clrScheme name="2_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2354</TotalTime>
  <Words>1188</Words>
  <Application>Microsoft Office PowerPoint</Application>
  <PresentationFormat>35 mm-es dia</PresentationFormat>
  <Paragraphs>151</Paragraphs>
  <Slides>29</Slides>
  <Notes>23</Notes>
  <HiddenSlides>0</HiddenSlides>
  <MMClips>0</MMClips>
  <ScaleCrop>false</ScaleCrop>
  <HeadingPairs>
    <vt:vector size="8" baseType="variant">
      <vt:variant>
        <vt:lpstr>Használt betűtípusok</vt:lpstr>
      </vt:variant>
      <vt:variant>
        <vt:i4>8</vt:i4>
      </vt:variant>
      <vt:variant>
        <vt:lpstr>Téma</vt:lpstr>
      </vt:variant>
      <vt:variant>
        <vt:i4>4</vt:i4>
      </vt:variant>
      <vt:variant>
        <vt:lpstr>Beágyazott OLE kiszolgálók</vt:lpstr>
      </vt:variant>
      <vt:variant>
        <vt:i4>1</vt:i4>
      </vt:variant>
      <vt:variant>
        <vt:lpstr>Diacímek</vt:lpstr>
      </vt:variant>
      <vt:variant>
        <vt:i4>29</vt:i4>
      </vt:variant>
    </vt:vector>
  </HeadingPairs>
  <TitlesOfParts>
    <vt:vector size="42" baseType="lpstr">
      <vt:lpstr>Times New Roman</vt:lpstr>
      <vt:lpstr>Arial</vt:lpstr>
      <vt:lpstr>Tahoma</vt:lpstr>
      <vt:lpstr>Wingdings</vt:lpstr>
      <vt:lpstr>msgothic</vt:lpstr>
      <vt:lpstr>OUP Swift Light</vt:lpstr>
      <vt:lpstr>Symbol</vt:lpstr>
      <vt:lpstr>Gulim</vt:lpstr>
      <vt:lpstr>Alapértelmezett terv</vt:lpstr>
      <vt:lpstr>blank presentation</vt:lpstr>
      <vt:lpstr>1_Alapértelmezett terv</vt:lpstr>
      <vt:lpstr>2_Alapértelmezett terv</vt:lpstr>
      <vt:lpstr>Adobe Photoshop Image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Apical Ectodermal Ridge</vt:lpstr>
      <vt:lpstr>Anterior-Posterior Axis of Limb</vt:lpstr>
      <vt:lpstr>PowerPoint-bemutató</vt:lpstr>
      <vt:lpstr>Ectopic expression of mouse sonic hedgehog in the anterior limb causes extra digit formation</vt:lpstr>
      <vt:lpstr>PowerPoint-bemutató</vt:lpstr>
      <vt:lpstr>PowerPoint-bemutató</vt:lpstr>
      <vt:lpstr>PowerPoint-bemutató</vt:lpstr>
      <vt:lpstr>PowerPoint-bemutató</vt:lpstr>
      <vt:lpstr>PowerPoint-bemutató</vt:lpstr>
      <vt:lpstr>PowerPoint-bemutató</vt:lpstr>
      <vt:lpstr>Dorsal-to-ventral transformations of limb regions in mice deficient for both Wnt7a genes</vt:lpstr>
      <vt:lpstr>PowerPoint-bemutató</vt:lpstr>
      <vt:lpstr>PowerPoint-bemutató</vt:lpstr>
      <vt:lpstr>PowerPoint-bemutató</vt:lpstr>
      <vt:lpstr>PowerPoint-bemutató</vt:lpstr>
      <vt:lpstr>PowerPoint-bemutató</vt:lpstr>
      <vt:lpstr>PowerPoint-bemutató</vt:lpstr>
      <vt:lpstr>PowerPoint-bemutató</vt:lpstr>
    </vt:vector>
  </TitlesOfParts>
  <Company>Semmelweis Egyetem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Nincs diacím</dc:title>
  <dc:creator>Fejlődésbiológiai Labor</dc:creator>
  <cp:lastModifiedBy>nagyn</cp:lastModifiedBy>
  <cp:revision>35</cp:revision>
  <cp:lastPrinted>2004-04-21T15:29:50Z</cp:lastPrinted>
  <dcterms:created xsi:type="dcterms:W3CDTF">2001-03-16T12:29:10Z</dcterms:created>
  <dcterms:modified xsi:type="dcterms:W3CDTF">2019-05-10T10:08:54Z</dcterms:modified>
</cp:coreProperties>
</file>