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9"/>
  </p:notesMasterIdLst>
  <p:sldIdLst>
    <p:sldId id="257" r:id="rId2"/>
    <p:sldId id="259" r:id="rId3"/>
    <p:sldId id="276" r:id="rId4"/>
    <p:sldId id="256" r:id="rId5"/>
    <p:sldId id="258" r:id="rId6"/>
    <p:sldId id="274" r:id="rId7"/>
    <p:sldId id="273" r:id="rId8"/>
    <p:sldId id="272" r:id="rId9"/>
    <p:sldId id="279" r:id="rId10"/>
    <p:sldId id="271" r:id="rId11"/>
    <p:sldId id="281" r:id="rId12"/>
    <p:sldId id="260" r:id="rId13"/>
    <p:sldId id="261" r:id="rId14"/>
    <p:sldId id="262" r:id="rId15"/>
    <p:sldId id="263" r:id="rId16"/>
    <p:sldId id="264" r:id="rId17"/>
    <p:sldId id="265" r:id="rId18"/>
    <p:sldId id="280" r:id="rId19"/>
    <p:sldId id="266" r:id="rId20"/>
    <p:sldId id="267" r:id="rId21"/>
    <p:sldId id="277" r:id="rId22"/>
    <p:sldId id="282" r:id="rId23"/>
    <p:sldId id="268" r:id="rId24"/>
    <p:sldId id="283" r:id="rId25"/>
    <p:sldId id="270" r:id="rId26"/>
    <p:sldId id="269" r:id="rId27"/>
    <p:sldId id="275" r:id="rId28"/>
  </p:sldIdLst>
  <p:sldSz cx="9144000" cy="6858000" type="screen4x3"/>
  <p:notesSz cx="6858000" cy="9144000"/>
  <p:defaultTextStyle>
    <a:defPPr>
      <a:defRPr lang="hu-H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82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FF0000"/>
    <a:srgbClr val="CAD575"/>
    <a:srgbClr val="DBB267"/>
    <a:srgbClr val="DCEE5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198" autoAdjust="0"/>
    <p:restoredTop sz="94660"/>
  </p:normalViewPr>
  <p:slideViewPr>
    <p:cSldViewPr>
      <p:cViewPr varScale="1">
        <p:scale>
          <a:sx n="81" d="100"/>
          <a:sy n="81" d="100"/>
        </p:scale>
        <p:origin x="1704" y="62"/>
      </p:cViewPr>
      <p:guideLst>
        <p:guide orient="horz" pos="482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smtClean="0"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smtClean="0"/>
            </a:lvl1pPr>
          </a:lstStyle>
          <a:p>
            <a:pPr>
              <a:defRPr/>
            </a:pPr>
            <a:fld id="{EA49848B-8BAE-4CFA-8BB8-D4875B2D5E56}" type="datetimeFigureOut">
              <a:rPr lang="hu-HU"/>
              <a:pPr>
                <a:defRPr/>
              </a:pPr>
              <a:t>2019. 03. 28.</a:t>
            </a:fld>
            <a:endParaRPr lang="hu-HU"/>
          </a:p>
        </p:txBody>
      </p:sp>
      <p:sp>
        <p:nvSpPr>
          <p:cNvPr id="4" name="Diakép hely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hu-HU" noProof="0"/>
          </a:p>
        </p:txBody>
      </p:sp>
      <p:sp>
        <p:nvSpPr>
          <p:cNvPr id="5" name="Jegyzetek hely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noProof="0"/>
              <a:t>Mintaszöveg szerkesztése</a:t>
            </a:r>
          </a:p>
          <a:p>
            <a:pPr lvl="1"/>
            <a:r>
              <a:rPr lang="hu-HU" noProof="0"/>
              <a:t>Második szint</a:t>
            </a:r>
          </a:p>
          <a:p>
            <a:pPr lvl="2"/>
            <a:r>
              <a:rPr lang="hu-HU" noProof="0"/>
              <a:t>Harmadik szint</a:t>
            </a:r>
          </a:p>
          <a:p>
            <a:pPr lvl="3"/>
            <a:r>
              <a:rPr lang="hu-HU" noProof="0"/>
              <a:t>Negyedik szint</a:t>
            </a:r>
          </a:p>
          <a:p>
            <a:pPr lvl="4"/>
            <a:r>
              <a:rPr lang="hu-HU" noProof="0"/>
              <a:t>Ötödik szint</a:t>
            </a:r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 smtClean="0"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smtClean="0"/>
            </a:lvl1pPr>
          </a:lstStyle>
          <a:p>
            <a:pPr>
              <a:defRPr/>
            </a:pPr>
            <a:fld id="{911BE7CA-385F-46A2-9265-FB0AC13947A0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Diakép hely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8675" name="Jegyzetek helye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hu-HU"/>
          </a:p>
        </p:txBody>
      </p:sp>
      <p:sp>
        <p:nvSpPr>
          <p:cNvPr id="28676" name="Dia számának helye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EA62570C-4186-4981-95BA-4268DB6BE120}" type="slidenum">
              <a:rPr lang="hu-HU"/>
              <a:pPr/>
              <a:t>1</a:t>
            </a:fld>
            <a:endParaRPr lang="hu-H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hu-HU"/>
              <a:t>Alcím mintájának szerkesztése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634E9EE-3773-44EC-96CF-C1A009CF9863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8988D0F-831B-4CDA-8D94-50E4467211BE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3ADF81B-F092-4EA9-8C1B-E2F0A809F12D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artalom helye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1F8FEDF-6459-45E9-95F3-386838956A42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Cím, 1 nagy és 2 kisebb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5" name="Tartalom helye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51885D7-D0B0-4704-9B59-24B780210B81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Cím és 4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 sz="quarter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Tartalom helye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5" name="Tartalom helye 4"/>
          <p:cNvSpPr>
            <a:spLocks noGrp="1"/>
          </p:cNvSpPr>
          <p:nvPr>
            <p:ph sz="quarter" idx="3"/>
          </p:nvPr>
        </p:nvSpPr>
        <p:spPr>
          <a:xfrm>
            <a:off x="457200" y="3938588"/>
            <a:ext cx="4038600" cy="2187575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2E87DC1-7459-4F57-9077-A27E93ED6376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488FF8E-8621-4A97-A866-03B9A10B09B6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35F975F-0FDF-401F-B12B-6074248D515C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8CAAA5F-0993-4672-8C7C-321D0204F68E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68838CB-FF36-4A09-B596-1CB885461A99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0E72481-FEE4-4759-B027-746C93A8F594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1456106-7224-4CC9-ACBF-E54DA769DE8A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B289982-8E1C-4FCD-8EB9-50A1A785F975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hu-HU" noProof="0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CE67B9F-37FB-401C-A7C0-5F37D19C32A9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CAD575"/>
            </a:gs>
            <a:gs pos="100000">
              <a:srgbClr val="5D6336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hu-HU"/>
              <a:t>Mintacím szerkesztése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/>
            </a:lvl1pPr>
          </a:lstStyle>
          <a:p>
            <a:pPr>
              <a:defRPr/>
            </a:pPr>
            <a:fld id="{918F6D6D-FC79-4AEB-A5B8-FC0879BDDCF3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923928" y="1988840"/>
            <a:ext cx="5035550" cy="1103313"/>
          </a:xfrm>
        </p:spPr>
        <p:txBody>
          <a:bodyPr/>
          <a:lstStyle/>
          <a:p>
            <a:pPr eaLnBrk="1" hangingPunct="1"/>
            <a:r>
              <a:rPr lang="hu-HU" sz="4000" dirty="0" err="1">
                <a:solidFill>
                  <a:schemeClr val="tx1"/>
                </a:solidFill>
              </a:rPr>
              <a:t>Leber</a:t>
            </a:r>
            <a:r>
              <a:rPr lang="hu-HU" sz="4000" dirty="0">
                <a:solidFill>
                  <a:schemeClr val="tx1"/>
                </a:solidFill>
              </a:rPr>
              <a:t> und </a:t>
            </a:r>
            <a:r>
              <a:rPr lang="hu-HU" sz="4000" dirty="0" err="1">
                <a:solidFill>
                  <a:schemeClr val="tx1"/>
                </a:solidFill>
              </a:rPr>
              <a:t>Pancreas</a:t>
            </a:r>
            <a:endParaRPr lang="hu-HU" sz="4000" dirty="0">
              <a:solidFill>
                <a:schemeClr val="tx1"/>
              </a:solidFill>
            </a:endParaRP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132138" y="3860800"/>
            <a:ext cx="6400800" cy="17526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hu-HU" sz="1800" dirty="0"/>
              <a:t>Dr. Arnold Szabó</a:t>
            </a:r>
          </a:p>
          <a:p>
            <a:pPr eaLnBrk="1" hangingPunct="1">
              <a:lnSpc>
                <a:spcPct val="80000"/>
              </a:lnSpc>
            </a:pPr>
            <a:r>
              <a:rPr lang="hu-HU" sz="1800" dirty="0" err="1"/>
              <a:t>szabo.arnold</a:t>
            </a:r>
            <a:r>
              <a:rPr lang="hu-HU" sz="1800" dirty="0"/>
              <a:t>@</a:t>
            </a:r>
            <a:r>
              <a:rPr lang="hu-HU" sz="1800" dirty="0" err="1"/>
              <a:t>med.semmelweis-univ.hu</a:t>
            </a:r>
            <a:endParaRPr lang="hu-HU" sz="1800" dirty="0"/>
          </a:p>
          <a:p>
            <a:pPr eaLnBrk="1" hangingPunct="1">
              <a:lnSpc>
                <a:spcPct val="80000"/>
              </a:lnSpc>
            </a:pPr>
            <a:endParaRPr lang="hu-HU" sz="1800" dirty="0"/>
          </a:p>
          <a:p>
            <a:pPr eaLnBrk="1" hangingPunct="1">
              <a:lnSpc>
                <a:spcPct val="80000"/>
              </a:lnSpc>
            </a:pPr>
            <a:r>
              <a:rPr lang="hu-HU" sz="1800" dirty="0"/>
              <a:t>Semmelweis </a:t>
            </a:r>
            <a:r>
              <a:rPr lang="hu-HU" sz="1800" dirty="0" err="1"/>
              <a:t>Universität</a:t>
            </a:r>
            <a:endParaRPr lang="hu-HU" sz="1800" dirty="0"/>
          </a:p>
          <a:p>
            <a:pPr eaLnBrk="1" hangingPunct="1">
              <a:lnSpc>
                <a:spcPct val="80000"/>
              </a:lnSpc>
            </a:pPr>
            <a:r>
              <a:rPr lang="hu-HU" sz="1800" dirty="0" err="1"/>
              <a:t>Anatomisches</a:t>
            </a:r>
            <a:r>
              <a:rPr lang="hu-HU" sz="1800" dirty="0"/>
              <a:t>, </a:t>
            </a:r>
            <a:r>
              <a:rPr lang="hu-HU" sz="1800" dirty="0" err="1"/>
              <a:t>Histologisches</a:t>
            </a:r>
            <a:r>
              <a:rPr lang="hu-HU" sz="1800" dirty="0"/>
              <a:t> </a:t>
            </a:r>
          </a:p>
          <a:p>
            <a:pPr eaLnBrk="1" hangingPunct="1">
              <a:lnSpc>
                <a:spcPct val="80000"/>
              </a:lnSpc>
            </a:pPr>
            <a:r>
              <a:rPr lang="hu-HU" sz="1800" dirty="0"/>
              <a:t>und </a:t>
            </a:r>
            <a:r>
              <a:rPr lang="hu-HU" sz="1800" dirty="0" err="1"/>
              <a:t>Embryologisches</a:t>
            </a:r>
            <a:r>
              <a:rPr lang="hu-HU" sz="1800" dirty="0"/>
              <a:t> </a:t>
            </a:r>
            <a:r>
              <a:rPr lang="hu-HU" sz="1800" dirty="0" err="1"/>
              <a:t>Institut</a:t>
            </a:r>
            <a:endParaRPr lang="hu-HU" sz="1800" dirty="0"/>
          </a:p>
          <a:p>
            <a:pPr eaLnBrk="1" hangingPunct="1">
              <a:lnSpc>
                <a:spcPct val="80000"/>
              </a:lnSpc>
            </a:pPr>
            <a:endParaRPr lang="hu-HU" sz="1800" dirty="0"/>
          </a:p>
          <a:p>
            <a:pPr eaLnBrk="1" hangingPunct="1">
              <a:lnSpc>
                <a:spcPct val="80000"/>
              </a:lnSpc>
            </a:pPr>
            <a:r>
              <a:rPr lang="hu-HU" sz="1800"/>
              <a:t>11.03.2019</a:t>
            </a:r>
            <a:endParaRPr lang="hu-HU" sz="1800" dirty="0"/>
          </a:p>
        </p:txBody>
      </p:sp>
      <p:pic>
        <p:nvPicPr>
          <p:cNvPr id="2052" name="Picture 5" descr="hepar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288" y="692150"/>
            <a:ext cx="3398837" cy="2406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3" name="Picture 6" descr="duodenum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5288" y="3141663"/>
            <a:ext cx="3382962" cy="2987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Rot="1" noChangeArrowheads="1"/>
          </p:cNvSpPr>
          <p:nvPr/>
        </p:nvSpPr>
        <p:spPr bwMode="auto">
          <a:xfrm>
            <a:off x="301625" y="0"/>
            <a:ext cx="8086725" cy="896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hu-HU" sz="2800">
                <a:solidFill>
                  <a:schemeClr val="tx2"/>
                </a:solidFill>
              </a:rPr>
              <a:t>Vena portae</a:t>
            </a:r>
          </a:p>
        </p:txBody>
      </p:sp>
      <p:sp>
        <p:nvSpPr>
          <p:cNvPr id="10243" name="Text Box 3"/>
          <p:cNvSpPr txBox="1">
            <a:spLocks noChangeArrowheads="1"/>
          </p:cNvSpPr>
          <p:nvPr/>
        </p:nvSpPr>
        <p:spPr bwMode="auto">
          <a:xfrm>
            <a:off x="4427538" y="1268760"/>
            <a:ext cx="3924300" cy="51706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hu-HU" sz="2000" dirty="0" err="1">
                <a:solidFill>
                  <a:srgbClr val="000000"/>
                </a:solidFill>
              </a:rPr>
              <a:t>Aus</a:t>
            </a:r>
            <a:r>
              <a:rPr lang="hu-HU" sz="2000" dirty="0">
                <a:solidFill>
                  <a:srgbClr val="000000"/>
                </a:solidFill>
              </a:rPr>
              <a:t> </a:t>
            </a:r>
            <a:r>
              <a:rPr lang="hu-HU" sz="2000" dirty="0" err="1">
                <a:solidFill>
                  <a:srgbClr val="000000"/>
                </a:solidFill>
              </a:rPr>
              <a:t>dem</a:t>
            </a:r>
            <a:r>
              <a:rPr lang="hu-HU" sz="2000" dirty="0">
                <a:solidFill>
                  <a:srgbClr val="000000"/>
                </a:solidFill>
              </a:rPr>
              <a:t> </a:t>
            </a:r>
            <a:r>
              <a:rPr lang="hu-HU" sz="2000" dirty="0" err="1">
                <a:solidFill>
                  <a:srgbClr val="000000"/>
                </a:solidFill>
              </a:rPr>
              <a:t>zwischen</a:t>
            </a:r>
            <a:r>
              <a:rPr lang="hu-HU" sz="2000" dirty="0">
                <a:solidFill>
                  <a:srgbClr val="000000"/>
                </a:solidFill>
              </a:rPr>
              <a:t> </a:t>
            </a:r>
            <a:r>
              <a:rPr lang="hu-HU" sz="2000" dirty="0" err="1">
                <a:solidFill>
                  <a:srgbClr val="000000"/>
                </a:solidFill>
              </a:rPr>
              <a:t>dem</a:t>
            </a:r>
            <a:r>
              <a:rPr lang="hu-HU" sz="2000" dirty="0">
                <a:solidFill>
                  <a:srgbClr val="000000"/>
                </a:solidFill>
              </a:rPr>
              <a:t> </a:t>
            </a:r>
            <a:r>
              <a:rPr lang="hu-HU" sz="2000" dirty="0" err="1">
                <a:solidFill>
                  <a:srgbClr val="000000"/>
                </a:solidFill>
              </a:rPr>
              <a:t>Magen</a:t>
            </a:r>
            <a:r>
              <a:rPr lang="hu-HU" sz="2000" dirty="0">
                <a:solidFill>
                  <a:srgbClr val="000000"/>
                </a:solidFill>
              </a:rPr>
              <a:t> und </a:t>
            </a:r>
            <a:r>
              <a:rPr lang="hu-HU" sz="2000" dirty="0" err="1">
                <a:solidFill>
                  <a:srgbClr val="000000"/>
                </a:solidFill>
              </a:rPr>
              <a:t>dem</a:t>
            </a:r>
            <a:r>
              <a:rPr lang="hu-HU" sz="2000" dirty="0">
                <a:solidFill>
                  <a:srgbClr val="000000"/>
                </a:solidFill>
              </a:rPr>
              <a:t> </a:t>
            </a:r>
            <a:r>
              <a:rPr lang="hu-HU" sz="2000" dirty="0" err="1">
                <a:solidFill>
                  <a:srgbClr val="000000"/>
                </a:solidFill>
              </a:rPr>
              <a:t>oberen</a:t>
            </a:r>
            <a:r>
              <a:rPr lang="hu-HU" sz="2000" dirty="0">
                <a:solidFill>
                  <a:srgbClr val="000000"/>
                </a:solidFill>
              </a:rPr>
              <a:t> </a:t>
            </a:r>
            <a:r>
              <a:rPr lang="hu-HU" sz="2000" dirty="0" err="1">
                <a:solidFill>
                  <a:srgbClr val="000000"/>
                </a:solidFill>
              </a:rPr>
              <a:t>Drittel</a:t>
            </a:r>
            <a:r>
              <a:rPr lang="hu-HU" sz="2000" dirty="0">
                <a:solidFill>
                  <a:srgbClr val="000000"/>
                </a:solidFill>
              </a:rPr>
              <a:t> des </a:t>
            </a:r>
            <a:r>
              <a:rPr lang="hu-HU" sz="2000" dirty="0" err="1">
                <a:solidFill>
                  <a:srgbClr val="000000"/>
                </a:solidFill>
              </a:rPr>
              <a:t>Rektums</a:t>
            </a:r>
            <a:r>
              <a:rPr lang="hu-HU" sz="2000" dirty="0">
                <a:solidFill>
                  <a:srgbClr val="000000"/>
                </a:solidFill>
              </a:rPr>
              <a:t> </a:t>
            </a:r>
            <a:r>
              <a:rPr lang="hu-HU" sz="2000" dirty="0" err="1">
                <a:solidFill>
                  <a:srgbClr val="000000"/>
                </a:solidFill>
              </a:rPr>
              <a:t>liegenden</a:t>
            </a:r>
            <a:r>
              <a:rPr lang="hu-HU" sz="2000" dirty="0">
                <a:solidFill>
                  <a:srgbClr val="000000"/>
                </a:solidFill>
              </a:rPr>
              <a:t> </a:t>
            </a:r>
            <a:r>
              <a:rPr lang="hu-HU" sz="2000" dirty="0" err="1">
                <a:solidFill>
                  <a:srgbClr val="000000"/>
                </a:solidFill>
              </a:rPr>
              <a:t>Abschnitt</a:t>
            </a:r>
            <a:r>
              <a:rPr lang="hu-HU" sz="2000" dirty="0">
                <a:solidFill>
                  <a:srgbClr val="000000"/>
                </a:solidFill>
              </a:rPr>
              <a:t> des </a:t>
            </a:r>
            <a:r>
              <a:rPr lang="hu-HU" sz="2000" dirty="0" err="1">
                <a:solidFill>
                  <a:srgbClr val="000000"/>
                </a:solidFill>
              </a:rPr>
              <a:t>Darmtarktes</a:t>
            </a:r>
            <a:r>
              <a:rPr lang="hu-HU" sz="2000" dirty="0">
                <a:solidFill>
                  <a:srgbClr val="000000"/>
                </a:solidFill>
              </a:rPr>
              <a:t> </a:t>
            </a:r>
            <a:r>
              <a:rPr lang="hu-HU" sz="2000" dirty="0" err="1">
                <a:solidFill>
                  <a:srgbClr val="000000"/>
                </a:solidFill>
              </a:rPr>
              <a:t>fließt</a:t>
            </a:r>
            <a:r>
              <a:rPr lang="hu-HU" sz="2000" dirty="0">
                <a:solidFill>
                  <a:srgbClr val="000000"/>
                </a:solidFill>
              </a:rPr>
              <a:t> </a:t>
            </a:r>
            <a:r>
              <a:rPr lang="hu-HU" sz="2000" dirty="0" err="1">
                <a:solidFill>
                  <a:srgbClr val="000000"/>
                </a:solidFill>
              </a:rPr>
              <a:t>das</a:t>
            </a:r>
            <a:r>
              <a:rPr lang="hu-HU" sz="2000" dirty="0">
                <a:solidFill>
                  <a:srgbClr val="000000"/>
                </a:solidFill>
              </a:rPr>
              <a:t> </a:t>
            </a:r>
            <a:r>
              <a:rPr lang="hu-HU" sz="2000" dirty="0" err="1">
                <a:solidFill>
                  <a:srgbClr val="000000"/>
                </a:solidFill>
              </a:rPr>
              <a:t>venöse</a:t>
            </a:r>
            <a:r>
              <a:rPr lang="hu-HU" sz="2000" dirty="0">
                <a:solidFill>
                  <a:srgbClr val="000000"/>
                </a:solidFill>
              </a:rPr>
              <a:t> </a:t>
            </a:r>
            <a:r>
              <a:rPr lang="hu-HU" sz="2000" dirty="0" err="1">
                <a:solidFill>
                  <a:srgbClr val="000000"/>
                </a:solidFill>
              </a:rPr>
              <a:t>Blut</a:t>
            </a:r>
            <a:r>
              <a:rPr lang="hu-HU" sz="2000" dirty="0">
                <a:solidFill>
                  <a:srgbClr val="000000"/>
                </a:solidFill>
              </a:rPr>
              <a:t> </a:t>
            </a:r>
            <a:r>
              <a:rPr lang="hu-HU" sz="2000" dirty="0" err="1">
                <a:solidFill>
                  <a:srgbClr val="000000"/>
                </a:solidFill>
              </a:rPr>
              <a:t>über</a:t>
            </a:r>
            <a:r>
              <a:rPr lang="hu-HU" sz="2000" dirty="0">
                <a:solidFill>
                  <a:srgbClr val="000000"/>
                </a:solidFill>
              </a:rPr>
              <a:t> die </a:t>
            </a:r>
            <a:r>
              <a:rPr lang="hu-HU" sz="2000" b="1" dirty="0" err="1">
                <a:solidFill>
                  <a:srgbClr val="0000FF"/>
                </a:solidFill>
              </a:rPr>
              <a:t>Vena</a:t>
            </a:r>
            <a:r>
              <a:rPr lang="hu-HU" sz="2000" b="1" dirty="0">
                <a:solidFill>
                  <a:srgbClr val="0000FF"/>
                </a:solidFill>
              </a:rPr>
              <a:t> </a:t>
            </a:r>
            <a:r>
              <a:rPr lang="hu-HU" sz="2000" b="1" dirty="0" err="1">
                <a:solidFill>
                  <a:srgbClr val="0000FF"/>
                </a:solidFill>
              </a:rPr>
              <a:t>portae</a:t>
            </a:r>
            <a:r>
              <a:rPr lang="hu-HU" sz="2000" dirty="0">
                <a:solidFill>
                  <a:srgbClr val="000000"/>
                </a:solidFill>
              </a:rPr>
              <a:t> </a:t>
            </a:r>
            <a:r>
              <a:rPr lang="hu-HU" sz="2000" dirty="0" err="1">
                <a:solidFill>
                  <a:srgbClr val="000000"/>
                </a:solidFill>
              </a:rPr>
              <a:t>zur</a:t>
            </a:r>
            <a:r>
              <a:rPr lang="hu-HU" sz="2000" dirty="0">
                <a:solidFill>
                  <a:srgbClr val="000000"/>
                </a:solidFill>
              </a:rPr>
              <a:t> </a:t>
            </a:r>
            <a:r>
              <a:rPr lang="hu-HU" sz="2000" dirty="0" err="1">
                <a:solidFill>
                  <a:srgbClr val="0000FF"/>
                </a:solidFill>
              </a:rPr>
              <a:t>Leber</a:t>
            </a:r>
            <a:r>
              <a:rPr lang="hu-HU" sz="2000" dirty="0">
                <a:solidFill>
                  <a:srgbClr val="000000"/>
                </a:solidFill>
              </a:rPr>
              <a:t> ab. </a:t>
            </a:r>
          </a:p>
          <a:p>
            <a:pPr>
              <a:spcBef>
                <a:spcPct val="50000"/>
              </a:spcBef>
            </a:pPr>
            <a:endParaRPr lang="hu-HU" sz="1000" dirty="0">
              <a:solidFill>
                <a:srgbClr val="000000"/>
              </a:solidFill>
            </a:endParaRPr>
          </a:p>
          <a:p>
            <a:pPr>
              <a:spcBef>
                <a:spcPct val="50000"/>
              </a:spcBef>
            </a:pPr>
            <a:r>
              <a:rPr lang="hu-HU" sz="2000" dirty="0" err="1">
                <a:solidFill>
                  <a:srgbClr val="000000"/>
                </a:solidFill>
              </a:rPr>
              <a:t>Nur</a:t>
            </a:r>
            <a:r>
              <a:rPr lang="hu-HU" sz="2000" dirty="0">
                <a:solidFill>
                  <a:srgbClr val="000000"/>
                </a:solidFill>
              </a:rPr>
              <a:t> </a:t>
            </a:r>
            <a:r>
              <a:rPr lang="hu-HU" sz="2000" dirty="0" err="1">
                <a:solidFill>
                  <a:srgbClr val="000000"/>
                </a:solidFill>
              </a:rPr>
              <a:t>aus</a:t>
            </a:r>
            <a:r>
              <a:rPr lang="hu-HU" sz="2000" dirty="0">
                <a:solidFill>
                  <a:srgbClr val="000000"/>
                </a:solidFill>
              </a:rPr>
              <a:t> </a:t>
            </a:r>
            <a:r>
              <a:rPr lang="hu-HU" sz="2000" dirty="0" err="1">
                <a:solidFill>
                  <a:srgbClr val="000000"/>
                </a:solidFill>
              </a:rPr>
              <a:t>dem</a:t>
            </a:r>
            <a:r>
              <a:rPr lang="hu-HU" sz="2000" dirty="0">
                <a:solidFill>
                  <a:srgbClr val="000000"/>
                </a:solidFill>
              </a:rPr>
              <a:t>  </a:t>
            </a:r>
            <a:r>
              <a:rPr lang="hu-HU" sz="2000" dirty="0" err="1">
                <a:solidFill>
                  <a:srgbClr val="000000"/>
                </a:solidFill>
              </a:rPr>
              <a:t>unteren</a:t>
            </a:r>
            <a:r>
              <a:rPr lang="hu-HU" sz="2000" dirty="0">
                <a:solidFill>
                  <a:srgbClr val="000000"/>
                </a:solidFill>
              </a:rPr>
              <a:t> 2/3 des </a:t>
            </a:r>
            <a:r>
              <a:rPr lang="hu-HU" sz="2000" dirty="0" err="1">
                <a:solidFill>
                  <a:srgbClr val="000000"/>
                </a:solidFill>
              </a:rPr>
              <a:t>Rektums</a:t>
            </a:r>
            <a:r>
              <a:rPr lang="hu-HU" sz="2000" dirty="0">
                <a:solidFill>
                  <a:srgbClr val="000000"/>
                </a:solidFill>
              </a:rPr>
              <a:t>  </a:t>
            </a:r>
            <a:r>
              <a:rPr lang="hu-HU" sz="2000" dirty="0" err="1">
                <a:solidFill>
                  <a:srgbClr val="000000"/>
                </a:solidFill>
              </a:rPr>
              <a:t>fließt</a:t>
            </a:r>
            <a:r>
              <a:rPr lang="hu-HU" sz="2000" dirty="0">
                <a:solidFill>
                  <a:srgbClr val="000000"/>
                </a:solidFill>
              </a:rPr>
              <a:t>  </a:t>
            </a:r>
            <a:r>
              <a:rPr lang="hu-HU" sz="2000" dirty="0" err="1">
                <a:solidFill>
                  <a:srgbClr val="000000"/>
                </a:solidFill>
              </a:rPr>
              <a:t>das</a:t>
            </a:r>
            <a:r>
              <a:rPr lang="hu-HU" sz="2000" dirty="0">
                <a:solidFill>
                  <a:srgbClr val="000000"/>
                </a:solidFill>
              </a:rPr>
              <a:t> </a:t>
            </a:r>
            <a:r>
              <a:rPr lang="hu-HU" sz="2000" dirty="0" err="1">
                <a:solidFill>
                  <a:srgbClr val="000000"/>
                </a:solidFill>
              </a:rPr>
              <a:t>venöse</a:t>
            </a:r>
            <a:r>
              <a:rPr lang="hu-HU" sz="2000" dirty="0">
                <a:solidFill>
                  <a:srgbClr val="000000"/>
                </a:solidFill>
              </a:rPr>
              <a:t> </a:t>
            </a:r>
            <a:r>
              <a:rPr lang="hu-HU" sz="2000" dirty="0" err="1">
                <a:solidFill>
                  <a:srgbClr val="000000"/>
                </a:solidFill>
              </a:rPr>
              <a:t>Blut</a:t>
            </a:r>
            <a:r>
              <a:rPr lang="hu-HU" sz="2000" dirty="0">
                <a:solidFill>
                  <a:srgbClr val="000000"/>
                </a:solidFill>
              </a:rPr>
              <a:t> </a:t>
            </a:r>
            <a:r>
              <a:rPr lang="hu-HU" sz="2000" dirty="0" err="1">
                <a:solidFill>
                  <a:srgbClr val="000000"/>
                </a:solidFill>
              </a:rPr>
              <a:t>über</a:t>
            </a:r>
            <a:r>
              <a:rPr lang="hu-HU" sz="2000" dirty="0">
                <a:solidFill>
                  <a:srgbClr val="000000"/>
                </a:solidFill>
              </a:rPr>
              <a:t> die </a:t>
            </a:r>
            <a:r>
              <a:rPr lang="hu-HU" sz="2000" b="1" dirty="0" err="1">
                <a:solidFill>
                  <a:schemeClr val="accent2"/>
                </a:solidFill>
              </a:rPr>
              <a:t>Vena</a:t>
            </a:r>
            <a:r>
              <a:rPr lang="hu-HU" sz="2000" b="1" dirty="0">
                <a:solidFill>
                  <a:schemeClr val="accent2"/>
                </a:solidFill>
              </a:rPr>
              <a:t> </a:t>
            </a:r>
            <a:r>
              <a:rPr lang="hu-HU" sz="2000" b="1" dirty="0" err="1">
                <a:solidFill>
                  <a:schemeClr val="accent2"/>
                </a:solidFill>
              </a:rPr>
              <a:t>cava</a:t>
            </a:r>
            <a:r>
              <a:rPr lang="hu-HU" sz="2000" b="1" dirty="0">
                <a:solidFill>
                  <a:schemeClr val="accent2"/>
                </a:solidFill>
              </a:rPr>
              <a:t> </a:t>
            </a:r>
            <a:r>
              <a:rPr lang="hu-HU" sz="2000" b="1" dirty="0" err="1">
                <a:solidFill>
                  <a:schemeClr val="accent2"/>
                </a:solidFill>
              </a:rPr>
              <a:t>inferior</a:t>
            </a:r>
            <a:r>
              <a:rPr lang="hu-HU" sz="2000" dirty="0">
                <a:solidFill>
                  <a:srgbClr val="000000"/>
                </a:solidFill>
              </a:rPr>
              <a:t> </a:t>
            </a:r>
            <a:r>
              <a:rPr lang="hu-HU" sz="2000" dirty="0" err="1">
                <a:solidFill>
                  <a:srgbClr val="000000"/>
                </a:solidFill>
              </a:rPr>
              <a:t>unmittelbar</a:t>
            </a:r>
            <a:r>
              <a:rPr lang="hu-HU" sz="2000" dirty="0">
                <a:solidFill>
                  <a:srgbClr val="000000"/>
                </a:solidFill>
              </a:rPr>
              <a:t> </a:t>
            </a:r>
            <a:r>
              <a:rPr lang="hu-HU" sz="2000" dirty="0" err="1">
                <a:solidFill>
                  <a:srgbClr val="000000"/>
                </a:solidFill>
              </a:rPr>
              <a:t>zum</a:t>
            </a:r>
            <a:r>
              <a:rPr lang="hu-HU" sz="2000" dirty="0">
                <a:solidFill>
                  <a:srgbClr val="000000"/>
                </a:solidFill>
              </a:rPr>
              <a:t> </a:t>
            </a:r>
            <a:r>
              <a:rPr lang="hu-HU" sz="2000" dirty="0" err="1">
                <a:solidFill>
                  <a:srgbClr val="000000"/>
                </a:solidFill>
              </a:rPr>
              <a:t>Herzen</a:t>
            </a:r>
            <a:r>
              <a:rPr lang="hu-HU" sz="2000" dirty="0">
                <a:solidFill>
                  <a:srgbClr val="000000"/>
                </a:solidFill>
              </a:rPr>
              <a:t>.</a:t>
            </a:r>
          </a:p>
          <a:p>
            <a:pPr>
              <a:spcBef>
                <a:spcPct val="50000"/>
              </a:spcBef>
            </a:pPr>
            <a:endParaRPr lang="hu-HU" sz="1000" dirty="0">
              <a:solidFill>
                <a:srgbClr val="000000"/>
              </a:solidFill>
            </a:endParaRPr>
          </a:p>
          <a:p>
            <a:pPr>
              <a:spcBef>
                <a:spcPct val="50000"/>
              </a:spcBef>
            </a:pPr>
            <a:r>
              <a:rPr lang="hu-HU" sz="2000" dirty="0">
                <a:solidFill>
                  <a:srgbClr val="000000"/>
                </a:solidFill>
              </a:rPr>
              <a:t>Die </a:t>
            </a:r>
            <a:r>
              <a:rPr lang="hu-HU" sz="2000" dirty="0" err="1">
                <a:solidFill>
                  <a:srgbClr val="000000"/>
                </a:solidFill>
              </a:rPr>
              <a:t>beiden</a:t>
            </a:r>
            <a:r>
              <a:rPr lang="hu-HU" sz="2000" dirty="0">
                <a:solidFill>
                  <a:srgbClr val="000000"/>
                </a:solidFill>
              </a:rPr>
              <a:t> </a:t>
            </a:r>
            <a:r>
              <a:rPr lang="hu-HU" sz="2000" dirty="0" err="1">
                <a:solidFill>
                  <a:srgbClr val="000000"/>
                </a:solidFill>
              </a:rPr>
              <a:t>Venensystemen</a:t>
            </a:r>
            <a:r>
              <a:rPr lang="hu-HU" sz="2000" dirty="0">
                <a:solidFill>
                  <a:srgbClr val="000000"/>
                </a:solidFill>
              </a:rPr>
              <a:t> </a:t>
            </a:r>
            <a:r>
              <a:rPr lang="hu-HU" sz="2000" dirty="0" err="1">
                <a:solidFill>
                  <a:srgbClr val="000000"/>
                </a:solidFill>
              </a:rPr>
              <a:t>sind</a:t>
            </a:r>
            <a:r>
              <a:rPr lang="hu-HU" sz="2000" dirty="0">
                <a:solidFill>
                  <a:srgbClr val="000000"/>
                </a:solidFill>
              </a:rPr>
              <a:t> an </a:t>
            </a:r>
            <a:r>
              <a:rPr lang="hu-HU" sz="2000" dirty="0" err="1">
                <a:solidFill>
                  <a:srgbClr val="000000"/>
                </a:solidFill>
              </a:rPr>
              <a:t>mehreren</a:t>
            </a:r>
            <a:r>
              <a:rPr lang="hu-HU" sz="2000" dirty="0">
                <a:solidFill>
                  <a:srgbClr val="000000"/>
                </a:solidFill>
              </a:rPr>
              <a:t> </a:t>
            </a:r>
            <a:r>
              <a:rPr lang="hu-HU" sz="2000" dirty="0" err="1">
                <a:solidFill>
                  <a:srgbClr val="000000"/>
                </a:solidFill>
              </a:rPr>
              <a:t>Stellen</a:t>
            </a:r>
            <a:r>
              <a:rPr lang="hu-HU" sz="2000" dirty="0">
                <a:solidFill>
                  <a:srgbClr val="000000"/>
                </a:solidFill>
              </a:rPr>
              <a:t> </a:t>
            </a:r>
            <a:r>
              <a:rPr lang="hu-HU" sz="2000" dirty="0" err="1">
                <a:solidFill>
                  <a:srgbClr val="000000"/>
                </a:solidFill>
              </a:rPr>
              <a:t>über</a:t>
            </a:r>
            <a:r>
              <a:rPr lang="hu-HU" sz="2000" dirty="0">
                <a:solidFill>
                  <a:srgbClr val="000000"/>
                </a:solidFill>
              </a:rPr>
              <a:t> die </a:t>
            </a:r>
            <a:r>
              <a:rPr lang="hu-HU" sz="2000" b="1" dirty="0" err="1">
                <a:solidFill>
                  <a:srgbClr val="0000FF"/>
                </a:solidFill>
              </a:rPr>
              <a:t>Portocavalen</a:t>
            </a:r>
            <a:r>
              <a:rPr lang="hu-HU" sz="2000" b="1" dirty="0">
                <a:solidFill>
                  <a:srgbClr val="0000FF"/>
                </a:solidFill>
              </a:rPr>
              <a:t> </a:t>
            </a:r>
            <a:r>
              <a:rPr lang="hu-HU" sz="2000" b="1" dirty="0" err="1">
                <a:solidFill>
                  <a:srgbClr val="0000FF"/>
                </a:solidFill>
              </a:rPr>
              <a:t>Anastomosen</a:t>
            </a:r>
            <a:r>
              <a:rPr lang="hu-HU" sz="2000" b="1" dirty="0">
                <a:solidFill>
                  <a:srgbClr val="0000FF"/>
                </a:solidFill>
              </a:rPr>
              <a:t> </a:t>
            </a:r>
            <a:r>
              <a:rPr lang="hu-HU" sz="2000" dirty="0" err="1"/>
              <a:t>verbunden</a:t>
            </a:r>
            <a:r>
              <a:rPr lang="hu-HU" sz="2000" dirty="0">
                <a:solidFill>
                  <a:srgbClr val="000000"/>
                </a:solidFill>
              </a:rPr>
              <a:t>.</a:t>
            </a:r>
          </a:p>
        </p:txBody>
      </p:sp>
      <p:pic>
        <p:nvPicPr>
          <p:cNvPr id="10244" name="Picture 4" descr="vportae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301625" y="1238250"/>
            <a:ext cx="3625850" cy="5070475"/>
          </a:xfr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341438"/>
            <a:ext cx="8229600" cy="2951162"/>
          </a:xfrm>
        </p:spPr>
        <p:txBody>
          <a:bodyPr/>
          <a:lstStyle/>
          <a:p>
            <a:pPr eaLnBrk="1" hangingPunct="1"/>
            <a:r>
              <a:rPr lang="hu-HU" sz="2400" dirty="0" err="1"/>
              <a:t>Cardiavenen</a:t>
            </a:r>
            <a:r>
              <a:rPr lang="hu-HU" sz="2400" dirty="0"/>
              <a:t> (</a:t>
            </a:r>
            <a:r>
              <a:rPr lang="hu-HU" sz="2400" dirty="0" err="1"/>
              <a:t>Magen</a:t>
            </a:r>
            <a:r>
              <a:rPr lang="hu-HU" sz="2400" dirty="0"/>
              <a:t> – </a:t>
            </a:r>
            <a:r>
              <a:rPr lang="hu-HU" sz="2400" dirty="0" err="1"/>
              <a:t>Speiseröhre</a:t>
            </a:r>
            <a:r>
              <a:rPr lang="hu-HU" sz="2400" dirty="0"/>
              <a:t>)</a:t>
            </a:r>
          </a:p>
          <a:p>
            <a:pPr eaLnBrk="1" hangingPunct="1"/>
            <a:endParaRPr lang="hu-HU" sz="1800" dirty="0"/>
          </a:p>
          <a:p>
            <a:pPr eaLnBrk="1" hangingPunct="1"/>
            <a:r>
              <a:rPr lang="hu-HU" sz="2400" dirty="0" err="1"/>
              <a:t>Paraumbilicale</a:t>
            </a:r>
            <a:r>
              <a:rPr lang="hu-HU" sz="2400" dirty="0"/>
              <a:t> </a:t>
            </a:r>
            <a:r>
              <a:rPr lang="hu-HU" sz="2400" dirty="0" err="1"/>
              <a:t>Venen</a:t>
            </a:r>
            <a:r>
              <a:rPr lang="hu-HU" sz="2400" dirty="0"/>
              <a:t> (</a:t>
            </a:r>
            <a:r>
              <a:rPr lang="hu-HU" sz="2400" dirty="0" err="1"/>
              <a:t>Bauchwand</a:t>
            </a:r>
            <a:r>
              <a:rPr lang="hu-HU" sz="2400" dirty="0"/>
              <a:t>)</a:t>
            </a:r>
          </a:p>
          <a:p>
            <a:pPr eaLnBrk="1" hangingPunct="1"/>
            <a:endParaRPr lang="hu-HU" sz="1800" dirty="0"/>
          </a:p>
          <a:p>
            <a:pPr eaLnBrk="1" hangingPunct="1"/>
            <a:r>
              <a:rPr lang="hu-HU" sz="2400" dirty="0" err="1"/>
              <a:t>Venen</a:t>
            </a:r>
            <a:r>
              <a:rPr lang="hu-HU" sz="2400" dirty="0"/>
              <a:t> des </a:t>
            </a:r>
            <a:r>
              <a:rPr lang="hu-HU" sz="2400" dirty="0" err="1"/>
              <a:t>Rectums</a:t>
            </a:r>
            <a:endParaRPr lang="hu-HU" sz="2400" dirty="0"/>
          </a:p>
          <a:p>
            <a:pPr eaLnBrk="1" hangingPunct="1"/>
            <a:endParaRPr lang="hu-HU" sz="1800" dirty="0"/>
          </a:p>
          <a:p>
            <a:pPr eaLnBrk="1" hangingPunct="1"/>
            <a:r>
              <a:rPr lang="hu-HU" sz="2400" dirty="0" err="1"/>
              <a:t>Retroperitoneale</a:t>
            </a:r>
            <a:r>
              <a:rPr lang="hu-HU" sz="2400" dirty="0"/>
              <a:t> </a:t>
            </a:r>
            <a:r>
              <a:rPr lang="hu-HU" sz="2400" dirty="0" err="1"/>
              <a:t>Venen</a:t>
            </a:r>
            <a:endParaRPr lang="hu-HU" sz="2400" dirty="0"/>
          </a:p>
        </p:txBody>
      </p:sp>
      <p:sp>
        <p:nvSpPr>
          <p:cNvPr id="11267" name="Rectangle 4"/>
          <p:cNvSpPr>
            <a:spLocks noRot="1" noChangeArrowheads="1"/>
          </p:cNvSpPr>
          <p:nvPr/>
        </p:nvSpPr>
        <p:spPr bwMode="auto">
          <a:xfrm>
            <a:off x="301625" y="0"/>
            <a:ext cx="8086725" cy="896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hu-HU" sz="2800" dirty="0" err="1">
                <a:solidFill>
                  <a:schemeClr val="tx2"/>
                </a:solidFill>
              </a:rPr>
              <a:t>Portocavale</a:t>
            </a:r>
            <a:r>
              <a:rPr lang="hu-HU" sz="2800" dirty="0">
                <a:solidFill>
                  <a:schemeClr val="tx2"/>
                </a:solidFill>
              </a:rPr>
              <a:t> </a:t>
            </a:r>
            <a:r>
              <a:rPr lang="hu-HU" sz="2800" dirty="0" err="1">
                <a:solidFill>
                  <a:schemeClr val="tx2"/>
                </a:solidFill>
              </a:rPr>
              <a:t>Anastomosen</a:t>
            </a:r>
            <a:endParaRPr lang="hu-HU" sz="2800" dirty="0">
              <a:solidFill>
                <a:schemeClr val="tx2"/>
              </a:solidFill>
            </a:endParaRPr>
          </a:p>
        </p:txBody>
      </p:sp>
      <p:pic>
        <p:nvPicPr>
          <p:cNvPr id="11268" name="Picture 5" descr="oesophagusvarix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00113" y="4437063"/>
            <a:ext cx="1658937" cy="2157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69" name="Picture 6" descr="Abdomen-Caput-Medus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32138" y="4437063"/>
            <a:ext cx="2879725" cy="2160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70" name="Picture 7" descr="nodus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516688" y="4437063"/>
            <a:ext cx="2159000" cy="215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88913"/>
            <a:ext cx="8229600" cy="922337"/>
          </a:xfrm>
        </p:spPr>
        <p:txBody>
          <a:bodyPr/>
          <a:lstStyle/>
          <a:p>
            <a:pPr eaLnBrk="1" hangingPunct="1"/>
            <a:r>
              <a:rPr lang="hu-HU" sz="2800" dirty="0" err="1">
                <a:solidFill>
                  <a:schemeClr val="tx1"/>
                </a:solidFill>
              </a:rPr>
              <a:t>Blutversorgung</a:t>
            </a:r>
            <a:r>
              <a:rPr lang="hu-HU" sz="2800" dirty="0">
                <a:solidFill>
                  <a:schemeClr val="tx1"/>
                </a:solidFill>
              </a:rPr>
              <a:t> der </a:t>
            </a:r>
            <a:r>
              <a:rPr lang="hu-HU" sz="2800" dirty="0" err="1">
                <a:solidFill>
                  <a:schemeClr val="tx1"/>
                </a:solidFill>
              </a:rPr>
              <a:t>Leber</a:t>
            </a:r>
            <a:endParaRPr lang="hu-HU" sz="2800" dirty="0"/>
          </a:p>
        </p:txBody>
      </p:sp>
      <p:sp>
        <p:nvSpPr>
          <p:cNvPr id="13315" name="Text Box 4"/>
          <p:cNvSpPr txBox="1">
            <a:spLocks noChangeArrowheads="1"/>
          </p:cNvSpPr>
          <p:nvPr/>
        </p:nvSpPr>
        <p:spPr bwMode="auto">
          <a:xfrm>
            <a:off x="323850" y="2636838"/>
            <a:ext cx="2160588" cy="396875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hu-HU" sz="2000" dirty="0" err="1"/>
              <a:t>Darmtrakt</a:t>
            </a:r>
            <a:endParaRPr lang="hu-HU" sz="2000" dirty="0"/>
          </a:p>
        </p:txBody>
      </p:sp>
      <p:sp>
        <p:nvSpPr>
          <p:cNvPr id="13316" name="Text Box 5"/>
          <p:cNvSpPr txBox="1">
            <a:spLocks noChangeArrowheads="1"/>
          </p:cNvSpPr>
          <p:nvPr/>
        </p:nvSpPr>
        <p:spPr bwMode="auto">
          <a:xfrm>
            <a:off x="6011863" y="1916113"/>
            <a:ext cx="1079500" cy="457200"/>
          </a:xfrm>
          <a:prstGeom prst="rect">
            <a:avLst/>
          </a:prstGeom>
          <a:solidFill>
            <a:schemeClr val="folHlink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hu-HU" sz="2400" dirty="0" err="1"/>
              <a:t>Leber</a:t>
            </a:r>
            <a:endParaRPr lang="hu-HU" sz="2400" dirty="0"/>
          </a:p>
        </p:txBody>
      </p:sp>
      <p:sp>
        <p:nvSpPr>
          <p:cNvPr id="13317" name="Text Box 6"/>
          <p:cNvSpPr txBox="1">
            <a:spLocks noChangeArrowheads="1"/>
          </p:cNvSpPr>
          <p:nvPr/>
        </p:nvSpPr>
        <p:spPr bwMode="auto">
          <a:xfrm>
            <a:off x="755650" y="1341438"/>
            <a:ext cx="1368425" cy="396875"/>
          </a:xfrm>
          <a:prstGeom prst="rect">
            <a:avLst/>
          </a:prstGeom>
          <a:solidFill>
            <a:srgbClr val="FF00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hu-HU" sz="2000"/>
              <a:t>Aorta</a:t>
            </a:r>
          </a:p>
        </p:txBody>
      </p:sp>
      <p:sp>
        <p:nvSpPr>
          <p:cNvPr id="13318" name="Text Box 7"/>
          <p:cNvSpPr txBox="1">
            <a:spLocks noChangeArrowheads="1"/>
          </p:cNvSpPr>
          <p:nvPr/>
        </p:nvSpPr>
        <p:spPr bwMode="auto">
          <a:xfrm>
            <a:off x="3348038" y="3068638"/>
            <a:ext cx="2016125" cy="396875"/>
          </a:xfrm>
          <a:prstGeom prst="rect">
            <a:avLst/>
          </a:prstGeom>
          <a:solidFill>
            <a:srgbClr val="3366FF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hu-HU" sz="2000"/>
              <a:t>Vena portae</a:t>
            </a:r>
          </a:p>
        </p:txBody>
      </p:sp>
      <p:sp>
        <p:nvSpPr>
          <p:cNvPr id="13319" name="Text Box 8"/>
          <p:cNvSpPr txBox="1">
            <a:spLocks noChangeArrowheads="1"/>
          </p:cNvSpPr>
          <p:nvPr/>
        </p:nvSpPr>
        <p:spPr bwMode="auto">
          <a:xfrm>
            <a:off x="3419475" y="1341438"/>
            <a:ext cx="1366838" cy="1006475"/>
          </a:xfrm>
          <a:prstGeom prst="rect">
            <a:avLst/>
          </a:prstGeom>
          <a:solidFill>
            <a:srgbClr val="FF00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hu-HU" sz="2000"/>
              <a:t>Arteria hepatica propria</a:t>
            </a:r>
          </a:p>
        </p:txBody>
      </p:sp>
      <p:sp>
        <p:nvSpPr>
          <p:cNvPr id="13320" name="Text Box 9"/>
          <p:cNvSpPr txBox="1">
            <a:spLocks noChangeArrowheads="1"/>
          </p:cNvSpPr>
          <p:nvPr/>
        </p:nvSpPr>
        <p:spPr bwMode="auto">
          <a:xfrm>
            <a:off x="6804025" y="3357563"/>
            <a:ext cx="1655763" cy="701675"/>
          </a:xfrm>
          <a:prstGeom prst="rect">
            <a:avLst/>
          </a:prstGeom>
          <a:solidFill>
            <a:srgbClr val="00CCFF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hu-HU" sz="2000"/>
              <a:t>Vena cava inferior</a:t>
            </a:r>
          </a:p>
        </p:txBody>
      </p:sp>
      <p:sp>
        <p:nvSpPr>
          <p:cNvPr id="13321" name="Line 10"/>
          <p:cNvSpPr>
            <a:spLocks noChangeShapeType="1"/>
          </p:cNvSpPr>
          <p:nvPr/>
        </p:nvSpPr>
        <p:spPr bwMode="auto">
          <a:xfrm>
            <a:off x="2268538" y="1557338"/>
            <a:ext cx="935037" cy="142875"/>
          </a:xfrm>
          <a:prstGeom prst="line">
            <a:avLst/>
          </a:prstGeom>
          <a:noFill/>
          <a:ln w="44450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hu-HU"/>
          </a:p>
        </p:txBody>
      </p:sp>
      <p:sp>
        <p:nvSpPr>
          <p:cNvPr id="13322" name="Line 11"/>
          <p:cNvSpPr>
            <a:spLocks noChangeShapeType="1"/>
          </p:cNvSpPr>
          <p:nvPr/>
        </p:nvSpPr>
        <p:spPr bwMode="auto">
          <a:xfrm>
            <a:off x="1331913" y="1844675"/>
            <a:ext cx="215900" cy="647700"/>
          </a:xfrm>
          <a:prstGeom prst="line">
            <a:avLst/>
          </a:prstGeom>
          <a:noFill/>
          <a:ln w="44450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hu-HU"/>
          </a:p>
        </p:txBody>
      </p:sp>
      <p:sp>
        <p:nvSpPr>
          <p:cNvPr id="13323" name="Line 13"/>
          <p:cNvSpPr>
            <a:spLocks noChangeShapeType="1"/>
          </p:cNvSpPr>
          <p:nvPr/>
        </p:nvSpPr>
        <p:spPr bwMode="auto">
          <a:xfrm>
            <a:off x="2555875" y="2852738"/>
            <a:ext cx="720725" cy="360362"/>
          </a:xfrm>
          <a:prstGeom prst="line">
            <a:avLst/>
          </a:prstGeom>
          <a:noFill/>
          <a:ln w="44450">
            <a:solidFill>
              <a:srgbClr val="3366FF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hu-HU"/>
          </a:p>
        </p:txBody>
      </p:sp>
      <p:sp>
        <p:nvSpPr>
          <p:cNvPr id="13324" name="Line 14"/>
          <p:cNvSpPr>
            <a:spLocks noChangeShapeType="1"/>
          </p:cNvSpPr>
          <p:nvPr/>
        </p:nvSpPr>
        <p:spPr bwMode="auto">
          <a:xfrm>
            <a:off x="4932363" y="1773238"/>
            <a:ext cx="935037" cy="287337"/>
          </a:xfrm>
          <a:prstGeom prst="line">
            <a:avLst/>
          </a:prstGeom>
          <a:noFill/>
          <a:ln w="44450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hu-HU"/>
          </a:p>
        </p:txBody>
      </p:sp>
      <p:sp>
        <p:nvSpPr>
          <p:cNvPr id="13325" name="Line 15"/>
          <p:cNvSpPr>
            <a:spLocks noChangeShapeType="1"/>
          </p:cNvSpPr>
          <p:nvPr/>
        </p:nvSpPr>
        <p:spPr bwMode="auto">
          <a:xfrm>
            <a:off x="6877050" y="2492375"/>
            <a:ext cx="503238" cy="649288"/>
          </a:xfrm>
          <a:prstGeom prst="line">
            <a:avLst/>
          </a:prstGeom>
          <a:noFill/>
          <a:ln w="44450">
            <a:solidFill>
              <a:srgbClr val="00CCFF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hu-HU"/>
          </a:p>
        </p:txBody>
      </p:sp>
      <p:sp>
        <p:nvSpPr>
          <p:cNvPr id="13326" name="Line 16"/>
          <p:cNvSpPr>
            <a:spLocks noChangeShapeType="1"/>
          </p:cNvSpPr>
          <p:nvPr/>
        </p:nvSpPr>
        <p:spPr bwMode="auto">
          <a:xfrm flipV="1">
            <a:off x="5508625" y="2565400"/>
            <a:ext cx="720725" cy="576263"/>
          </a:xfrm>
          <a:prstGeom prst="line">
            <a:avLst/>
          </a:prstGeom>
          <a:noFill/>
          <a:ln w="44450">
            <a:solidFill>
              <a:srgbClr val="3366FF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hu-HU"/>
          </a:p>
        </p:txBody>
      </p:sp>
      <p:sp>
        <p:nvSpPr>
          <p:cNvPr id="13327" name="Text Box 17"/>
          <p:cNvSpPr txBox="1">
            <a:spLocks noChangeArrowheads="1"/>
          </p:cNvSpPr>
          <p:nvPr/>
        </p:nvSpPr>
        <p:spPr bwMode="auto">
          <a:xfrm>
            <a:off x="179388" y="4365625"/>
            <a:ext cx="8964612" cy="20928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hu-HU" sz="2000" dirty="0"/>
              <a:t>Die </a:t>
            </a:r>
            <a:r>
              <a:rPr lang="hu-HU" sz="2000" dirty="0" err="1"/>
              <a:t>Blutversorgung</a:t>
            </a:r>
            <a:r>
              <a:rPr lang="hu-HU" sz="2000" dirty="0"/>
              <a:t> der </a:t>
            </a:r>
            <a:r>
              <a:rPr lang="hu-HU" sz="2000" dirty="0" err="1"/>
              <a:t>Leber</a:t>
            </a:r>
            <a:r>
              <a:rPr lang="hu-HU" sz="2000" dirty="0"/>
              <a:t> </a:t>
            </a:r>
            <a:r>
              <a:rPr lang="hu-HU" sz="2000" dirty="0" err="1"/>
              <a:t>ist</a:t>
            </a:r>
            <a:r>
              <a:rPr lang="hu-HU" sz="2000" dirty="0"/>
              <a:t> </a:t>
            </a:r>
            <a:r>
              <a:rPr lang="hu-HU" sz="2000" dirty="0" err="1">
                <a:solidFill>
                  <a:srgbClr val="FF0000"/>
                </a:solidFill>
              </a:rPr>
              <a:t>doppelt</a:t>
            </a:r>
            <a:r>
              <a:rPr lang="hu-HU" sz="2000" dirty="0"/>
              <a:t>:</a:t>
            </a:r>
          </a:p>
          <a:p>
            <a:pPr>
              <a:spcBef>
                <a:spcPct val="50000"/>
              </a:spcBef>
            </a:pPr>
            <a:r>
              <a:rPr lang="hu-HU" sz="2000" dirty="0"/>
              <a:t>    - </a:t>
            </a:r>
            <a:r>
              <a:rPr lang="hu-HU" sz="2000" dirty="0" err="1">
                <a:solidFill>
                  <a:srgbClr val="FF0000"/>
                </a:solidFill>
              </a:rPr>
              <a:t>arteriöses</a:t>
            </a:r>
            <a:r>
              <a:rPr lang="hu-HU" sz="2000" dirty="0"/>
              <a:t>, </a:t>
            </a:r>
            <a:r>
              <a:rPr lang="hu-HU" sz="2000" dirty="0" err="1"/>
              <a:t>Sauerstoffreiches</a:t>
            </a:r>
            <a:r>
              <a:rPr lang="hu-HU" sz="2000" dirty="0"/>
              <a:t>, </a:t>
            </a:r>
            <a:r>
              <a:rPr lang="hu-HU" sz="2000" dirty="0" err="1"/>
              <a:t>aber</a:t>
            </a:r>
            <a:r>
              <a:rPr lang="hu-HU" sz="2000" dirty="0"/>
              <a:t> </a:t>
            </a:r>
            <a:r>
              <a:rPr lang="hu-HU" sz="2000" dirty="0" err="1"/>
              <a:t>Nährstoffarmes</a:t>
            </a:r>
            <a:r>
              <a:rPr lang="hu-HU" sz="2000" dirty="0"/>
              <a:t> </a:t>
            </a:r>
            <a:r>
              <a:rPr lang="hu-HU" sz="2000" dirty="0" err="1"/>
              <a:t>Blut</a:t>
            </a:r>
            <a:r>
              <a:rPr lang="hu-HU" sz="2000" dirty="0"/>
              <a:t> </a:t>
            </a:r>
            <a:r>
              <a:rPr lang="hu-HU" sz="2000" dirty="0" err="1"/>
              <a:t>aus</a:t>
            </a:r>
            <a:r>
              <a:rPr lang="hu-HU" sz="2000" dirty="0"/>
              <a:t> der Aorta</a:t>
            </a:r>
          </a:p>
          <a:p>
            <a:pPr>
              <a:spcBef>
                <a:spcPct val="50000"/>
              </a:spcBef>
            </a:pPr>
            <a:r>
              <a:rPr lang="hu-HU" sz="2000" dirty="0"/>
              <a:t>    - </a:t>
            </a:r>
            <a:r>
              <a:rPr lang="hu-HU" sz="2000" dirty="0" err="1">
                <a:solidFill>
                  <a:srgbClr val="0000FF"/>
                </a:solidFill>
              </a:rPr>
              <a:t>venöses</a:t>
            </a:r>
            <a:r>
              <a:rPr lang="hu-HU" sz="2000" dirty="0"/>
              <a:t>, </a:t>
            </a:r>
            <a:r>
              <a:rPr lang="hu-HU" sz="2000" dirty="0" err="1"/>
              <a:t>Sauerstoffarmes</a:t>
            </a:r>
            <a:r>
              <a:rPr lang="hu-HU" sz="2000" dirty="0"/>
              <a:t>, </a:t>
            </a:r>
            <a:r>
              <a:rPr lang="hu-HU" sz="2000" dirty="0" err="1"/>
              <a:t>aber</a:t>
            </a:r>
            <a:r>
              <a:rPr lang="hu-HU" sz="2000" dirty="0"/>
              <a:t> </a:t>
            </a:r>
            <a:r>
              <a:rPr lang="hu-HU" sz="2000" dirty="0" err="1"/>
              <a:t>Nährstoffreiches</a:t>
            </a:r>
            <a:r>
              <a:rPr lang="hu-HU" sz="2000" dirty="0"/>
              <a:t> </a:t>
            </a:r>
            <a:r>
              <a:rPr lang="hu-HU" sz="2000" dirty="0" err="1"/>
              <a:t>Blut</a:t>
            </a:r>
            <a:r>
              <a:rPr lang="hu-HU" sz="2000" dirty="0"/>
              <a:t>  </a:t>
            </a:r>
            <a:r>
              <a:rPr lang="hu-HU" sz="2000" dirty="0" err="1"/>
              <a:t>vom</a:t>
            </a:r>
            <a:r>
              <a:rPr lang="hu-HU" sz="2000" dirty="0"/>
              <a:t> </a:t>
            </a:r>
            <a:r>
              <a:rPr lang="hu-HU" sz="2000" dirty="0" err="1"/>
              <a:t>Darmtrakt</a:t>
            </a:r>
            <a:endParaRPr lang="hu-HU" sz="2000" dirty="0"/>
          </a:p>
          <a:p>
            <a:pPr>
              <a:spcBef>
                <a:spcPct val="50000"/>
              </a:spcBef>
            </a:pPr>
            <a:r>
              <a:rPr lang="hu-HU" sz="2000" dirty="0" err="1"/>
              <a:t>Das</a:t>
            </a:r>
            <a:r>
              <a:rPr lang="hu-HU" sz="2000" dirty="0"/>
              <a:t> </a:t>
            </a:r>
            <a:r>
              <a:rPr lang="hu-HU" sz="2000" dirty="0" err="1"/>
              <a:t>arteröse</a:t>
            </a:r>
            <a:r>
              <a:rPr lang="hu-HU" sz="2000" dirty="0"/>
              <a:t> und </a:t>
            </a:r>
            <a:r>
              <a:rPr lang="hu-HU" sz="2000" dirty="0" err="1"/>
              <a:t>das</a:t>
            </a:r>
            <a:r>
              <a:rPr lang="hu-HU" sz="2000" dirty="0"/>
              <a:t> </a:t>
            </a:r>
            <a:r>
              <a:rPr lang="hu-HU" sz="2000" dirty="0" err="1"/>
              <a:t>venöse</a:t>
            </a:r>
            <a:r>
              <a:rPr lang="hu-HU" sz="2000" dirty="0"/>
              <a:t> </a:t>
            </a:r>
            <a:r>
              <a:rPr lang="hu-HU" sz="2000" dirty="0" err="1"/>
              <a:t>Blut</a:t>
            </a:r>
            <a:r>
              <a:rPr lang="hu-HU" sz="2000" dirty="0"/>
              <a:t> </a:t>
            </a:r>
            <a:r>
              <a:rPr lang="hu-HU" sz="2000" dirty="0" err="1"/>
              <a:t>mischt</a:t>
            </a:r>
            <a:r>
              <a:rPr lang="hu-HU" sz="2000" dirty="0"/>
              <a:t> </a:t>
            </a:r>
            <a:r>
              <a:rPr lang="hu-HU" sz="2000" dirty="0" err="1"/>
              <a:t>sich</a:t>
            </a:r>
            <a:r>
              <a:rPr lang="hu-HU" sz="2000" dirty="0"/>
              <a:t> </a:t>
            </a:r>
            <a:r>
              <a:rPr lang="hu-HU" sz="2000" dirty="0" err="1"/>
              <a:t>in</a:t>
            </a:r>
            <a:r>
              <a:rPr lang="hu-HU" sz="2000" dirty="0"/>
              <a:t> der </a:t>
            </a:r>
            <a:r>
              <a:rPr lang="hu-HU" sz="2000" dirty="0" err="1"/>
              <a:t>Leber</a:t>
            </a:r>
            <a:r>
              <a:rPr lang="hu-HU" sz="2000" dirty="0"/>
              <a:t> und </a:t>
            </a:r>
            <a:r>
              <a:rPr lang="hu-HU" sz="2000" dirty="0" err="1"/>
              <a:t>nach</a:t>
            </a:r>
            <a:r>
              <a:rPr lang="hu-HU" sz="2000" dirty="0"/>
              <a:t> </a:t>
            </a:r>
            <a:r>
              <a:rPr lang="hu-HU" sz="2000" dirty="0" err="1"/>
              <a:t>Bearbetung</a:t>
            </a:r>
            <a:r>
              <a:rPr lang="hu-HU" sz="2000" dirty="0"/>
              <a:t> </a:t>
            </a:r>
            <a:r>
              <a:rPr lang="hu-HU" sz="2000" dirty="0" err="1"/>
              <a:t>fließt</a:t>
            </a:r>
            <a:r>
              <a:rPr lang="hu-HU" sz="2000" dirty="0"/>
              <a:t> </a:t>
            </a:r>
            <a:r>
              <a:rPr lang="hu-HU" sz="2000" dirty="0" err="1"/>
              <a:t>über</a:t>
            </a:r>
            <a:r>
              <a:rPr lang="hu-HU" sz="2000" dirty="0"/>
              <a:t> die </a:t>
            </a:r>
            <a:r>
              <a:rPr lang="hu-HU" sz="2000" dirty="0" err="1">
                <a:solidFill>
                  <a:srgbClr val="00B0F0"/>
                </a:solidFill>
              </a:rPr>
              <a:t>Vena</a:t>
            </a:r>
            <a:r>
              <a:rPr lang="hu-HU" sz="2000" dirty="0">
                <a:solidFill>
                  <a:srgbClr val="00B0F0"/>
                </a:solidFill>
              </a:rPr>
              <a:t> </a:t>
            </a:r>
            <a:r>
              <a:rPr lang="hu-HU" sz="2000" dirty="0" err="1">
                <a:solidFill>
                  <a:srgbClr val="00B0F0"/>
                </a:solidFill>
              </a:rPr>
              <a:t>cava</a:t>
            </a:r>
            <a:r>
              <a:rPr lang="hu-HU" sz="2000" dirty="0">
                <a:solidFill>
                  <a:srgbClr val="00B0F0"/>
                </a:solidFill>
              </a:rPr>
              <a:t> </a:t>
            </a:r>
            <a:r>
              <a:rPr lang="hu-HU" sz="2000" dirty="0" err="1">
                <a:solidFill>
                  <a:srgbClr val="00B0F0"/>
                </a:solidFill>
              </a:rPr>
              <a:t>inferior</a:t>
            </a:r>
            <a:r>
              <a:rPr lang="hu-HU" sz="2000" dirty="0"/>
              <a:t> </a:t>
            </a:r>
            <a:r>
              <a:rPr lang="hu-HU" sz="2000" dirty="0" err="1"/>
              <a:t>zum</a:t>
            </a:r>
            <a:r>
              <a:rPr lang="hu-HU" sz="2000" dirty="0"/>
              <a:t> </a:t>
            </a:r>
            <a:r>
              <a:rPr lang="hu-HU" sz="2000" dirty="0" err="1"/>
              <a:t>Herzen</a:t>
            </a:r>
            <a:r>
              <a:rPr lang="hu-HU" sz="2000" dirty="0"/>
              <a:t>.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5"/>
          <p:cNvSpPr>
            <a:spLocks noGrp="1" noChangeArrowheads="1"/>
          </p:cNvSpPr>
          <p:nvPr>
            <p:ph type="title"/>
          </p:nvPr>
        </p:nvSpPr>
        <p:spPr>
          <a:xfrm>
            <a:off x="457200" y="201613"/>
            <a:ext cx="8229600" cy="850900"/>
          </a:xfrm>
        </p:spPr>
        <p:txBody>
          <a:bodyPr/>
          <a:lstStyle/>
          <a:p>
            <a:pPr eaLnBrk="1" hangingPunct="1"/>
            <a:r>
              <a:rPr lang="hu-HU" sz="2800" dirty="0" err="1"/>
              <a:t>Lobulus</a:t>
            </a:r>
            <a:r>
              <a:rPr lang="hu-HU" sz="2800" dirty="0"/>
              <a:t> </a:t>
            </a:r>
            <a:r>
              <a:rPr lang="hu-HU" sz="2800" dirty="0" err="1"/>
              <a:t>hepatis</a:t>
            </a:r>
            <a:r>
              <a:rPr lang="hu-HU" sz="2800" dirty="0"/>
              <a:t> / </a:t>
            </a:r>
            <a:r>
              <a:rPr lang="hu-HU" sz="2800" dirty="0" err="1"/>
              <a:t>Leberläppchen</a:t>
            </a:r>
            <a:endParaRPr lang="hu-HU" sz="2800" dirty="0"/>
          </a:p>
        </p:txBody>
      </p:sp>
      <p:pic>
        <p:nvPicPr>
          <p:cNvPr id="14339" name="Picture 4" descr="máj séma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539750" y="1196975"/>
            <a:ext cx="4987925" cy="5327650"/>
          </a:xfrm>
          <a:noFill/>
        </p:spPr>
      </p:pic>
      <p:sp>
        <p:nvSpPr>
          <p:cNvPr id="14340" name="Line 7"/>
          <p:cNvSpPr>
            <a:spLocks noChangeShapeType="1"/>
          </p:cNvSpPr>
          <p:nvPr/>
        </p:nvSpPr>
        <p:spPr bwMode="auto">
          <a:xfrm>
            <a:off x="2700338" y="1844675"/>
            <a:ext cx="0" cy="792163"/>
          </a:xfrm>
          <a:prstGeom prst="line">
            <a:avLst/>
          </a:prstGeom>
          <a:noFill/>
          <a:ln w="50800">
            <a:solidFill>
              <a:srgbClr val="00CCFF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hu-HU"/>
          </a:p>
        </p:txBody>
      </p:sp>
      <p:sp>
        <p:nvSpPr>
          <p:cNvPr id="14341" name="Text Box 8"/>
          <p:cNvSpPr txBox="1">
            <a:spLocks noChangeArrowheads="1"/>
          </p:cNvSpPr>
          <p:nvPr/>
        </p:nvSpPr>
        <p:spPr bwMode="auto">
          <a:xfrm>
            <a:off x="1835150" y="1412875"/>
            <a:ext cx="1727200" cy="366713"/>
          </a:xfrm>
          <a:prstGeom prst="rect">
            <a:avLst/>
          </a:prstGeom>
          <a:solidFill>
            <a:srgbClr val="00CCFF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hu-HU"/>
              <a:t>Vena centralis</a:t>
            </a:r>
          </a:p>
        </p:txBody>
      </p:sp>
      <p:sp>
        <p:nvSpPr>
          <p:cNvPr id="14342" name="Line 9"/>
          <p:cNvSpPr>
            <a:spLocks noChangeShapeType="1"/>
          </p:cNvSpPr>
          <p:nvPr/>
        </p:nvSpPr>
        <p:spPr bwMode="auto">
          <a:xfrm flipH="1">
            <a:off x="3132138" y="4005263"/>
            <a:ext cx="1439862" cy="0"/>
          </a:xfrm>
          <a:prstGeom prst="line">
            <a:avLst/>
          </a:prstGeom>
          <a:noFill/>
          <a:ln w="50800">
            <a:solidFill>
              <a:srgbClr val="3366FF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hu-HU"/>
          </a:p>
        </p:txBody>
      </p:sp>
      <p:sp>
        <p:nvSpPr>
          <p:cNvPr id="14343" name="Line 10"/>
          <p:cNvSpPr>
            <a:spLocks noChangeShapeType="1"/>
          </p:cNvSpPr>
          <p:nvPr/>
        </p:nvSpPr>
        <p:spPr bwMode="auto">
          <a:xfrm flipH="1">
            <a:off x="2987675" y="4581525"/>
            <a:ext cx="1584325" cy="0"/>
          </a:xfrm>
          <a:prstGeom prst="line">
            <a:avLst/>
          </a:prstGeom>
          <a:noFill/>
          <a:ln w="50800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hu-HU"/>
          </a:p>
        </p:txBody>
      </p:sp>
      <p:sp>
        <p:nvSpPr>
          <p:cNvPr id="14344" name="Line 11"/>
          <p:cNvSpPr>
            <a:spLocks noChangeShapeType="1"/>
          </p:cNvSpPr>
          <p:nvPr/>
        </p:nvSpPr>
        <p:spPr bwMode="auto">
          <a:xfrm flipH="1">
            <a:off x="3132138" y="5229225"/>
            <a:ext cx="1439862" cy="0"/>
          </a:xfrm>
          <a:prstGeom prst="line">
            <a:avLst/>
          </a:prstGeom>
          <a:noFill/>
          <a:ln w="50800">
            <a:solidFill>
              <a:srgbClr val="008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hu-HU"/>
          </a:p>
        </p:txBody>
      </p:sp>
      <p:sp>
        <p:nvSpPr>
          <p:cNvPr id="14345" name="Text Box 12"/>
          <p:cNvSpPr txBox="1">
            <a:spLocks noChangeArrowheads="1"/>
          </p:cNvSpPr>
          <p:nvPr/>
        </p:nvSpPr>
        <p:spPr bwMode="auto">
          <a:xfrm>
            <a:off x="4643438" y="3789363"/>
            <a:ext cx="2089150" cy="366712"/>
          </a:xfrm>
          <a:prstGeom prst="rect">
            <a:avLst/>
          </a:prstGeom>
          <a:solidFill>
            <a:srgbClr val="3366FF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hu-HU"/>
              <a:t>Vena interlobularis</a:t>
            </a:r>
          </a:p>
        </p:txBody>
      </p:sp>
      <p:sp>
        <p:nvSpPr>
          <p:cNvPr id="14346" name="Text Box 13"/>
          <p:cNvSpPr txBox="1">
            <a:spLocks noChangeArrowheads="1"/>
          </p:cNvSpPr>
          <p:nvPr/>
        </p:nvSpPr>
        <p:spPr bwMode="auto">
          <a:xfrm>
            <a:off x="4643438" y="4365625"/>
            <a:ext cx="2305050" cy="366713"/>
          </a:xfrm>
          <a:prstGeom prst="rect">
            <a:avLst/>
          </a:prstGeom>
          <a:solidFill>
            <a:srgbClr val="FF00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hu-HU"/>
              <a:t>Arteria interlobularis</a:t>
            </a:r>
          </a:p>
        </p:txBody>
      </p:sp>
      <p:sp>
        <p:nvSpPr>
          <p:cNvPr id="14347" name="Text Box 14"/>
          <p:cNvSpPr txBox="1">
            <a:spLocks noChangeArrowheads="1"/>
          </p:cNvSpPr>
          <p:nvPr/>
        </p:nvSpPr>
        <p:spPr bwMode="auto">
          <a:xfrm>
            <a:off x="4643438" y="5084763"/>
            <a:ext cx="2305050" cy="366712"/>
          </a:xfrm>
          <a:prstGeom prst="rect">
            <a:avLst/>
          </a:prstGeom>
          <a:solidFill>
            <a:srgbClr val="0080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hu-HU"/>
              <a:t>Ductus interlobularis</a:t>
            </a:r>
          </a:p>
        </p:txBody>
      </p:sp>
      <p:sp>
        <p:nvSpPr>
          <p:cNvPr id="14348" name="AutoShape 15"/>
          <p:cNvSpPr>
            <a:spLocks/>
          </p:cNvSpPr>
          <p:nvPr/>
        </p:nvSpPr>
        <p:spPr bwMode="auto">
          <a:xfrm>
            <a:off x="7019925" y="3716338"/>
            <a:ext cx="215900" cy="1800225"/>
          </a:xfrm>
          <a:prstGeom prst="rightBrace">
            <a:avLst>
              <a:gd name="adj1" fmla="val 69485"/>
              <a:gd name="adj2" fmla="val 50000"/>
            </a:avLst>
          </a:prstGeom>
          <a:noFill/>
          <a:ln w="38100">
            <a:solidFill>
              <a:schemeClr val="folHlink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hu-HU">
              <a:solidFill>
                <a:schemeClr val="folHlink"/>
              </a:solidFill>
            </a:endParaRPr>
          </a:p>
        </p:txBody>
      </p:sp>
      <p:sp>
        <p:nvSpPr>
          <p:cNvPr id="14349" name="Text Box 16"/>
          <p:cNvSpPr txBox="1">
            <a:spLocks noChangeArrowheads="1"/>
          </p:cNvSpPr>
          <p:nvPr/>
        </p:nvSpPr>
        <p:spPr bwMode="auto">
          <a:xfrm>
            <a:off x="7451725" y="4221163"/>
            <a:ext cx="1152723" cy="784830"/>
          </a:xfrm>
          <a:prstGeom prst="rect">
            <a:avLst/>
          </a:prstGeom>
          <a:solidFill>
            <a:schemeClr val="folHlink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hu-HU" dirty="0" err="1"/>
              <a:t>Portales</a:t>
            </a:r>
            <a:endParaRPr lang="hu-HU" dirty="0"/>
          </a:p>
          <a:p>
            <a:pPr algn="ctr">
              <a:spcBef>
                <a:spcPct val="50000"/>
              </a:spcBef>
            </a:pPr>
            <a:r>
              <a:rPr lang="hu-HU" dirty="0" err="1"/>
              <a:t>Trias</a:t>
            </a:r>
            <a:endParaRPr lang="hu-HU" dirty="0"/>
          </a:p>
        </p:txBody>
      </p:sp>
      <p:sp>
        <p:nvSpPr>
          <p:cNvPr id="14350" name="Line 17"/>
          <p:cNvSpPr>
            <a:spLocks noChangeShapeType="1"/>
          </p:cNvSpPr>
          <p:nvPr/>
        </p:nvSpPr>
        <p:spPr bwMode="auto">
          <a:xfrm flipH="1">
            <a:off x="3348038" y="2276475"/>
            <a:ext cx="1584325" cy="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hu-HU"/>
          </a:p>
        </p:txBody>
      </p:sp>
      <p:sp>
        <p:nvSpPr>
          <p:cNvPr id="14351" name="Line 19"/>
          <p:cNvSpPr>
            <a:spLocks noChangeShapeType="1"/>
          </p:cNvSpPr>
          <p:nvPr/>
        </p:nvSpPr>
        <p:spPr bwMode="auto">
          <a:xfrm flipH="1" flipV="1">
            <a:off x="3492500" y="2492375"/>
            <a:ext cx="1366838" cy="73025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hu-HU"/>
          </a:p>
        </p:txBody>
      </p:sp>
      <p:sp>
        <p:nvSpPr>
          <p:cNvPr id="14352" name="Text Box 20"/>
          <p:cNvSpPr txBox="1">
            <a:spLocks noChangeArrowheads="1"/>
          </p:cNvSpPr>
          <p:nvPr/>
        </p:nvSpPr>
        <p:spPr bwMode="auto">
          <a:xfrm>
            <a:off x="4859338" y="2414588"/>
            <a:ext cx="266499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hu-HU" dirty="0" err="1"/>
              <a:t>Leberzellen</a:t>
            </a:r>
            <a:r>
              <a:rPr lang="hu-HU" dirty="0"/>
              <a:t> (</a:t>
            </a:r>
            <a:r>
              <a:rPr lang="hu-HU" dirty="0" err="1"/>
              <a:t>Hepatozyt</a:t>
            </a:r>
            <a:r>
              <a:rPr lang="hu-HU" dirty="0"/>
              <a:t>)</a:t>
            </a:r>
          </a:p>
        </p:txBody>
      </p:sp>
      <p:sp>
        <p:nvSpPr>
          <p:cNvPr id="14353" name="Text Box 21"/>
          <p:cNvSpPr txBox="1">
            <a:spLocks noChangeArrowheads="1"/>
          </p:cNvSpPr>
          <p:nvPr/>
        </p:nvSpPr>
        <p:spPr bwMode="auto">
          <a:xfrm>
            <a:off x="4932363" y="2054225"/>
            <a:ext cx="15113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hu-HU" dirty="0" err="1"/>
              <a:t>Lebersinus</a:t>
            </a:r>
            <a:endParaRPr lang="hu-HU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ext Box 10"/>
          <p:cNvSpPr txBox="1">
            <a:spLocks noChangeArrowheads="1"/>
          </p:cNvSpPr>
          <p:nvPr/>
        </p:nvSpPr>
        <p:spPr bwMode="auto">
          <a:xfrm>
            <a:off x="6228059" y="6372036"/>
            <a:ext cx="2880445" cy="369332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hu-HU" b="1" dirty="0" err="1"/>
              <a:t>Schwein</a:t>
            </a:r>
            <a:r>
              <a:rPr lang="hu-HU" b="1" dirty="0"/>
              <a:t>, </a:t>
            </a:r>
            <a:r>
              <a:rPr lang="hu-HU" b="1" dirty="0" err="1"/>
              <a:t>Azan</a:t>
            </a:r>
            <a:r>
              <a:rPr lang="hu-HU" b="1" dirty="0"/>
              <a:t> </a:t>
            </a:r>
            <a:r>
              <a:rPr lang="hu-HU" b="1" dirty="0" err="1"/>
              <a:t>Färbung</a:t>
            </a:r>
            <a:endParaRPr lang="hu-HU" b="1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Line 5"/>
          <p:cNvSpPr>
            <a:spLocks noChangeShapeType="1"/>
          </p:cNvSpPr>
          <p:nvPr/>
        </p:nvSpPr>
        <p:spPr bwMode="auto">
          <a:xfrm flipH="1">
            <a:off x="4787900" y="2636838"/>
            <a:ext cx="863600" cy="504825"/>
          </a:xfrm>
          <a:prstGeom prst="line">
            <a:avLst/>
          </a:prstGeom>
          <a:noFill/>
          <a:ln w="50800">
            <a:solidFill>
              <a:srgbClr val="00CCFF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hu-HU"/>
          </a:p>
        </p:txBody>
      </p:sp>
      <p:sp>
        <p:nvSpPr>
          <p:cNvPr id="16387" name="Text Box 6"/>
          <p:cNvSpPr txBox="1">
            <a:spLocks noChangeArrowheads="1"/>
          </p:cNvSpPr>
          <p:nvPr/>
        </p:nvSpPr>
        <p:spPr bwMode="auto">
          <a:xfrm>
            <a:off x="4932363" y="2133600"/>
            <a:ext cx="1727200" cy="366713"/>
          </a:xfrm>
          <a:prstGeom prst="rect">
            <a:avLst/>
          </a:prstGeom>
          <a:solidFill>
            <a:srgbClr val="00CCFF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hu-HU"/>
              <a:t>Vena centralis</a:t>
            </a:r>
          </a:p>
        </p:txBody>
      </p:sp>
      <p:sp>
        <p:nvSpPr>
          <p:cNvPr id="16388" name="Line 8"/>
          <p:cNvSpPr>
            <a:spLocks noChangeShapeType="1"/>
          </p:cNvSpPr>
          <p:nvPr/>
        </p:nvSpPr>
        <p:spPr bwMode="auto">
          <a:xfrm>
            <a:off x="1908175" y="1268413"/>
            <a:ext cx="935038" cy="361950"/>
          </a:xfrm>
          <a:prstGeom prst="line">
            <a:avLst/>
          </a:prstGeom>
          <a:noFill/>
          <a:ln w="50800">
            <a:solidFill>
              <a:schemeClr val="folHlink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hu-HU"/>
          </a:p>
        </p:txBody>
      </p:sp>
      <p:sp>
        <p:nvSpPr>
          <p:cNvPr id="16389" name="Oval 9"/>
          <p:cNvSpPr>
            <a:spLocks noChangeArrowheads="1"/>
          </p:cNvSpPr>
          <p:nvPr/>
        </p:nvSpPr>
        <p:spPr bwMode="auto">
          <a:xfrm>
            <a:off x="2916238" y="1268413"/>
            <a:ext cx="935037" cy="936625"/>
          </a:xfrm>
          <a:prstGeom prst="ellipse">
            <a:avLst/>
          </a:prstGeom>
          <a:noFill/>
          <a:ln w="50800">
            <a:solidFill>
              <a:schemeClr val="folHlink"/>
            </a:solidFill>
            <a:prstDash val="sysDot"/>
            <a:round/>
            <a:headEnd/>
            <a:tailEnd/>
          </a:ln>
        </p:spPr>
        <p:txBody>
          <a:bodyPr wrap="none" anchor="ctr"/>
          <a:lstStyle/>
          <a:p>
            <a:endParaRPr lang="hu-HU"/>
          </a:p>
        </p:txBody>
      </p:sp>
      <p:sp>
        <p:nvSpPr>
          <p:cNvPr id="16390" name="Text Box 10"/>
          <p:cNvSpPr txBox="1">
            <a:spLocks noChangeArrowheads="1"/>
          </p:cNvSpPr>
          <p:nvPr/>
        </p:nvSpPr>
        <p:spPr bwMode="auto">
          <a:xfrm>
            <a:off x="683568" y="836613"/>
            <a:ext cx="1152624" cy="784830"/>
          </a:xfrm>
          <a:prstGeom prst="rect">
            <a:avLst/>
          </a:prstGeom>
          <a:solidFill>
            <a:schemeClr val="folHlink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hu-HU" dirty="0" err="1"/>
              <a:t>Portale</a:t>
            </a:r>
            <a:endParaRPr lang="hu-HU" dirty="0"/>
          </a:p>
          <a:p>
            <a:pPr algn="ctr">
              <a:spcBef>
                <a:spcPct val="50000"/>
              </a:spcBef>
            </a:pPr>
            <a:r>
              <a:rPr lang="hu-HU" dirty="0" err="1"/>
              <a:t>Trias</a:t>
            </a:r>
            <a:endParaRPr lang="hu-HU" dirty="0"/>
          </a:p>
        </p:txBody>
      </p:sp>
      <p:sp>
        <p:nvSpPr>
          <p:cNvPr id="16391" name="Text Box 11"/>
          <p:cNvSpPr txBox="1">
            <a:spLocks noChangeArrowheads="1"/>
          </p:cNvSpPr>
          <p:nvPr/>
        </p:nvSpPr>
        <p:spPr bwMode="auto">
          <a:xfrm>
            <a:off x="6444083" y="6372036"/>
            <a:ext cx="2592413" cy="369332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hu-HU" b="1" dirty="0" err="1"/>
              <a:t>Mensch</a:t>
            </a:r>
            <a:r>
              <a:rPr lang="hu-HU" b="1" dirty="0"/>
              <a:t>, HE </a:t>
            </a:r>
            <a:r>
              <a:rPr lang="hu-HU" b="1" dirty="0" err="1"/>
              <a:t>Färbung</a:t>
            </a:r>
            <a:endParaRPr lang="hu-HU" b="1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Line 4"/>
          <p:cNvSpPr>
            <a:spLocks noChangeShapeType="1"/>
          </p:cNvSpPr>
          <p:nvPr/>
        </p:nvSpPr>
        <p:spPr bwMode="auto">
          <a:xfrm flipH="1">
            <a:off x="5219700" y="2420938"/>
            <a:ext cx="1657350" cy="1368425"/>
          </a:xfrm>
          <a:prstGeom prst="line">
            <a:avLst/>
          </a:prstGeom>
          <a:noFill/>
          <a:ln w="50800">
            <a:solidFill>
              <a:srgbClr val="3366FF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hu-HU"/>
          </a:p>
        </p:txBody>
      </p:sp>
      <p:sp>
        <p:nvSpPr>
          <p:cNvPr id="17411" name="Text Box 7"/>
          <p:cNvSpPr txBox="1">
            <a:spLocks noChangeArrowheads="1"/>
          </p:cNvSpPr>
          <p:nvPr/>
        </p:nvSpPr>
        <p:spPr bwMode="auto">
          <a:xfrm>
            <a:off x="6372225" y="1989138"/>
            <a:ext cx="2089150" cy="366712"/>
          </a:xfrm>
          <a:prstGeom prst="rect">
            <a:avLst/>
          </a:prstGeom>
          <a:solidFill>
            <a:srgbClr val="3366FF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hu-HU"/>
              <a:t>Vena interlobularis</a:t>
            </a:r>
          </a:p>
        </p:txBody>
      </p:sp>
      <p:sp>
        <p:nvSpPr>
          <p:cNvPr id="17412" name="Text Box 8"/>
          <p:cNvSpPr txBox="1">
            <a:spLocks noChangeArrowheads="1"/>
          </p:cNvSpPr>
          <p:nvPr/>
        </p:nvSpPr>
        <p:spPr bwMode="auto">
          <a:xfrm>
            <a:off x="250825" y="1196975"/>
            <a:ext cx="2305050" cy="366713"/>
          </a:xfrm>
          <a:prstGeom prst="rect">
            <a:avLst/>
          </a:prstGeom>
          <a:solidFill>
            <a:srgbClr val="FF00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hu-HU"/>
              <a:t>Arteria interlobularis</a:t>
            </a:r>
          </a:p>
        </p:txBody>
      </p:sp>
      <p:sp>
        <p:nvSpPr>
          <p:cNvPr id="17413" name="Line 9"/>
          <p:cNvSpPr>
            <a:spLocks noChangeShapeType="1"/>
          </p:cNvSpPr>
          <p:nvPr/>
        </p:nvSpPr>
        <p:spPr bwMode="auto">
          <a:xfrm>
            <a:off x="2627313" y="1557338"/>
            <a:ext cx="649287" cy="358775"/>
          </a:xfrm>
          <a:prstGeom prst="line">
            <a:avLst/>
          </a:prstGeom>
          <a:noFill/>
          <a:ln w="50800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hu-HU"/>
          </a:p>
        </p:txBody>
      </p:sp>
      <p:sp>
        <p:nvSpPr>
          <p:cNvPr id="17414" name="Text Box 10"/>
          <p:cNvSpPr txBox="1">
            <a:spLocks noChangeArrowheads="1"/>
          </p:cNvSpPr>
          <p:nvPr/>
        </p:nvSpPr>
        <p:spPr bwMode="auto">
          <a:xfrm>
            <a:off x="6084888" y="652463"/>
            <a:ext cx="2305050" cy="366712"/>
          </a:xfrm>
          <a:prstGeom prst="rect">
            <a:avLst/>
          </a:prstGeom>
          <a:solidFill>
            <a:srgbClr val="0080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hu-HU"/>
              <a:t>Ductus interlobularis</a:t>
            </a:r>
          </a:p>
        </p:txBody>
      </p:sp>
      <p:sp>
        <p:nvSpPr>
          <p:cNvPr id="17415" name="Line 11"/>
          <p:cNvSpPr>
            <a:spLocks noChangeShapeType="1"/>
          </p:cNvSpPr>
          <p:nvPr/>
        </p:nvSpPr>
        <p:spPr bwMode="auto">
          <a:xfrm flipH="1">
            <a:off x="4859338" y="836613"/>
            <a:ext cx="1152525" cy="504825"/>
          </a:xfrm>
          <a:prstGeom prst="line">
            <a:avLst/>
          </a:prstGeom>
          <a:noFill/>
          <a:ln w="50800">
            <a:solidFill>
              <a:srgbClr val="008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hu-HU"/>
          </a:p>
        </p:txBody>
      </p:sp>
      <p:sp>
        <p:nvSpPr>
          <p:cNvPr id="17416" name="Text Box 13"/>
          <p:cNvSpPr txBox="1">
            <a:spLocks noChangeArrowheads="1"/>
          </p:cNvSpPr>
          <p:nvPr/>
        </p:nvSpPr>
        <p:spPr bwMode="auto">
          <a:xfrm>
            <a:off x="6444207" y="6237288"/>
            <a:ext cx="2520405" cy="461665"/>
          </a:xfrm>
          <a:prstGeom prst="rect">
            <a:avLst/>
          </a:prstGeom>
          <a:solidFill>
            <a:schemeClr val="folHlink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hu-HU" sz="2400" dirty="0" err="1"/>
              <a:t>Portale</a:t>
            </a:r>
            <a:r>
              <a:rPr lang="hu-HU" sz="2400" dirty="0"/>
              <a:t> </a:t>
            </a:r>
            <a:r>
              <a:rPr lang="hu-HU" sz="2400" dirty="0" err="1"/>
              <a:t>Trias</a:t>
            </a:r>
            <a:endParaRPr lang="hu-HU" sz="24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Line 4"/>
          <p:cNvSpPr>
            <a:spLocks noChangeShapeType="1"/>
          </p:cNvSpPr>
          <p:nvPr/>
        </p:nvSpPr>
        <p:spPr bwMode="auto">
          <a:xfrm flipV="1">
            <a:off x="3995738" y="1700213"/>
            <a:ext cx="144462" cy="6477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hu-HU"/>
          </a:p>
        </p:txBody>
      </p:sp>
      <p:sp>
        <p:nvSpPr>
          <p:cNvPr id="18435" name="Text Box 5"/>
          <p:cNvSpPr txBox="1">
            <a:spLocks noChangeArrowheads="1"/>
          </p:cNvSpPr>
          <p:nvPr/>
        </p:nvSpPr>
        <p:spPr bwMode="auto">
          <a:xfrm>
            <a:off x="6660232" y="3501008"/>
            <a:ext cx="1225327" cy="369332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hu-HU" dirty="0" err="1"/>
              <a:t>Hepatozyt</a:t>
            </a:r>
            <a:endParaRPr lang="hu-HU" dirty="0"/>
          </a:p>
        </p:txBody>
      </p:sp>
      <p:sp>
        <p:nvSpPr>
          <p:cNvPr id="18436" name="Line 7"/>
          <p:cNvSpPr>
            <a:spLocks noChangeShapeType="1"/>
          </p:cNvSpPr>
          <p:nvPr/>
        </p:nvSpPr>
        <p:spPr bwMode="auto">
          <a:xfrm flipV="1">
            <a:off x="7308850" y="2781300"/>
            <a:ext cx="144463" cy="6477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hu-HU"/>
          </a:p>
        </p:txBody>
      </p:sp>
      <p:sp>
        <p:nvSpPr>
          <p:cNvPr id="18437" name="Line 8"/>
          <p:cNvSpPr>
            <a:spLocks noChangeShapeType="1"/>
          </p:cNvSpPr>
          <p:nvPr/>
        </p:nvSpPr>
        <p:spPr bwMode="auto">
          <a:xfrm flipV="1">
            <a:off x="2771775" y="692150"/>
            <a:ext cx="1295400" cy="28892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hu-HU"/>
          </a:p>
        </p:txBody>
      </p:sp>
      <p:sp>
        <p:nvSpPr>
          <p:cNvPr id="18438" name="Text Box 9"/>
          <p:cNvSpPr txBox="1">
            <a:spLocks noChangeArrowheads="1"/>
          </p:cNvSpPr>
          <p:nvPr/>
        </p:nvSpPr>
        <p:spPr bwMode="auto">
          <a:xfrm>
            <a:off x="1691680" y="1052513"/>
            <a:ext cx="1584151" cy="369332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hu-HU" dirty="0" err="1"/>
              <a:t>Endothelzelle</a:t>
            </a:r>
            <a:endParaRPr lang="hu-HU" dirty="0"/>
          </a:p>
        </p:txBody>
      </p:sp>
      <p:sp>
        <p:nvSpPr>
          <p:cNvPr id="18439" name="Text Box 10"/>
          <p:cNvSpPr txBox="1">
            <a:spLocks noChangeArrowheads="1"/>
          </p:cNvSpPr>
          <p:nvPr/>
        </p:nvSpPr>
        <p:spPr bwMode="auto">
          <a:xfrm>
            <a:off x="3203575" y="2492375"/>
            <a:ext cx="1512888" cy="366713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hu-HU" dirty="0" err="1"/>
              <a:t>Kupffer-Zelle</a:t>
            </a:r>
            <a:endParaRPr lang="hu-HU" dirty="0"/>
          </a:p>
        </p:txBody>
      </p:sp>
      <p:sp>
        <p:nvSpPr>
          <p:cNvPr id="18440" name="Line 12"/>
          <p:cNvSpPr>
            <a:spLocks noChangeShapeType="1"/>
          </p:cNvSpPr>
          <p:nvPr/>
        </p:nvSpPr>
        <p:spPr bwMode="auto">
          <a:xfrm flipH="1">
            <a:off x="1583281" y="4941168"/>
            <a:ext cx="576364" cy="503511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hu-HU"/>
          </a:p>
        </p:txBody>
      </p:sp>
      <p:sp>
        <p:nvSpPr>
          <p:cNvPr id="18441" name="Text Box 13"/>
          <p:cNvSpPr txBox="1">
            <a:spLocks noChangeArrowheads="1"/>
          </p:cNvSpPr>
          <p:nvPr/>
        </p:nvSpPr>
        <p:spPr bwMode="auto">
          <a:xfrm>
            <a:off x="1305570" y="4498289"/>
            <a:ext cx="1944390" cy="369332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hu-HU" dirty="0" err="1"/>
              <a:t>Gallenkanälchen</a:t>
            </a:r>
            <a:endParaRPr lang="hu-HU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4"/>
          <p:cNvSpPr>
            <a:spLocks noChangeArrowheads="1"/>
          </p:cNvSpPr>
          <p:nvPr/>
        </p:nvSpPr>
        <p:spPr bwMode="auto">
          <a:xfrm>
            <a:off x="457200" y="201613"/>
            <a:ext cx="8229600" cy="850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hu-HU" sz="2800" dirty="0" err="1">
                <a:solidFill>
                  <a:schemeClr val="tx2"/>
                </a:solidFill>
              </a:rPr>
              <a:t>Intrahepatische</a:t>
            </a:r>
            <a:r>
              <a:rPr lang="hu-HU" sz="2800" dirty="0">
                <a:solidFill>
                  <a:schemeClr val="tx2"/>
                </a:solidFill>
              </a:rPr>
              <a:t> </a:t>
            </a:r>
            <a:r>
              <a:rPr lang="hu-HU" sz="2800" dirty="0" err="1">
                <a:solidFill>
                  <a:schemeClr val="tx2"/>
                </a:solidFill>
              </a:rPr>
              <a:t>Gallenwege</a:t>
            </a:r>
            <a:endParaRPr lang="hu-HU" sz="2800" dirty="0">
              <a:solidFill>
                <a:schemeClr val="tx2"/>
              </a:solidFill>
            </a:endParaRPr>
          </a:p>
        </p:txBody>
      </p:sp>
      <p:pic>
        <p:nvPicPr>
          <p:cNvPr id="19459" name="Picture 10" descr="showimage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932363" y="1990725"/>
            <a:ext cx="3970337" cy="3598863"/>
          </a:xfrm>
          <a:noFill/>
        </p:spPr>
      </p:pic>
      <p:pic>
        <p:nvPicPr>
          <p:cNvPr id="19460" name="Picture 15" descr="em2a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323850" y="1989138"/>
            <a:ext cx="4200525" cy="3598862"/>
          </a:xfrm>
          <a:noFill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4" descr="choloedochus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3443288" y="1341438"/>
            <a:ext cx="2208212" cy="5111750"/>
          </a:xfrm>
          <a:noFill/>
        </p:spPr>
      </p:pic>
      <p:sp>
        <p:nvSpPr>
          <p:cNvPr id="20483" name="Rectangle 7"/>
          <p:cNvSpPr>
            <a:spLocks noChangeArrowheads="1"/>
          </p:cNvSpPr>
          <p:nvPr/>
        </p:nvSpPr>
        <p:spPr bwMode="auto">
          <a:xfrm>
            <a:off x="457200" y="201613"/>
            <a:ext cx="8229600" cy="850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hu-HU" sz="2800" dirty="0" err="1">
                <a:solidFill>
                  <a:schemeClr val="tx2"/>
                </a:solidFill>
              </a:rPr>
              <a:t>Gallenblase</a:t>
            </a:r>
            <a:r>
              <a:rPr lang="hu-HU" sz="2800" dirty="0">
                <a:solidFill>
                  <a:schemeClr val="tx2"/>
                </a:solidFill>
              </a:rPr>
              <a:t>/ </a:t>
            </a:r>
            <a:r>
              <a:rPr lang="hu-HU" sz="2800" dirty="0" err="1">
                <a:solidFill>
                  <a:schemeClr val="tx2"/>
                </a:solidFill>
              </a:rPr>
              <a:t>Vesica</a:t>
            </a:r>
            <a:r>
              <a:rPr lang="hu-HU" sz="2800" dirty="0">
                <a:solidFill>
                  <a:schemeClr val="tx2"/>
                </a:solidFill>
              </a:rPr>
              <a:t> </a:t>
            </a:r>
            <a:r>
              <a:rPr lang="hu-HU" sz="2800" dirty="0" err="1">
                <a:solidFill>
                  <a:schemeClr val="tx2"/>
                </a:solidFill>
              </a:rPr>
              <a:t>fellea</a:t>
            </a:r>
            <a:endParaRPr lang="hu-HU" sz="2800" dirty="0">
              <a:solidFill>
                <a:schemeClr val="tx2"/>
              </a:solidFill>
            </a:endParaRPr>
          </a:p>
        </p:txBody>
      </p:sp>
      <p:sp>
        <p:nvSpPr>
          <p:cNvPr id="20484" name="Line 8"/>
          <p:cNvSpPr>
            <a:spLocks noChangeShapeType="1"/>
          </p:cNvSpPr>
          <p:nvPr/>
        </p:nvSpPr>
        <p:spPr bwMode="auto">
          <a:xfrm flipH="1">
            <a:off x="5435600" y="2060575"/>
            <a:ext cx="647700" cy="73025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hu-HU"/>
          </a:p>
        </p:txBody>
      </p:sp>
      <p:sp>
        <p:nvSpPr>
          <p:cNvPr id="20485" name="Line 9"/>
          <p:cNvSpPr>
            <a:spLocks noChangeShapeType="1"/>
          </p:cNvSpPr>
          <p:nvPr/>
        </p:nvSpPr>
        <p:spPr bwMode="auto">
          <a:xfrm>
            <a:off x="2771775" y="1916113"/>
            <a:ext cx="2232025" cy="217487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hu-HU"/>
          </a:p>
        </p:txBody>
      </p:sp>
      <p:sp>
        <p:nvSpPr>
          <p:cNvPr id="20486" name="Line 10"/>
          <p:cNvSpPr>
            <a:spLocks noChangeShapeType="1"/>
          </p:cNvSpPr>
          <p:nvPr/>
        </p:nvSpPr>
        <p:spPr bwMode="auto">
          <a:xfrm>
            <a:off x="4068763" y="4437063"/>
            <a:ext cx="863600" cy="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hu-HU"/>
          </a:p>
        </p:txBody>
      </p:sp>
      <p:sp>
        <p:nvSpPr>
          <p:cNvPr id="20487" name="Line 12"/>
          <p:cNvSpPr>
            <a:spLocks noChangeShapeType="1"/>
          </p:cNvSpPr>
          <p:nvPr/>
        </p:nvSpPr>
        <p:spPr bwMode="auto">
          <a:xfrm flipH="1">
            <a:off x="5364163" y="4794250"/>
            <a:ext cx="792162" cy="506413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hu-HU"/>
          </a:p>
        </p:txBody>
      </p:sp>
      <p:sp>
        <p:nvSpPr>
          <p:cNvPr id="20488" name="Text Box 17"/>
          <p:cNvSpPr txBox="1">
            <a:spLocks noChangeArrowheads="1"/>
          </p:cNvSpPr>
          <p:nvPr/>
        </p:nvSpPr>
        <p:spPr bwMode="auto">
          <a:xfrm>
            <a:off x="2484438" y="4083050"/>
            <a:ext cx="1476375" cy="641350"/>
          </a:xfrm>
          <a:prstGeom prst="rect">
            <a:avLst/>
          </a:prstGeom>
          <a:solidFill>
            <a:srgbClr val="99CC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hu-HU"/>
              <a:t>Ductus</a:t>
            </a:r>
            <a:r>
              <a:rPr lang="hu-HU" b="1"/>
              <a:t> </a:t>
            </a:r>
            <a:r>
              <a:rPr lang="hu-HU"/>
              <a:t>choledochus</a:t>
            </a:r>
          </a:p>
        </p:txBody>
      </p:sp>
      <p:sp>
        <p:nvSpPr>
          <p:cNvPr id="20489" name="Text Box 18"/>
          <p:cNvSpPr txBox="1">
            <a:spLocks noChangeArrowheads="1"/>
          </p:cNvSpPr>
          <p:nvPr/>
        </p:nvSpPr>
        <p:spPr bwMode="auto">
          <a:xfrm>
            <a:off x="6227763" y="1628775"/>
            <a:ext cx="1476375" cy="915988"/>
          </a:xfrm>
          <a:prstGeom prst="rect">
            <a:avLst/>
          </a:prstGeom>
          <a:solidFill>
            <a:srgbClr val="99CC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hu-HU"/>
              <a:t>Ductus</a:t>
            </a:r>
            <a:r>
              <a:rPr lang="hu-HU" b="1"/>
              <a:t> </a:t>
            </a:r>
            <a:r>
              <a:rPr lang="hu-HU"/>
              <a:t>hepaticus communis</a:t>
            </a:r>
          </a:p>
        </p:txBody>
      </p:sp>
      <p:sp>
        <p:nvSpPr>
          <p:cNvPr id="20490" name="Text Box 19"/>
          <p:cNvSpPr txBox="1">
            <a:spLocks noChangeArrowheads="1"/>
          </p:cNvSpPr>
          <p:nvPr/>
        </p:nvSpPr>
        <p:spPr bwMode="auto">
          <a:xfrm>
            <a:off x="5795963" y="3789363"/>
            <a:ext cx="1584325" cy="915987"/>
          </a:xfrm>
          <a:prstGeom prst="rect">
            <a:avLst/>
          </a:prstGeom>
          <a:solidFill>
            <a:srgbClr val="99CC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hu-HU"/>
              <a:t>Ductus</a:t>
            </a:r>
            <a:r>
              <a:rPr lang="hu-HU" b="1"/>
              <a:t> </a:t>
            </a:r>
            <a:r>
              <a:rPr lang="hu-HU"/>
              <a:t>pancreaticus major</a:t>
            </a:r>
          </a:p>
        </p:txBody>
      </p:sp>
      <p:sp>
        <p:nvSpPr>
          <p:cNvPr id="20491" name="Text Box 20"/>
          <p:cNvSpPr txBox="1">
            <a:spLocks noChangeArrowheads="1"/>
          </p:cNvSpPr>
          <p:nvPr/>
        </p:nvSpPr>
        <p:spPr bwMode="auto">
          <a:xfrm>
            <a:off x="1187450" y="1557338"/>
            <a:ext cx="1476375" cy="641350"/>
          </a:xfrm>
          <a:prstGeom prst="rect">
            <a:avLst/>
          </a:prstGeom>
          <a:solidFill>
            <a:srgbClr val="99CC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hu-HU"/>
              <a:t>Ductus</a:t>
            </a:r>
            <a:r>
              <a:rPr lang="hu-HU" b="1"/>
              <a:t> </a:t>
            </a:r>
            <a:r>
              <a:rPr lang="hu-HU"/>
              <a:t>cysticus</a:t>
            </a:r>
          </a:p>
        </p:txBody>
      </p:sp>
      <p:sp>
        <p:nvSpPr>
          <p:cNvPr id="20492" name="Line 21"/>
          <p:cNvSpPr>
            <a:spLocks noChangeShapeType="1"/>
          </p:cNvSpPr>
          <p:nvPr/>
        </p:nvSpPr>
        <p:spPr bwMode="auto">
          <a:xfrm>
            <a:off x="3203575" y="5661025"/>
            <a:ext cx="863600" cy="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hu-HU"/>
          </a:p>
        </p:txBody>
      </p:sp>
      <p:sp>
        <p:nvSpPr>
          <p:cNvPr id="20493" name="Text Box 22"/>
          <p:cNvSpPr txBox="1">
            <a:spLocks noChangeArrowheads="1"/>
          </p:cNvSpPr>
          <p:nvPr/>
        </p:nvSpPr>
        <p:spPr bwMode="auto">
          <a:xfrm>
            <a:off x="1619250" y="5445125"/>
            <a:ext cx="1476375" cy="366713"/>
          </a:xfrm>
          <a:prstGeom prst="rect">
            <a:avLst/>
          </a:prstGeom>
          <a:solidFill>
            <a:srgbClr val="99CC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hu-HU"/>
              <a:t>Duodenum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88913"/>
            <a:ext cx="8229600" cy="1143000"/>
          </a:xfrm>
        </p:spPr>
        <p:txBody>
          <a:bodyPr/>
          <a:lstStyle/>
          <a:p>
            <a:pPr eaLnBrk="1" hangingPunct="1"/>
            <a:r>
              <a:rPr lang="hu-HU" sz="2800" dirty="0" err="1"/>
              <a:t>Aufgaben</a:t>
            </a:r>
            <a:r>
              <a:rPr lang="hu-HU" sz="2800" dirty="0"/>
              <a:t> der </a:t>
            </a:r>
            <a:r>
              <a:rPr lang="hu-HU" sz="2800" dirty="0" err="1"/>
              <a:t>Leber</a:t>
            </a:r>
            <a:endParaRPr lang="hu-HU" sz="2800" dirty="0"/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800200"/>
            <a:ext cx="8229600" cy="4797152"/>
          </a:xfrm>
        </p:spPr>
        <p:txBody>
          <a:bodyPr/>
          <a:lstStyle/>
          <a:p>
            <a:pPr eaLnBrk="1" hangingPunct="1"/>
            <a:r>
              <a:rPr lang="hu-HU" sz="2400" dirty="0" err="1"/>
              <a:t>Zentrales</a:t>
            </a:r>
            <a:r>
              <a:rPr lang="hu-HU" sz="2400" dirty="0"/>
              <a:t> </a:t>
            </a:r>
            <a:r>
              <a:rPr lang="hu-HU" sz="2400" dirty="0" err="1"/>
              <a:t>Organ</a:t>
            </a:r>
            <a:r>
              <a:rPr lang="hu-HU" sz="2400" dirty="0"/>
              <a:t> des </a:t>
            </a:r>
            <a:r>
              <a:rPr lang="hu-HU" sz="2400" dirty="0" err="1"/>
              <a:t>Kohlenhydrat-</a:t>
            </a:r>
            <a:r>
              <a:rPr lang="hu-HU" sz="2400" dirty="0"/>
              <a:t>, Protein- und  </a:t>
            </a:r>
          </a:p>
          <a:p>
            <a:pPr eaLnBrk="1" hangingPunct="1">
              <a:buNone/>
            </a:pPr>
            <a:r>
              <a:rPr lang="hu-HU" sz="2400" dirty="0"/>
              <a:t>     </a:t>
            </a:r>
            <a:r>
              <a:rPr lang="hu-HU" sz="2400" dirty="0" err="1"/>
              <a:t>Lipidstoffwechels</a:t>
            </a:r>
            <a:endParaRPr lang="hu-HU" sz="2400" dirty="0"/>
          </a:p>
          <a:p>
            <a:pPr eaLnBrk="1" hangingPunct="1">
              <a:buNone/>
            </a:pPr>
            <a:endParaRPr lang="hu-HU" sz="800" dirty="0"/>
          </a:p>
          <a:p>
            <a:pPr eaLnBrk="1" hangingPunct="1">
              <a:buFont typeface="Arial" pitchFamily="34" charset="0"/>
              <a:buChar char="•"/>
            </a:pPr>
            <a:r>
              <a:rPr lang="hu-HU" sz="2400" dirty="0" err="1"/>
              <a:t>Entgiftung</a:t>
            </a:r>
            <a:r>
              <a:rPr lang="hu-HU" sz="2400" dirty="0"/>
              <a:t> </a:t>
            </a:r>
            <a:r>
              <a:rPr lang="en-US" sz="2400" dirty="0"/>
              <a:t>(</a:t>
            </a:r>
            <a:r>
              <a:rPr lang="hu-HU" sz="2400" dirty="0"/>
              <a:t>A</a:t>
            </a:r>
            <a:r>
              <a:rPr lang="en-US" sz="2400" dirty="0"/>
              <a:t>l</a:t>
            </a:r>
            <a:r>
              <a:rPr lang="hu-HU" sz="2400" dirty="0"/>
              <a:t>k</a:t>
            </a:r>
            <a:r>
              <a:rPr lang="en-US" sz="2400" dirty="0" err="1"/>
              <a:t>ohol</a:t>
            </a:r>
            <a:r>
              <a:rPr lang="hu-HU" sz="2400" dirty="0"/>
              <a:t>e</a:t>
            </a:r>
            <a:r>
              <a:rPr lang="en-US" sz="2400" dirty="0"/>
              <a:t>, </a:t>
            </a:r>
            <a:r>
              <a:rPr lang="hu-HU" sz="2400" dirty="0"/>
              <a:t>Medikamente, </a:t>
            </a:r>
            <a:r>
              <a:rPr lang="hu-HU" sz="2400" dirty="0" err="1"/>
              <a:t>usw</a:t>
            </a:r>
            <a:r>
              <a:rPr lang="hu-HU" sz="2400" dirty="0"/>
              <a:t>.</a:t>
            </a:r>
            <a:r>
              <a:rPr lang="en-US" sz="2400" dirty="0"/>
              <a:t>)</a:t>
            </a:r>
            <a:endParaRPr lang="hu-HU" sz="2400" dirty="0"/>
          </a:p>
          <a:p>
            <a:pPr eaLnBrk="1" hangingPunct="1">
              <a:buNone/>
            </a:pPr>
            <a:endParaRPr lang="en-US" sz="800" dirty="0"/>
          </a:p>
          <a:p>
            <a:pPr eaLnBrk="1" hangingPunct="1"/>
            <a:r>
              <a:rPr lang="hu-HU" sz="2400" dirty="0" err="1"/>
              <a:t>Glykogenspeicherung</a:t>
            </a:r>
            <a:endParaRPr lang="hu-HU" sz="2400" dirty="0"/>
          </a:p>
          <a:p>
            <a:pPr eaLnBrk="1" hangingPunct="1">
              <a:buNone/>
            </a:pPr>
            <a:endParaRPr lang="en-US" sz="800" dirty="0"/>
          </a:p>
          <a:p>
            <a:pPr eaLnBrk="1" hangingPunct="1"/>
            <a:r>
              <a:rPr lang="hu-HU" sz="2400" dirty="0" err="1"/>
              <a:t>Synthese</a:t>
            </a:r>
            <a:r>
              <a:rPr lang="hu-HU" sz="2400" dirty="0"/>
              <a:t> der Proteinen des </a:t>
            </a:r>
            <a:r>
              <a:rPr lang="hu-HU" sz="2400" dirty="0" err="1"/>
              <a:t>Blutplasmas</a:t>
            </a:r>
            <a:r>
              <a:rPr lang="en-US" sz="2400" dirty="0"/>
              <a:t> (</a:t>
            </a:r>
            <a:r>
              <a:rPr lang="hu-HU" sz="2400" dirty="0"/>
              <a:t>Albumin,   </a:t>
            </a:r>
            <a:r>
              <a:rPr lang="hu-HU" sz="2400" dirty="0" err="1"/>
              <a:t>Gerinnungsfaktoren</a:t>
            </a:r>
            <a:r>
              <a:rPr lang="hu-HU" sz="2400" dirty="0"/>
              <a:t>, </a:t>
            </a:r>
            <a:r>
              <a:rPr lang="hu-HU" sz="2400" dirty="0" err="1"/>
              <a:t>Trägerproteine</a:t>
            </a:r>
            <a:r>
              <a:rPr lang="hu-HU" sz="2400" dirty="0"/>
              <a:t> </a:t>
            </a:r>
            <a:r>
              <a:rPr lang="hu-HU" sz="2400" dirty="0" err="1"/>
              <a:t>verschiedener</a:t>
            </a:r>
            <a:r>
              <a:rPr lang="hu-HU" sz="2400" dirty="0"/>
              <a:t> </a:t>
            </a:r>
            <a:r>
              <a:rPr lang="hu-HU" sz="2400" dirty="0" err="1"/>
              <a:t>Hormonen</a:t>
            </a:r>
            <a:r>
              <a:rPr lang="hu-HU" sz="2400" dirty="0"/>
              <a:t>, </a:t>
            </a:r>
            <a:r>
              <a:rPr lang="hu-HU" sz="2400" dirty="0" err="1"/>
              <a:t>Ionen</a:t>
            </a:r>
            <a:r>
              <a:rPr lang="hu-HU" sz="2400" dirty="0"/>
              <a:t> und </a:t>
            </a:r>
            <a:r>
              <a:rPr lang="hu-HU" sz="2400" dirty="0" err="1"/>
              <a:t>weiteren</a:t>
            </a:r>
            <a:r>
              <a:rPr lang="hu-HU" sz="2400" dirty="0"/>
              <a:t> </a:t>
            </a:r>
            <a:r>
              <a:rPr lang="hu-HU" sz="2400" dirty="0" err="1"/>
              <a:t>Molelekülen</a:t>
            </a:r>
            <a:r>
              <a:rPr lang="hu-HU" sz="2400" dirty="0"/>
              <a:t>, </a:t>
            </a:r>
            <a:r>
              <a:rPr lang="hu-HU" sz="2400" dirty="0" err="1"/>
              <a:t>usw</a:t>
            </a:r>
            <a:r>
              <a:rPr lang="hu-HU" sz="2400" dirty="0"/>
              <a:t>.</a:t>
            </a:r>
            <a:r>
              <a:rPr lang="en-US" sz="2400" dirty="0"/>
              <a:t>)</a:t>
            </a:r>
            <a:endParaRPr lang="hu-HU" sz="2400" dirty="0"/>
          </a:p>
          <a:p>
            <a:pPr eaLnBrk="1" hangingPunct="1">
              <a:buNone/>
            </a:pPr>
            <a:endParaRPr lang="en-US" sz="800" dirty="0"/>
          </a:p>
          <a:p>
            <a:pPr eaLnBrk="1" hangingPunct="1"/>
            <a:r>
              <a:rPr lang="hu-HU" sz="2400" dirty="0" err="1"/>
              <a:t>Synthese</a:t>
            </a:r>
            <a:r>
              <a:rPr lang="hu-HU" sz="2400" dirty="0"/>
              <a:t> der </a:t>
            </a:r>
            <a:r>
              <a:rPr lang="hu-HU" sz="2400" dirty="0" err="1"/>
              <a:t>Galle</a:t>
            </a:r>
            <a:r>
              <a:rPr lang="hu-HU" sz="2400" dirty="0"/>
              <a:t> </a:t>
            </a:r>
            <a:r>
              <a:rPr lang="en-US" sz="2400" dirty="0"/>
              <a:t>(</a:t>
            </a:r>
            <a:r>
              <a:rPr lang="hu-HU" sz="2400" dirty="0" err="1"/>
              <a:t>Entgiftung</a:t>
            </a:r>
            <a:r>
              <a:rPr lang="hu-HU" sz="2400" dirty="0"/>
              <a:t>, </a:t>
            </a:r>
            <a:r>
              <a:rPr lang="hu-HU" sz="2400" dirty="0" err="1"/>
              <a:t>Ausscheidung</a:t>
            </a:r>
            <a:r>
              <a:rPr lang="hu-HU" sz="2400" dirty="0"/>
              <a:t>, </a:t>
            </a:r>
            <a:r>
              <a:rPr lang="hu-HU" sz="2400" dirty="0" err="1"/>
              <a:t>Emulgation</a:t>
            </a:r>
            <a:r>
              <a:rPr lang="hu-HU" sz="2400" dirty="0"/>
              <a:t> von </a:t>
            </a:r>
            <a:r>
              <a:rPr lang="hu-HU" sz="2400" dirty="0" err="1"/>
              <a:t>Lipiden</a:t>
            </a:r>
            <a:r>
              <a:rPr lang="hu-HU" sz="2400" dirty="0"/>
              <a:t>)</a:t>
            </a:r>
            <a:endParaRPr lang="en-US" sz="2400" dirty="0"/>
          </a:p>
          <a:p>
            <a:pPr eaLnBrk="1" hangingPunct="1"/>
            <a:endParaRPr lang="en-US" sz="2400" dirty="0"/>
          </a:p>
          <a:p>
            <a:pPr eaLnBrk="1" hangingPunct="1"/>
            <a:endParaRPr lang="hu-HU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4"/>
          <p:cNvSpPr>
            <a:spLocks noChangeArrowheads="1"/>
          </p:cNvSpPr>
          <p:nvPr/>
        </p:nvSpPr>
        <p:spPr bwMode="auto">
          <a:xfrm>
            <a:off x="457200" y="201613"/>
            <a:ext cx="8229600" cy="850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hu-HU" sz="2800">
                <a:solidFill>
                  <a:schemeClr val="tx2"/>
                </a:solidFill>
              </a:rPr>
              <a:t>Cirrhosis hepatis</a:t>
            </a:r>
          </a:p>
        </p:txBody>
      </p:sp>
      <p:sp>
        <p:nvSpPr>
          <p:cNvPr id="21507" name="Text Box 5"/>
          <p:cNvSpPr txBox="1">
            <a:spLocks noChangeArrowheads="1"/>
          </p:cNvSpPr>
          <p:nvPr/>
        </p:nvSpPr>
        <p:spPr bwMode="auto">
          <a:xfrm>
            <a:off x="3779838" y="980753"/>
            <a:ext cx="1440234" cy="369332"/>
          </a:xfrm>
          <a:prstGeom prst="rect">
            <a:avLst/>
          </a:prstGeom>
          <a:solidFill>
            <a:srgbClr val="FF0000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hu-HU" dirty="0" err="1"/>
              <a:t>Entzündung</a:t>
            </a:r>
            <a:endParaRPr lang="hu-HU" dirty="0"/>
          </a:p>
        </p:txBody>
      </p:sp>
      <p:sp>
        <p:nvSpPr>
          <p:cNvPr id="21508" name="Text Box 6"/>
          <p:cNvSpPr txBox="1">
            <a:spLocks noChangeArrowheads="1"/>
          </p:cNvSpPr>
          <p:nvPr/>
        </p:nvSpPr>
        <p:spPr bwMode="auto">
          <a:xfrm>
            <a:off x="1691680" y="2707953"/>
            <a:ext cx="1656159" cy="584775"/>
          </a:xfrm>
          <a:prstGeom prst="rect">
            <a:avLst/>
          </a:prstGeom>
          <a:solidFill>
            <a:srgbClr val="3366FF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hu-HU" sz="1600" dirty="0" err="1"/>
              <a:t>Verminderte</a:t>
            </a:r>
            <a:r>
              <a:rPr lang="hu-HU" sz="1600" dirty="0"/>
              <a:t> </a:t>
            </a:r>
            <a:r>
              <a:rPr lang="hu-HU" sz="1600" dirty="0" err="1"/>
              <a:t>Proteinsynthese</a:t>
            </a:r>
            <a:endParaRPr lang="hu-HU" sz="1600" dirty="0"/>
          </a:p>
        </p:txBody>
      </p:sp>
      <p:sp>
        <p:nvSpPr>
          <p:cNvPr id="21509" name="Text Box 9"/>
          <p:cNvSpPr txBox="1">
            <a:spLocks noChangeArrowheads="1"/>
          </p:cNvSpPr>
          <p:nvPr/>
        </p:nvSpPr>
        <p:spPr bwMode="auto">
          <a:xfrm>
            <a:off x="7380288" y="5300663"/>
            <a:ext cx="1150937" cy="366712"/>
          </a:xfrm>
          <a:prstGeom prst="rect">
            <a:avLst/>
          </a:prstGeom>
          <a:solidFill>
            <a:schemeClr val="folHlink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hu-HU"/>
              <a:t>fibrosis</a:t>
            </a:r>
          </a:p>
        </p:txBody>
      </p:sp>
      <p:sp>
        <p:nvSpPr>
          <p:cNvPr id="21510" name="Text Box 11"/>
          <p:cNvSpPr txBox="1">
            <a:spLocks noChangeArrowheads="1"/>
          </p:cNvSpPr>
          <p:nvPr/>
        </p:nvSpPr>
        <p:spPr bwMode="auto">
          <a:xfrm>
            <a:off x="7596336" y="3884538"/>
            <a:ext cx="1152377" cy="338554"/>
          </a:xfrm>
          <a:prstGeom prst="rect">
            <a:avLst/>
          </a:prstGeom>
          <a:solidFill>
            <a:schemeClr val="folHlink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hu-HU" sz="1600" dirty="0" err="1"/>
              <a:t>Gelbsucht</a:t>
            </a:r>
            <a:endParaRPr lang="hu-HU" sz="1600" dirty="0"/>
          </a:p>
        </p:txBody>
      </p:sp>
      <p:sp>
        <p:nvSpPr>
          <p:cNvPr id="21511" name="Text Box 12"/>
          <p:cNvSpPr txBox="1">
            <a:spLocks noChangeArrowheads="1"/>
          </p:cNvSpPr>
          <p:nvPr/>
        </p:nvSpPr>
        <p:spPr bwMode="auto">
          <a:xfrm>
            <a:off x="3851275" y="1844353"/>
            <a:ext cx="1150938" cy="366712"/>
          </a:xfrm>
          <a:prstGeom prst="rect">
            <a:avLst/>
          </a:prstGeom>
          <a:solidFill>
            <a:schemeClr val="hlink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hu-HU" dirty="0" err="1"/>
              <a:t>Fibrose</a:t>
            </a:r>
            <a:endParaRPr lang="hu-HU" dirty="0"/>
          </a:p>
        </p:txBody>
      </p:sp>
      <p:sp>
        <p:nvSpPr>
          <p:cNvPr id="21512" name="Text Box 13"/>
          <p:cNvSpPr txBox="1">
            <a:spLocks noChangeArrowheads="1"/>
          </p:cNvSpPr>
          <p:nvPr/>
        </p:nvSpPr>
        <p:spPr bwMode="auto">
          <a:xfrm>
            <a:off x="1331640" y="3780329"/>
            <a:ext cx="2160240" cy="584775"/>
          </a:xfrm>
          <a:prstGeom prst="rect">
            <a:avLst/>
          </a:prstGeom>
          <a:solidFill>
            <a:schemeClr val="folHlink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hu-HU" sz="1600" dirty="0" err="1"/>
              <a:t>Ascites</a:t>
            </a:r>
            <a:r>
              <a:rPr lang="hu-HU" sz="1600" dirty="0"/>
              <a:t>, </a:t>
            </a:r>
            <a:r>
              <a:rPr lang="hu-HU" sz="1600" dirty="0" err="1"/>
              <a:t>Ödeme</a:t>
            </a:r>
            <a:r>
              <a:rPr lang="hu-HU" sz="1600" dirty="0"/>
              <a:t>, </a:t>
            </a:r>
            <a:r>
              <a:rPr lang="hu-HU" sz="1600" dirty="0" err="1"/>
              <a:t>Gerinnungsstörungen</a:t>
            </a:r>
            <a:endParaRPr lang="hu-HU" sz="1600" dirty="0"/>
          </a:p>
        </p:txBody>
      </p:sp>
      <p:sp>
        <p:nvSpPr>
          <p:cNvPr id="21513" name="Text Box 14"/>
          <p:cNvSpPr txBox="1">
            <a:spLocks noChangeArrowheads="1"/>
          </p:cNvSpPr>
          <p:nvPr/>
        </p:nvSpPr>
        <p:spPr bwMode="auto">
          <a:xfrm>
            <a:off x="107504" y="3858116"/>
            <a:ext cx="1079500" cy="336550"/>
          </a:xfrm>
          <a:prstGeom prst="rect">
            <a:avLst/>
          </a:prstGeom>
          <a:solidFill>
            <a:schemeClr val="folHlink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hu-HU" sz="1600" dirty="0" err="1"/>
              <a:t>Zirrhose</a:t>
            </a:r>
            <a:endParaRPr lang="hu-HU" sz="1600" dirty="0"/>
          </a:p>
        </p:txBody>
      </p:sp>
      <p:sp>
        <p:nvSpPr>
          <p:cNvPr id="21514" name="Text Box 15"/>
          <p:cNvSpPr txBox="1">
            <a:spLocks noChangeArrowheads="1"/>
          </p:cNvSpPr>
          <p:nvPr/>
        </p:nvSpPr>
        <p:spPr bwMode="auto">
          <a:xfrm>
            <a:off x="3565525" y="2563490"/>
            <a:ext cx="1582738" cy="830997"/>
          </a:xfrm>
          <a:prstGeom prst="rect">
            <a:avLst/>
          </a:prstGeom>
          <a:solidFill>
            <a:srgbClr val="3366FF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hu-HU" sz="1600" dirty="0" err="1"/>
              <a:t>Verminderte</a:t>
            </a:r>
            <a:r>
              <a:rPr lang="hu-HU" sz="1600" dirty="0"/>
              <a:t> </a:t>
            </a:r>
            <a:r>
              <a:rPr lang="hu-HU" sz="1600" dirty="0" err="1"/>
              <a:t>Entgiftung</a:t>
            </a:r>
            <a:r>
              <a:rPr lang="hu-HU" sz="1600" dirty="0"/>
              <a:t> (Ammoniak</a:t>
            </a:r>
            <a:r>
              <a:rPr lang="hu-HU" sz="1600" b="1" dirty="0"/>
              <a:t>↑</a:t>
            </a:r>
            <a:r>
              <a:rPr lang="hu-HU" sz="1600" dirty="0"/>
              <a:t>)</a:t>
            </a:r>
          </a:p>
        </p:txBody>
      </p:sp>
      <p:sp>
        <p:nvSpPr>
          <p:cNvPr id="21515" name="Text Box 16"/>
          <p:cNvSpPr txBox="1">
            <a:spLocks noChangeArrowheads="1"/>
          </p:cNvSpPr>
          <p:nvPr/>
        </p:nvSpPr>
        <p:spPr bwMode="auto">
          <a:xfrm>
            <a:off x="5364088" y="2563490"/>
            <a:ext cx="1655763" cy="830997"/>
          </a:xfrm>
          <a:prstGeom prst="rect">
            <a:avLst/>
          </a:prstGeom>
          <a:solidFill>
            <a:srgbClr val="3366FF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hu-HU" sz="1600" dirty="0" err="1"/>
              <a:t>Erhöhter</a:t>
            </a:r>
            <a:r>
              <a:rPr lang="hu-HU" sz="1600" dirty="0"/>
              <a:t> </a:t>
            </a:r>
            <a:r>
              <a:rPr lang="hu-HU" sz="1600" dirty="0" err="1"/>
              <a:t>intrahepatische</a:t>
            </a:r>
            <a:r>
              <a:rPr lang="hu-HU" sz="1600" dirty="0"/>
              <a:t> </a:t>
            </a:r>
            <a:r>
              <a:rPr lang="hu-HU" sz="1600" dirty="0" err="1"/>
              <a:t>Druck</a:t>
            </a:r>
            <a:endParaRPr lang="hu-HU" sz="1600" dirty="0"/>
          </a:p>
        </p:txBody>
      </p:sp>
      <p:sp>
        <p:nvSpPr>
          <p:cNvPr id="21516" name="Text Box 17"/>
          <p:cNvSpPr txBox="1">
            <a:spLocks noChangeArrowheads="1"/>
          </p:cNvSpPr>
          <p:nvPr/>
        </p:nvSpPr>
        <p:spPr bwMode="auto">
          <a:xfrm>
            <a:off x="0" y="2703190"/>
            <a:ext cx="1619672" cy="584775"/>
          </a:xfrm>
          <a:prstGeom prst="rect">
            <a:avLst/>
          </a:prstGeom>
          <a:solidFill>
            <a:srgbClr val="3366FF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hu-HU" sz="1600" dirty="0" err="1"/>
              <a:t>Morphologische</a:t>
            </a:r>
            <a:r>
              <a:rPr lang="hu-HU" sz="1600" dirty="0"/>
              <a:t> </a:t>
            </a:r>
            <a:r>
              <a:rPr lang="hu-HU" sz="1600" dirty="0" err="1"/>
              <a:t>Veränderung</a:t>
            </a:r>
            <a:endParaRPr lang="hu-HU" sz="1600" dirty="0"/>
          </a:p>
        </p:txBody>
      </p:sp>
      <p:sp>
        <p:nvSpPr>
          <p:cNvPr id="21517" name="Text Box 18"/>
          <p:cNvSpPr txBox="1">
            <a:spLocks noChangeArrowheads="1"/>
          </p:cNvSpPr>
          <p:nvPr/>
        </p:nvSpPr>
        <p:spPr bwMode="auto">
          <a:xfrm>
            <a:off x="7092280" y="2703190"/>
            <a:ext cx="2051720" cy="584775"/>
          </a:xfrm>
          <a:prstGeom prst="rect">
            <a:avLst/>
          </a:prstGeom>
          <a:solidFill>
            <a:srgbClr val="3366FF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hu-HU" sz="1600" dirty="0" err="1"/>
              <a:t>Gestörte</a:t>
            </a:r>
            <a:r>
              <a:rPr lang="hu-HU" sz="1600" dirty="0"/>
              <a:t> </a:t>
            </a:r>
            <a:r>
              <a:rPr lang="hu-HU" sz="1600" dirty="0" err="1"/>
              <a:t>Gallenausscheidung</a:t>
            </a:r>
            <a:endParaRPr lang="hu-HU" sz="1600" dirty="0"/>
          </a:p>
        </p:txBody>
      </p:sp>
      <p:pic>
        <p:nvPicPr>
          <p:cNvPr id="21518" name="Picture 32" descr="eyes-icterus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6767513" y="5013325"/>
            <a:ext cx="2376487" cy="1501775"/>
          </a:xfrm>
          <a:noFill/>
        </p:spPr>
      </p:pic>
      <p:pic>
        <p:nvPicPr>
          <p:cNvPr id="21519" name="Picture 21" descr="oesophagusvarix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5003800" y="4508500"/>
            <a:ext cx="1679575" cy="2184400"/>
          </a:xfrm>
          <a:noFill/>
        </p:spPr>
      </p:pic>
      <p:pic>
        <p:nvPicPr>
          <p:cNvPr id="21520" name="Picture 24" descr="ascitis1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4" cstate="print"/>
          <a:srcRect/>
          <a:stretch>
            <a:fillRect/>
          </a:stretch>
        </p:blipFill>
        <p:spPr>
          <a:xfrm>
            <a:off x="1908175" y="4437063"/>
            <a:ext cx="1458913" cy="2187575"/>
          </a:xfrm>
          <a:noFill/>
        </p:spPr>
      </p:pic>
      <p:pic>
        <p:nvPicPr>
          <p:cNvPr id="21521" name="Picture 35" descr="Cirrosis _neoplasia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5" cstate="print"/>
          <a:srcRect/>
          <a:stretch>
            <a:fillRect/>
          </a:stretch>
        </p:blipFill>
        <p:spPr>
          <a:xfrm>
            <a:off x="0" y="4437063"/>
            <a:ext cx="1736725" cy="2173287"/>
          </a:xfrm>
          <a:noFill/>
        </p:spPr>
      </p:pic>
      <p:sp>
        <p:nvSpPr>
          <p:cNvPr id="21522" name="Text Box 38"/>
          <p:cNvSpPr txBox="1">
            <a:spLocks noChangeArrowheads="1"/>
          </p:cNvSpPr>
          <p:nvPr/>
        </p:nvSpPr>
        <p:spPr bwMode="auto">
          <a:xfrm>
            <a:off x="5364163" y="3880341"/>
            <a:ext cx="1512093" cy="338554"/>
          </a:xfrm>
          <a:prstGeom prst="rect">
            <a:avLst/>
          </a:prstGeom>
          <a:solidFill>
            <a:schemeClr val="folHlink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hu-HU" sz="1600" dirty="0" err="1"/>
              <a:t>Varizenbildung</a:t>
            </a:r>
            <a:endParaRPr lang="hu-HU" sz="1600" dirty="0"/>
          </a:p>
        </p:txBody>
      </p:sp>
      <p:sp>
        <p:nvSpPr>
          <p:cNvPr id="21523" name="Text Box 39"/>
          <p:cNvSpPr txBox="1">
            <a:spLocks noChangeArrowheads="1"/>
          </p:cNvSpPr>
          <p:nvPr/>
        </p:nvSpPr>
        <p:spPr bwMode="auto">
          <a:xfrm>
            <a:off x="3564880" y="3880341"/>
            <a:ext cx="1727200" cy="336550"/>
          </a:xfrm>
          <a:prstGeom prst="rect">
            <a:avLst/>
          </a:prstGeom>
          <a:solidFill>
            <a:schemeClr val="folHlink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hu-HU" sz="1600" dirty="0" err="1"/>
              <a:t>Encephalopathie</a:t>
            </a:r>
            <a:endParaRPr lang="hu-HU" sz="1600" dirty="0"/>
          </a:p>
        </p:txBody>
      </p:sp>
      <p:sp>
        <p:nvSpPr>
          <p:cNvPr id="21524" name="Line 40"/>
          <p:cNvSpPr>
            <a:spLocks noChangeShapeType="1"/>
          </p:cNvSpPr>
          <p:nvPr/>
        </p:nvSpPr>
        <p:spPr bwMode="auto">
          <a:xfrm>
            <a:off x="4356100" y="2276872"/>
            <a:ext cx="0" cy="288925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hu-HU"/>
          </a:p>
        </p:txBody>
      </p:sp>
      <p:sp>
        <p:nvSpPr>
          <p:cNvPr id="21525" name="Line 41"/>
          <p:cNvSpPr>
            <a:spLocks noChangeShapeType="1"/>
          </p:cNvSpPr>
          <p:nvPr/>
        </p:nvSpPr>
        <p:spPr bwMode="auto">
          <a:xfrm>
            <a:off x="755576" y="3428678"/>
            <a:ext cx="0" cy="360362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hu-HU"/>
          </a:p>
        </p:txBody>
      </p:sp>
      <p:sp>
        <p:nvSpPr>
          <p:cNvPr id="21526" name="Line 42"/>
          <p:cNvSpPr>
            <a:spLocks noChangeShapeType="1"/>
          </p:cNvSpPr>
          <p:nvPr/>
        </p:nvSpPr>
        <p:spPr bwMode="auto">
          <a:xfrm>
            <a:off x="2484438" y="3355653"/>
            <a:ext cx="0" cy="360362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hu-HU"/>
          </a:p>
        </p:txBody>
      </p:sp>
      <p:sp>
        <p:nvSpPr>
          <p:cNvPr id="21527" name="Line 43"/>
          <p:cNvSpPr>
            <a:spLocks noChangeShapeType="1"/>
          </p:cNvSpPr>
          <p:nvPr/>
        </p:nvSpPr>
        <p:spPr bwMode="auto">
          <a:xfrm>
            <a:off x="4356100" y="3428678"/>
            <a:ext cx="0" cy="360362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hu-HU"/>
          </a:p>
        </p:txBody>
      </p:sp>
      <p:sp>
        <p:nvSpPr>
          <p:cNvPr id="21528" name="Line 44"/>
          <p:cNvSpPr>
            <a:spLocks noChangeShapeType="1"/>
          </p:cNvSpPr>
          <p:nvPr/>
        </p:nvSpPr>
        <p:spPr bwMode="auto">
          <a:xfrm>
            <a:off x="6156325" y="3500686"/>
            <a:ext cx="0" cy="360362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hu-HU"/>
          </a:p>
        </p:txBody>
      </p:sp>
      <p:sp>
        <p:nvSpPr>
          <p:cNvPr id="21529" name="Line 45"/>
          <p:cNvSpPr>
            <a:spLocks noChangeShapeType="1"/>
          </p:cNvSpPr>
          <p:nvPr/>
        </p:nvSpPr>
        <p:spPr bwMode="auto">
          <a:xfrm>
            <a:off x="8172450" y="3429000"/>
            <a:ext cx="0" cy="360362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hu-HU"/>
          </a:p>
        </p:txBody>
      </p:sp>
      <p:sp>
        <p:nvSpPr>
          <p:cNvPr id="21530" name="Line 46"/>
          <p:cNvSpPr>
            <a:spLocks noChangeShapeType="1"/>
          </p:cNvSpPr>
          <p:nvPr/>
        </p:nvSpPr>
        <p:spPr bwMode="auto">
          <a:xfrm>
            <a:off x="5148263" y="1915790"/>
            <a:ext cx="3024187" cy="720725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hu-HU"/>
          </a:p>
        </p:txBody>
      </p:sp>
      <p:sp>
        <p:nvSpPr>
          <p:cNvPr id="21531" name="Line 47"/>
          <p:cNvSpPr>
            <a:spLocks noChangeShapeType="1"/>
          </p:cNvSpPr>
          <p:nvPr/>
        </p:nvSpPr>
        <p:spPr bwMode="auto">
          <a:xfrm>
            <a:off x="5076825" y="2060253"/>
            <a:ext cx="1223963" cy="43180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hu-HU"/>
          </a:p>
        </p:txBody>
      </p:sp>
      <p:sp>
        <p:nvSpPr>
          <p:cNvPr id="21532" name="Line 48"/>
          <p:cNvSpPr>
            <a:spLocks noChangeShapeType="1"/>
          </p:cNvSpPr>
          <p:nvPr/>
        </p:nvSpPr>
        <p:spPr bwMode="auto">
          <a:xfrm flipH="1">
            <a:off x="755650" y="1915790"/>
            <a:ext cx="2952750" cy="720725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hu-HU"/>
          </a:p>
        </p:txBody>
      </p:sp>
      <p:sp>
        <p:nvSpPr>
          <p:cNvPr id="21533" name="Line 49"/>
          <p:cNvSpPr>
            <a:spLocks noChangeShapeType="1"/>
          </p:cNvSpPr>
          <p:nvPr/>
        </p:nvSpPr>
        <p:spPr bwMode="auto">
          <a:xfrm flipH="1">
            <a:off x="2484438" y="2131690"/>
            <a:ext cx="1295400" cy="504825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hu-HU"/>
          </a:p>
        </p:txBody>
      </p:sp>
      <p:sp>
        <p:nvSpPr>
          <p:cNvPr id="21534" name="Line 50"/>
          <p:cNvSpPr>
            <a:spLocks noChangeShapeType="1"/>
          </p:cNvSpPr>
          <p:nvPr/>
        </p:nvSpPr>
        <p:spPr bwMode="auto">
          <a:xfrm>
            <a:off x="4427538" y="1412553"/>
            <a:ext cx="0" cy="360362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hu-HU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5" descr="pancrtop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39975" y="1341438"/>
            <a:ext cx="4433888" cy="5053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31" name="Rectangle 6"/>
          <p:cNvSpPr>
            <a:spLocks noGrp="1" noChangeArrowheads="1"/>
          </p:cNvSpPr>
          <p:nvPr>
            <p:ph type="title"/>
          </p:nvPr>
        </p:nvSpPr>
        <p:spPr>
          <a:xfrm>
            <a:off x="457200" y="44450"/>
            <a:ext cx="8229600" cy="1143000"/>
          </a:xfrm>
          <a:noFill/>
        </p:spPr>
        <p:txBody>
          <a:bodyPr/>
          <a:lstStyle/>
          <a:p>
            <a:pPr eaLnBrk="1" hangingPunct="1"/>
            <a:r>
              <a:rPr lang="hu-HU" sz="2800" dirty="0" err="1"/>
              <a:t>Topographie</a:t>
            </a:r>
            <a:r>
              <a:rPr lang="hu-HU" sz="2800" dirty="0"/>
              <a:t> der </a:t>
            </a:r>
            <a:r>
              <a:rPr lang="hu-HU" sz="2800" dirty="0" err="1"/>
              <a:t>Bauchspeicheldrüse</a:t>
            </a:r>
            <a:endParaRPr lang="hu-HU" sz="2800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1" name="Picture 3" descr="hashartya"/>
          <p:cNvPicPr>
            <a:picLocks noGrp="1" noChangeAspect="1" noChangeArrowheads="1"/>
          </p:cNvPicPr>
          <p:nvPr>
            <p:ph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2097088" y="979488"/>
            <a:ext cx="4948237" cy="5545137"/>
          </a:xfrm>
          <a:noFill/>
        </p:spPr>
      </p:pic>
      <p:sp>
        <p:nvSpPr>
          <p:cNvPr id="6" name="Rectangle 2"/>
          <p:cNvSpPr txBox="1">
            <a:spLocks noChangeArrowheads="1"/>
          </p:cNvSpPr>
          <p:nvPr/>
        </p:nvSpPr>
        <p:spPr bwMode="auto">
          <a:xfrm>
            <a:off x="457200" y="116582"/>
            <a:ext cx="8229600" cy="7201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kumimoji="0" lang="hu-HU" sz="2800" b="0" i="0" u="none" strike="noStrike" kern="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Peritonealverhältnisse</a:t>
            </a:r>
            <a:r>
              <a:rPr kumimoji="0" lang="hu-HU" sz="28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der </a:t>
            </a:r>
            <a:r>
              <a:rPr kumimoji="0" lang="hu-HU" sz="2800" b="0" i="0" u="none" strike="noStrike" kern="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Pancreas</a:t>
            </a:r>
            <a:endParaRPr kumimoji="0" lang="hu-HU" sz="28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4"/>
          <p:cNvSpPr>
            <a:spLocks noChangeArrowheads="1"/>
          </p:cNvSpPr>
          <p:nvPr/>
        </p:nvSpPr>
        <p:spPr bwMode="auto">
          <a:xfrm>
            <a:off x="457200" y="201613"/>
            <a:ext cx="8229600" cy="850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hu-HU" sz="2800" dirty="0" err="1">
                <a:solidFill>
                  <a:schemeClr val="tx2"/>
                </a:solidFill>
              </a:rPr>
              <a:t>Pancreas</a:t>
            </a:r>
            <a:r>
              <a:rPr lang="hu-HU" sz="2800" dirty="0">
                <a:solidFill>
                  <a:schemeClr val="tx2"/>
                </a:solidFill>
              </a:rPr>
              <a:t> / </a:t>
            </a:r>
            <a:r>
              <a:rPr lang="hu-HU" sz="2800" dirty="0" err="1">
                <a:solidFill>
                  <a:schemeClr val="tx2"/>
                </a:solidFill>
              </a:rPr>
              <a:t>Bauchspeicheldrüse</a:t>
            </a:r>
            <a:endParaRPr lang="hu-HU" sz="2800" dirty="0">
              <a:solidFill>
                <a:schemeClr val="tx2"/>
              </a:solidFill>
            </a:endParaRPr>
          </a:p>
        </p:txBody>
      </p:sp>
      <p:pic>
        <p:nvPicPr>
          <p:cNvPr id="23555" name="Picture 5" descr="pancreas"/>
          <p:cNvPicPr>
            <a:picLocks noGrp="1" noChangeAspect="1" noChangeArrowheads="1"/>
          </p:cNvPicPr>
          <p:nvPr>
            <p:ph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582738" y="1196975"/>
            <a:ext cx="5976937" cy="5278438"/>
          </a:xfrm>
          <a:noFill/>
        </p:spPr>
      </p:pic>
      <p:sp>
        <p:nvSpPr>
          <p:cNvPr id="23556" name="Line 7"/>
          <p:cNvSpPr>
            <a:spLocks noChangeShapeType="1"/>
          </p:cNvSpPr>
          <p:nvPr/>
        </p:nvSpPr>
        <p:spPr bwMode="auto">
          <a:xfrm flipV="1">
            <a:off x="1763713" y="3429000"/>
            <a:ext cx="935037" cy="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hu-HU"/>
          </a:p>
        </p:txBody>
      </p:sp>
      <p:sp>
        <p:nvSpPr>
          <p:cNvPr id="23557" name="Line 8"/>
          <p:cNvSpPr>
            <a:spLocks noChangeShapeType="1"/>
          </p:cNvSpPr>
          <p:nvPr/>
        </p:nvSpPr>
        <p:spPr bwMode="auto">
          <a:xfrm flipH="1" flipV="1">
            <a:off x="5651500" y="3429000"/>
            <a:ext cx="1081088" cy="107950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hu-HU"/>
          </a:p>
        </p:txBody>
      </p:sp>
      <p:sp>
        <p:nvSpPr>
          <p:cNvPr id="23558" name="Line 9"/>
          <p:cNvSpPr>
            <a:spLocks noChangeShapeType="1"/>
          </p:cNvSpPr>
          <p:nvPr/>
        </p:nvSpPr>
        <p:spPr bwMode="auto">
          <a:xfrm flipH="1">
            <a:off x="4932363" y="2205038"/>
            <a:ext cx="71437" cy="792162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hu-HU"/>
          </a:p>
        </p:txBody>
      </p:sp>
      <p:sp>
        <p:nvSpPr>
          <p:cNvPr id="23559" name="Line 10"/>
          <p:cNvSpPr>
            <a:spLocks noChangeShapeType="1"/>
          </p:cNvSpPr>
          <p:nvPr/>
        </p:nvSpPr>
        <p:spPr bwMode="auto">
          <a:xfrm flipV="1">
            <a:off x="2051050" y="4868863"/>
            <a:ext cx="2089150" cy="720725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hu-HU"/>
          </a:p>
        </p:txBody>
      </p:sp>
      <p:sp>
        <p:nvSpPr>
          <p:cNvPr id="23560" name="Line 11"/>
          <p:cNvSpPr>
            <a:spLocks noChangeShapeType="1"/>
          </p:cNvSpPr>
          <p:nvPr/>
        </p:nvSpPr>
        <p:spPr bwMode="auto">
          <a:xfrm flipH="1">
            <a:off x="6877050" y="1916113"/>
            <a:ext cx="142875" cy="576262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hu-HU"/>
          </a:p>
        </p:txBody>
      </p:sp>
      <p:sp>
        <p:nvSpPr>
          <p:cNvPr id="23561" name="Line 12"/>
          <p:cNvSpPr>
            <a:spLocks noChangeShapeType="1"/>
          </p:cNvSpPr>
          <p:nvPr/>
        </p:nvSpPr>
        <p:spPr bwMode="auto">
          <a:xfrm flipV="1">
            <a:off x="1692275" y="4040188"/>
            <a:ext cx="1798638" cy="468312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hu-HU"/>
          </a:p>
        </p:txBody>
      </p:sp>
      <p:sp>
        <p:nvSpPr>
          <p:cNvPr id="23562" name="Line 13"/>
          <p:cNvSpPr>
            <a:spLocks noChangeShapeType="1"/>
          </p:cNvSpPr>
          <p:nvPr/>
        </p:nvSpPr>
        <p:spPr bwMode="auto">
          <a:xfrm flipH="1">
            <a:off x="3851275" y="4005263"/>
            <a:ext cx="2376488" cy="21590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hu-HU"/>
          </a:p>
        </p:txBody>
      </p:sp>
      <p:sp>
        <p:nvSpPr>
          <p:cNvPr id="23563" name="Text Box 16"/>
          <p:cNvSpPr txBox="1">
            <a:spLocks noChangeArrowheads="1"/>
          </p:cNvSpPr>
          <p:nvPr/>
        </p:nvSpPr>
        <p:spPr bwMode="auto">
          <a:xfrm>
            <a:off x="827088" y="5445125"/>
            <a:ext cx="1152525" cy="366713"/>
          </a:xfrm>
          <a:prstGeom prst="rect">
            <a:avLst/>
          </a:prstGeom>
          <a:solidFill>
            <a:srgbClr val="99CC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hu-HU"/>
              <a:t>Caput</a:t>
            </a:r>
          </a:p>
        </p:txBody>
      </p:sp>
      <p:sp>
        <p:nvSpPr>
          <p:cNvPr id="23564" name="Text Box 17"/>
          <p:cNvSpPr txBox="1">
            <a:spLocks noChangeArrowheads="1"/>
          </p:cNvSpPr>
          <p:nvPr/>
        </p:nvSpPr>
        <p:spPr bwMode="auto">
          <a:xfrm>
            <a:off x="4356100" y="1773238"/>
            <a:ext cx="1476375" cy="366712"/>
          </a:xfrm>
          <a:prstGeom prst="rect">
            <a:avLst/>
          </a:prstGeom>
          <a:solidFill>
            <a:srgbClr val="99CC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hu-HU"/>
              <a:t>Corpus</a:t>
            </a:r>
          </a:p>
        </p:txBody>
      </p:sp>
      <p:sp>
        <p:nvSpPr>
          <p:cNvPr id="23565" name="Text Box 18"/>
          <p:cNvSpPr txBox="1">
            <a:spLocks noChangeArrowheads="1"/>
          </p:cNvSpPr>
          <p:nvPr/>
        </p:nvSpPr>
        <p:spPr bwMode="auto">
          <a:xfrm>
            <a:off x="6372225" y="1484313"/>
            <a:ext cx="1476375" cy="366712"/>
          </a:xfrm>
          <a:prstGeom prst="rect">
            <a:avLst/>
          </a:prstGeom>
          <a:solidFill>
            <a:srgbClr val="99CC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hu-HU"/>
              <a:t>Cauda</a:t>
            </a:r>
          </a:p>
        </p:txBody>
      </p:sp>
      <p:sp>
        <p:nvSpPr>
          <p:cNvPr id="23566" name="Text Box 19"/>
          <p:cNvSpPr txBox="1">
            <a:spLocks noChangeArrowheads="1"/>
          </p:cNvSpPr>
          <p:nvPr/>
        </p:nvSpPr>
        <p:spPr bwMode="auto">
          <a:xfrm>
            <a:off x="6372225" y="4581525"/>
            <a:ext cx="1727200" cy="915988"/>
          </a:xfrm>
          <a:prstGeom prst="rect">
            <a:avLst/>
          </a:prstGeom>
          <a:solidFill>
            <a:srgbClr val="99CC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hu-HU"/>
              <a:t>Ductus</a:t>
            </a:r>
            <a:r>
              <a:rPr lang="hu-HU" b="1"/>
              <a:t> </a:t>
            </a:r>
            <a:r>
              <a:rPr lang="hu-HU"/>
              <a:t>pancreaticus major</a:t>
            </a:r>
          </a:p>
        </p:txBody>
      </p:sp>
      <p:sp>
        <p:nvSpPr>
          <p:cNvPr id="23567" name="Text Box 20"/>
          <p:cNvSpPr txBox="1">
            <a:spLocks noChangeArrowheads="1"/>
          </p:cNvSpPr>
          <p:nvPr/>
        </p:nvSpPr>
        <p:spPr bwMode="auto">
          <a:xfrm>
            <a:off x="179388" y="4076700"/>
            <a:ext cx="1512887" cy="915988"/>
          </a:xfrm>
          <a:prstGeom prst="rect">
            <a:avLst/>
          </a:prstGeom>
          <a:solidFill>
            <a:srgbClr val="99CC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hu-HU"/>
              <a:t>Ductus</a:t>
            </a:r>
            <a:r>
              <a:rPr lang="hu-HU" b="1"/>
              <a:t> </a:t>
            </a:r>
            <a:r>
              <a:rPr lang="hu-HU"/>
              <a:t>pancreaticus minor</a:t>
            </a:r>
          </a:p>
        </p:txBody>
      </p:sp>
      <p:sp>
        <p:nvSpPr>
          <p:cNvPr id="23568" name="Text Box 21"/>
          <p:cNvSpPr txBox="1">
            <a:spLocks noChangeArrowheads="1"/>
          </p:cNvSpPr>
          <p:nvPr/>
        </p:nvSpPr>
        <p:spPr bwMode="auto">
          <a:xfrm>
            <a:off x="250825" y="3213100"/>
            <a:ext cx="1476375" cy="366713"/>
          </a:xfrm>
          <a:prstGeom prst="rect">
            <a:avLst/>
          </a:prstGeom>
          <a:solidFill>
            <a:srgbClr val="99CC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hu-HU"/>
              <a:t>Duodenum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-103188"/>
            <a:ext cx="8229600" cy="1371601"/>
          </a:xfrm>
        </p:spPr>
        <p:txBody>
          <a:bodyPr/>
          <a:lstStyle/>
          <a:p>
            <a:pPr eaLnBrk="1" hangingPunct="1"/>
            <a:r>
              <a:rPr lang="hu-HU" sz="2800" dirty="0" err="1">
                <a:solidFill>
                  <a:schemeClr val="tx1"/>
                </a:solidFill>
              </a:rPr>
              <a:t>Blutversorgung</a:t>
            </a:r>
            <a:r>
              <a:rPr lang="hu-HU" sz="2800" dirty="0">
                <a:solidFill>
                  <a:schemeClr val="tx1"/>
                </a:solidFill>
              </a:rPr>
              <a:t> der </a:t>
            </a:r>
            <a:r>
              <a:rPr lang="hu-HU" sz="2800" dirty="0" err="1">
                <a:solidFill>
                  <a:schemeClr val="tx1"/>
                </a:solidFill>
              </a:rPr>
              <a:t>Pancreas</a:t>
            </a:r>
            <a:endParaRPr lang="hu-HU" sz="2800" dirty="0">
              <a:solidFill>
                <a:schemeClr val="tx1"/>
              </a:solidFill>
            </a:endParaRPr>
          </a:p>
        </p:txBody>
      </p:sp>
      <p:pic>
        <p:nvPicPr>
          <p:cNvPr id="9219" name="Picture 3" descr="truncuscoel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285750" y="1628775"/>
            <a:ext cx="4286250" cy="4797425"/>
          </a:xfrm>
          <a:noFill/>
        </p:spPr>
      </p:pic>
      <p:sp>
        <p:nvSpPr>
          <p:cNvPr id="9220" name="Text Box 22"/>
          <p:cNvSpPr txBox="1">
            <a:spLocks noChangeArrowheads="1"/>
          </p:cNvSpPr>
          <p:nvPr/>
        </p:nvSpPr>
        <p:spPr bwMode="auto">
          <a:xfrm>
            <a:off x="4788024" y="1844824"/>
            <a:ext cx="4572000" cy="58169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hu-HU" sz="2000" dirty="0" err="1">
                <a:solidFill>
                  <a:srgbClr val="FF0000"/>
                </a:solidFill>
              </a:rPr>
              <a:t>Truncus</a:t>
            </a:r>
            <a:r>
              <a:rPr lang="hu-HU" sz="2000" dirty="0">
                <a:solidFill>
                  <a:srgbClr val="FF0000"/>
                </a:solidFill>
              </a:rPr>
              <a:t> </a:t>
            </a:r>
            <a:r>
              <a:rPr lang="hu-HU" sz="2000" dirty="0" err="1">
                <a:solidFill>
                  <a:srgbClr val="FF0000"/>
                </a:solidFill>
              </a:rPr>
              <a:t>coeliacus</a:t>
            </a:r>
            <a:endParaRPr lang="hu-HU" sz="2000" dirty="0">
              <a:solidFill>
                <a:srgbClr val="FF0000"/>
              </a:solidFill>
            </a:endParaRPr>
          </a:p>
          <a:p>
            <a:endParaRPr lang="hu-HU" sz="2000" dirty="0"/>
          </a:p>
          <a:p>
            <a:r>
              <a:rPr lang="hu-HU" sz="2000" dirty="0"/>
              <a:t>   </a:t>
            </a:r>
            <a:r>
              <a:rPr lang="hu-HU" dirty="0"/>
              <a:t>- A. </a:t>
            </a:r>
            <a:r>
              <a:rPr lang="hu-HU" dirty="0" err="1"/>
              <a:t>gastrica</a:t>
            </a:r>
            <a:r>
              <a:rPr lang="hu-HU" dirty="0"/>
              <a:t> </a:t>
            </a:r>
            <a:r>
              <a:rPr lang="hu-HU" dirty="0" err="1"/>
              <a:t>sinistra</a:t>
            </a:r>
            <a:r>
              <a:rPr lang="hu-HU" dirty="0"/>
              <a:t> (</a:t>
            </a:r>
            <a:r>
              <a:rPr lang="hu-HU" dirty="0" err="1"/>
              <a:t>Magen</a:t>
            </a:r>
            <a:r>
              <a:rPr lang="hu-HU" dirty="0"/>
              <a:t>)</a:t>
            </a:r>
          </a:p>
          <a:p>
            <a:endParaRPr lang="hu-HU" dirty="0"/>
          </a:p>
          <a:p>
            <a:r>
              <a:rPr lang="hu-HU" dirty="0"/>
              <a:t>   </a:t>
            </a:r>
            <a:r>
              <a:rPr lang="hu-HU" dirty="0">
                <a:solidFill>
                  <a:srgbClr val="FF0000"/>
                </a:solidFill>
              </a:rPr>
              <a:t>- A. </a:t>
            </a:r>
            <a:r>
              <a:rPr lang="hu-HU" dirty="0" err="1">
                <a:solidFill>
                  <a:srgbClr val="FF0000"/>
                </a:solidFill>
              </a:rPr>
              <a:t>lienalis</a:t>
            </a:r>
            <a:r>
              <a:rPr lang="hu-HU" dirty="0">
                <a:solidFill>
                  <a:srgbClr val="FF0000"/>
                </a:solidFill>
              </a:rPr>
              <a:t> </a:t>
            </a:r>
            <a:r>
              <a:rPr lang="hu-HU" dirty="0"/>
              <a:t>(</a:t>
            </a:r>
            <a:r>
              <a:rPr lang="hu-HU" dirty="0" err="1"/>
              <a:t>Milz</a:t>
            </a:r>
            <a:r>
              <a:rPr lang="hu-HU" dirty="0"/>
              <a:t>, </a:t>
            </a:r>
            <a:r>
              <a:rPr lang="hu-HU" dirty="0" err="1"/>
              <a:t>Magen</a:t>
            </a:r>
            <a:r>
              <a:rPr lang="hu-HU" dirty="0"/>
              <a:t>, </a:t>
            </a:r>
            <a:r>
              <a:rPr lang="hu-HU" dirty="0" err="1"/>
              <a:t>Pancreas</a:t>
            </a:r>
            <a:r>
              <a:rPr lang="hu-HU" dirty="0"/>
              <a:t>)</a:t>
            </a:r>
          </a:p>
          <a:p>
            <a:endParaRPr lang="hu-HU" dirty="0"/>
          </a:p>
          <a:p>
            <a:r>
              <a:rPr lang="hu-HU" dirty="0"/>
              <a:t>   - </a:t>
            </a:r>
            <a:r>
              <a:rPr lang="hu-HU" dirty="0">
                <a:solidFill>
                  <a:srgbClr val="FF0000"/>
                </a:solidFill>
              </a:rPr>
              <a:t>A. </a:t>
            </a:r>
            <a:r>
              <a:rPr lang="hu-HU" dirty="0" err="1">
                <a:solidFill>
                  <a:srgbClr val="FF0000"/>
                </a:solidFill>
              </a:rPr>
              <a:t>hepatica</a:t>
            </a:r>
            <a:r>
              <a:rPr lang="hu-HU" dirty="0">
                <a:solidFill>
                  <a:srgbClr val="FF0000"/>
                </a:solidFill>
              </a:rPr>
              <a:t> </a:t>
            </a:r>
            <a:r>
              <a:rPr lang="hu-HU" dirty="0" err="1">
                <a:solidFill>
                  <a:srgbClr val="FF0000"/>
                </a:solidFill>
              </a:rPr>
              <a:t>communis</a:t>
            </a:r>
            <a:r>
              <a:rPr lang="hu-HU" dirty="0"/>
              <a:t> </a:t>
            </a:r>
          </a:p>
          <a:p>
            <a:r>
              <a:rPr lang="hu-HU" dirty="0"/>
              <a:t>     (</a:t>
            </a:r>
            <a:r>
              <a:rPr lang="hu-HU" dirty="0" err="1"/>
              <a:t>Leber</a:t>
            </a:r>
            <a:r>
              <a:rPr lang="hu-HU" dirty="0"/>
              <a:t>, </a:t>
            </a:r>
            <a:r>
              <a:rPr lang="hu-HU" dirty="0" err="1"/>
              <a:t>Gallenblase</a:t>
            </a:r>
            <a:r>
              <a:rPr lang="hu-HU" dirty="0"/>
              <a:t>, </a:t>
            </a:r>
            <a:r>
              <a:rPr lang="hu-HU" dirty="0" err="1"/>
              <a:t>Magen</a:t>
            </a:r>
            <a:r>
              <a:rPr lang="hu-HU" dirty="0"/>
              <a:t>, </a:t>
            </a:r>
          </a:p>
          <a:p>
            <a:r>
              <a:rPr lang="hu-HU" dirty="0"/>
              <a:t>      </a:t>
            </a:r>
            <a:r>
              <a:rPr lang="hu-HU" dirty="0" err="1"/>
              <a:t>Duodenum</a:t>
            </a:r>
            <a:r>
              <a:rPr lang="hu-HU" dirty="0"/>
              <a:t>, </a:t>
            </a:r>
            <a:r>
              <a:rPr lang="hu-HU" dirty="0" err="1"/>
              <a:t>Pancreas</a:t>
            </a:r>
            <a:r>
              <a:rPr lang="hu-HU" dirty="0"/>
              <a:t>)</a:t>
            </a:r>
          </a:p>
          <a:p>
            <a:endParaRPr lang="hu-HU" sz="2000" dirty="0"/>
          </a:p>
          <a:p>
            <a:pPr marL="457200" indent="-457200"/>
            <a:r>
              <a:rPr lang="hu-HU" dirty="0" err="1"/>
              <a:t>Weitere</a:t>
            </a:r>
            <a:r>
              <a:rPr lang="hu-HU" dirty="0"/>
              <a:t> </a:t>
            </a:r>
            <a:r>
              <a:rPr lang="hu-HU" dirty="0" err="1"/>
              <a:t>Äste</a:t>
            </a:r>
            <a:r>
              <a:rPr lang="hu-HU" dirty="0"/>
              <a:t> </a:t>
            </a:r>
            <a:r>
              <a:rPr lang="hu-HU" dirty="0" err="1"/>
              <a:t>aus</a:t>
            </a:r>
            <a:r>
              <a:rPr lang="hu-HU" dirty="0"/>
              <a:t> der </a:t>
            </a:r>
            <a:r>
              <a:rPr lang="hu-HU" dirty="0">
                <a:solidFill>
                  <a:srgbClr val="FF0000"/>
                </a:solidFill>
              </a:rPr>
              <a:t>A. </a:t>
            </a:r>
            <a:r>
              <a:rPr lang="hu-HU" dirty="0" err="1">
                <a:solidFill>
                  <a:srgbClr val="FF0000"/>
                </a:solidFill>
              </a:rPr>
              <a:t>mesenterica</a:t>
            </a:r>
            <a:endParaRPr lang="hu-HU" dirty="0">
              <a:solidFill>
                <a:srgbClr val="FF0000"/>
              </a:solidFill>
            </a:endParaRPr>
          </a:p>
          <a:p>
            <a:pPr marL="457200" indent="-457200"/>
            <a:r>
              <a:rPr lang="hu-HU" dirty="0" err="1">
                <a:solidFill>
                  <a:srgbClr val="FF0000"/>
                </a:solidFill>
              </a:rPr>
              <a:t>superior</a:t>
            </a:r>
            <a:r>
              <a:rPr lang="hu-HU" dirty="0">
                <a:solidFill>
                  <a:srgbClr val="FF0000"/>
                </a:solidFill>
              </a:rPr>
              <a:t> (</a:t>
            </a:r>
            <a:r>
              <a:rPr lang="hu-HU" i="1" dirty="0">
                <a:solidFill>
                  <a:srgbClr val="FF0000"/>
                </a:solidFill>
              </a:rPr>
              <a:t>A. </a:t>
            </a:r>
            <a:r>
              <a:rPr lang="hu-HU" i="1" dirty="0" err="1">
                <a:solidFill>
                  <a:srgbClr val="FF0000"/>
                </a:solidFill>
              </a:rPr>
              <a:t>panreaticoduodenalis</a:t>
            </a:r>
            <a:r>
              <a:rPr lang="hu-HU" i="1" dirty="0">
                <a:solidFill>
                  <a:srgbClr val="FF0000"/>
                </a:solidFill>
              </a:rPr>
              <a:t> </a:t>
            </a:r>
          </a:p>
          <a:p>
            <a:pPr marL="457200" indent="-457200"/>
            <a:r>
              <a:rPr lang="hu-HU" i="1" dirty="0" err="1">
                <a:solidFill>
                  <a:srgbClr val="FF0000"/>
                </a:solidFill>
              </a:rPr>
              <a:t>inferior</a:t>
            </a:r>
            <a:r>
              <a:rPr lang="hu-HU" i="1" dirty="0">
                <a:solidFill>
                  <a:srgbClr val="FF0000"/>
                </a:solidFill>
              </a:rPr>
              <a:t> </a:t>
            </a:r>
            <a:r>
              <a:rPr lang="hu-HU" i="1" dirty="0" err="1">
                <a:solidFill>
                  <a:srgbClr val="FF0000"/>
                </a:solidFill>
              </a:rPr>
              <a:t>anterior</a:t>
            </a:r>
            <a:r>
              <a:rPr lang="hu-HU" i="1" dirty="0">
                <a:solidFill>
                  <a:srgbClr val="FF0000"/>
                </a:solidFill>
              </a:rPr>
              <a:t> et </a:t>
            </a:r>
            <a:r>
              <a:rPr lang="hu-HU" i="1" dirty="0" err="1">
                <a:solidFill>
                  <a:srgbClr val="FF0000"/>
                </a:solidFill>
              </a:rPr>
              <a:t>posterior</a:t>
            </a:r>
            <a:r>
              <a:rPr lang="hu-HU" dirty="0">
                <a:solidFill>
                  <a:srgbClr val="FF0000"/>
                </a:solidFill>
              </a:rPr>
              <a:t>)</a:t>
            </a:r>
          </a:p>
          <a:p>
            <a:pPr marL="457200" indent="-457200"/>
            <a:endParaRPr lang="hu-HU" dirty="0"/>
          </a:p>
          <a:p>
            <a:pPr marL="457200" indent="-457200"/>
            <a:r>
              <a:rPr lang="hu-HU" dirty="0" err="1"/>
              <a:t>Das</a:t>
            </a:r>
            <a:r>
              <a:rPr lang="hu-HU" dirty="0"/>
              <a:t> </a:t>
            </a:r>
            <a:r>
              <a:rPr lang="hu-HU" dirty="0" err="1"/>
              <a:t>venöse</a:t>
            </a:r>
            <a:r>
              <a:rPr lang="hu-HU" dirty="0"/>
              <a:t> </a:t>
            </a:r>
            <a:r>
              <a:rPr lang="hu-HU" dirty="0" err="1"/>
              <a:t>Blut</a:t>
            </a:r>
            <a:r>
              <a:rPr lang="hu-HU" dirty="0"/>
              <a:t> </a:t>
            </a:r>
            <a:r>
              <a:rPr lang="hu-HU" dirty="0" err="1"/>
              <a:t>fließt</a:t>
            </a:r>
            <a:r>
              <a:rPr lang="hu-HU" dirty="0"/>
              <a:t> </a:t>
            </a:r>
            <a:r>
              <a:rPr lang="hu-HU" dirty="0" err="1"/>
              <a:t>über</a:t>
            </a:r>
            <a:r>
              <a:rPr lang="hu-HU" dirty="0"/>
              <a:t> die </a:t>
            </a:r>
            <a:r>
              <a:rPr lang="hu-HU" dirty="0">
                <a:solidFill>
                  <a:srgbClr val="0000FF"/>
                </a:solidFill>
              </a:rPr>
              <a:t>V. </a:t>
            </a:r>
            <a:r>
              <a:rPr lang="hu-HU" dirty="0" err="1">
                <a:solidFill>
                  <a:srgbClr val="0000FF"/>
                </a:solidFill>
              </a:rPr>
              <a:t>portae</a:t>
            </a:r>
            <a:endParaRPr lang="hu-HU" dirty="0">
              <a:solidFill>
                <a:srgbClr val="0000FF"/>
              </a:solidFill>
            </a:endParaRPr>
          </a:p>
          <a:p>
            <a:pPr marL="457200" indent="-457200"/>
            <a:r>
              <a:rPr lang="hu-HU" dirty="0"/>
              <a:t>ab.</a:t>
            </a:r>
          </a:p>
          <a:p>
            <a:pPr marL="457200" indent="-457200"/>
            <a:endParaRPr lang="hu-HU" sz="2000" dirty="0">
              <a:solidFill>
                <a:srgbClr val="FF0000"/>
              </a:solidFill>
            </a:endParaRPr>
          </a:p>
          <a:p>
            <a:pPr marL="457200" indent="-457200"/>
            <a:endParaRPr lang="hu-HU" sz="2000" b="1" dirty="0">
              <a:solidFill>
                <a:srgbClr val="FF0000"/>
              </a:solidFill>
            </a:endParaRPr>
          </a:p>
          <a:p>
            <a:endParaRPr lang="hu-HU" dirty="0"/>
          </a:p>
          <a:p>
            <a:endParaRPr lang="hu-HU" dirty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4"/>
          <p:cNvSpPr>
            <a:spLocks noChangeArrowheads="1"/>
          </p:cNvSpPr>
          <p:nvPr/>
        </p:nvSpPr>
        <p:spPr bwMode="auto">
          <a:xfrm>
            <a:off x="457200" y="129828"/>
            <a:ext cx="8229600" cy="850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hu-HU" sz="2800" dirty="0" err="1">
                <a:solidFill>
                  <a:schemeClr val="tx2"/>
                </a:solidFill>
              </a:rPr>
              <a:t>Histologie</a:t>
            </a:r>
            <a:r>
              <a:rPr lang="hu-HU" sz="2800" dirty="0">
                <a:solidFill>
                  <a:schemeClr val="tx2"/>
                </a:solidFill>
              </a:rPr>
              <a:t> der </a:t>
            </a:r>
            <a:r>
              <a:rPr lang="hu-HU" sz="2800" dirty="0" err="1">
                <a:solidFill>
                  <a:schemeClr val="tx2"/>
                </a:solidFill>
              </a:rPr>
              <a:t>Pancreas</a:t>
            </a:r>
            <a:endParaRPr lang="hu-HU" sz="2800" dirty="0">
              <a:solidFill>
                <a:schemeClr val="tx2"/>
              </a:solidFill>
            </a:endParaRPr>
          </a:p>
        </p:txBody>
      </p:sp>
      <p:pic>
        <p:nvPicPr>
          <p:cNvPr id="25603" name="Picture 5" descr="pancreas"/>
          <p:cNvPicPr>
            <a:picLocks noGrp="1" noChangeAspect="1" noChangeArrowheads="1"/>
          </p:cNvPicPr>
          <p:nvPr>
            <p:ph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258888" y="980728"/>
            <a:ext cx="6578600" cy="5026025"/>
          </a:xfrm>
          <a:noFill/>
        </p:spPr>
      </p:pic>
      <p:sp>
        <p:nvSpPr>
          <p:cNvPr id="25604" name="Line 7"/>
          <p:cNvSpPr>
            <a:spLocks noChangeShapeType="1"/>
          </p:cNvSpPr>
          <p:nvPr/>
        </p:nvSpPr>
        <p:spPr bwMode="auto">
          <a:xfrm flipV="1">
            <a:off x="1619250" y="3861048"/>
            <a:ext cx="3744913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hu-HU"/>
          </a:p>
        </p:txBody>
      </p:sp>
      <p:sp>
        <p:nvSpPr>
          <p:cNvPr id="25605" name="Line 9"/>
          <p:cNvSpPr>
            <a:spLocks noChangeShapeType="1"/>
          </p:cNvSpPr>
          <p:nvPr/>
        </p:nvSpPr>
        <p:spPr bwMode="auto">
          <a:xfrm flipV="1">
            <a:off x="3851275" y="3862040"/>
            <a:ext cx="0" cy="2303463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hu-HU"/>
          </a:p>
        </p:txBody>
      </p:sp>
      <p:sp>
        <p:nvSpPr>
          <p:cNvPr id="25606" name="Line 11"/>
          <p:cNvSpPr>
            <a:spLocks noChangeShapeType="1"/>
          </p:cNvSpPr>
          <p:nvPr/>
        </p:nvSpPr>
        <p:spPr bwMode="auto">
          <a:xfrm flipH="1" flipV="1">
            <a:off x="6011863" y="3862040"/>
            <a:ext cx="0" cy="223202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hu-HU"/>
          </a:p>
        </p:txBody>
      </p:sp>
      <p:sp>
        <p:nvSpPr>
          <p:cNvPr id="25607" name="Text Box 12"/>
          <p:cNvSpPr txBox="1">
            <a:spLocks noChangeArrowheads="1"/>
          </p:cNvSpPr>
          <p:nvPr/>
        </p:nvSpPr>
        <p:spPr bwMode="auto">
          <a:xfrm>
            <a:off x="2771775" y="6021040"/>
            <a:ext cx="2016249" cy="784830"/>
          </a:xfrm>
          <a:prstGeom prst="rect">
            <a:avLst/>
          </a:prstGeom>
          <a:solidFill>
            <a:srgbClr val="99CC00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hu-HU" dirty="0" err="1"/>
              <a:t>Langerhans-Insel</a:t>
            </a:r>
            <a:endParaRPr lang="hu-HU" dirty="0"/>
          </a:p>
          <a:p>
            <a:pPr algn="ctr">
              <a:spcBef>
                <a:spcPct val="50000"/>
              </a:spcBef>
            </a:pPr>
            <a:r>
              <a:rPr lang="hu-HU" dirty="0"/>
              <a:t>(</a:t>
            </a:r>
            <a:r>
              <a:rPr lang="hu-HU" dirty="0" err="1"/>
              <a:t>endokriner</a:t>
            </a:r>
            <a:r>
              <a:rPr lang="hu-HU" dirty="0"/>
              <a:t> </a:t>
            </a:r>
            <a:r>
              <a:rPr lang="hu-HU" dirty="0" err="1"/>
              <a:t>Teil</a:t>
            </a:r>
            <a:r>
              <a:rPr lang="hu-HU" dirty="0"/>
              <a:t>)</a:t>
            </a:r>
          </a:p>
        </p:txBody>
      </p:sp>
      <p:sp>
        <p:nvSpPr>
          <p:cNvPr id="25608" name="Text Box 14"/>
          <p:cNvSpPr txBox="1">
            <a:spLocks noChangeArrowheads="1"/>
          </p:cNvSpPr>
          <p:nvPr/>
        </p:nvSpPr>
        <p:spPr bwMode="auto">
          <a:xfrm>
            <a:off x="5076825" y="6021040"/>
            <a:ext cx="3167583" cy="784830"/>
          </a:xfrm>
          <a:prstGeom prst="rect">
            <a:avLst/>
          </a:prstGeom>
          <a:solidFill>
            <a:srgbClr val="99CC00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hu-HU" dirty="0" err="1"/>
              <a:t>Seröser</a:t>
            </a:r>
            <a:r>
              <a:rPr lang="hu-HU" dirty="0"/>
              <a:t> </a:t>
            </a:r>
            <a:r>
              <a:rPr lang="hu-HU" dirty="0" err="1"/>
              <a:t>Drüsenendstück</a:t>
            </a:r>
            <a:endParaRPr lang="hu-HU" dirty="0"/>
          </a:p>
          <a:p>
            <a:pPr algn="ctr">
              <a:spcBef>
                <a:spcPct val="50000"/>
              </a:spcBef>
            </a:pPr>
            <a:r>
              <a:rPr lang="hu-HU" dirty="0"/>
              <a:t>(</a:t>
            </a:r>
            <a:r>
              <a:rPr lang="hu-HU" dirty="0" err="1"/>
              <a:t>exokriner</a:t>
            </a:r>
            <a:r>
              <a:rPr lang="hu-HU" dirty="0"/>
              <a:t> </a:t>
            </a:r>
            <a:r>
              <a:rPr lang="hu-HU" dirty="0" err="1"/>
              <a:t>Teil</a:t>
            </a:r>
            <a:r>
              <a:rPr lang="hu-HU" dirty="0"/>
              <a:t>)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r>
              <a:rPr lang="hu-HU" sz="2400" dirty="0" err="1">
                <a:solidFill>
                  <a:srgbClr val="FF0000"/>
                </a:solidFill>
              </a:rPr>
              <a:t>Exokrine</a:t>
            </a:r>
            <a:r>
              <a:rPr lang="hu-HU" sz="2400" dirty="0">
                <a:solidFill>
                  <a:srgbClr val="FF0000"/>
                </a:solidFill>
              </a:rPr>
              <a:t> </a:t>
            </a:r>
            <a:r>
              <a:rPr lang="hu-HU" sz="2400" dirty="0" err="1">
                <a:solidFill>
                  <a:srgbClr val="FF0000"/>
                </a:solidFill>
              </a:rPr>
              <a:t>Enzyme</a:t>
            </a:r>
            <a:r>
              <a:rPr lang="hu-HU" sz="2400" dirty="0">
                <a:solidFill>
                  <a:srgbClr val="FF0000"/>
                </a:solidFill>
              </a:rPr>
              <a:t>: </a:t>
            </a:r>
            <a:r>
              <a:rPr lang="hu-HU" sz="2400" dirty="0"/>
              <a:t> - </a:t>
            </a:r>
            <a:r>
              <a:rPr lang="hu-HU" sz="2400" dirty="0" err="1"/>
              <a:t>Trypsin</a:t>
            </a:r>
            <a:r>
              <a:rPr lang="hu-HU" sz="2400" dirty="0"/>
              <a:t>, </a:t>
            </a:r>
            <a:r>
              <a:rPr lang="hu-HU" sz="2400" dirty="0" err="1"/>
              <a:t>Chymotrypsin</a:t>
            </a:r>
            <a:r>
              <a:rPr lang="hu-HU" sz="2400" dirty="0"/>
              <a:t>, </a:t>
            </a:r>
            <a:r>
              <a:rPr lang="hu-HU" sz="2400" dirty="0" err="1"/>
              <a:t>Elastase</a:t>
            </a:r>
            <a:r>
              <a:rPr lang="hu-HU" sz="2400" dirty="0"/>
              <a:t>, </a:t>
            </a:r>
          </a:p>
          <a:p>
            <a:pPr eaLnBrk="1" hangingPunct="1">
              <a:buFontTx/>
              <a:buNone/>
            </a:pPr>
            <a:r>
              <a:rPr lang="hu-HU" sz="2400" dirty="0"/>
              <a:t>                                  </a:t>
            </a:r>
            <a:r>
              <a:rPr lang="hu-HU" sz="2400" dirty="0" err="1"/>
              <a:t>Carbopeptidasen</a:t>
            </a:r>
            <a:endParaRPr lang="hu-HU" sz="2400" dirty="0"/>
          </a:p>
          <a:p>
            <a:pPr eaLnBrk="1" hangingPunct="1">
              <a:buFontTx/>
              <a:buNone/>
            </a:pPr>
            <a:r>
              <a:rPr lang="hu-HU" sz="2400" dirty="0"/>
              <a:t>              	          - </a:t>
            </a:r>
            <a:r>
              <a:rPr lang="hu-HU" sz="2400" dirty="0" err="1"/>
              <a:t>Lipasen</a:t>
            </a:r>
            <a:endParaRPr lang="hu-HU" sz="2400" dirty="0"/>
          </a:p>
          <a:p>
            <a:pPr eaLnBrk="1" hangingPunct="1">
              <a:buFontTx/>
              <a:buNone/>
            </a:pPr>
            <a:r>
              <a:rPr lang="hu-HU" sz="2400" dirty="0"/>
              <a:t>                                - </a:t>
            </a:r>
            <a:r>
              <a:rPr lang="hu-HU" sz="2400" dirty="0" err="1"/>
              <a:t>Amylase</a:t>
            </a:r>
            <a:endParaRPr lang="hu-HU" sz="2400" dirty="0"/>
          </a:p>
          <a:p>
            <a:pPr eaLnBrk="1" hangingPunct="1">
              <a:buFontTx/>
              <a:buNone/>
            </a:pPr>
            <a:r>
              <a:rPr lang="hu-HU" sz="2400" dirty="0"/>
              <a:t>                                - </a:t>
            </a:r>
            <a:r>
              <a:rPr lang="hu-HU" sz="2400" dirty="0" err="1"/>
              <a:t>Nukleasen</a:t>
            </a:r>
            <a:endParaRPr lang="hu-HU" sz="2400" dirty="0"/>
          </a:p>
          <a:p>
            <a:pPr eaLnBrk="1" hangingPunct="1">
              <a:buFontTx/>
              <a:buNone/>
            </a:pPr>
            <a:endParaRPr lang="hu-HU" sz="2400" dirty="0"/>
          </a:p>
          <a:p>
            <a:pPr eaLnBrk="1" hangingPunct="1">
              <a:buFontTx/>
              <a:buNone/>
            </a:pPr>
            <a:r>
              <a:rPr lang="hu-HU" sz="2400" dirty="0" err="1">
                <a:solidFill>
                  <a:srgbClr val="FF0000"/>
                </a:solidFill>
              </a:rPr>
              <a:t>Endokrine</a:t>
            </a:r>
            <a:r>
              <a:rPr lang="hu-HU" sz="2400" dirty="0">
                <a:solidFill>
                  <a:srgbClr val="FF0000"/>
                </a:solidFill>
              </a:rPr>
              <a:t> </a:t>
            </a:r>
            <a:r>
              <a:rPr lang="hu-HU" sz="2400" dirty="0" err="1">
                <a:solidFill>
                  <a:srgbClr val="FF0000"/>
                </a:solidFill>
              </a:rPr>
              <a:t>Hormonen</a:t>
            </a:r>
            <a:r>
              <a:rPr lang="hu-HU" sz="2400" dirty="0">
                <a:solidFill>
                  <a:srgbClr val="FF0000"/>
                </a:solidFill>
              </a:rPr>
              <a:t>: </a:t>
            </a:r>
            <a:r>
              <a:rPr lang="hu-HU" sz="2400" dirty="0"/>
              <a:t>- </a:t>
            </a:r>
            <a:r>
              <a:rPr lang="hu-HU" sz="2400" dirty="0" err="1"/>
              <a:t>Insulin</a:t>
            </a:r>
            <a:r>
              <a:rPr lang="hu-HU" sz="2400" dirty="0"/>
              <a:t> (</a:t>
            </a:r>
            <a:r>
              <a:rPr lang="el-GR" sz="2400" dirty="0"/>
              <a:t>β</a:t>
            </a:r>
            <a:r>
              <a:rPr lang="hu-HU" sz="2400" dirty="0" err="1"/>
              <a:t>-Zellen</a:t>
            </a:r>
            <a:r>
              <a:rPr lang="hu-HU" sz="2400" dirty="0"/>
              <a:t>)</a:t>
            </a:r>
          </a:p>
          <a:p>
            <a:pPr eaLnBrk="1" hangingPunct="1">
              <a:buFontTx/>
              <a:buNone/>
            </a:pPr>
            <a:r>
              <a:rPr lang="hu-HU" sz="2400" dirty="0"/>
              <a:t>                                    - </a:t>
            </a:r>
            <a:r>
              <a:rPr lang="hu-HU" sz="2400" dirty="0" err="1"/>
              <a:t>Glucagon</a:t>
            </a:r>
            <a:r>
              <a:rPr lang="hu-HU" sz="2400" dirty="0"/>
              <a:t> (</a:t>
            </a:r>
            <a:r>
              <a:rPr lang="el-GR" sz="2400" dirty="0"/>
              <a:t>α</a:t>
            </a:r>
            <a:r>
              <a:rPr lang="hu-HU" sz="2400" dirty="0" err="1"/>
              <a:t>-Zellen</a:t>
            </a:r>
            <a:r>
              <a:rPr lang="hu-HU" sz="2400" dirty="0"/>
              <a:t>)</a:t>
            </a:r>
          </a:p>
          <a:p>
            <a:pPr eaLnBrk="1" hangingPunct="1">
              <a:buFontTx/>
              <a:buNone/>
            </a:pPr>
            <a:r>
              <a:rPr lang="hu-HU" sz="2400" dirty="0"/>
              <a:t>                                    - </a:t>
            </a:r>
            <a:r>
              <a:rPr lang="hu-HU" sz="2400" dirty="0" err="1"/>
              <a:t>Somatostatin</a:t>
            </a:r>
            <a:r>
              <a:rPr lang="hu-HU" sz="2400" dirty="0"/>
              <a:t> </a:t>
            </a:r>
          </a:p>
          <a:p>
            <a:pPr eaLnBrk="1" hangingPunct="1">
              <a:buFontTx/>
              <a:buNone/>
            </a:pPr>
            <a:r>
              <a:rPr lang="hu-HU" sz="2400" dirty="0"/>
              <a:t>                                    - </a:t>
            </a:r>
            <a:r>
              <a:rPr lang="hu-HU" sz="2400" dirty="0" err="1"/>
              <a:t>Pancreatisches</a:t>
            </a:r>
            <a:r>
              <a:rPr lang="hu-HU" sz="2400" dirty="0"/>
              <a:t> </a:t>
            </a:r>
            <a:r>
              <a:rPr lang="hu-HU" sz="2400" dirty="0" err="1"/>
              <a:t>Polypeptid</a:t>
            </a:r>
            <a:endParaRPr lang="hu-HU" sz="2400" dirty="0"/>
          </a:p>
          <a:p>
            <a:pPr eaLnBrk="1" hangingPunct="1">
              <a:buFontTx/>
              <a:buNone/>
            </a:pPr>
            <a:endParaRPr lang="hu-HU" dirty="0"/>
          </a:p>
        </p:txBody>
      </p:sp>
      <p:sp>
        <p:nvSpPr>
          <p:cNvPr id="24579" name="Rectangle 5"/>
          <p:cNvSpPr>
            <a:spLocks noChangeArrowheads="1"/>
          </p:cNvSpPr>
          <p:nvPr/>
        </p:nvSpPr>
        <p:spPr bwMode="auto">
          <a:xfrm>
            <a:off x="457200" y="201613"/>
            <a:ext cx="8229600" cy="850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hu-HU" sz="2800" dirty="0" err="1">
                <a:solidFill>
                  <a:schemeClr val="tx2"/>
                </a:solidFill>
              </a:rPr>
              <a:t>Aufgaben</a:t>
            </a:r>
            <a:r>
              <a:rPr lang="hu-HU" sz="2800" dirty="0">
                <a:solidFill>
                  <a:schemeClr val="tx2"/>
                </a:solidFill>
              </a:rPr>
              <a:t> der </a:t>
            </a:r>
            <a:r>
              <a:rPr lang="hu-HU" sz="2800" dirty="0" err="1">
                <a:solidFill>
                  <a:schemeClr val="tx2"/>
                </a:solidFill>
              </a:rPr>
              <a:t>Pancreas</a:t>
            </a:r>
            <a:endParaRPr lang="hu-HU" sz="2800" dirty="0">
              <a:solidFill>
                <a:schemeClr val="tx2"/>
              </a:solidFill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-26988"/>
            <a:ext cx="8229600" cy="1143001"/>
          </a:xfrm>
        </p:spPr>
        <p:txBody>
          <a:bodyPr/>
          <a:lstStyle/>
          <a:p>
            <a:pPr eaLnBrk="1" hangingPunct="1"/>
            <a:r>
              <a:rPr lang="hu-HU" sz="2800" dirty="0" err="1"/>
              <a:t>Angewendete</a:t>
            </a:r>
            <a:r>
              <a:rPr lang="hu-HU" sz="2800" dirty="0"/>
              <a:t> </a:t>
            </a:r>
            <a:r>
              <a:rPr lang="hu-HU" sz="2800" dirty="0" err="1"/>
              <a:t>Literaur</a:t>
            </a:r>
            <a:endParaRPr lang="hu-HU" sz="2800" dirty="0"/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341438"/>
            <a:ext cx="8362950" cy="4525962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hu-HU" sz="2000" dirty="0" err="1"/>
              <a:t>Sobotta</a:t>
            </a:r>
            <a:r>
              <a:rPr lang="hu-HU" sz="2000" dirty="0"/>
              <a:t> Atlas of Human </a:t>
            </a:r>
            <a:r>
              <a:rPr lang="hu-HU" sz="2000" dirty="0" err="1"/>
              <a:t>Anatomy</a:t>
            </a:r>
            <a:r>
              <a:rPr lang="hu-HU" sz="2000" dirty="0"/>
              <a:t> CD. </a:t>
            </a:r>
            <a:r>
              <a:rPr lang="hu-HU" sz="1800" i="1" dirty="0"/>
              <a:t>Urban &amp; Schwarzenberg 1998.</a:t>
            </a:r>
          </a:p>
          <a:p>
            <a:pPr eaLnBrk="1" hangingPunct="1">
              <a:buFontTx/>
              <a:buNone/>
            </a:pPr>
            <a:endParaRPr lang="hu-HU" sz="1800" i="1" dirty="0"/>
          </a:p>
          <a:p>
            <a:pPr eaLnBrk="1" hangingPunct="1">
              <a:buFontTx/>
              <a:buNone/>
            </a:pPr>
            <a:r>
              <a:rPr lang="hu-HU" sz="2000" dirty="0"/>
              <a:t>Kis F. – </a:t>
            </a:r>
            <a:r>
              <a:rPr lang="hu-HU" sz="2000" dirty="0" err="1"/>
              <a:t>Szentágothai</a:t>
            </a:r>
            <a:r>
              <a:rPr lang="hu-HU" sz="2000" dirty="0"/>
              <a:t> J.: Az ember anatómiájának atlasza II.</a:t>
            </a:r>
            <a:r>
              <a:rPr lang="hu-HU" sz="1800" dirty="0"/>
              <a:t> </a:t>
            </a:r>
            <a:r>
              <a:rPr lang="hu-HU" sz="1800" i="1" dirty="0"/>
              <a:t>Medicina 2001</a:t>
            </a:r>
          </a:p>
          <a:p>
            <a:pPr eaLnBrk="1" hangingPunct="1">
              <a:buFontTx/>
              <a:buNone/>
            </a:pPr>
            <a:endParaRPr lang="hu-HU" sz="1800" i="1" dirty="0"/>
          </a:p>
          <a:p>
            <a:pPr eaLnBrk="1" hangingPunct="1">
              <a:buFontTx/>
              <a:buNone/>
            </a:pPr>
            <a:r>
              <a:rPr lang="hu-HU" sz="2000" dirty="0" err="1"/>
              <a:t>Rohen</a:t>
            </a:r>
            <a:r>
              <a:rPr lang="hu-HU" sz="2000" dirty="0"/>
              <a:t> – </a:t>
            </a:r>
            <a:r>
              <a:rPr lang="hu-HU" sz="2000" dirty="0" err="1"/>
              <a:t>Yokochi</a:t>
            </a:r>
            <a:r>
              <a:rPr lang="hu-HU" sz="2000" dirty="0"/>
              <a:t> – </a:t>
            </a:r>
            <a:r>
              <a:rPr lang="hu-HU" sz="2000" dirty="0" err="1"/>
              <a:t>Lütjen-Drecoll</a:t>
            </a:r>
            <a:r>
              <a:rPr lang="hu-HU" sz="2000" dirty="0"/>
              <a:t>: </a:t>
            </a:r>
            <a:r>
              <a:rPr lang="hu-HU" sz="2000" dirty="0" err="1"/>
              <a:t>Color</a:t>
            </a:r>
            <a:r>
              <a:rPr lang="hu-HU" sz="2000" dirty="0"/>
              <a:t> Atlas of </a:t>
            </a:r>
            <a:r>
              <a:rPr lang="hu-HU" sz="2000" dirty="0" err="1"/>
              <a:t>Anatomy</a:t>
            </a:r>
            <a:r>
              <a:rPr lang="hu-HU" sz="2000" dirty="0"/>
              <a:t> </a:t>
            </a:r>
            <a:r>
              <a:rPr lang="hu-HU" sz="1800" i="1" dirty="0"/>
              <a:t>5th </a:t>
            </a:r>
            <a:r>
              <a:rPr lang="hu-HU" sz="1800" i="1" dirty="0" err="1"/>
              <a:t>edition</a:t>
            </a:r>
            <a:r>
              <a:rPr lang="hu-HU" sz="1800" i="1" dirty="0"/>
              <a:t>, </a:t>
            </a:r>
            <a:r>
              <a:rPr lang="hu-HU" sz="1800" i="1" dirty="0" err="1"/>
              <a:t>Lippincott</a:t>
            </a:r>
            <a:r>
              <a:rPr lang="hu-HU" sz="1800" i="1" dirty="0"/>
              <a:t> Williams &amp; Wilkins 2002</a:t>
            </a:r>
          </a:p>
          <a:p>
            <a:pPr eaLnBrk="1" hangingPunct="1">
              <a:buFontTx/>
              <a:buNone/>
            </a:pPr>
            <a:endParaRPr lang="hu-HU" sz="1800" i="1" dirty="0"/>
          </a:p>
          <a:p>
            <a:pPr eaLnBrk="1" hangingPunct="1">
              <a:buFontTx/>
              <a:buNone/>
            </a:pPr>
            <a:r>
              <a:rPr lang="hu-HU" sz="2000" dirty="0" err="1"/>
              <a:t>Röhlich</a:t>
            </a:r>
            <a:r>
              <a:rPr lang="hu-HU" sz="2000" dirty="0"/>
              <a:t> Pál: Szövettan</a:t>
            </a:r>
            <a:r>
              <a:rPr lang="hu-HU" sz="1800" dirty="0"/>
              <a:t> </a:t>
            </a:r>
            <a:r>
              <a:rPr lang="hu-HU" sz="1800" i="1" dirty="0"/>
              <a:t>Semmelweis Orvostudományi Egyetem Képzéskutató, Oktatástechnológiai és Dokumentációs Központ 1999</a:t>
            </a:r>
          </a:p>
          <a:p>
            <a:pPr eaLnBrk="1" hangingPunct="1">
              <a:buFontTx/>
              <a:buNone/>
            </a:pPr>
            <a:endParaRPr lang="hu-HU" sz="1800" i="1" dirty="0"/>
          </a:p>
          <a:p>
            <a:pPr eaLnBrk="1" hangingPunct="1">
              <a:buFontTx/>
              <a:buNone/>
            </a:pPr>
            <a:r>
              <a:rPr lang="hu-HU" sz="2000" dirty="0"/>
              <a:t>A</a:t>
            </a:r>
            <a:r>
              <a:rPr lang="hu-HU" sz="1800" dirty="0"/>
              <a:t> </a:t>
            </a:r>
            <a:r>
              <a:rPr lang="hu-HU" sz="2000" dirty="0"/>
              <a:t>máj szövettanáról bemutatott képek a Humánmorfológiai és Fejlődésbiológiai Intézet képanyagából származnak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asinsitu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2627313" y="1482725"/>
            <a:ext cx="3817937" cy="5114925"/>
          </a:xfrm>
          <a:noFill/>
        </p:spPr>
      </p:pic>
      <p:sp>
        <p:nvSpPr>
          <p:cNvPr id="5123" name="Line 3"/>
          <p:cNvSpPr>
            <a:spLocks noChangeShapeType="1"/>
          </p:cNvSpPr>
          <p:nvPr/>
        </p:nvSpPr>
        <p:spPr bwMode="auto">
          <a:xfrm flipV="1">
            <a:off x="1692275" y="5516563"/>
            <a:ext cx="1800225" cy="217487"/>
          </a:xfrm>
          <a:prstGeom prst="line">
            <a:avLst/>
          </a:prstGeom>
          <a:noFill/>
          <a:ln w="41275">
            <a:solidFill>
              <a:srgbClr val="00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hu-HU"/>
          </a:p>
        </p:txBody>
      </p:sp>
      <p:sp>
        <p:nvSpPr>
          <p:cNvPr id="5124" name="Line 4"/>
          <p:cNvSpPr>
            <a:spLocks noChangeShapeType="1"/>
          </p:cNvSpPr>
          <p:nvPr/>
        </p:nvSpPr>
        <p:spPr bwMode="auto">
          <a:xfrm>
            <a:off x="1547813" y="4362450"/>
            <a:ext cx="1800225" cy="0"/>
          </a:xfrm>
          <a:prstGeom prst="line">
            <a:avLst/>
          </a:prstGeom>
          <a:noFill/>
          <a:ln w="41275">
            <a:solidFill>
              <a:srgbClr val="00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hu-HU"/>
          </a:p>
        </p:txBody>
      </p:sp>
      <p:sp>
        <p:nvSpPr>
          <p:cNvPr id="5125" name="Line 5"/>
          <p:cNvSpPr>
            <a:spLocks noChangeShapeType="1"/>
          </p:cNvSpPr>
          <p:nvPr/>
        </p:nvSpPr>
        <p:spPr bwMode="auto">
          <a:xfrm>
            <a:off x="2051050" y="2636838"/>
            <a:ext cx="1944688" cy="647700"/>
          </a:xfrm>
          <a:prstGeom prst="line">
            <a:avLst/>
          </a:prstGeom>
          <a:noFill/>
          <a:ln w="41275">
            <a:solidFill>
              <a:srgbClr val="00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hu-HU"/>
          </a:p>
        </p:txBody>
      </p:sp>
      <p:sp>
        <p:nvSpPr>
          <p:cNvPr id="5126" name="Line 6"/>
          <p:cNvSpPr>
            <a:spLocks noChangeShapeType="1"/>
          </p:cNvSpPr>
          <p:nvPr/>
        </p:nvSpPr>
        <p:spPr bwMode="auto">
          <a:xfrm flipH="1">
            <a:off x="5219700" y="2636838"/>
            <a:ext cx="1944688" cy="215900"/>
          </a:xfrm>
          <a:prstGeom prst="line">
            <a:avLst/>
          </a:prstGeom>
          <a:noFill/>
          <a:ln w="4127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hu-HU"/>
          </a:p>
        </p:txBody>
      </p:sp>
      <p:sp>
        <p:nvSpPr>
          <p:cNvPr id="5127" name="Line 7"/>
          <p:cNvSpPr>
            <a:spLocks noChangeShapeType="1"/>
          </p:cNvSpPr>
          <p:nvPr/>
        </p:nvSpPr>
        <p:spPr bwMode="auto">
          <a:xfrm flipH="1">
            <a:off x="4932363" y="4221163"/>
            <a:ext cx="1944687" cy="0"/>
          </a:xfrm>
          <a:prstGeom prst="line">
            <a:avLst/>
          </a:prstGeom>
          <a:noFill/>
          <a:ln w="41275">
            <a:solidFill>
              <a:schemeClr val="tx2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hu-HU"/>
          </a:p>
        </p:txBody>
      </p:sp>
      <p:sp>
        <p:nvSpPr>
          <p:cNvPr id="5128" name="Line 8"/>
          <p:cNvSpPr>
            <a:spLocks noChangeShapeType="1"/>
          </p:cNvSpPr>
          <p:nvPr/>
        </p:nvSpPr>
        <p:spPr bwMode="auto">
          <a:xfrm flipH="1" flipV="1">
            <a:off x="5219700" y="3789363"/>
            <a:ext cx="360363" cy="431800"/>
          </a:xfrm>
          <a:prstGeom prst="line">
            <a:avLst/>
          </a:prstGeom>
          <a:noFill/>
          <a:ln w="41275">
            <a:solidFill>
              <a:schemeClr val="tx2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hu-HU"/>
          </a:p>
        </p:txBody>
      </p:sp>
      <p:sp>
        <p:nvSpPr>
          <p:cNvPr id="5129" name="Line 9"/>
          <p:cNvSpPr>
            <a:spLocks noChangeShapeType="1"/>
          </p:cNvSpPr>
          <p:nvPr/>
        </p:nvSpPr>
        <p:spPr bwMode="auto">
          <a:xfrm flipH="1">
            <a:off x="5508625" y="5445125"/>
            <a:ext cx="1584325" cy="0"/>
          </a:xfrm>
          <a:prstGeom prst="line">
            <a:avLst/>
          </a:prstGeom>
          <a:noFill/>
          <a:ln w="41275">
            <a:solidFill>
              <a:srgbClr val="00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hu-HU"/>
          </a:p>
        </p:txBody>
      </p:sp>
      <p:sp>
        <p:nvSpPr>
          <p:cNvPr id="5130" name="Line 10"/>
          <p:cNvSpPr>
            <a:spLocks noChangeShapeType="1"/>
          </p:cNvSpPr>
          <p:nvPr/>
        </p:nvSpPr>
        <p:spPr bwMode="auto">
          <a:xfrm>
            <a:off x="2051050" y="5157788"/>
            <a:ext cx="2881313" cy="0"/>
          </a:xfrm>
          <a:prstGeom prst="line">
            <a:avLst/>
          </a:prstGeom>
          <a:noFill/>
          <a:ln w="41275">
            <a:solidFill>
              <a:schemeClr val="tx2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hu-HU"/>
          </a:p>
        </p:txBody>
      </p:sp>
      <p:sp>
        <p:nvSpPr>
          <p:cNvPr id="5131" name="Line 11"/>
          <p:cNvSpPr>
            <a:spLocks noChangeShapeType="1"/>
          </p:cNvSpPr>
          <p:nvPr/>
        </p:nvSpPr>
        <p:spPr bwMode="auto">
          <a:xfrm flipV="1">
            <a:off x="3995738" y="4868863"/>
            <a:ext cx="431800" cy="288925"/>
          </a:xfrm>
          <a:prstGeom prst="line">
            <a:avLst/>
          </a:prstGeom>
          <a:noFill/>
          <a:ln w="41275">
            <a:solidFill>
              <a:schemeClr val="tx2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hu-HU"/>
          </a:p>
        </p:txBody>
      </p:sp>
      <p:sp>
        <p:nvSpPr>
          <p:cNvPr id="5132" name="Line 12"/>
          <p:cNvSpPr>
            <a:spLocks noChangeShapeType="1"/>
          </p:cNvSpPr>
          <p:nvPr/>
        </p:nvSpPr>
        <p:spPr bwMode="auto">
          <a:xfrm>
            <a:off x="3708400" y="5157788"/>
            <a:ext cx="719138" cy="358775"/>
          </a:xfrm>
          <a:prstGeom prst="line">
            <a:avLst/>
          </a:prstGeom>
          <a:noFill/>
          <a:ln w="41275">
            <a:solidFill>
              <a:schemeClr val="tx2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hu-HU"/>
          </a:p>
        </p:txBody>
      </p:sp>
      <p:sp>
        <p:nvSpPr>
          <p:cNvPr id="5133" name="Text Box 13"/>
          <p:cNvSpPr txBox="1">
            <a:spLocks noChangeArrowheads="1"/>
          </p:cNvSpPr>
          <p:nvPr/>
        </p:nvSpPr>
        <p:spPr bwMode="auto">
          <a:xfrm>
            <a:off x="6877050" y="4005263"/>
            <a:ext cx="15113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hu-HU">
                <a:solidFill>
                  <a:schemeClr val="tx2"/>
                </a:solidFill>
              </a:rPr>
              <a:t>Jejunum</a:t>
            </a:r>
          </a:p>
        </p:txBody>
      </p:sp>
      <p:sp>
        <p:nvSpPr>
          <p:cNvPr id="5134" name="Text Box 14"/>
          <p:cNvSpPr txBox="1">
            <a:spLocks noChangeArrowheads="1"/>
          </p:cNvSpPr>
          <p:nvPr/>
        </p:nvSpPr>
        <p:spPr bwMode="auto">
          <a:xfrm>
            <a:off x="1189038" y="4941888"/>
            <a:ext cx="10795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hu-HU">
                <a:solidFill>
                  <a:schemeClr val="tx2"/>
                </a:solidFill>
              </a:rPr>
              <a:t>Ileum</a:t>
            </a:r>
          </a:p>
        </p:txBody>
      </p:sp>
      <p:sp>
        <p:nvSpPr>
          <p:cNvPr id="5135" name="Text Box 15"/>
          <p:cNvSpPr txBox="1">
            <a:spLocks noChangeArrowheads="1"/>
          </p:cNvSpPr>
          <p:nvPr/>
        </p:nvSpPr>
        <p:spPr bwMode="auto">
          <a:xfrm>
            <a:off x="7164388" y="2420938"/>
            <a:ext cx="1439862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hu-HU"/>
              <a:t>Ventriculus</a:t>
            </a:r>
          </a:p>
        </p:txBody>
      </p:sp>
      <p:sp>
        <p:nvSpPr>
          <p:cNvPr id="5136" name="Text Box 16"/>
          <p:cNvSpPr txBox="1">
            <a:spLocks noChangeArrowheads="1"/>
          </p:cNvSpPr>
          <p:nvPr/>
        </p:nvSpPr>
        <p:spPr bwMode="auto">
          <a:xfrm>
            <a:off x="301625" y="5516563"/>
            <a:ext cx="174942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hu-HU"/>
              <a:t>Caecum</a:t>
            </a:r>
          </a:p>
        </p:txBody>
      </p:sp>
      <p:sp>
        <p:nvSpPr>
          <p:cNvPr id="5137" name="Text Box 17"/>
          <p:cNvSpPr txBox="1">
            <a:spLocks noChangeArrowheads="1"/>
          </p:cNvSpPr>
          <p:nvPr/>
        </p:nvSpPr>
        <p:spPr bwMode="auto">
          <a:xfrm>
            <a:off x="444500" y="4083050"/>
            <a:ext cx="13906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hu-HU"/>
              <a:t>Colon ascendens</a:t>
            </a:r>
          </a:p>
        </p:txBody>
      </p:sp>
      <p:sp>
        <p:nvSpPr>
          <p:cNvPr id="5138" name="Text Box 18"/>
          <p:cNvSpPr txBox="1">
            <a:spLocks noChangeArrowheads="1"/>
          </p:cNvSpPr>
          <p:nvPr/>
        </p:nvSpPr>
        <p:spPr bwMode="auto">
          <a:xfrm>
            <a:off x="755650" y="2349500"/>
            <a:ext cx="1584325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hu-HU"/>
              <a:t>Colon transversum</a:t>
            </a:r>
          </a:p>
        </p:txBody>
      </p:sp>
      <p:sp>
        <p:nvSpPr>
          <p:cNvPr id="5139" name="Text Box 19"/>
          <p:cNvSpPr txBox="1">
            <a:spLocks noChangeArrowheads="1"/>
          </p:cNvSpPr>
          <p:nvPr/>
        </p:nvSpPr>
        <p:spPr bwMode="auto">
          <a:xfrm>
            <a:off x="6948488" y="5157788"/>
            <a:ext cx="1439862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hu-HU"/>
              <a:t>Colon sigmoideum</a:t>
            </a:r>
          </a:p>
        </p:txBody>
      </p:sp>
      <p:sp>
        <p:nvSpPr>
          <p:cNvPr id="5140" name="Rectangle 20"/>
          <p:cNvSpPr>
            <a:spLocks noRot="1" noChangeArrowheads="1"/>
          </p:cNvSpPr>
          <p:nvPr/>
        </p:nvSpPr>
        <p:spPr bwMode="auto">
          <a:xfrm>
            <a:off x="517525" y="0"/>
            <a:ext cx="8086725" cy="896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hu-HU" sz="2800" dirty="0" err="1">
                <a:solidFill>
                  <a:schemeClr val="tx2"/>
                </a:solidFill>
              </a:rPr>
              <a:t>Topographie</a:t>
            </a:r>
            <a:r>
              <a:rPr lang="hu-HU" sz="2800" dirty="0">
                <a:solidFill>
                  <a:schemeClr val="tx2"/>
                </a:solidFill>
              </a:rPr>
              <a:t> der </a:t>
            </a:r>
            <a:r>
              <a:rPr lang="hu-HU" sz="2800" dirty="0" err="1">
                <a:solidFill>
                  <a:schemeClr val="tx2"/>
                </a:solidFill>
              </a:rPr>
              <a:t>Leber</a:t>
            </a:r>
            <a:endParaRPr lang="hu-HU" sz="2800" dirty="0">
              <a:solidFill>
                <a:schemeClr val="tx2"/>
              </a:solidFill>
            </a:endParaRPr>
          </a:p>
        </p:txBody>
      </p:sp>
      <p:sp>
        <p:nvSpPr>
          <p:cNvPr id="5141" name="Line 21"/>
          <p:cNvSpPr>
            <a:spLocks noChangeShapeType="1"/>
          </p:cNvSpPr>
          <p:nvPr/>
        </p:nvSpPr>
        <p:spPr bwMode="auto">
          <a:xfrm flipH="1">
            <a:off x="4787900" y="1844675"/>
            <a:ext cx="2016125" cy="28892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hu-HU"/>
          </a:p>
        </p:txBody>
      </p:sp>
      <p:sp>
        <p:nvSpPr>
          <p:cNvPr id="5142" name="Text Box 22"/>
          <p:cNvSpPr txBox="1">
            <a:spLocks noChangeArrowheads="1"/>
          </p:cNvSpPr>
          <p:nvPr/>
        </p:nvSpPr>
        <p:spPr bwMode="auto">
          <a:xfrm>
            <a:off x="6948488" y="1628775"/>
            <a:ext cx="8064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hu-HU"/>
              <a:t>Hepar</a:t>
            </a:r>
          </a:p>
        </p:txBody>
      </p:sp>
    </p:spTree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5" descr="hepar1"/>
          <p:cNvPicPr>
            <a:picLocks noGrp="1" noChangeAspect="1" noChangeArrowheads="1"/>
          </p:cNvPicPr>
          <p:nvPr>
            <p:ph idx="4294967295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331913" y="1435522"/>
            <a:ext cx="6432550" cy="4554538"/>
          </a:xfrm>
          <a:noFill/>
        </p:spPr>
      </p:pic>
      <p:sp>
        <p:nvSpPr>
          <p:cNvPr id="3075" name="Line 12"/>
          <p:cNvSpPr>
            <a:spLocks noChangeShapeType="1"/>
          </p:cNvSpPr>
          <p:nvPr/>
        </p:nvSpPr>
        <p:spPr bwMode="auto">
          <a:xfrm flipV="1">
            <a:off x="1187450" y="4077122"/>
            <a:ext cx="2089150" cy="720725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hu-HU"/>
          </a:p>
        </p:txBody>
      </p:sp>
      <p:sp>
        <p:nvSpPr>
          <p:cNvPr id="3076" name="Line 15"/>
          <p:cNvSpPr>
            <a:spLocks noChangeShapeType="1"/>
          </p:cNvSpPr>
          <p:nvPr/>
        </p:nvSpPr>
        <p:spPr bwMode="auto">
          <a:xfrm flipH="1" flipV="1">
            <a:off x="6372225" y="4437485"/>
            <a:ext cx="647700" cy="792162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hu-HU"/>
          </a:p>
        </p:txBody>
      </p:sp>
      <p:sp>
        <p:nvSpPr>
          <p:cNvPr id="3077" name="Line 16"/>
          <p:cNvSpPr>
            <a:spLocks noChangeShapeType="1"/>
          </p:cNvSpPr>
          <p:nvPr/>
        </p:nvSpPr>
        <p:spPr bwMode="auto">
          <a:xfrm flipV="1">
            <a:off x="4859338" y="4437485"/>
            <a:ext cx="144462" cy="1223962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hu-HU"/>
          </a:p>
        </p:txBody>
      </p:sp>
      <p:sp>
        <p:nvSpPr>
          <p:cNvPr id="3078" name="Line 17"/>
          <p:cNvSpPr>
            <a:spLocks noChangeShapeType="1"/>
          </p:cNvSpPr>
          <p:nvPr/>
        </p:nvSpPr>
        <p:spPr bwMode="auto">
          <a:xfrm>
            <a:off x="2195736" y="1340767"/>
            <a:ext cx="1007839" cy="288429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hu-HU"/>
          </a:p>
        </p:txBody>
      </p:sp>
      <p:sp>
        <p:nvSpPr>
          <p:cNvPr id="3079" name="Line 18"/>
          <p:cNvSpPr>
            <a:spLocks noChangeShapeType="1"/>
          </p:cNvSpPr>
          <p:nvPr/>
        </p:nvSpPr>
        <p:spPr bwMode="auto">
          <a:xfrm flipH="1">
            <a:off x="6659562" y="1700807"/>
            <a:ext cx="792757" cy="576089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hu-HU"/>
          </a:p>
        </p:txBody>
      </p:sp>
      <p:sp>
        <p:nvSpPr>
          <p:cNvPr id="3080" name="Text Box 19"/>
          <p:cNvSpPr txBox="1">
            <a:spLocks noChangeArrowheads="1"/>
          </p:cNvSpPr>
          <p:nvPr/>
        </p:nvSpPr>
        <p:spPr bwMode="auto">
          <a:xfrm>
            <a:off x="179388" y="4869285"/>
            <a:ext cx="1944687" cy="396875"/>
          </a:xfrm>
          <a:prstGeom prst="rect">
            <a:avLst/>
          </a:prstGeom>
          <a:solidFill>
            <a:srgbClr val="99CC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hu-HU" sz="2000" b="1"/>
              <a:t>Lobus dexter</a:t>
            </a:r>
          </a:p>
        </p:txBody>
      </p:sp>
      <p:sp>
        <p:nvSpPr>
          <p:cNvPr id="3081" name="Line 21"/>
          <p:cNvSpPr>
            <a:spLocks noChangeShapeType="1"/>
          </p:cNvSpPr>
          <p:nvPr/>
        </p:nvSpPr>
        <p:spPr bwMode="auto">
          <a:xfrm flipV="1">
            <a:off x="2627313" y="5590010"/>
            <a:ext cx="576262" cy="576262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hu-HU"/>
          </a:p>
        </p:txBody>
      </p:sp>
      <p:sp>
        <p:nvSpPr>
          <p:cNvPr id="3082" name="Text Box 24"/>
          <p:cNvSpPr txBox="1">
            <a:spLocks noChangeArrowheads="1"/>
          </p:cNvSpPr>
          <p:nvPr/>
        </p:nvSpPr>
        <p:spPr bwMode="auto">
          <a:xfrm>
            <a:off x="1619250" y="6237710"/>
            <a:ext cx="1944688" cy="396875"/>
          </a:xfrm>
          <a:prstGeom prst="rect">
            <a:avLst/>
          </a:prstGeom>
          <a:solidFill>
            <a:srgbClr val="99CC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hu-HU" sz="2000" b="1"/>
              <a:t>Vesica fellea</a:t>
            </a:r>
          </a:p>
        </p:txBody>
      </p:sp>
      <p:sp>
        <p:nvSpPr>
          <p:cNvPr id="3083" name="Text Box 25"/>
          <p:cNvSpPr txBox="1">
            <a:spLocks noChangeArrowheads="1"/>
          </p:cNvSpPr>
          <p:nvPr/>
        </p:nvSpPr>
        <p:spPr bwMode="auto">
          <a:xfrm>
            <a:off x="3924300" y="5732885"/>
            <a:ext cx="1944688" cy="1006475"/>
          </a:xfrm>
          <a:prstGeom prst="rect">
            <a:avLst/>
          </a:prstGeom>
          <a:solidFill>
            <a:srgbClr val="99CC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hu-HU" sz="2000" b="1"/>
              <a:t>Ligamentum falciforme hepatis</a:t>
            </a:r>
          </a:p>
        </p:txBody>
      </p:sp>
      <p:sp>
        <p:nvSpPr>
          <p:cNvPr id="3084" name="Text Box 26"/>
          <p:cNvSpPr txBox="1">
            <a:spLocks noChangeArrowheads="1"/>
          </p:cNvSpPr>
          <p:nvPr/>
        </p:nvSpPr>
        <p:spPr bwMode="auto">
          <a:xfrm>
            <a:off x="6947793" y="694333"/>
            <a:ext cx="1944687" cy="1006475"/>
          </a:xfrm>
          <a:prstGeom prst="rect">
            <a:avLst/>
          </a:prstGeom>
          <a:solidFill>
            <a:srgbClr val="99CC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hu-HU" sz="2000" b="1" dirty="0" err="1"/>
              <a:t>Ligamentum</a:t>
            </a:r>
            <a:r>
              <a:rPr lang="hu-HU" sz="2000" b="1" dirty="0"/>
              <a:t> </a:t>
            </a:r>
            <a:r>
              <a:rPr lang="hu-HU" sz="2000" b="1" dirty="0" err="1"/>
              <a:t>coronarium</a:t>
            </a:r>
            <a:r>
              <a:rPr lang="hu-HU" sz="2000" b="1" dirty="0"/>
              <a:t> </a:t>
            </a:r>
            <a:r>
              <a:rPr lang="hu-HU" sz="2000" b="1" dirty="0" err="1"/>
              <a:t>sinistrum</a:t>
            </a:r>
            <a:endParaRPr lang="hu-HU" sz="2000" b="1" dirty="0"/>
          </a:p>
        </p:txBody>
      </p:sp>
      <p:sp>
        <p:nvSpPr>
          <p:cNvPr id="3085" name="Text Box 27"/>
          <p:cNvSpPr txBox="1">
            <a:spLocks noChangeArrowheads="1"/>
          </p:cNvSpPr>
          <p:nvPr/>
        </p:nvSpPr>
        <p:spPr bwMode="auto">
          <a:xfrm>
            <a:off x="6156325" y="5301085"/>
            <a:ext cx="1944688" cy="396875"/>
          </a:xfrm>
          <a:prstGeom prst="rect">
            <a:avLst/>
          </a:prstGeom>
          <a:solidFill>
            <a:srgbClr val="99CC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hu-HU" sz="2000" b="1" dirty="0" err="1"/>
              <a:t>Lobus</a:t>
            </a:r>
            <a:r>
              <a:rPr lang="hu-HU" sz="2000" b="1" dirty="0"/>
              <a:t> </a:t>
            </a:r>
            <a:r>
              <a:rPr lang="hu-HU" sz="2000" b="1" dirty="0" err="1"/>
              <a:t>sinister</a:t>
            </a:r>
            <a:endParaRPr lang="hu-HU" sz="2000" b="1" dirty="0"/>
          </a:p>
        </p:txBody>
      </p:sp>
      <p:sp>
        <p:nvSpPr>
          <p:cNvPr id="3086" name="Text Box 28"/>
          <p:cNvSpPr txBox="1">
            <a:spLocks noChangeArrowheads="1"/>
          </p:cNvSpPr>
          <p:nvPr/>
        </p:nvSpPr>
        <p:spPr bwMode="auto">
          <a:xfrm>
            <a:off x="179512" y="766341"/>
            <a:ext cx="1944688" cy="1006475"/>
          </a:xfrm>
          <a:prstGeom prst="rect">
            <a:avLst/>
          </a:prstGeom>
          <a:solidFill>
            <a:srgbClr val="99CC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hu-HU" sz="2000" b="1" dirty="0" err="1"/>
              <a:t>Ligamentum</a:t>
            </a:r>
            <a:r>
              <a:rPr lang="hu-HU" sz="2000" b="1" dirty="0"/>
              <a:t> </a:t>
            </a:r>
            <a:r>
              <a:rPr lang="hu-HU" sz="2000" b="1" dirty="0" err="1"/>
              <a:t>coronarium</a:t>
            </a:r>
            <a:r>
              <a:rPr lang="hu-HU" sz="2000" b="1" dirty="0"/>
              <a:t> </a:t>
            </a:r>
            <a:r>
              <a:rPr lang="hu-HU" sz="2000" b="1" dirty="0" err="1"/>
              <a:t>dextrum</a:t>
            </a:r>
            <a:endParaRPr lang="hu-HU" sz="2000" b="1" dirty="0"/>
          </a:p>
        </p:txBody>
      </p:sp>
      <p:sp>
        <p:nvSpPr>
          <p:cNvPr id="15" name="Line 18"/>
          <p:cNvSpPr>
            <a:spLocks noChangeShapeType="1"/>
          </p:cNvSpPr>
          <p:nvPr/>
        </p:nvSpPr>
        <p:spPr bwMode="auto">
          <a:xfrm flipH="1" flipV="1">
            <a:off x="7524328" y="2420886"/>
            <a:ext cx="576064" cy="864097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hu-HU"/>
          </a:p>
        </p:txBody>
      </p:sp>
      <p:sp>
        <p:nvSpPr>
          <p:cNvPr id="16" name="Text Box 27"/>
          <p:cNvSpPr txBox="1">
            <a:spLocks noChangeArrowheads="1"/>
          </p:cNvSpPr>
          <p:nvPr/>
        </p:nvSpPr>
        <p:spPr bwMode="auto">
          <a:xfrm>
            <a:off x="7235824" y="3284984"/>
            <a:ext cx="1728664" cy="396875"/>
          </a:xfrm>
          <a:prstGeom prst="rect">
            <a:avLst/>
          </a:prstGeom>
          <a:solidFill>
            <a:srgbClr val="99CC00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hu-HU" sz="2000" b="1" dirty="0" err="1"/>
              <a:t>Zwerchfell</a:t>
            </a:r>
            <a:endParaRPr lang="hu-HU" sz="2000" b="1" dirty="0"/>
          </a:p>
        </p:txBody>
      </p:sp>
      <p:sp>
        <p:nvSpPr>
          <p:cNvPr id="17" name="Rectangle 20"/>
          <p:cNvSpPr>
            <a:spLocks noRot="1" noChangeArrowheads="1"/>
          </p:cNvSpPr>
          <p:nvPr/>
        </p:nvSpPr>
        <p:spPr bwMode="auto">
          <a:xfrm>
            <a:off x="517525" y="0"/>
            <a:ext cx="8086725" cy="896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hu-HU" sz="2800" dirty="0" err="1">
                <a:solidFill>
                  <a:schemeClr val="tx2"/>
                </a:solidFill>
              </a:rPr>
              <a:t>Facies</a:t>
            </a:r>
            <a:r>
              <a:rPr lang="hu-HU" sz="2800" dirty="0">
                <a:solidFill>
                  <a:schemeClr val="tx2"/>
                </a:solidFill>
              </a:rPr>
              <a:t> </a:t>
            </a:r>
            <a:r>
              <a:rPr lang="hu-HU" sz="2800" dirty="0" err="1">
                <a:solidFill>
                  <a:schemeClr val="tx2"/>
                </a:solidFill>
              </a:rPr>
              <a:t>diaphragmatica</a:t>
            </a:r>
            <a:endParaRPr lang="hu-HU" sz="2800" dirty="0">
              <a:solidFill>
                <a:schemeClr val="tx2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5" descr="hepar2"/>
          <p:cNvPicPr>
            <a:picLocks noGrp="1" noChangeAspect="1" noChangeArrowheads="1"/>
          </p:cNvPicPr>
          <p:nvPr>
            <p:ph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258888" y="1242839"/>
            <a:ext cx="6573837" cy="5013325"/>
          </a:xfrm>
          <a:noFill/>
        </p:spPr>
      </p:pic>
      <p:sp>
        <p:nvSpPr>
          <p:cNvPr id="4099" name="Line 7"/>
          <p:cNvSpPr>
            <a:spLocks noChangeShapeType="1"/>
          </p:cNvSpPr>
          <p:nvPr/>
        </p:nvSpPr>
        <p:spPr bwMode="auto">
          <a:xfrm flipH="1">
            <a:off x="5651500" y="1431751"/>
            <a:ext cx="1152525" cy="790575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hu-HU"/>
          </a:p>
        </p:txBody>
      </p:sp>
      <p:sp>
        <p:nvSpPr>
          <p:cNvPr id="4100" name="Line 8"/>
          <p:cNvSpPr>
            <a:spLocks noChangeShapeType="1"/>
          </p:cNvSpPr>
          <p:nvPr/>
        </p:nvSpPr>
        <p:spPr bwMode="auto">
          <a:xfrm flipV="1">
            <a:off x="3203575" y="5248101"/>
            <a:ext cx="576263" cy="792163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hu-HU"/>
          </a:p>
        </p:txBody>
      </p:sp>
      <p:sp>
        <p:nvSpPr>
          <p:cNvPr id="4101" name="Line 9"/>
          <p:cNvSpPr>
            <a:spLocks noChangeShapeType="1"/>
          </p:cNvSpPr>
          <p:nvPr/>
        </p:nvSpPr>
        <p:spPr bwMode="auto">
          <a:xfrm flipH="1">
            <a:off x="4284662" y="1700808"/>
            <a:ext cx="215329" cy="739006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hu-HU"/>
          </a:p>
        </p:txBody>
      </p:sp>
      <p:sp>
        <p:nvSpPr>
          <p:cNvPr id="4102" name="Line 10"/>
          <p:cNvSpPr>
            <a:spLocks noChangeShapeType="1"/>
          </p:cNvSpPr>
          <p:nvPr/>
        </p:nvSpPr>
        <p:spPr bwMode="auto">
          <a:xfrm flipH="1" flipV="1">
            <a:off x="6732588" y="5535439"/>
            <a:ext cx="1008062" cy="576262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hu-HU"/>
          </a:p>
        </p:txBody>
      </p:sp>
      <p:sp>
        <p:nvSpPr>
          <p:cNvPr id="4103" name="Line 11"/>
          <p:cNvSpPr>
            <a:spLocks noChangeShapeType="1"/>
          </p:cNvSpPr>
          <p:nvPr/>
        </p:nvSpPr>
        <p:spPr bwMode="auto">
          <a:xfrm>
            <a:off x="971600" y="2060848"/>
            <a:ext cx="936575" cy="955228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hu-HU"/>
          </a:p>
        </p:txBody>
      </p:sp>
      <p:sp>
        <p:nvSpPr>
          <p:cNvPr id="4104" name="Line 12"/>
          <p:cNvSpPr>
            <a:spLocks noChangeShapeType="1"/>
          </p:cNvSpPr>
          <p:nvPr/>
        </p:nvSpPr>
        <p:spPr bwMode="auto">
          <a:xfrm flipH="1" flipV="1">
            <a:off x="5219700" y="5679901"/>
            <a:ext cx="144463" cy="64770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hu-HU"/>
          </a:p>
        </p:txBody>
      </p:sp>
      <p:sp>
        <p:nvSpPr>
          <p:cNvPr id="9230" name="Oval 14"/>
          <p:cNvSpPr>
            <a:spLocks noChangeArrowheads="1"/>
          </p:cNvSpPr>
          <p:nvPr/>
        </p:nvSpPr>
        <p:spPr bwMode="auto">
          <a:xfrm>
            <a:off x="3635375" y="3429000"/>
            <a:ext cx="1728788" cy="1008063"/>
          </a:xfrm>
          <a:prstGeom prst="ellipse">
            <a:avLst/>
          </a:prstGeom>
          <a:noFill/>
          <a:ln w="44450">
            <a:solidFill>
              <a:schemeClr val="folHlink"/>
            </a:solidFill>
            <a:prstDash val="sysDot"/>
            <a:round/>
            <a:headEnd/>
            <a:tailEnd/>
          </a:ln>
        </p:spPr>
        <p:txBody>
          <a:bodyPr wrap="none" anchor="ctr"/>
          <a:lstStyle/>
          <a:p>
            <a:endParaRPr lang="hu-HU"/>
          </a:p>
        </p:txBody>
      </p:sp>
      <p:sp>
        <p:nvSpPr>
          <p:cNvPr id="9231" name="Line 15"/>
          <p:cNvSpPr>
            <a:spLocks noChangeShapeType="1"/>
          </p:cNvSpPr>
          <p:nvPr/>
        </p:nvSpPr>
        <p:spPr bwMode="auto">
          <a:xfrm flipV="1">
            <a:off x="2771775" y="4384501"/>
            <a:ext cx="1296988" cy="647700"/>
          </a:xfrm>
          <a:prstGeom prst="line">
            <a:avLst/>
          </a:prstGeom>
          <a:noFill/>
          <a:ln w="50800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hu-HU"/>
          </a:p>
        </p:txBody>
      </p:sp>
      <p:sp>
        <p:nvSpPr>
          <p:cNvPr id="4107" name="Line 16"/>
          <p:cNvSpPr>
            <a:spLocks noChangeShapeType="1"/>
          </p:cNvSpPr>
          <p:nvPr/>
        </p:nvSpPr>
        <p:spPr bwMode="auto">
          <a:xfrm>
            <a:off x="2699791" y="1556791"/>
            <a:ext cx="719683" cy="1602159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hu-HU"/>
          </a:p>
        </p:txBody>
      </p:sp>
      <p:sp>
        <p:nvSpPr>
          <p:cNvPr id="9234" name="Line 18"/>
          <p:cNvSpPr>
            <a:spLocks noChangeShapeType="1"/>
          </p:cNvSpPr>
          <p:nvPr/>
        </p:nvSpPr>
        <p:spPr bwMode="auto">
          <a:xfrm flipV="1">
            <a:off x="2555875" y="3951114"/>
            <a:ext cx="1655763" cy="144462"/>
          </a:xfrm>
          <a:prstGeom prst="line">
            <a:avLst/>
          </a:prstGeom>
          <a:noFill/>
          <a:ln w="50800">
            <a:solidFill>
              <a:srgbClr val="3366FF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hu-HU"/>
          </a:p>
        </p:txBody>
      </p:sp>
      <p:sp>
        <p:nvSpPr>
          <p:cNvPr id="9235" name="Line 19"/>
          <p:cNvSpPr>
            <a:spLocks noChangeShapeType="1"/>
          </p:cNvSpPr>
          <p:nvPr/>
        </p:nvSpPr>
        <p:spPr bwMode="auto">
          <a:xfrm flipH="1" flipV="1">
            <a:off x="4787900" y="4240039"/>
            <a:ext cx="1512888" cy="287337"/>
          </a:xfrm>
          <a:prstGeom prst="line">
            <a:avLst/>
          </a:prstGeom>
          <a:noFill/>
          <a:ln w="50800">
            <a:solidFill>
              <a:srgbClr val="008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hu-HU"/>
          </a:p>
        </p:txBody>
      </p:sp>
      <p:sp>
        <p:nvSpPr>
          <p:cNvPr id="9237" name="Line 21"/>
          <p:cNvSpPr>
            <a:spLocks noChangeShapeType="1"/>
          </p:cNvSpPr>
          <p:nvPr/>
        </p:nvSpPr>
        <p:spPr bwMode="auto">
          <a:xfrm flipH="1">
            <a:off x="5292725" y="3663776"/>
            <a:ext cx="1079500" cy="287338"/>
          </a:xfrm>
          <a:prstGeom prst="line">
            <a:avLst/>
          </a:prstGeom>
          <a:noFill/>
          <a:ln w="63500">
            <a:solidFill>
              <a:schemeClr val="folHlink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hu-HU"/>
          </a:p>
        </p:txBody>
      </p:sp>
      <p:sp>
        <p:nvSpPr>
          <p:cNvPr id="4111" name="Text Box 22"/>
          <p:cNvSpPr txBox="1">
            <a:spLocks noChangeArrowheads="1"/>
          </p:cNvSpPr>
          <p:nvPr/>
        </p:nvSpPr>
        <p:spPr bwMode="auto">
          <a:xfrm>
            <a:off x="6877050" y="6184726"/>
            <a:ext cx="1944688" cy="396875"/>
          </a:xfrm>
          <a:prstGeom prst="rect">
            <a:avLst/>
          </a:prstGeom>
          <a:solidFill>
            <a:srgbClr val="99CC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hu-HU" sz="2000" b="1"/>
              <a:t>Lobus dexter</a:t>
            </a:r>
          </a:p>
        </p:txBody>
      </p:sp>
      <p:sp>
        <p:nvSpPr>
          <p:cNvPr id="4112" name="Text Box 23"/>
          <p:cNvSpPr txBox="1">
            <a:spLocks noChangeArrowheads="1"/>
          </p:cNvSpPr>
          <p:nvPr/>
        </p:nvSpPr>
        <p:spPr bwMode="auto">
          <a:xfrm>
            <a:off x="0" y="1628800"/>
            <a:ext cx="1944688" cy="396875"/>
          </a:xfrm>
          <a:prstGeom prst="rect">
            <a:avLst/>
          </a:prstGeom>
          <a:solidFill>
            <a:srgbClr val="99CC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hu-HU" sz="2000" b="1" dirty="0" err="1"/>
              <a:t>Lobus</a:t>
            </a:r>
            <a:r>
              <a:rPr lang="hu-HU" sz="2000" b="1" dirty="0"/>
              <a:t> </a:t>
            </a:r>
            <a:r>
              <a:rPr lang="hu-HU" sz="2000" b="1" dirty="0" err="1"/>
              <a:t>sinister</a:t>
            </a:r>
            <a:endParaRPr lang="hu-HU" sz="2000" b="1" dirty="0"/>
          </a:p>
        </p:txBody>
      </p:sp>
      <p:sp>
        <p:nvSpPr>
          <p:cNvPr id="4113" name="Text Box 24"/>
          <p:cNvSpPr txBox="1">
            <a:spLocks noChangeArrowheads="1"/>
          </p:cNvSpPr>
          <p:nvPr/>
        </p:nvSpPr>
        <p:spPr bwMode="auto">
          <a:xfrm>
            <a:off x="2051050" y="6111701"/>
            <a:ext cx="1944688" cy="701675"/>
          </a:xfrm>
          <a:prstGeom prst="rect">
            <a:avLst/>
          </a:prstGeom>
          <a:solidFill>
            <a:srgbClr val="99CC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hu-HU" sz="2000" b="1"/>
              <a:t>Ligamentum teres hepatis</a:t>
            </a:r>
          </a:p>
        </p:txBody>
      </p:sp>
      <p:sp>
        <p:nvSpPr>
          <p:cNvPr id="4114" name="Text Box 25"/>
          <p:cNvSpPr txBox="1">
            <a:spLocks noChangeArrowheads="1"/>
          </p:cNvSpPr>
          <p:nvPr/>
        </p:nvSpPr>
        <p:spPr bwMode="auto">
          <a:xfrm>
            <a:off x="4572000" y="6400626"/>
            <a:ext cx="1944688" cy="396875"/>
          </a:xfrm>
          <a:prstGeom prst="rect">
            <a:avLst/>
          </a:prstGeom>
          <a:solidFill>
            <a:srgbClr val="99CC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hu-HU" sz="2000" b="1"/>
              <a:t>Vesica fellea</a:t>
            </a:r>
          </a:p>
        </p:txBody>
      </p:sp>
      <p:sp>
        <p:nvSpPr>
          <p:cNvPr id="4115" name="Text Box 26"/>
          <p:cNvSpPr txBox="1">
            <a:spLocks noChangeArrowheads="1"/>
          </p:cNvSpPr>
          <p:nvPr/>
        </p:nvSpPr>
        <p:spPr bwMode="auto">
          <a:xfrm>
            <a:off x="1619250" y="783109"/>
            <a:ext cx="1944688" cy="701675"/>
          </a:xfrm>
          <a:prstGeom prst="rect">
            <a:avLst/>
          </a:prstGeom>
          <a:solidFill>
            <a:srgbClr val="99CC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hu-HU" sz="2000" b="1" dirty="0" err="1"/>
              <a:t>Ligamentum</a:t>
            </a:r>
            <a:r>
              <a:rPr lang="hu-HU" sz="2000" b="1" dirty="0"/>
              <a:t> </a:t>
            </a:r>
            <a:r>
              <a:rPr lang="hu-HU" sz="2000" b="1" dirty="0" err="1"/>
              <a:t>venosum</a:t>
            </a:r>
            <a:endParaRPr lang="hu-HU" sz="2000" b="1" dirty="0"/>
          </a:p>
        </p:txBody>
      </p:sp>
      <p:sp>
        <p:nvSpPr>
          <p:cNvPr id="4116" name="Text Box 27"/>
          <p:cNvSpPr txBox="1">
            <a:spLocks noChangeArrowheads="1"/>
          </p:cNvSpPr>
          <p:nvPr/>
        </p:nvSpPr>
        <p:spPr bwMode="auto">
          <a:xfrm>
            <a:off x="3851275" y="855117"/>
            <a:ext cx="1944688" cy="701675"/>
          </a:xfrm>
          <a:prstGeom prst="rect">
            <a:avLst/>
          </a:prstGeom>
          <a:solidFill>
            <a:srgbClr val="99CC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hu-HU" sz="2000" b="1" dirty="0" err="1"/>
              <a:t>Vena</a:t>
            </a:r>
            <a:r>
              <a:rPr lang="hu-HU" sz="2000" b="1" dirty="0"/>
              <a:t> </a:t>
            </a:r>
            <a:r>
              <a:rPr lang="hu-HU" sz="2000" b="1" dirty="0" err="1"/>
              <a:t>cava</a:t>
            </a:r>
            <a:r>
              <a:rPr lang="hu-HU" sz="2000" b="1" dirty="0"/>
              <a:t> </a:t>
            </a:r>
            <a:r>
              <a:rPr lang="hu-HU" sz="2000" b="1" dirty="0" err="1"/>
              <a:t>inferior</a:t>
            </a:r>
            <a:endParaRPr lang="hu-HU" sz="2000" b="1" dirty="0"/>
          </a:p>
        </p:txBody>
      </p:sp>
      <p:sp>
        <p:nvSpPr>
          <p:cNvPr id="4117" name="Text Box 28"/>
          <p:cNvSpPr txBox="1">
            <a:spLocks noChangeArrowheads="1"/>
          </p:cNvSpPr>
          <p:nvPr/>
        </p:nvSpPr>
        <p:spPr bwMode="auto">
          <a:xfrm>
            <a:off x="6084888" y="999951"/>
            <a:ext cx="1944687" cy="396875"/>
          </a:xfrm>
          <a:prstGeom prst="rect">
            <a:avLst/>
          </a:prstGeom>
          <a:solidFill>
            <a:srgbClr val="99CC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hu-HU" sz="2000" b="1"/>
              <a:t>Area nuda</a:t>
            </a:r>
          </a:p>
        </p:txBody>
      </p:sp>
      <p:sp>
        <p:nvSpPr>
          <p:cNvPr id="9245" name="Text Box 29"/>
          <p:cNvSpPr txBox="1">
            <a:spLocks noChangeArrowheads="1"/>
          </p:cNvSpPr>
          <p:nvPr/>
        </p:nvSpPr>
        <p:spPr bwMode="auto">
          <a:xfrm>
            <a:off x="6443663" y="3465339"/>
            <a:ext cx="2305050" cy="396875"/>
          </a:xfrm>
          <a:prstGeom prst="rect">
            <a:avLst/>
          </a:prstGeom>
          <a:solidFill>
            <a:schemeClr val="folHlink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hu-HU" sz="2000" b="1"/>
              <a:t>PORTA HEPATIS</a:t>
            </a:r>
          </a:p>
        </p:txBody>
      </p:sp>
      <p:sp>
        <p:nvSpPr>
          <p:cNvPr id="9246" name="Text Box 30"/>
          <p:cNvSpPr txBox="1">
            <a:spLocks noChangeArrowheads="1"/>
          </p:cNvSpPr>
          <p:nvPr/>
        </p:nvSpPr>
        <p:spPr bwMode="auto">
          <a:xfrm>
            <a:off x="323850" y="3879676"/>
            <a:ext cx="2305050" cy="396875"/>
          </a:xfrm>
          <a:prstGeom prst="rect">
            <a:avLst/>
          </a:prstGeom>
          <a:solidFill>
            <a:srgbClr val="3366FF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hu-HU" sz="2000" b="1"/>
              <a:t>Vena portae</a:t>
            </a:r>
          </a:p>
        </p:txBody>
      </p:sp>
      <p:sp>
        <p:nvSpPr>
          <p:cNvPr id="9247" name="Text Box 31"/>
          <p:cNvSpPr txBox="1">
            <a:spLocks noChangeArrowheads="1"/>
          </p:cNvSpPr>
          <p:nvPr/>
        </p:nvSpPr>
        <p:spPr bwMode="auto">
          <a:xfrm>
            <a:off x="395288" y="4887739"/>
            <a:ext cx="2305050" cy="701675"/>
          </a:xfrm>
          <a:prstGeom prst="rect">
            <a:avLst/>
          </a:prstGeom>
          <a:solidFill>
            <a:srgbClr val="FF00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hu-HU" sz="2000" b="1"/>
              <a:t>Arteria hepatica propria</a:t>
            </a:r>
          </a:p>
        </p:txBody>
      </p:sp>
      <p:sp>
        <p:nvSpPr>
          <p:cNvPr id="9248" name="Text Box 32"/>
          <p:cNvSpPr txBox="1">
            <a:spLocks noChangeArrowheads="1"/>
          </p:cNvSpPr>
          <p:nvPr/>
        </p:nvSpPr>
        <p:spPr bwMode="auto">
          <a:xfrm>
            <a:off x="6372225" y="4384501"/>
            <a:ext cx="2305050" cy="396875"/>
          </a:xfrm>
          <a:prstGeom prst="rect">
            <a:avLst/>
          </a:prstGeom>
          <a:solidFill>
            <a:srgbClr val="0080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hu-HU" sz="2000" b="1"/>
              <a:t>Ductus hepaticus</a:t>
            </a:r>
          </a:p>
        </p:txBody>
      </p:sp>
      <p:sp>
        <p:nvSpPr>
          <p:cNvPr id="4122" name="Line 35"/>
          <p:cNvSpPr>
            <a:spLocks noChangeShapeType="1"/>
          </p:cNvSpPr>
          <p:nvPr/>
        </p:nvSpPr>
        <p:spPr bwMode="auto">
          <a:xfrm flipH="1">
            <a:off x="6011863" y="2511251"/>
            <a:ext cx="936625" cy="360363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hu-HU"/>
          </a:p>
        </p:txBody>
      </p:sp>
      <p:sp>
        <p:nvSpPr>
          <p:cNvPr id="4123" name="Text Box 37"/>
          <p:cNvSpPr txBox="1">
            <a:spLocks noChangeArrowheads="1"/>
          </p:cNvSpPr>
          <p:nvPr/>
        </p:nvSpPr>
        <p:spPr bwMode="auto">
          <a:xfrm>
            <a:off x="7019925" y="1719089"/>
            <a:ext cx="1944688" cy="1006475"/>
          </a:xfrm>
          <a:prstGeom prst="rect">
            <a:avLst/>
          </a:prstGeom>
          <a:solidFill>
            <a:srgbClr val="99CC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hu-HU" sz="2000" b="1"/>
              <a:t>Ligamentum coronarium dextrum</a:t>
            </a:r>
          </a:p>
        </p:txBody>
      </p:sp>
      <p:sp>
        <p:nvSpPr>
          <p:cNvPr id="28" name="Rectangle 20"/>
          <p:cNvSpPr>
            <a:spLocks noRot="1" noChangeArrowheads="1"/>
          </p:cNvSpPr>
          <p:nvPr/>
        </p:nvSpPr>
        <p:spPr bwMode="auto">
          <a:xfrm>
            <a:off x="517525" y="0"/>
            <a:ext cx="8086725" cy="896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hu-HU" sz="2800" dirty="0" err="1">
                <a:solidFill>
                  <a:schemeClr val="tx2"/>
                </a:solidFill>
              </a:rPr>
              <a:t>Facies</a:t>
            </a:r>
            <a:r>
              <a:rPr lang="hu-HU" sz="2800" dirty="0">
                <a:solidFill>
                  <a:schemeClr val="tx2"/>
                </a:solidFill>
              </a:rPr>
              <a:t> </a:t>
            </a:r>
            <a:r>
              <a:rPr lang="hu-HU" sz="2800" dirty="0" err="1">
                <a:solidFill>
                  <a:schemeClr val="tx2"/>
                </a:solidFill>
              </a:rPr>
              <a:t>visceralis</a:t>
            </a:r>
            <a:endParaRPr lang="hu-HU" sz="2800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2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2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92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2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92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92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2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2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92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92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92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92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2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2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92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92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92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92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30" grpId="0" animBg="1"/>
      <p:bldP spid="9231" grpId="0" animBg="1"/>
      <p:bldP spid="9234" grpId="0" animBg="1"/>
      <p:bldP spid="9235" grpId="0" animBg="1"/>
      <p:bldP spid="9237" grpId="0" animBg="1"/>
      <p:bldP spid="9245" grpId="0" animBg="1"/>
      <p:bldP spid="9246" grpId="0" animBg="1"/>
      <p:bldP spid="9247" grpId="0" animBg="1"/>
      <p:bldP spid="924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Kép 17" descr="ip.jpg"/>
          <p:cNvPicPr>
            <a:picLocks noChangeAspect="1"/>
          </p:cNvPicPr>
          <p:nvPr/>
        </p:nvPicPr>
        <p:blipFill>
          <a:blip r:embed="rId2" cstate="print"/>
          <a:srcRect l="4207" r="3241" b="7547"/>
          <a:stretch>
            <a:fillRect/>
          </a:stretch>
        </p:blipFill>
        <p:spPr>
          <a:xfrm>
            <a:off x="755576" y="1738610"/>
            <a:ext cx="3168352" cy="3528392"/>
          </a:xfrm>
          <a:prstGeom prst="rect">
            <a:avLst/>
          </a:prstGeom>
          <a:solidFill>
            <a:srgbClr val="FF0000">
              <a:alpha val="6000"/>
            </a:srgbClr>
          </a:solidFill>
        </p:spPr>
      </p:pic>
      <p:pic>
        <p:nvPicPr>
          <p:cNvPr id="17" name="Kép 16" descr="RP.jpg"/>
          <p:cNvPicPr>
            <a:picLocks noChangeAspect="1"/>
          </p:cNvPicPr>
          <p:nvPr/>
        </p:nvPicPr>
        <p:blipFill>
          <a:blip r:embed="rId3" cstate="print"/>
          <a:srcRect l="3805" t="5357" r="2330"/>
          <a:stretch>
            <a:fillRect/>
          </a:stretch>
        </p:blipFill>
        <p:spPr>
          <a:xfrm>
            <a:off x="5189632" y="1738610"/>
            <a:ext cx="3198792" cy="3528392"/>
          </a:xfrm>
          <a:prstGeom prst="rect">
            <a:avLst/>
          </a:prstGeom>
        </p:spPr>
      </p:pic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301625" y="0"/>
            <a:ext cx="8086725" cy="896938"/>
          </a:xfrm>
        </p:spPr>
        <p:txBody>
          <a:bodyPr/>
          <a:lstStyle/>
          <a:p>
            <a:pPr eaLnBrk="1" hangingPunct="1"/>
            <a:r>
              <a:rPr lang="hu-HU" sz="2800" dirty="0">
                <a:solidFill>
                  <a:schemeClr val="tx1"/>
                </a:solidFill>
              </a:rPr>
              <a:t>Allgemeine </a:t>
            </a:r>
            <a:r>
              <a:rPr lang="hu-HU" sz="2800" dirty="0" err="1">
                <a:solidFill>
                  <a:schemeClr val="tx1"/>
                </a:solidFill>
              </a:rPr>
              <a:t>Peritonealverhältnisse</a:t>
            </a:r>
            <a:endParaRPr lang="hu-HU" sz="2800" dirty="0"/>
          </a:p>
        </p:txBody>
      </p:sp>
      <p:sp>
        <p:nvSpPr>
          <p:cNvPr id="8197" name="Text Box 5"/>
          <p:cNvSpPr txBox="1">
            <a:spLocks noChangeArrowheads="1"/>
          </p:cNvSpPr>
          <p:nvPr/>
        </p:nvSpPr>
        <p:spPr bwMode="auto">
          <a:xfrm>
            <a:off x="539750" y="5373216"/>
            <a:ext cx="2087563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hu-HU" b="1" dirty="0" err="1">
                <a:solidFill>
                  <a:srgbClr val="000000"/>
                </a:solidFill>
              </a:rPr>
              <a:t>Intraperitoneal</a:t>
            </a:r>
            <a:endParaRPr lang="hu-HU" b="1" dirty="0">
              <a:solidFill>
                <a:srgbClr val="000000"/>
              </a:solidFill>
            </a:endParaRPr>
          </a:p>
        </p:txBody>
      </p:sp>
      <p:sp>
        <p:nvSpPr>
          <p:cNvPr id="8198" name="Text Box 6"/>
          <p:cNvSpPr txBox="1">
            <a:spLocks noChangeArrowheads="1"/>
          </p:cNvSpPr>
          <p:nvPr/>
        </p:nvSpPr>
        <p:spPr bwMode="auto">
          <a:xfrm>
            <a:off x="5148263" y="5373216"/>
            <a:ext cx="2808287" cy="1192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hu-HU" b="1" dirty="0" err="1">
                <a:solidFill>
                  <a:srgbClr val="000000"/>
                </a:solidFill>
              </a:rPr>
              <a:t>Extraperitoneal</a:t>
            </a:r>
            <a:endParaRPr lang="hu-HU" b="1" dirty="0">
              <a:solidFill>
                <a:srgbClr val="000000"/>
              </a:solidFill>
            </a:endParaRPr>
          </a:p>
          <a:p>
            <a:pPr>
              <a:spcBef>
                <a:spcPct val="50000"/>
              </a:spcBef>
              <a:buFont typeface="Wingdings" pitchFamily="2" charset="2"/>
              <a:buChar char="Ø"/>
            </a:pPr>
            <a:r>
              <a:rPr lang="hu-HU" b="1" dirty="0">
                <a:solidFill>
                  <a:srgbClr val="000000"/>
                </a:solidFill>
              </a:rPr>
              <a:t> </a:t>
            </a:r>
            <a:r>
              <a:rPr lang="hu-HU" b="1" dirty="0" err="1">
                <a:solidFill>
                  <a:srgbClr val="000000"/>
                </a:solidFill>
              </a:rPr>
              <a:t>retroperitoneal</a:t>
            </a:r>
            <a:endParaRPr lang="hu-HU" b="1" dirty="0">
              <a:solidFill>
                <a:srgbClr val="000000"/>
              </a:solidFill>
            </a:endParaRPr>
          </a:p>
          <a:p>
            <a:pPr>
              <a:spcBef>
                <a:spcPct val="50000"/>
              </a:spcBef>
              <a:buFont typeface="Wingdings" pitchFamily="2" charset="2"/>
              <a:buChar char="Ø"/>
            </a:pPr>
            <a:r>
              <a:rPr lang="hu-HU" b="1" dirty="0">
                <a:solidFill>
                  <a:srgbClr val="000000"/>
                </a:solidFill>
              </a:rPr>
              <a:t> </a:t>
            </a:r>
            <a:r>
              <a:rPr lang="hu-HU" b="1" dirty="0" err="1">
                <a:solidFill>
                  <a:srgbClr val="000000"/>
                </a:solidFill>
              </a:rPr>
              <a:t>infraperitoneal</a:t>
            </a:r>
            <a:endParaRPr lang="hu-HU" b="1" dirty="0">
              <a:solidFill>
                <a:srgbClr val="000000"/>
              </a:solidFill>
            </a:endParaRPr>
          </a:p>
        </p:txBody>
      </p:sp>
      <p:sp>
        <p:nvSpPr>
          <p:cNvPr id="8199" name="Line 9"/>
          <p:cNvSpPr>
            <a:spLocks noChangeShapeType="1"/>
          </p:cNvSpPr>
          <p:nvPr/>
        </p:nvSpPr>
        <p:spPr bwMode="auto">
          <a:xfrm flipH="1">
            <a:off x="3491880" y="1738610"/>
            <a:ext cx="576064" cy="504056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hu-HU"/>
          </a:p>
        </p:txBody>
      </p:sp>
      <p:sp>
        <p:nvSpPr>
          <p:cNvPr id="8200" name="Line 10"/>
          <p:cNvSpPr>
            <a:spLocks noChangeShapeType="1"/>
          </p:cNvSpPr>
          <p:nvPr/>
        </p:nvSpPr>
        <p:spPr bwMode="auto">
          <a:xfrm>
            <a:off x="1691680" y="1738610"/>
            <a:ext cx="433263" cy="826070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hu-HU"/>
          </a:p>
        </p:txBody>
      </p:sp>
      <p:sp>
        <p:nvSpPr>
          <p:cNvPr id="8201" name="Line 11"/>
          <p:cNvSpPr>
            <a:spLocks noChangeShapeType="1"/>
          </p:cNvSpPr>
          <p:nvPr/>
        </p:nvSpPr>
        <p:spPr bwMode="auto">
          <a:xfrm flipH="1">
            <a:off x="7092280" y="1556792"/>
            <a:ext cx="360040" cy="327297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hu-HU"/>
          </a:p>
        </p:txBody>
      </p:sp>
      <p:sp>
        <p:nvSpPr>
          <p:cNvPr id="8202" name="Text Box 12"/>
          <p:cNvSpPr txBox="1">
            <a:spLocks noChangeArrowheads="1"/>
          </p:cNvSpPr>
          <p:nvPr/>
        </p:nvSpPr>
        <p:spPr bwMode="auto">
          <a:xfrm>
            <a:off x="6948264" y="946522"/>
            <a:ext cx="1512888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hu-HU" b="1" dirty="0" err="1">
                <a:solidFill>
                  <a:srgbClr val="000000"/>
                </a:solidFill>
              </a:rPr>
              <a:t>Peritoneum</a:t>
            </a:r>
            <a:r>
              <a:rPr lang="hu-HU" b="1" dirty="0">
                <a:solidFill>
                  <a:srgbClr val="000000"/>
                </a:solidFill>
              </a:rPr>
              <a:t> </a:t>
            </a:r>
            <a:r>
              <a:rPr lang="hu-HU" b="1" dirty="0" err="1">
                <a:solidFill>
                  <a:srgbClr val="000000"/>
                </a:solidFill>
              </a:rPr>
              <a:t>parietale</a:t>
            </a:r>
            <a:endParaRPr lang="hu-HU" b="1" dirty="0">
              <a:solidFill>
                <a:srgbClr val="000000"/>
              </a:solidFill>
            </a:endParaRPr>
          </a:p>
        </p:txBody>
      </p:sp>
      <p:sp>
        <p:nvSpPr>
          <p:cNvPr id="8203" name="Text Box 13"/>
          <p:cNvSpPr txBox="1">
            <a:spLocks noChangeArrowheads="1"/>
          </p:cNvSpPr>
          <p:nvPr/>
        </p:nvSpPr>
        <p:spPr bwMode="auto">
          <a:xfrm>
            <a:off x="683568" y="1090538"/>
            <a:ext cx="1717675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hu-HU" b="1" dirty="0" err="1">
                <a:solidFill>
                  <a:srgbClr val="000000"/>
                </a:solidFill>
              </a:rPr>
              <a:t>Peritoneum</a:t>
            </a:r>
            <a:r>
              <a:rPr lang="hu-HU" b="1" dirty="0">
                <a:solidFill>
                  <a:srgbClr val="000000"/>
                </a:solidFill>
              </a:rPr>
              <a:t> </a:t>
            </a:r>
            <a:r>
              <a:rPr lang="hu-HU" b="1" dirty="0" err="1">
                <a:solidFill>
                  <a:srgbClr val="000000"/>
                </a:solidFill>
              </a:rPr>
              <a:t>viscerale</a:t>
            </a:r>
            <a:endParaRPr lang="hu-HU" b="1" dirty="0">
              <a:solidFill>
                <a:srgbClr val="000000"/>
              </a:solidFill>
            </a:endParaRPr>
          </a:p>
        </p:txBody>
      </p:sp>
      <p:sp>
        <p:nvSpPr>
          <p:cNvPr id="8204" name="Text Box 14"/>
          <p:cNvSpPr txBox="1">
            <a:spLocks noChangeArrowheads="1"/>
          </p:cNvSpPr>
          <p:nvPr/>
        </p:nvSpPr>
        <p:spPr bwMode="auto">
          <a:xfrm>
            <a:off x="3347864" y="1090538"/>
            <a:ext cx="1582738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hu-HU" b="1" dirty="0" err="1"/>
              <a:t>Peritoneum</a:t>
            </a:r>
            <a:r>
              <a:rPr lang="hu-HU" b="1" dirty="0"/>
              <a:t> </a:t>
            </a:r>
            <a:r>
              <a:rPr lang="hu-HU" b="1" dirty="0" err="1"/>
              <a:t>parietale</a:t>
            </a:r>
            <a:endParaRPr lang="hu-HU" b="1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1" name="Picture 3" descr="hashartya"/>
          <p:cNvPicPr>
            <a:picLocks noGrp="1" noChangeAspect="1" noChangeArrowheads="1"/>
          </p:cNvPicPr>
          <p:nvPr>
            <p:ph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2097088" y="979488"/>
            <a:ext cx="4948237" cy="5545137"/>
          </a:xfrm>
          <a:noFill/>
        </p:spPr>
      </p:pic>
      <p:sp>
        <p:nvSpPr>
          <p:cNvPr id="6" name="Rectangle 2"/>
          <p:cNvSpPr txBox="1">
            <a:spLocks noChangeArrowheads="1"/>
          </p:cNvSpPr>
          <p:nvPr/>
        </p:nvSpPr>
        <p:spPr bwMode="auto">
          <a:xfrm>
            <a:off x="457200" y="116582"/>
            <a:ext cx="8229600" cy="7201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kumimoji="0" lang="hu-HU" sz="2800" b="0" i="0" u="none" strike="noStrike" kern="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Peritonealverhältnisse</a:t>
            </a:r>
            <a:r>
              <a:rPr kumimoji="0" lang="hu-HU" sz="28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der </a:t>
            </a:r>
            <a:r>
              <a:rPr kumimoji="0" lang="hu-HU" sz="2800" b="0" i="0" u="none" strike="noStrike" kern="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Leber</a:t>
            </a:r>
            <a:endParaRPr kumimoji="0" lang="hu-HU" sz="28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-171450"/>
            <a:ext cx="8229600" cy="1031875"/>
          </a:xfrm>
        </p:spPr>
        <p:txBody>
          <a:bodyPr/>
          <a:lstStyle/>
          <a:p>
            <a:pPr eaLnBrk="1" hangingPunct="1"/>
            <a:r>
              <a:rPr lang="hu-HU" sz="2800" dirty="0" err="1">
                <a:solidFill>
                  <a:schemeClr val="tx1"/>
                </a:solidFill>
              </a:rPr>
              <a:t>Peritonealverhältnisse</a:t>
            </a:r>
            <a:r>
              <a:rPr lang="hu-HU" sz="2800" dirty="0">
                <a:solidFill>
                  <a:schemeClr val="tx1"/>
                </a:solidFill>
              </a:rPr>
              <a:t> der </a:t>
            </a:r>
            <a:r>
              <a:rPr lang="hu-HU" sz="2800" dirty="0" err="1">
                <a:solidFill>
                  <a:schemeClr val="tx1"/>
                </a:solidFill>
              </a:rPr>
              <a:t>Leber</a:t>
            </a:r>
            <a:endParaRPr lang="hu-HU" sz="2800" dirty="0">
              <a:solidFill>
                <a:schemeClr val="tx1"/>
              </a:solidFill>
            </a:endParaRPr>
          </a:p>
        </p:txBody>
      </p:sp>
      <p:pic>
        <p:nvPicPr>
          <p:cNvPr id="6147" name="Picture 3" descr="bursa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116013" y="1341438"/>
            <a:ext cx="5738812" cy="4470400"/>
          </a:xfrm>
          <a:noFill/>
        </p:spPr>
      </p:pic>
      <p:sp>
        <p:nvSpPr>
          <p:cNvPr id="6148" name="Line 4"/>
          <p:cNvSpPr>
            <a:spLocks noChangeShapeType="1"/>
          </p:cNvSpPr>
          <p:nvPr/>
        </p:nvSpPr>
        <p:spPr bwMode="auto">
          <a:xfrm flipV="1">
            <a:off x="900113" y="3573463"/>
            <a:ext cx="1438275" cy="863600"/>
          </a:xfrm>
          <a:prstGeom prst="line">
            <a:avLst/>
          </a:prstGeom>
          <a:noFill/>
          <a:ln w="28575">
            <a:solidFill>
              <a:srgbClr val="FFFF00"/>
            </a:solidFill>
            <a:round/>
            <a:headEnd type="none" w="lg" len="lg"/>
            <a:tailEnd type="stealth" w="lg" len="lg"/>
          </a:ln>
        </p:spPr>
        <p:txBody>
          <a:bodyPr/>
          <a:lstStyle/>
          <a:p>
            <a:endParaRPr lang="hu-HU"/>
          </a:p>
        </p:txBody>
      </p:sp>
      <p:sp>
        <p:nvSpPr>
          <p:cNvPr id="6149" name="Line 5"/>
          <p:cNvSpPr>
            <a:spLocks noChangeShapeType="1"/>
          </p:cNvSpPr>
          <p:nvPr/>
        </p:nvSpPr>
        <p:spPr bwMode="auto">
          <a:xfrm flipH="1">
            <a:off x="3419475" y="1916113"/>
            <a:ext cx="3600450" cy="935037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 type="none" w="lg" len="lg"/>
            <a:tailEnd type="stealth" w="lg" len="lg"/>
          </a:ln>
        </p:spPr>
        <p:txBody>
          <a:bodyPr/>
          <a:lstStyle/>
          <a:p>
            <a:endParaRPr lang="hu-HU"/>
          </a:p>
        </p:txBody>
      </p:sp>
      <p:sp>
        <p:nvSpPr>
          <p:cNvPr id="6150" name="Line 6"/>
          <p:cNvSpPr>
            <a:spLocks noChangeShapeType="1"/>
          </p:cNvSpPr>
          <p:nvPr/>
        </p:nvSpPr>
        <p:spPr bwMode="auto">
          <a:xfrm flipH="1">
            <a:off x="4356100" y="2924175"/>
            <a:ext cx="2592388" cy="14605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 type="none" w="lg" len="lg"/>
            <a:tailEnd type="stealth" w="lg" len="lg"/>
          </a:ln>
        </p:spPr>
        <p:txBody>
          <a:bodyPr/>
          <a:lstStyle/>
          <a:p>
            <a:endParaRPr lang="hu-HU"/>
          </a:p>
        </p:txBody>
      </p:sp>
      <p:sp>
        <p:nvSpPr>
          <p:cNvPr id="6151" name="Line 7"/>
          <p:cNvSpPr>
            <a:spLocks noChangeShapeType="1"/>
          </p:cNvSpPr>
          <p:nvPr/>
        </p:nvSpPr>
        <p:spPr bwMode="auto">
          <a:xfrm flipH="1" flipV="1">
            <a:off x="5508625" y="5300663"/>
            <a:ext cx="1439863" cy="144462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 type="none" w="lg" len="lg"/>
            <a:tailEnd type="stealth" w="lg" len="lg"/>
          </a:ln>
        </p:spPr>
        <p:txBody>
          <a:bodyPr/>
          <a:lstStyle/>
          <a:p>
            <a:endParaRPr lang="hu-HU"/>
          </a:p>
        </p:txBody>
      </p:sp>
      <p:sp>
        <p:nvSpPr>
          <p:cNvPr id="6152" name="Text Box 8"/>
          <p:cNvSpPr txBox="1">
            <a:spLocks noChangeArrowheads="1"/>
          </p:cNvSpPr>
          <p:nvPr/>
        </p:nvSpPr>
        <p:spPr bwMode="auto">
          <a:xfrm>
            <a:off x="0" y="4508500"/>
            <a:ext cx="1368425" cy="779463"/>
          </a:xfrm>
          <a:prstGeom prst="rect">
            <a:avLst/>
          </a:prstGeom>
          <a:solidFill>
            <a:srgbClr val="99CC00"/>
          </a:solidFill>
          <a:ln w="28575">
            <a:noFill/>
            <a:miter lim="800000"/>
            <a:headEnd type="none" w="lg" len="lg"/>
            <a:tailEnd type="none" w="lg" len="lg"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hu-HU" b="1">
                <a:latin typeface="Tahoma" charset="0"/>
              </a:rPr>
              <a:t>Bursa</a:t>
            </a:r>
          </a:p>
          <a:p>
            <a:pPr algn="ctr">
              <a:spcBef>
                <a:spcPct val="50000"/>
              </a:spcBef>
            </a:pPr>
            <a:r>
              <a:rPr lang="hu-HU" b="1">
                <a:latin typeface="Tahoma" charset="0"/>
              </a:rPr>
              <a:t>omentalis</a:t>
            </a:r>
          </a:p>
        </p:txBody>
      </p:sp>
      <p:sp>
        <p:nvSpPr>
          <p:cNvPr id="6153" name="Text Box 9"/>
          <p:cNvSpPr txBox="1">
            <a:spLocks noChangeArrowheads="1"/>
          </p:cNvSpPr>
          <p:nvPr/>
        </p:nvSpPr>
        <p:spPr bwMode="auto">
          <a:xfrm>
            <a:off x="6877050" y="1268413"/>
            <a:ext cx="1655763" cy="915987"/>
          </a:xfrm>
          <a:prstGeom prst="rect">
            <a:avLst/>
          </a:prstGeom>
          <a:solidFill>
            <a:srgbClr val="99CC00"/>
          </a:solidFill>
          <a:ln w="28575">
            <a:noFill/>
            <a:miter lim="800000"/>
            <a:headEnd type="none" w="lg" len="lg"/>
            <a:tailEnd type="none" w="lg" len="lg"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hu-HU" b="1">
                <a:latin typeface="Tahoma" charset="0"/>
              </a:rPr>
              <a:t>Ligamentum hepato-duodenale</a:t>
            </a:r>
            <a:endParaRPr lang="hu-HU" sz="1600" b="1">
              <a:latin typeface="Tahoma" charset="0"/>
            </a:endParaRPr>
          </a:p>
        </p:txBody>
      </p:sp>
      <p:sp>
        <p:nvSpPr>
          <p:cNvPr id="6154" name="Text Box 10"/>
          <p:cNvSpPr txBox="1">
            <a:spLocks noChangeArrowheads="1"/>
          </p:cNvSpPr>
          <p:nvPr/>
        </p:nvSpPr>
        <p:spPr bwMode="auto">
          <a:xfrm>
            <a:off x="6877050" y="2420938"/>
            <a:ext cx="1655763" cy="915987"/>
          </a:xfrm>
          <a:prstGeom prst="rect">
            <a:avLst/>
          </a:prstGeom>
          <a:solidFill>
            <a:srgbClr val="99CC00"/>
          </a:solidFill>
          <a:ln w="28575">
            <a:noFill/>
            <a:miter lim="800000"/>
            <a:headEnd type="none" w="lg" len="lg"/>
            <a:tailEnd type="none" w="lg" len="lg"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hu-HU" b="1">
                <a:latin typeface="Tahoma" charset="0"/>
              </a:rPr>
              <a:t>Ligamentum hepato-gastricum</a:t>
            </a:r>
          </a:p>
        </p:txBody>
      </p:sp>
      <p:sp>
        <p:nvSpPr>
          <p:cNvPr id="6155" name="AutoShape 11"/>
          <p:cNvSpPr>
            <a:spLocks/>
          </p:cNvSpPr>
          <p:nvPr/>
        </p:nvSpPr>
        <p:spPr bwMode="auto">
          <a:xfrm>
            <a:off x="8604250" y="1268413"/>
            <a:ext cx="71438" cy="2087562"/>
          </a:xfrm>
          <a:prstGeom prst="rightBrace">
            <a:avLst>
              <a:gd name="adj1" fmla="val 243517"/>
              <a:gd name="adj2" fmla="val 50000"/>
            </a:avLst>
          </a:prstGeom>
          <a:noFill/>
          <a:ln w="28575">
            <a:solidFill>
              <a:schemeClr val="tx1"/>
            </a:solidFill>
            <a:round/>
            <a:headEnd type="none" w="lg" len="lg"/>
            <a:tailEnd type="none" w="lg" len="lg"/>
          </a:ln>
        </p:spPr>
        <p:txBody>
          <a:bodyPr wrap="none" anchor="ctr"/>
          <a:lstStyle/>
          <a:p>
            <a:endParaRPr lang="hu-HU"/>
          </a:p>
        </p:txBody>
      </p:sp>
      <p:sp>
        <p:nvSpPr>
          <p:cNvPr id="6156" name="Text Box 12"/>
          <p:cNvSpPr txBox="1">
            <a:spLocks noChangeArrowheads="1"/>
          </p:cNvSpPr>
          <p:nvPr/>
        </p:nvSpPr>
        <p:spPr bwMode="auto">
          <a:xfrm>
            <a:off x="8675688" y="692150"/>
            <a:ext cx="288925" cy="3662363"/>
          </a:xfrm>
          <a:prstGeom prst="rect">
            <a:avLst/>
          </a:prstGeom>
          <a:noFill/>
          <a:ln w="28575">
            <a:noFill/>
            <a:miter lim="800000"/>
            <a:headEnd type="none" w="lg" len="lg"/>
            <a:tailEnd type="none" w="lg" len="lg"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hu-HU" b="1">
                <a:latin typeface="Tahoma" charset="0"/>
              </a:rPr>
              <a:t>Omentum minus</a:t>
            </a:r>
          </a:p>
        </p:txBody>
      </p:sp>
      <p:sp>
        <p:nvSpPr>
          <p:cNvPr id="6157" name="Text Box 13"/>
          <p:cNvSpPr txBox="1">
            <a:spLocks noChangeArrowheads="1"/>
          </p:cNvSpPr>
          <p:nvPr/>
        </p:nvSpPr>
        <p:spPr bwMode="auto">
          <a:xfrm>
            <a:off x="7019925" y="5013325"/>
            <a:ext cx="1366838" cy="779463"/>
          </a:xfrm>
          <a:prstGeom prst="rect">
            <a:avLst/>
          </a:prstGeom>
          <a:solidFill>
            <a:srgbClr val="99CC00"/>
          </a:solidFill>
          <a:ln w="28575">
            <a:noFill/>
            <a:miter lim="800000"/>
            <a:headEnd type="none" w="lg" len="lg"/>
            <a:tailEnd type="none" w="lg" len="lg"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hu-HU" b="1">
                <a:latin typeface="Tahoma" charset="0"/>
              </a:rPr>
              <a:t>Omentum</a:t>
            </a:r>
          </a:p>
          <a:p>
            <a:pPr algn="ctr">
              <a:spcBef>
                <a:spcPct val="50000"/>
              </a:spcBef>
            </a:pPr>
            <a:r>
              <a:rPr lang="hu-HU" b="1">
                <a:latin typeface="Tahoma" charset="0"/>
              </a:rPr>
              <a:t>majus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-103188"/>
            <a:ext cx="8229600" cy="1371601"/>
          </a:xfrm>
        </p:spPr>
        <p:txBody>
          <a:bodyPr/>
          <a:lstStyle/>
          <a:p>
            <a:pPr eaLnBrk="1" hangingPunct="1"/>
            <a:r>
              <a:rPr lang="hu-HU" sz="2800" dirty="0" err="1">
                <a:solidFill>
                  <a:schemeClr val="tx1"/>
                </a:solidFill>
              </a:rPr>
              <a:t>Blutversorgung</a:t>
            </a:r>
            <a:r>
              <a:rPr lang="hu-HU" sz="2800" dirty="0">
                <a:solidFill>
                  <a:schemeClr val="tx1"/>
                </a:solidFill>
              </a:rPr>
              <a:t> der </a:t>
            </a:r>
            <a:r>
              <a:rPr lang="hu-HU" sz="2800" dirty="0" err="1">
                <a:solidFill>
                  <a:schemeClr val="tx1"/>
                </a:solidFill>
              </a:rPr>
              <a:t>Leber</a:t>
            </a:r>
            <a:endParaRPr lang="hu-HU" sz="2800" dirty="0">
              <a:solidFill>
                <a:schemeClr val="tx1"/>
              </a:solidFill>
            </a:endParaRPr>
          </a:p>
        </p:txBody>
      </p:sp>
      <p:pic>
        <p:nvPicPr>
          <p:cNvPr id="9219" name="Picture 3" descr="truncuscoel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285750" y="1628775"/>
            <a:ext cx="4286250" cy="4797425"/>
          </a:xfrm>
          <a:noFill/>
        </p:spPr>
      </p:pic>
      <p:sp>
        <p:nvSpPr>
          <p:cNvPr id="9220" name="Text Box 22"/>
          <p:cNvSpPr txBox="1">
            <a:spLocks noChangeArrowheads="1"/>
          </p:cNvSpPr>
          <p:nvPr/>
        </p:nvSpPr>
        <p:spPr bwMode="auto">
          <a:xfrm>
            <a:off x="4788024" y="2420888"/>
            <a:ext cx="4572000" cy="32316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hu-HU" sz="2000" dirty="0" err="1">
                <a:solidFill>
                  <a:srgbClr val="FF0000"/>
                </a:solidFill>
              </a:rPr>
              <a:t>Truncus</a:t>
            </a:r>
            <a:r>
              <a:rPr lang="hu-HU" sz="2000" dirty="0">
                <a:solidFill>
                  <a:srgbClr val="FF0000"/>
                </a:solidFill>
              </a:rPr>
              <a:t> </a:t>
            </a:r>
            <a:r>
              <a:rPr lang="hu-HU" sz="2000" dirty="0" err="1">
                <a:solidFill>
                  <a:srgbClr val="FF0000"/>
                </a:solidFill>
              </a:rPr>
              <a:t>coeliacus</a:t>
            </a:r>
            <a:endParaRPr lang="hu-HU" sz="2000" dirty="0">
              <a:solidFill>
                <a:srgbClr val="FF0000"/>
              </a:solidFill>
            </a:endParaRPr>
          </a:p>
          <a:p>
            <a:endParaRPr lang="hu-HU" sz="2000" dirty="0"/>
          </a:p>
          <a:p>
            <a:r>
              <a:rPr lang="hu-HU" sz="2000" dirty="0"/>
              <a:t>   </a:t>
            </a:r>
            <a:r>
              <a:rPr lang="hu-HU" dirty="0"/>
              <a:t>- A. </a:t>
            </a:r>
            <a:r>
              <a:rPr lang="hu-HU" dirty="0" err="1"/>
              <a:t>gastrica</a:t>
            </a:r>
            <a:r>
              <a:rPr lang="hu-HU" dirty="0"/>
              <a:t> </a:t>
            </a:r>
            <a:r>
              <a:rPr lang="hu-HU" dirty="0" err="1"/>
              <a:t>sinistra</a:t>
            </a:r>
            <a:r>
              <a:rPr lang="hu-HU" dirty="0"/>
              <a:t> (</a:t>
            </a:r>
            <a:r>
              <a:rPr lang="hu-HU" dirty="0" err="1"/>
              <a:t>Magen</a:t>
            </a:r>
            <a:r>
              <a:rPr lang="hu-HU" dirty="0"/>
              <a:t>)</a:t>
            </a:r>
          </a:p>
          <a:p>
            <a:endParaRPr lang="hu-HU" dirty="0"/>
          </a:p>
          <a:p>
            <a:r>
              <a:rPr lang="hu-HU" dirty="0"/>
              <a:t>   - A. </a:t>
            </a:r>
            <a:r>
              <a:rPr lang="hu-HU" dirty="0" err="1"/>
              <a:t>lienalis</a:t>
            </a:r>
            <a:r>
              <a:rPr lang="hu-HU" dirty="0"/>
              <a:t> (</a:t>
            </a:r>
            <a:r>
              <a:rPr lang="hu-HU" dirty="0" err="1"/>
              <a:t>Milz</a:t>
            </a:r>
            <a:r>
              <a:rPr lang="hu-HU" dirty="0"/>
              <a:t>, </a:t>
            </a:r>
            <a:r>
              <a:rPr lang="hu-HU" dirty="0" err="1"/>
              <a:t>Magen</a:t>
            </a:r>
            <a:r>
              <a:rPr lang="hu-HU" dirty="0"/>
              <a:t>, </a:t>
            </a:r>
            <a:r>
              <a:rPr lang="hu-HU" dirty="0" err="1"/>
              <a:t>Pancreas</a:t>
            </a:r>
            <a:r>
              <a:rPr lang="hu-HU" dirty="0"/>
              <a:t>)</a:t>
            </a:r>
          </a:p>
          <a:p>
            <a:endParaRPr lang="hu-HU" dirty="0"/>
          </a:p>
          <a:p>
            <a:r>
              <a:rPr lang="hu-HU" dirty="0"/>
              <a:t>   - </a:t>
            </a:r>
            <a:r>
              <a:rPr lang="hu-HU" dirty="0">
                <a:solidFill>
                  <a:srgbClr val="FF0000"/>
                </a:solidFill>
              </a:rPr>
              <a:t>A. </a:t>
            </a:r>
            <a:r>
              <a:rPr lang="hu-HU" dirty="0" err="1">
                <a:solidFill>
                  <a:srgbClr val="FF0000"/>
                </a:solidFill>
              </a:rPr>
              <a:t>hepatica</a:t>
            </a:r>
            <a:r>
              <a:rPr lang="hu-HU" dirty="0">
                <a:solidFill>
                  <a:srgbClr val="FF0000"/>
                </a:solidFill>
              </a:rPr>
              <a:t> </a:t>
            </a:r>
            <a:r>
              <a:rPr lang="hu-HU" dirty="0" err="1">
                <a:solidFill>
                  <a:srgbClr val="FF0000"/>
                </a:solidFill>
              </a:rPr>
              <a:t>communis</a:t>
            </a:r>
            <a:r>
              <a:rPr lang="hu-HU" dirty="0"/>
              <a:t> </a:t>
            </a:r>
          </a:p>
          <a:p>
            <a:r>
              <a:rPr lang="hu-HU" dirty="0"/>
              <a:t>     (</a:t>
            </a:r>
            <a:r>
              <a:rPr lang="hu-HU" dirty="0" err="1"/>
              <a:t>Leber</a:t>
            </a:r>
            <a:r>
              <a:rPr lang="hu-HU" dirty="0"/>
              <a:t>, </a:t>
            </a:r>
            <a:r>
              <a:rPr lang="hu-HU" dirty="0" err="1"/>
              <a:t>Gallenblase</a:t>
            </a:r>
            <a:r>
              <a:rPr lang="hu-HU" dirty="0"/>
              <a:t>, </a:t>
            </a:r>
            <a:r>
              <a:rPr lang="hu-HU" dirty="0" err="1"/>
              <a:t>Magen</a:t>
            </a:r>
            <a:r>
              <a:rPr lang="hu-HU" dirty="0"/>
              <a:t>, </a:t>
            </a:r>
          </a:p>
          <a:p>
            <a:r>
              <a:rPr lang="hu-HU" dirty="0"/>
              <a:t>      </a:t>
            </a:r>
            <a:r>
              <a:rPr lang="hu-HU" dirty="0" err="1"/>
              <a:t>Duodenum</a:t>
            </a:r>
            <a:r>
              <a:rPr lang="hu-HU" dirty="0"/>
              <a:t>, </a:t>
            </a:r>
            <a:r>
              <a:rPr lang="hu-HU" dirty="0" err="1"/>
              <a:t>pancreas</a:t>
            </a:r>
            <a:r>
              <a:rPr lang="hu-HU" dirty="0"/>
              <a:t>)</a:t>
            </a:r>
          </a:p>
          <a:p>
            <a:endParaRPr lang="hu-HU" dirty="0"/>
          </a:p>
          <a:p>
            <a:endParaRPr lang="hu-HU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Alapértelmezett terv">
  <a:themeElements>
    <a:clrScheme name="Alapértelmezett terv 5">
      <a:dk1>
        <a:srgbClr val="000000"/>
      </a:dk1>
      <a:lt1>
        <a:srgbClr val="FFFFD9"/>
      </a:lt1>
      <a:dk2>
        <a:srgbClr val="000000"/>
      </a:dk2>
      <a:lt2>
        <a:srgbClr val="777777"/>
      </a:lt2>
      <a:accent1>
        <a:srgbClr val="FFFFF7"/>
      </a:accent1>
      <a:accent2>
        <a:srgbClr val="33CCCC"/>
      </a:accent2>
      <a:accent3>
        <a:srgbClr val="FFFFE9"/>
      </a:accent3>
      <a:accent4>
        <a:srgbClr val="000000"/>
      </a:accent4>
      <a:accent5>
        <a:srgbClr val="FFFFFA"/>
      </a:accent5>
      <a:accent6>
        <a:srgbClr val="2DB9B9"/>
      </a:accent6>
      <a:hlink>
        <a:srgbClr val="FF5050"/>
      </a:hlink>
      <a:folHlink>
        <a:srgbClr val="FF9900"/>
      </a:folHlink>
    </a:clrScheme>
    <a:fontScheme name="Alapértelmezett terv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Alapértelmezett terv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lapértelmezett terv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lapértelmezett terv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lapértelmezett terv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lapértelmezett terv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lapértelmezett terv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lapértelmezett terv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lapértelmezett terv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lapértelmezett terv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lapértelmezett terv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lapértelmezett terv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lapértelmezett terv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1316</TotalTime>
  <Words>654</Words>
  <Application>Microsoft Office PowerPoint</Application>
  <PresentationFormat>Diavetítés a képernyőre (4:3 oldalarány)</PresentationFormat>
  <Paragraphs>200</Paragraphs>
  <Slides>27</Slides>
  <Notes>1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4</vt:i4>
      </vt:variant>
      <vt:variant>
        <vt:lpstr>Téma</vt:lpstr>
      </vt:variant>
      <vt:variant>
        <vt:i4>1</vt:i4>
      </vt:variant>
      <vt:variant>
        <vt:lpstr>Diacímek</vt:lpstr>
      </vt:variant>
      <vt:variant>
        <vt:i4>27</vt:i4>
      </vt:variant>
    </vt:vector>
  </HeadingPairs>
  <TitlesOfParts>
    <vt:vector size="32" baseType="lpstr">
      <vt:lpstr>Arial</vt:lpstr>
      <vt:lpstr>Calibri</vt:lpstr>
      <vt:lpstr>Tahoma</vt:lpstr>
      <vt:lpstr>Wingdings</vt:lpstr>
      <vt:lpstr>Alapértelmezett terv</vt:lpstr>
      <vt:lpstr>Leber und Pancreas</vt:lpstr>
      <vt:lpstr>Aufgaben der Leber</vt:lpstr>
      <vt:lpstr>PowerPoint-bemutató</vt:lpstr>
      <vt:lpstr>PowerPoint-bemutató</vt:lpstr>
      <vt:lpstr>PowerPoint-bemutató</vt:lpstr>
      <vt:lpstr>Allgemeine Peritonealverhältnisse</vt:lpstr>
      <vt:lpstr>PowerPoint-bemutató</vt:lpstr>
      <vt:lpstr>Peritonealverhältnisse der Leber</vt:lpstr>
      <vt:lpstr>Blutversorgung der Leber</vt:lpstr>
      <vt:lpstr>PowerPoint-bemutató</vt:lpstr>
      <vt:lpstr>PowerPoint-bemutató</vt:lpstr>
      <vt:lpstr>Blutversorgung der Leber</vt:lpstr>
      <vt:lpstr>Lobulus hepatis / Leberläppchen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Topographie der Bauchspeicheldrüse</vt:lpstr>
      <vt:lpstr>PowerPoint-bemutató</vt:lpstr>
      <vt:lpstr>PowerPoint-bemutató</vt:lpstr>
      <vt:lpstr>Blutversorgung der Pancreas</vt:lpstr>
      <vt:lpstr>PowerPoint-bemutató</vt:lpstr>
      <vt:lpstr>PowerPoint-bemutató</vt:lpstr>
      <vt:lpstr>Angewendete Literaur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 máj és a hasnyálmirigy anatómiája</dc:title>
  <dc:creator>ARNOLD</dc:creator>
  <cp:lastModifiedBy>Arnold Szabó</cp:lastModifiedBy>
  <cp:revision>45</cp:revision>
  <dcterms:created xsi:type="dcterms:W3CDTF">2006-03-12T14:43:31Z</dcterms:created>
  <dcterms:modified xsi:type="dcterms:W3CDTF">2019-03-28T07:55:33Z</dcterms:modified>
</cp:coreProperties>
</file>