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7" r:id="rId5"/>
    <p:sldId id="258" r:id="rId6"/>
    <p:sldId id="266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9B93-616D-4979-A94A-3795329AEA6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B40E-301A-4687-9C71-5F70A200D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48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9B93-616D-4979-A94A-3795329AEA6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B40E-301A-4687-9C71-5F70A200D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42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9B93-616D-4979-A94A-3795329AEA6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B40E-301A-4687-9C71-5F70A200D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58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9B93-616D-4979-A94A-3795329AEA6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B40E-301A-4687-9C71-5F70A200D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9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9B93-616D-4979-A94A-3795329AEA6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B40E-301A-4687-9C71-5F70A200D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71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9B93-616D-4979-A94A-3795329AEA6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B40E-301A-4687-9C71-5F70A200D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21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9B93-616D-4979-A94A-3795329AEA6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B40E-301A-4687-9C71-5F70A200D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9B93-616D-4979-A94A-3795329AEA6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B40E-301A-4687-9C71-5F70A200D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50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9B93-616D-4979-A94A-3795329AEA6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B40E-301A-4687-9C71-5F70A200D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10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9B93-616D-4979-A94A-3795329AEA6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B40E-301A-4687-9C71-5F70A200D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17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9B93-616D-4979-A94A-3795329AEA6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CB40E-301A-4687-9C71-5F70A200D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21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C9B93-616D-4979-A94A-3795329AEA6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B40E-301A-4687-9C71-5F70A200D0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51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Douard%20R%5BAuthor%5D&amp;cauthor=true&amp;cauthor_uid=16547602" TargetMode="External"/><Relationship Id="rId7" Type="http://schemas.openxmlformats.org/officeDocument/2006/relationships/hyperlink" Target="https://www.ncbi.nlm.nih.gov/pubmed/16547602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ncbi.nlm.nih.gov/pubmed/?term=Cugnenc%20PH%5BAuthor%5D&amp;cauthor=true&amp;cauthor_uid=16547602" TargetMode="External"/><Relationship Id="rId5" Type="http://schemas.openxmlformats.org/officeDocument/2006/relationships/hyperlink" Target="https://www.ncbi.nlm.nih.gov/pubmed/?term=Delmas%20V%5BAuthor%5D&amp;cauthor=true&amp;cauthor_uid=16547602" TargetMode="External"/><Relationship Id="rId4" Type="http://schemas.openxmlformats.org/officeDocument/2006/relationships/hyperlink" Target="https://www.ncbi.nlm.nih.gov/pubmed/?term=Chevallier%20JM%5BAuthor%5D&amp;cauthor=true&amp;cauthor_uid=1654760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Kálmán M.: 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 err="1" smtClean="0"/>
              <a:t>duodenum</a:t>
            </a:r>
            <a:r>
              <a:rPr lang="hu-HU" dirty="0" smtClean="0"/>
              <a:t> és a </a:t>
            </a:r>
            <a:r>
              <a:rPr lang="hu-HU" dirty="0" err="1" smtClean="0"/>
              <a:t>pancreas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ÁOK I. 2019. március 19-i előadásához.</a:t>
            </a:r>
          </a:p>
          <a:p>
            <a:r>
              <a:rPr lang="hu-HU" dirty="0" smtClean="0"/>
              <a:t>Azok a részek, amik a tankönyvben nem szerepelnek; </a:t>
            </a:r>
          </a:p>
          <a:p>
            <a:r>
              <a:rPr lang="hu-HU" dirty="0" smtClean="0"/>
              <a:t>kiegészítve néhány részlettel, amire az előadáson nem maradt idő.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3391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1079" y="43636"/>
            <a:ext cx="10515600" cy="1325563"/>
          </a:xfrm>
        </p:spPr>
        <p:txBody>
          <a:bodyPr/>
          <a:lstStyle/>
          <a:p>
            <a:r>
              <a:rPr lang="hu-HU" sz="2400" b="1" dirty="0" smtClean="0"/>
              <a:t>Vénák a </a:t>
            </a:r>
            <a:r>
              <a:rPr lang="hu-HU" sz="2400" b="1" dirty="0" err="1" smtClean="0"/>
              <a:t>pancreas</a:t>
            </a:r>
            <a:r>
              <a:rPr lang="hu-HU" sz="2400" b="1" dirty="0" smtClean="0"/>
              <a:t> körül.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1600" dirty="0" smtClean="0"/>
              <a:t>Az </a:t>
            </a:r>
            <a:r>
              <a:rPr lang="hu-HU" sz="1600" dirty="0" err="1" smtClean="0"/>
              <a:t>aa</a:t>
            </a:r>
            <a:r>
              <a:rPr lang="hu-HU" sz="1600" dirty="0" smtClean="0"/>
              <a:t>. </a:t>
            </a:r>
            <a:r>
              <a:rPr lang="hu-HU" sz="1600" dirty="0" err="1" smtClean="0"/>
              <a:t>mesentericae</a:t>
            </a:r>
            <a:r>
              <a:rPr lang="hu-HU" sz="1600" dirty="0" smtClean="0"/>
              <a:t> </a:t>
            </a:r>
            <a:r>
              <a:rPr lang="hu-HU" sz="1600" dirty="0" err="1" smtClean="0"/>
              <a:t>sup</a:t>
            </a:r>
            <a:r>
              <a:rPr lang="hu-HU" sz="1600" dirty="0" smtClean="0"/>
              <a:t> et </a:t>
            </a:r>
            <a:r>
              <a:rPr lang="hu-HU" sz="1600" dirty="0" err="1" smtClean="0"/>
              <a:t>inf</a:t>
            </a:r>
            <a:r>
              <a:rPr lang="hu-HU" sz="1600" dirty="0" smtClean="0"/>
              <a:t>. </a:t>
            </a:r>
            <a:r>
              <a:rPr lang="hu-HU" sz="1600" dirty="0"/>
              <a:t>t</a:t>
            </a:r>
            <a:r>
              <a:rPr lang="hu-HU" sz="1600" dirty="0" smtClean="0"/>
              <a:t>erületének vénáit a  </a:t>
            </a:r>
            <a:r>
              <a:rPr lang="hu-HU" sz="1600" dirty="0" err="1" smtClean="0"/>
              <a:t>vv</a:t>
            </a:r>
            <a:r>
              <a:rPr lang="hu-HU" sz="1600" dirty="0" smtClean="0"/>
              <a:t>. </a:t>
            </a:r>
            <a:r>
              <a:rPr lang="hu-HU" sz="1600" dirty="0" err="1" smtClean="0"/>
              <a:t>Mesentericae</a:t>
            </a:r>
            <a:r>
              <a:rPr lang="hu-HU" sz="1600" dirty="0" smtClean="0"/>
              <a:t> </a:t>
            </a:r>
            <a:r>
              <a:rPr lang="hu-HU" sz="1600" dirty="0" err="1" smtClean="0"/>
              <a:t>sup</a:t>
            </a:r>
            <a:r>
              <a:rPr lang="hu-HU" sz="1600" dirty="0" smtClean="0"/>
              <a:t>. et </a:t>
            </a:r>
            <a:r>
              <a:rPr lang="hu-HU" sz="1600" dirty="0" err="1" smtClean="0"/>
              <a:t>inf</a:t>
            </a:r>
            <a:r>
              <a:rPr lang="hu-HU" sz="1600" dirty="0" smtClean="0"/>
              <a:t>. Veszik fel.</a:t>
            </a:r>
            <a:br>
              <a:rPr lang="hu-HU" sz="1600" dirty="0" smtClean="0"/>
            </a:br>
            <a:r>
              <a:rPr lang="hu-HU" sz="1600" dirty="0" smtClean="0"/>
              <a:t> A </a:t>
            </a:r>
            <a:r>
              <a:rPr lang="hu-HU" sz="1600" dirty="0" err="1" smtClean="0"/>
              <a:t>tr</a:t>
            </a:r>
            <a:r>
              <a:rPr lang="hu-HU" sz="1600" dirty="0" smtClean="0"/>
              <a:t>, </a:t>
            </a:r>
            <a:r>
              <a:rPr lang="hu-HU" sz="1600" dirty="0" err="1" smtClean="0"/>
              <a:t>coeliacus</a:t>
            </a:r>
            <a:r>
              <a:rPr lang="hu-HU" sz="1600" dirty="0" smtClean="0"/>
              <a:t> területéről a vénák közvetlenül a v. </a:t>
            </a:r>
            <a:r>
              <a:rPr lang="hu-HU" sz="1600" dirty="0" err="1" smtClean="0"/>
              <a:t>portaeba</a:t>
            </a:r>
            <a:r>
              <a:rPr lang="hu-HU" sz="1600" dirty="0" smtClean="0"/>
              <a:t> ömlenek.</a:t>
            </a:r>
            <a:endParaRPr lang="hu-HU" sz="1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1369199"/>
            <a:ext cx="8538693" cy="5274594"/>
          </a:xfrm>
        </p:spPr>
      </p:pic>
    </p:spTree>
    <p:extLst>
      <p:ext uri="{BB962C8B-B14F-4D97-AF65-F5344CB8AC3E}">
        <p14:creationId xmlns:p14="http://schemas.microsoft.com/office/powerpoint/2010/main" val="323731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1325563"/>
          </a:xfrm>
        </p:spPr>
        <p:txBody>
          <a:bodyPr>
            <a:normAutofit/>
          </a:bodyPr>
          <a:lstStyle/>
          <a:p>
            <a:r>
              <a:rPr lang="hu-HU" sz="2700" b="1" dirty="0" smtClean="0"/>
              <a:t>A </a:t>
            </a:r>
            <a:r>
              <a:rPr lang="hu-HU" sz="2700" b="1" dirty="0" err="1" smtClean="0"/>
              <a:t>pancreas</a:t>
            </a:r>
            <a:r>
              <a:rPr lang="hu-HU" sz="2700" b="1" dirty="0" smtClean="0"/>
              <a:t> nyirokelvezetése. </a:t>
            </a:r>
            <a:br>
              <a:rPr lang="hu-HU" sz="2700" b="1" dirty="0" smtClean="0"/>
            </a:br>
            <a:r>
              <a:rPr lang="hu-HU" sz="1800" dirty="0" smtClean="0"/>
              <a:t>Lényege: elsősorban a májkapu nyirokcsomói felé, másrészt a bél nyirokcsomóin át a </a:t>
            </a:r>
            <a:r>
              <a:rPr lang="hu-HU" sz="1800" dirty="0" err="1" smtClean="0"/>
              <a:t>cisterna</a:t>
            </a:r>
            <a:r>
              <a:rPr lang="hu-HU" sz="1800" dirty="0" smtClean="0"/>
              <a:t> </a:t>
            </a:r>
            <a:r>
              <a:rPr lang="hu-HU" sz="1800" dirty="0" err="1" smtClean="0"/>
              <a:t>chyli</a:t>
            </a:r>
            <a:r>
              <a:rPr lang="hu-HU" sz="1800" dirty="0" smtClean="0"/>
              <a:t> felé történik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5" y="1356621"/>
            <a:ext cx="8762852" cy="5366151"/>
          </a:xfrm>
        </p:spPr>
      </p:pic>
    </p:spTree>
    <p:extLst>
      <p:ext uri="{BB962C8B-B14F-4D97-AF65-F5344CB8AC3E}">
        <p14:creationId xmlns:p14="http://schemas.microsoft.com/office/powerpoint/2010/main" val="78612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7062" y="-206062"/>
            <a:ext cx="3513272" cy="656823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A két ‚</a:t>
            </a:r>
            <a:r>
              <a:rPr lang="hu-HU" sz="2400" b="1" dirty="0" err="1" smtClean="0"/>
              <a:t>arcus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Riolani</a:t>
            </a:r>
            <a:r>
              <a:rPr lang="hu-HU" sz="2400" b="1" dirty="0" smtClean="0"/>
              <a:t>’</a:t>
            </a:r>
            <a:r>
              <a:rPr lang="hu-HU" sz="2400" b="1" dirty="0" err="1" smtClean="0"/>
              <a:t>-ról</a:t>
            </a:r>
            <a:endParaRPr lang="hu-HU" sz="2400" b="1" dirty="0"/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925"/>
          <a:stretch>
            <a:fillRect/>
          </a:stretch>
        </p:blipFill>
        <p:spPr>
          <a:xfrm>
            <a:off x="5299075" y="227013"/>
            <a:ext cx="6484938" cy="631507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69129" y="512371"/>
            <a:ext cx="4743784" cy="561797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‚kis’ </a:t>
            </a:r>
            <a:r>
              <a:rPr lang="hu-HU" dirty="0" err="1" smtClean="0"/>
              <a:t>Riolan</a:t>
            </a:r>
            <a:r>
              <a:rPr lang="hu-HU" dirty="0" smtClean="0"/>
              <a:t> elnevezés csak intézetünkben terjedt el, más forrásban nem található meg.</a:t>
            </a:r>
          </a:p>
          <a:p>
            <a:r>
              <a:rPr lang="hu-HU" dirty="0" smtClean="0"/>
              <a:t>(Ha mindenáron szerzői névhez ragaszkodunk, néha a ‚Rio </a:t>
            </a:r>
            <a:r>
              <a:rPr lang="hu-HU" dirty="0" err="1" smtClean="0"/>
              <a:t>Branco-árkád</a:t>
            </a:r>
            <a:r>
              <a:rPr lang="hu-HU" dirty="0" smtClean="0"/>
              <a:t>’ név használt.)</a:t>
            </a:r>
          </a:p>
          <a:p>
            <a:r>
              <a:rPr lang="hu-HU" dirty="0" smtClean="0"/>
              <a:t>A (‚nagy’) </a:t>
            </a:r>
            <a:r>
              <a:rPr lang="hu-HU" dirty="0" err="1" smtClean="0"/>
              <a:t>Riolan-árkád</a:t>
            </a:r>
            <a:r>
              <a:rPr lang="hu-HU" dirty="0" smtClean="0"/>
              <a:t> – az a. </a:t>
            </a:r>
            <a:r>
              <a:rPr lang="hu-HU" dirty="0" err="1" smtClean="0"/>
              <a:t>marginalis</a:t>
            </a:r>
            <a:r>
              <a:rPr lang="hu-HU" dirty="0" smtClean="0"/>
              <a:t> – helyes szerzői neve tkp. </a:t>
            </a:r>
            <a:r>
              <a:rPr lang="hu-HU" dirty="0" err="1" smtClean="0"/>
              <a:t>Drummond-árkád</a:t>
            </a:r>
            <a:r>
              <a:rPr lang="hu-HU" dirty="0" smtClean="0"/>
              <a:t>; a </a:t>
            </a:r>
            <a:r>
              <a:rPr lang="hu-HU" dirty="0" err="1" smtClean="0"/>
              <a:t>Riolan</a:t>
            </a:r>
            <a:r>
              <a:rPr lang="hu-HU" dirty="0" smtClean="0"/>
              <a:t> által leírt, de biztosan már nem azonosítható összeköttetés valószínűleg az a. </a:t>
            </a:r>
            <a:r>
              <a:rPr lang="hu-HU" dirty="0" err="1" smtClean="0"/>
              <a:t>meanderica</a:t>
            </a:r>
            <a:r>
              <a:rPr lang="hu-HU" dirty="0" smtClean="0"/>
              <a:t> volt. Ld. a témában </a:t>
            </a:r>
            <a:r>
              <a:rPr lang="hu-HU" dirty="0" err="1" smtClean="0"/>
              <a:t>Nemeskürti</a:t>
            </a:r>
            <a:r>
              <a:rPr lang="hu-HU" dirty="0" smtClean="0"/>
              <a:t> </a:t>
            </a:r>
            <a:r>
              <a:rPr lang="hu-HU" dirty="0" err="1" smtClean="0"/>
              <a:t>drnő</a:t>
            </a:r>
            <a:r>
              <a:rPr lang="hu-HU" dirty="0" smtClean="0"/>
              <a:t> és munkatársai cikkét, és másokat (csak lelkeseknek!):  </a:t>
            </a:r>
          </a:p>
          <a:p>
            <a:r>
              <a:rPr lang="hu-HU" sz="1200" dirty="0" err="1"/>
              <a:t>Szuák</a:t>
            </a:r>
            <a:r>
              <a:rPr lang="hu-HU" sz="1200" dirty="0"/>
              <a:t>, András; Halász, Vanda; Gáti, Endre; Harsányi, László; Nemeskéri, Ágnes (2016) </a:t>
            </a:r>
            <a:r>
              <a:rPr lang="hu-HU" sz="1200" dirty="0" err="1"/>
              <a:t>First</a:t>
            </a:r>
            <a:r>
              <a:rPr lang="hu-HU" sz="1200" dirty="0"/>
              <a:t> </a:t>
            </a:r>
            <a:r>
              <a:rPr lang="hu-HU" sz="1200" dirty="0" err="1"/>
              <a:t>Report</a:t>
            </a:r>
            <a:r>
              <a:rPr lang="hu-HU" sz="1200" dirty="0"/>
              <a:t> </a:t>
            </a:r>
            <a:r>
              <a:rPr lang="hu-HU" sz="1200" dirty="0" err="1"/>
              <a:t>on</a:t>
            </a:r>
            <a:r>
              <a:rPr lang="hu-HU" sz="1200" dirty="0"/>
              <a:t> </a:t>
            </a:r>
            <a:r>
              <a:rPr lang="hu-HU" sz="1200" dirty="0" err="1"/>
              <a:t>Arterial</a:t>
            </a:r>
            <a:r>
              <a:rPr lang="hu-HU" sz="1200" dirty="0"/>
              <a:t> </a:t>
            </a:r>
            <a:r>
              <a:rPr lang="hu-HU" sz="1200" dirty="0" err="1"/>
              <a:t>Anastomosis</a:t>
            </a:r>
            <a:r>
              <a:rPr lang="hu-HU" sz="1200" dirty="0"/>
              <a:t> </a:t>
            </a:r>
            <a:r>
              <a:rPr lang="hu-HU" sz="1200" dirty="0" err="1"/>
              <a:t>Between</a:t>
            </a:r>
            <a:r>
              <a:rPr lang="hu-HU" sz="1200" dirty="0"/>
              <a:t> </a:t>
            </a:r>
            <a:r>
              <a:rPr lang="hu-HU" sz="1200" dirty="0" err="1"/>
              <a:t>Transverse</a:t>
            </a:r>
            <a:r>
              <a:rPr lang="hu-HU" sz="1200" dirty="0"/>
              <a:t> </a:t>
            </a:r>
            <a:r>
              <a:rPr lang="hu-HU" sz="1200" dirty="0" err="1"/>
              <a:t>Pancreatic</a:t>
            </a:r>
            <a:r>
              <a:rPr lang="hu-HU" sz="1200" dirty="0"/>
              <a:t> and </a:t>
            </a:r>
            <a:r>
              <a:rPr lang="hu-HU" sz="1200" dirty="0" err="1"/>
              <a:t>Left</a:t>
            </a:r>
            <a:r>
              <a:rPr lang="hu-HU" sz="1200" dirty="0"/>
              <a:t> </a:t>
            </a:r>
            <a:r>
              <a:rPr lang="hu-HU" sz="1200" dirty="0" err="1"/>
              <a:t>Colic</a:t>
            </a:r>
            <a:r>
              <a:rPr lang="hu-HU" sz="1200" dirty="0"/>
              <a:t> </a:t>
            </a:r>
            <a:r>
              <a:rPr lang="hu-HU" sz="1200" dirty="0" err="1"/>
              <a:t>Arteries</a:t>
            </a:r>
            <a:r>
              <a:rPr lang="hu-HU" sz="1200" dirty="0"/>
              <a:t>. </a:t>
            </a:r>
            <a:r>
              <a:rPr lang="hu-HU" sz="1200" dirty="0" err="1"/>
              <a:t>Case</a:t>
            </a:r>
            <a:r>
              <a:rPr lang="hu-HU" sz="1200" dirty="0"/>
              <a:t> </a:t>
            </a:r>
            <a:r>
              <a:rPr lang="hu-HU" sz="1200" dirty="0" err="1"/>
              <a:t>Studies</a:t>
            </a:r>
            <a:r>
              <a:rPr lang="hu-HU" sz="1200" dirty="0"/>
              <a:t> Journal </a:t>
            </a:r>
            <a:r>
              <a:rPr lang="hu-HU" sz="1200" dirty="0" err="1"/>
              <a:t>Vol</a:t>
            </a:r>
            <a:r>
              <a:rPr lang="hu-HU" sz="1200" dirty="0"/>
              <a:t> 5, </a:t>
            </a:r>
            <a:r>
              <a:rPr lang="hu-HU" sz="1200" dirty="0" err="1"/>
              <a:t>Issue</a:t>
            </a:r>
            <a:r>
              <a:rPr lang="hu-HU" sz="1200" dirty="0"/>
              <a:t> 2, </a:t>
            </a:r>
            <a:r>
              <a:rPr lang="hu-HU" sz="1200" dirty="0" err="1"/>
              <a:t>Page</a:t>
            </a:r>
            <a:r>
              <a:rPr lang="hu-HU" sz="1200" dirty="0"/>
              <a:t> 1</a:t>
            </a:r>
          </a:p>
          <a:p>
            <a:r>
              <a:rPr lang="hu-HU" sz="1200" dirty="0"/>
              <a:t>Lange, J.F., </a:t>
            </a:r>
            <a:r>
              <a:rPr lang="hu-HU" sz="1200" dirty="0" err="1"/>
              <a:t>Komen</a:t>
            </a:r>
            <a:r>
              <a:rPr lang="hu-HU" sz="1200" dirty="0"/>
              <a:t>, N., </a:t>
            </a:r>
            <a:r>
              <a:rPr lang="hu-HU" sz="1200" dirty="0" err="1"/>
              <a:t>Akkerman</a:t>
            </a:r>
            <a:r>
              <a:rPr lang="hu-HU" sz="1200" dirty="0"/>
              <a:t>, G., </a:t>
            </a:r>
            <a:r>
              <a:rPr lang="hu-HU" sz="1200" dirty="0" err="1"/>
              <a:t>Nout</a:t>
            </a:r>
            <a:r>
              <a:rPr lang="hu-HU" sz="1200" dirty="0"/>
              <a:t>, E., </a:t>
            </a:r>
            <a:r>
              <a:rPr lang="hu-HU" sz="1200" dirty="0" err="1"/>
              <a:t>Horstmanshoff</a:t>
            </a:r>
            <a:r>
              <a:rPr lang="hu-HU" sz="1200" dirty="0"/>
              <a:t>, H., </a:t>
            </a:r>
            <a:r>
              <a:rPr lang="hu-HU" sz="1200" dirty="0" err="1"/>
              <a:t>Schlesinger</a:t>
            </a:r>
            <a:r>
              <a:rPr lang="hu-HU" sz="1200" dirty="0"/>
              <a:t>, F., </a:t>
            </a:r>
            <a:r>
              <a:rPr lang="hu-HU" sz="1200" dirty="0" err="1"/>
              <a:t>Bonjer</a:t>
            </a:r>
            <a:r>
              <a:rPr lang="hu-HU" sz="1200" dirty="0"/>
              <a:t>, J., </a:t>
            </a:r>
            <a:r>
              <a:rPr lang="hu-HU" sz="1200" dirty="0" err="1"/>
              <a:t>Kleinrensink</a:t>
            </a:r>
            <a:r>
              <a:rPr lang="hu-HU" sz="1200" dirty="0"/>
              <a:t>, G.J., 2007. </a:t>
            </a:r>
            <a:r>
              <a:rPr lang="hu-HU" sz="1200" dirty="0" err="1"/>
              <a:t>Riolan’s</a:t>
            </a:r>
            <a:r>
              <a:rPr lang="hu-HU" sz="1200" dirty="0"/>
              <a:t> </a:t>
            </a:r>
            <a:r>
              <a:rPr lang="hu-HU" sz="1200" dirty="0" err="1"/>
              <a:t>arch</a:t>
            </a:r>
            <a:r>
              <a:rPr lang="hu-HU" sz="1200" dirty="0"/>
              <a:t>: </a:t>
            </a:r>
            <a:r>
              <a:rPr lang="hu-HU" sz="1200" dirty="0" err="1"/>
              <a:t>confusing</a:t>
            </a:r>
            <a:r>
              <a:rPr lang="hu-HU" sz="1200" dirty="0"/>
              <a:t>, </a:t>
            </a:r>
            <a:r>
              <a:rPr lang="hu-HU" sz="1200" dirty="0" err="1"/>
              <a:t>misnomer</a:t>
            </a:r>
            <a:r>
              <a:rPr lang="hu-HU" sz="1200" dirty="0"/>
              <a:t>, and </a:t>
            </a:r>
            <a:r>
              <a:rPr lang="hu-HU" sz="1200" dirty="0" err="1"/>
              <a:t>obsolete</a:t>
            </a:r>
            <a:r>
              <a:rPr lang="hu-HU" sz="1200" dirty="0"/>
              <a:t>. A </a:t>
            </a:r>
            <a:r>
              <a:rPr lang="hu-HU" sz="1200" dirty="0" err="1"/>
              <a:t>literature</a:t>
            </a:r>
            <a:r>
              <a:rPr lang="hu-HU" sz="1200" dirty="0"/>
              <a:t> </a:t>
            </a:r>
            <a:r>
              <a:rPr lang="hu-HU" sz="1200" dirty="0" err="1"/>
              <a:t>survey</a:t>
            </a:r>
            <a:r>
              <a:rPr lang="hu-HU" sz="1200" dirty="0"/>
              <a:t> of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connection</a:t>
            </a:r>
            <a:r>
              <a:rPr lang="hu-HU" sz="1200" dirty="0"/>
              <a:t>(s) </a:t>
            </a:r>
            <a:r>
              <a:rPr lang="hu-HU" sz="1200" dirty="0" err="1"/>
              <a:t>between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superior</a:t>
            </a:r>
            <a:r>
              <a:rPr lang="hu-HU" sz="1200" dirty="0"/>
              <a:t> and </a:t>
            </a:r>
            <a:r>
              <a:rPr lang="hu-HU" sz="1200" dirty="0" err="1"/>
              <a:t>inferior</a:t>
            </a:r>
            <a:r>
              <a:rPr lang="hu-HU" sz="1200" dirty="0"/>
              <a:t> </a:t>
            </a:r>
            <a:r>
              <a:rPr lang="hu-HU" sz="1200" dirty="0" err="1"/>
              <a:t>mesenteric</a:t>
            </a:r>
            <a:r>
              <a:rPr lang="hu-HU" sz="1200" dirty="0"/>
              <a:t> </a:t>
            </a:r>
            <a:r>
              <a:rPr lang="hu-HU" sz="1200" dirty="0" err="1"/>
              <a:t>arteries</a:t>
            </a:r>
            <a:r>
              <a:rPr lang="hu-HU" sz="1200" dirty="0"/>
              <a:t>. The American Journal of </a:t>
            </a:r>
            <a:r>
              <a:rPr lang="hu-HU" sz="1200" dirty="0" err="1"/>
              <a:t>Surgery</a:t>
            </a:r>
            <a:r>
              <a:rPr lang="hu-HU" sz="1200" dirty="0"/>
              <a:t>. 193, 742-748.</a:t>
            </a:r>
          </a:p>
          <a:p>
            <a:r>
              <a:rPr lang="hu-HU" sz="1200" dirty="0"/>
              <a:t>Walter, T.G., 2009. </a:t>
            </a:r>
            <a:r>
              <a:rPr lang="hu-HU" sz="1200" dirty="0" err="1"/>
              <a:t>Mesenteric</a:t>
            </a:r>
            <a:r>
              <a:rPr lang="hu-HU" sz="1200" dirty="0"/>
              <a:t> </a:t>
            </a:r>
            <a:r>
              <a:rPr lang="hu-HU" sz="1200" dirty="0" err="1"/>
              <a:t>Vasculature</a:t>
            </a:r>
            <a:r>
              <a:rPr lang="hu-HU" sz="1200" dirty="0"/>
              <a:t> and </a:t>
            </a:r>
            <a:r>
              <a:rPr lang="hu-HU" sz="1200" dirty="0" err="1"/>
              <a:t>Collateral</a:t>
            </a:r>
            <a:r>
              <a:rPr lang="hu-HU" sz="1200" dirty="0"/>
              <a:t> </a:t>
            </a:r>
            <a:r>
              <a:rPr lang="hu-HU" sz="1200" dirty="0" err="1"/>
              <a:t>Pathways</a:t>
            </a:r>
            <a:r>
              <a:rPr lang="hu-HU" sz="1200" dirty="0"/>
              <a:t>. </a:t>
            </a:r>
            <a:r>
              <a:rPr lang="hu-HU" sz="1200" dirty="0" err="1"/>
              <a:t>Semin</a:t>
            </a:r>
            <a:r>
              <a:rPr lang="hu-HU" sz="1200" dirty="0"/>
              <a:t>. </a:t>
            </a:r>
            <a:r>
              <a:rPr lang="hu-HU" sz="1200" dirty="0" err="1"/>
              <a:t>Intervent</a:t>
            </a:r>
            <a:r>
              <a:rPr lang="hu-HU" sz="1200" dirty="0"/>
              <a:t>. </a:t>
            </a:r>
            <a:r>
              <a:rPr lang="hu-HU" sz="1200" dirty="0" err="1"/>
              <a:t>Radiol</a:t>
            </a:r>
            <a:r>
              <a:rPr lang="hu-HU" sz="1200" dirty="0"/>
              <a:t>. 26(3), 167-174. </a:t>
            </a:r>
          </a:p>
          <a:p>
            <a:r>
              <a:rPr lang="hu-HU" sz="1200" dirty="0" err="1"/>
              <a:t>Fisher</a:t>
            </a:r>
            <a:r>
              <a:rPr lang="hu-HU" sz="1200" dirty="0"/>
              <a:t> </a:t>
            </a:r>
            <a:r>
              <a:rPr lang="hu-HU" sz="1200" dirty="0" err="1"/>
              <a:t>Df</a:t>
            </a:r>
            <a:r>
              <a:rPr lang="hu-HU" sz="1200" dirty="0"/>
              <a:t>, </a:t>
            </a:r>
            <a:r>
              <a:rPr lang="hu-HU" sz="1200" dirty="0" err="1"/>
              <a:t>Fry</a:t>
            </a:r>
            <a:r>
              <a:rPr lang="hu-HU" sz="1200" dirty="0"/>
              <a:t> WJ. </a:t>
            </a:r>
            <a:r>
              <a:rPr lang="hu-HU" sz="1200" dirty="0" err="1"/>
              <a:t>Collateral</a:t>
            </a:r>
            <a:r>
              <a:rPr lang="hu-HU" sz="1200" dirty="0"/>
              <a:t> </a:t>
            </a:r>
            <a:r>
              <a:rPr lang="hu-HU" sz="1200" dirty="0" err="1"/>
              <a:t>Mesenteric</a:t>
            </a:r>
            <a:r>
              <a:rPr lang="hu-HU" sz="1200" dirty="0"/>
              <a:t> </a:t>
            </a:r>
            <a:r>
              <a:rPr lang="hu-HU" sz="1200" dirty="0" err="1"/>
              <a:t>Circulation</a:t>
            </a:r>
            <a:r>
              <a:rPr lang="hu-HU" sz="1200" dirty="0"/>
              <a:t> " </a:t>
            </a:r>
            <a:r>
              <a:rPr lang="hu-HU" sz="1200" dirty="0" err="1"/>
              <a:t>Surgery</a:t>
            </a:r>
            <a:r>
              <a:rPr lang="hu-HU" sz="1200" dirty="0"/>
              <a:t>, </a:t>
            </a:r>
            <a:r>
              <a:rPr lang="hu-HU" sz="1200" dirty="0" err="1"/>
              <a:t>Gyencology</a:t>
            </a:r>
            <a:r>
              <a:rPr lang="hu-HU" sz="1200" dirty="0"/>
              <a:t> and </a:t>
            </a:r>
            <a:r>
              <a:rPr lang="hu-HU" sz="1200" dirty="0" err="1"/>
              <a:t>Obstetrics</a:t>
            </a:r>
            <a:r>
              <a:rPr lang="hu-HU" sz="1200" dirty="0"/>
              <a:t>. 1987, 164(5):487-492</a:t>
            </a:r>
          </a:p>
          <a:p>
            <a:r>
              <a:rPr lang="hu-HU" sz="1200" dirty="0" err="1"/>
              <a:t>Gourley</a:t>
            </a:r>
            <a:r>
              <a:rPr lang="hu-HU" sz="1200" dirty="0"/>
              <a:t> EJ,  </a:t>
            </a:r>
            <a:r>
              <a:rPr lang="hu-HU" sz="1200" dirty="0" err="1"/>
              <a:t>Gering</a:t>
            </a:r>
            <a:r>
              <a:rPr lang="hu-HU" sz="1200" dirty="0"/>
              <a:t> SA. "The </a:t>
            </a:r>
            <a:r>
              <a:rPr lang="hu-HU" sz="1200" dirty="0" err="1"/>
              <a:t>Meandering</a:t>
            </a:r>
            <a:r>
              <a:rPr lang="hu-HU" sz="1200" dirty="0"/>
              <a:t> </a:t>
            </a:r>
            <a:r>
              <a:rPr lang="hu-HU" sz="1200" dirty="0" err="1"/>
              <a:t>Mesenteric</a:t>
            </a:r>
            <a:r>
              <a:rPr lang="hu-HU" sz="1200" dirty="0"/>
              <a:t> </a:t>
            </a:r>
            <a:r>
              <a:rPr lang="hu-HU" sz="1200" dirty="0" err="1"/>
              <a:t>Artery</a:t>
            </a:r>
            <a:r>
              <a:rPr lang="hu-HU" sz="1200" dirty="0"/>
              <a:t>: A </a:t>
            </a:r>
            <a:r>
              <a:rPr lang="hu-HU" sz="1200" dirty="0" err="1"/>
              <a:t>Historic</a:t>
            </a:r>
            <a:r>
              <a:rPr lang="hu-HU" sz="1200" dirty="0"/>
              <a:t> </a:t>
            </a:r>
            <a:r>
              <a:rPr lang="hu-HU" sz="1200" dirty="0" err="1"/>
              <a:t>Review</a:t>
            </a:r>
            <a:r>
              <a:rPr lang="hu-HU" sz="1200" dirty="0"/>
              <a:t> and </a:t>
            </a:r>
            <a:r>
              <a:rPr lang="hu-HU" sz="1200" dirty="0" err="1"/>
              <a:t>Surgical</a:t>
            </a:r>
            <a:r>
              <a:rPr lang="hu-HU" sz="1200" dirty="0"/>
              <a:t> </a:t>
            </a:r>
            <a:r>
              <a:rPr lang="hu-HU" sz="1200" dirty="0" err="1"/>
              <a:t>Implications</a:t>
            </a:r>
            <a:r>
              <a:rPr lang="hu-HU" sz="1200" dirty="0"/>
              <a:t>." </a:t>
            </a:r>
            <a:r>
              <a:rPr lang="hu-HU" sz="1200" dirty="0" err="1"/>
              <a:t>Disease</a:t>
            </a:r>
            <a:r>
              <a:rPr lang="hu-HU" sz="1200" dirty="0"/>
              <a:t> of </a:t>
            </a:r>
            <a:r>
              <a:rPr lang="hu-HU" sz="1200" dirty="0" err="1"/>
              <a:t>the</a:t>
            </a:r>
            <a:r>
              <a:rPr lang="hu-HU" sz="1200" dirty="0"/>
              <a:t> Colon &amp; </a:t>
            </a:r>
            <a:r>
              <a:rPr lang="hu-HU" sz="1200" dirty="0" err="1"/>
              <a:t>Rectum</a:t>
            </a:r>
            <a:r>
              <a:rPr lang="hu-HU" sz="1200" dirty="0"/>
              <a:t>. </a:t>
            </a:r>
            <a:r>
              <a:rPr lang="hu-HU" sz="1200" dirty="0" err="1"/>
              <a:t>Vol</a:t>
            </a:r>
            <a:r>
              <a:rPr lang="hu-HU" sz="1200" dirty="0"/>
              <a:t> 48:5 (2005) pp 996-1000 </a:t>
            </a:r>
            <a:r>
              <a:rPr lang="hu-HU" sz="1200" b="1" dirty="0"/>
              <a:t>(ebből van az ábra).</a:t>
            </a:r>
            <a:endParaRPr lang="hu-HU" sz="1200" dirty="0"/>
          </a:p>
          <a:p>
            <a:r>
              <a:rPr lang="hu-HU" sz="1200" dirty="0" err="1">
                <a:hlinkClick r:id="rId3"/>
              </a:rPr>
              <a:t>Douard</a:t>
            </a:r>
            <a:r>
              <a:rPr lang="hu-HU" sz="1200" dirty="0">
                <a:hlinkClick r:id="rId3"/>
              </a:rPr>
              <a:t> R</a:t>
            </a:r>
            <a:r>
              <a:rPr lang="hu-HU" sz="1200" dirty="0"/>
              <a:t>, </a:t>
            </a:r>
            <a:r>
              <a:rPr lang="hu-HU" sz="1200" dirty="0" err="1">
                <a:hlinkClick r:id="rId4"/>
              </a:rPr>
              <a:t>Chevallier</a:t>
            </a:r>
            <a:r>
              <a:rPr lang="hu-HU" sz="1200" dirty="0">
                <a:hlinkClick r:id="rId4"/>
              </a:rPr>
              <a:t> JM</a:t>
            </a:r>
            <a:r>
              <a:rPr lang="hu-HU" sz="1200" dirty="0"/>
              <a:t>, </a:t>
            </a:r>
            <a:r>
              <a:rPr lang="hu-HU" sz="1200" dirty="0" err="1">
                <a:hlinkClick r:id="rId5"/>
              </a:rPr>
              <a:t>Delmas</a:t>
            </a:r>
            <a:r>
              <a:rPr lang="hu-HU" sz="1200" dirty="0">
                <a:hlinkClick r:id="rId5"/>
              </a:rPr>
              <a:t> V</a:t>
            </a:r>
            <a:r>
              <a:rPr lang="hu-HU" sz="1200" dirty="0"/>
              <a:t>, </a:t>
            </a:r>
            <a:r>
              <a:rPr lang="hu-HU" sz="1200" dirty="0" err="1">
                <a:hlinkClick r:id="rId6"/>
              </a:rPr>
              <a:t>Cugnenc</a:t>
            </a:r>
            <a:r>
              <a:rPr lang="hu-HU" sz="1200" dirty="0">
                <a:hlinkClick r:id="rId6"/>
              </a:rPr>
              <a:t> PH</a:t>
            </a:r>
            <a:r>
              <a:rPr lang="hu-HU" sz="1200" dirty="0"/>
              <a:t> </a:t>
            </a:r>
            <a:r>
              <a:rPr lang="hu-HU" sz="1200" dirty="0" err="1"/>
              <a:t>Clinical</a:t>
            </a:r>
            <a:r>
              <a:rPr lang="hu-HU" sz="1200" dirty="0"/>
              <a:t> interest of </a:t>
            </a:r>
            <a:r>
              <a:rPr lang="hu-HU" sz="1200" dirty="0" err="1"/>
              <a:t>digestive</a:t>
            </a:r>
            <a:r>
              <a:rPr lang="hu-HU" sz="1200" dirty="0"/>
              <a:t> </a:t>
            </a:r>
            <a:r>
              <a:rPr lang="hu-HU" sz="1200" dirty="0" err="1"/>
              <a:t>arterial</a:t>
            </a:r>
            <a:r>
              <a:rPr lang="hu-HU" sz="1200" dirty="0"/>
              <a:t> </a:t>
            </a:r>
            <a:r>
              <a:rPr lang="hu-HU" sz="1200" dirty="0" err="1"/>
              <a:t>trunk</a:t>
            </a:r>
            <a:r>
              <a:rPr lang="hu-HU" sz="1200" dirty="0"/>
              <a:t> </a:t>
            </a:r>
            <a:r>
              <a:rPr lang="hu-HU" sz="1200" dirty="0" err="1"/>
              <a:t>anastomoses</a:t>
            </a:r>
            <a:r>
              <a:rPr lang="hu-HU" sz="1200" dirty="0"/>
              <a:t>. </a:t>
            </a:r>
            <a:r>
              <a:rPr lang="hu-HU" sz="1200" dirty="0" err="1">
                <a:hlinkClick r:id="rId7" tooltip="Surgical and radiologic anatomy : SRA."/>
              </a:rPr>
              <a:t>Surg</a:t>
            </a:r>
            <a:r>
              <a:rPr lang="hu-HU" sz="1200" dirty="0">
                <a:hlinkClick r:id="rId7" tooltip="Surgical and radiologic anatomy : SRA."/>
              </a:rPr>
              <a:t> </a:t>
            </a:r>
            <a:r>
              <a:rPr lang="hu-HU" sz="1200" dirty="0" err="1">
                <a:hlinkClick r:id="rId7" tooltip="Surgical and radiologic anatomy : SRA."/>
              </a:rPr>
              <a:t>Radiol</a:t>
            </a:r>
            <a:r>
              <a:rPr lang="hu-HU" sz="1200" dirty="0">
                <a:hlinkClick r:id="rId7" tooltip="Surgical and radiologic anatomy : SRA."/>
              </a:rPr>
              <a:t> </a:t>
            </a:r>
            <a:r>
              <a:rPr lang="hu-HU" sz="1200" dirty="0" err="1">
                <a:hlinkClick r:id="rId7" tooltip="Surgical and radiologic anatomy : SRA."/>
              </a:rPr>
              <a:t>Anat</a:t>
            </a:r>
            <a:r>
              <a:rPr lang="hu-HU" sz="1200" dirty="0">
                <a:hlinkClick r:id="rId7" tooltip="Surgical and radiologic anatomy : SRA."/>
              </a:rPr>
              <a:t>.</a:t>
            </a:r>
            <a:r>
              <a:rPr lang="hu-HU" sz="1200" dirty="0"/>
              <a:t> 2006 </a:t>
            </a:r>
            <a:r>
              <a:rPr lang="hu-HU" sz="1200" dirty="0" err="1"/>
              <a:t>Jun</a:t>
            </a:r>
            <a:r>
              <a:rPr lang="hu-HU" sz="1200" dirty="0"/>
              <a:t>;28(3):219-27. </a:t>
            </a:r>
            <a:endParaRPr lang="hu-HU" sz="1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u-HU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dirty="0" smtClean="0"/>
              <a:t>A nyílhegy a </a:t>
            </a:r>
            <a:r>
              <a:rPr lang="hu-HU" dirty="0" err="1" smtClean="0"/>
              <a:t>Sudeck-elágazódásra</a:t>
            </a:r>
            <a:r>
              <a:rPr lang="hu-HU" dirty="0" smtClean="0"/>
              <a:t> mutat,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dirty="0" smtClean="0"/>
              <a:t>sajnos belevetül az a. </a:t>
            </a:r>
            <a:r>
              <a:rPr lang="hu-HU" dirty="0" err="1" smtClean="0"/>
              <a:t>iliaca</a:t>
            </a:r>
            <a:r>
              <a:rPr lang="hu-HU" dirty="0" smtClean="0"/>
              <a:t> </a:t>
            </a:r>
            <a:r>
              <a:rPr lang="hu-HU" dirty="0" err="1" smtClean="0"/>
              <a:t>comm</a:t>
            </a:r>
            <a:r>
              <a:rPr lang="hu-HU" dirty="0" smtClean="0"/>
              <a:t>. képébe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77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01014" y="128790"/>
            <a:ext cx="9277082" cy="6325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előadásban említett néhány fogalom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retropancreatica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Treitz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elválasztja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pancreast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az aortától és a v.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cavainf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tól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Tkp.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fasciarenalis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folytatása középen. Egyesek szerint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pancreas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lenövésekor alája került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periotoneum-részlet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származéka (de szerintem nem az).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Plica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gastropancreatica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az a.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gastrica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sin. által emelt redő,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pancreastól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gyomor kisgörbületéig, elválasztja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bursa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omentalis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vestibulumát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cavum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propriumát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Plica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hepaticae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comm.-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az a.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hepatica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által emelt redő régebbi leírásokban, ma már nem használt.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pancreaticolienale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újabban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p.-splenicum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gastrolienale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-splenicum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és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lieno-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spleno-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renale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találkozása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pancreas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farka és a lépkapu között, ha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pancreas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farka nem ér a lépkapuig.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duodenorenale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 veséről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duodenumra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áthajló,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pancreas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nyakát borító hashártya, részt vesz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epiploicum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határolásában.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Tuber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omentale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máj hasonló képletével érintkezik, de csak az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omentum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minuson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keresztül, ez indokolja a nevet.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Wirsung-vezeték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pancreaticus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(maior)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Santorini-vezeték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pancreaticus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accessorius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(másképp: minor)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Vater-papilla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papilla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duodeni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maior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Santorini-papilla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papilla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duodeni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minor; csak akkor van, ha a S. vezeték önállóan nyílik.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Oddi-sphincter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choledochus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beömlésénél lévő záróizom.</a:t>
            </a:r>
          </a:p>
          <a:p>
            <a:pPr>
              <a:lnSpc>
                <a:spcPct val="115000"/>
              </a:lnSpc>
            </a:pPr>
            <a:r>
              <a:rPr lang="hu-HU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szerzői neveket (</a:t>
            </a:r>
            <a:r>
              <a:rPr lang="hu-HU" sz="14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eponymákat</a:t>
            </a:r>
            <a:r>
              <a:rPr lang="hu-HU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nem kell megtanulni, amennyiben van </a:t>
            </a:r>
            <a:r>
              <a:rPr lang="hu-HU" sz="14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szisztemás</a:t>
            </a:r>
            <a:r>
              <a:rPr lang="hu-HU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megfelelőjük.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Emlegetésük csak az anatómia nagyjai iránti kegyelet megnyilvánulása.</a:t>
            </a:r>
            <a:endParaRPr lang="hu-H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7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24506" y="1228146"/>
            <a:ext cx="7911921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duodenum</a:t>
            </a:r>
            <a:r>
              <a:rPr lang="hu-HU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szövettanához</a:t>
            </a:r>
            <a:r>
              <a:rPr lang="hu-H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tankönyvekben leírt szerkezet (’</a:t>
            </a:r>
            <a:r>
              <a:rPr lang="hu-HU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levélszerű</a:t>
            </a:r>
            <a:r>
              <a:rPr lang="hu-H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bolyhok, Brunner-mirigyek) csak a </a:t>
            </a:r>
            <a:r>
              <a:rPr lang="hu-HU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duodenum</a:t>
            </a:r>
            <a:r>
              <a:rPr lang="hu-H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felső részére érvényes, tkp. a </a:t>
            </a:r>
            <a:r>
              <a:rPr lang="hu-HU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pylorus-szerkezet</a:t>
            </a:r>
            <a:r>
              <a:rPr lang="hu-H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plicae</a:t>
            </a:r>
            <a:r>
              <a:rPr lang="hu-H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villosae</a:t>
            </a:r>
            <a:r>
              <a:rPr lang="hu-H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pylorus-mirigyek</a:t>
            </a:r>
            <a:r>
              <a:rPr lang="hu-H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módosulása. A Brunner –mirigyek a </a:t>
            </a:r>
            <a:r>
              <a:rPr lang="hu-HU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pancreasvezeték</a:t>
            </a:r>
            <a:r>
              <a:rPr lang="hu-H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benyílása felé ritkulnak, utána eltűnnek. Ennek </a:t>
            </a:r>
            <a:r>
              <a:rPr lang="hu-HU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oka bizonyára, </a:t>
            </a:r>
            <a:r>
              <a:rPr lang="hu-H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 a </a:t>
            </a:r>
            <a:r>
              <a:rPr lang="hu-HU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duodenum</a:t>
            </a:r>
            <a:r>
              <a:rPr lang="hu-H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alsó része már a középbél származéka, ill. hogy a Brunner-mirigyek gyomornedvtől védő hatása a </a:t>
            </a:r>
            <a:r>
              <a:rPr lang="hu-HU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pancreasnedv</a:t>
            </a:r>
            <a:r>
              <a:rPr lang="hu-H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beömlése után már felesleges.</a:t>
            </a:r>
            <a:endParaRPr lang="hu-H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3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Centroaciner</a:t>
            </a:r>
            <a:r>
              <a:rPr lang="hu-HU" dirty="0" smtClean="0"/>
              <a:t> sejtek</a:t>
            </a:r>
            <a:br>
              <a:rPr lang="hu-HU" dirty="0" smtClean="0"/>
            </a:br>
            <a:r>
              <a:rPr lang="hu-HU" sz="2000" dirty="0" smtClean="0"/>
              <a:t>(</a:t>
            </a:r>
            <a:r>
              <a:rPr lang="hu-HU" sz="2000" dirty="0" err="1" smtClean="0"/>
              <a:t>félvékony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r="6045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Megfelelnek </a:t>
            </a:r>
            <a:r>
              <a:rPr lang="hu-HU" dirty="0"/>
              <a:t>a szájüregi nyálmirigyek </a:t>
            </a:r>
            <a:r>
              <a:rPr lang="hu-HU" dirty="0" err="1"/>
              <a:t>dc</a:t>
            </a:r>
            <a:r>
              <a:rPr lang="hu-HU" dirty="0"/>
              <a:t>. </a:t>
            </a:r>
            <a:r>
              <a:rPr lang="hu-HU" dirty="0" err="1" smtClean="0"/>
              <a:t>intercalarisai</a:t>
            </a:r>
            <a:r>
              <a:rPr lang="hu-HU" dirty="0" smtClean="0"/>
              <a:t> </a:t>
            </a:r>
            <a:r>
              <a:rPr lang="hu-HU" dirty="0"/>
              <a:t>sejtjeinek, de mintegy betüremkedtek az </a:t>
            </a:r>
            <a:r>
              <a:rPr lang="hu-HU" dirty="0" err="1"/>
              <a:t>acinus</a:t>
            </a:r>
            <a:r>
              <a:rPr lang="hu-HU" dirty="0"/>
              <a:t> belsejébe. Néha látható, hogy az </a:t>
            </a:r>
            <a:r>
              <a:rPr lang="hu-HU" dirty="0" err="1"/>
              <a:t>acinuson</a:t>
            </a:r>
            <a:r>
              <a:rPr lang="hu-HU" dirty="0"/>
              <a:t> kívül is rövid </a:t>
            </a:r>
            <a:r>
              <a:rPr lang="hu-HU" dirty="0" err="1"/>
              <a:t>dc</a:t>
            </a:r>
            <a:r>
              <a:rPr lang="hu-HU" dirty="0"/>
              <a:t>. </a:t>
            </a:r>
            <a:r>
              <a:rPr lang="hu-HU" dirty="0" err="1"/>
              <a:t>intercalarisban</a:t>
            </a:r>
            <a:r>
              <a:rPr lang="hu-HU" dirty="0"/>
              <a:t> folytatódnak. Funkciójuk a </a:t>
            </a:r>
            <a:r>
              <a:rPr lang="hu-HU" dirty="0" err="1"/>
              <a:t>pancreasnedv</a:t>
            </a:r>
            <a:r>
              <a:rPr lang="hu-HU" dirty="0"/>
              <a:t> víz- és sótartalmának, </a:t>
            </a:r>
            <a:r>
              <a:rPr lang="hu-HU" dirty="0" err="1"/>
              <a:t>pH-jának</a:t>
            </a:r>
            <a:r>
              <a:rPr lang="hu-HU" dirty="0"/>
              <a:t> beállítása víz, Na és HCO3 elválasztásával.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294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kivezetőcső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75" y="1943100"/>
            <a:ext cx="4619625" cy="296227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Jellemző a vastag kötőszövetes fal. A beléömlő kisebb kivezető-csövekkel együtt nem faszerű elágazódást mutat, mint a többi nyálmirigyé, hanem halgerincszerűt: valamennyi </a:t>
            </a:r>
            <a:r>
              <a:rPr lang="hu-HU" dirty="0" err="1"/>
              <a:t>lobuláris</a:t>
            </a:r>
            <a:r>
              <a:rPr lang="hu-HU" dirty="0"/>
              <a:t> </a:t>
            </a:r>
            <a:r>
              <a:rPr lang="hu-HU" dirty="0" err="1"/>
              <a:t>kivezetőcső</a:t>
            </a:r>
            <a:r>
              <a:rPr lang="hu-HU" dirty="0"/>
              <a:t> közvetlenül a főkivezetőbe ömlik, közel derékszögben. Ennek megfelelően a </a:t>
            </a:r>
            <a:r>
              <a:rPr lang="hu-HU" dirty="0" err="1"/>
              <a:t>főkivezetőcső</a:t>
            </a:r>
            <a:r>
              <a:rPr lang="hu-HU" dirty="0"/>
              <a:t> vastag falában gyöngyfüzérszerűen láthatók átmetszeteik (nyilak). </a:t>
            </a:r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221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7526" y="982648"/>
            <a:ext cx="1151800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4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Langerhans-szigetekhez</a:t>
            </a:r>
            <a:r>
              <a:rPr lang="hu-HU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4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Portális</a:t>
            </a:r>
            <a:r>
              <a:rPr lang="hu-HU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insuloacinaris</a:t>
            </a:r>
            <a:r>
              <a:rPr lang="hu-HU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keringés: </a:t>
            </a:r>
            <a:endParaRPr lang="hu-H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szigetek vére átáramlik az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acinusokon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ezáltal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pancreashormonok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hathatnak a működésükre, pl. az inzulin serkenti az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amiláz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elválasztását. Hasonlót találunk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hypophysisben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a mellékvesekéregben. A ’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portális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név a májkeringéssel való hasonlóságra utal.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4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Enteroendokrin</a:t>
            </a:r>
            <a:r>
              <a:rPr lang="hu-HU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hatások a </a:t>
            </a:r>
            <a:r>
              <a:rPr lang="hu-HU" sz="14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pancreasra</a:t>
            </a:r>
            <a:r>
              <a:rPr lang="hu-HU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Secretin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serkenti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centroaciner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sejtek ill.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intercalarisok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víz- és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bilkarbonát-elválasztását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Fokozza az inzulintermelést.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Cholecystokinin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serosus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aciner-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sejtek enzimtermelését fokozza.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gastrin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secretin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egyaránt fokozza az inzulintermelést .</a:t>
            </a:r>
          </a:p>
          <a:p>
            <a:pPr>
              <a:spcAft>
                <a:spcPts val="0"/>
              </a:spcAft>
            </a:pPr>
            <a:endParaRPr lang="hu-H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(Azokat a hatásokat, amelyek a folyamat egy későbbi résztvevőjét előre ‚értesítik’ </a:t>
            </a:r>
            <a:r>
              <a:rPr lang="hu-HU" sz="14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feed-forward-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hívjuk</a:t>
            </a:r>
          </a:p>
          <a:p>
            <a:pPr>
              <a:spcAft>
                <a:spcPts val="0"/>
              </a:spcAft>
            </a:pPr>
            <a:endParaRPr lang="hu-H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szigetek hatása a tápcsatornára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(alfa) sejtek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glukagonja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elsősorban a májra hatva állítja helyre a vércukorszintet. (Az adrenalin a cukorszintet a  vészreakció részeként emeli,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glukagon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ettől függetlenül).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(delta) sejtek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stomatostatinja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az alfa-, béta sejtek,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centroaciner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sejtekésaz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aciner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sejtek szekréciós aktivitását egyaránt gátolja, valamint az epeürülést és sósavtermelést.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(PP) sejtek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pancreas-polipeptidet</a:t>
            </a:r>
            <a:r>
              <a:rPr lang="hu-H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termelnek, amely gátolja a </a:t>
            </a:r>
            <a:r>
              <a:rPr lang="hu-HU" sz="14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pancreas-enzimek</a:t>
            </a:r>
            <a:endParaRPr lang="hu-H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8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3487" y="643944"/>
            <a:ext cx="4262907" cy="248562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M. </a:t>
            </a:r>
            <a:r>
              <a:rPr lang="hu-HU" sz="2400" dirty="0" err="1"/>
              <a:t>s</a:t>
            </a:r>
            <a:r>
              <a:rPr lang="hu-HU" sz="2400" dirty="0" err="1" smtClean="0"/>
              <a:t>uspensor</a:t>
            </a:r>
            <a:r>
              <a:rPr lang="hu-HU" sz="2400" dirty="0" smtClean="0"/>
              <a:t> </a:t>
            </a:r>
            <a:r>
              <a:rPr lang="hu-HU" sz="2400" dirty="0" err="1" smtClean="0"/>
              <a:t>duodeni</a:t>
            </a:r>
            <a:r>
              <a:rPr lang="hu-HU" sz="2400" dirty="0" smtClean="0"/>
              <a:t> (</a:t>
            </a:r>
            <a:r>
              <a:rPr lang="hu-HU" sz="2400" dirty="0" err="1" smtClean="0"/>
              <a:t>Treitz-izom</a:t>
            </a:r>
            <a:r>
              <a:rPr lang="hu-HU" sz="2400" dirty="0" smtClean="0"/>
              <a:t>)</a:t>
            </a:r>
            <a:br>
              <a:rPr lang="hu-HU" sz="2400" dirty="0" smtClean="0"/>
            </a:br>
            <a:r>
              <a:rPr lang="hu-HU" sz="1400" dirty="0" smtClean="0"/>
              <a:t>Az ismert részletek nevei nincsenek feltüntetve.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1400" dirty="0" smtClean="0"/>
              <a:t>Hasonló kis simaizmokat találunk más zsigerek rögzítésénél,</a:t>
            </a:r>
            <a:br>
              <a:rPr lang="hu-HU" sz="1400" dirty="0" smtClean="0"/>
            </a:br>
            <a:r>
              <a:rPr lang="hu-HU" sz="1400" dirty="0" smtClean="0"/>
              <a:t> ld. trachea, </a:t>
            </a:r>
            <a:r>
              <a:rPr lang="hu-HU" sz="1400" dirty="0" err="1" smtClean="0"/>
              <a:t>oesophagus</a:t>
            </a:r>
            <a:r>
              <a:rPr lang="hu-HU" sz="1400" dirty="0" smtClean="0"/>
              <a:t>, kismedencei szervek.</a:t>
            </a:r>
            <a:endParaRPr lang="hu-HU" sz="24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22" y="360363"/>
            <a:ext cx="6420544" cy="6246812"/>
          </a:xfrm>
        </p:spPr>
      </p:pic>
    </p:spTree>
    <p:extLst>
      <p:ext uri="{BB962C8B-B14F-4D97-AF65-F5344CB8AC3E}">
        <p14:creationId xmlns:p14="http://schemas.microsoft.com/office/powerpoint/2010/main" val="153973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257" y="643944"/>
            <a:ext cx="4467895" cy="2318197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A </a:t>
            </a:r>
            <a:r>
              <a:rPr lang="hu-HU" sz="2400" b="1" dirty="0" err="1" smtClean="0"/>
              <a:t>duodenojejunalis</a:t>
            </a:r>
            <a:r>
              <a:rPr lang="hu-HU" sz="2400" b="1" dirty="0" smtClean="0"/>
              <a:t> </a:t>
            </a:r>
            <a:br>
              <a:rPr lang="hu-HU" sz="2400" b="1" dirty="0" smtClean="0"/>
            </a:br>
            <a:r>
              <a:rPr lang="hu-HU" sz="2400" b="1" dirty="0" err="1" smtClean="0"/>
              <a:t>peritoneum-recessusok</a:t>
            </a:r>
            <a:r>
              <a:rPr lang="hu-HU" sz="2400" dirty="0" smtClean="0"/>
              <a:t>.</a:t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1400" dirty="0" smtClean="0"/>
              <a:t>Tályogok </a:t>
            </a:r>
            <a:r>
              <a:rPr lang="hu-HU" sz="1400" dirty="0" err="1" smtClean="0"/>
              <a:t>tokolódhatnak</a:t>
            </a:r>
            <a:r>
              <a:rPr lang="hu-HU" sz="1400" dirty="0" smtClean="0"/>
              <a:t> le bennük, ill. ‚belső </a:t>
            </a:r>
            <a:r>
              <a:rPr lang="hu-HU" sz="1400" dirty="0" err="1" smtClean="0"/>
              <a:t>hernia</a:t>
            </a:r>
            <a:r>
              <a:rPr lang="hu-HU" sz="1400" dirty="0" smtClean="0"/>
              <a:t>’ alakulhat ki, ha egy bélkacs beléjük szorul. Kialakulásukban az ereknek (ld. a képen) is szerepe van</a:t>
            </a:r>
            <a:r>
              <a:rPr lang="hu-HU" sz="1800" dirty="0" smtClean="0"/>
              <a:t>.</a:t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000" dirty="0" smtClean="0"/>
              <a:t>(A </a:t>
            </a:r>
            <a:r>
              <a:rPr lang="hu-HU" sz="1000" dirty="0" err="1"/>
              <a:t>G</a:t>
            </a:r>
            <a:r>
              <a:rPr lang="hu-HU" sz="1000" dirty="0" err="1" smtClean="0"/>
              <a:t>rey’s</a:t>
            </a:r>
            <a:r>
              <a:rPr lang="hu-HU" sz="1000" dirty="0" smtClean="0"/>
              <a:t> </a:t>
            </a:r>
            <a:r>
              <a:rPr lang="hu-HU" sz="1000" dirty="0" err="1" smtClean="0"/>
              <a:t>Anatomy</a:t>
            </a:r>
            <a:r>
              <a:rPr lang="hu-HU" sz="1000" dirty="0" smtClean="0"/>
              <a:t> ábrája)</a:t>
            </a:r>
            <a:endParaRPr lang="hu-HU" sz="1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43" y="365167"/>
            <a:ext cx="7821890" cy="6059210"/>
          </a:xfrm>
        </p:spPr>
      </p:pic>
    </p:spTree>
    <p:extLst>
      <p:ext uri="{BB962C8B-B14F-4D97-AF65-F5344CB8AC3E}">
        <p14:creationId xmlns:p14="http://schemas.microsoft.com/office/powerpoint/2010/main" val="45814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/>
              <a:t>Artériák a </a:t>
            </a:r>
            <a:r>
              <a:rPr lang="hu-HU" sz="2400" b="1" dirty="0" err="1" smtClean="0"/>
              <a:t>pancreas</a:t>
            </a:r>
            <a:r>
              <a:rPr lang="hu-HU" sz="2400" b="1" dirty="0" smtClean="0"/>
              <a:t> körül.</a:t>
            </a:r>
            <a:br>
              <a:rPr lang="hu-HU" sz="2400" b="1" dirty="0" smtClean="0"/>
            </a:br>
            <a:r>
              <a:rPr lang="hu-HU" sz="1400" dirty="0" smtClean="0"/>
              <a:t>A </a:t>
            </a:r>
            <a:r>
              <a:rPr lang="hu-HU" sz="1400" dirty="0" err="1" smtClean="0"/>
              <a:t>pancreas</a:t>
            </a:r>
            <a:r>
              <a:rPr lang="hu-HU" sz="1400" dirty="0" smtClean="0"/>
              <a:t> törzsét és farkát az a. </a:t>
            </a:r>
            <a:r>
              <a:rPr lang="hu-HU" sz="1400" dirty="0" err="1" smtClean="0"/>
              <a:t>lienalisból</a:t>
            </a:r>
            <a:r>
              <a:rPr lang="hu-HU" sz="1400" dirty="0" smtClean="0"/>
              <a:t>  eredő artériák látják el, </a:t>
            </a:r>
            <a:br>
              <a:rPr lang="hu-HU" sz="1400" dirty="0" smtClean="0"/>
            </a:br>
            <a:r>
              <a:rPr lang="hu-HU" sz="1400" dirty="0" smtClean="0"/>
              <a:t>amelyeket nem minden atlasz tüntet fel, de javasolt ismerni őket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1760513"/>
            <a:ext cx="8349357" cy="4666045"/>
          </a:xfrm>
        </p:spPr>
      </p:pic>
    </p:spTree>
    <p:extLst>
      <p:ext uri="{BB962C8B-B14F-4D97-AF65-F5344CB8AC3E}">
        <p14:creationId xmlns:p14="http://schemas.microsoft.com/office/powerpoint/2010/main" val="379188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748</Words>
  <Application>Microsoft Office PowerPoint</Application>
  <PresentationFormat>Szélesvásznú</PresentationFormat>
  <Paragraphs>66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Office-téma</vt:lpstr>
      <vt:lpstr>Kálmán M.:  A duodenum és a pancreas</vt:lpstr>
      <vt:lpstr>PowerPoint bemutató</vt:lpstr>
      <vt:lpstr>PowerPoint bemutató</vt:lpstr>
      <vt:lpstr>Centroaciner sejtek (félvékony)</vt:lpstr>
      <vt:lpstr>A kivezetőcső</vt:lpstr>
      <vt:lpstr>PowerPoint bemutató</vt:lpstr>
      <vt:lpstr>M. suspensor duodeni (Treitz-izom) Az ismert részletek nevei nincsenek feltüntetve. Hasonló kis simaizmokat találunk más zsigerek rögzítésénél,  ld. trachea, oesophagus, kismedencei szervek.</vt:lpstr>
      <vt:lpstr>A duodenojejunalis  peritoneum-recessusok.  Tályogok tokolódhatnak le bennük, ill. ‚belső hernia’ alakulhat ki, ha egy bélkacs beléjük szorul. Kialakulásukban az ereknek (ld. a képen) is szerepe van.  (A Grey’s Anatomy ábrája)</vt:lpstr>
      <vt:lpstr>Artériák a pancreas körül. A pancreas törzsét és farkát az a. lienalisból  eredő artériák látják el,  amelyeket nem minden atlasz tüntet fel, de javasolt ismerni őket.</vt:lpstr>
      <vt:lpstr>Vénák a pancreas körül.  Az aa. mesentericae sup et inf. területének vénáit a  vv. Mesentericae sup. et inf. Veszik fel.  A tr, coeliacus területéről a vénák közvetlenül a v. portaeba ömlenek.</vt:lpstr>
      <vt:lpstr>A pancreas nyirokelvezetése.  Lényege: elsősorban a májkapu nyirokcsomói felé, másrészt a bél nyirokcsomóin át a cisterna chyli felé történik.</vt:lpstr>
      <vt:lpstr>A két ‚arcus Riolani’-ról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Kálmán M.: A duodenum és a pancreas</dc:title>
  <dc:creator>ana</dc:creator>
  <cp:lastModifiedBy>ana</cp:lastModifiedBy>
  <cp:revision>24</cp:revision>
  <dcterms:created xsi:type="dcterms:W3CDTF">2019-03-22T13:17:57Z</dcterms:created>
  <dcterms:modified xsi:type="dcterms:W3CDTF">2019-03-22T15:23:40Z</dcterms:modified>
</cp:coreProperties>
</file>