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4" r:id="rId1"/>
  </p:sldMasterIdLst>
  <p:sldIdLst>
    <p:sldId id="310" r:id="rId2"/>
    <p:sldId id="365" r:id="rId3"/>
    <p:sldId id="366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81" r:id="rId28"/>
    <p:sldId id="382" r:id="rId29"/>
    <p:sldId id="334" r:id="rId30"/>
    <p:sldId id="335" r:id="rId31"/>
    <p:sldId id="336" r:id="rId32"/>
    <p:sldId id="337" r:id="rId33"/>
    <p:sldId id="383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4" r:id="rId48"/>
    <p:sldId id="351" r:id="rId49"/>
    <p:sldId id="352" r:id="rId50"/>
    <p:sldId id="353" r:id="rId51"/>
    <p:sldId id="355" r:id="rId52"/>
    <p:sldId id="356" r:id="rId53"/>
    <p:sldId id="357" r:id="rId54"/>
    <p:sldId id="358" r:id="rId55"/>
    <p:sldId id="359" r:id="rId56"/>
    <p:sldId id="360" r:id="rId57"/>
    <p:sldId id="361" r:id="rId58"/>
    <p:sldId id="374" r:id="rId59"/>
    <p:sldId id="367" r:id="rId60"/>
    <p:sldId id="368" r:id="rId61"/>
    <p:sldId id="369" r:id="rId62"/>
    <p:sldId id="370" r:id="rId63"/>
    <p:sldId id="371" r:id="rId64"/>
    <p:sldId id="372" r:id="rId65"/>
    <p:sldId id="373" r:id="rId66"/>
    <p:sldId id="362" r:id="rId67"/>
    <p:sldId id="363" r:id="rId68"/>
    <p:sldId id="364" r:id="rId69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129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28F52-533E-4718-813C-C7768E9995EC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16024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4D8D7-A413-4471-9885-B0776EDFF794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641809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D4421-CA7F-4DF9-8C41-F3F805233C09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400292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AC842-56AB-4B9B-BC40-03C831EE5860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565058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6731A-A7C4-4668-BEC4-8FE1414772A1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03830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C2DEE-EA30-4CA5-A614-31152CCFC1B9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27980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32445-EF3A-44BE-B32E-106571FE59C5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42683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4667C-D06F-4B02-AC82-392E556935AB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59452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887B4-4ACD-4544-9FBA-58BEDCDBC19F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13171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837B6-6E54-4764-A4A0-D9BB85165B2C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255525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8C5E7-DCFF-48D9-83A9-821062F0EE2B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0743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FB97E-5F0C-455E-BDFF-94F6E5B6DAA8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418287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CB1AF0-F00A-49CC-8DC2-671661268399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gonad\uterus20.bmp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GONAD\szalagok02.bmp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oktat&#225;s\GONAD\Urol5.bmp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GONAD\Urol6.bmp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file:///C:\oktat&#225;s\GONAD\Urol8.bmp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wmf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GONAD\genital_inn.bmp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92100" y="3225800"/>
            <a:ext cx="83058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/>
            <a:r>
              <a:rPr lang="hu-HU" altLang="hu-HU" sz="2400" dirty="0"/>
              <a:t>Semmelweis Egyetem, </a:t>
            </a:r>
          </a:p>
          <a:p>
            <a:pPr algn="ctr" eaLnBrk="1" hangingPunct="1"/>
            <a:r>
              <a:rPr lang="hu-HU" altLang="hu-HU" sz="2400" dirty="0"/>
              <a:t>Gyógyszerésztudományi Kar, 1. évfolyam 2. félév</a:t>
            </a:r>
          </a:p>
          <a:p>
            <a:pPr algn="ctr" eaLnBrk="1" hangingPunct="1"/>
            <a:endParaRPr lang="en-GB" altLang="hu-HU" sz="2400" dirty="0"/>
          </a:p>
          <a:p>
            <a:pPr algn="ctr" eaLnBrk="1" hangingPunct="1"/>
            <a:r>
              <a:rPr lang="hu-HU" altLang="hu-HU" sz="2400" dirty="0"/>
              <a:t>Dr. Kocsis Katalin</a:t>
            </a:r>
          </a:p>
          <a:p>
            <a:pPr algn="ctr" eaLnBrk="1" hangingPunct="1"/>
            <a:r>
              <a:rPr lang="hu-HU" altLang="hu-HU" sz="2400" dirty="0"/>
              <a:t>Anatómiai, Szövet- és Fejlődéstani Intézet</a:t>
            </a:r>
          </a:p>
          <a:p>
            <a:pPr algn="ctr" eaLnBrk="1" hangingPunct="1"/>
            <a:endParaRPr lang="hu-HU" altLang="hu-HU" sz="2400" dirty="0"/>
          </a:p>
          <a:p>
            <a:pPr algn="ctr" eaLnBrk="1" hangingPunct="1"/>
            <a:r>
              <a:rPr lang="hu-HU" altLang="hu-HU" sz="2400" dirty="0" smtClean="0"/>
              <a:t>2019.03.21.</a:t>
            </a:r>
            <a:endParaRPr lang="hu-HU" altLang="hu-HU" sz="2400" dirty="0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384300" y="1341438"/>
            <a:ext cx="6477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3600"/>
              <a:t>NŐI ÉS FÉRFI NEMI SZERVEK</a:t>
            </a:r>
            <a:endParaRPr lang="en-GB" altLang="hu-HU"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hu-HU" altLang="hu-HU" sz="2400" b="1" smtClean="0">
                <a:latin typeface="Lucida Sans Unicode" panose="020B0602030504020204" pitchFamily="34" charset="0"/>
              </a:rPr>
              <a:t>uterus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611188" y="1135063"/>
            <a:ext cx="8105775" cy="5246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2054225"/>
            <a:ext cx="6740525" cy="395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Lucida Sans Unicode" panose="020B0602030504020204" pitchFamily="34" charset="0"/>
            </a:endParaRPr>
          </a:p>
          <a:p>
            <a:endParaRPr lang="en-US" altLang="hu-HU" sz="2000" b="0">
              <a:latin typeface="Lucida Sans Unicode" panose="020B0602030504020204" pitchFamily="34" charset="0"/>
            </a:endParaRPr>
          </a:p>
          <a:p>
            <a:endParaRPr lang="en-US" altLang="hu-HU" sz="2000" b="0">
              <a:latin typeface="Lucida Sans Unicode" panose="020B0602030504020204" pitchFamily="34" charset="0"/>
            </a:endParaRPr>
          </a:p>
          <a:p>
            <a:endParaRPr lang="en-US" altLang="hu-HU" sz="2000" b="0">
              <a:latin typeface="Lucida Sans Unicode" panose="020B0602030504020204" pitchFamily="34" charset="0"/>
            </a:endParaRPr>
          </a:p>
          <a:p>
            <a:endParaRPr lang="en-US" altLang="hu-HU" sz="2400" b="0">
              <a:latin typeface="Lucida Sans Unicode" panose="020B0602030504020204" pitchFamily="34" charset="0"/>
            </a:endParaRPr>
          </a:p>
        </p:txBody>
      </p:sp>
      <p:sp>
        <p:nvSpPr>
          <p:cNvPr id="12294" name="AutoShape 6"/>
          <p:cNvSpPr>
            <a:spLocks/>
          </p:cNvSpPr>
          <p:nvPr/>
        </p:nvSpPr>
        <p:spPr bwMode="auto">
          <a:xfrm>
            <a:off x="4132263" y="3676650"/>
            <a:ext cx="944562" cy="423863"/>
          </a:xfrm>
          <a:prstGeom prst="callout1">
            <a:avLst>
              <a:gd name="adj1" fmla="val 26968"/>
              <a:gd name="adj2" fmla="val -8069"/>
              <a:gd name="adj3" fmla="val 12361"/>
              <a:gd name="adj4" fmla="val -98824"/>
            </a:avLst>
          </a:prstGeom>
          <a:solidFill>
            <a:schemeClr val="bg1">
              <a:alpha val="50195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Lucida Sans Unicode" panose="020B0602030504020204" pitchFamily="34" charset="0"/>
              </a:rPr>
              <a:t>Corpus</a:t>
            </a:r>
          </a:p>
        </p:txBody>
      </p:sp>
      <p:sp>
        <p:nvSpPr>
          <p:cNvPr id="12295" name="AutoShape 7"/>
          <p:cNvSpPr>
            <a:spLocks/>
          </p:cNvSpPr>
          <p:nvPr/>
        </p:nvSpPr>
        <p:spPr bwMode="auto">
          <a:xfrm>
            <a:off x="935038" y="1835150"/>
            <a:ext cx="1487487" cy="423863"/>
          </a:xfrm>
          <a:prstGeom prst="callout1">
            <a:avLst>
              <a:gd name="adj1" fmla="val 26968"/>
              <a:gd name="adj2" fmla="val 105125"/>
              <a:gd name="adj3" fmla="val 243819"/>
              <a:gd name="adj4" fmla="val 137245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800" b="0">
                <a:latin typeface="Lucida Sans Unicode" panose="020B0602030504020204" pitchFamily="34" charset="0"/>
              </a:rPr>
              <a:t>Fundus</a:t>
            </a:r>
          </a:p>
          <a:p>
            <a:pPr algn="r"/>
            <a:endParaRPr lang="hu-HU" altLang="hu-HU" sz="1800" b="0">
              <a:latin typeface="Lucida Sans Unicode" panose="020B0602030504020204" pitchFamily="34" charset="0"/>
            </a:endParaRPr>
          </a:p>
        </p:txBody>
      </p:sp>
      <p:sp>
        <p:nvSpPr>
          <p:cNvPr id="12296" name="AutoShape 8"/>
          <p:cNvSpPr>
            <a:spLocks/>
          </p:cNvSpPr>
          <p:nvPr/>
        </p:nvSpPr>
        <p:spPr bwMode="auto">
          <a:xfrm>
            <a:off x="3795713" y="5435600"/>
            <a:ext cx="3081337" cy="423863"/>
          </a:xfrm>
          <a:prstGeom prst="callout1">
            <a:avLst>
              <a:gd name="adj1" fmla="val 26968"/>
              <a:gd name="adj2" fmla="val -2472"/>
              <a:gd name="adj3" fmla="val -41574"/>
              <a:gd name="adj4" fmla="val -24731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Lucida Sans Unicode" panose="020B0602030504020204" pitchFamily="34" charset="0"/>
              </a:rPr>
              <a:t>Portio vaginalis cervicis</a:t>
            </a:r>
          </a:p>
        </p:txBody>
      </p:sp>
      <p:sp>
        <p:nvSpPr>
          <p:cNvPr id="12297" name="AutoShape 9"/>
          <p:cNvSpPr>
            <a:spLocks/>
          </p:cNvSpPr>
          <p:nvPr/>
        </p:nvSpPr>
        <p:spPr bwMode="auto">
          <a:xfrm>
            <a:off x="4002088" y="4946650"/>
            <a:ext cx="3021012" cy="423863"/>
          </a:xfrm>
          <a:prstGeom prst="callout1">
            <a:avLst>
              <a:gd name="adj1" fmla="val 26968"/>
              <a:gd name="adj2" fmla="val -2523"/>
              <a:gd name="adj3" fmla="val -30338"/>
              <a:gd name="adj4" fmla="val -29324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Lucida Sans Unicode" panose="020B0602030504020204" pitchFamily="34" charset="0"/>
              </a:rPr>
              <a:t>Cervix uteri</a:t>
            </a:r>
          </a:p>
        </p:txBody>
      </p:sp>
      <p:sp>
        <p:nvSpPr>
          <p:cNvPr id="12298" name="AutoShape 10"/>
          <p:cNvSpPr>
            <a:spLocks/>
          </p:cNvSpPr>
          <p:nvPr/>
        </p:nvSpPr>
        <p:spPr bwMode="auto">
          <a:xfrm>
            <a:off x="3910013" y="4330700"/>
            <a:ext cx="1093787" cy="423863"/>
          </a:xfrm>
          <a:prstGeom prst="callout1">
            <a:avLst>
              <a:gd name="adj1" fmla="val 26968"/>
              <a:gd name="adj2" fmla="val -6968"/>
              <a:gd name="adj3" fmla="val 14606"/>
              <a:gd name="adj4" fmla="val -87954"/>
            </a:avLst>
          </a:prstGeom>
          <a:solidFill>
            <a:schemeClr val="bg1">
              <a:alpha val="50195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Lucida Sans Unicode" panose="020B0602030504020204" pitchFamily="34" charset="0"/>
              </a:rPr>
              <a:t>Isthmus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6069013" y="4060825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400" b="0">
                <a:latin typeface="Lucida Sans Unicode" panose="020B0602030504020204" pitchFamily="34" charset="0"/>
              </a:rPr>
              <a:t>Ovarium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6732588" y="2276475"/>
            <a:ext cx="1282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400" b="0">
                <a:latin typeface="Lucida Sans Unicode" panose="020B0602030504020204" pitchFamily="34" charset="0"/>
              </a:rPr>
              <a:t>Tuba uterina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2484438" y="5589588"/>
            <a:ext cx="854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600" b="0">
                <a:latin typeface="Lucida Sans Unicode" panose="020B0602030504020204" pitchFamily="34" charset="0"/>
              </a:rPr>
              <a:t>Vagina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ontrasz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8066088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2400" b="1" smtClean="0">
                <a:latin typeface="Lucida Sans Unicode" panose="020B0602030504020204" pitchFamily="34" charset="0"/>
              </a:rPr>
              <a:t>Hysterorosalpingogram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663825" y="5805488"/>
            <a:ext cx="13366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/>
            <a:r>
              <a:rPr lang="hu-HU" altLang="hu-HU" sz="1200" b="0">
                <a:latin typeface="Lucida Sans Unicode" panose="020B0602030504020204" pitchFamily="34" charset="0"/>
              </a:rPr>
              <a:t>tubus a </a:t>
            </a:r>
          </a:p>
          <a:p>
            <a:pPr algn="r" eaLnBrk="1" hangingPunct="1"/>
            <a:r>
              <a:rPr lang="hu-HU" altLang="hu-HU" sz="1200" b="0">
                <a:latin typeface="Lucida Sans Unicode" panose="020B0602030504020204" pitchFamily="34" charset="0"/>
              </a:rPr>
              <a:t>Kontrasztanyag</a:t>
            </a:r>
          </a:p>
          <a:p>
            <a:pPr algn="r" eaLnBrk="1" hangingPunct="1"/>
            <a:r>
              <a:rPr lang="hu-HU" altLang="hu-HU" sz="1200" b="0">
                <a:latin typeface="Lucida Sans Unicode" panose="020B0602030504020204" pitchFamily="34" charset="0"/>
              </a:rPr>
              <a:t>bejuttatására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84213" y="1042988"/>
            <a:ext cx="813593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hu-HU" altLang="hu-HU" sz="1400" b="0">
                <a:latin typeface="Lucida Sans Unicode" panose="020B0602030504020204" pitchFamily="34" charset="0"/>
              </a:rPr>
              <a:t>A hysterosalpingográfia segítségével megállapítható a tubák átjárhatósága, illetve az uterus üregének alakja. Ezen a röntgenképen normál viszonyokat figyelhetünk meg.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5219700" y="1936750"/>
            <a:ext cx="1230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400" b="0">
                <a:latin typeface="Lucida Sans Unicode" panose="020B0602030504020204" pitchFamily="34" charset="0"/>
              </a:rPr>
              <a:t>Cavum uteri</a:t>
            </a: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H="1">
            <a:off x="4573588" y="2205038"/>
            <a:ext cx="741362" cy="431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5724525" y="3357563"/>
            <a:ext cx="1282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400" b="0">
                <a:latin typeface="Lucida Sans Unicode" panose="020B0602030504020204" pitchFamily="34" charset="0"/>
              </a:rPr>
              <a:t>Tuba uterina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1962196HSG_bicor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3848100"/>
            <a:ext cx="38163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21972197HSG_bicor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3825875"/>
            <a:ext cx="37433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484688" y="6599238"/>
            <a:ext cx="39465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800" b="0">
                <a:latin typeface="Lucida Sans Unicode" panose="020B0602030504020204" pitchFamily="34" charset="0"/>
              </a:rPr>
              <a:t>http://www.gfmer.ch/genetic_diseases_v2/gendis_detail_list.php?cat3=988</a:t>
            </a:r>
          </a:p>
        </p:txBody>
      </p:sp>
      <p:pic>
        <p:nvPicPr>
          <p:cNvPr id="14341" name="Picture 5" descr="horn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981075"/>
            <a:ext cx="332105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853113" y="3667125"/>
            <a:ext cx="33274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800" b="0">
                <a:latin typeface="Lucida Sans Unicode" panose="020B0602030504020204" pitchFamily="34" charset="0"/>
              </a:rPr>
              <a:t>http://www.womenshealthandpleasure.com/gynae/uterus.html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300788" y="333375"/>
            <a:ext cx="2035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2000">
                <a:latin typeface="Lucida Sans Unicode" panose="020B0602030504020204" pitchFamily="34" charset="0"/>
              </a:rPr>
              <a:t>uterus bicornis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107950" y="692150"/>
            <a:ext cx="5456238" cy="30241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graphicFrame>
        <p:nvGraphicFramePr>
          <p:cNvPr id="14345" name="Object 9"/>
          <p:cNvGraphicFramePr>
            <a:graphicFrameLocks noChangeAspect="1"/>
          </p:cNvGraphicFramePr>
          <p:nvPr/>
        </p:nvGraphicFramePr>
        <p:xfrm>
          <a:off x="1531938" y="1403350"/>
          <a:ext cx="3962400" cy="224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Image" r:id="rId6" imgW="6107937" imgH="3453968" progId="Photoshop.Image.9">
                  <p:embed/>
                </p:oleObj>
              </mc:Choice>
              <mc:Fallback>
                <p:oleObj name="Image" r:id="rId6" imgW="6107937" imgH="3453968" progId="Photoshop.Image.9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938" y="1403350"/>
                        <a:ext cx="3962400" cy="224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101600" y="1125538"/>
            <a:ext cx="1908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/>
            <a:r>
              <a:rPr lang="hu-HU" altLang="hu-HU" sz="1000">
                <a:latin typeface="Lucida Sans Unicode" panose="020B0602030504020204" pitchFamily="34" charset="0"/>
              </a:rPr>
              <a:t>Ductus paramesonephricus </a:t>
            </a:r>
          </a:p>
          <a:p>
            <a:pPr algn="r" eaLnBrk="1" hangingPunct="1"/>
            <a:r>
              <a:rPr lang="hu-HU" altLang="hu-HU" sz="1000">
                <a:latin typeface="Lucida Sans Unicode" panose="020B0602030504020204" pitchFamily="34" charset="0"/>
              </a:rPr>
              <a:t>(Müller-cső)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-1852613" y="2744788"/>
            <a:ext cx="360045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/>
            <a:r>
              <a:rPr lang="hu-HU" altLang="hu-HU" sz="1000">
                <a:latin typeface="Lucida Sans Unicode" panose="020B0602030504020204" pitchFamily="34" charset="0"/>
              </a:rPr>
              <a:t>Ductus mesonephricus </a:t>
            </a:r>
          </a:p>
          <a:p>
            <a:pPr algn="r" eaLnBrk="1" hangingPunct="1"/>
            <a:r>
              <a:rPr lang="hu-HU" altLang="hu-HU" sz="1000">
                <a:latin typeface="Lucida Sans Unicode" panose="020B0602030504020204" pitchFamily="34" charset="0"/>
              </a:rPr>
              <a:t>(Wolff-cső)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179638" y="1125538"/>
            <a:ext cx="1287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000">
                <a:latin typeface="Lucida Sans Unicode" panose="020B0602030504020204" pitchFamily="34" charset="0"/>
              </a:rPr>
              <a:t>Fejlődő ivarmirigy</a:t>
            </a:r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1674813" y="292417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1171575" y="1484313"/>
            <a:ext cx="503238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2611438" y="1341438"/>
            <a:ext cx="71437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755650" y="9810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2000">
                <a:latin typeface="Lucida Sans Unicode" panose="020B0602030504020204" pitchFamily="34" charset="0"/>
              </a:rPr>
              <a:t>Az uterus helyzete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5297488" y="188913"/>
            <a:ext cx="3846512" cy="3217862"/>
            <a:chOff x="230" y="1042"/>
            <a:chExt cx="2423" cy="2027"/>
          </a:xfrm>
        </p:grpSpPr>
        <p:pic>
          <p:nvPicPr>
            <p:cNvPr id="15378" name="Picture 4" descr="méhante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403"/>
              <a:ext cx="1451" cy="1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9" name="Text Box 5"/>
            <p:cNvSpPr txBox="1">
              <a:spLocks noChangeArrowheads="1"/>
            </p:cNvSpPr>
            <p:nvPr/>
          </p:nvSpPr>
          <p:spPr bwMode="auto">
            <a:xfrm>
              <a:off x="230" y="2704"/>
              <a:ext cx="2423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hu-HU" altLang="hu-HU" sz="1800">
                  <a:latin typeface="Lucida Sans Unicode" panose="020B0602030504020204" pitchFamily="34" charset="0"/>
                </a:rPr>
                <a:t>anteversio</a:t>
              </a:r>
              <a:r>
                <a:rPr lang="hu-HU" altLang="hu-HU" sz="1800" b="0">
                  <a:latin typeface="Lucida Sans Unicode" panose="020B0602030504020204" pitchFamily="34" charset="0"/>
                </a:rPr>
                <a:t> (</a:t>
              </a:r>
              <a:r>
                <a:rPr lang="hu-HU" altLang="hu-HU" sz="1800" b="0">
                  <a:latin typeface="Lucida Sans Unicode" panose="020B0602030504020204" pitchFamily="34" charset="0"/>
                  <a:cs typeface="Arial" panose="020B0604020202020204" pitchFamily="34" charset="0"/>
                </a:rPr>
                <a:t>˜</a:t>
              </a:r>
              <a:r>
                <a:rPr lang="hu-HU" altLang="hu-HU" sz="1800" b="0">
                  <a:latin typeface="Lucida Sans Unicode" panose="020B0602030504020204" pitchFamily="34" charset="0"/>
                </a:rPr>
                <a:t>60</a:t>
              </a:r>
              <a:r>
                <a:rPr lang="hu-HU" altLang="hu-HU" sz="1800" b="0" baseline="30000">
                  <a:latin typeface="Lucida Sans Unicode" panose="020B0602030504020204" pitchFamily="34" charset="0"/>
                </a:rPr>
                <a:t>o</a:t>
              </a:r>
              <a:r>
                <a:rPr lang="hu-HU" altLang="hu-HU" sz="1800" b="0">
                  <a:latin typeface="Lucida Sans Unicode" panose="020B0602030504020204" pitchFamily="34" charset="0"/>
                </a:rPr>
                <a:t>)</a:t>
              </a:r>
            </a:p>
            <a:p>
              <a:pPr eaLnBrk="1" hangingPunct="1"/>
              <a:r>
                <a:rPr lang="hu-HU" altLang="hu-HU" sz="1400" b="0">
                  <a:latin typeface="Lucida Sans Unicode" panose="020B0602030504020204" pitchFamily="34" charset="0"/>
                </a:rPr>
                <a:t>cervix-vagina szög</a:t>
              </a:r>
            </a:p>
          </p:txBody>
        </p:sp>
        <p:sp>
          <p:nvSpPr>
            <p:cNvPr id="15380" name="Text Box 6"/>
            <p:cNvSpPr txBox="1">
              <a:spLocks noChangeArrowheads="1"/>
            </p:cNvSpPr>
            <p:nvPr/>
          </p:nvSpPr>
          <p:spPr bwMode="auto">
            <a:xfrm>
              <a:off x="230" y="1042"/>
              <a:ext cx="131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hu-HU" altLang="hu-HU" sz="1800">
                  <a:latin typeface="Lucida Sans Unicode" panose="020B0602030504020204" pitchFamily="34" charset="0"/>
                </a:rPr>
                <a:t>anteflexio</a:t>
              </a:r>
              <a:r>
                <a:rPr lang="hu-HU" altLang="hu-HU" sz="1800" b="0">
                  <a:latin typeface="Lucida Sans Unicode" panose="020B0602030504020204" pitchFamily="34" charset="0"/>
                </a:rPr>
                <a:t> (</a:t>
              </a:r>
              <a:r>
                <a:rPr lang="hu-HU" altLang="hu-HU" sz="1800" b="0">
                  <a:latin typeface="Lucida Sans Unicode" panose="020B0602030504020204" pitchFamily="34" charset="0"/>
                  <a:cs typeface="Arial" panose="020B0604020202020204" pitchFamily="34" charset="0"/>
                </a:rPr>
                <a:t>˜</a:t>
              </a:r>
              <a:r>
                <a:rPr lang="hu-HU" altLang="hu-HU" sz="1800" b="0">
                  <a:latin typeface="Lucida Sans Unicode" panose="020B0602030504020204" pitchFamily="34" charset="0"/>
                </a:rPr>
                <a:t>60</a:t>
              </a:r>
              <a:r>
                <a:rPr lang="hu-HU" altLang="hu-HU" sz="1800" b="0" baseline="30000">
                  <a:latin typeface="Lucida Sans Unicode" panose="020B0602030504020204" pitchFamily="34" charset="0"/>
                </a:rPr>
                <a:t>o</a:t>
              </a:r>
              <a:r>
                <a:rPr lang="hu-HU" altLang="hu-HU" sz="1800" b="0">
                  <a:latin typeface="Lucida Sans Unicode" panose="020B0602030504020204" pitchFamily="34" charset="0"/>
                </a:rPr>
                <a:t>)</a:t>
              </a:r>
            </a:p>
            <a:p>
              <a:pPr eaLnBrk="1" hangingPunct="1"/>
              <a:r>
                <a:rPr lang="hu-HU" altLang="hu-HU" sz="1400" b="0">
                  <a:latin typeface="Lucida Sans Unicode" panose="020B0602030504020204" pitchFamily="34" charset="0"/>
                </a:rPr>
                <a:t>cervix-corpus szög</a:t>
              </a:r>
            </a:p>
          </p:txBody>
        </p:sp>
      </p:grpSp>
      <p:grpSp>
        <p:nvGrpSpPr>
          <p:cNvPr id="15364" name="Group 7"/>
          <p:cNvGrpSpPr>
            <a:grpSpLocks/>
          </p:cNvGrpSpPr>
          <p:nvPr/>
        </p:nvGrpSpPr>
        <p:grpSpPr bwMode="auto">
          <a:xfrm>
            <a:off x="755650" y="3573463"/>
            <a:ext cx="7848600" cy="3068637"/>
            <a:chOff x="204" y="3249"/>
            <a:chExt cx="5806" cy="2404"/>
          </a:xfrm>
        </p:grpSpPr>
        <p:sp>
          <p:nvSpPr>
            <p:cNvPr id="15365" name="Rectangle 8"/>
            <p:cNvSpPr>
              <a:spLocks noChangeArrowheads="1"/>
            </p:cNvSpPr>
            <p:nvPr/>
          </p:nvSpPr>
          <p:spPr bwMode="auto">
            <a:xfrm>
              <a:off x="204" y="3249"/>
              <a:ext cx="5806" cy="2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grpSp>
          <p:nvGrpSpPr>
            <p:cNvPr id="15366" name="Group 9"/>
            <p:cNvGrpSpPr>
              <a:grpSpLocks/>
            </p:cNvGrpSpPr>
            <p:nvPr/>
          </p:nvGrpSpPr>
          <p:grpSpPr bwMode="auto">
            <a:xfrm>
              <a:off x="249" y="3339"/>
              <a:ext cx="5760" cy="2030"/>
              <a:chOff x="249" y="3339"/>
              <a:chExt cx="5760" cy="2030"/>
            </a:xfrm>
          </p:grpSpPr>
          <p:pic>
            <p:nvPicPr>
              <p:cNvPr id="15370" name="Picture 10" descr="C:\oktatás\gonad\uterus20.bmp"/>
              <p:cNvPicPr>
                <a:picLocks noChangeAspect="1" noChangeArrowheads="1"/>
              </p:cNvPicPr>
              <p:nvPr/>
            </p:nvPicPr>
            <p:blipFill>
              <a:blip r:embed="rId3" r:link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" y="3339"/>
                <a:ext cx="5760" cy="2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71" name="Line 11"/>
              <p:cNvSpPr>
                <a:spLocks noChangeShapeType="1"/>
              </p:cNvSpPr>
              <p:nvPr/>
            </p:nvSpPr>
            <p:spPr bwMode="auto">
              <a:xfrm>
                <a:off x="585" y="3514"/>
                <a:ext cx="1024" cy="992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372" name="Line 12"/>
              <p:cNvSpPr>
                <a:spLocks noChangeShapeType="1"/>
              </p:cNvSpPr>
              <p:nvPr/>
            </p:nvSpPr>
            <p:spPr bwMode="auto">
              <a:xfrm flipH="1">
                <a:off x="1273" y="3786"/>
                <a:ext cx="80" cy="121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373" name="Line 13"/>
              <p:cNvSpPr>
                <a:spLocks noChangeShapeType="1"/>
              </p:cNvSpPr>
              <p:nvPr/>
            </p:nvSpPr>
            <p:spPr bwMode="auto">
              <a:xfrm>
                <a:off x="2937" y="3418"/>
                <a:ext cx="472" cy="116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374" name="Line 14"/>
              <p:cNvSpPr>
                <a:spLocks noChangeShapeType="1"/>
              </p:cNvSpPr>
              <p:nvPr/>
            </p:nvSpPr>
            <p:spPr bwMode="auto">
              <a:xfrm flipH="1">
                <a:off x="2265" y="4066"/>
                <a:ext cx="1312" cy="672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375" name="Line 15"/>
              <p:cNvSpPr>
                <a:spLocks noChangeShapeType="1"/>
              </p:cNvSpPr>
              <p:nvPr/>
            </p:nvSpPr>
            <p:spPr bwMode="auto">
              <a:xfrm flipH="1">
                <a:off x="4233" y="4106"/>
                <a:ext cx="1224" cy="616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376" name="Line 16"/>
              <p:cNvSpPr>
                <a:spLocks noChangeShapeType="1"/>
              </p:cNvSpPr>
              <p:nvPr/>
            </p:nvSpPr>
            <p:spPr bwMode="auto">
              <a:xfrm>
                <a:off x="4785" y="4202"/>
                <a:ext cx="1128" cy="16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377" name="Line 17"/>
              <p:cNvSpPr>
                <a:spLocks noChangeShapeType="1"/>
              </p:cNvSpPr>
              <p:nvPr/>
            </p:nvSpPr>
            <p:spPr bwMode="auto">
              <a:xfrm flipH="1">
                <a:off x="5537" y="4082"/>
                <a:ext cx="24" cy="1256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5367" name="Rectangle 18"/>
            <p:cNvSpPr>
              <a:spLocks noChangeArrowheads="1"/>
            </p:cNvSpPr>
            <p:nvPr/>
          </p:nvSpPr>
          <p:spPr bwMode="auto">
            <a:xfrm>
              <a:off x="431" y="5108"/>
              <a:ext cx="1310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/>
              <a:r>
                <a:rPr lang="hu-HU" altLang="hu-HU" sz="2000">
                  <a:latin typeface="Lucida Sans Unicode" panose="020B0602030504020204" pitchFamily="34" charset="0"/>
                </a:rPr>
                <a:t>Anteflexio uteri</a:t>
              </a:r>
            </a:p>
          </p:txBody>
        </p:sp>
        <p:sp>
          <p:nvSpPr>
            <p:cNvPr id="15368" name="Rectangle 19"/>
            <p:cNvSpPr>
              <a:spLocks noChangeArrowheads="1"/>
            </p:cNvSpPr>
            <p:nvPr/>
          </p:nvSpPr>
          <p:spPr bwMode="auto">
            <a:xfrm>
              <a:off x="2245" y="5154"/>
              <a:ext cx="1310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/>
              <a:r>
                <a:rPr lang="hu-HU" altLang="hu-HU" sz="2000">
                  <a:latin typeface="Lucida Sans Unicode" panose="020B0602030504020204" pitchFamily="34" charset="0"/>
                </a:rPr>
                <a:t>Anteversio uteri</a:t>
              </a:r>
            </a:p>
          </p:txBody>
        </p:sp>
        <p:sp>
          <p:nvSpPr>
            <p:cNvPr id="15369" name="Rectangle 20"/>
            <p:cNvSpPr>
              <a:spLocks noChangeArrowheads="1"/>
            </p:cNvSpPr>
            <p:nvPr/>
          </p:nvSpPr>
          <p:spPr bwMode="auto">
            <a:xfrm>
              <a:off x="3787" y="5154"/>
              <a:ext cx="1670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/>
              <a:r>
                <a:rPr lang="hu-HU" altLang="hu-HU" sz="2000">
                  <a:latin typeface="Lucida Sans Unicode" panose="020B0602030504020204" pitchFamily="34" charset="0"/>
                </a:rPr>
                <a:t>Retroflexio - retroversio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50825" y="765175"/>
            <a:ext cx="8459788" cy="6021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488950" y="-19685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1800" b="1" smtClean="0">
                <a:latin typeface="Lucida Sans Unicode" panose="020B0602030504020204" pitchFamily="34" charset="0"/>
              </a:rPr>
              <a:t>Az uterus helyzete</a:t>
            </a:r>
          </a:p>
        </p:txBody>
      </p:sp>
      <p:pic>
        <p:nvPicPr>
          <p:cNvPr id="16388" name="Picture 4" descr="kismedenc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908050"/>
            <a:ext cx="5240338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238375" y="946150"/>
            <a:ext cx="1162050" cy="1687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hu-HU" altLang="hu-HU" sz="1400" b="0">
                <a:latin typeface="Lucida Sans Unicode" panose="020B0602030504020204" pitchFamily="34" charset="0"/>
              </a:rPr>
              <a:t>rectum</a:t>
            </a:r>
          </a:p>
          <a:p>
            <a:pPr algn="r" eaLnBrk="1" hangingPunct="1">
              <a:lnSpc>
                <a:spcPct val="150000"/>
              </a:lnSpc>
            </a:pPr>
            <a:r>
              <a:rPr lang="hu-HU" altLang="hu-HU" sz="1400" b="0">
                <a:latin typeface="Lucida Sans Unicode" panose="020B0602030504020204" pitchFamily="34" charset="0"/>
              </a:rPr>
              <a:t>ovarium</a:t>
            </a:r>
          </a:p>
          <a:p>
            <a:pPr algn="r" eaLnBrk="1" hangingPunct="1">
              <a:lnSpc>
                <a:spcPct val="150000"/>
              </a:lnSpc>
            </a:pPr>
            <a:r>
              <a:rPr lang="hu-HU" altLang="hu-HU" sz="1400" b="0">
                <a:latin typeface="Lucida Sans Unicode" panose="020B0602030504020204" pitchFamily="34" charset="0"/>
              </a:rPr>
              <a:t>uterus</a:t>
            </a:r>
          </a:p>
          <a:p>
            <a:pPr algn="r" eaLnBrk="1" hangingPunct="1">
              <a:lnSpc>
                <a:spcPct val="150000"/>
              </a:lnSpc>
            </a:pPr>
            <a:r>
              <a:rPr lang="hu-HU" altLang="hu-HU" sz="1400" b="0">
                <a:latin typeface="Lucida Sans Unicode" panose="020B0602030504020204" pitchFamily="34" charset="0"/>
              </a:rPr>
              <a:t>vagina</a:t>
            </a:r>
          </a:p>
          <a:p>
            <a:pPr algn="r" eaLnBrk="1" hangingPunct="1">
              <a:lnSpc>
                <a:spcPct val="150000"/>
              </a:lnSpc>
            </a:pPr>
            <a:r>
              <a:rPr lang="hu-HU" altLang="hu-HU" sz="1400" b="0">
                <a:latin typeface="Lucida Sans Unicode" panose="020B0602030504020204" pitchFamily="34" charset="0"/>
              </a:rPr>
              <a:t>h</a:t>
            </a:r>
            <a:r>
              <a:rPr lang="hu-HU" altLang="hu-HU" sz="1400" b="0">
                <a:latin typeface="Arial" panose="020B0604020202020204" pitchFamily="34" charset="0"/>
              </a:rPr>
              <a:t>ú</a:t>
            </a:r>
            <a:r>
              <a:rPr lang="hu-HU" altLang="hu-HU" sz="1400" b="0">
                <a:latin typeface="Lucida Sans Unicode" panose="020B0602030504020204" pitchFamily="34" charset="0"/>
              </a:rPr>
              <a:t>gyh</a:t>
            </a:r>
            <a:r>
              <a:rPr lang="hu-HU" altLang="hu-HU" sz="1400" b="0">
                <a:latin typeface="Arial" panose="020B0604020202020204" pitchFamily="34" charset="0"/>
              </a:rPr>
              <a:t>ó</a:t>
            </a:r>
            <a:r>
              <a:rPr lang="hu-HU" altLang="hu-HU" sz="1400" b="0">
                <a:latin typeface="Lucida Sans Unicode" panose="020B0602030504020204" pitchFamily="34" charset="0"/>
              </a:rPr>
              <a:t>lyag</a:t>
            </a: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3424238" y="1165225"/>
            <a:ext cx="4530725" cy="204787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arrow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424238" y="1452563"/>
            <a:ext cx="2443162" cy="1184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>
            <a:off x="3424238" y="1812925"/>
            <a:ext cx="2801937" cy="1471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3352800" y="2100263"/>
            <a:ext cx="3594100" cy="2120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323850" y="6308725"/>
            <a:ext cx="374491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/>
            <a:r>
              <a:rPr lang="hu-HU" altLang="hu-HU" sz="1600">
                <a:latin typeface="Lucida Sans Unicode" panose="020B0602030504020204" pitchFamily="34" charset="0"/>
              </a:rPr>
              <a:t>excavatio rectouterina (Douglas)</a:t>
            </a: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417888" y="2420938"/>
            <a:ext cx="1512887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1258888" y="5757863"/>
            <a:ext cx="24892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600">
                <a:latin typeface="Lucida Sans Unicode" panose="020B0602030504020204" pitchFamily="34" charset="0"/>
              </a:rPr>
              <a:t>excavatio vesicouterina</a:t>
            </a: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3417888" y="3644900"/>
            <a:ext cx="2016125" cy="2160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V="1">
            <a:off x="3417888" y="3716338"/>
            <a:ext cx="3960812" cy="2593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07950" y="1412875"/>
            <a:ext cx="3313113" cy="455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>
                <a:latin typeface="Lucida Sans Unicode" panose="020B0602030504020204" pitchFamily="34" charset="0"/>
              </a:rPr>
              <a:t>Szalagok:</a:t>
            </a:r>
          </a:p>
          <a:p>
            <a:endParaRPr lang="hu-HU" altLang="hu-HU" sz="1400">
              <a:latin typeface="Lucida Sans Unicode" panose="020B0602030504020204" pitchFamily="34" charset="0"/>
            </a:endParaRPr>
          </a:p>
          <a:p>
            <a:pPr>
              <a:buFontTx/>
              <a:buChar char="•"/>
            </a:pPr>
            <a:r>
              <a:rPr lang="hu-HU" altLang="hu-HU" sz="1400">
                <a:latin typeface="Lucida Sans Unicode" panose="020B0602030504020204" pitchFamily="34" charset="0"/>
              </a:rPr>
              <a:t>Ligamentum latum uteri (széles méhszalag)</a:t>
            </a:r>
          </a:p>
          <a:p>
            <a:r>
              <a:rPr lang="hu-HU" altLang="hu-HU" sz="1400">
                <a:latin typeface="Lucida Sans Unicode" panose="020B0602030504020204" pitchFamily="34" charset="0"/>
              </a:rPr>
              <a:t>	Mesometrium</a:t>
            </a:r>
          </a:p>
          <a:p>
            <a:r>
              <a:rPr lang="hu-HU" altLang="hu-HU" sz="1400">
                <a:latin typeface="Lucida Sans Unicode" panose="020B0602030504020204" pitchFamily="34" charset="0"/>
              </a:rPr>
              <a:t>	Mesosalpingx</a:t>
            </a:r>
          </a:p>
          <a:p>
            <a:r>
              <a:rPr lang="hu-HU" altLang="hu-HU" sz="1400">
                <a:latin typeface="Lucida Sans Unicode" panose="020B0602030504020204" pitchFamily="34" charset="0"/>
              </a:rPr>
              <a:t>	Mesovarium</a:t>
            </a:r>
          </a:p>
          <a:p>
            <a:endParaRPr lang="hu-HU" altLang="hu-HU" sz="1400">
              <a:latin typeface="Lucida Sans Unicode" panose="020B0602030504020204" pitchFamily="34" charset="0"/>
            </a:endParaRPr>
          </a:p>
          <a:p>
            <a:r>
              <a:rPr lang="hu-HU" altLang="hu-HU" sz="1400">
                <a:latin typeface="Lucida Sans Unicode" panose="020B0602030504020204" pitchFamily="34" charset="0"/>
              </a:rPr>
              <a:t>Parametrium!</a:t>
            </a:r>
          </a:p>
          <a:p>
            <a:endParaRPr lang="hu-HU" altLang="hu-HU" sz="1400">
              <a:latin typeface="Lucida Sans Unicode" panose="020B0602030504020204" pitchFamily="34" charset="0"/>
            </a:endParaRPr>
          </a:p>
          <a:p>
            <a:pPr>
              <a:buFontTx/>
              <a:buChar char="•"/>
            </a:pPr>
            <a:r>
              <a:rPr lang="hu-HU" altLang="hu-HU" sz="1400">
                <a:latin typeface="Lucida Sans Unicode" panose="020B0602030504020204" pitchFamily="34" charset="0"/>
              </a:rPr>
              <a:t>Ligamentum teres uteri (kerek méhszalag)</a:t>
            </a:r>
          </a:p>
          <a:p>
            <a:pPr>
              <a:buFontTx/>
              <a:buChar char="•"/>
            </a:pPr>
            <a:r>
              <a:rPr lang="hu-HU" altLang="hu-HU" sz="1400">
                <a:latin typeface="Lucida Sans Unicode" panose="020B0602030504020204" pitchFamily="34" charset="0"/>
              </a:rPr>
              <a:t>Ligamentum ovarium proprium</a:t>
            </a:r>
          </a:p>
          <a:p>
            <a:pPr>
              <a:buFontTx/>
              <a:buChar char="•"/>
            </a:pPr>
            <a:r>
              <a:rPr lang="hu-HU" altLang="hu-HU" sz="1400">
                <a:latin typeface="Lucida Sans Unicode" panose="020B0602030504020204" pitchFamily="34" charset="0"/>
              </a:rPr>
              <a:t>Ligamentum suspensorium ovarii (erek!)</a:t>
            </a:r>
          </a:p>
          <a:p>
            <a:endParaRPr lang="hu-HU" altLang="hu-HU" sz="1400">
              <a:latin typeface="Lucida Sans Unicode" panose="020B0602030504020204" pitchFamily="34" charset="0"/>
            </a:endParaRPr>
          </a:p>
          <a:p>
            <a:endParaRPr lang="hu-HU" altLang="hu-HU" sz="1400">
              <a:latin typeface="Lucida Sans Unicode" panose="020B0602030504020204" pitchFamily="34" charset="0"/>
            </a:endParaRPr>
          </a:p>
          <a:p>
            <a:endParaRPr lang="hu-HU" altLang="hu-HU" sz="1400">
              <a:latin typeface="Lucida Sans Unicode" panose="020B0602030504020204" pitchFamily="34" charset="0"/>
            </a:endParaRPr>
          </a:p>
          <a:p>
            <a:endParaRPr lang="hu-HU" altLang="hu-HU" sz="1400">
              <a:latin typeface="Lucida Sans Unicode" panose="020B0602030504020204" pitchFamily="34" charset="0"/>
            </a:endParaRPr>
          </a:p>
          <a:p>
            <a:endParaRPr lang="hu-HU" altLang="hu-HU" sz="1400">
              <a:latin typeface="Lucida Sans Unicode" panose="020B0602030504020204" pitchFamily="34" charset="0"/>
            </a:endParaRPr>
          </a:p>
          <a:p>
            <a:r>
              <a:rPr lang="hu-HU" altLang="hu-HU" sz="1400">
                <a:latin typeface="Lucida Sans Unicode" panose="020B0602030504020204" pitchFamily="34" charset="0"/>
              </a:rPr>
              <a:t>				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2794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000">
                <a:latin typeface="Lucida Sans Unicode" panose="020B0602030504020204" pitchFamily="34" charset="0"/>
              </a:rPr>
              <a:t>A méh szalagjai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3492500" y="1484313"/>
            <a:ext cx="5545138" cy="3816350"/>
            <a:chOff x="771" y="890"/>
            <a:chExt cx="4241" cy="2858"/>
          </a:xfrm>
        </p:grpSpPr>
        <p:sp>
          <p:nvSpPr>
            <p:cNvPr id="17413" name="Rectangle 5"/>
            <p:cNvSpPr>
              <a:spLocks noChangeArrowheads="1"/>
            </p:cNvSpPr>
            <p:nvPr/>
          </p:nvSpPr>
          <p:spPr bwMode="auto">
            <a:xfrm>
              <a:off x="771" y="890"/>
              <a:ext cx="4241" cy="285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pic>
          <p:nvPicPr>
            <p:cNvPr id="17414" name="Picture 6" descr="méh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7" y="1477"/>
              <a:ext cx="2876" cy="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5" name="Text Box 7"/>
            <p:cNvSpPr txBox="1">
              <a:spLocks noChangeArrowheads="1"/>
            </p:cNvSpPr>
            <p:nvPr/>
          </p:nvSpPr>
          <p:spPr bwMode="auto">
            <a:xfrm>
              <a:off x="1391" y="1417"/>
              <a:ext cx="1506" cy="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 eaLnBrk="1" hangingPunct="1"/>
              <a:r>
                <a:rPr lang="hu-HU" altLang="hu-HU" sz="1200" b="0">
                  <a:latin typeface="Lucida Sans Unicode" panose="020B0602030504020204" pitchFamily="34" charset="0"/>
                </a:rPr>
                <a:t>Ligamentum latum uteri</a:t>
              </a:r>
            </a:p>
          </p:txBody>
        </p:sp>
        <p:sp>
          <p:nvSpPr>
            <p:cNvPr id="17416" name="Text Box 8"/>
            <p:cNvSpPr txBox="1">
              <a:spLocks noChangeArrowheads="1"/>
            </p:cNvSpPr>
            <p:nvPr/>
          </p:nvSpPr>
          <p:spPr bwMode="auto">
            <a:xfrm>
              <a:off x="905" y="2804"/>
              <a:ext cx="834" cy="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hu-HU" altLang="hu-HU" sz="1200" b="0">
                  <a:latin typeface="Lucida Sans Unicode" panose="020B0602030504020204" pitchFamily="34" charset="0"/>
                </a:rPr>
                <a:t>mesovarium</a:t>
              </a:r>
            </a:p>
          </p:txBody>
        </p:sp>
        <p:sp>
          <p:nvSpPr>
            <p:cNvPr id="17417" name="Text Box 9"/>
            <p:cNvSpPr txBox="1">
              <a:spLocks noChangeArrowheads="1"/>
            </p:cNvSpPr>
            <p:nvPr/>
          </p:nvSpPr>
          <p:spPr bwMode="auto">
            <a:xfrm>
              <a:off x="817" y="2514"/>
              <a:ext cx="855" cy="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hu-HU" altLang="hu-HU" sz="1200" b="0">
                  <a:latin typeface="Lucida Sans Unicode" panose="020B0602030504020204" pitchFamily="34" charset="0"/>
                </a:rPr>
                <a:t>mesosalpinx</a:t>
              </a: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863" y="3058"/>
              <a:ext cx="927" cy="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hu-HU" altLang="hu-HU" sz="1200" b="0">
                  <a:latin typeface="Lucida Sans Unicode" panose="020B0602030504020204" pitchFamily="34" charset="0"/>
                </a:rPr>
                <a:t>mesometrium</a:t>
              </a:r>
            </a:p>
          </p:txBody>
        </p:sp>
        <p:sp>
          <p:nvSpPr>
            <p:cNvPr id="17419" name="Text Box 11"/>
            <p:cNvSpPr txBox="1">
              <a:spLocks noChangeArrowheads="1"/>
            </p:cNvSpPr>
            <p:nvPr/>
          </p:nvSpPr>
          <p:spPr bwMode="auto">
            <a:xfrm>
              <a:off x="2290" y="3442"/>
              <a:ext cx="1907" cy="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hu-HU" altLang="hu-HU" sz="1200" b="0">
                  <a:latin typeface="Lucida Sans Unicode" panose="020B0602030504020204" pitchFamily="34" charset="0"/>
                </a:rPr>
                <a:t>Ligamentum ovarium proprium</a:t>
              </a:r>
            </a:p>
          </p:txBody>
        </p:sp>
        <p:sp>
          <p:nvSpPr>
            <p:cNvPr id="17420" name="Text Box 12"/>
            <p:cNvSpPr txBox="1">
              <a:spLocks noChangeArrowheads="1"/>
            </p:cNvSpPr>
            <p:nvPr/>
          </p:nvSpPr>
          <p:spPr bwMode="auto">
            <a:xfrm>
              <a:off x="3587" y="982"/>
              <a:ext cx="1288" cy="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 eaLnBrk="1" hangingPunct="1"/>
              <a:r>
                <a:rPr lang="hu-HU" altLang="hu-HU" sz="1200" b="0">
                  <a:latin typeface="Lucida Sans Unicode" panose="020B0602030504020204" pitchFamily="34" charset="0"/>
                </a:rPr>
                <a:t>Ligamentum suspensorium ovarii</a:t>
              </a:r>
            </a:p>
            <a:p>
              <a:pPr algn="ctr" eaLnBrk="1" hangingPunct="1"/>
              <a:r>
                <a:rPr lang="hu-HU" altLang="hu-HU" sz="1200" b="0">
                  <a:latin typeface="Lucida Sans Unicode" panose="020B0602030504020204" pitchFamily="34" charset="0"/>
                </a:rPr>
                <a:t>(a. and v. ovarica)</a:t>
              </a:r>
            </a:p>
          </p:txBody>
        </p:sp>
        <p:sp>
          <p:nvSpPr>
            <p:cNvPr id="17421" name="Line 13"/>
            <p:cNvSpPr>
              <a:spLocks noChangeShapeType="1"/>
            </p:cNvSpPr>
            <p:nvPr/>
          </p:nvSpPr>
          <p:spPr bwMode="auto">
            <a:xfrm flipH="1">
              <a:off x="4150" y="1480"/>
              <a:ext cx="86" cy="3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22" name="Line 14"/>
            <p:cNvSpPr>
              <a:spLocks noChangeShapeType="1"/>
            </p:cNvSpPr>
            <p:nvPr/>
          </p:nvSpPr>
          <p:spPr bwMode="auto">
            <a:xfrm flipH="1">
              <a:off x="1911" y="1767"/>
              <a:ext cx="404" cy="5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23" name="Line 15"/>
            <p:cNvSpPr>
              <a:spLocks noChangeShapeType="1"/>
            </p:cNvSpPr>
            <p:nvPr/>
          </p:nvSpPr>
          <p:spPr bwMode="auto">
            <a:xfrm>
              <a:off x="2212" y="1617"/>
              <a:ext cx="784" cy="125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24" name="Line 16"/>
            <p:cNvSpPr>
              <a:spLocks noChangeShapeType="1"/>
            </p:cNvSpPr>
            <p:nvPr/>
          </p:nvSpPr>
          <p:spPr bwMode="auto">
            <a:xfrm flipV="1">
              <a:off x="1701" y="2176"/>
              <a:ext cx="598" cy="3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25" name="Line 17"/>
            <p:cNvSpPr>
              <a:spLocks noChangeShapeType="1"/>
            </p:cNvSpPr>
            <p:nvPr/>
          </p:nvSpPr>
          <p:spPr bwMode="auto">
            <a:xfrm flipV="1">
              <a:off x="1749" y="2556"/>
              <a:ext cx="637" cy="5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26" name="Line 18"/>
            <p:cNvSpPr>
              <a:spLocks noChangeShapeType="1"/>
            </p:cNvSpPr>
            <p:nvPr/>
          </p:nvSpPr>
          <p:spPr bwMode="auto">
            <a:xfrm flipV="1">
              <a:off x="3243" y="2362"/>
              <a:ext cx="450" cy="10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27" name="Line 19"/>
            <p:cNvSpPr>
              <a:spLocks noChangeShapeType="1"/>
            </p:cNvSpPr>
            <p:nvPr/>
          </p:nvSpPr>
          <p:spPr bwMode="auto">
            <a:xfrm flipV="1">
              <a:off x="1746" y="2456"/>
              <a:ext cx="466" cy="3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947738" y="1341438"/>
            <a:ext cx="7345362" cy="47513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2794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000">
                <a:latin typeface="Lucida Sans Unicode" panose="020B0602030504020204" pitchFamily="34" charset="0"/>
              </a:rPr>
              <a:t>A méh szalagos rögzítése</a:t>
            </a:r>
          </a:p>
          <a:p>
            <a:pPr algn="ctr"/>
            <a:r>
              <a:rPr lang="hu-HU" altLang="hu-HU" sz="1000">
                <a:latin typeface="Lucida Sans Unicode" panose="020B0602030504020204" pitchFamily="34" charset="0"/>
              </a:rPr>
              <a:t>(alulnézet)</a:t>
            </a:r>
          </a:p>
          <a:p>
            <a:pPr algn="ctr"/>
            <a:endParaRPr lang="hu-HU" altLang="hu-HU" sz="1000">
              <a:latin typeface="Lucida Sans Unicode" panose="020B0602030504020204" pitchFamily="34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1701800"/>
            <a:ext cx="3330575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976688" y="2278063"/>
            <a:ext cx="723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200" b="0">
                <a:latin typeface="Lucida Sans Unicode" panose="020B0602030504020204" pitchFamily="34" charset="0"/>
              </a:rPr>
              <a:t>sacrum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903663" y="5445125"/>
            <a:ext cx="9540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200" b="0">
                <a:latin typeface="Lucida Sans Unicode" panose="020B0602030504020204" pitchFamily="34" charset="0"/>
              </a:rPr>
              <a:t>symphysis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915025" y="3502025"/>
            <a:ext cx="218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200">
                <a:latin typeface="Lucida Sans Unicode" panose="020B0602030504020204" pitchFamily="34" charset="0"/>
              </a:rPr>
              <a:t>parametrium</a:t>
            </a:r>
          </a:p>
          <a:p>
            <a:pPr eaLnBrk="1" hangingPunct="1"/>
            <a:r>
              <a:rPr lang="hu-HU" altLang="hu-HU" sz="1200">
                <a:latin typeface="Lucida Sans Unicode" panose="020B0602030504020204" pitchFamily="34" charset="0"/>
              </a:rPr>
              <a:t>(ligamentum transversum) 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5915025" y="4294188"/>
            <a:ext cx="2317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200">
                <a:latin typeface="Lucida Sans Unicode" panose="020B0602030504020204" pitchFamily="34" charset="0"/>
              </a:rPr>
              <a:t>ligamentum pubovesicale</a:t>
            </a:r>
          </a:p>
          <a:p>
            <a:r>
              <a:rPr lang="hu-HU" altLang="hu-HU" sz="1200">
                <a:latin typeface="Lucida Sans Unicode" panose="020B0602030504020204" pitchFamily="34" charset="0"/>
              </a:rPr>
              <a:t>+ ligamentum vesicouterina </a:t>
            </a:r>
          </a:p>
          <a:p>
            <a:r>
              <a:rPr lang="hu-HU" altLang="hu-HU" sz="1200">
                <a:latin typeface="Lucida Sans Unicode" panose="020B0602030504020204" pitchFamily="34" charset="0"/>
              </a:rPr>
              <a:t>= ligamentum pubocervicale</a:t>
            </a:r>
          </a:p>
          <a:p>
            <a:pPr eaLnBrk="1" hangingPunct="1"/>
            <a:endParaRPr lang="hu-HU" altLang="hu-HU" sz="1200">
              <a:latin typeface="Lucida Sans Unicode" panose="020B0602030504020204" pitchFamily="34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915025" y="2854325"/>
            <a:ext cx="2155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200">
                <a:latin typeface="Lucida Sans Unicode" panose="020B0602030504020204" pitchFamily="34" charset="0"/>
              </a:rPr>
              <a:t>ligamentum sacrocervicale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2025650" y="3011488"/>
            <a:ext cx="7032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200" b="0">
                <a:latin typeface="Lucida Sans Unicode" panose="020B0602030504020204" pitchFamily="34" charset="0"/>
              </a:rPr>
              <a:t>rectum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2025650" y="3646488"/>
            <a:ext cx="6254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200" b="0">
                <a:latin typeface="Lucida Sans Unicode" panose="020B0602030504020204" pitchFamily="34" charset="0"/>
              </a:rPr>
              <a:t>cervix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1619250" y="4365625"/>
            <a:ext cx="1041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200" b="0">
                <a:latin typeface="Lucida Sans Unicode" panose="020B0602030504020204" pitchFamily="34" charset="0"/>
              </a:rPr>
              <a:t>húgyhólyag</a:t>
            </a:r>
          </a:p>
        </p:txBody>
      </p:sp>
      <p:sp>
        <p:nvSpPr>
          <p:cNvPr id="18445" name="AutoShape 13"/>
          <p:cNvSpPr>
            <a:spLocks/>
          </p:cNvSpPr>
          <p:nvPr/>
        </p:nvSpPr>
        <p:spPr bwMode="auto">
          <a:xfrm>
            <a:off x="5700713" y="4222750"/>
            <a:ext cx="142875" cy="792163"/>
          </a:xfrm>
          <a:prstGeom prst="rightBracket">
            <a:avLst>
              <a:gd name="adj" fmla="val 46204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8446" name="AutoShape 14"/>
          <p:cNvSpPr>
            <a:spLocks/>
          </p:cNvSpPr>
          <p:nvPr/>
        </p:nvSpPr>
        <p:spPr bwMode="auto">
          <a:xfrm>
            <a:off x="5770563" y="3430588"/>
            <a:ext cx="142875" cy="792162"/>
          </a:xfrm>
          <a:prstGeom prst="rightBracket">
            <a:avLst>
              <a:gd name="adj" fmla="val 46204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8447" name="AutoShape 15"/>
          <p:cNvSpPr>
            <a:spLocks/>
          </p:cNvSpPr>
          <p:nvPr/>
        </p:nvSpPr>
        <p:spPr bwMode="auto">
          <a:xfrm>
            <a:off x="5699125" y="2638425"/>
            <a:ext cx="142875" cy="792163"/>
          </a:xfrm>
          <a:prstGeom prst="rightBracket">
            <a:avLst>
              <a:gd name="adj" fmla="val 46204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947738" y="3371850"/>
            <a:ext cx="182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200" i="1">
                <a:latin typeface="Lucida Sans Unicode" panose="020B0602030504020204" pitchFamily="34" charset="0"/>
              </a:rPr>
              <a:t>Excavatio rectouterina</a:t>
            </a:r>
            <a:endParaRPr lang="hu-HU" altLang="hu-HU" sz="1200" b="0">
              <a:latin typeface="Lucida Sans Unicode" panose="020B0602030504020204" pitchFamily="34" charset="0"/>
            </a:endParaRPr>
          </a:p>
        </p:txBody>
      </p:sp>
      <p:sp>
        <p:nvSpPr>
          <p:cNvPr id="18449" name="Line 17"/>
          <p:cNvSpPr>
            <a:spLocks noChangeShapeType="1"/>
          </p:cNvSpPr>
          <p:nvPr/>
        </p:nvSpPr>
        <p:spPr bwMode="auto">
          <a:xfrm>
            <a:off x="2817813" y="3502025"/>
            <a:ext cx="1512887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>
            <a:off x="2746375" y="3141663"/>
            <a:ext cx="15128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>
            <a:off x="2674938" y="3790950"/>
            <a:ext cx="15128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452" name="Line 20"/>
          <p:cNvSpPr>
            <a:spLocks noChangeShapeType="1"/>
          </p:cNvSpPr>
          <p:nvPr/>
        </p:nvSpPr>
        <p:spPr bwMode="auto">
          <a:xfrm>
            <a:off x="2601913" y="4510088"/>
            <a:ext cx="15128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oktatás\GONAD\szalagok02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113"/>
            <a:ext cx="78486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471613" y="401638"/>
            <a:ext cx="30289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800">
                <a:latin typeface="Lucida Sans Unicode" panose="020B0602030504020204" pitchFamily="34" charset="0"/>
              </a:rPr>
              <a:t>A méh szalagos rögzítése</a:t>
            </a:r>
          </a:p>
          <a:p>
            <a:pPr algn="ctr" eaLnBrk="1" hangingPunct="1"/>
            <a:r>
              <a:rPr lang="hu-HU" altLang="hu-HU" sz="1200">
                <a:latin typeface="Lucida Sans Unicode" panose="020B0602030504020204" pitchFamily="34" charset="0"/>
              </a:rPr>
              <a:t>(oldalnézet)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011363" y="5829300"/>
            <a:ext cx="157162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400">
                <a:latin typeface="Lucida Sans Unicode" panose="020B0602030504020204" pitchFamily="34" charset="0"/>
              </a:rPr>
              <a:t>ligamentum pubocervicale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084888" y="6092825"/>
            <a:ext cx="2147887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/>
            <a:r>
              <a:rPr lang="hu-HU" altLang="hu-HU" sz="1400">
                <a:latin typeface="Lucida Sans Unicode" panose="020B0602030504020204" pitchFamily="34" charset="0"/>
              </a:rPr>
              <a:t>parametrium</a:t>
            </a:r>
          </a:p>
          <a:p>
            <a:pPr algn="ctr" eaLnBrk="1" hangingPunct="1"/>
            <a:r>
              <a:rPr lang="hu-HU" altLang="hu-HU" sz="1400">
                <a:latin typeface="Lucida Sans Unicode" panose="020B0602030504020204" pitchFamily="34" charset="0"/>
              </a:rPr>
              <a:t>(ligamentum transversum)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7308850" y="2708275"/>
            <a:ext cx="1260475" cy="595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400">
                <a:latin typeface="Lucida Sans Unicode" panose="020B0602030504020204" pitchFamily="34" charset="0"/>
              </a:rPr>
              <a:t>ligamentum sacrocervicale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7434263" y="4589463"/>
            <a:ext cx="895350" cy="34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400">
                <a:latin typeface="Lucida Sans Unicode" panose="020B0602030504020204" pitchFamily="34" charset="0"/>
              </a:rPr>
              <a:t>rectum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52763" y="1884363"/>
            <a:ext cx="836612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400">
                <a:latin typeface="Lucida Sans Unicode" panose="020B0602030504020204" pitchFamily="34" charset="0"/>
              </a:rPr>
              <a:t>Uterus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827088" y="3759200"/>
            <a:ext cx="11112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400">
                <a:latin typeface="Lucida Sans Unicode" panose="020B0602030504020204" pitchFamily="34" charset="0"/>
              </a:rPr>
              <a:t>húgyhólyag</a:t>
            </a: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5795963" y="5734050"/>
            <a:ext cx="754062" cy="415925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3810000" y="2081213"/>
            <a:ext cx="411163" cy="8239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 flipH="1">
            <a:off x="6197600" y="3141663"/>
            <a:ext cx="1371600" cy="3429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 flipV="1">
            <a:off x="2870200" y="4241800"/>
            <a:ext cx="952500" cy="16256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 flipV="1">
            <a:off x="5148263" y="3860800"/>
            <a:ext cx="647700" cy="19177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imanuali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5888"/>
            <a:ext cx="3527425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bimanualisvirg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63900"/>
            <a:ext cx="3529012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229600" cy="1143000"/>
          </a:xfrm>
        </p:spPr>
        <p:txBody>
          <a:bodyPr/>
          <a:lstStyle/>
          <a:p>
            <a:pPr algn="r" eaLnBrk="1" hangingPunct="1"/>
            <a:r>
              <a:rPr lang="hu-HU" altLang="hu-HU" sz="2000" b="1" smtClean="0">
                <a:latin typeface="Lucida Sans Unicode" panose="020B0602030504020204" pitchFamily="34" charset="0"/>
              </a:rPr>
              <a:t>Az uterus bimanuális vizsgálata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95288" y="2997200"/>
            <a:ext cx="1425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200" b="0">
                <a:latin typeface="Lucida Sans Unicode" panose="020B0602030504020204" pitchFamily="34" charset="0"/>
              </a:rPr>
              <a:t>Hüvelyi vizsgálat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95288" y="6586538"/>
            <a:ext cx="1452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200" b="0">
                <a:latin typeface="Lucida Sans Unicode" panose="020B0602030504020204" pitchFamily="34" charset="0"/>
              </a:rPr>
              <a:t>Rectalis vizsgálat</a:t>
            </a:r>
          </a:p>
        </p:txBody>
      </p:sp>
      <p:pic>
        <p:nvPicPr>
          <p:cNvPr id="20487" name="Picture 7" descr="port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014413"/>
            <a:ext cx="266382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4140200" y="1001713"/>
            <a:ext cx="1979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/>
            <a:r>
              <a:rPr lang="hu-HU" altLang="hu-HU" sz="1000" b="0">
                <a:latin typeface="Lucida Sans Unicode" panose="020B0602030504020204" pitchFamily="34" charset="0"/>
              </a:rPr>
              <a:t>Colposcopos kép </a:t>
            </a:r>
          </a:p>
          <a:p>
            <a:pPr algn="r" eaLnBrk="1" hangingPunct="1"/>
            <a:r>
              <a:rPr lang="hu-HU" altLang="hu-HU" sz="1000" b="0">
                <a:latin typeface="Lucida Sans Unicode" panose="020B0602030504020204" pitchFamily="34" charset="0"/>
              </a:rPr>
              <a:t>a portio vaginalis cervicis-ről</a:t>
            </a:r>
          </a:p>
        </p:txBody>
      </p:sp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5116513" y="2960688"/>
            <a:ext cx="3636962" cy="3565525"/>
            <a:chOff x="3314" y="2046"/>
            <a:chExt cx="2291" cy="2246"/>
          </a:xfrm>
        </p:grpSpPr>
        <p:pic>
          <p:nvPicPr>
            <p:cNvPr id="20490" name="Picture 10" descr="C:\oktatás\GONAD\Urol5.bmp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" y="2046"/>
              <a:ext cx="2288" cy="2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91" name="Rectangle 11"/>
            <p:cNvSpPr>
              <a:spLocks noChangeArrowheads="1"/>
            </p:cNvSpPr>
            <p:nvPr/>
          </p:nvSpPr>
          <p:spPr bwMode="auto">
            <a:xfrm>
              <a:off x="5193" y="2387"/>
              <a:ext cx="412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/>
              <a:r>
                <a:rPr lang="hu-HU" altLang="hu-HU" sz="1200" b="0">
                  <a:latin typeface="Lucida Sans Unicode" panose="020B0602030504020204" pitchFamily="34" charset="0"/>
                </a:rPr>
                <a:t>uterus</a:t>
              </a:r>
            </a:p>
            <a:p>
              <a:pPr algn="ctr"/>
              <a:r>
                <a:rPr lang="hu-HU" altLang="hu-HU" sz="1200" b="0">
                  <a:latin typeface="Lucida Sans Unicode" panose="020B0602030504020204" pitchFamily="34" charset="0"/>
                </a:rPr>
                <a:t>ürege</a:t>
              </a:r>
            </a:p>
          </p:txBody>
        </p:sp>
        <p:sp>
          <p:nvSpPr>
            <p:cNvPr id="20492" name="Rectangle 12"/>
            <p:cNvSpPr>
              <a:spLocks noChangeArrowheads="1"/>
            </p:cNvSpPr>
            <p:nvPr/>
          </p:nvSpPr>
          <p:spPr bwMode="auto">
            <a:xfrm>
              <a:off x="3696" y="3081"/>
              <a:ext cx="366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/>
              <a:r>
                <a:rPr lang="hu-HU" altLang="hu-HU" sz="1200" b="0">
                  <a:latin typeface="Lucida Sans Unicode" panose="020B0602030504020204" pitchFamily="34" charset="0"/>
                </a:rPr>
                <a:t>portio</a:t>
              </a:r>
            </a:p>
          </p:txBody>
        </p:sp>
        <p:sp>
          <p:nvSpPr>
            <p:cNvPr id="20493" name="Rectangle 13"/>
            <p:cNvSpPr>
              <a:spLocks noChangeArrowheads="1"/>
            </p:cNvSpPr>
            <p:nvPr/>
          </p:nvSpPr>
          <p:spPr bwMode="auto">
            <a:xfrm>
              <a:off x="3349" y="2809"/>
              <a:ext cx="539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/>
              <a:r>
                <a:rPr lang="hu-HU" altLang="hu-HU" sz="1200" b="0">
                  <a:latin typeface="Lucida Sans Unicode" panose="020B0602030504020204" pitchFamily="34" charset="0"/>
                </a:rPr>
                <a:t>speculum</a:t>
              </a:r>
            </a:p>
          </p:txBody>
        </p:sp>
        <p:sp>
          <p:nvSpPr>
            <p:cNvPr id="20494" name="Rectangle 14"/>
            <p:cNvSpPr>
              <a:spLocks noChangeArrowheads="1"/>
            </p:cNvSpPr>
            <p:nvPr/>
          </p:nvSpPr>
          <p:spPr bwMode="auto">
            <a:xfrm>
              <a:off x="3379" y="2614"/>
              <a:ext cx="498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/>
              <a:r>
                <a:rPr lang="hu-HU" altLang="hu-HU" sz="1200" b="0">
                  <a:latin typeface="Lucida Sans Unicode" panose="020B0602030504020204" pitchFamily="34" charset="0"/>
                </a:rPr>
                <a:t>spatula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oktatás\GONAD\Urol6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3284538"/>
            <a:ext cx="4643437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84213" y="3789363"/>
            <a:ext cx="35194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hu-HU" altLang="hu-HU" sz="1400">
                <a:latin typeface="Lucida Sans Unicode" panose="020B0602030504020204" pitchFamily="34" charset="0"/>
              </a:rPr>
              <a:t>A Douglas-tér punctiója a hüvely  hátsó falán át végezhető</a:t>
            </a:r>
          </a:p>
        </p:txBody>
      </p:sp>
      <p:pic>
        <p:nvPicPr>
          <p:cNvPr id="21508" name="Picture 4" descr="C:\oktatás\GONAD\Urol8.bmp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88913"/>
            <a:ext cx="4643438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932363" y="2133600"/>
            <a:ext cx="3949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400">
                <a:latin typeface="Lucida Sans Unicode" panose="020B0602030504020204" pitchFamily="34" charset="0"/>
              </a:rPr>
              <a:t>Rectovaginális vizsgálat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538163" y="1312863"/>
            <a:ext cx="70246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hu-HU" altLang="hu-HU"/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455271" y="1902572"/>
            <a:ext cx="406698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80975" algn="l"/>
                <a:tab pos="355600" algn="l"/>
                <a:tab pos="17907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17907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17907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17907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17907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17907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17907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17907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17907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 dirty="0" err="1">
                <a:latin typeface="Arial" panose="020B0604020202020204" pitchFamily="34" charset="0"/>
              </a:rPr>
              <a:t>Gonádok</a:t>
            </a:r>
            <a:r>
              <a:rPr lang="en-US" altLang="hu-HU" sz="1800" b="0" dirty="0">
                <a:latin typeface="Arial" panose="020B0604020202020204" pitchFamily="34" charset="0"/>
              </a:rPr>
              <a:t>: </a:t>
            </a:r>
            <a:endParaRPr lang="hu-HU" altLang="hu-HU" sz="1800" b="0" dirty="0">
              <a:latin typeface="Arial" panose="020B0604020202020204" pitchFamily="34" charset="0"/>
            </a:endParaRPr>
          </a:p>
          <a:p>
            <a:r>
              <a:rPr lang="hu-HU" altLang="hu-HU" sz="1800" b="0" dirty="0">
                <a:latin typeface="Arial" panose="020B0604020202020204" pitchFamily="34" charset="0"/>
              </a:rPr>
              <a:t>	ivarsejtek termelése</a:t>
            </a:r>
          </a:p>
          <a:p>
            <a:r>
              <a:rPr lang="hu-HU" altLang="hu-HU" sz="1800" b="0" dirty="0">
                <a:latin typeface="Arial" panose="020B0604020202020204" pitchFamily="34" charset="0"/>
              </a:rPr>
              <a:t>	nemi hormonok szekréciója</a:t>
            </a:r>
          </a:p>
          <a:p>
            <a:endParaRPr lang="hu-HU" altLang="hu-HU" sz="1800" b="0" dirty="0">
              <a:latin typeface="Arial" panose="020B0604020202020204" pitchFamily="34" charset="0"/>
            </a:endParaRPr>
          </a:p>
          <a:p>
            <a:r>
              <a:rPr lang="hu-HU" altLang="hu-HU" sz="1800" b="0" dirty="0">
                <a:latin typeface="Arial" panose="020B0604020202020204" pitchFamily="34" charset="0"/>
              </a:rPr>
              <a:t>Genitális csatornák:</a:t>
            </a:r>
          </a:p>
          <a:p>
            <a:r>
              <a:rPr lang="hu-HU" altLang="hu-HU" sz="1800" b="0" dirty="0">
                <a:latin typeface="Arial" panose="020B0604020202020204" pitchFamily="34" charset="0"/>
              </a:rPr>
              <a:t>	ivarsejtek transzportja</a:t>
            </a:r>
          </a:p>
          <a:p>
            <a:endParaRPr lang="hu-HU" altLang="hu-HU" sz="1800" b="0" dirty="0">
              <a:latin typeface="Arial" panose="020B0604020202020204" pitchFamily="34" charset="0"/>
            </a:endParaRPr>
          </a:p>
          <a:p>
            <a:r>
              <a:rPr lang="hu-HU" altLang="hu-HU" sz="1800" b="0" dirty="0">
                <a:latin typeface="Arial" panose="020B0604020202020204" pitchFamily="34" charset="0"/>
              </a:rPr>
              <a:t>Járulékos mirigyek</a:t>
            </a:r>
          </a:p>
          <a:p>
            <a:r>
              <a:rPr lang="hu-HU" altLang="hu-HU" sz="1800" b="0" dirty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 dirty="0">
                <a:latin typeface="Arial" panose="020B0604020202020204" pitchFamily="34" charset="0"/>
              </a:rPr>
              <a:t>Külső nemi szervek	</a:t>
            </a:r>
          </a:p>
          <a:p>
            <a:r>
              <a:rPr lang="hu-HU" altLang="hu-HU" sz="1800" b="0" dirty="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utherus1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71600"/>
            <a:ext cx="6624637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2000" b="1" smtClean="0">
                <a:latin typeface="Lucida Sans Unicode" panose="020B0602030504020204" pitchFamily="34" charset="0"/>
              </a:rPr>
              <a:t>Az uterus felépítése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79388" y="2001838"/>
            <a:ext cx="1671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600">
                <a:latin typeface="Lucida Sans Unicode" panose="020B0602030504020204" pitchFamily="34" charset="0"/>
              </a:rPr>
              <a:t>ENDOMETRIUM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22263" y="6273800"/>
            <a:ext cx="15097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600">
                <a:latin typeface="Lucida Sans Unicode" panose="020B0602030504020204" pitchFamily="34" charset="0"/>
              </a:rPr>
              <a:t>PERIMETRIUM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01625" y="2433638"/>
            <a:ext cx="1560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600">
                <a:latin typeface="Lucida Sans Unicode" panose="020B0602030504020204" pitchFamily="34" charset="0"/>
              </a:rPr>
              <a:t>MYOMETRIUM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68350" y="2794000"/>
            <a:ext cx="15716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/>
            <a:r>
              <a:rPr lang="hu-HU" altLang="hu-HU" sz="1600" b="0">
                <a:latin typeface="Lucida Sans Unicode" panose="020B0602030504020204" pitchFamily="34" charset="0"/>
              </a:rPr>
              <a:t>stratum</a:t>
            </a:r>
          </a:p>
          <a:p>
            <a:pPr algn="r" eaLnBrk="1" hangingPunct="1"/>
            <a:r>
              <a:rPr lang="hu-HU" altLang="hu-HU" sz="1600" b="0">
                <a:latin typeface="Lucida Sans Unicode" panose="020B0602030504020204" pitchFamily="34" charset="0"/>
              </a:rPr>
              <a:t> submucosum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144588" y="4046538"/>
            <a:ext cx="11668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/>
            <a:r>
              <a:rPr lang="hu-HU" altLang="hu-HU" sz="1600" b="0">
                <a:latin typeface="Lucida Sans Unicode" panose="020B0602030504020204" pitchFamily="34" charset="0"/>
              </a:rPr>
              <a:t>stratum</a:t>
            </a:r>
          </a:p>
          <a:p>
            <a:pPr algn="r" eaLnBrk="1" hangingPunct="1"/>
            <a:r>
              <a:rPr lang="hu-HU" altLang="hu-HU" sz="1600" b="0">
                <a:latin typeface="Lucida Sans Unicode" panose="020B0602030504020204" pitchFamily="34" charset="0"/>
              </a:rPr>
              <a:t> vasculare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620713" y="5264150"/>
            <a:ext cx="17192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/>
            <a:r>
              <a:rPr lang="hu-HU" altLang="hu-HU" sz="1600" b="0">
                <a:latin typeface="Lucida Sans Unicode" panose="020B0602030504020204" pitchFamily="34" charset="0"/>
              </a:rPr>
              <a:t>stratum</a:t>
            </a:r>
          </a:p>
          <a:p>
            <a:pPr algn="r" eaLnBrk="1" hangingPunct="1"/>
            <a:r>
              <a:rPr lang="hu-HU" altLang="hu-HU" sz="1600" b="0">
                <a:latin typeface="Lucida Sans Unicode" panose="020B0602030504020204" pitchFamily="34" charset="0"/>
              </a:rPr>
              <a:t> supravasculare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935038" y="3294531"/>
            <a:ext cx="7129462" cy="3429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14400" y="549275"/>
            <a:ext cx="8229600" cy="11430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hu-HU" altLang="hu-HU" sz="2000" b="1" smtClean="0">
                <a:latin typeface="Lucida Sans Unicode" panose="020B0602030504020204" pitchFamily="34" charset="0"/>
              </a:rPr>
              <a:t>A menstruációs ciklus</a:t>
            </a:r>
            <a:br>
              <a:rPr lang="hu-HU" altLang="hu-HU" sz="2000" b="1" smtClean="0">
                <a:latin typeface="Lucida Sans Unicode" panose="020B0602030504020204" pitchFamily="34" charset="0"/>
              </a:rPr>
            </a:br>
            <a:r>
              <a:rPr lang="hu-HU" altLang="hu-HU" sz="2000" b="1" smtClean="0">
                <a:latin typeface="Lucida Sans Unicode" panose="020B0602030504020204" pitchFamily="34" charset="0"/>
              </a:rPr>
              <a:t>- az endometrium változásai</a:t>
            </a:r>
          </a:p>
        </p:txBody>
      </p:sp>
      <p:pic>
        <p:nvPicPr>
          <p:cNvPr id="23555" name="Picture 11" descr="szekreciosE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0888" y="3816350"/>
            <a:ext cx="2151353" cy="286235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6" descr="regenerE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775" y="3727544"/>
            <a:ext cx="2232025" cy="29511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12" descr="prolifszekrécióE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9501" y="3797299"/>
            <a:ext cx="2165673" cy="288140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5">
            <a:lum bright="-2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15888"/>
            <a:ext cx="3313112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Rectangle 7"/>
          <p:cNvSpPr>
            <a:spLocks noChangeArrowheads="1"/>
          </p:cNvSpPr>
          <p:nvPr/>
        </p:nvSpPr>
        <p:spPr bwMode="auto">
          <a:xfrm>
            <a:off x="1150938" y="3744913"/>
            <a:ext cx="2232025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1652588" y="3427413"/>
            <a:ext cx="911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000">
                <a:latin typeface="Lucida Sans Unicode" panose="020B0602030504020204" pitchFamily="34" charset="0"/>
              </a:rPr>
              <a:t>regeneráció</a:t>
            </a:r>
          </a:p>
        </p:txBody>
      </p:sp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2949575" y="3427413"/>
            <a:ext cx="885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000">
                <a:latin typeface="Lucida Sans Unicode" panose="020B0602030504020204" pitchFamily="34" charset="0"/>
              </a:rPr>
              <a:t>proliferáció</a:t>
            </a:r>
          </a:p>
        </p:txBody>
      </p:sp>
      <p:sp>
        <p:nvSpPr>
          <p:cNvPr id="23563" name="Text Box 10"/>
          <p:cNvSpPr txBox="1">
            <a:spLocks noChangeArrowheads="1"/>
          </p:cNvSpPr>
          <p:nvPr/>
        </p:nvSpPr>
        <p:spPr bwMode="auto">
          <a:xfrm>
            <a:off x="4676775" y="3427413"/>
            <a:ext cx="771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000">
                <a:latin typeface="Lucida Sans Unicode" panose="020B0602030504020204" pitchFamily="34" charset="0"/>
              </a:rPr>
              <a:t>szekréció</a:t>
            </a:r>
          </a:p>
        </p:txBody>
      </p:sp>
      <p:sp>
        <p:nvSpPr>
          <p:cNvPr id="23564" name="Text Box 13"/>
          <p:cNvSpPr txBox="1">
            <a:spLocks noChangeArrowheads="1"/>
          </p:cNvSpPr>
          <p:nvPr/>
        </p:nvSpPr>
        <p:spPr bwMode="auto">
          <a:xfrm>
            <a:off x="6189663" y="3427413"/>
            <a:ext cx="9477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000">
                <a:latin typeface="Lucida Sans Unicode" panose="020B0602030504020204" pitchFamily="34" charset="0"/>
              </a:rPr>
              <a:t>menstruáció</a:t>
            </a:r>
          </a:p>
        </p:txBody>
      </p:sp>
      <p:sp>
        <p:nvSpPr>
          <p:cNvPr id="23565" name="Text Box 14"/>
          <p:cNvSpPr txBox="1">
            <a:spLocks noChangeArrowheads="1"/>
          </p:cNvSpPr>
          <p:nvPr/>
        </p:nvSpPr>
        <p:spPr bwMode="auto">
          <a:xfrm>
            <a:off x="1293813" y="3733800"/>
            <a:ext cx="606425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000" b="0">
                <a:latin typeface="Lucida Sans Unicode" panose="020B0602030504020204" pitchFamily="34" charset="0"/>
              </a:rPr>
              <a:t>epithel</a:t>
            </a:r>
          </a:p>
        </p:txBody>
      </p:sp>
      <p:sp>
        <p:nvSpPr>
          <p:cNvPr id="23566" name="Text Box 15"/>
          <p:cNvSpPr txBox="1">
            <a:spLocks noChangeArrowheads="1"/>
          </p:cNvSpPr>
          <p:nvPr/>
        </p:nvSpPr>
        <p:spPr bwMode="auto">
          <a:xfrm>
            <a:off x="2322513" y="3733800"/>
            <a:ext cx="1169987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000" b="0">
                <a:latin typeface="Lucida Sans Unicode" panose="020B0602030504020204" pitchFamily="34" charset="0"/>
              </a:rPr>
              <a:t>csöves mirigyek</a:t>
            </a:r>
          </a:p>
        </p:txBody>
      </p:sp>
      <p:sp>
        <p:nvSpPr>
          <p:cNvPr id="23567" name="Line 16"/>
          <p:cNvSpPr>
            <a:spLocks noChangeShapeType="1"/>
          </p:cNvSpPr>
          <p:nvPr/>
        </p:nvSpPr>
        <p:spPr bwMode="auto">
          <a:xfrm>
            <a:off x="2590800" y="352901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568" name="Line 17"/>
          <p:cNvSpPr>
            <a:spLocks noChangeShapeType="1"/>
          </p:cNvSpPr>
          <p:nvPr/>
        </p:nvSpPr>
        <p:spPr bwMode="auto">
          <a:xfrm>
            <a:off x="4319588" y="3529013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569" name="Line 18"/>
          <p:cNvSpPr>
            <a:spLocks noChangeShapeType="1"/>
          </p:cNvSpPr>
          <p:nvPr/>
        </p:nvSpPr>
        <p:spPr bwMode="auto">
          <a:xfrm>
            <a:off x="5830888" y="3529013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570" name="Line 19"/>
          <p:cNvSpPr>
            <a:spLocks noChangeShapeType="1"/>
          </p:cNvSpPr>
          <p:nvPr/>
        </p:nvSpPr>
        <p:spPr bwMode="auto">
          <a:xfrm flipV="1">
            <a:off x="6407150" y="3384550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571" name="Line 20"/>
          <p:cNvSpPr>
            <a:spLocks noChangeShapeType="1"/>
          </p:cNvSpPr>
          <p:nvPr/>
        </p:nvSpPr>
        <p:spPr bwMode="auto">
          <a:xfrm flipV="1">
            <a:off x="2159000" y="3384550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572" name="Line 21"/>
          <p:cNvSpPr>
            <a:spLocks noChangeShapeType="1"/>
          </p:cNvSpPr>
          <p:nvPr/>
        </p:nvSpPr>
        <p:spPr bwMode="auto">
          <a:xfrm>
            <a:off x="2159000" y="3384550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573" name="Text Box 22"/>
          <p:cNvSpPr txBox="1">
            <a:spLocks noChangeArrowheads="1"/>
          </p:cNvSpPr>
          <p:nvPr/>
        </p:nvSpPr>
        <p:spPr bwMode="auto">
          <a:xfrm>
            <a:off x="1795463" y="3733800"/>
            <a:ext cx="61595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000" b="0">
                <a:latin typeface="Lucida Sans Unicode" panose="020B0602030504020204" pitchFamily="34" charset="0"/>
              </a:rPr>
              <a:t>stroma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UHmagza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3311525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UHmagza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3141663"/>
            <a:ext cx="30845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UHmagza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21163"/>
            <a:ext cx="3157537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lnSpc>
                <a:spcPct val="130000"/>
              </a:lnSpc>
            </a:pPr>
            <a:r>
              <a:rPr lang="hu-HU" altLang="hu-HU" sz="2000" b="1" smtClean="0">
                <a:latin typeface="Lucida Sans Unicode" panose="020B0602030504020204" pitchFamily="34" charset="0"/>
              </a:rPr>
              <a:t>A terhes méh ultrahang vizsgálata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708400" y="2368550"/>
            <a:ext cx="175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400">
                <a:latin typeface="Lucida Sans Unicode" panose="020B0602030504020204" pitchFamily="34" charset="0"/>
              </a:rPr>
              <a:t>10 hetes tehesség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11188" y="4724400"/>
            <a:ext cx="1824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400">
                <a:latin typeface="Lucida Sans Unicode" panose="020B0602030504020204" pitchFamily="34" charset="0"/>
              </a:rPr>
              <a:t>24 hetes terhesség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3900488" y="6235700"/>
            <a:ext cx="1824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400">
                <a:latin typeface="Lucida Sans Unicode" panose="020B0602030504020204" pitchFamily="34" charset="0"/>
              </a:rPr>
              <a:t>28 hetes terhesség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erhessé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841625"/>
            <a:ext cx="4033837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hu-HU" altLang="hu-HU" sz="2000" b="1" smtClean="0">
                <a:latin typeface="Lucida Sans Unicode" panose="020B0602030504020204" pitchFamily="34" charset="0"/>
              </a:rPr>
              <a:t>A méh helyzete terhesség alatt </a:t>
            </a:r>
          </a:p>
        </p:txBody>
      </p:sp>
      <p:pic>
        <p:nvPicPr>
          <p:cNvPr id="25604" name="Picture 4" descr="terhesség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313" y="1196975"/>
            <a:ext cx="4446587" cy="53276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940425" y="1935163"/>
            <a:ext cx="1000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600">
                <a:latin typeface="Lucida Sans Unicode" panose="020B0602030504020204" pitchFamily="34" charset="0"/>
              </a:rPr>
              <a:t>Placenta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7524750" y="2492375"/>
            <a:ext cx="109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400">
                <a:latin typeface="Lucida Sans Unicode" panose="020B0602030504020204" pitchFamily="34" charset="0"/>
              </a:rPr>
              <a:t>nyákdugó </a:t>
            </a: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5292725" y="2276475"/>
            <a:ext cx="935038" cy="10810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H="1">
            <a:off x="7669213" y="2781300"/>
            <a:ext cx="287337" cy="172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73025" y="765175"/>
            <a:ext cx="9036050" cy="5976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26627" name="Picture 3" descr="C:\oktatás\GONAD\genital_inn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262063"/>
            <a:ext cx="7134225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744913" y="5930900"/>
            <a:ext cx="827087" cy="306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200">
                <a:latin typeface="Lucida Sans Unicode" panose="020B0602030504020204" pitchFamily="34" charset="0"/>
              </a:rPr>
              <a:t>vagina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6283325" y="1130300"/>
            <a:ext cx="1068388" cy="552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200">
                <a:latin typeface="Lucida Sans Unicode" panose="020B0602030504020204" pitchFamily="34" charset="0"/>
              </a:rPr>
              <a:t>ligamentum ovarium proprium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5670550" y="1390650"/>
            <a:ext cx="796925" cy="306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200">
                <a:latin typeface="Lucida Sans Unicode" panose="020B0602030504020204" pitchFamily="34" charset="0"/>
              </a:rPr>
              <a:t>uterus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163638" y="3473450"/>
            <a:ext cx="869950" cy="242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200">
                <a:latin typeface="Lucida Sans Unicode" panose="020B0602030504020204" pitchFamily="34" charset="0"/>
              </a:rPr>
              <a:t>ureter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1041400" y="3171825"/>
            <a:ext cx="963613" cy="257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200">
                <a:latin typeface="Lucida Sans Unicode" panose="020B0602030504020204" pitchFamily="34" charset="0"/>
              </a:rPr>
              <a:t>ovarium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960438" y="2895600"/>
            <a:ext cx="1055687" cy="246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200">
                <a:latin typeface="Lucida Sans Unicode" panose="020B0602030504020204" pitchFamily="34" charset="0"/>
              </a:rPr>
              <a:t>fimbriae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676275" y="2632075"/>
            <a:ext cx="1314450" cy="220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200">
                <a:latin typeface="Lucida Sans Unicode" panose="020B0602030504020204" pitchFamily="34" charset="0"/>
              </a:rPr>
              <a:t>infundibulum</a:t>
            </a: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1189038" y="1876425"/>
            <a:ext cx="719137" cy="328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200">
                <a:latin typeface="Lucida Sans Unicode" panose="020B0602030504020204" pitchFamily="34" charset="0"/>
              </a:rPr>
              <a:t>ampulla</a:t>
            </a: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4651375" y="1660525"/>
            <a:ext cx="928688" cy="328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200">
                <a:latin typeface="Lucida Sans Unicode" panose="020B0602030504020204" pitchFamily="34" charset="0"/>
              </a:rPr>
              <a:t>isthmus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736600" y="1114425"/>
            <a:ext cx="1279525" cy="227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200">
                <a:latin typeface="Lucida Sans Unicode" panose="020B0602030504020204" pitchFamily="34" charset="0"/>
              </a:rPr>
              <a:t>tuba uterina </a:t>
            </a: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6948488" y="5157788"/>
            <a:ext cx="1917700" cy="347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200">
                <a:latin typeface="Lucida Sans Unicode" panose="020B0602030504020204" pitchFamily="34" charset="0"/>
              </a:rPr>
              <a:t>a. pudenda interna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8024813" y="4011613"/>
            <a:ext cx="860425" cy="552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200">
                <a:latin typeface="Lucida Sans Unicode" panose="020B0602030504020204" pitchFamily="34" charset="0"/>
              </a:rPr>
              <a:t>a. Iliaca interna</a:t>
            </a: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1027113" y="5116513"/>
            <a:ext cx="1241425" cy="328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200">
                <a:latin typeface="Lucida Sans Unicode" panose="020B0602030504020204" pitchFamily="34" charset="0"/>
              </a:rPr>
              <a:t>plexus vaginalis</a:t>
            </a: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323850" y="4646613"/>
            <a:ext cx="16192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200">
                <a:latin typeface="Lucida Sans Unicode" panose="020B0602030504020204" pitchFamily="34" charset="0"/>
              </a:rPr>
              <a:t>ellátó ágak a hüvelyhez</a:t>
            </a: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708025" y="4265613"/>
            <a:ext cx="1209675" cy="328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200">
                <a:latin typeface="Lucida Sans Unicode" panose="020B0602030504020204" pitchFamily="34" charset="0"/>
              </a:rPr>
              <a:t>a. uterina </a:t>
            </a: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476250" y="3744913"/>
            <a:ext cx="1598613" cy="328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200">
                <a:latin typeface="Lucida Sans Unicode" panose="020B0602030504020204" pitchFamily="34" charset="0"/>
              </a:rPr>
              <a:t>plexus venosus uterovaginalis</a:t>
            </a:r>
          </a:p>
        </p:txBody>
      </p:sp>
      <p:sp>
        <p:nvSpPr>
          <p:cNvPr id="26644" name="Rectangle 20"/>
          <p:cNvSpPr>
            <a:spLocks noChangeArrowheads="1"/>
          </p:cNvSpPr>
          <p:nvPr/>
        </p:nvSpPr>
        <p:spPr bwMode="auto">
          <a:xfrm>
            <a:off x="107950" y="2205038"/>
            <a:ext cx="1871663" cy="325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200">
                <a:latin typeface="Lucida Sans Unicode" panose="020B0602030504020204" pitchFamily="34" charset="0"/>
              </a:rPr>
              <a:t>erek a tubához és az ováriumhoz</a:t>
            </a:r>
          </a:p>
        </p:txBody>
      </p:sp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611188" y="1389063"/>
            <a:ext cx="1201737" cy="455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200">
                <a:latin typeface="Lucida Sans Unicode" panose="020B0602030504020204" pitchFamily="34" charset="0"/>
              </a:rPr>
              <a:t>a. et v. ovarica</a:t>
            </a: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3930650" y="969963"/>
            <a:ext cx="1500188" cy="493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1200">
                <a:latin typeface="Lucida Sans Unicode" panose="020B0602030504020204" pitchFamily="34" charset="0"/>
              </a:rPr>
              <a:t>pampiniform plexus</a:t>
            </a:r>
          </a:p>
        </p:txBody>
      </p:sp>
      <p:sp>
        <p:nvSpPr>
          <p:cNvPr id="26647" name="Text Box 23"/>
          <p:cNvSpPr txBox="1">
            <a:spLocks noChangeArrowheads="1"/>
          </p:cNvSpPr>
          <p:nvPr/>
        </p:nvSpPr>
        <p:spPr bwMode="auto">
          <a:xfrm>
            <a:off x="2627313" y="260350"/>
            <a:ext cx="3930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2000">
                <a:latin typeface="Lucida Sans Unicode" panose="020B0602030504020204" pitchFamily="34" charset="0"/>
              </a:rPr>
              <a:t>A női nemi szervek vérellátása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755650" y="1268413"/>
            <a:ext cx="7596188" cy="5165725"/>
            <a:chOff x="336" y="624"/>
            <a:chExt cx="5106" cy="3656"/>
          </a:xfrm>
        </p:grpSpPr>
        <p:sp>
          <p:nvSpPr>
            <p:cNvPr id="27652" name="Rectangle 3"/>
            <p:cNvSpPr>
              <a:spLocks noChangeArrowheads="1"/>
            </p:cNvSpPr>
            <p:nvPr/>
          </p:nvSpPr>
          <p:spPr bwMode="auto">
            <a:xfrm>
              <a:off x="336" y="624"/>
              <a:ext cx="5106" cy="3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pic>
          <p:nvPicPr>
            <p:cNvPr id="2765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" y="720"/>
              <a:ext cx="2310" cy="3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654" name="AutoShape 5"/>
            <p:cNvSpPr>
              <a:spLocks/>
            </p:cNvSpPr>
            <p:nvPr/>
          </p:nvSpPr>
          <p:spPr bwMode="auto">
            <a:xfrm>
              <a:off x="4101" y="2396"/>
              <a:ext cx="1214" cy="222"/>
            </a:xfrm>
            <a:prstGeom prst="callout1">
              <a:avLst>
                <a:gd name="adj1" fmla="val 32431"/>
                <a:gd name="adj2" fmla="val -3954"/>
                <a:gd name="adj3" fmla="val 28380"/>
                <a:gd name="adj4" fmla="val -98352"/>
              </a:avLst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r>
                <a:rPr lang="hu-HU" altLang="hu-HU" sz="1600">
                  <a:latin typeface="Lucida Sans Unicode" panose="020B0602030504020204" pitchFamily="34" charset="0"/>
                </a:rPr>
                <a:t>Ostium urethrae externum </a:t>
              </a:r>
            </a:p>
          </p:txBody>
        </p:sp>
        <p:sp>
          <p:nvSpPr>
            <p:cNvPr id="27655" name="AutoShape 6"/>
            <p:cNvSpPr>
              <a:spLocks/>
            </p:cNvSpPr>
            <p:nvPr/>
          </p:nvSpPr>
          <p:spPr bwMode="auto">
            <a:xfrm>
              <a:off x="649" y="932"/>
              <a:ext cx="1190" cy="222"/>
            </a:xfrm>
            <a:prstGeom prst="callout1">
              <a:avLst>
                <a:gd name="adj1" fmla="val 32431"/>
                <a:gd name="adj2" fmla="val 104032"/>
                <a:gd name="adj3" fmla="val 171620"/>
                <a:gd name="adj4" fmla="val 184204"/>
              </a:avLst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r"/>
              <a:r>
                <a:rPr lang="hu-HU" altLang="hu-HU" sz="1600">
                  <a:latin typeface="Lucida Sans Unicode" panose="020B0602030504020204" pitchFamily="34" charset="0"/>
                </a:rPr>
                <a:t>Mons pubis</a:t>
              </a:r>
            </a:p>
          </p:txBody>
        </p:sp>
        <p:sp>
          <p:nvSpPr>
            <p:cNvPr id="27656" name="AutoShape 7"/>
            <p:cNvSpPr>
              <a:spLocks/>
            </p:cNvSpPr>
            <p:nvPr/>
          </p:nvSpPr>
          <p:spPr bwMode="auto">
            <a:xfrm>
              <a:off x="4131" y="3008"/>
              <a:ext cx="1262" cy="222"/>
            </a:xfrm>
            <a:prstGeom prst="callout1">
              <a:avLst>
                <a:gd name="adj1" fmla="val 32431"/>
                <a:gd name="adj2" fmla="val -3806"/>
                <a:gd name="adj3" fmla="val -141894"/>
                <a:gd name="adj4" fmla="val -95088"/>
              </a:avLst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r>
                <a:rPr lang="hu-HU" altLang="hu-HU" sz="1600">
                  <a:latin typeface="Lucida Sans Unicode" panose="020B0602030504020204" pitchFamily="34" charset="0"/>
                </a:rPr>
                <a:t>Vagina (vestibulum)</a:t>
              </a:r>
            </a:p>
          </p:txBody>
        </p:sp>
        <p:sp>
          <p:nvSpPr>
            <p:cNvPr id="27657" name="AutoShape 8"/>
            <p:cNvSpPr>
              <a:spLocks/>
            </p:cNvSpPr>
            <p:nvPr/>
          </p:nvSpPr>
          <p:spPr bwMode="auto">
            <a:xfrm>
              <a:off x="4150" y="2024"/>
              <a:ext cx="1262" cy="348"/>
            </a:xfrm>
            <a:prstGeom prst="callout1">
              <a:avLst>
                <a:gd name="adj1" fmla="val 20690"/>
                <a:gd name="adj2" fmla="val -3806"/>
                <a:gd name="adj3" fmla="val 23278"/>
                <a:gd name="adj4" fmla="val -96991"/>
              </a:avLst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r>
                <a:rPr lang="hu-HU" altLang="hu-HU" sz="1600">
                  <a:latin typeface="Lucida Sans Unicode" panose="020B0602030504020204" pitchFamily="34" charset="0"/>
                </a:rPr>
                <a:t>Clitoris (glans)</a:t>
              </a:r>
            </a:p>
          </p:txBody>
        </p:sp>
        <p:sp>
          <p:nvSpPr>
            <p:cNvPr id="27658" name="AutoShape 9"/>
            <p:cNvSpPr>
              <a:spLocks/>
            </p:cNvSpPr>
            <p:nvPr/>
          </p:nvSpPr>
          <p:spPr bwMode="auto">
            <a:xfrm>
              <a:off x="359" y="1974"/>
              <a:ext cx="1190" cy="222"/>
            </a:xfrm>
            <a:prstGeom prst="callout1">
              <a:avLst>
                <a:gd name="adj1" fmla="val 32431"/>
                <a:gd name="adj2" fmla="val 104032"/>
                <a:gd name="adj3" fmla="val 120269"/>
                <a:gd name="adj4" fmla="val 187227"/>
              </a:avLst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r"/>
              <a:r>
                <a:rPr lang="hu-HU" altLang="hu-HU" sz="1600">
                  <a:latin typeface="Lucida Sans Unicode" panose="020B0602030504020204" pitchFamily="34" charset="0"/>
                </a:rPr>
                <a:t>Labium majus</a:t>
              </a:r>
            </a:p>
          </p:txBody>
        </p:sp>
        <p:sp>
          <p:nvSpPr>
            <p:cNvPr id="27659" name="AutoShape 10"/>
            <p:cNvSpPr>
              <a:spLocks/>
            </p:cNvSpPr>
            <p:nvPr/>
          </p:nvSpPr>
          <p:spPr bwMode="auto">
            <a:xfrm>
              <a:off x="342" y="2836"/>
              <a:ext cx="1190" cy="222"/>
            </a:xfrm>
            <a:prstGeom prst="callout1">
              <a:avLst>
                <a:gd name="adj1" fmla="val 32431"/>
                <a:gd name="adj2" fmla="val 104032"/>
                <a:gd name="adj3" fmla="val -104056"/>
                <a:gd name="adj4" fmla="val 199329"/>
              </a:avLst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r"/>
              <a:r>
                <a:rPr lang="hu-HU" altLang="hu-HU" sz="1600">
                  <a:latin typeface="Lucida Sans Unicode" panose="020B0602030504020204" pitchFamily="34" charset="0"/>
                </a:rPr>
                <a:t>Labium minus</a:t>
              </a:r>
            </a:p>
          </p:txBody>
        </p:sp>
      </p:grpSp>
      <p:sp>
        <p:nvSpPr>
          <p:cNvPr id="27651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-17463"/>
            <a:ext cx="8229600" cy="1143001"/>
          </a:xfrm>
        </p:spPr>
        <p:txBody>
          <a:bodyPr/>
          <a:lstStyle/>
          <a:p>
            <a:pPr eaLnBrk="1" hangingPunct="1"/>
            <a:r>
              <a:rPr lang="hu-HU" altLang="hu-HU" sz="2000" b="1" smtClean="0">
                <a:latin typeface="Lucida Sans Unicode" panose="020B0602030504020204" pitchFamily="34" charset="0"/>
              </a:rPr>
              <a:t>Külső női nemi szervek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969963" y="1350963"/>
            <a:ext cx="7202487" cy="5102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28675" name="Picture 3" descr="external 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1465263"/>
            <a:ext cx="423862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AutoShape 4"/>
          <p:cNvSpPr>
            <a:spLocks/>
          </p:cNvSpPr>
          <p:nvPr/>
        </p:nvSpPr>
        <p:spPr bwMode="auto">
          <a:xfrm>
            <a:off x="1042988" y="5646738"/>
            <a:ext cx="2644775" cy="234950"/>
          </a:xfrm>
          <a:prstGeom prst="callout1">
            <a:avLst>
              <a:gd name="adj1" fmla="val 48648"/>
              <a:gd name="adj2" fmla="val 102880"/>
              <a:gd name="adj3" fmla="val -211486"/>
              <a:gd name="adj4" fmla="val 159602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600">
                <a:latin typeface="Lucida Sans Unicode" panose="020B0602030504020204" pitchFamily="34" charset="0"/>
              </a:rPr>
              <a:t>glandula vestibularis maior</a:t>
            </a:r>
          </a:p>
          <a:p>
            <a:pPr algn="r"/>
            <a:r>
              <a:rPr lang="hu-HU" altLang="hu-HU" sz="1600">
                <a:latin typeface="Lucida Sans Unicode" panose="020B0602030504020204" pitchFamily="34" charset="0"/>
              </a:rPr>
              <a:t>(Bartholin)</a:t>
            </a:r>
          </a:p>
        </p:txBody>
      </p:sp>
      <p:sp>
        <p:nvSpPr>
          <p:cNvPr id="28677" name="AutoShape 5"/>
          <p:cNvSpPr>
            <a:spLocks/>
          </p:cNvSpPr>
          <p:nvPr/>
        </p:nvSpPr>
        <p:spPr bwMode="auto">
          <a:xfrm>
            <a:off x="2435225" y="2341563"/>
            <a:ext cx="1676400" cy="309562"/>
          </a:xfrm>
          <a:prstGeom prst="callout1">
            <a:avLst>
              <a:gd name="adj1" fmla="val 36921"/>
              <a:gd name="adj2" fmla="val 104546"/>
              <a:gd name="adj3" fmla="val 161028"/>
              <a:gd name="adj4" fmla="val 185324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600">
                <a:latin typeface="Lucida Sans Unicode" panose="020B0602030504020204" pitchFamily="34" charset="0"/>
              </a:rPr>
              <a:t>crus clitoridis</a:t>
            </a:r>
          </a:p>
        </p:txBody>
      </p:sp>
      <p:sp>
        <p:nvSpPr>
          <p:cNvPr id="28678" name="AutoShape 6"/>
          <p:cNvSpPr>
            <a:spLocks/>
          </p:cNvSpPr>
          <p:nvPr/>
        </p:nvSpPr>
        <p:spPr bwMode="auto">
          <a:xfrm>
            <a:off x="2027238" y="4484688"/>
            <a:ext cx="1779587" cy="311150"/>
          </a:xfrm>
          <a:prstGeom prst="callout1">
            <a:avLst>
              <a:gd name="adj1" fmla="val 36736"/>
              <a:gd name="adj2" fmla="val 104282"/>
              <a:gd name="adj3" fmla="val -12245"/>
              <a:gd name="adj4" fmla="val 161819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600">
                <a:latin typeface="Lucida Sans Unicode" panose="020B0602030504020204" pitchFamily="34" charset="0"/>
              </a:rPr>
              <a:t>bulbus vestibuli</a:t>
            </a:r>
          </a:p>
        </p:txBody>
      </p:sp>
      <p:sp>
        <p:nvSpPr>
          <p:cNvPr id="28679" name="AutoShape 7"/>
          <p:cNvSpPr>
            <a:spLocks/>
          </p:cNvSpPr>
          <p:nvPr/>
        </p:nvSpPr>
        <p:spPr bwMode="auto">
          <a:xfrm>
            <a:off x="1976438" y="3254375"/>
            <a:ext cx="1779587" cy="485775"/>
          </a:xfrm>
          <a:prstGeom prst="callout1">
            <a:avLst>
              <a:gd name="adj1" fmla="val 23528"/>
              <a:gd name="adj2" fmla="val 104282"/>
              <a:gd name="adj3" fmla="val 11111"/>
              <a:gd name="adj4" fmla="val 220069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600">
                <a:latin typeface="Lucida Sans Unicode" panose="020B0602030504020204" pitchFamily="34" charset="0"/>
              </a:rPr>
              <a:t>clitoris (glans)</a:t>
            </a:r>
          </a:p>
        </p:txBody>
      </p:sp>
      <p:sp>
        <p:nvSpPr>
          <p:cNvPr id="28680" name="AutoShape 8"/>
          <p:cNvSpPr>
            <a:spLocks/>
          </p:cNvSpPr>
          <p:nvPr/>
        </p:nvSpPr>
        <p:spPr bwMode="auto">
          <a:xfrm>
            <a:off x="2058988" y="2757488"/>
            <a:ext cx="1778000" cy="485775"/>
          </a:xfrm>
          <a:prstGeom prst="callout1">
            <a:avLst>
              <a:gd name="adj1" fmla="val 23528"/>
              <a:gd name="adj2" fmla="val 104287"/>
              <a:gd name="adj3" fmla="val 45750"/>
              <a:gd name="adj4" fmla="val 208662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600">
                <a:latin typeface="Lucida Sans Unicode" panose="020B0602030504020204" pitchFamily="34" charset="0"/>
              </a:rPr>
              <a:t>clitoris (test)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457200" y="-17463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/>
            <a:r>
              <a:rPr lang="hu-HU" altLang="hu-HU" sz="2000">
                <a:latin typeface="Lucida Sans Unicode" panose="020B0602030504020204" pitchFamily="34" charset="0"/>
              </a:rPr>
              <a:t>Külső női nemi szervek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katzsanya\Documents\ANATÓMIA\AllImagesFromGray's Anatomy for Students 2E\allimages\C9780443069529-005-f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05" y="810823"/>
            <a:ext cx="6083473" cy="523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616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atzsanya\Documents\ANATÓMIA\AllImagesFromGray's Anatomy for Students 2E\allimages\C9780443069529-005-f00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674" y="2411505"/>
            <a:ext cx="4206958" cy="396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758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hu-HU" altLang="hu-HU" sz="2000" b="1" smtClean="0">
                <a:latin typeface="Lucida Sans Unicode" panose="020B0602030504020204" pitchFamily="34" charset="0"/>
              </a:rPr>
              <a:t>A medencefenék izmai, a gát (perineum)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468313" y="836613"/>
            <a:ext cx="8351837" cy="5834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29700" name="Picture 4" descr="külsőn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420938"/>
            <a:ext cx="257333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külsőnő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1485900"/>
            <a:ext cx="4537075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639763" y="5805488"/>
            <a:ext cx="22098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600">
                <a:latin typeface="Lucida Sans Unicode" panose="020B0602030504020204" pitchFamily="34" charset="0"/>
              </a:rPr>
              <a:t>m. gluteus maximus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765300" y="6237288"/>
            <a:ext cx="14351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600">
                <a:latin typeface="Lucida Sans Unicode" panose="020B0602030504020204" pitchFamily="34" charset="0"/>
              </a:rPr>
              <a:t>os coccygeal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3494088" y="5945188"/>
            <a:ext cx="2357437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/>
            <a:r>
              <a:rPr lang="hu-HU" altLang="hu-HU" sz="1600">
                <a:latin typeface="Lucida Sans Unicode" panose="020B0602030504020204" pitchFamily="34" charset="0"/>
              </a:rPr>
              <a:t>m. levator ani</a:t>
            </a:r>
          </a:p>
          <a:p>
            <a:pPr algn="ctr" eaLnBrk="1" hangingPunct="1"/>
            <a:r>
              <a:rPr lang="hu-HU" altLang="hu-HU" sz="1600">
                <a:latin typeface="Lucida Sans Unicode" panose="020B0602030504020204" pitchFamily="34" charset="0"/>
              </a:rPr>
              <a:t>(DIAPHRAGMA PELVIS)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4645025" y="1125538"/>
            <a:ext cx="2973388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600">
                <a:latin typeface="Lucida Sans Unicode" panose="020B0602030504020204" pitchFamily="34" charset="0"/>
              </a:rPr>
              <a:t>DIAPHRAGMA UROGENITALE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1765300" y="1054100"/>
            <a:ext cx="1341438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600">
                <a:latin typeface="Lucida Sans Unicode" panose="020B0602030504020204" pitchFamily="34" charset="0"/>
              </a:rPr>
              <a:t>mons pubis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5653088" y="5445125"/>
            <a:ext cx="6540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600">
                <a:latin typeface="Lucida Sans Unicode" panose="020B0602030504020204" pitchFamily="34" charset="0"/>
              </a:rPr>
              <a:t>anus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6229350" y="2062163"/>
            <a:ext cx="121126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600">
                <a:latin typeface="Lucida Sans Unicode" panose="020B0602030504020204" pitchFamily="34" charset="0"/>
              </a:rPr>
              <a:t>symphysis</a:t>
            </a: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 rot="10800000">
            <a:off x="2413000" y="2565400"/>
            <a:ext cx="1655763" cy="1079500"/>
          </a:xfrm>
          <a:custGeom>
            <a:avLst/>
            <a:gdLst>
              <a:gd name="T0" fmla="*/ 106721668 w 21600"/>
              <a:gd name="T1" fmla="*/ 26975006 h 21600"/>
              <a:gd name="T2" fmla="*/ 63461870 w 21600"/>
              <a:gd name="T3" fmla="*/ 53950012 h 21600"/>
              <a:gd name="T4" fmla="*/ 20201995 w 21600"/>
              <a:gd name="T5" fmla="*/ 26975006 h 21600"/>
              <a:gd name="T6" fmla="*/ 6346187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238 w 21600"/>
              <a:gd name="T13" fmla="*/ 5238 h 21600"/>
              <a:gd name="T14" fmla="*/ 16362 w 21600"/>
              <a:gd name="T15" fmla="*/ 1636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875" y="21600"/>
                </a:lnTo>
                <a:lnTo>
                  <a:pt x="1472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7510463" y="3163888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600">
                <a:latin typeface="Lucida Sans Unicode" panose="020B0602030504020204" pitchFamily="34" charset="0"/>
              </a:rPr>
              <a:t>os pubis</a:t>
            </a: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 flipH="1">
            <a:off x="3636963" y="1412875"/>
            <a:ext cx="1368425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 flipH="1" flipV="1">
            <a:off x="3709988" y="4581525"/>
            <a:ext cx="358775" cy="13684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13" name="Line 17"/>
          <p:cNvSpPr>
            <a:spLocks noChangeShapeType="1"/>
          </p:cNvSpPr>
          <p:nvPr/>
        </p:nvSpPr>
        <p:spPr bwMode="auto">
          <a:xfrm flipV="1">
            <a:off x="2989263" y="5013325"/>
            <a:ext cx="287337" cy="1223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14" name="Line 18"/>
          <p:cNvSpPr>
            <a:spLocks noChangeShapeType="1"/>
          </p:cNvSpPr>
          <p:nvPr/>
        </p:nvSpPr>
        <p:spPr bwMode="auto">
          <a:xfrm flipV="1">
            <a:off x="1693863" y="4725988"/>
            <a:ext cx="503237" cy="1079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15" name="Line 19"/>
          <p:cNvSpPr>
            <a:spLocks noChangeShapeType="1"/>
          </p:cNvSpPr>
          <p:nvPr/>
        </p:nvSpPr>
        <p:spPr bwMode="auto">
          <a:xfrm>
            <a:off x="2557463" y="1341438"/>
            <a:ext cx="287337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16" name="Line 20"/>
          <p:cNvSpPr>
            <a:spLocks noChangeShapeType="1"/>
          </p:cNvSpPr>
          <p:nvPr/>
        </p:nvSpPr>
        <p:spPr bwMode="auto">
          <a:xfrm flipH="1" flipV="1">
            <a:off x="3421063" y="4078288"/>
            <a:ext cx="2160587" cy="1439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17" name="Line 21"/>
          <p:cNvSpPr>
            <a:spLocks noChangeShapeType="1"/>
          </p:cNvSpPr>
          <p:nvPr/>
        </p:nvSpPr>
        <p:spPr bwMode="auto">
          <a:xfrm flipV="1">
            <a:off x="6373813" y="4870450"/>
            <a:ext cx="360362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18" name="AutoShape 22"/>
          <p:cNvSpPr>
            <a:spLocks noChangeArrowheads="1"/>
          </p:cNvSpPr>
          <p:nvPr/>
        </p:nvSpPr>
        <p:spPr bwMode="auto">
          <a:xfrm rot="10800000">
            <a:off x="5868988" y="3357563"/>
            <a:ext cx="1943100" cy="1079500"/>
          </a:xfrm>
          <a:custGeom>
            <a:avLst/>
            <a:gdLst>
              <a:gd name="T0" fmla="*/ 139595632 w 21600"/>
              <a:gd name="T1" fmla="*/ 26975006 h 21600"/>
              <a:gd name="T2" fmla="*/ 87399019 w 21600"/>
              <a:gd name="T3" fmla="*/ 53950012 h 21600"/>
              <a:gd name="T4" fmla="*/ 35202405 w 21600"/>
              <a:gd name="T5" fmla="*/ 26975006 h 21600"/>
              <a:gd name="T6" fmla="*/ 8739901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150 w 21600"/>
              <a:gd name="T13" fmla="*/ 6150 h 21600"/>
              <a:gd name="T14" fmla="*/ 15450 w 21600"/>
              <a:gd name="T15" fmla="*/ 1545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699" y="21600"/>
                </a:lnTo>
                <a:lnTo>
                  <a:pt x="1290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5715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305435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NŐI NEMI SZERVEK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539750" y="1198563"/>
            <a:ext cx="4608513" cy="5543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2000" b="1" smtClean="0">
                <a:latin typeface="Lucida Sans Unicode" panose="020B0602030504020204" pitchFamily="34" charset="0"/>
              </a:rPr>
              <a:t>Az emlő</a:t>
            </a:r>
          </a:p>
        </p:txBody>
      </p:sp>
      <p:pic>
        <p:nvPicPr>
          <p:cNvPr id="30724" name="Picture 4" descr="emlőnyirokelvezetés cop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2047875"/>
            <a:ext cx="3886200" cy="39068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3563938" y="2278063"/>
            <a:ext cx="576262" cy="17272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1979613" y="1844675"/>
            <a:ext cx="576262" cy="172878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1331913" y="1412875"/>
            <a:ext cx="792162" cy="194468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744663" y="1700213"/>
            <a:ext cx="3033712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/>
            <a:r>
              <a:rPr lang="hu-HU" altLang="hu-HU" sz="1600">
                <a:latin typeface="Lucida Sans Unicode" panose="020B0602030504020204" pitchFamily="34" charset="0"/>
              </a:rPr>
              <a:t>parasternális nyiorokcsomók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2551113" y="2012950"/>
            <a:ext cx="230822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/>
            <a:r>
              <a:rPr lang="hu-HU" altLang="hu-HU" sz="1600">
                <a:latin typeface="Lucida Sans Unicode" panose="020B0602030504020204" pitchFamily="34" charset="0"/>
              </a:rPr>
              <a:t>hónalji nyirokcsomók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55650" y="1365250"/>
            <a:ext cx="308292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600">
                <a:latin typeface="Lucida Sans Unicode" panose="020B0602030504020204" pitchFamily="34" charset="0"/>
              </a:rPr>
              <a:t>subclaviculáris nyirokcsomók</a:t>
            </a:r>
          </a:p>
        </p:txBody>
      </p:sp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700213"/>
            <a:ext cx="2892425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305435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FÉRFI NEMI SZERVEK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FÉRFI NEMI SZERVEK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01600" y="898525"/>
            <a:ext cx="8826500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23288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23288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23288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23288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23288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3288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3288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3288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3288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Gonádok</a:t>
            </a:r>
            <a:r>
              <a:rPr lang="en-US" altLang="hu-HU" sz="1800" b="0">
                <a:latin typeface="Arial" panose="020B0604020202020204" pitchFamily="34" charset="0"/>
              </a:rPr>
              <a:t>: </a:t>
            </a:r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	here 	– testis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Genitális csatornák: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mellékhere 	– epididymis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ondóvezeték 	– ductus deferens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Járulékos mirigyek: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ondóhólyag 	– vesicula seminalis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dülmirigy 	– prostata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Cowper-féle mirigy 	– glandula bulbourethralis	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Külső nemi szervek: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hímvessző 	– penis  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herezacskó	– scrotum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atzsanya\Documents\ANATÓMIA\AllImagesFromGray's Anatomy for Students 2E\allimages\C9780443069529-005-f04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0" y="867975"/>
            <a:ext cx="4320480" cy="562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 dirty="0">
                <a:latin typeface="Arial" panose="020B0604020202020204" pitchFamily="34" charset="0"/>
              </a:rPr>
              <a:t>FÉRFI NEMI SZERVEK</a:t>
            </a:r>
          </a:p>
          <a:p>
            <a:pPr algn="ctr"/>
            <a:endParaRPr lang="hu-HU" altLang="hu-HU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961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 dirty="0">
                <a:latin typeface="Arial" panose="020B0604020202020204" pitchFamily="34" charset="0"/>
              </a:rPr>
              <a:t>FÉRFI NEMI SZERVEK</a:t>
            </a:r>
          </a:p>
          <a:p>
            <a:pPr algn="ctr"/>
            <a:endParaRPr lang="hu-HU" altLang="hu-HU" sz="2400" dirty="0">
              <a:latin typeface="Arial" panose="020B0604020202020204" pitchFamily="34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1006475"/>
            <a:ext cx="3524250" cy="565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9" name="AutoShape 7"/>
          <p:cNvSpPr>
            <a:spLocks/>
          </p:cNvSpPr>
          <p:nvPr/>
        </p:nvSpPr>
        <p:spPr bwMode="auto">
          <a:xfrm>
            <a:off x="1512888" y="6411913"/>
            <a:ext cx="898525" cy="323850"/>
          </a:xfrm>
          <a:prstGeom prst="callout1">
            <a:avLst>
              <a:gd name="adj1" fmla="val 35296"/>
              <a:gd name="adj2" fmla="val 108481"/>
              <a:gd name="adj3" fmla="val -87255"/>
              <a:gd name="adj4" fmla="val 182685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800" b="0">
                <a:latin typeface="Arial" panose="020B0604020202020204" pitchFamily="34" charset="0"/>
              </a:rPr>
              <a:t>testis</a:t>
            </a:r>
          </a:p>
        </p:txBody>
      </p:sp>
      <p:sp>
        <p:nvSpPr>
          <p:cNvPr id="33800" name="AutoShape 8"/>
          <p:cNvSpPr>
            <a:spLocks/>
          </p:cNvSpPr>
          <p:nvPr/>
        </p:nvSpPr>
        <p:spPr bwMode="auto">
          <a:xfrm>
            <a:off x="5588000" y="6151563"/>
            <a:ext cx="1889125" cy="295275"/>
          </a:xfrm>
          <a:prstGeom prst="callout1">
            <a:avLst>
              <a:gd name="adj1" fmla="val 38708"/>
              <a:gd name="adj2" fmla="val -4032"/>
              <a:gd name="adj3" fmla="val -79569"/>
              <a:gd name="adj4" fmla="val -117394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epididymis</a:t>
            </a:r>
          </a:p>
        </p:txBody>
      </p:sp>
      <p:sp>
        <p:nvSpPr>
          <p:cNvPr id="33801" name="AutoShape 9"/>
          <p:cNvSpPr>
            <a:spLocks/>
          </p:cNvSpPr>
          <p:nvPr/>
        </p:nvSpPr>
        <p:spPr bwMode="auto">
          <a:xfrm>
            <a:off x="5776913" y="5721350"/>
            <a:ext cx="1889125" cy="352425"/>
          </a:xfrm>
          <a:prstGeom prst="callout1">
            <a:avLst>
              <a:gd name="adj1" fmla="val 32431"/>
              <a:gd name="adj2" fmla="val -4032"/>
              <a:gd name="adj3" fmla="val -6755"/>
              <a:gd name="adj4" fmla="val -122352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ductus deferens</a:t>
            </a:r>
          </a:p>
        </p:txBody>
      </p:sp>
      <p:sp>
        <p:nvSpPr>
          <p:cNvPr id="33802" name="AutoShape 10"/>
          <p:cNvSpPr>
            <a:spLocks/>
          </p:cNvSpPr>
          <p:nvPr/>
        </p:nvSpPr>
        <p:spPr bwMode="auto">
          <a:xfrm>
            <a:off x="6230938" y="4546600"/>
            <a:ext cx="1374775" cy="352425"/>
          </a:xfrm>
          <a:prstGeom prst="callout1">
            <a:avLst>
              <a:gd name="adj1" fmla="val 32431"/>
              <a:gd name="adj2" fmla="val -5542"/>
              <a:gd name="adj3" fmla="val 106755"/>
              <a:gd name="adj4" fmla="val -147343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prostata</a:t>
            </a:r>
          </a:p>
        </p:txBody>
      </p:sp>
      <p:sp>
        <p:nvSpPr>
          <p:cNvPr id="33803" name="AutoShape 11"/>
          <p:cNvSpPr>
            <a:spLocks/>
          </p:cNvSpPr>
          <p:nvPr/>
        </p:nvSpPr>
        <p:spPr bwMode="auto">
          <a:xfrm>
            <a:off x="6021388" y="3824288"/>
            <a:ext cx="2003425" cy="352425"/>
          </a:xfrm>
          <a:prstGeom prst="callout1">
            <a:avLst>
              <a:gd name="adj1" fmla="val 32431"/>
              <a:gd name="adj2" fmla="val -3806"/>
              <a:gd name="adj3" fmla="val 227926"/>
              <a:gd name="adj4" fmla="val -81616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vesicula seminalis</a:t>
            </a:r>
          </a:p>
        </p:txBody>
      </p:sp>
      <p:sp>
        <p:nvSpPr>
          <p:cNvPr id="33804" name="AutoShape 12"/>
          <p:cNvSpPr>
            <a:spLocks/>
          </p:cNvSpPr>
          <p:nvPr/>
        </p:nvSpPr>
        <p:spPr bwMode="auto">
          <a:xfrm>
            <a:off x="1497013" y="4954588"/>
            <a:ext cx="879475" cy="352425"/>
          </a:xfrm>
          <a:prstGeom prst="callout1">
            <a:avLst>
              <a:gd name="adj1" fmla="val 32431"/>
              <a:gd name="adj2" fmla="val 108662"/>
              <a:gd name="adj3" fmla="val 101801"/>
              <a:gd name="adj4" fmla="val 148736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800" b="0">
                <a:latin typeface="Arial" panose="020B0604020202020204" pitchFamily="34" charset="0"/>
              </a:rPr>
              <a:t>penis</a:t>
            </a:r>
          </a:p>
        </p:txBody>
      </p:sp>
      <p:sp>
        <p:nvSpPr>
          <p:cNvPr id="33805" name="AutoShape 13"/>
          <p:cNvSpPr>
            <a:spLocks/>
          </p:cNvSpPr>
          <p:nvPr/>
        </p:nvSpPr>
        <p:spPr bwMode="auto">
          <a:xfrm>
            <a:off x="4373563" y="6376988"/>
            <a:ext cx="993775" cy="295275"/>
          </a:xfrm>
          <a:prstGeom prst="callout1">
            <a:avLst>
              <a:gd name="adj1" fmla="val 38708"/>
              <a:gd name="adj2" fmla="val -7667"/>
              <a:gd name="adj3" fmla="val -15056"/>
              <a:gd name="adj4" fmla="val -87861"/>
            </a:avLst>
          </a:prstGeom>
          <a:solidFill>
            <a:schemeClr val="bg1">
              <a:alpha val="50195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scrotum</a:t>
            </a:r>
          </a:p>
        </p:txBody>
      </p:sp>
      <p:sp>
        <p:nvSpPr>
          <p:cNvPr id="33806" name="AutoShape 14"/>
          <p:cNvSpPr>
            <a:spLocks/>
          </p:cNvSpPr>
          <p:nvPr/>
        </p:nvSpPr>
        <p:spPr bwMode="auto">
          <a:xfrm>
            <a:off x="6057900" y="5127625"/>
            <a:ext cx="2511425" cy="352425"/>
          </a:xfrm>
          <a:prstGeom prst="callout1">
            <a:avLst>
              <a:gd name="adj1" fmla="val 32431"/>
              <a:gd name="adj2" fmla="val -3032"/>
              <a:gd name="adj3" fmla="val 19370"/>
              <a:gd name="adj4" fmla="val -6612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glandula bulbourethralis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TESTIS ÉS EPIDIDYMIS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1046163"/>
            <a:ext cx="3209925" cy="570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3" name="AutoShape 7"/>
          <p:cNvSpPr>
            <a:spLocks/>
          </p:cNvSpPr>
          <p:nvPr/>
        </p:nvSpPr>
        <p:spPr bwMode="auto">
          <a:xfrm>
            <a:off x="1398588" y="2571750"/>
            <a:ext cx="1993900" cy="352425"/>
          </a:xfrm>
          <a:prstGeom prst="callout1">
            <a:avLst>
              <a:gd name="adj1" fmla="val 32431"/>
              <a:gd name="adj2" fmla="val 103819"/>
              <a:gd name="adj3" fmla="val 328380"/>
              <a:gd name="adj4" fmla="val 152546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800" b="0">
                <a:latin typeface="Arial" panose="020B0604020202020204" pitchFamily="34" charset="0"/>
              </a:rPr>
              <a:t>caput epididymidis</a:t>
            </a:r>
          </a:p>
        </p:txBody>
      </p:sp>
      <p:sp>
        <p:nvSpPr>
          <p:cNvPr id="34824" name="AutoShape 8"/>
          <p:cNvSpPr>
            <a:spLocks/>
          </p:cNvSpPr>
          <p:nvPr/>
        </p:nvSpPr>
        <p:spPr bwMode="auto">
          <a:xfrm>
            <a:off x="909638" y="5302250"/>
            <a:ext cx="2070100" cy="352425"/>
          </a:xfrm>
          <a:prstGeom prst="callout1">
            <a:avLst>
              <a:gd name="adj1" fmla="val 32431"/>
              <a:gd name="adj2" fmla="val 103681"/>
              <a:gd name="adj3" fmla="val -117569"/>
              <a:gd name="adj4" fmla="val 156134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800" b="0">
                <a:latin typeface="Arial" panose="020B0604020202020204" pitchFamily="34" charset="0"/>
              </a:rPr>
              <a:t>corpus epididymidis</a:t>
            </a:r>
          </a:p>
        </p:txBody>
      </p:sp>
      <p:sp>
        <p:nvSpPr>
          <p:cNvPr id="34825" name="AutoShape 9"/>
          <p:cNvSpPr>
            <a:spLocks/>
          </p:cNvSpPr>
          <p:nvPr/>
        </p:nvSpPr>
        <p:spPr bwMode="auto">
          <a:xfrm>
            <a:off x="6453188" y="4879975"/>
            <a:ext cx="1955800" cy="1228725"/>
          </a:xfrm>
          <a:prstGeom prst="callout1">
            <a:avLst>
              <a:gd name="adj1" fmla="val 9301"/>
              <a:gd name="adj2" fmla="val -3898"/>
              <a:gd name="adj3" fmla="val 7366"/>
              <a:gd name="adj4" fmla="val -60875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testis: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4-5 cm hosszú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szilva alakú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		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</p:txBody>
      </p:sp>
      <p:sp>
        <p:nvSpPr>
          <p:cNvPr id="34826" name="AutoShape 10"/>
          <p:cNvSpPr>
            <a:spLocks/>
          </p:cNvSpPr>
          <p:nvPr/>
        </p:nvSpPr>
        <p:spPr bwMode="auto">
          <a:xfrm>
            <a:off x="5632450" y="2470150"/>
            <a:ext cx="2432050" cy="352425"/>
          </a:xfrm>
          <a:prstGeom prst="callout1">
            <a:avLst>
              <a:gd name="adj1" fmla="val 32431"/>
              <a:gd name="adj2" fmla="val -3134"/>
              <a:gd name="adj3" fmla="val 96398"/>
              <a:gd name="adj4" fmla="val -42625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ondózsinór –  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funiculus spermaticus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TESTIS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3867150" y="914400"/>
            <a:ext cx="5210175" cy="5876925"/>
            <a:chOff x="2262" y="456"/>
            <a:chExt cx="3416" cy="3864"/>
          </a:xfrm>
        </p:grpSpPr>
        <p:pic>
          <p:nvPicPr>
            <p:cNvPr id="35845" name="Picture 4" descr="testis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" y="456"/>
              <a:ext cx="3416" cy="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6" name="Rectangle 5"/>
            <p:cNvSpPr>
              <a:spLocks noChangeArrowheads="1"/>
            </p:cNvSpPr>
            <p:nvPr/>
          </p:nvSpPr>
          <p:spPr bwMode="auto">
            <a:xfrm>
              <a:off x="4722" y="3282"/>
              <a:ext cx="822" cy="41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</p:grp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101600" y="898525"/>
            <a:ext cx="47593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Szerkezet</a:t>
            </a:r>
            <a:r>
              <a:rPr lang="en-US" altLang="hu-HU" sz="1800" b="0">
                <a:latin typeface="Arial" panose="020B0604020202020204" pitchFamily="34" charset="0"/>
              </a:rPr>
              <a:t>: </a:t>
            </a:r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	kötőszövetes tok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kötőszövetes sövények</a:t>
            </a:r>
            <a:endParaRPr lang="hu-HU" altLang="hu-HU" sz="1400" b="0">
              <a:latin typeface="Arial" panose="020B0604020202020204" pitchFamily="34" charset="0"/>
            </a:endParaRPr>
          </a:p>
          <a:p>
            <a:r>
              <a:rPr lang="hu-HU" altLang="hu-HU" sz="14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400" b="0">
                <a:latin typeface="Arial" panose="020B0604020202020204" pitchFamily="34" charset="0"/>
              </a:rPr>
              <a:t>	</a:t>
            </a:r>
            <a:r>
              <a:rPr lang="hu-HU" altLang="hu-HU" sz="1800" b="0">
                <a:latin typeface="Arial" panose="020B0604020202020204" pitchFamily="34" charset="0"/>
              </a:rPr>
              <a:t>lebenyek (~200-300):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</a:t>
            </a:r>
            <a:r>
              <a:rPr lang="hu-HU" altLang="hu-HU" sz="1800" b="0" i="1">
                <a:latin typeface="Arial" panose="020B0604020202020204" pitchFamily="34" charset="0"/>
              </a:rPr>
              <a:t>tubuli seminiferi contorti:</a:t>
            </a:r>
          </a:p>
          <a:p>
            <a:r>
              <a:rPr lang="hu-HU" altLang="hu-HU" sz="1800" b="0" i="1">
                <a:latin typeface="Arial" panose="020B0604020202020204" pitchFamily="34" charset="0"/>
              </a:rPr>
              <a:t>			</a:t>
            </a:r>
            <a:r>
              <a:rPr lang="hu-HU" altLang="hu-HU" sz="1800" b="0">
                <a:latin typeface="Arial" panose="020B0604020202020204" pitchFamily="34" charset="0"/>
              </a:rPr>
              <a:t>30-60 cm hossz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</a:t>
            </a:r>
            <a:r>
              <a:rPr lang="hu-HU" altLang="hu-HU" sz="1800" b="0" i="1">
                <a:latin typeface="Arial" panose="020B0604020202020204" pitchFamily="34" charset="0"/>
              </a:rPr>
              <a:t>interstitium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mediastinum: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</a:t>
            </a:r>
            <a:r>
              <a:rPr lang="hu-HU" altLang="hu-HU" sz="1800" b="0" i="1">
                <a:latin typeface="Arial" panose="020B0604020202020204" pitchFamily="34" charset="0"/>
              </a:rPr>
              <a:t>rete testis</a:t>
            </a:r>
          </a:p>
          <a:p>
            <a:endParaRPr lang="hu-HU" altLang="hu-HU" sz="1800" b="0" i="1">
              <a:latin typeface="Arial" panose="020B0604020202020204" pitchFamily="34" charset="0"/>
            </a:endParaRPr>
          </a:p>
          <a:p>
            <a:endParaRPr lang="hu-HU" altLang="hu-HU" sz="1800" b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TESTIS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pic>
        <p:nvPicPr>
          <p:cNvPr id="36869" name="Picture 5" descr="testi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3" y="1450975"/>
            <a:ext cx="5878512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01600" y="898525"/>
            <a:ext cx="8826500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Tubuli seminiferi contorti: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  <a:r>
              <a:rPr lang="hu-HU" altLang="hu-HU" sz="1800" b="0" i="1">
                <a:latin typeface="Arial" panose="020B0604020202020204" pitchFamily="34" charset="0"/>
              </a:rPr>
              <a:t>Sertoli-sejt</a:t>
            </a:r>
            <a:r>
              <a:rPr lang="hu-HU" altLang="hu-HU" sz="1800" b="0">
                <a:latin typeface="Arial" panose="020B0604020202020204" pitchFamily="34" charset="0"/>
              </a:rPr>
              <a:t> (dajkasejt) 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  <a:r>
              <a:rPr lang="hu-HU" altLang="hu-HU" sz="1800" b="0" i="1">
                <a:latin typeface="Arial" panose="020B0604020202020204" pitchFamily="34" charset="0"/>
              </a:rPr>
              <a:t>spermatogenenesis sejtjei: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spermatogonium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primer spermatocyta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szekunder spermatocyta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spermatida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spermium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Interstitium: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  <a:r>
              <a:rPr lang="hu-HU" altLang="hu-HU" sz="1800" b="0" i="1">
                <a:latin typeface="Arial" panose="020B0604020202020204" pitchFamily="34" charset="0"/>
              </a:rPr>
              <a:t>Leydig-sejt</a:t>
            </a:r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SPERMATOGENESIS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085850" y="638175"/>
            <a:ext cx="7391400" cy="6172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endParaRPr lang="hu-HU" altLang="hu-HU" sz="2400" b="0">
              <a:latin typeface="Arial" panose="020B0604020202020204" pitchFamily="34" charset="0"/>
            </a:endParaRPr>
          </a:p>
        </p:txBody>
      </p:sp>
      <p:pic>
        <p:nvPicPr>
          <p:cNvPr id="37892" name="Picture 4" descr="spermatogene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65163"/>
            <a:ext cx="5230812" cy="614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876675" y="827088"/>
            <a:ext cx="3152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A típusú spermatogonium (2N, 2C) 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626100" y="2843213"/>
            <a:ext cx="2955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B típusú spermatogonium (2N, 4C)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432300" y="3201988"/>
            <a:ext cx="2517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primer spermatocyta (2N, 4C)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933950" y="3646488"/>
            <a:ext cx="2833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szekunder spermatocyta (1N, 2C)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549900" y="4014788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spermatida (1N, 1C)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4794250" y="6402388"/>
            <a:ext cx="1681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spermium (1N, 1C)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1101725" y="2747963"/>
            <a:ext cx="868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16 ---</a:t>
            </a: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1101725" y="3182938"/>
            <a:ext cx="1858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32 ------------------------</a:t>
            </a: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1101725" y="3646488"/>
            <a:ext cx="1373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64 ----------------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1101725" y="4014788"/>
            <a:ext cx="868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128 -----</a:t>
            </a: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 rot="-5400000">
            <a:off x="334963" y="3463925"/>
            <a:ext cx="1201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Meiosis	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 rot="-5400000">
            <a:off x="24607" y="5058568"/>
            <a:ext cx="182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Spermiogenesis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 rot="-5400000">
            <a:off x="-286543" y="1831181"/>
            <a:ext cx="244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Spermatocytogenesis </a:t>
            </a: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641350" y="4197350"/>
            <a:ext cx="47625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641350" y="3336925"/>
            <a:ext cx="47625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SPERMATOGENESIS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067175" y="698500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pic>
        <p:nvPicPr>
          <p:cNvPr id="38917" name="Picture 5" descr="mei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744538"/>
            <a:ext cx="5018087" cy="604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5929313" y="1639888"/>
            <a:ext cx="923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Profázis I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7335838" y="3151188"/>
            <a:ext cx="1041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Metafázis I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6011863" y="3541713"/>
            <a:ext cx="963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Anafázis I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4583113" y="3703638"/>
            <a:ext cx="992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Telofázis I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4049713" y="5827713"/>
            <a:ext cx="973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Profázis II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4979988" y="6362700"/>
            <a:ext cx="1090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Metafázis II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6199188" y="6100763"/>
            <a:ext cx="1012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Anafázis II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7199313" y="5976938"/>
            <a:ext cx="1041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400" b="0">
                <a:latin typeface="Arial" panose="020B0604020202020204" pitchFamily="34" charset="0"/>
              </a:rPr>
              <a:t>Telofázis II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101600" y="898525"/>
            <a:ext cx="882650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54292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54292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54292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54292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54292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54292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54292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54292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542925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Meiosis: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haploid ivarsejtek termelése: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 	46 </a:t>
            </a:r>
            <a:r>
              <a:rPr lang="hu-HU" altLang="hu-HU" sz="1800" b="0">
                <a:latin typeface="Arial" panose="020B0604020202020204" pitchFamily="34" charset="0"/>
                <a:cs typeface="Arial" panose="020B0604020202020204" pitchFamily="34" charset="0"/>
              </a:rPr>
              <a:t>→ 23 kromoszóma</a:t>
            </a:r>
            <a:r>
              <a:rPr lang="hu-HU" altLang="hu-HU" sz="1800" b="0">
                <a:latin typeface="Arial" panose="020B0604020202020204" pitchFamily="34" charset="0"/>
              </a:rPr>
              <a:t>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genetikai változatosság: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</a:t>
            </a:r>
            <a:r>
              <a:rPr lang="hu-HU" altLang="hu-HU" sz="1800" b="0">
                <a:latin typeface="Arial" panose="020B0604020202020204" pitchFamily="34" charset="0"/>
                <a:cs typeface="Arial" panose="020B0604020202020204" pitchFamily="34" charset="0"/>
              </a:rPr>
              <a:t>crossing over</a:t>
            </a:r>
          </a:p>
          <a:p>
            <a:r>
              <a:rPr lang="hu-HU" altLang="hu-HU" sz="1800" b="0">
                <a:latin typeface="Arial" panose="020B0604020202020204" pitchFamily="34" charset="0"/>
                <a:cs typeface="Arial" panose="020B0604020202020204" pitchFamily="34" charset="0"/>
              </a:rPr>
              <a:t>		homológ kromoszómák </a:t>
            </a:r>
          </a:p>
          <a:p>
            <a:r>
              <a:rPr lang="hu-HU" altLang="hu-HU" sz="1800" b="0">
                <a:latin typeface="Arial" panose="020B0604020202020204" pitchFamily="34" charset="0"/>
                <a:cs typeface="Arial" panose="020B0604020202020204" pitchFamily="34" charset="0"/>
              </a:rPr>
              <a:t>			véletlenszerű szétválása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1023938"/>
            <a:ext cx="3613150" cy="571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AutoShape 4"/>
          <p:cNvSpPr>
            <a:spLocks/>
          </p:cNvSpPr>
          <p:nvPr/>
        </p:nvSpPr>
        <p:spPr bwMode="auto">
          <a:xfrm>
            <a:off x="6040438" y="2533650"/>
            <a:ext cx="1327150" cy="323850"/>
          </a:xfrm>
          <a:prstGeom prst="callout1">
            <a:avLst>
              <a:gd name="adj1" fmla="val 35296"/>
              <a:gd name="adj2" fmla="val -5741"/>
              <a:gd name="adj3" fmla="val 286764"/>
              <a:gd name="adj4" fmla="val -152153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2000">
                <a:latin typeface="Lucida Sans Unicode" panose="020B0602030504020204" pitchFamily="34" charset="0"/>
              </a:rPr>
              <a:t>Tuba uterina</a:t>
            </a:r>
          </a:p>
        </p:txBody>
      </p:sp>
      <p:sp>
        <p:nvSpPr>
          <p:cNvPr id="6149" name="AutoShape 5"/>
          <p:cNvSpPr>
            <a:spLocks/>
          </p:cNvSpPr>
          <p:nvPr/>
        </p:nvSpPr>
        <p:spPr bwMode="auto">
          <a:xfrm>
            <a:off x="681038" y="5187950"/>
            <a:ext cx="1889125" cy="352425"/>
          </a:xfrm>
          <a:prstGeom prst="callout1">
            <a:avLst>
              <a:gd name="adj1" fmla="val 32431"/>
              <a:gd name="adj2" fmla="val 104032"/>
              <a:gd name="adj3" fmla="val 1352"/>
              <a:gd name="adj4" fmla="val 16605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2000">
                <a:latin typeface="Lucida Sans Unicode" panose="020B0602030504020204" pitchFamily="34" charset="0"/>
              </a:rPr>
              <a:t>Clitoris</a:t>
            </a:r>
          </a:p>
        </p:txBody>
      </p:sp>
      <p:sp>
        <p:nvSpPr>
          <p:cNvPr id="6150" name="AutoShape 6"/>
          <p:cNvSpPr>
            <a:spLocks/>
          </p:cNvSpPr>
          <p:nvPr/>
        </p:nvSpPr>
        <p:spPr bwMode="auto">
          <a:xfrm>
            <a:off x="6557963" y="4746625"/>
            <a:ext cx="1374775" cy="352425"/>
          </a:xfrm>
          <a:prstGeom prst="callout1">
            <a:avLst>
              <a:gd name="adj1" fmla="val 32431"/>
              <a:gd name="adj2" fmla="val -5542"/>
              <a:gd name="adj3" fmla="val 12162"/>
              <a:gd name="adj4" fmla="val -12609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2000">
                <a:latin typeface="Lucida Sans Unicode" panose="020B0602030504020204" pitchFamily="34" charset="0"/>
              </a:rPr>
              <a:t>Vagina</a:t>
            </a:r>
          </a:p>
        </p:txBody>
      </p:sp>
      <p:sp>
        <p:nvSpPr>
          <p:cNvPr id="6151" name="AutoShape 7"/>
          <p:cNvSpPr>
            <a:spLocks/>
          </p:cNvSpPr>
          <p:nvPr/>
        </p:nvSpPr>
        <p:spPr bwMode="auto">
          <a:xfrm>
            <a:off x="6538913" y="3556000"/>
            <a:ext cx="2003425" cy="352425"/>
          </a:xfrm>
          <a:prstGeom prst="callout1">
            <a:avLst>
              <a:gd name="adj1" fmla="val 32431"/>
              <a:gd name="adj2" fmla="val -3806"/>
              <a:gd name="adj3" fmla="val 182431"/>
              <a:gd name="adj4" fmla="val -8748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2000">
                <a:latin typeface="Lucida Sans Unicode" panose="020B0602030504020204" pitchFamily="34" charset="0"/>
              </a:rPr>
              <a:t>Uterus</a:t>
            </a:r>
          </a:p>
        </p:txBody>
      </p:sp>
      <p:sp>
        <p:nvSpPr>
          <p:cNvPr id="6152" name="AutoShape 8"/>
          <p:cNvSpPr>
            <a:spLocks/>
          </p:cNvSpPr>
          <p:nvPr/>
        </p:nvSpPr>
        <p:spPr bwMode="auto">
          <a:xfrm>
            <a:off x="1403350" y="3689350"/>
            <a:ext cx="1192213" cy="352425"/>
          </a:xfrm>
          <a:prstGeom prst="callout1">
            <a:avLst>
              <a:gd name="adj1" fmla="val 32431"/>
              <a:gd name="adj2" fmla="val 106394"/>
              <a:gd name="adj3" fmla="val 20269"/>
              <a:gd name="adj4" fmla="val 21584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2000">
                <a:latin typeface="Lucida Sans Unicode" panose="020B0602030504020204" pitchFamily="34" charset="0"/>
              </a:rPr>
              <a:t>Ovarium</a:t>
            </a:r>
          </a:p>
        </p:txBody>
      </p:sp>
      <p:sp>
        <p:nvSpPr>
          <p:cNvPr id="6153" name="AutoShape 9"/>
          <p:cNvSpPr>
            <a:spLocks/>
          </p:cNvSpPr>
          <p:nvPr/>
        </p:nvSpPr>
        <p:spPr bwMode="auto">
          <a:xfrm>
            <a:off x="4767263" y="6200775"/>
            <a:ext cx="1774825" cy="295275"/>
          </a:xfrm>
          <a:prstGeom prst="callout1">
            <a:avLst>
              <a:gd name="adj1" fmla="val 38708"/>
              <a:gd name="adj2" fmla="val -4292"/>
              <a:gd name="adj3" fmla="val -245699"/>
              <a:gd name="adj4" fmla="val -30593"/>
            </a:avLst>
          </a:prstGeom>
          <a:solidFill>
            <a:schemeClr val="bg1">
              <a:alpha val="50195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2000">
                <a:latin typeface="Lucida Sans Unicode" panose="020B0602030504020204" pitchFamily="34" charset="0"/>
              </a:rPr>
              <a:t>Labium minor</a:t>
            </a:r>
          </a:p>
        </p:txBody>
      </p:sp>
      <p:sp>
        <p:nvSpPr>
          <p:cNvPr id="6154" name="AutoShape 10"/>
          <p:cNvSpPr>
            <a:spLocks/>
          </p:cNvSpPr>
          <p:nvPr/>
        </p:nvSpPr>
        <p:spPr bwMode="auto">
          <a:xfrm>
            <a:off x="1008063" y="6162675"/>
            <a:ext cx="2574925" cy="352425"/>
          </a:xfrm>
          <a:prstGeom prst="callout1">
            <a:avLst>
              <a:gd name="adj1" fmla="val 32431"/>
              <a:gd name="adj2" fmla="val 102958"/>
              <a:gd name="adj3" fmla="val -166218"/>
              <a:gd name="adj4" fmla="val 119977"/>
            </a:avLst>
          </a:prstGeom>
          <a:solidFill>
            <a:schemeClr val="bg1">
              <a:alpha val="50195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2000">
                <a:latin typeface="Lucida Sans Unicode" panose="020B0602030504020204" pitchFamily="34" charset="0"/>
              </a:rPr>
              <a:t>Labium major</a:t>
            </a:r>
          </a:p>
        </p:txBody>
      </p:sp>
      <p:sp>
        <p:nvSpPr>
          <p:cNvPr id="6155" name="AutoShape 11"/>
          <p:cNvSpPr>
            <a:spLocks/>
          </p:cNvSpPr>
          <p:nvPr/>
        </p:nvSpPr>
        <p:spPr bwMode="auto">
          <a:xfrm>
            <a:off x="4967288" y="5661025"/>
            <a:ext cx="2822575" cy="352425"/>
          </a:xfrm>
          <a:prstGeom prst="callout1">
            <a:avLst>
              <a:gd name="adj1" fmla="val 32431"/>
              <a:gd name="adj2" fmla="val -2699"/>
              <a:gd name="adj3" fmla="val -71171"/>
              <a:gd name="adj4" fmla="val -23565"/>
            </a:avLst>
          </a:prstGeom>
          <a:solidFill>
            <a:schemeClr val="bg1">
              <a:alpha val="50195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2000">
                <a:latin typeface="Lucida Sans Unicode" panose="020B0602030504020204" pitchFamily="34" charset="0"/>
              </a:rPr>
              <a:t>Vestibulum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/>
            <a:r>
              <a:rPr lang="hu-HU" altLang="hu-HU" sz="2000">
                <a:latin typeface="Lucida Sans Unicode" panose="020B0602030504020204" pitchFamily="34" charset="0"/>
              </a:rPr>
              <a:t>Női nemi szervek - áttekintés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SPERMATOGENESIS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01600" y="898525"/>
            <a:ext cx="88265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Spermiogenesis: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spermatida </a:t>
            </a:r>
            <a:r>
              <a:rPr lang="hu-HU" altLang="hu-HU" sz="1800" b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hu-HU" altLang="hu-HU" sz="1800" b="0">
                <a:latin typeface="Arial" panose="020B0604020202020204" pitchFamily="34" charset="0"/>
              </a:rPr>
              <a:t> érett spermium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2162175" y="1924050"/>
            <a:ext cx="6915150" cy="486727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endParaRPr lang="hu-HU" altLang="hu-HU" sz="2400" b="0">
              <a:latin typeface="Arial" panose="020B0604020202020204" pitchFamily="34" charset="0"/>
            </a:endParaRPr>
          </a:p>
        </p:txBody>
      </p:sp>
      <p:pic>
        <p:nvPicPr>
          <p:cNvPr id="39942" name="Picture 6" descr="spermiogene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2222500"/>
            <a:ext cx="681355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2393950" y="1919288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spermatida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7239000" y="1919288"/>
            <a:ext cx="118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spermium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00013" y="898525"/>
            <a:ext cx="88265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Funkció: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spermiumok termelése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férfi nemi hormon termelése: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</a:t>
            </a:r>
            <a:r>
              <a:rPr lang="hu-HU" altLang="hu-HU" sz="1800" b="0" i="1">
                <a:latin typeface="Arial" panose="020B0604020202020204" pitchFamily="34" charset="0"/>
              </a:rPr>
              <a:t>tesztoszteron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TESTIS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EPIDIDYMIS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1046163"/>
            <a:ext cx="3209925" cy="570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1" name="AutoShape 7"/>
          <p:cNvSpPr>
            <a:spLocks/>
          </p:cNvSpPr>
          <p:nvPr/>
        </p:nvSpPr>
        <p:spPr bwMode="auto">
          <a:xfrm>
            <a:off x="1398588" y="2571750"/>
            <a:ext cx="1993900" cy="352425"/>
          </a:xfrm>
          <a:prstGeom prst="callout1">
            <a:avLst>
              <a:gd name="adj1" fmla="val 32431"/>
              <a:gd name="adj2" fmla="val 103819"/>
              <a:gd name="adj3" fmla="val 328380"/>
              <a:gd name="adj4" fmla="val 152546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800" b="0">
                <a:latin typeface="Arial" panose="020B0604020202020204" pitchFamily="34" charset="0"/>
              </a:rPr>
              <a:t>caput epididymidis</a:t>
            </a:r>
          </a:p>
        </p:txBody>
      </p:sp>
      <p:sp>
        <p:nvSpPr>
          <p:cNvPr id="41992" name="AutoShape 8"/>
          <p:cNvSpPr>
            <a:spLocks/>
          </p:cNvSpPr>
          <p:nvPr/>
        </p:nvSpPr>
        <p:spPr bwMode="auto">
          <a:xfrm>
            <a:off x="909638" y="5302250"/>
            <a:ext cx="2070100" cy="352425"/>
          </a:xfrm>
          <a:prstGeom prst="callout1">
            <a:avLst>
              <a:gd name="adj1" fmla="val 32431"/>
              <a:gd name="adj2" fmla="val 103681"/>
              <a:gd name="adj3" fmla="val -117569"/>
              <a:gd name="adj4" fmla="val 156134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800" b="0">
                <a:latin typeface="Arial" panose="020B0604020202020204" pitchFamily="34" charset="0"/>
              </a:rPr>
              <a:t>corpus epididymidis</a:t>
            </a:r>
          </a:p>
        </p:txBody>
      </p:sp>
      <p:sp>
        <p:nvSpPr>
          <p:cNvPr id="41993" name="AutoShape 9"/>
          <p:cNvSpPr>
            <a:spLocks/>
          </p:cNvSpPr>
          <p:nvPr/>
        </p:nvSpPr>
        <p:spPr bwMode="auto">
          <a:xfrm>
            <a:off x="6453188" y="4879975"/>
            <a:ext cx="1955800" cy="1228725"/>
          </a:xfrm>
          <a:prstGeom prst="callout1">
            <a:avLst>
              <a:gd name="adj1" fmla="val 9301"/>
              <a:gd name="adj2" fmla="val -3898"/>
              <a:gd name="adj3" fmla="val 7366"/>
              <a:gd name="adj4" fmla="val -60875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testis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</p:txBody>
      </p:sp>
      <p:sp>
        <p:nvSpPr>
          <p:cNvPr id="41994" name="AutoShape 10"/>
          <p:cNvSpPr>
            <a:spLocks/>
          </p:cNvSpPr>
          <p:nvPr/>
        </p:nvSpPr>
        <p:spPr bwMode="auto">
          <a:xfrm>
            <a:off x="5632450" y="2470150"/>
            <a:ext cx="2432050" cy="352425"/>
          </a:xfrm>
          <a:prstGeom prst="callout1">
            <a:avLst>
              <a:gd name="adj1" fmla="val 32431"/>
              <a:gd name="adj2" fmla="val -3134"/>
              <a:gd name="adj3" fmla="val 96398"/>
              <a:gd name="adj4" fmla="val -42625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ondózsinór –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funiculus spermaticus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EPIDIDYMIS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01600" y="898525"/>
            <a:ext cx="4759325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531813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531813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531813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531813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531813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531813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531813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531813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531813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Szerkezet: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caput: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</a:t>
            </a:r>
            <a:r>
              <a:rPr lang="hu-HU" altLang="hu-HU" sz="1800" b="0" i="1">
                <a:latin typeface="Arial" panose="020B0604020202020204" pitchFamily="34" charset="0"/>
              </a:rPr>
              <a:t>ductuli efferentes testis:</a:t>
            </a:r>
          </a:p>
          <a:p>
            <a:r>
              <a:rPr lang="hu-HU" altLang="hu-HU" sz="1800" b="0" i="1">
                <a:latin typeface="Arial" panose="020B0604020202020204" pitchFamily="34" charset="0"/>
              </a:rPr>
              <a:t>			</a:t>
            </a:r>
            <a:r>
              <a:rPr lang="hu-HU" altLang="hu-HU" sz="1800" b="0">
                <a:latin typeface="Arial" panose="020B0604020202020204" pitchFamily="34" charset="0"/>
              </a:rPr>
              <a:t>~10-20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	20 cm hossz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corpus és cauda: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</a:t>
            </a:r>
            <a:r>
              <a:rPr lang="hu-HU" altLang="hu-HU" sz="1800" b="0" i="1">
                <a:latin typeface="Arial" panose="020B0604020202020204" pitchFamily="34" charset="0"/>
              </a:rPr>
              <a:t>ductus epididymidis:</a:t>
            </a:r>
          </a:p>
          <a:p>
            <a:r>
              <a:rPr lang="hu-HU" altLang="hu-HU" sz="1800" b="0" i="1">
                <a:latin typeface="Arial" panose="020B0604020202020204" pitchFamily="34" charset="0"/>
              </a:rPr>
              <a:t>			</a:t>
            </a:r>
            <a:r>
              <a:rPr lang="hu-HU" altLang="hu-HU" sz="1800" b="0">
                <a:latin typeface="Arial" panose="020B0604020202020204" pitchFamily="34" charset="0"/>
              </a:rPr>
              <a:t>4-6 m hossz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Mellékhere funkciója: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spermiumok érése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spermiumok tárolása</a:t>
            </a:r>
          </a:p>
        </p:txBody>
      </p:sp>
      <p:pic>
        <p:nvPicPr>
          <p:cNvPr id="43012" name="Picture 4" descr="testi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914400"/>
            <a:ext cx="52101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DUCTUS DEFERENS, VESICULA SEMINALIS ÉS PROSTATA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320925"/>
            <a:ext cx="4921250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8" name="AutoShape 6"/>
          <p:cNvSpPr>
            <a:spLocks/>
          </p:cNvSpPr>
          <p:nvPr/>
        </p:nvSpPr>
        <p:spPr bwMode="auto">
          <a:xfrm>
            <a:off x="6394450" y="3825875"/>
            <a:ext cx="1927225" cy="352425"/>
          </a:xfrm>
          <a:prstGeom prst="callout1">
            <a:avLst>
              <a:gd name="adj1" fmla="val 32431"/>
              <a:gd name="adj2" fmla="val -3954"/>
              <a:gd name="adj3" fmla="val 35583"/>
              <a:gd name="adj4" fmla="val -45880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vesicula seminalis</a:t>
            </a:r>
          </a:p>
        </p:txBody>
      </p:sp>
      <p:sp>
        <p:nvSpPr>
          <p:cNvPr id="44039" name="AutoShape 7"/>
          <p:cNvSpPr>
            <a:spLocks/>
          </p:cNvSpPr>
          <p:nvPr/>
        </p:nvSpPr>
        <p:spPr bwMode="auto">
          <a:xfrm>
            <a:off x="6281738" y="2036763"/>
            <a:ext cx="1889125" cy="352425"/>
          </a:xfrm>
          <a:prstGeom prst="callout1">
            <a:avLst>
              <a:gd name="adj1" fmla="val 32431"/>
              <a:gd name="adj2" fmla="val -4032"/>
              <a:gd name="adj3" fmla="val 245944"/>
              <a:gd name="adj4" fmla="val -77144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ductus deferens</a:t>
            </a:r>
          </a:p>
        </p:txBody>
      </p:sp>
      <p:sp>
        <p:nvSpPr>
          <p:cNvPr id="44040" name="AutoShape 8"/>
          <p:cNvSpPr>
            <a:spLocks/>
          </p:cNvSpPr>
          <p:nvPr/>
        </p:nvSpPr>
        <p:spPr bwMode="auto">
          <a:xfrm>
            <a:off x="5383213" y="5211763"/>
            <a:ext cx="2003425" cy="352425"/>
          </a:xfrm>
          <a:prstGeom prst="callout1">
            <a:avLst>
              <a:gd name="adj1" fmla="val 32431"/>
              <a:gd name="adj2" fmla="val -3806"/>
              <a:gd name="adj3" fmla="val 31532"/>
              <a:gd name="adj4" fmla="val -50713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prostata</a:t>
            </a:r>
          </a:p>
        </p:txBody>
      </p:sp>
      <p:sp>
        <p:nvSpPr>
          <p:cNvPr id="44041" name="AutoShape 9"/>
          <p:cNvSpPr>
            <a:spLocks/>
          </p:cNvSpPr>
          <p:nvPr/>
        </p:nvSpPr>
        <p:spPr bwMode="auto">
          <a:xfrm>
            <a:off x="4921250" y="6005513"/>
            <a:ext cx="2003425" cy="552450"/>
          </a:xfrm>
          <a:prstGeom prst="callout1">
            <a:avLst>
              <a:gd name="adj1" fmla="val 20690"/>
              <a:gd name="adj2" fmla="val -3806"/>
              <a:gd name="adj3" fmla="val -51148"/>
              <a:gd name="adj4" fmla="val -65213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húgycső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urethra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2073275"/>
            <a:ext cx="4378325" cy="453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2" name="AutoShape 6"/>
          <p:cNvSpPr>
            <a:spLocks/>
          </p:cNvSpPr>
          <p:nvPr/>
        </p:nvSpPr>
        <p:spPr bwMode="auto">
          <a:xfrm>
            <a:off x="5908675" y="3295650"/>
            <a:ext cx="2003425" cy="352425"/>
          </a:xfrm>
          <a:prstGeom prst="callout1">
            <a:avLst>
              <a:gd name="adj1" fmla="val 32431"/>
              <a:gd name="adj2" fmla="val -3806"/>
              <a:gd name="adj3" fmla="val 126579"/>
              <a:gd name="adj4" fmla="val -36528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vesicula seminalis</a:t>
            </a:r>
          </a:p>
        </p:txBody>
      </p:sp>
      <p:sp>
        <p:nvSpPr>
          <p:cNvPr id="45063" name="AutoShape 7"/>
          <p:cNvSpPr>
            <a:spLocks/>
          </p:cNvSpPr>
          <p:nvPr/>
        </p:nvSpPr>
        <p:spPr bwMode="auto">
          <a:xfrm>
            <a:off x="5999163" y="1662113"/>
            <a:ext cx="1889125" cy="352425"/>
          </a:xfrm>
          <a:prstGeom prst="callout1">
            <a:avLst>
              <a:gd name="adj1" fmla="val 32431"/>
              <a:gd name="adj2" fmla="val -4032"/>
              <a:gd name="adj3" fmla="val 436037"/>
              <a:gd name="adj4" fmla="val -61176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ductus deferens</a:t>
            </a:r>
          </a:p>
        </p:txBody>
      </p:sp>
      <p:sp>
        <p:nvSpPr>
          <p:cNvPr id="45064" name="AutoShape 8"/>
          <p:cNvSpPr>
            <a:spLocks/>
          </p:cNvSpPr>
          <p:nvPr/>
        </p:nvSpPr>
        <p:spPr bwMode="auto">
          <a:xfrm>
            <a:off x="4978400" y="5573713"/>
            <a:ext cx="1165225" cy="352425"/>
          </a:xfrm>
          <a:prstGeom prst="callout1">
            <a:avLst>
              <a:gd name="adj1" fmla="val 32431"/>
              <a:gd name="adj2" fmla="val -6542"/>
              <a:gd name="adj3" fmla="val -19819"/>
              <a:gd name="adj4" fmla="val -91690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prostata</a:t>
            </a:r>
          </a:p>
        </p:txBody>
      </p:sp>
      <p:sp>
        <p:nvSpPr>
          <p:cNvPr id="45065" name="AutoShape 9"/>
          <p:cNvSpPr>
            <a:spLocks/>
          </p:cNvSpPr>
          <p:nvPr/>
        </p:nvSpPr>
        <p:spPr bwMode="auto">
          <a:xfrm>
            <a:off x="4122738" y="6273800"/>
            <a:ext cx="2003425" cy="352425"/>
          </a:xfrm>
          <a:prstGeom prst="callout1">
            <a:avLst>
              <a:gd name="adj1" fmla="val 32431"/>
              <a:gd name="adj2" fmla="val -3806"/>
              <a:gd name="adj3" fmla="val -86037"/>
              <a:gd name="adj4" fmla="val -79079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urethra</a:t>
            </a:r>
          </a:p>
        </p:txBody>
      </p:sp>
      <p:sp>
        <p:nvSpPr>
          <p:cNvPr id="45066" name="AutoShape 10"/>
          <p:cNvSpPr>
            <a:spLocks/>
          </p:cNvSpPr>
          <p:nvPr/>
        </p:nvSpPr>
        <p:spPr bwMode="auto">
          <a:xfrm>
            <a:off x="5230813" y="4686300"/>
            <a:ext cx="2298700" cy="352425"/>
          </a:xfrm>
          <a:prstGeom prst="callout1">
            <a:avLst>
              <a:gd name="adj1" fmla="val 32431"/>
              <a:gd name="adj2" fmla="val -3315"/>
              <a:gd name="adj3" fmla="val 150000"/>
              <a:gd name="adj4" fmla="val -72097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ductus ejaculatorius</a:t>
            </a: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DUCTUS DEFERENS, VESICULA SEMINALIS ÉS PROSTATA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DUCTUS DEFERENS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01600" y="898525"/>
            <a:ext cx="5368925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Alak és méret: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50-60 cm hossz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3-3.5 mm átmérő – 0.5 mm lumen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Szerkezet: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nyálkahártya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rendkívül vastag </a:t>
            </a:r>
            <a:r>
              <a:rPr lang="hu-HU" altLang="hu-HU" sz="1800" b="0" i="1">
                <a:latin typeface="Arial" panose="020B0604020202020204" pitchFamily="34" charset="0"/>
              </a:rPr>
              <a:t>simaizomfal</a:t>
            </a:r>
          </a:p>
          <a:p>
            <a:endParaRPr lang="hu-HU" altLang="hu-HU" sz="1800" b="0" i="1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Funkció: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spermiumok továbbítása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az ejakuláció során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3028950"/>
            <a:ext cx="444500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01600" y="898525"/>
            <a:ext cx="8874125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Prostata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Vesicula seminalis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Cowper-mirigy (gl. bulbourethralis)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Ondó jellemzői: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2-6 ml – 99%-t a járulékos mirigyek termelik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alkalikus pH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  <a:r>
              <a:rPr lang="en-US" altLang="hu-HU" sz="1800" b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hu-HU" altLang="hu-HU" sz="1800" b="0">
                <a:latin typeface="Arial" panose="020B0604020202020204" pitchFamily="34" charset="0"/>
              </a:rPr>
              <a:t>20 millió (</a:t>
            </a:r>
            <a:r>
              <a:rPr lang="en-US" altLang="hu-HU" sz="1800" b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hu-HU" altLang="hu-HU" sz="1800" b="0">
                <a:latin typeface="Arial" panose="020B0604020202020204" pitchFamily="34" charset="0"/>
                <a:cs typeface="Arial" panose="020B0604020202020204" pitchFamily="34" charset="0"/>
              </a:rPr>
              <a:t>100 millió) </a:t>
            </a:r>
            <a:r>
              <a:rPr lang="hu-HU" altLang="hu-HU" sz="1800" b="0">
                <a:latin typeface="Arial" panose="020B0604020202020204" pitchFamily="34" charset="0"/>
              </a:rPr>
              <a:t>spermium / ml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  <a:r>
              <a:rPr lang="en-US" altLang="hu-HU" sz="1800" b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hu-HU" altLang="hu-HU" sz="1800" b="0">
                <a:latin typeface="Arial" panose="020B0604020202020204" pitchFamily="34" charset="0"/>
                <a:cs typeface="Arial" panose="020B0604020202020204" pitchFamily="34" charset="0"/>
              </a:rPr>
              <a:t>60% jól mozgó spermium</a:t>
            </a:r>
          </a:p>
          <a:p>
            <a:endParaRPr lang="hu-HU" altLang="hu-HU" sz="18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JÁRULÉKOS MIRIGYEK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VESICULA SEMINALIS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01600" y="898525"/>
            <a:ext cx="71691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Alak és méret: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5-10 cm hossz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hosszúkás, redőzött mirigy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Szerkezet: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nyálkahártya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vastag simaizomréteg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3028950"/>
            <a:ext cx="444500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PROSTATA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01600" y="898525"/>
            <a:ext cx="4759325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Alak és méret: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4 cm széles, 2 cm a-p, 3 cm magas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szelídgesztenye alakú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Szerkezet: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  <a:r>
              <a:rPr lang="hu-HU" altLang="hu-HU" sz="1800" b="0" i="1">
                <a:latin typeface="Arial" panose="020B0604020202020204" pitchFamily="34" charset="0"/>
              </a:rPr>
              <a:t>stroma: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simaizom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fibroelasztikus kötőszövet</a:t>
            </a:r>
            <a:endParaRPr lang="hu-HU" altLang="hu-HU" sz="1800" b="0" i="1">
              <a:latin typeface="Arial" panose="020B0604020202020204" pitchFamily="34" charset="0"/>
            </a:endParaRPr>
          </a:p>
          <a:p>
            <a:r>
              <a:rPr lang="hu-HU" altLang="hu-HU" sz="1800" b="0" i="1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 i="1">
                <a:latin typeface="Arial" panose="020B0604020202020204" pitchFamily="34" charset="0"/>
              </a:rPr>
              <a:t>	mirigyek: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mucosus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submucosus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fő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Prostata hypertrophia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Prostata rák</a:t>
            </a:r>
          </a:p>
        </p:txBody>
      </p:sp>
      <p:pic>
        <p:nvPicPr>
          <p:cNvPr id="48134" name="Picture 6" descr="prost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743075"/>
            <a:ext cx="5275263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2000" b="1" smtClean="0">
                <a:latin typeface="Lucida Sans Unicode" panose="020B0602030504020204" pitchFamily="34" charset="0"/>
              </a:rPr>
              <a:t>Ovarium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79388" y="1557338"/>
            <a:ext cx="2376487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600" b="0">
                <a:latin typeface="Lucida Sans Unicode" panose="020B0602030504020204" pitchFamily="34" charset="0"/>
              </a:rPr>
              <a:t>Elhelyezkedés:</a:t>
            </a:r>
          </a:p>
          <a:p>
            <a:pPr eaLnBrk="1" hangingPunct="1"/>
            <a:r>
              <a:rPr lang="hu-HU" altLang="hu-HU" sz="1600" b="0">
                <a:latin typeface="Lucida Sans Unicode" panose="020B0602030504020204" pitchFamily="34" charset="0"/>
              </a:rPr>
              <a:t>a. Iliaca communisok oszlásánál</a:t>
            </a:r>
          </a:p>
          <a:p>
            <a:pPr eaLnBrk="1" hangingPunct="1"/>
            <a:endParaRPr lang="hu-HU" altLang="hu-HU" sz="1600" b="0">
              <a:latin typeface="Lucida Sans Unicode" panose="020B0602030504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hu-HU" altLang="hu-HU" sz="1600" b="0">
                <a:latin typeface="Lucida Sans Unicode" panose="020B0602030504020204" pitchFamily="34" charset="0"/>
              </a:rPr>
              <a:t>mandula alakú </a:t>
            </a:r>
          </a:p>
          <a:p>
            <a:pPr eaLnBrk="1" hangingPunct="1">
              <a:buFontTx/>
              <a:buChar char="•"/>
            </a:pPr>
            <a:r>
              <a:rPr lang="hu-HU" altLang="hu-HU" sz="1600" b="0">
                <a:latin typeface="Lucida Sans Unicode" panose="020B0602030504020204" pitchFamily="34" charset="0"/>
              </a:rPr>
              <a:t>1,5 cm hosszúságú</a:t>
            </a:r>
          </a:p>
          <a:p>
            <a:pPr eaLnBrk="1" hangingPunct="1"/>
            <a:endParaRPr lang="hu-HU" altLang="hu-HU" sz="16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600" b="0">
              <a:latin typeface="Lucida Sans Unicode" panose="020B0602030504020204" pitchFamily="34" charset="0"/>
            </a:endParaRPr>
          </a:p>
          <a:p>
            <a:pPr eaLnBrk="1" hangingPunct="1"/>
            <a:r>
              <a:rPr lang="hu-HU" altLang="hu-HU" sz="1600" b="0">
                <a:latin typeface="Lucida Sans Unicode" panose="020B0602030504020204" pitchFamily="34" charset="0"/>
              </a:rPr>
              <a:t>Feladat:</a:t>
            </a:r>
          </a:p>
          <a:p>
            <a:pPr eaLnBrk="1" hangingPunct="1"/>
            <a:endParaRPr lang="hu-HU" altLang="hu-HU" sz="1600" b="0">
              <a:latin typeface="Lucida Sans Unicode" panose="020B0602030504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hu-HU" altLang="hu-HU" sz="1600" b="0">
                <a:latin typeface="Lucida Sans Unicode" panose="020B0602030504020204" pitchFamily="34" charset="0"/>
              </a:rPr>
              <a:t>Petesejt termelés</a:t>
            </a:r>
          </a:p>
          <a:p>
            <a:pPr eaLnBrk="1" hangingPunct="1">
              <a:buFontTx/>
              <a:buChar char="•"/>
            </a:pPr>
            <a:endParaRPr lang="hu-HU" altLang="hu-HU" sz="1600" b="0">
              <a:latin typeface="Lucida Sans Unicode" panose="020B0602030504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hu-HU" altLang="hu-HU" sz="1600" b="0">
                <a:latin typeface="Lucida Sans Unicode" panose="020B0602030504020204" pitchFamily="34" charset="0"/>
              </a:rPr>
              <a:t>Női nemi hormonok </a:t>
            </a:r>
          </a:p>
          <a:p>
            <a:pPr eaLnBrk="1" hangingPunct="1"/>
            <a:r>
              <a:rPr lang="hu-HU" altLang="hu-HU" sz="1600" b="0">
                <a:latin typeface="Lucida Sans Unicode" panose="020B0602030504020204" pitchFamily="34" charset="0"/>
              </a:rPr>
              <a:t>szekréciója</a:t>
            </a:r>
          </a:p>
          <a:p>
            <a:pPr eaLnBrk="1" hangingPunct="1"/>
            <a:r>
              <a:rPr lang="hu-HU" altLang="hu-HU" sz="1600" b="0" i="1">
                <a:latin typeface="Lucida Sans Unicode" panose="020B0602030504020204" pitchFamily="34" charset="0"/>
              </a:rPr>
              <a:t>ösztrogén</a:t>
            </a:r>
          </a:p>
          <a:p>
            <a:pPr eaLnBrk="1" hangingPunct="1"/>
            <a:r>
              <a:rPr lang="hu-HU" altLang="hu-HU" sz="1600" b="0" i="1">
                <a:latin typeface="Lucida Sans Unicode" panose="020B0602030504020204" pitchFamily="34" charset="0"/>
              </a:rPr>
              <a:t>progeszteron</a:t>
            </a:r>
          </a:p>
          <a:p>
            <a:pPr eaLnBrk="1" hangingPunct="1"/>
            <a:r>
              <a:rPr lang="hu-HU" altLang="hu-HU" sz="1600" b="0" i="1">
                <a:latin typeface="Lucida Sans Unicode" panose="020B0602030504020204" pitchFamily="34" charset="0"/>
              </a:rPr>
              <a:t>(menstruációs ciklus)</a:t>
            </a:r>
          </a:p>
          <a:p>
            <a:pPr eaLnBrk="1" hangingPunct="1"/>
            <a:endParaRPr lang="hu-HU" altLang="hu-HU" sz="1600" b="0" i="1">
              <a:latin typeface="Lucida Sans Unicode" panose="020B0602030504020204" pitchFamily="34" charset="0"/>
            </a:endParaRPr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2627313" y="1341438"/>
            <a:ext cx="6480175" cy="5245100"/>
            <a:chOff x="1655" y="845"/>
            <a:chExt cx="4082" cy="3304"/>
          </a:xfrm>
        </p:grpSpPr>
        <p:graphicFrame>
          <p:nvGraphicFramePr>
            <p:cNvPr id="7173" name="Object 5"/>
            <p:cNvGraphicFramePr>
              <a:graphicFrameLocks noChangeAspect="1"/>
            </p:cNvGraphicFramePr>
            <p:nvPr/>
          </p:nvGraphicFramePr>
          <p:xfrm>
            <a:off x="1655" y="845"/>
            <a:ext cx="4082" cy="3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8" name="Image" r:id="rId3" imgW="14082540" imgH="11720635" progId="Photoshop.Image.9">
                    <p:embed/>
                  </p:oleObj>
                </mc:Choice>
                <mc:Fallback>
                  <p:oleObj name="Image" r:id="rId3" imgW="14082540" imgH="11720635" progId="Photoshop.Image.9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5" y="845"/>
                          <a:ext cx="4082" cy="3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1655" y="3294"/>
              <a:ext cx="89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hu-HU" altLang="hu-HU" sz="1400" b="0">
                  <a:latin typeface="Arial" panose="020B0604020202020204" pitchFamily="34" charset="0"/>
                </a:rPr>
                <a:t>corpus albicans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GLANDULA BULBOURETHRALIS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01600" y="898525"/>
            <a:ext cx="71691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Alak és méret: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borsó méretű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Szerkezet: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tubuloalveoláris mirigy 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1706563"/>
            <a:ext cx="316230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R:\KatzS\ANATÓMIA\AllImagesFromGray's Anatomy for Students 2E\allimages\C9780443069529-005-f044aa.JPG"/>
          <p:cNvPicPr>
            <a:picLocks noChangeAspect="1" noChangeArrowheads="1"/>
          </p:cNvPicPr>
          <p:nvPr/>
        </p:nvPicPr>
        <p:blipFill>
          <a:blip r:embed="rId3" cstate="print"/>
          <a:srcRect t="35634" r="-1087"/>
          <a:stretch>
            <a:fillRect/>
          </a:stretch>
        </p:blipFill>
        <p:spPr bwMode="auto">
          <a:xfrm>
            <a:off x="202842" y="2894566"/>
            <a:ext cx="5599830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PENIS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1717675"/>
            <a:ext cx="316230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101600" y="898525"/>
            <a:ext cx="88741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Részei: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glans penis – preputium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corpus penis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radix penis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6" name="Picture 2" descr="C:\Users\katzsanya\Documents\ANATÓMIA\AllImagesFromGray's Anatomy for Students 2E\allimages\C9780443069529-005-f00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27" y="2422525"/>
            <a:ext cx="4506515" cy="42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PENIS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01600" y="898525"/>
            <a:ext cx="88741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Penis erectilis testei: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corpus cavernosum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crus penis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corpus spongiosum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glans penis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bulbus penis</a:t>
            </a:r>
            <a:endParaRPr lang="hu-HU" altLang="hu-HU" sz="18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2230" name="Picture 6" descr="peni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071688"/>
            <a:ext cx="65532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PENIS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162050"/>
            <a:ext cx="5348287" cy="533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5" name="AutoShape 7"/>
          <p:cNvSpPr>
            <a:spLocks/>
          </p:cNvSpPr>
          <p:nvPr/>
        </p:nvSpPr>
        <p:spPr bwMode="auto">
          <a:xfrm>
            <a:off x="5538788" y="1477963"/>
            <a:ext cx="2574925" cy="352425"/>
          </a:xfrm>
          <a:prstGeom prst="callout1">
            <a:avLst>
              <a:gd name="adj1" fmla="val 32431"/>
              <a:gd name="adj2" fmla="val -2958"/>
              <a:gd name="adj3" fmla="val 345944"/>
              <a:gd name="adj4" fmla="val -7275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crus penist borítja: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m. ischiocavernosus</a:t>
            </a:r>
          </a:p>
        </p:txBody>
      </p:sp>
      <p:sp>
        <p:nvSpPr>
          <p:cNvPr id="53256" name="AutoShape 8"/>
          <p:cNvSpPr>
            <a:spLocks/>
          </p:cNvSpPr>
          <p:nvPr/>
        </p:nvSpPr>
        <p:spPr bwMode="auto">
          <a:xfrm>
            <a:off x="6094413" y="2755900"/>
            <a:ext cx="2574925" cy="352425"/>
          </a:xfrm>
          <a:prstGeom prst="callout1">
            <a:avLst>
              <a:gd name="adj1" fmla="val 32431"/>
              <a:gd name="adj2" fmla="val -2958"/>
              <a:gd name="adj3" fmla="val 85134"/>
              <a:gd name="adj4" fmla="val -10739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bulbus penist borítja: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m. bulbospongiosus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PENIS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pic>
        <p:nvPicPr>
          <p:cNvPr id="54277" name="Picture 5" descr="pen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249363"/>
            <a:ext cx="8104187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SCROTUM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1628775"/>
            <a:ext cx="493553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101600" y="898525"/>
            <a:ext cx="6207125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A here és a funiculus spermaticus burkai: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scrotum bőre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tunica dartos – septum scroti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fascia spermatica externa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fascia cremasterica – m. cremaster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fascia spermatica interna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	tunica vaginalis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Funkció: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a here hőmérséklete 2-3</a:t>
            </a:r>
            <a:r>
              <a:rPr lang="en-US" altLang="hu-HU" sz="1800" b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hu-HU" altLang="hu-HU" sz="1800" b="0">
                <a:latin typeface="Arial" panose="020B0604020202020204" pitchFamily="34" charset="0"/>
                <a:cs typeface="Arial" panose="020B0604020202020204" pitchFamily="34" charset="0"/>
              </a:rPr>
              <a:t>C-kal </a:t>
            </a:r>
          </a:p>
          <a:p>
            <a:r>
              <a:rPr lang="hu-HU" altLang="hu-HU" sz="1800" b="0">
                <a:latin typeface="Arial" panose="020B0604020202020204" pitchFamily="34" charset="0"/>
                <a:cs typeface="Arial" panose="020B0604020202020204" pitchFamily="34" charset="0"/>
              </a:rPr>
              <a:t>	alacsonyabb a testhőmérsékletnél</a:t>
            </a:r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FÉRFI URETHRA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1044575"/>
            <a:ext cx="3524250" cy="565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7" name="AutoShape 7"/>
          <p:cNvSpPr>
            <a:spLocks/>
          </p:cNvSpPr>
          <p:nvPr/>
        </p:nvSpPr>
        <p:spPr bwMode="auto">
          <a:xfrm>
            <a:off x="6837363" y="5208588"/>
            <a:ext cx="2333625" cy="352425"/>
          </a:xfrm>
          <a:prstGeom prst="callout1">
            <a:avLst>
              <a:gd name="adj1" fmla="val 32431"/>
              <a:gd name="adj2" fmla="val -3264"/>
              <a:gd name="adj3" fmla="val -23875"/>
              <a:gd name="adj4" fmla="val -80546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diaphragm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urogenitale</a:t>
            </a:r>
          </a:p>
        </p:txBody>
      </p:sp>
      <p:sp>
        <p:nvSpPr>
          <p:cNvPr id="56328" name="AutoShape 8"/>
          <p:cNvSpPr>
            <a:spLocks/>
          </p:cNvSpPr>
          <p:nvPr/>
        </p:nvSpPr>
        <p:spPr bwMode="auto">
          <a:xfrm>
            <a:off x="6319838" y="5946775"/>
            <a:ext cx="2098675" cy="352425"/>
          </a:xfrm>
          <a:prstGeom prst="callout1">
            <a:avLst>
              <a:gd name="adj1" fmla="val 32431"/>
              <a:gd name="adj2" fmla="val -3630"/>
              <a:gd name="adj3" fmla="val -160810"/>
              <a:gd name="adj4" fmla="val -8895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corpus spongiosum</a:t>
            </a:r>
          </a:p>
        </p:txBody>
      </p:sp>
      <p:sp>
        <p:nvSpPr>
          <p:cNvPr id="56329" name="AutoShape 9"/>
          <p:cNvSpPr>
            <a:spLocks/>
          </p:cNvSpPr>
          <p:nvPr/>
        </p:nvSpPr>
        <p:spPr bwMode="auto">
          <a:xfrm>
            <a:off x="6888163" y="4029075"/>
            <a:ext cx="1612900" cy="352425"/>
          </a:xfrm>
          <a:prstGeom prst="callout1">
            <a:avLst>
              <a:gd name="adj1" fmla="val 32431"/>
              <a:gd name="adj2" fmla="val -4722"/>
              <a:gd name="adj3" fmla="val 222972"/>
              <a:gd name="adj4" fmla="val -12224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prostata</a:t>
            </a:r>
          </a:p>
        </p:txBody>
      </p:sp>
      <p:sp>
        <p:nvSpPr>
          <p:cNvPr id="56330" name="AutoShape 10"/>
          <p:cNvSpPr>
            <a:spLocks/>
          </p:cNvSpPr>
          <p:nvPr/>
        </p:nvSpPr>
        <p:spPr bwMode="auto">
          <a:xfrm>
            <a:off x="6770688" y="3254375"/>
            <a:ext cx="1612900" cy="352425"/>
          </a:xfrm>
          <a:prstGeom prst="callout1">
            <a:avLst>
              <a:gd name="adj1" fmla="val 32431"/>
              <a:gd name="adj2" fmla="val -4722"/>
              <a:gd name="adj3" fmla="val 341894"/>
              <a:gd name="adj4" fmla="val -11456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húgyhólyag</a:t>
            </a:r>
          </a:p>
        </p:txBody>
      </p:sp>
      <p:sp>
        <p:nvSpPr>
          <p:cNvPr id="56331" name="AutoShape 11"/>
          <p:cNvSpPr>
            <a:spLocks/>
          </p:cNvSpPr>
          <p:nvPr/>
        </p:nvSpPr>
        <p:spPr bwMode="auto">
          <a:xfrm>
            <a:off x="539750" y="6503988"/>
            <a:ext cx="2644775" cy="238125"/>
          </a:xfrm>
          <a:prstGeom prst="callout1">
            <a:avLst>
              <a:gd name="adj1" fmla="val 48000"/>
              <a:gd name="adj2" fmla="val 102880"/>
              <a:gd name="adj3" fmla="val -78667"/>
              <a:gd name="adj4" fmla="val 109662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800" b="0">
                <a:latin typeface="Arial" panose="020B0604020202020204" pitchFamily="34" charset="0"/>
              </a:rPr>
              <a:t>ostium urethrae externum</a:t>
            </a:r>
          </a:p>
        </p:txBody>
      </p:sp>
      <p:sp>
        <p:nvSpPr>
          <p:cNvPr id="56332" name="AutoShape 12"/>
          <p:cNvSpPr>
            <a:spLocks/>
          </p:cNvSpPr>
          <p:nvPr/>
        </p:nvSpPr>
        <p:spPr bwMode="auto">
          <a:xfrm>
            <a:off x="504825" y="3789363"/>
            <a:ext cx="2636838" cy="238125"/>
          </a:xfrm>
          <a:prstGeom prst="callout1">
            <a:avLst>
              <a:gd name="adj1" fmla="val 48000"/>
              <a:gd name="adj2" fmla="val 102889"/>
              <a:gd name="adj3" fmla="val 369333"/>
              <a:gd name="adj4" fmla="val 163213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800" b="0">
                <a:latin typeface="Arial" panose="020B0604020202020204" pitchFamily="34" charset="0"/>
              </a:rPr>
              <a:t>ostium urethrae internum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FÉRFI URETHRA</a:t>
            </a:r>
          </a:p>
          <a:p>
            <a:pPr algn="ctr"/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455613"/>
            <a:ext cx="243205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01600" y="898525"/>
            <a:ext cx="6207125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55600" algn="l"/>
                <a:tab pos="30527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55600" algn="l"/>
                <a:tab pos="30527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55600" algn="l"/>
                <a:tab pos="30527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55600" algn="l"/>
                <a:tab pos="30527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55600" algn="l"/>
                <a:tab pos="30527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30527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30527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30527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3052763" algn="l"/>
                <a:tab pos="43053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Alak és méret: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20-25 cm hossz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ostium urethrae internum 	– </a:t>
            </a:r>
            <a:r>
              <a:rPr lang="hu-HU" altLang="hu-HU" sz="1800" b="0" i="1">
                <a:latin typeface="Arial" panose="020B0604020202020204" pitchFamily="34" charset="0"/>
              </a:rPr>
              <a:t>sphincter vesicae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ostium urethrae externum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  <a:p>
            <a:r>
              <a:rPr lang="hu-HU" altLang="hu-HU" sz="1800" b="0">
                <a:latin typeface="Arial" panose="020B0604020202020204" pitchFamily="34" charset="0"/>
              </a:rPr>
              <a:t>Parts: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pars prostatica: 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crista urethralis, colliculus seminalis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pars membranacea 	– </a:t>
            </a:r>
            <a:r>
              <a:rPr lang="hu-HU" altLang="hu-HU" sz="1800" b="0" i="1">
                <a:latin typeface="Arial" panose="020B0604020202020204" pitchFamily="34" charset="0"/>
              </a:rPr>
              <a:t>sphincter urethrae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pars spongiosa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	</a:t>
            </a:r>
          </a:p>
          <a:p>
            <a:r>
              <a:rPr lang="hu-HU" altLang="hu-HU" sz="1800" b="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1425575" y="2446338"/>
            <a:ext cx="5670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/>
              <a:t>UROGENITALIS SZERVEK FEJLŐDÉSE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898525" y="6338888"/>
            <a:ext cx="6726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b="0"/>
              <a:t>5. hét,  pronephros, mesonephros és metanephros</a:t>
            </a:r>
          </a:p>
        </p:txBody>
      </p:sp>
      <p:pic>
        <p:nvPicPr>
          <p:cNvPr id="59395" name="Picture 3" descr="DA2C15F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0772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/>
            <a:r>
              <a:rPr lang="hu-HU" altLang="hu-HU" sz="2000">
                <a:latin typeface="Lucida Sans Unicode" panose="020B0602030504020204" pitchFamily="34" charset="0"/>
              </a:rPr>
              <a:t>Tüszőérés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95288" y="836613"/>
            <a:ext cx="5327650" cy="628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hu-HU" altLang="hu-HU" sz="1200" b="0">
                <a:latin typeface="Lucida Sans Unicode" panose="020B0602030504020204" pitchFamily="34" charset="0"/>
              </a:rPr>
              <a:t>A primer oocyták a születés előtt már a petefészekben megtalálhatóak.</a:t>
            </a:r>
          </a:p>
          <a:p>
            <a:pPr eaLnBrk="1" hangingPunct="1">
              <a:lnSpc>
                <a:spcPct val="130000"/>
              </a:lnSpc>
            </a:pPr>
            <a:r>
              <a:rPr lang="hu-HU" altLang="hu-HU" sz="1200" b="0">
                <a:latin typeface="Lucida Sans Unicode" panose="020B0602030504020204" pitchFamily="34" charset="0"/>
              </a:rPr>
              <a:t>Az első meiotikus osztódási szakaszt még nem fejezték be.</a:t>
            </a:r>
          </a:p>
          <a:p>
            <a:pPr eaLnBrk="1" hangingPunct="1">
              <a:lnSpc>
                <a:spcPct val="130000"/>
              </a:lnSpc>
            </a:pPr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hu-HU" altLang="hu-HU" sz="1200" b="0">
                <a:latin typeface="Lucida Sans Unicode" panose="020B0602030504020204" pitchFamily="34" charset="0"/>
              </a:rPr>
              <a:t>Az első meiotikus osztódási szakasz vége: ovuláció</a:t>
            </a:r>
          </a:p>
          <a:p>
            <a:pPr eaLnBrk="1" hangingPunct="1">
              <a:lnSpc>
                <a:spcPct val="130000"/>
              </a:lnSpc>
            </a:pPr>
            <a:r>
              <a:rPr lang="hu-HU" altLang="hu-HU" sz="1200" b="0">
                <a:latin typeface="Lucida Sans Unicode" panose="020B0602030504020204" pitchFamily="34" charset="0"/>
              </a:rPr>
              <a:t>A második meiotikus osztódási szakasz vége: megtermékenyítés</a:t>
            </a:r>
          </a:p>
          <a:p>
            <a:pPr eaLnBrk="1" hangingPunct="1">
              <a:lnSpc>
                <a:spcPct val="130000"/>
              </a:lnSpc>
            </a:pPr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hu-HU" altLang="hu-HU" sz="1200" b="0">
                <a:latin typeface="Lucida Sans Unicode" panose="020B0602030504020204" pitchFamily="34" charset="0"/>
              </a:rPr>
              <a:t>A follikulust alkotó sejtek:</a:t>
            </a:r>
          </a:p>
          <a:p>
            <a:pPr eaLnBrk="1" hangingPunct="1">
              <a:lnSpc>
                <a:spcPct val="130000"/>
              </a:lnSpc>
            </a:pPr>
            <a:r>
              <a:rPr lang="hu-HU" altLang="hu-HU" sz="1200" b="0">
                <a:latin typeface="Lucida Sans Unicode" panose="020B0602030504020204" pitchFamily="34" charset="0"/>
              </a:rPr>
              <a:t>Granulosa sejtek (belső réteg) </a:t>
            </a:r>
          </a:p>
          <a:p>
            <a:pPr eaLnBrk="1" hangingPunct="1">
              <a:lnSpc>
                <a:spcPct val="130000"/>
              </a:lnSpc>
            </a:pPr>
            <a:r>
              <a:rPr lang="hu-HU" altLang="hu-HU" sz="1200" b="0">
                <a:latin typeface="Lucida Sans Unicode" panose="020B0602030504020204" pitchFamily="34" charset="0"/>
              </a:rPr>
              <a:t>Theca sejtek (külső réteg)</a:t>
            </a:r>
          </a:p>
          <a:p>
            <a:pPr eaLnBrk="1" hangingPunct="1">
              <a:lnSpc>
                <a:spcPct val="130000"/>
              </a:lnSpc>
            </a:pPr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hu-HU" altLang="hu-HU" sz="1200" b="0">
                <a:latin typeface="Lucida Sans Unicode" panose="020B0602030504020204" pitchFamily="34" charset="0"/>
              </a:rPr>
              <a:t>A follikulus érését a hypophisis FSH (follikulus stimuláló hormon)-ja befolyásolja.</a:t>
            </a:r>
          </a:p>
          <a:p>
            <a:pPr eaLnBrk="1" hangingPunct="1">
              <a:lnSpc>
                <a:spcPct val="130000"/>
              </a:lnSpc>
            </a:pPr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hu-HU" altLang="hu-HU" sz="1200" b="0">
                <a:latin typeface="Lucida Sans Unicode" panose="020B0602030504020204" pitchFamily="34" charset="0"/>
              </a:rPr>
              <a:t>Ovulációt követően a hypophysis LH (luteinizáló hormon)-ja hatására kialakul a corpus luteum (sárgatest).</a:t>
            </a:r>
          </a:p>
          <a:p>
            <a:pPr eaLnBrk="1" hangingPunct="1">
              <a:lnSpc>
                <a:spcPct val="130000"/>
              </a:lnSpc>
            </a:pPr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hu-HU" altLang="hu-HU" sz="1200" b="0">
                <a:latin typeface="Lucida Sans Unicode" panose="020B0602030504020204" pitchFamily="34" charset="0"/>
              </a:rPr>
              <a:t>Megtermékenyítés után a chorion által termelt HCG (humán choriogonadotropin) a sárgatestet hónapokig fenntartja </a:t>
            </a:r>
          </a:p>
          <a:p>
            <a:pPr eaLnBrk="1" hangingPunct="1">
              <a:lnSpc>
                <a:spcPct val="130000"/>
              </a:lnSpc>
            </a:pPr>
            <a:r>
              <a:rPr lang="hu-HU" altLang="hu-HU" sz="1200" b="0">
                <a:latin typeface="Lucida Sans Unicode" panose="020B0602030504020204" pitchFamily="34" charset="0"/>
              </a:rPr>
              <a:t>(corpus luteum graviditatis).</a:t>
            </a:r>
          </a:p>
          <a:p>
            <a:pPr eaLnBrk="1" hangingPunct="1">
              <a:lnSpc>
                <a:spcPct val="130000"/>
              </a:lnSpc>
            </a:pPr>
            <a:r>
              <a:rPr lang="hu-HU" altLang="hu-HU" sz="1200" b="0">
                <a:latin typeface="Lucida Sans Unicode" panose="020B0602030504020204" pitchFamily="34" charset="0"/>
              </a:rPr>
              <a:t>Megtermékenyítés nélkül a sárgatest 10-14 nap múltán elsorvad (corpus luteum menstruationis).</a:t>
            </a:r>
          </a:p>
          <a:p>
            <a:pPr eaLnBrk="1" hangingPunct="1">
              <a:lnSpc>
                <a:spcPct val="130000"/>
              </a:lnSpc>
            </a:pPr>
            <a:r>
              <a:rPr lang="hu-HU" altLang="hu-HU" sz="1200" b="0">
                <a:latin typeface="Lucida Sans Unicode" panose="020B0602030504020204" pitchFamily="34" charset="0"/>
              </a:rPr>
              <a:t>A sárgatest hormonja a progeszteron az endometrium megtartásásért és a szekréciós fázis koordinálásáért felelős.</a:t>
            </a:r>
          </a:p>
          <a:p>
            <a:pPr eaLnBrk="1" hangingPunct="1">
              <a:lnSpc>
                <a:spcPct val="130000"/>
              </a:lnSpc>
            </a:pPr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>
              <a:lnSpc>
                <a:spcPct val="130000"/>
              </a:lnSpc>
            </a:pPr>
            <a:endParaRPr lang="hu-HU" altLang="hu-HU" sz="1200" b="0">
              <a:latin typeface="Lucida Sans Unicode" panose="020B0602030504020204" pitchFamily="34" charset="0"/>
            </a:endParaRPr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6011863" y="620713"/>
          <a:ext cx="1517650" cy="572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Image" r:id="rId3" imgW="1517779" imgH="5724155" progId="Photoshop.Image.9">
                  <p:embed/>
                </p:oleObj>
              </mc:Choice>
              <mc:Fallback>
                <p:oleObj name="Image" r:id="rId3" imgW="1517779" imgH="5724155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620713"/>
                        <a:ext cx="1517650" cy="572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524750" y="711200"/>
            <a:ext cx="1795463" cy="611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200" b="0">
                <a:latin typeface="Lucida Sans Unicode" panose="020B0602030504020204" pitchFamily="34" charset="0"/>
              </a:rPr>
              <a:t>Primordiális follikulus</a:t>
            </a: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r>
              <a:rPr lang="hu-HU" altLang="hu-HU" sz="1200" b="0">
                <a:latin typeface="Lucida Sans Unicode" panose="020B0602030504020204" pitchFamily="34" charset="0"/>
              </a:rPr>
              <a:t>Primer follikulus</a:t>
            </a: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r>
              <a:rPr lang="hu-HU" altLang="hu-HU" sz="1200" b="0">
                <a:latin typeface="Lucida Sans Unicode" panose="020B0602030504020204" pitchFamily="34" charset="0"/>
              </a:rPr>
              <a:t>Secunder follikulus</a:t>
            </a: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r>
              <a:rPr lang="hu-HU" altLang="hu-HU" sz="1200" b="0">
                <a:latin typeface="Lucida Sans Unicode" panose="020B0602030504020204" pitchFamily="34" charset="0"/>
              </a:rPr>
              <a:t>Tercier follikulus</a:t>
            </a:r>
          </a:p>
          <a:p>
            <a:pPr eaLnBrk="1" hangingPunct="1"/>
            <a:r>
              <a:rPr lang="hu-HU" altLang="hu-HU" sz="1200" b="0">
                <a:latin typeface="Lucida Sans Unicode" panose="020B0602030504020204" pitchFamily="34" charset="0"/>
              </a:rPr>
              <a:t>(Graaf-féle tüsző)</a:t>
            </a: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  <a:p>
            <a:pPr eaLnBrk="1" hangingPunct="1"/>
            <a:r>
              <a:rPr lang="hu-HU" altLang="hu-HU" sz="1200" b="0">
                <a:latin typeface="Lucida Sans Unicode" panose="020B0602030504020204" pitchFamily="34" charset="0"/>
              </a:rPr>
              <a:t>Corpus luteum</a:t>
            </a:r>
          </a:p>
          <a:p>
            <a:pPr eaLnBrk="1" hangingPunct="1"/>
            <a:r>
              <a:rPr lang="hu-HU" altLang="hu-HU" sz="1200" b="0">
                <a:latin typeface="Lucida Sans Unicode" panose="020B0602030504020204" pitchFamily="34" charset="0"/>
              </a:rPr>
              <a:t>Corpus albicans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0" y="4953000"/>
            <a:ext cx="5867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2400" b="0"/>
              <a:t>5. hét, a mesonephros glomerulusa, </a:t>
            </a:r>
          </a:p>
          <a:p>
            <a:pPr eaLnBrk="1" hangingPunct="1"/>
            <a:r>
              <a:rPr lang="hu-HU" altLang="hu-HU" sz="2400" b="0"/>
              <a:t>ductus mesonephricus, </a:t>
            </a:r>
          </a:p>
          <a:p>
            <a:pPr eaLnBrk="1" hangingPunct="1"/>
            <a:r>
              <a:rPr lang="hu-HU" altLang="hu-HU" sz="2400" b="0"/>
              <a:t>ductus paramesonephricus</a:t>
            </a:r>
          </a:p>
          <a:p>
            <a:pPr eaLnBrk="1" hangingPunct="1"/>
            <a:r>
              <a:rPr lang="hu-HU" altLang="hu-HU" sz="2400" b="0"/>
              <a:t>metanephrogen szövet</a:t>
            </a:r>
          </a:p>
        </p:txBody>
      </p:sp>
      <p:pic>
        <p:nvPicPr>
          <p:cNvPr id="60419" name="Picture 3" descr="DA2C15F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DA2C15F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52763"/>
            <a:ext cx="4343400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3048000" y="5867400"/>
            <a:ext cx="261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b="0"/>
              <a:t>Vese felszállása 1.</a:t>
            </a:r>
          </a:p>
        </p:txBody>
      </p:sp>
      <p:pic>
        <p:nvPicPr>
          <p:cNvPr id="61443" name="Picture 3" descr="DA2C15FF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8438"/>
            <a:ext cx="9144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457200" y="64008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2400" b="0"/>
              <a:t>Gonádok fejlődése, plica genitalis, ősivarsejtek bevándorlása (3.-6. hét)</a:t>
            </a:r>
          </a:p>
        </p:txBody>
      </p:sp>
      <p:pic>
        <p:nvPicPr>
          <p:cNvPr id="62467" name="Picture 3" descr="DA2C15FF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DA2C15FF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33763"/>
            <a:ext cx="6019800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219200" y="6400800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2400" b="0"/>
              <a:t>Gonádok fejlődése, plica genitalis, ősivarsejtek bevándorlása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371600" y="2336800"/>
            <a:ext cx="703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2000" b="0"/>
              <a:t>6. hét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4495800" y="2971800"/>
            <a:ext cx="4027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2000" b="0"/>
              <a:t>7. hét                                            5. hónap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676400" y="6019800"/>
            <a:ext cx="4141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2000" b="0"/>
              <a:t>8. hét                                              4. hónap</a:t>
            </a:r>
          </a:p>
        </p:txBody>
      </p:sp>
      <p:pic>
        <p:nvPicPr>
          <p:cNvPr id="63494" name="Picture 6" descr="DA2C15FF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909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7" descr="DA2C15FF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541020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8" descr="DA2C15FF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9600"/>
            <a:ext cx="49530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Image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8600" cy="606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0" y="603567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2400" b="0"/>
              <a:t>Ductus mesonephricus (Wolff cső) és ductus paramesonephricus (Müller cső) férfiban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mage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228600" y="5911850"/>
            <a:ext cx="8686800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b="0"/>
              <a:t>Ductus mesonephricus (Wolff cső) és ductus paramesonephricus (Müller cső) nőben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66563" name="Picture 3" descr="dev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1635125"/>
            <a:ext cx="514350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sp>
        <p:nvSpPr>
          <p:cNvPr id="66566" name="AutoShape 6"/>
          <p:cNvSpPr>
            <a:spLocks/>
          </p:cNvSpPr>
          <p:nvPr/>
        </p:nvSpPr>
        <p:spPr bwMode="auto">
          <a:xfrm>
            <a:off x="5700713" y="1250950"/>
            <a:ext cx="2603500" cy="352425"/>
          </a:xfrm>
          <a:prstGeom prst="callout1">
            <a:avLst>
              <a:gd name="adj1" fmla="val 32431"/>
              <a:gd name="adj2" fmla="val -2926"/>
              <a:gd name="adj3" fmla="val 263514"/>
              <a:gd name="adj4" fmla="val -25611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gonád-telep</a:t>
            </a:r>
          </a:p>
        </p:txBody>
      </p:sp>
      <p:sp>
        <p:nvSpPr>
          <p:cNvPr id="66567" name="AutoShape 7"/>
          <p:cNvSpPr>
            <a:spLocks/>
          </p:cNvSpPr>
          <p:nvPr/>
        </p:nvSpPr>
        <p:spPr bwMode="auto">
          <a:xfrm>
            <a:off x="5888038" y="2038350"/>
            <a:ext cx="2298700" cy="352425"/>
          </a:xfrm>
          <a:prstGeom prst="callout1">
            <a:avLst>
              <a:gd name="adj1" fmla="val 32431"/>
              <a:gd name="adj2" fmla="val -3315"/>
              <a:gd name="adj3" fmla="val 112162"/>
              <a:gd name="adj4" fmla="val -23204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Müller-cső</a:t>
            </a: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BELSŐ NEMI SZERVEK</a:t>
            </a:r>
          </a:p>
        </p:txBody>
      </p:sp>
      <p:sp>
        <p:nvSpPr>
          <p:cNvPr id="66569" name="AutoShape 9"/>
          <p:cNvSpPr>
            <a:spLocks/>
          </p:cNvSpPr>
          <p:nvPr/>
        </p:nvSpPr>
        <p:spPr bwMode="auto">
          <a:xfrm>
            <a:off x="5951538" y="2568575"/>
            <a:ext cx="2298700" cy="352425"/>
          </a:xfrm>
          <a:prstGeom prst="callout1">
            <a:avLst>
              <a:gd name="adj1" fmla="val 32431"/>
              <a:gd name="adj2" fmla="val -3315"/>
              <a:gd name="adj3" fmla="val 63514"/>
              <a:gd name="adj4" fmla="val -36051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Wolff-cső</a:t>
            </a:r>
          </a:p>
        </p:txBody>
      </p:sp>
      <p:sp>
        <p:nvSpPr>
          <p:cNvPr id="66570" name="AutoShape 10"/>
          <p:cNvSpPr>
            <a:spLocks/>
          </p:cNvSpPr>
          <p:nvPr/>
        </p:nvSpPr>
        <p:spPr bwMode="auto">
          <a:xfrm>
            <a:off x="5767388" y="3079750"/>
            <a:ext cx="2298700" cy="352425"/>
          </a:xfrm>
          <a:prstGeom prst="callout1">
            <a:avLst>
              <a:gd name="adj1" fmla="val 32431"/>
              <a:gd name="adj2" fmla="val -3315"/>
              <a:gd name="adj3" fmla="val -31083"/>
              <a:gd name="adj4" fmla="val -38120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gubernaculum</a:t>
            </a: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2527300" y="3546475"/>
            <a:ext cx="1276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800" b="0">
                <a:latin typeface="Arial" panose="020B0604020202020204" pitchFamily="34" charset="0"/>
              </a:rPr>
              <a:t>férfi</a:t>
            </a: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5294313" y="3546475"/>
            <a:ext cx="1276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800" b="0">
                <a:latin typeface="Arial" panose="020B0604020202020204" pitchFamily="34" charset="0"/>
              </a:rPr>
              <a:t>nő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67587" name="Picture 3" descr="dev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1803400"/>
            <a:ext cx="5910262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000" b="0">
              <a:latin typeface="Arial" panose="020B0604020202020204" pitchFamily="34" charset="0"/>
            </a:endParaRPr>
          </a:p>
          <a:p>
            <a:endParaRPr lang="en-US" altLang="hu-HU" sz="2400" b="0">
              <a:latin typeface="Arial" panose="020B0604020202020204" pitchFamily="34" charset="0"/>
            </a:endParaRP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altLang="hu-HU" sz="2400" b="0">
              <a:latin typeface="Arial" panose="020B0604020202020204" pitchFamily="34" charset="0"/>
            </a:endParaRPr>
          </a:p>
        </p:txBody>
      </p:sp>
      <p:sp>
        <p:nvSpPr>
          <p:cNvPr id="67590" name="AutoShape 6"/>
          <p:cNvSpPr>
            <a:spLocks/>
          </p:cNvSpPr>
          <p:nvPr/>
        </p:nvSpPr>
        <p:spPr bwMode="auto">
          <a:xfrm>
            <a:off x="5700713" y="1250950"/>
            <a:ext cx="2603500" cy="352425"/>
          </a:xfrm>
          <a:prstGeom prst="callout1">
            <a:avLst>
              <a:gd name="adj1" fmla="val 32431"/>
              <a:gd name="adj2" fmla="val -2926"/>
              <a:gd name="adj3" fmla="val 201352"/>
              <a:gd name="adj4" fmla="val -40245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ivargumó</a:t>
            </a:r>
          </a:p>
        </p:txBody>
      </p:sp>
      <p:sp>
        <p:nvSpPr>
          <p:cNvPr id="67591" name="AutoShape 7"/>
          <p:cNvSpPr>
            <a:spLocks/>
          </p:cNvSpPr>
          <p:nvPr/>
        </p:nvSpPr>
        <p:spPr bwMode="auto">
          <a:xfrm>
            <a:off x="5688013" y="1828800"/>
            <a:ext cx="2298700" cy="352425"/>
          </a:xfrm>
          <a:prstGeom prst="callout1">
            <a:avLst>
              <a:gd name="adj1" fmla="val 32431"/>
              <a:gd name="adj2" fmla="val -3315"/>
              <a:gd name="adj3" fmla="val 128380"/>
              <a:gd name="adj4" fmla="val -43509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ivarredő</a:t>
            </a: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 sz="2400">
                <a:latin typeface="Arial" panose="020B0604020202020204" pitchFamily="34" charset="0"/>
              </a:rPr>
              <a:t>KÜLSŐ NEMI SZERVEK</a:t>
            </a:r>
          </a:p>
        </p:txBody>
      </p:sp>
      <p:sp>
        <p:nvSpPr>
          <p:cNvPr id="67593" name="AutoShape 9"/>
          <p:cNvSpPr>
            <a:spLocks/>
          </p:cNvSpPr>
          <p:nvPr/>
        </p:nvSpPr>
        <p:spPr bwMode="auto">
          <a:xfrm>
            <a:off x="5751513" y="2387600"/>
            <a:ext cx="2298700" cy="352425"/>
          </a:xfrm>
          <a:prstGeom prst="callout1">
            <a:avLst>
              <a:gd name="adj1" fmla="val 32431"/>
              <a:gd name="adj2" fmla="val -3315"/>
              <a:gd name="adj3" fmla="val 6755"/>
              <a:gd name="adj4" fmla="val -38120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ivarsánc</a:t>
            </a:r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1706563" y="2852738"/>
            <a:ext cx="1276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800" b="0">
                <a:latin typeface="Arial" panose="020B0604020202020204" pitchFamily="34" charset="0"/>
              </a:rPr>
              <a:t>férfi</a:t>
            </a: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6208713" y="2852738"/>
            <a:ext cx="1276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800" b="0">
                <a:latin typeface="Arial" panose="020B0604020202020204" pitchFamily="34" charset="0"/>
              </a:rPr>
              <a:t>nő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4"/>
          <p:cNvSpPr txBox="1">
            <a:spLocks noChangeArrowheads="1"/>
          </p:cNvSpPr>
          <p:nvPr/>
        </p:nvSpPr>
        <p:spPr bwMode="auto">
          <a:xfrm>
            <a:off x="155575" y="760413"/>
            <a:ext cx="88773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  <a:tab pos="361950" algn="l"/>
                <a:tab pos="25146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180975" algn="l"/>
                <a:tab pos="361950" algn="l"/>
                <a:tab pos="25146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180975" algn="l"/>
                <a:tab pos="361950" algn="l"/>
                <a:tab pos="25146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180975" algn="l"/>
                <a:tab pos="361950" algn="l"/>
                <a:tab pos="25146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180975" algn="l"/>
                <a:tab pos="361950" algn="l"/>
                <a:tab pos="25146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61950" algn="l"/>
                <a:tab pos="25146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61950" algn="l"/>
                <a:tab pos="25146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61950" algn="l"/>
                <a:tab pos="25146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61950" algn="l"/>
                <a:tab pos="2514600" algn="l"/>
              </a:tabLs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800" b="0">
                <a:latin typeface="Arial" panose="020B0604020202020204" pitchFamily="34" charset="0"/>
              </a:rPr>
              <a:t>Irodalom:</a:t>
            </a:r>
          </a:p>
          <a:p>
            <a:pPr>
              <a:buFontTx/>
              <a:buChar char="•"/>
            </a:pPr>
            <a:r>
              <a:rPr lang="hu-HU" altLang="hu-HU" sz="1800" b="0">
                <a:latin typeface="Arial" panose="020B0604020202020204" pitchFamily="34" charset="0"/>
              </a:rPr>
              <a:t>Kahle W, Leonhardt H, Platzer W: Color Atlas/Text of Human Anatomy, 1993, Thieme, Stuttgart </a:t>
            </a:r>
          </a:p>
          <a:p>
            <a:pPr>
              <a:buFontTx/>
              <a:buChar char="•"/>
            </a:pPr>
            <a:r>
              <a:rPr lang="hu-HU" altLang="hu-HU" sz="1800" b="0">
                <a:latin typeface="Arial" panose="020B0604020202020204" pitchFamily="34" charset="0"/>
              </a:rPr>
              <a:t>Putz R, Pabst R (editors): Sobotta Atlas of Human Anatomy, 1993, Urban &amp; Schwarzenberg, München</a:t>
            </a:r>
          </a:p>
          <a:p>
            <a:pPr>
              <a:buFontTx/>
              <a:buChar char="•"/>
            </a:pPr>
            <a:r>
              <a:rPr lang="hu-HU" altLang="hu-HU" sz="1800" b="0">
                <a:latin typeface="Arial" panose="020B0604020202020204" pitchFamily="34" charset="0"/>
              </a:rPr>
              <a:t>Romanes GJ (editor): Cunningham’s Textbook of Anatomy, 1991, Oxford University Press, Oxford</a:t>
            </a:r>
          </a:p>
          <a:p>
            <a:pPr>
              <a:buFontTx/>
              <a:buChar char="•"/>
            </a:pPr>
            <a:r>
              <a:rPr lang="hu-HU" altLang="hu-HU" sz="1800" b="0">
                <a:latin typeface="Arial" panose="020B0604020202020204" pitchFamily="34" charset="0"/>
              </a:rPr>
              <a:t>Ross MH, Kaye GI, Pawlina W: Histology. A Text and Atlas with Cell and Molecular Biology, 2002, Lippincott, Williams &amp; Wilkins, Philadelphia</a:t>
            </a:r>
          </a:p>
          <a:p>
            <a:pPr>
              <a:buFontTx/>
              <a:buChar char="•"/>
            </a:pPr>
            <a:r>
              <a:rPr lang="hu-HU" altLang="hu-HU" sz="1800" b="0">
                <a:latin typeface="Arial" panose="020B0604020202020204" pitchFamily="34" charset="0"/>
              </a:rPr>
              <a:t>Röchlich P (szerkesztő): Szövettan,1999, Semmelweis Kiadó, Budapest</a:t>
            </a:r>
          </a:p>
          <a:p>
            <a:pPr>
              <a:buFontTx/>
              <a:buChar char="•"/>
            </a:pPr>
            <a:r>
              <a:rPr lang="hu-HU" altLang="hu-HU" sz="1800" b="0">
                <a:latin typeface="Arial" panose="020B0604020202020204" pitchFamily="34" charset="0"/>
              </a:rPr>
              <a:t>Standring S (editor-in-chief): Gray’s Anatomy, 2005, Elsevier Churchill Livingston, Edinburgh</a:t>
            </a:r>
          </a:p>
          <a:p>
            <a:pPr>
              <a:buFontTx/>
              <a:buChar char="•"/>
            </a:pPr>
            <a:r>
              <a:rPr lang="hu-HU" altLang="hu-HU" sz="1800" b="0">
                <a:latin typeface="Arial" panose="020B0604020202020204" pitchFamily="34" charset="0"/>
              </a:rPr>
              <a:t>Stevens A, Lowe JS: Human Histology, 2005, Elsevier Mosby, Philapelphia</a:t>
            </a:r>
          </a:p>
          <a:p>
            <a:endParaRPr lang="hu-HU" altLang="hu-HU" sz="1800" b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79388" y="547688"/>
            <a:ext cx="6011862" cy="5761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9219" name="Picture 3" descr="primertüsző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3787" y="1123977"/>
            <a:ext cx="4949667" cy="43685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660650" y="877888"/>
            <a:ext cx="8524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200" b="0">
                <a:latin typeface="Lucida Sans Unicode" panose="020B0602030504020204" pitchFamily="34" charset="0"/>
              </a:rPr>
              <a:t>csírahám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720850" y="877888"/>
            <a:ext cx="70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200" b="0">
                <a:latin typeface="Lucida Sans Unicode" panose="020B0602030504020204" pitchFamily="34" charset="0"/>
              </a:rPr>
              <a:t>stroma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257300" y="5557838"/>
            <a:ext cx="849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/>
            <a:r>
              <a:rPr lang="hu-HU" altLang="hu-HU" sz="1200" b="0">
                <a:latin typeface="Lucida Sans Unicode" panose="020B0602030504020204" pitchFamily="34" charset="0"/>
              </a:rPr>
              <a:t>zona </a:t>
            </a:r>
          </a:p>
          <a:p>
            <a:pPr algn="r" eaLnBrk="1" hangingPunct="1"/>
            <a:r>
              <a:rPr lang="hu-HU" altLang="hu-HU" sz="1200" b="0">
                <a:latin typeface="Lucida Sans Unicode" panose="020B0602030504020204" pitchFamily="34" charset="0"/>
              </a:rPr>
              <a:t>pellucida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2143125" y="5486400"/>
            <a:ext cx="903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/>
            <a:r>
              <a:rPr lang="hu-HU" altLang="hu-HU" sz="1200" b="0">
                <a:latin typeface="Lucida Sans Unicode" panose="020B0602030504020204" pitchFamily="34" charset="0"/>
              </a:rPr>
              <a:t>secunder </a:t>
            </a:r>
          </a:p>
          <a:p>
            <a:pPr algn="r" eaLnBrk="1" hangingPunct="1"/>
            <a:r>
              <a:rPr lang="hu-HU" altLang="hu-HU" sz="1200" b="0">
                <a:latin typeface="Lucida Sans Unicode" panose="020B0602030504020204" pitchFamily="34" charset="0"/>
              </a:rPr>
              <a:t>follikulus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094038" y="5486400"/>
            <a:ext cx="722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hu-HU" altLang="hu-HU" sz="1200" b="0" dirty="0">
                <a:latin typeface="Lucida Sans Unicode" panose="020B0602030504020204" pitchFamily="34" charset="0"/>
              </a:rPr>
              <a:t>primer </a:t>
            </a:r>
          </a:p>
          <a:p>
            <a:pPr eaLnBrk="1" hangingPunct="1"/>
            <a:r>
              <a:rPr lang="hu-HU" altLang="hu-HU" sz="1200" b="0" dirty="0" err="1">
                <a:latin typeface="Lucida Sans Unicode" panose="020B0602030504020204" pitchFamily="34" charset="0"/>
              </a:rPr>
              <a:t>oocyta</a:t>
            </a:r>
            <a:endParaRPr lang="hu-HU" altLang="hu-HU" sz="1200" b="0" dirty="0">
              <a:latin typeface="Lucida Sans Unicode" panose="020B0602030504020204" pitchFamily="34" charset="0"/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3948113" y="5486400"/>
            <a:ext cx="73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/>
            <a:r>
              <a:rPr lang="hu-HU" altLang="hu-HU" sz="1200" b="0">
                <a:latin typeface="Lucida Sans Unicode" panose="020B0602030504020204" pitchFamily="34" charset="0"/>
              </a:rPr>
              <a:t>theca </a:t>
            </a:r>
          </a:p>
          <a:p>
            <a:pPr algn="ctr" eaLnBrk="1" hangingPunct="1"/>
            <a:r>
              <a:rPr lang="hu-HU" altLang="hu-HU" sz="1200" b="0">
                <a:latin typeface="Lucida Sans Unicode" panose="020B0602030504020204" pitchFamily="34" charset="0"/>
              </a:rPr>
              <a:t>follikuli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4826000" y="548640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/>
            <a:r>
              <a:rPr lang="hu-HU" altLang="hu-HU" sz="1200" b="0">
                <a:latin typeface="Lucida Sans Unicode" panose="020B0602030504020204" pitchFamily="34" charset="0"/>
              </a:rPr>
              <a:t>atretizáló </a:t>
            </a:r>
          </a:p>
          <a:p>
            <a:pPr algn="ctr" eaLnBrk="1" hangingPunct="1"/>
            <a:r>
              <a:rPr lang="hu-HU" altLang="hu-HU" sz="1200" b="0">
                <a:latin typeface="Lucida Sans Unicode" panose="020B0602030504020204" pitchFamily="34" charset="0"/>
              </a:rPr>
              <a:t>follikulusok 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225425" y="4981575"/>
            <a:ext cx="868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/>
            <a:r>
              <a:rPr lang="hu-HU" altLang="hu-HU" sz="1200" b="0">
                <a:latin typeface="Lucida Sans Unicode" panose="020B0602030504020204" pitchFamily="34" charset="0"/>
              </a:rPr>
              <a:t>primer </a:t>
            </a:r>
          </a:p>
          <a:p>
            <a:pPr algn="r" eaLnBrk="1" hangingPunct="1"/>
            <a:r>
              <a:rPr lang="hu-HU" altLang="hu-HU" sz="1200" b="0">
                <a:latin typeface="Lucida Sans Unicode" panose="020B0602030504020204" pitchFamily="34" charset="0"/>
              </a:rPr>
              <a:t>follikulus</a:t>
            </a:r>
          </a:p>
        </p:txBody>
      </p:sp>
      <p:grpSp>
        <p:nvGrpSpPr>
          <p:cNvPr id="9228" name="Group 12"/>
          <p:cNvGrpSpPr>
            <a:grpSpLocks/>
          </p:cNvGrpSpPr>
          <p:nvPr/>
        </p:nvGrpSpPr>
        <p:grpSpPr bwMode="auto">
          <a:xfrm>
            <a:off x="6300788" y="549275"/>
            <a:ext cx="2771775" cy="5759450"/>
            <a:chOff x="4014" y="346"/>
            <a:chExt cx="1746" cy="3628"/>
          </a:xfrm>
        </p:grpSpPr>
        <p:sp>
          <p:nvSpPr>
            <p:cNvPr id="9229" name="Rectangle 13"/>
            <p:cNvSpPr>
              <a:spLocks noChangeArrowheads="1"/>
            </p:cNvSpPr>
            <p:nvPr/>
          </p:nvSpPr>
          <p:spPr bwMode="auto">
            <a:xfrm>
              <a:off x="4014" y="346"/>
              <a:ext cx="1746" cy="36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pic>
          <p:nvPicPr>
            <p:cNvPr id="9230" name="Picture 14" descr="sárgates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" y="2140"/>
              <a:ext cx="1542" cy="1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231" name="Text Box 15"/>
            <p:cNvSpPr txBox="1">
              <a:spLocks noChangeArrowheads="1"/>
            </p:cNvSpPr>
            <p:nvPr/>
          </p:nvSpPr>
          <p:spPr bwMode="auto">
            <a:xfrm>
              <a:off x="4422" y="2024"/>
              <a:ext cx="1089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algn="ctr" eaLnBrk="1" hangingPunct="1"/>
              <a:r>
                <a:rPr lang="hu-HU" altLang="hu-HU" sz="1200" b="0">
                  <a:latin typeface="Lucida Sans Unicode" panose="020B0602030504020204" pitchFamily="34" charset="0"/>
                </a:rPr>
                <a:t>corpus luteum</a:t>
              </a:r>
            </a:p>
          </p:txBody>
        </p:sp>
        <p:pic>
          <p:nvPicPr>
            <p:cNvPr id="9232" name="Picture 16" descr="petefészek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663"/>
              <a:ext cx="1542" cy="1303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233" name="Text Box 17"/>
            <p:cNvSpPr txBox="1">
              <a:spLocks noChangeArrowheads="1"/>
            </p:cNvSpPr>
            <p:nvPr/>
          </p:nvSpPr>
          <p:spPr bwMode="auto">
            <a:xfrm>
              <a:off x="4513" y="445"/>
              <a:ext cx="8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hu-HU" altLang="hu-HU" sz="1200" b="0">
                  <a:latin typeface="Lucida Sans Unicode" panose="020B0602030504020204" pitchFamily="34" charset="0"/>
                </a:rPr>
                <a:t>tercier follikulus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31800" y="908050"/>
            <a:ext cx="8388350" cy="5905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36650"/>
            <a:ext cx="6596062" cy="38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AutoShape 4"/>
          <p:cNvSpPr>
            <a:spLocks/>
          </p:cNvSpPr>
          <p:nvPr/>
        </p:nvSpPr>
        <p:spPr bwMode="auto">
          <a:xfrm>
            <a:off x="6877050" y="4076700"/>
            <a:ext cx="1917700" cy="352425"/>
          </a:xfrm>
          <a:prstGeom prst="callout1">
            <a:avLst>
              <a:gd name="adj1" fmla="val 32431"/>
              <a:gd name="adj2" fmla="val -3972"/>
              <a:gd name="adj3" fmla="val -405856"/>
              <a:gd name="adj4" fmla="val -12667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600">
                <a:latin typeface="Lucida Sans Unicode" panose="020B0602030504020204" pitchFamily="34" charset="0"/>
              </a:rPr>
              <a:t>Infundibulum</a:t>
            </a:r>
          </a:p>
        </p:txBody>
      </p:sp>
      <p:sp>
        <p:nvSpPr>
          <p:cNvPr id="10245" name="AutoShape 5"/>
          <p:cNvSpPr>
            <a:spLocks/>
          </p:cNvSpPr>
          <p:nvPr/>
        </p:nvSpPr>
        <p:spPr bwMode="auto">
          <a:xfrm>
            <a:off x="1889125" y="1125538"/>
            <a:ext cx="1450975" cy="352425"/>
          </a:xfrm>
          <a:prstGeom prst="callout1">
            <a:avLst>
              <a:gd name="adj1" fmla="val 32431"/>
              <a:gd name="adj2" fmla="val 105250"/>
              <a:gd name="adj3" fmla="val 225227"/>
              <a:gd name="adj4" fmla="val 133806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/>
            <a:r>
              <a:rPr lang="hu-HU" altLang="hu-HU" sz="1600">
                <a:latin typeface="Lucida Sans Unicode" panose="020B0602030504020204" pitchFamily="34" charset="0"/>
              </a:rPr>
              <a:t>Isthmus</a:t>
            </a:r>
          </a:p>
          <a:p>
            <a:endParaRPr lang="hu-HU" altLang="hu-HU" sz="1600">
              <a:latin typeface="Lucida Sans Unicode" panose="020B0602030504020204" pitchFamily="34" charset="0"/>
            </a:endParaRPr>
          </a:p>
        </p:txBody>
      </p:sp>
      <p:sp>
        <p:nvSpPr>
          <p:cNvPr id="10246" name="AutoShape 6"/>
          <p:cNvSpPr>
            <a:spLocks/>
          </p:cNvSpPr>
          <p:nvPr/>
        </p:nvSpPr>
        <p:spPr bwMode="auto">
          <a:xfrm>
            <a:off x="6948488" y="1484313"/>
            <a:ext cx="2070100" cy="352425"/>
          </a:xfrm>
          <a:prstGeom prst="callout1">
            <a:avLst>
              <a:gd name="adj1" fmla="val 32431"/>
              <a:gd name="adj2" fmla="val -3681"/>
              <a:gd name="adj3" fmla="val 136037"/>
              <a:gd name="adj4" fmla="val -28833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600">
                <a:latin typeface="Lucida Sans Unicode" panose="020B0602030504020204" pitchFamily="34" charset="0"/>
              </a:rPr>
              <a:t>Ampulla</a:t>
            </a:r>
          </a:p>
        </p:txBody>
      </p:sp>
      <p:sp>
        <p:nvSpPr>
          <p:cNvPr id="10247" name="AutoShape 7"/>
          <p:cNvSpPr>
            <a:spLocks/>
          </p:cNvSpPr>
          <p:nvPr/>
        </p:nvSpPr>
        <p:spPr bwMode="auto">
          <a:xfrm>
            <a:off x="4735513" y="4292600"/>
            <a:ext cx="1450975" cy="352425"/>
          </a:xfrm>
          <a:prstGeom prst="callout1">
            <a:avLst>
              <a:gd name="adj1" fmla="val 32431"/>
              <a:gd name="adj2" fmla="val -5250"/>
              <a:gd name="adj3" fmla="val -647296"/>
              <a:gd name="adj4" fmla="val -18602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hu-HU" altLang="hu-HU" sz="1600">
                <a:latin typeface="Lucida Sans Unicode" panose="020B0602030504020204" pitchFamily="34" charset="0"/>
              </a:rPr>
              <a:t>Mesosalpinx</a:t>
            </a: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hu-HU" altLang="hu-HU" sz="2000" b="1" smtClean="0">
                <a:latin typeface="Lucida Sans Unicode" panose="020B0602030504020204" pitchFamily="34" charset="0"/>
              </a:rPr>
              <a:t>Tuba uterina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5219700" y="5308600"/>
            <a:ext cx="3021013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hu-HU" altLang="hu-HU" sz="1200" b="0">
                <a:latin typeface="Lucida Sans Unicode" panose="020B0602030504020204" pitchFamily="34" charset="0"/>
              </a:rPr>
              <a:t>Feladata:</a:t>
            </a:r>
          </a:p>
          <a:p>
            <a:pPr eaLnBrk="1" hangingPunct="1">
              <a:lnSpc>
                <a:spcPct val="135000"/>
              </a:lnSpc>
            </a:pPr>
            <a:r>
              <a:rPr lang="hu-HU" altLang="hu-HU" sz="1200" b="0">
                <a:latin typeface="Lucida Sans Unicode" panose="020B0602030504020204" pitchFamily="34" charset="0"/>
              </a:rPr>
              <a:t>A petesejt transzportja a méh üregébe</a:t>
            </a:r>
          </a:p>
          <a:p>
            <a:pPr eaLnBrk="1" hangingPunct="1">
              <a:lnSpc>
                <a:spcPct val="135000"/>
              </a:lnSpc>
              <a:buFontTx/>
              <a:buChar char="•"/>
            </a:pPr>
            <a:r>
              <a:rPr lang="hu-HU" altLang="hu-HU" sz="1200" b="0">
                <a:latin typeface="Lucida Sans Unicode" panose="020B0602030504020204" pitchFamily="34" charset="0"/>
              </a:rPr>
              <a:t>csillós hengerhámbélés</a:t>
            </a:r>
          </a:p>
          <a:p>
            <a:pPr eaLnBrk="1" hangingPunct="1">
              <a:lnSpc>
                <a:spcPct val="135000"/>
              </a:lnSpc>
              <a:buFontTx/>
              <a:buChar char="•"/>
            </a:pPr>
            <a:r>
              <a:rPr lang="hu-HU" altLang="hu-HU" sz="1200" b="0">
                <a:latin typeface="Lucida Sans Unicode" panose="020B0602030504020204" pitchFamily="34" charset="0"/>
              </a:rPr>
              <a:t>az izomfal perisztaltikája</a:t>
            </a:r>
          </a:p>
          <a:p>
            <a:pPr eaLnBrk="1" hangingPunct="1"/>
            <a:endParaRPr lang="hu-HU" altLang="hu-HU" sz="1200" b="0">
              <a:latin typeface="Lucida Sans Unicode" panose="020B0602030504020204" pitchFamily="34" charset="0"/>
            </a:endParaRPr>
          </a:p>
        </p:txBody>
      </p:sp>
      <p:pic>
        <p:nvPicPr>
          <p:cNvPr id="10250" name="Picture 10" descr="utub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5253038"/>
            <a:ext cx="446563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07950" y="1252538"/>
          <a:ext cx="8953500" cy="435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Image" r:id="rId3" imgW="11936508" imgH="5803175" progId="Photoshop.Image.9">
                  <p:embed/>
                </p:oleObj>
              </mc:Choice>
              <mc:Fallback>
                <p:oleObj name="Image" r:id="rId3" imgW="11936508" imgH="5803175" progId="Photoshop.Image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252538"/>
                        <a:ext cx="8953500" cy="435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</TotalTime>
  <Words>1165</Words>
  <Application>Microsoft Office PowerPoint</Application>
  <PresentationFormat>Diavetítés a képernyőre (4:3 oldalarány)</PresentationFormat>
  <Paragraphs>691</Paragraphs>
  <Slides>68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68</vt:i4>
      </vt:variant>
    </vt:vector>
  </HeadingPairs>
  <TitlesOfParts>
    <vt:vector size="75" baseType="lpstr">
      <vt:lpstr>Arial</vt:lpstr>
      <vt:lpstr>Arial Narrow</vt:lpstr>
      <vt:lpstr>Calibri</vt:lpstr>
      <vt:lpstr>Calibri Light</vt:lpstr>
      <vt:lpstr>Lucida Sans Unicode</vt:lpstr>
      <vt:lpstr>Office-téma</vt:lpstr>
      <vt:lpstr>Image</vt:lpstr>
      <vt:lpstr>PowerPoint bemutató</vt:lpstr>
      <vt:lpstr>PowerPoint bemutató</vt:lpstr>
      <vt:lpstr>PowerPoint bemutató</vt:lpstr>
      <vt:lpstr>PowerPoint bemutató</vt:lpstr>
      <vt:lpstr>Ovarium</vt:lpstr>
      <vt:lpstr>PowerPoint bemutató</vt:lpstr>
      <vt:lpstr>PowerPoint bemutató</vt:lpstr>
      <vt:lpstr>Tuba uterina</vt:lpstr>
      <vt:lpstr>PowerPoint bemutató</vt:lpstr>
      <vt:lpstr>uterus</vt:lpstr>
      <vt:lpstr>Hysterorosalpingogram</vt:lpstr>
      <vt:lpstr>PowerPoint bemutató</vt:lpstr>
      <vt:lpstr>PowerPoint bemutató</vt:lpstr>
      <vt:lpstr>Az uterus helyzete</vt:lpstr>
      <vt:lpstr>PowerPoint bemutató</vt:lpstr>
      <vt:lpstr>PowerPoint bemutató</vt:lpstr>
      <vt:lpstr>PowerPoint bemutató</vt:lpstr>
      <vt:lpstr>Az uterus bimanuális vizsgálata</vt:lpstr>
      <vt:lpstr>PowerPoint bemutató</vt:lpstr>
      <vt:lpstr>Az uterus felépítése</vt:lpstr>
      <vt:lpstr>A menstruációs ciklus - az endometrium változásai</vt:lpstr>
      <vt:lpstr>A terhes méh ultrahang vizsgálata</vt:lpstr>
      <vt:lpstr>A méh helyzete terhesség alatt </vt:lpstr>
      <vt:lpstr>PowerPoint bemutató</vt:lpstr>
      <vt:lpstr>Külső női nemi szervek</vt:lpstr>
      <vt:lpstr>PowerPoint bemutató</vt:lpstr>
      <vt:lpstr>PowerPoint bemutató</vt:lpstr>
      <vt:lpstr>PowerPoint bemutató</vt:lpstr>
      <vt:lpstr>A medencefenék izmai, a gát (perineum)</vt:lpstr>
      <vt:lpstr>Az emlő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Szász Károly</dc:creator>
  <cp:lastModifiedBy>Kocsis</cp:lastModifiedBy>
  <cp:revision>47</cp:revision>
  <dcterms:created xsi:type="dcterms:W3CDTF">2006-03-19T14:49:00Z</dcterms:created>
  <dcterms:modified xsi:type="dcterms:W3CDTF">2019-03-15T23:40:22Z</dcterms:modified>
</cp:coreProperties>
</file>