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405" r:id="rId3"/>
    <p:sldId id="406" r:id="rId4"/>
    <p:sldId id="257" r:id="rId5"/>
    <p:sldId id="323" r:id="rId6"/>
    <p:sldId id="285" r:id="rId7"/>
    <p:sldId id="338" r:id="rId8"/>
    <p:sldId id="291" r:id="rId9"/>
    <p:sldId id="292" r:id="rId10"/>
    <p:sldId id="293" r:id="rId11"/>
    <p:sldId id="294" r:id="rId12"/>
    <p:sldId id="407" r:id="rId13"/>
    <p:sldId id="290" r:id="rId14"/>
    <p:sldId id="286" r:id="rId15"/>
    <p:sldId id="335" r:id="rId16"/>
    <p:sldId id="336" r:id="rId17"/>
    <p:sldId id="282" r:id="rId18"/>
    <p:sldId id="295" r:id="rId19"/>
    <p:sldId id="300" r:id="rId20"/>
    <p:sldId id="302" r:id="rId21"/>
    <p:sldId id="305" r:id="rId22"/>
    <p:sldId id="396" r:id="rId23"/>
    <p:sldId id="397" r:id="rId24"/>
    <p:sldId id="398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90" r:id="rId34"/>
    <p:sldId id="391" r:id="rId35"/>
    <p:sldId id="389" r:id="rId36"/>
    <p:sldId id="367" r:id="rId37"/>
    <p:sldId id="388" r:id="rId38"/>
    <p:sldId id="392" r:id="rId39"/>
    <p:sldId id="393" r:id="rId40"/>
    <p:sldId id="368" r:id="rId41"/>
    <p:sldId id="369" r:id="rId42"/>
    <p:sldId id="394" r:id="rId43"/>
    <p:sldId id="395" r:id="rId44"/>
    <p:sldId id="370" r:id="rId45"/>
    <p:sldId id="401" r:id="rId46"/>
    <p:sldId id="400" r:id="rId47"/>
    <p:sldId id="403" r:id="rId48"/>
    <p:sldId id="402" r:id="rId49"/>
    <p:sldId id="408" r:id="rId50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0" autoAdjust="0"/>
    <p:restoredTop sz="94675"/>
  </p:normalViewPr>
  <p:slideViewPr>
    <p:cSldViewPr>
      <p:cViewPr>
        <p:scale>
          <a:sx n="105" d="100"/>
          <a:sy n="105" d="100"/>
        </p:scale>
        <p:origin x="1672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B1EBE60-28C5-422D-B373-4EB7CF0ABB23}" type="datetimeFigureOut">
              <a:rPr lang="hu-HU"/>
              <a:pPr>
                <a:defRPr/>
              </a:pPr>
              <a:t>2019. 05. 21.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F2037AE-2763-4FEB-9C53-E276B43A1EA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0341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/>
          </a:p>
        </p:txBody>
      </p:sp>
      <p:sp>
        <p:nvSpPr>
          <p:cNvPr id="1741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7B3688-722A-473C-8F24-C4D6D45B97DC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6872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/>
          </a:p>
        </p:txBody>
      </p:sp>
      <p:sp>
        <p:nvSpPr>
          <p:cNvPr id="1843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B08D84-4A71-4C92-AF76-FB32FE6F9FD7}" type="slidenum">
              <a:rPr lang="hu-HU" smtClean="0"/>
              <a:pPr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1154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FE82E5-B3B4-4E99-A645-B66521A3940C}" type="slidenum">
              <a:rPr lang="de-DE"/>
              <a:pPr/>
              <a:t>31</a:t>
            </a:fld>
            <a:endParaRPr lang="de-DE"/>
          </a:p>
        </p:txBody>
      </p:sp>
      <p:sp>
        <p:nvSpPr>
          <p:cNvPr id="60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7872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191F7C-0F7F-49AE-832D-28A212FA9086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de-DE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680693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E16B78-6011-4599-884E-29EDCDD384F5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de-DE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76575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402830-DD7C-4B92-B29E-DF1A1620050C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de-DE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4338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E0E0C2-6B0D-40A7-95E2-F3FF219D5628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de-DE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677937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  <p:sp>
        <p:nvSpPr>
          <p:cNvPr id="29700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69F70CE-95C4-45D0-8FB0-82CF36421F32}" type="slidenum">
              <a:rPr lang="hu-HU" sz="1200">
                <a:latin typeface="Calibri" pitchFamily="34" charset="0"/>
              </a:rPr>
              <a:pPr algn="r"/>
              <a:t>49</a:t>
            </a:fld>
            <a:endParaRPr lang="hu-H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6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1B9E9-9D1D-49B8-9322-65821F7C70B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D4C5C-58B2-4B9D-B8CA-944E9CC5C42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8D376-4A07-47A5-8B40-471F51472F7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100FC-6455-4673-963E-998D2FC524A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E50F9-C0D6-4658-BE28-1C7B6F1F186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D8C3-9AA3-4A02-91F1-6D4AAE1FA71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4FE05-D8E5-4436-B958-21754422274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AE798-CD21-4B33-AF18-D0B3DCD2CEC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51F19-F79E-4811-9C33-658B7CA200D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FDA2C-B384-4C41-A134-198FCF7D89C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FC310-5DE0-43BE-8B03-42DDDFE9A28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3D54917-B9BB-4091-BFF9-53A3971C35A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szabo.arnold@med.semmelweis-univ.h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42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viamedici.thieme.de/lernmodule/histologie/spermatogenese#_403A10CD_909B_4E5D_8B94_52E5CF197F4B" TargetMode="External"/><Relationship Id="rId4" Type="http://schemas.openxmlformats.org/officeDocument/2006/relationships/hyperlink" Target="https://viamedici.thieme.de/lernmodule/histologie/spermatogenese#_8F09E005_133B_4570_A9BF_3893C7814B6D" TargetMode="External"/><Relationship Id="rId5" Type="http://schemas.openxmlformats.org/officeDocument/2006/relationships/hyperlink" Target="https://viamedici.thieme.de/lernmodule/histologie/spermatogenese#_DF2F928C_98D2_452D_A7FF_3666629515E9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viamedici.thieme.de/lernmodule/histologie/spermatogenese#_462AC5B5_FDC4_4737_9BA1_BF6EACCE86FE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viamedici.thieme.de/lernmodule/histologie/spermatogenese#_6E536D88_BBD1_489F_8BD0_41D88415FD2A" TargetMode="External"/><Relationship Id="rId4" Type="http://schemas.openxmlformats.org/officeDocument/2006/relationships/hyperlink" Target="https://viamedici.thieme.de/lernmodule/histologie/spermatogenese#_A1A738F1_C7A9_42EC_942E_6C89C62CEC5A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viamedici.thieme.de/lernmodule/histologie/hoden+histologie#_B3421170_2290_4D7E_B70D_1C5D94982909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viamedici.thieme.de/lernmodule/physiologie/effektorische+sexualhormone#_73E453E4_22F1_4361_99C2_58CC48ED2415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52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836712"/>
            <a:ext cx="7772400" cy="2143125"/>
          </a:xfrm>
        </p:spPr>
        <p:txBody>
          <a:bodyPr/>
          <a:lstStyle/>
          <a:p>
            <a:r>
              <a:rPr lang="en-US" sz="3600" dirty="0" err="1"/>
              <a:t>Keimzellendifferenzierung</a:t>
            </a:r>
            <a:r>
              <a:rPr lang="en-US" sz="3600" dirty="0"/>
              <a:t>, </a:t>
            </a:r>
            <a:r>
              <a:rPr lang="en-US" sz="3600" dirty="0" err="1"/>
              <a:t>Befruchtung</a:t>
            </a:r>
            <a:r>
              <a:rPr lang="en-US" sz="3600" dirty="0"/>
              <a:t>, </a:t>
            </a:r>
            <a:r>
              <a:rPr lang="en-US" sz="3600" dirty="0" err="1" smtClean="0"/>
              <a:t>Frühentwicklung</a:t>
            </a:r>
            <a:r>
              <a:rPr lang="en-US" sz="3600" dirty="0" smtClean="0"/>
              <a:t>, </a:t>
            </a:r>
            <a:endParaRPr lang="en-US" sz="36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84984"/>
            <a:ext cx="6400800" cy="3429000"/>
          </a:xfrm>
        </p:spPr>
        <p:txBody>
          <a:bodyPr/>
          <a:lstStyle/>
          <a:p>
            <a:pPr eaLnBrk="1" hangingPunct="1"/>
            <a:r>
              <a:rPr lang="hu-HU" sz="2400" b="1" dirty="0"/>
              <a:t>Dr. </a:t>
            </a:r>
            <a:r>
              <a:rPr lang="hu-HU" sz="2400" b="1" dirty="0" smtClean="0"/>
              <a:t>Ildikó Bódi</a:t>
            </a:r>
            <a:endParaRPr lang="hu-HU" sz="2400" b="1" dirty="0"/>
          </a:p>
          <a:p>
            <a:pPr eaLnBrk="1" hangingPunct="1"/>
            <a:r>
              <a:rPr lang="en-US" sz="1600" dirty="0">
                <a:hlinkClick r:id="rId3"/>
              </a:rPr>
              <a:t>b</a:t>
            </a:r>
            <a:r>
              <a:rPr lang="hu-HU" sz="1600" dirty="0" smtClean="0">
                <a:hlinkClick r:id="rId3"/>
              </a:rPr>
              <a:t>odi.ildiko@med.semmelweis-univ.hu</a:t>
            </a:r>
            <a:endParaRPr lang="hu-HU" sz="1600" dirty="0"/>
          </a:p>
          <a:p>
            <a:pPr eaLnBrk="1" hangingPunct="1"/>
            <a:endParaRPr lang="hu-HU" sz="1600" dirty="0"/>
          </a:p>
          <a:p>
            <a:pPr eaLnBrk="1" hangingPunct="1"/>
            <a:r>
              <a:rPr lang="hu-HU" sz="2400" dirty="0"/>
              <a:t>Semmelweis </a:t>
            </a:r>
            <a:r>
              <a:rPr lang="hu-HU" sz="2400" dirty="0" err="1"/>
              <a:t>Universität</a:t>
            </a:r>
            <a:endParaRPr lang="hu-HU" sz="2400" dirty="0"/>
          </a:p>
          <a:p>
            <a:pPr eaLnBrk="1" hangingPunct="1"/>
            <a:r>
              <a:rPr lang="hu-HU" sz="2400" dirty="0" err="1" smtClean="0"/>
              <a:t>Anatomie</a:t>
            </a:r>
            <a:r>
              <a:rPr lang="hu-HU" sz="2400" dirty="0" smtClean="0"/>
              <a:t>, </a:t>
            </a:r>
            <a:r>
              <a:rPr lang="hu-HU" sz="2400" dirty="0" err="1" smtClean="0"/>
              <a:t>Histologie</a:t>
            </a:r>
            <a:r>
              <a:rPr lang="hu-HU" sz="2400" dirty="0" smtClean="0"/>
              <a:t> und </a:t>
            </a:r>
            <a:r>
              <a:rPr lang="hu-HU" sz="2400" dirty="0" err="1" smtClean="0"/>
              <a:t>Embriologie</a:t>
            </a:r>
            <a:endParaRPr lang="hu-HU" sz="2400" dirty="0"/>
          </a:p>
          <a:p>
            <a:pPr eaLnBrk="1" hangingPunct="1"/>
            <a:endParaRPr lang="hu-HU" sz="900" dirty="0"/>
          </a:p>
          <a:p>
            <a:pPr eaLnBrk="1" hangingPunct="1"/>
            <a:r>
              <a:rPr lang="hu-HU" sz="2400" dirty="0" smtClean="0"/>
              <a:t>06. 05. 2019</a:t>
            </a:r>
            <a:endParaRPr lang="hu-HU" sz="2400" dirty="0"/>
          </a:p>
          <a:p>
            <a:pPr eaLnBrk="1" hangingPunct="1"/>
            <a:endParaRPr lang="hu-H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ek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2708920"/>
            <a:ext cx="4313687" cy="245833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185266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Sekundärfollikel</a:t>
            </a:r>
            <a:endParaRPr lang="hu-HU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Kép 3" descr="sek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427984" y="1844824"/>
            <a:ext cx="4329632" cy="448856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rt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2735298"/>
            <a:ext cx="4716016" cy="3069966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185266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Tertiärfollikel</a:t>
            </a:r>
            <a:endParaRPr lang="hu-HU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Kép 3" descr="tert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16016" y="980728"/>
            <a:ext cx="4322816" cy="55808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900"/>
            <a:ext cx="9144000" cy="284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74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llefollike2l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"/>
            <a:ext cx="9144000" cy="688538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308304" y="0"/>
            <a:ext cx="1872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Primordialfollikel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7460704" y="6488668"/>
            <a:ext cx="1503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Primärfollikel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148064" y="3861048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Sekundärfollikel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0" y="6488668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Tertiärfollikel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0" y="-27384"/>
            <a:ext cx="14756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atresierter</a:t>
            </a:r>
            <a:r>
              <a:rPr lang="hu-HU" dirty="0"/>
              <a:t> </a:t>
            </a:r>
          </a:p>
          <a:p>
            <a:pPr algn="ctr"/>
            <a:r>
              <a:rPr lang="hu-HU" dirty="0" err="1"/>
              <a:t>Follikel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5076056" y="0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Corpus </a:t>
            </a:r>
            <a:r>
              <a:rPr lang="hu-HU" dirty="0" err="1"/>
              <a:t>luteum</a:t>
            </a:r>
            <a:endParaRPr lang="hu-HU" dirty="0"/>
          </a:p>
        </p:txBody>
      </p:sp>
      <p:cxnSp>
        <p:nvCxnSpPr>
          <p:cNvPr id="10" name="Egyenes összekötő nyíllal 9"/>
          <p:cNvCxnSpPr/>
          <p:nvPr/>
        </p:nvCxnSpPr>
        <p:spPr>
          <a:xfrm flipH="1">
            <a:off x="8100392" y="404664"/>
            <a:ext cx="144016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8460432" y="476672"/>
            <a:ext cx="288032" cy="21602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H="1">
            <a:off x="8172400" y="404664"/>
            <a:ext cx="144016" cy="28803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 flipH="1" flipV="1">
            <a:off x="7524328" y="5949280"/>
            <a:ext cx="616260" cy="4673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 flipV="1">
            <a:off x="6084168" y="3284984"/>
            <a:ext cx="0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nyíllal 34"/>
          <p:cNvCxnSpPr>
            <a:stCxn id="6" idx="0"/>
          </p:cNvCxnSpPr>
          <p:nvPr/>
        </p:nvCxnSpPr>
        <p:spPr>
          <a:xfrm flipV="1">
            <a:off x="828092" y="5013176"/>
            <a:ext cx="863588" cy="14754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>
            <a:off x="899592" y="692696"/>
            <a:ext cx="504056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 flipH="1">
            <a:off x="4211960" y="404664"/>
            <a:ext cx="1224136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zövegdoboz 43"/>
          <p:cNvSpPr txBox="1"/>
          <p:nvPr/>
        </p:nvSpPr>
        <p:spPr>
          <a:xfrm>
            <a:off x="4355976" y="6239053"/>
            <a:ext cx="1800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Spinozelluläres</a:t>
            </a:r>
            <a:r>
              <a:rPr lang="hu-HU" dirty="0"/>
              <a:t> </a:t>
            </a:r>
            <a:r>
              <a:rPr lang="hu-HU" dirty="0" err="1"/>
              <a:t>Bindegewebe</a:t>
            </a:r>
            <a:endParaRPr lang="hu-HU" dirty="0"/>
          </a:p>
        </p:txBody>
      </p:sp>
      <p:cxnSp>
        <p:nvCxnSpPr>
          <p:cNvPr id="45" name="Egyenes összekötő nyíllal 44"/>
          <p:cNvCxnSpPr/>
          <p:nvPr/>
        </p:nvCxnSpPr>
        <p:spPr>
          <a:xfrm flipH="1" flipV="1">
            <a:off x="4788024" y="5877272"/>
            <a:ext cx="288032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45"/>
          <p:cNvCxnSpPr/>
          <p:nvPr/>
        </p:nvCxnSpPr>
        <p:spPr>
          <a:xfrm flipV="1">
            <a:off x="5364088" y="5661248"/>
            <a:ext cx="72008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Rendszergazda\Dokumentumok\Tantermi előadás-hová tartozik\uterusz\ovarium_Graf_foll01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12442" y="609600"/>
            <a:ext cx="538003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3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Graaf-Follikel</a:t>
            </a:r>
            <a:endParaRPr lang="hu-HU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5148064" y="2996952"/>
            <a:ext cx="19111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hu-HU" sz="2000" dirty="0" err="1"/>
              <a:t>Antrum</a:t>
            </a:r>
            <a:r>
              <a:rPr lang="hu-HU" sz="2000" dirty="0"/>
              <a:t> </a:t>
            </a:r>
            <a:r>
              <a:rPr lang="hu-HU" sz="2000" dirty="0" err="1"/>
              <a:t>folliculi</a:t>
            </a:r>
            <a:endParaRPr lang="hu-HU" sz="2000" dirty="0"/>
          </a:p>
          <a:p>
            <a:pPr algn="ctr">
              <a:lnSpc>
                <a:spcPct val="90000"/>
              </a:lnSpc>
            </a:pPr>
            <a:r>
              <a:rPr lang="hu-HU" sz="2000" dirty="0"/>
              <a:t>(</a:t>
            </a:r>
            <a:r>
              <a:rPr lang="hu-HU" sz="2000" dirty="0" err="1"/>
              <a:t>Liquor</a:t>
            </a:r>
            <a:r>
              <a:rPr lang="hu-HU" sz="2000" dirty="0"/>
              <a:t> </a:t>
            </a:r>
            <a:r>
              <a:rPr lang="hu-HU" sz="2000" dirty="0" err="1"/>
              <a:t>folliculi</a:t>
            </a:r>
            <a:r>
              <a:rPr lang="hu-HU" sz="2000" dirty="0"/>
              <a:t>)</a:t>
            </a:r>
          </a:p>
        </p:txBody>
      </p:sp>
      <p:pic>
        <p:nvPicPr>
          <p:cNvPr id="6" name="Kép 5" descr="graaf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2008" y="3212976"/>
            <a:ext cx="3419872" cy="2373309"/>
          </a:xfrm>
          <a:prstGeom prst="rect">
            <a:avLst/>
          </a:prstGeom>
        </p:spPr>
      </p:pic>
      <p:pic>
        <p:nvPicPr>
          <p:cNvPr id="9218" name="Picture 2" descr="Reinier de Graaf 17e eeuw.jpg"/>
          <p:cNvPicPr>
            <a:picLocks noChangeAspect="1" noChangeArrowheads="1"/>
          </p:cNvPicPr>
          <p:nvPr/>
        </p:nvPicPr>
        <p:blipFill>
          <a:blip r:embed="rId4" cstate="screen"/>
          <a:srcRect b="21697"/>
          <a:stretch>
            <a:fillRect/>
          </a:stretch>
        </p:blipFill>
        <p:spPr bwMode="auto">
          <a:xfrm>
            <a:off x="-36512" y="-27385"/>
            <a:ext cx="1440160" cy="1768413"/>
          </a:xfrm>
          <a:prstGeom prst="rect">
            <a:avLst/>
          </a:prstGeom>
          <a:noFill/>
        </p:spPr>
      </p:pic>
      <p:sp>
        <p:nvSpPr>
          <p:cNvPr id="8" name="Téglalap 7"/>
          <p:cNvSpPr/>
          <p:nvPr/>
        </p:nvSpPr>
        <p:spPr>
          <a:xfrm>
            <a:off x="-20139" y="1671191"/>
            <a:ext cx="1423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b="1" dirty="0" err="1"/>
              <a:t>Regnier</a:t>
            </a:r>
            <a:r>
              <a:rPr lang="hu-HU" sz="1200" b="1" dirty="0"/>
              <a:t> de </a:t>
            </a:r>
            <a:r>
              <a:rPr lang="hu-HU" sz="1200" b="1" dirty="0" err="1"/>
              <a:t>Graaf</a:t>
            </a:r>
            <a:endParaRPr lang="hu-HU" sz="1200" b="1" dirty="0"/>
          </a:p>
          <a:p>
            <a:pPr algn="ctr"/>
            <a:r>
              <a:rPr lang="hu-HU" sz="1200" dirty="0"/>
              <a:t>(1641-1673)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979712" y="6224679"/>
            <a:ext cx="5688632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 err="1">
                <a:latin typeface="Lucida Sans Unicode" pitchFamily="34" charset="0"/>
              </a:rPr>
              <a:t>Reifer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Follikel</a:t>
            </a:r>
            <a:r>
              <a:rPr lang="hu-HU" dirty="0">
                <a:latin typeface="Lucida Sans Unicode" pitchFamily="34" charset="0"/>
              </a:rPr>
              <a:t> (</a:t>
            </a:r>
            <a:r>
              <a:rPr lang="hu-HU" dirty="0" err="1">
                <a:latin typeface="Lucida Sans Unicode" pitchFamily="34" charset="0"/>
              </a:rPr>
              <a:t>Graafscher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Follikel</a:t>
            </a:r>
            <a:r>
              <a:rPr lang="hu-HU" dirty="0" smtClean="0">
                <a:latin typeface="Lucida Sans Unicode" pitchFamily="34" charset="0"/>
              </a:rPr>
              <a:t>): </a:t>
            </a:r>
            <a:r>
              <a:rPr lang="hu-HU" dirty="0" err="1" smtClean="0">
                <a:latin typeface="Lucida Sans Unicode" pitchFamily="34" charset="0"/>
              </a:rPr>
              <a:t>rot</a:t>
            </a:r>
            <a:r>
              <a:rPr lang="hu-HU" dirty="0" smtClean="0">
                <a:latin typeface="Lucida Sans Unicode" pitchFamily="34" charset="0"/>
              </a:rPr>
              <a:t>, </a:t>
            </a:r>
            <a:r>
              <a:rPr lang="hu-HU" dirty="0" err="1" smtClean="0">
                <a:latin typeface="Lucida Sans Unicode" pitchFamily="34" charset="0"/>
              </a:rPr>
              <a:t>punktiert</a:t>
            </a:r>
            <a:endParaRPr lang="hu-HU" dirty="0" smtClean="0">
              <a:latin typeface="Lucida Sans Unicode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hu-HU" sz="1000" dirty="0" smtClean="0">
                <a:latin typeface="Lucida Sans Unicode" pitchFamily="34" charset="0"/>
              </a:rPr>
              <a:t>(Der Kern der </a:t>
            </a:r>
            <a:r>
              <a:rPr lang="hu-HU" sz="1000" dirty="0" err="1" smtClean="0">
                <a:latin typeface="Lucida Sans Unicode" pitchFamily="34" charset="0"/>
              </a:rPr>
              <a:t>Eizelle</a:t>
            </a:r>
            <a:r>
              <a:rPr lang="hu-HU" sz="1000" dirty="0" smtClean="0">
                <a:latin typeface="Lucida Sans Unicode" pitchFamily="34" charset="0"/>
              </a:rPr>
              <a:t> </a:t>
            </a:r>
            <a:r>
              <a:rPr lang="hu-HU" sz="1000" dirty="0" err="1" smtClean="0">
                <a:latin typeface="Lucida Sans Unicode" pitchFamily="34" charset="0"/>
              </a:rPr>
              <a:t>liegt</a:t>
            </a:r>
            <a:r>
              <a:rPr lang="hu-HU" sz="1000" dirty="0" smtClean="0">
                <a:latin typeface="Lucida Sans Unicode" pitchFamily="34" charset="0"/>
              </a:rPr>
              <a:t> </a:t>
            </a:r>
            <a:r>
              <a:rPr lang="hu-HU" sz="1000" dirty="0" err="1" smtClean="0">
                <a:latin typeface="Lucida Sans Unicode" pitchFamily="34" charset="0"/>
              </a:rPr>
              <a:t>nicht</a:t>
            </a:r>
            <a:r>
              <a:rPr lang="hu-HU" sz="1000" dirty="0" smtClean="0">
                <a:latin typeface="Lucida Sans Unicode" pitchFamily="34" charset="0"/>
              </a:rPr>
              <a:t> in der </a:t>
            </a:r>
            <a:r>
              <a:rPr lang="hu-HU" sz="1000" dirty="0" err="1" smtClean="0">
                <a:latin typeface="Lucida Sans Unicode" pitchFamily="34" charset="0"/>
              </a:rPr>
              <a:t>Schnittebene</a:t>
            </a:r>
            <a:r>
              <a:rPr lang="hu-HU" sz="1000" dirty="0" smtClean="0">
                <a:latin typeface="Lucida Sans Unicode" pitchFamily="34" charset="0"/>
              </a:rPr>
              <a:t>)</a:t>
            </a:r>
            <a:endParaRPr lang="hu-HU" sz="1000" dirty="0">
              <a:latin typeface="Lucida Sans Unicode" pitchFamily="34" charset="0"/>
            </a:endParaRP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"/>
            <a:ext cx="741045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abadkézi sokszög 5"/>
          <p:cNvSpPr/>
          <p:nvPr/>
        </p:nvSpPr>
        <p:spPr>
          <a:xfrm>
            <a:off x="1239672" y="1137313"/>
            <a:ext cx="4065895" cy="4138684"/>
          </a:xfrm>
          <a:custGeom>
            <a:avLst/>
            <a:gdLst>
              <a:gd name="connsiteX0" fmla="*/ 1585415 w 4065895"/>
              <a:gd name="connsiteY0" fmla="*/ 9099 h 4138684"/>
              <a:gd name="connsiteX1" fmla="*/ 1394346 w 4065895"/>
              <a:gd name="connsiteY1" fmla="*/ 56866 h 4138684"/>
              <a:gd name="connsiteX2" fmla="*/ 1175982 w 4065895"/>
              <a:gd name="connsiteY2" fmla="*/ 84162 h 4138684"/>
              <a:gd name="connsiteX3" fmla="*/ 1032680 w 4065895"/>
              <a:gd name="connsiteY3" fmla="*/ 159224 h 4138684"/>
              <a:gd name="connsiteX4" fmla="*/ 848435 w 4065895"/>
              <a:gd name="connsiteY4" fmla="*/ 247935 h 4138684"/>
              <a:gd name="connsiteX5" fmla="*/ 636895 w 4065895"/>
              <a:gd name="connsiteY5" fmla="*/ 411708 h 4138684"/>
              <a:gd name="connsiteX6" fmla="*/ 425355 w 4065895"/>
              <a:gd name="connsiteY6" fmla="*/ 698311 h 4138684"/>
              <a:gd name="connsiteX7" fmla="*/ 309349 w 4065895"/>
              <a:gd name="connsiteY7" fmla="*/ 909851 h 4138684"/>
              <a:gd name="connsiteX8" fmla="*/ 138752 w 4065895"/>
              <a:gd name="connsiteY8" fmla="*/ 1401171 h 4138684"/>
              <a:gd name="connsiteX9" fmla="*/ 56865 w 4065895"/>
              <a:gd name="connsiteY9" fmla="*/ 1728717 h 4138684"/>
              <a:gd name="connsiteX10" fmla="*/ 36394 w 4065895"/>
              <a:gd name="connsiteY10" fmla="*/ 1960729 h 4138684"/>
              <a:gd name="connsiteX11" fmla="*/ 2274 w 4065895"/>
              <a:gd name="connsiteY11" fmla="*/ 2267803 h 4138684"/>
              <a:gd name="connsiteX12" fmla="*/ 50041 w 4065895"/>
              <a:gd name="connsiteY12" fmla="*/ 2718180 h 4138684"/>
              <a:gd name="connsiteX13" fmla="*/ 97809 w 4065895"/>
              <a:gd name="connsiteY13" fmla="*/ 2888777 h 4138684"/>
              <a:gd name="connsiteX14" fmla="*/ 172871 w 4065895"/>
              <a:gd name="connsiteY14" fmla="*/ 3073021 h 4138684"/>
              <a:gd name="connsiteX15" fmla="*/ 322997 w 4065895"/>
              <a:gd name="connsiteY15" fmla="*/ 3291386 h 4138684"/>
              <a:gd name="connsiteX16" fmla="*/ 507241 w 4065895"/>
              <a:gd name="connsiteY16" fmla="*/ 3502926 h 4138684"/>
              <a:gd name="connsiteX17" fmla="*/ 875731 w 4065895"/>
              <a:gd name="connsiteY17" fmla="*/ 3755409 h 4138684"/>
              <a:gd name="connsiteX18" fmla="*/ 1210101 w 4065895"/>
              <a:gd name="connsiteY18" fmla="*/ 3905535 h 4138684"/>
              <a:gd name="connsiteX19" fmla="*/ 1640006 w 4065895"/>
              <a:gd name="connsiteY19" fmla="*/ 4035188 h 4138684"/>
              <a:gd name="connsiteX20" fmla="*/ 2097206 w 4065895"/>
              <a:gd name="connsiteY20" fmla="*/ 4123899 h 4138684"/>
              <a:gd name="connsiteX21" fmla="*/ 2492991 w 4065895"/>
              <a:gd name="connsiteY21" fmla="*/ 4123899 h 4138684"/>
              <a:gd name="connsiteX22" fmla="*/ 2881952 w 4065895"/>
              <a:gd name="connsiteY22" fmla="*/ 4082956 h 4138684"/>
              <a:gd name="connsiteX23" fmla="*/ 3189027 w 4065895"/>
              <a:gd name="connsiteY23" fmla="*/ 3905535 h 4138684"/>
              <a:gd name="connsiteX24" fmla="*/ 3380095 w 4065895"/>
              <a:gd name="connsiteY24" fmla="*/ 3693994 h 4138684"/>
              <a:gd name="connsiteX25" fmla="*/ 3571164 w 4065895"/>
              <a:gd name="connsiteY25" fmla="*/ 3332329 h 4138684"/>
              <a:gd name="connsiteX26" fmla="*/ 3734937 w 4065895"/>
              <a:gd name="connsiteY26" fmla="*/ 3066197 h 4138684"/>
              <a:gd name="connsiteX27" fmla="*/ 3837295 w 4065895"/>
              <a:gd name="connsiteY27" fmla="*/ 2772771 h 4138684"/>
              <a:gd name="connsiteX28" fmla="*/ 3946477 w 4065895"/>
              <a:gd name="connsiteY28" fmla="*/ 2486168 h 4138684"/>
              <a:gd name="connsiteX29" fmla="*/ 4048835 w 4065895"/>
              <a:gd name="connsiteY29" fmla="*/ 2206388 h 4138684"/>
              <a:gd name="connsiteX30" fmla="*/ 4048835 w 4065895"/>
              <a:gd name="connsiteY30" fmla="*/ 1858371 h 4138684"/>
              <a:gd name="connsiteX31" fmla="*/ 3987421 w 4065895"/>
              <a:gd name="connsiteY31" fmla="*/ 1619535 h 4138684"/>
              <a:gd name="connsiteX32" fmla="*/ 3844119 w 4065895"/>
              <a:gd name="connsiteY32" fmla="*/ 1278341 h 4138684"/>
              <a:gd name="connsiteX33" fmla="*/ 3653050 w 4065895"/>
              <a:gd name="connsiteY33" fmla="*/ 950794 h 4138684"/>
              <a:gd name="connsiteX34" fmla="*/ 3400567 w 4065895"/>
              <a:gd name="connsiteY34" fmla="*/ 650544 h 4138684"/>
              <a:gd name="connsiteX35" fmla="*/ 2957015 w 4065895"/>
              <a:gd name="connsiteY35" fmla="*/ 391236 h 4138684"/>
              <a:gd name="connsiteX36" fmla="*/ 2697707 w 4065895"/>
              <a:gd name="connsiteY36" fmla="*/ 282054 h 4138684"/>
              <a:gd name="connsiteX37" fmla="*/ 2561229 w 4065895"/>
              <a:gd name="connsiteY37" fmla="*/ 227463 h 4138684"/>
              <a:gd name="connsiteX38" fmla="*/ 2492991 w 4065895"/>
              <a:gd name="connsiteY38" fmla="*/ 166048 h 4138684"/>
              <a:gd name="connsiteX39" fmla="*/ 2172268 w 4065895"/>
              <a:gd name="connsiteY39" fmla="*/ 84162 h 4138684"/>
              <a:gd name="connsiteX40" fmla="*/ 1912961 w 4065895"/>
              <a:gd name="connsiteY40" fmla="*/ 29571 h 4138684"/>
              <a:gd name="connsiteX41" fmla="*/ 1646829 w 4065895"/>
              <a:gd name="connsiteY41" fmla="*/ 2275 h 4138684"/>
              <a:gd name="connsiteX42" fmla="*/ 1585415 w 4065895"/>
              <a:gd name="connsiteY42" fmla="*/ 9099 h 413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065895" h="4138684">
                <a:moveTo>
                  <a:pt x="1585415" y="9099"/>
                </a:moveTo>
                <a:cubicBezTo>
                  <a:pt x="1543335" y="18198"/>
                  <a:pt x="1462585" y="44356"/>
                  <a:pt x="1394346" y="56866"/>
                </a:cubicBezTo>
                <a:cubicBezTo>
                  <a:pt x="1326107" y="69376"/>
                  <a:pt x="1236260" y="67102"/>
                  <a:pt x="1175982" y="84162"/>
                </a:cubicBezTo>
                <a:cubicBezTo>
                  <a:pt x="1115704" y="101222"/>
                  <a:pt x="1087271" y="131929"/>
                  <a:pt x="1032680" y="159224"/>
                </a:cubicBezTo>
                <a:cubicBezTo>
                  <a:pt x="978089" y="186519"/>
                  <a:pt x="914399" y="205854"/>
                  <a:pt x="848435" y="247935"/>
                </a:cubicBezTo>
                <a:cubicBezTo>
                  <a:pt x="782471" y="290016"/>
                  <a:pt x="707408" y="336645"/>
                  <a:pt x="636895" y="411708"/>
                </a:cubicBezTo>
                <a:cubicBezTo>
                  <a:pt x="566382" y="486771"/>
                  <a:pt x="479946" y="615287"/>
                  <a:pt x="425355" y="698311"/>
                </a:cubicBezTo>
                <a:cubicBezTo>
                  <a:pt x="370764" y="781335"/>
                  <a:pt x="357116" y="792708"/>
                  <a:pt x="309349" y="909851"/>
                </a:cubicBezTo>
                <a:cubicBezTo>
                  <a:pt x="261582" y="1026994"/>
                  <a:pt x="180833" y="1264693"/>
                  <a:pt x="138752" y="1401171"/>
                </a:cubicBezTo>
                <a:cubicBezTo>
                  <a:pt x="96671" y="1537649"/>
                  <a:pt x="73925" y="1635457"/>
                  <a:pt x="56865" y="1728717"/>
                </a:cubicBezTo>
                <a:cubicBezTo>
                  <a:pt x="39805" y="1821977"/>
                  <a:pt x="45493" y="1870881"/>
                  <a:pt x="36394" y="1960729"/>
                </a:cubicBezTo>
                <a:cubicBezTo>
                  <a:pt x="27296" y="2050577"/>
                  <a:pt x="0" y="2141561"/>
                  <a:pt x="2274" y="2267803"/>
                </a:cubicBezTo>
                <a:cubicBezTo>
                  <a:pt x="4548" y="2394045"/>
                  <a:pt x="34119" y="2614684"/>
                  <a:pt x="50041" y="2718180"/>
                </a:cubicBezTo>
                <a:cubicBezTo>
                  <a:pt x="65963" y="2821676"/>
                  <a:pt x="77337" y="2829637"/>
                  <a:pt x="97809" y="2888777"/>
                </a:cubicBezTo>
                <a:cubicBezTo>
                  <a:pt x="118281" y="2947917"/>
                  <a:pt x="135340" y="3005920"/>
                  <a:pt x="172871" y="3073021"/>
                </a:cubicBezTo>
                <a:cubicBezTo>
                  <a:pt x="210402" y="3140123"/>
                  <a:pt x="267269" y="3219735"/>
                  <a:pt x="322997" y="3291386"/>
                </a:cubicBezTo>
                <a:cubicBezTo>
                  <a:pt x="378725" y="3363037"/>
                  <a:pt x="415119" y="3425589"/>
                  <a:pt x="507241" y="3502926"/>
                </a:cubicBezTo>
                <a:cubicBezTo>
                  <a:pt x="599363" y="3580263"/>
                  <a:pt x="758588" y="3688308"/>
                  <a:pt x="875731" y="3755409"/>
                </a:cubicBezTo>
                <a:cubicBezTo>
                  <a:pt x="992874" y="3822510"/>
                  <a:pt x="1082722" y="3858905"/>
                  <a:pt x="1210101" y="3905535"/>
                </a:cubicBezTo>
                <a:cubicBezTo>
                  <a:pt x="1337480" y="3952165"/>
                  <a:pt x="1492155" y="3998794"/>
                  <a:pt x="1640006" y="4035188"/>
                </a:cubicBezTo>
                <a:cubicBezTo>
                  <a:pt x="1787857" y="4071582"/>
                  <a:pt x="1955042" y="4109114"/>
                  <a:pt x="2097206" y="4123899"/>
                </a:cubicBezTo>
                <a:cubicBezTo>
                  <a:pt x="2239370" y="4138684"/>
                  <a:pt x="2362200" y="4130723"/>
                  <a:pt x="2492991" y="4123899"/>
                </a:cubicBezTo>
                <a:cubicBezTo>
                  <a:pt x="2623782" y="4117075"/>
                  <a:pt x="2765946" y="4119350"/>
                  <a:pt x="2881952" y="4082956"/>
                </a:cubicBezTo>
                <a:cubicBezTo>
                  <a:pt x="2997958" y="4046562"/>
                  <a:pt x="3106003" y="3970362"/>
                  <a:pt x="3189027" y="3905535"/>
                </a:cubicBezTo>
                <a:cubicBezTo>
                  <a:pt x="3272051" y="3840708"/>
                  <a:pt x="3316406" y="3789528"/>
                  <a:pt x="3380095" y="3693994"/>
                </a:cubicBezTo>
                <a:cubicBezTo>
                  <a:pt x="3443784" y="3598460"/>
                  <a:pt x="3512024" y="3436962"/>
                  <a:pt x="3571164" y="3332329"/>
                </a:cubicBezTo>
                <a:cubicBezTo>
                  <a:pt x="3630304" y="3227696"/>
                  <a:pt x="3690582" y="3159457"/>
                  <a:pt x="3734937" y="3066197"/>
                </a:cubicBezTo>
                <a:cubicBezTo>
                  <a:pt x="3779292" y="2972937"/>
                  <a:pt x="3802038" y="2869442"/>
                  <a:pt x="3837295" y="2772771"/>
                </a:cubicBezTo>
                <a:cubicBezTo>
                  <a:pt x="3872552" y="2676100"/>
                  <a:pt x="3911220" y="2580565"/>
                  <a:pt x="3946477" y="2486168"/>
                </a:cubicBezTo>
                <a:cubicBezTo>
                  <a:pt x="3981734" y="2391771"/>
                  <a:pt x="4031775" y="2311021"/>
                  <a:pt x="4048835" y="2206388"/>
                </a:cubicBezTo>
                <a:cubicBezTo>
                  <a:pt x="4065895" y="2101755"/>
                  <a:pt x="4059071" y="1956180"/>
                  <a:pt x="4048835" y="1858371"/>
                </a:cubicBezTo>
                <a:cubicBezTo>
                  <a:pt x="4038599" y="1760562"/>
                  <a:pt x="4021540" y="1716207"/>
                  <a:pt x="3987421" y="1619535"/>
                </a:cubicBezTo>
                <a:cubicBezTo>
                  <a:pt x="3953302" y="1522863"/>
                  <a:pt x="3899847" y="1389798"/>
                  <a:pt x="3844119" y="1278341"/>
                </a:cubicBezTo>
                <a:cubicBezTo>
                  <a:pt x="3788391" y="1166884"/>
                  <a:pt x="3726975" y="1055427"/>
                  <a:pt x="3653050" y="950794"/>
                </a:cubicBezTo>
                <a:cubicBezTo>
                  <a:pt x="3579125" y="846161"/>
                  <a:pt x="3516573" y="743804"/>
                  <a:pt x="3400567" y="650544"/>
                </a:cubicBezTo>
                <a:cubicBezTo>
                  <a:pt x="3284561" y="557284"/>
                  <a:pt x="3074158" y="452651"/>
                  <a:pt x="2957015" y="391236"/>
                </a:cubicBezTo>
                <a:cubicBezTo>
                  <a:pt x="2839872" y="329821"/>
                  <a:pt x="2763671" y="309350"/>
                  <a:pt x="2697707" y="282054"/>
                </a:cubicBezTo>
                <a:cubicBezTo>
                  <a:pt x="2631743" y="254758"/>
                  <a:pt x="2595348" y="246797"/>
                  <a:pt x="2561229" y="227463"/>
                </a:cubicBezTo>
                <a:cubicBezTo>
                  <a:pt x="2527110" y="208129"/>
                  <a:pt x="2557818" y="189932"/>
                  <a:pt x="2492991" y="166048"/>
                </a:cubicBezTo>
                <a:cubicBezTo>
                  <a:pt x="2428164" y="142165"/>
                  <a:pt x="2268940" y="106908"/>
                  <a:pt x="2172268" y="84162"/>
                </a:cubicBezTo>
                <a:cubicBezTo>
                  <a:pt x="2075596" y="61416"/>
                  <a:pt x="2000534" y="43219"/>
                  <a:pt x="1912961" y="29571"/>
                </a:cubicBezTo>
                <a:cubicBezTo>
                  <a:pt x="1825388" y="15923"/>
                  <a:pt x="1699145" y="4550"/>
                  <a:pt x="1646829" y="2275"/>
                </a:cubicBezTo>
                <a:cubicBezTo>
                  <a:pt x="1594513" y="0"/>
                  <a:pt x="1627496" y="1"/>
                  <a:pt x="1585415" y="9099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584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6051550" y="1844825"/>
            <a:ext cx="3200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latin typeface="Lucida Sans Unicode" pitchFamily="34" charset="0"/>
              </a:rPr>
              <a:t>Die </a:t>
            </a:r>
            <a:r>
              <a:rPr lang="hu-HU" dirty="0" err="1">
                <a:latin typeface="Lucida Sans Unicode" pitchFamily="34" charset="0"/>
              </a:rPr>
              <a:t>reife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Eizelle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ist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 smtClean="0">
                <a:latin typeface="Lucida Sans Unicode" pitchFamily="34" charset="0"/>
              </a:rPr>
              <a:t>eine</a:t>
            </a:r>
            <a:r>
              <a:rPr lang="hu-HU" dirty="0" smtClean="0">
                <a:latin typeface="Lucida Sans Unicode" pitchFamily="34" charset="0"/>
              </a:rPr>
              <a:t/>
            </a:r>
            <a:br>
              <a:rPr lang="hu-HU" dirty="0" smtClean="0">
                <a:latin typeface="Lucida Sans Unicode" pitchFamily="34" charset="0"/>
              </a:rPr>
            </a:br>
            <a:r>
              <a:rPr lang="hu-HU" dirty="0" err="1" smtClean="0">
                <a:latin typeface="Lucida Sans Unicode" pitchFamily="34" charset="0"/>
              </a:rPr>
              <a:t>runde</a:t>
            </a:r>
            <a:r>
              <a:rPr lang="hu-HU" dirty="0" smtClean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Zelle</a:t>
            </a:r>
            <a:r>
              <a:rPr lang="hu-HU" dirty="0">
                <a:latin typeface="Lucida Sans Unicode" pitchFamily="34" charset="0"/>
              </a:rPr>
              <a:t> (100-125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>
                <a:latin typeface="Symbol" pitchFamily="18" charset="2"/>
              </a:rPr>
              <a:t>m</a:t>
            </a:r>
            <a:r>
              <a:rPr lang="hu-HU" dirty="0">
                <a:latin typeface="Lucida Sans Unicode" pitchFamily="34" charset="0"/>
              </a:rPr>
              <a:t>m </a:t>
            </a:r>
            <a:r>
              <a:rPr lang="hu-HU" dirty="0" err="1">
                <a:latin typeface="Lucida Sans Unicode" pitchFamily="34" charset="0"/>
              </a:rPr>
              <a:t>Durchmesser</a:t>
            </a:r>
            <a:r>
              <a:rPr lang="hu-HU" dirty="0">
                <a:latin typeface="Lucida Sans Unicode" pitchFamily="34" charset="0"/>
              </a:rPr>
              <a:t>) mit </a:t>
            </a:r>
            <a:r>
              <a:rPr lang="hu-HU" dirty="0" err="1">
                <a:latin typeface="Lucida Sans Unicode" pitchFamily="34" charset="0"/>
              </a:rPr>
              <a:t>großen</a:t>
            </a:r>
            <a:r>
              <a:rPr lang="hu-HU" dirty="0">
                <a:latin typeface="Lucida Sans Unicode" pitchFamily="34" charset="0"/>
              </a:rPr>
              <a:t>, </a:t>
            </a:r>
            <a:r>
              <a:rPr lang="hu-HU" dirty="0" err="1">
                <a:latin typeface="Lucida Sans Unicode" pitchFamily="34" charset="0"/>
              </a:rPr>
              <a:t>runden</a:t>
            </a:r>
            <a:r>
              <a:rPr lang="hu-HU" dirty="0">
                <a:latin typeface="Lucida Sans Unicode" pitchFamily="34" charset="0"/>
              </a:rPr>
              <a:t>, </a:t>
            </a:r>
            <a:r>
              <a:rPr lang="hu-HU" dirty="0" err="1">
                <a:latin typeface="Lucida Sans Unicode" pitchFamily="34" charset="0"/>
              </a:rPr>
              <a:t>hellen</a:t>
            </a:r>
            <a:r>
              <a:rPr lang="hu-HU" dirty="0">
                <a:latin typeface="Lucida Sans Unicode" pitchFamily="34" charset="0"/>
              </a:rPr>
              <a:t> Kern</a:t>
            </a:r>
          </a:p>
        </p:txBody>
      </p:sp>
      <p:grpSp>
        <p:nvGrpSpPr>
          <p:cNvPr id="1029" name="Group 11"/>
          <p:cNvGrpSpPr>
            <a:grpSpLocks/>
          </p:cNvGrpSpPr>
          <p:nvPr/>
        </p:nvGrpSpPr>
        <p:grpSpPr bwMode="auto">
          <a:xfrm>
            <a:off x="228600" y="228600"/>
            <a:ext cx="5729288" cy="4497388"/>
            <a:chOff x="144" y="144"/>
            <a:chExt cx="3609" cy="2833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144" y="144"/>
            <a:ext cx="3609" cy="28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3" name="Image" r:id="rId3" imgW="9993651" imgH="7847619" progId="Photoshop.Image.7">
                    <p:embed/>
                  </p:oleObj>
                </mc:Choice>
                <mc:Fallback>
                  <p:oleObj name="Image" r:id="rId3" imgW="9993651" imgH="784761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144"/>
                          <a:ext cx="3609" cy="28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3" name="Text Box 4"/>
            <p:cNvSpPr txBox="1">
              <a:spLocks noChangeArrowheads="1"/>
            </p:cNvSpPr>
            <p:nvPr/>
          </p:nvSpPr>
          <p:spPr bwMode="auto">
            <a:xfrm>
              <a:off x="144" y="192"/>
              <a:ext cx="922" cy="1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 b="1">
                  <a:latin typeface="Lucida Sans Unicode" pitchFamily="34" charset="0"/>
                </a:rPr>
                <a:t>Zona pellucida</a:t>
              </a:r>
              <a:endParaRPr lang="hu-HU" sz="1400">
                <a:latin typeface="Lucida Sans Unicode" pitchFamily="34" charset="0"/>
              </a:endParaRPr>
            </a:p>
          </p:txBody>
        </p:sp>
        <p:sp>
          <p:nvSpPr>
            <p:cNvPr id="1034" name="Text Box 5"/>
            <p:cNvSpPr txBox="1">
              <a:spLocks noChangeArrowheads="1"/>
            </p:cNvSpPr>
            <p:nvPr/>
          </p:nvSpPr>
          <p:spPr bwMode="auto">
            <a:xfrm>
              <a:off x="158" y="672"/>
              <a:ext cx="720" cy="32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 b="1">
                  <a:latin typeface="Lucida Sans Unicode" pitchFamily="34" charset="0"/>
                </a:rPr>
                <a:t>Kern der Eizelle</a:t>
              </a:r>
              <a:endParaRPr lang="hu-HU" sz="1400">
                <a:latin typeface="Lucida Sans Unicode" pitchFamily="34" charset="0"/>
              </a:endParaRPr>
            </a:p>
          </p:txBody>
        </p:sp>
        <p:sp>
          <p:nvSpPr>
            <p:cNvPr id="1035" name="Text Box 6"/>
            <p:cNvSpPr txBox="1">
              <a:spLocks noChangeArrowheads="1"/>
            </p:cNvSpPr>
            <p:nvPr/>
          </p:nvSpPr>
          <p:spPr bwMode="auto">
            <a:xfrm>
              <a:off x="1296" y="2688"/>
              <a:ext cx="1872" cy="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200" b="1" dirty="0" err="1">
                  <a:latin typeface="Lucida Sans Unicode" pitchFamily="34" charset="0"/>
                </a:rPr>
                <a:t>Zellfortsätzen</a:t>
              </a:r>
              <a:r>
                <a:rPr lang="hu-HU" sz="1200" b="1" dirty="0">
                  <a:latin typeface="Lucida Sans Unicode" pitchFamily="34" charset="0"/>
                </a:rPr>
                <a:t> der Kumuluszellen </a:t>
              </a:r>
              <a:r>
                <a:rPr lang="hu-HU" sz="1200" b="1" dirty="0" err="1" smtClean="0">
                  <a:latin typeface="Lucida Sans Unicode" pitchFamily="34" charset="0"/>
                </a:rPr>
                <a:t>durchdringen</a:t>
              </a:r>
              <a:r>
                <a:rPr lang="hu-HU" sz="1200" b="1" dirty="0" smtClean="0">
                  <a:latin typeface="Lucida Sans Unicode" pitchFamily="34" charset="0"/>
                </a:rPr>
                <a:t> </a:t>
              </a:r>
              <a:r>
                <a:rPr lang="hu-HU" sz="1200" b="1" dirty="0">
                  <a:latin typeface="Lucida Sans Unicode" pitchFamily="34" charset="0"/>
                </a:rPr>
                <a:t>die </a:t>
              </a:r>
              <a:r>
                <a:rPr lang="hu-HU" sz="1200" b="1" dirty="0" err="1" smtClean="0">
                  <a:latin typeface="Lucida Sans Unicode" pitchFamily="34" charset="0"/>
                </a:rPr>
                <a:t>Zona</a:t>
              </a:r>
              <a:r>
                <a:rPr lang="hu-HU" sz="1200" b="1" dirty="0" smtClean="0">
                  <a:latin typeface="Lucida Sans Unicode" pitchFamily="34" charset="0"/>
                </a:rPr>
                <a:t> </a:t>
              </a:r>
              <a:r>
                <a:rPr lang="hu-HU" sz="1200" b="1" dirty="0" err="1">
                  <a:latin typeface="Lucida Sans Unicode" pitchFamily="34" charset="0"/>
                </a:rPr>
                <a:t>pellucida</a:t>
              </a:r>
              <a:endParaRPr lang="hu-HU" sz="1200" dirty="0">
                <a:latin typeface="Lucida Sans Unicode" pitchFamily="34" charset="0"/>
              </a:endParaRPr>
            </a:p>
          </p:txBody>
        </p:sp>
        <p:sp>
          <p:nvSpPr>
            <p:cNvPr id="1036" name="Text Box 7"/>
            <p:cNvSpPr txBox="1">
              <a:spLocks noChangeArrowheads="1"/>
            </p:cNvSpPr>
            <p:nvPr/>
          </p:nvSpPr>
          <p:spPr bwMode="auto">
            <a:xfrm>
              <a:off x="158" y="2568"/>
              <a:ext cx="10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 b="1" dirty="0" err="1">
                  <a:latin typeface="Lucida Sans Unicode" pitchFamily="34" charset="0"/>
                </a:rPr>
                <a:t>Umgebenden</a:t>
              </a:r>
              <a:r>
                <a:rPr lang="hu-HU" sz="1400" b="1" dirty="0">
                  <a:latin typeface="Lucida Sans Unicode" pitchFamily="34" charset="0"/>
                </a:rPr>
                <a:t> </a:t>
              </a:r>
              <a:r>
                <a:rPr lang="hu-HU" sz="1400" b="1" dirty="0" smtClean="0">
                  <a:latin typeface="Lucida Sans Unicode" pitchFamily="34" charset="0"/>
                </a:rPr>
                <a:t>Kumuluszellen</a:t>
              </a:r>
              <a:endParaRPr lang="de-DE" sz="1400" b="1" dirty="0">
                <a:latin typeface="Lucida Sans Unicode" pitchFamily="34" charset="0"/>
              </a:endParaRPr>
            </a:p>
          </p:txBody>
        </p:sp>
      </p:grpSp>
      <p:sp>
        <p:nvSpPr>
          <p:cNvPr id="1030" name="Line 8"/>
          <p:cNvSpPr>
            <a:spLocks noChangeShapeType="1"/>
          </p:cNvSpPr>
          <p:nvPr/>
        </p:nvSpPr>
        <p:spPr bwMode="auto">
          <a:xfrm flipV="1">
            <a:off x="1331640" y="2924174"/>
            <a:ext cx="792435" cy="11528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31" name="Line 9"/>
          <p:cNvSpPr>
            <a:spLocks noChangeShapeType="1"/>
          </p:cNvSpPr>
          <p:nvPr/>
        </p:nvSpPr>
        <p:spPr bwMode="auto">
          <a:xfrm flipV="1">
            <a:off x="1331640" y="3213100"/>
            <a:ext cx="1152798" cy="863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32" name="Text Box 10"/>
          <p:cNvSpPr txBox="1">
            <a:spLocks noChangeArrowheads="1"/>
          </p:cNvSpPr>
          <p:nvPr/>
        </p:nvSpPr>
        <p:spPr bwMode="auto">
          <a:xfrm>
            <a:off x="250825" y="5013325"/>
            <a:ext cx="48244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 err="1">
                <a:latin typeface="Lucida Sans Unicode" pitchFamily="34" charset="0"/>
              </a:rPr>
              <a:t>Eihügel</a:t>
            </a:r>
            <a:r>
              <a:rPr lang="hu-HU" sz="2000" dirty="0">
                <a:latin typeface="Lucida Sans Unicode" pitchFamily="34" charset="0"/>
              </a:rPr>
              <a:t>: </a:t>
            </a:r>
            <a:r>
              <a:rPr lang="hu-HU" sz="2000" dirty="0" err="1">
                <a:latin typeface="Lucida Sans Unicode" pitchFamily="34" charset="0"/>
              </a:rPr>
              <a:t>Cumulus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oophorus</a:t>
            </a:r>
            <a:r>
              <a:rPr lang="hu-HU" sz="2000" dirty="0" smtClean="0">
                <a:latin typeface="Lucida Sans Unicode" pitchFamily="34" charset="0"/>
              </a:rPr>
              <a:t/>
            </a:r>
            <a:br>
              <a:rPr lang="hu-HU" sz="2000" dirty="0" smtClean="0">
                <a:latin typeface="Lucida Sans Unicode" pitchFamily="34" charset="0"/>
              </a:rPr>
            </a:br>
            <a:r>
              <a:rPr lang="hu-HU" sz="2000" dirty="0" smtClean="0">
                <a:latin typeface="Lucida Sans Unicode" pitchFamily="34" charset="0"/>
              </a:rPr>
              <a:t>(</a:t>
            </a:r>
            <a:r>
              <a:rPr lang="hu-HU" sz="2000" dirty="0" err="1" smtClean="0">
                <a:latin typeface="Lucida Sans Unicode" pitchFamily="34" charset="0"/>
              </a:rPr>
              <a:t>d.h</a:t>
            </a:r>
            <a:r>
              <a:rPr lang="hu-HU" sz="2000" dirty="0">
                <a:latin typeface="Lucida Sans Unicode" pitchFamily="34" charset="0"/>
              </a:rPr>
              <a:t>. die </a:t>
            </a:r>
            <a:r>
              <a:rPr lang="hu-HU" sz="2000" dirty="0" err="1">
                <a:latin typeface="Lucida Sans Unicode" pitchFamily="34" charset="0"/>
              </a:rPr>
              <a:t>Eizelle</a:t>
            </a:r>
            <a:r>
              <a:rPr lang="hu-HU" sz="2000" dirty="0">
                <a:latin typeface="Lucida Sans Unicode" pitchFamily="34" charset="0"/>
              </a:rPr>
              <a:t> und die </a:t>
            </a:r>
            <a:r>
              <a:rPr lang="hu-HU" sz="2000" dirty="0" err="1">
                <a:latin typeface="Lucida Sans Unicode" pitchFamily="34" charset="0"/>
              </a:rPr>
              <a:t>sie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unmittelbar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umgebenden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Follikel</a:t>
            </a:r>
            <a:r>
              <a:rPr lang="hu-HU" sz="2000" dirty="0" err="1" smtClean="0">
                <a:latin typeface="Lucida Sans Unicode" pitchFamily="34" charset="0"/>
                <a:cs typeface="Times New Roman" pitchFamily="18" charset="0"/>
              </a:rPr>
              <a:t>zellen</a:t>
            </a:r>
            <a:r>
              <a:rPr lang="hu-HU" sz="2000" dirty="0" smtClean="0">
                <a:latin typeface="Lucida Sans Unicode" pitchFamily="34" charset="0"/>
                <a:cs typeface="Times New Roman" pitchFamily="18" charset="0"/>
              </a:rPr>
              <a:t> (</a:t>
            </a:r>
            <a:r>
              <a:rPr lang="hu-HU" sz="2000" dirty="0" err="1" smtClean="0">
                <a:latin typeface="Lucida Sans Unicode" pitchFamily="34" charset="0"/>
                <a:cs typeface="Times New Roman" pitchFamily="18" charset="0"/>
              </a:rPr>
              <a:t>sog</a:t>
            </a:r>
            <a:r>
              <a:rPr lang="hu-HU" sz="2000" dirty="0" smtClean="0">
                <a:latin typeface="Lucida Sans Unicode" pitchFamily="34" charset="0"/>
                <a:cs typeface="Times New Roman" pitchFamily="18" charset="0"/>
              </a:rPr>
              <a:t>. </a:t>
            </a:r>
            <a:r>
              <a:rPr lang="hu-HU" sz="2000" dirty="0" err="1" smtClean="0">
                <a:latin typeface="Lucida Sans Unicode" pitchFamily="34" charset="0"/>
                <a:cs typeface="Times New Roman" pitchFamily="18" charset="0"/>
              </a:rPr>
              <a:t>Kumulus</a:t>
            </a:r>
            <a:r>
              <a:rPr lang="hu-HU" sz="2000" dirty="0" smtClean="0">
                <a:latin typeface="Lucida Sans Unicode" pitchFamily="34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  <a:cs typeface="Times New Roman" pitchFamily="18" charset="0"/>
              </a:rPr>
              <a:t>Zellen</a:t>
            </a:r>
            <a:r>
              <a:rPr lang="hu-HU" sz="2000" dirty="0">
                <a:latin typeface="Lucida Sans Unicode" pitchFamily="34" charset="0"/>
                <a:cs typeface="Times New Roman" pitchFamily="18" charset="0"/>
              </a:rPr>
              <a:t>).</a:t>
            </a:r>
            <a:r>
              <a:rPr lang="hu-HU" dirty="0">
                <a:latin typeface="Calibri" pitchFamily="34" charset="0"/>
              </a:rPr>
              <a:t> </a:t>
            </a:r>
            <a:endParaRPr lang="de-DE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27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28625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2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Ovulation</a:t>
            </a:r>
            <a:endParaRPr lang="hu-HU" sz="3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341" name="Picture 5" descr="http://bp2.blogger.com/_uwDUCYHxCxA/SFlMGx6wY6I/AAAAAAAABjg/fO6EPDHLbYQ/s400/Lousse_Donnez-fig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7584" y="980728"/>
            <a:ext cx="3364500" cy="2700000"/>
          </a:xfrm>
          <a:prstGeom prst="rect">
            <a:avLst/>
          </a:prstGeom>
          <a:noFill/>
        </p:spPr>
      </p:pic>
      <p:pic>
        <p:nvPicPr>
          <p:cNvPr id="14343" name="Picture 7" descr="http://bp1.blogger.com/_uwDUCYHxCxA/SFlMUBVaoSI/AAAAAAAABjo/rDetHQBbeyc/s400/Lousse_Donnez-fig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4048" y="980728"/>
            <a:ext cx="3364500" cy="2700000"/>
          </a:xfrm>
          <a:prstGeom prst="rect">
            <a:avLst/>
          </a:prstGeom>
          <a:noFill/>
        </p:spPr>
      </p:pic>
      <p:pic>
        <p:nvPicPr>
          <p:cNvPr id="14345" name="Picture 9" descr="http://bp3.blogger.com/_uwDUCYHxCxA/SFlMlrz6dWI/AAAAAAAABjw/2H9Zi2c6kuk/s400/Lousse_Donnez-fig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27584" y="3789040"/>
            <a:ext cx="3354000" cy="2700000"/>
          </a:xfrm>
          <a:prstGeom prst="rect">
            <a:avLst/>
          </a:prstGeom>
          <a:noFill/>
        </p:spPr>
      </p:pic>
      <p:pic>
        <p:nvPicPr>
          <p:cNvPr id="14347" name="Picture 11" descr="http://bp2.blogger.com/_uwDUCYHxCxA/SFlMxbDGmFI/AAAAAAAABj4/BQl9_HlW3Lo/s400/Lousse_Donnez-fig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04048" y="3789040"/>
            <a:ext cx="3396225" cy="2700000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0" y="65810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 dirty="0"/>
              <a:t>JC </a:t>
            </a:r>
            <a:r>
              <a:rPr lang="hu-HU" sz="1200" dirty="0" err="1"/>
              <a:t>Lousse</a:t>
            </a:r>
            <a:r>
              <a:rPr lang="hu-HU" sz="1200" dirty="0"/>
              <a:t>, J </a:t>
            </a:r>
            <a:r>
              <a:rPr lang="hu-HU" sz="1200" dirty="0" err="1"/>
              <a:t>Donnez</a:t>
            </a:r>
            <a:r>
              <a:rPr lang="hu-HU" sz="1200" dirty="0"/>
              <a:t>: </a:t>
            </a:r>
            <a:r>
              <a:rPr lang="hu-HU" sz="1200" b="1" dirty="0" err="1"/>
              <a:t>Laparoscopic</a:t>
            </a:r>
            <a:r>
              <a:rPr lang="hu-HU" sz="1200" b="1" dirty="0"/>
              <a:t> </a:t>
            </a:r>
            <a:r>
              <a:rPr lang="hu-HU" sz="1200" b="1" dirty="0" err="1"/>
              <a:t>observation</a:t>
            </a:r>
            <a:r>
              <a:rPr lang="hu-HU" sz="1200" b="1" dirty="0"/>
              <a:t> of </a:t>
            </a:r>
            <a:r>
              <a:rPr lang="hu-HU" sz="1200" b="1" dirty="0" err="1"/>
              <a:t>spontaneous</a:t>
            </a:r>
            <a:r>
              <a:rPr lang="hu-HU" sz="1200" b="1" dirty="0"/>
              <a:t> human </a:t>
            </a:r>
            <a:r>
              <a:rPr lang="hu-HU" sz="1200" b="1" dirty="0" err="1"/>
              <a:t>ovulation</a:t>
            </a:r>
            <a:r>
              <a:rPr lang="hu-HU" sz="1200" b="1" dirty="0"/>
              <a:t> </a:t>
            </a:r>
            <a:r>
              <a:rPr lang="hu-HU" sz="1200" dirty="0" err="1"/>
              <a:t>Fertility</a:t>
            </a:r>
            <a:r>
              <a:rPr lang="hu-HU" sz="1200" dirty="0"/>
              <a:t> and </a:t>
            </a:r>
            <a:r>
              <a:rPr lang="hu-HU" sz="1200" dirty="0" err="1"/>
              <a:t>Sterility</a:t>
            </a:r>
            <a:r>
              <a:rPr lang="hu-HU" sz="1200" dirty="0"/>
              <a:t>, 2008:90(3):833-4.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113258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Corpus </a:t>
            </a:r>
            <a:r>
              <a:rPr lang="hu-HU" sz="3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luteum</a:t>
            </a:r>
            <a:endParaRPr lang="hu-HU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2226" name="Picture 2" descr="http://withfriendship.com/images/e/22804/Corpus-luteum-pic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1403648" cy="1375334"/>
          </a:xfrm>
          <a:prstGeom prst="rect">
            <a:avLst/>
          </a:prstGeom>
          <a:noFill/>
        </p:spPr>
      </p:pic>
      <p:pic>
        <p:nvPicPr>
          <p:cNvPr id="6" name="Kép 5" descr="corpus lutheum com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7812359" y="-1"/>
            <a:ext cx="1331637" cy="1325754"/>
          </a:xfrm>
          <a:prstGeom prst="rect">
            <a:avLst/>
          </a:prstGeom>
        </p:spPr>
      </p:pic>
      <p:pic>
        <p:nvPicPr>
          <p:cNvPr id="7" name="Kép 6" descr="corpus lutheum 10x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187624" y="1481859"/>
            <a:ext cx="7128792" cy="5331517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5940152" y="1412776"/>
            <a:ext cx="23762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Theka-Luteinzellen</a:t>
            </a:r>
            <a:endParaRPr lang="hu-HU" dirty="0"/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6876256" y="1844824"/>
            <a:ext cx="360040" cy="129614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H="1">
            <a:off x="7164288" y="1844824"/>
            <a:ext cx="216024" cy="33123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1187624" y="6211669"/>
            <a:ext cx="1440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Granulosa-Luteinzellen</a:t>
            </a:r>
            <a:endParaRPr lang="hu-HU" dirty="0"/>
          </a:p>
        </p:txBody>
      </p:sp>
      <p:cxnSp>
        <p:nvCxnSpPr>
          <p:cNvPr id="16" name="Egyenes összekötő nyíllal 15"/>
          <p:cNvCxnSpPr/>
          <p:nvPr/>
        </p:nvCxnSpPr>
        <p:spPr>
          <a:xfrm flipV="1">
            <a:off x="2699792" y="6021288"/>
            <a:ext cx="1296144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 flipV="1">
            <a:off x="2627784" y="4149080"/>
            <a:ext cx="2232248" cy="21602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7020272" y="2060848"/>
            <a:ext cx="2448619" cy="426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hu-HU" sz="28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hu-HU" dirty="0">
                <a:latin typeface="Calibri" pitchFamily="34" charset="0"/>
                <a:cs typeface="Calibri" pitchFamily="34" charset="0"/>
              </a:rPr>
              <a:t>1,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Endometrium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hu-HU" dirty="0">
                <a:latin typeface="Calibri" pitchFamily="34" charset="0"/>
                <a:cs typeface="Calibri" pitchFamily="34" charset="0"/>
              </a:rPr>
              <a:t>    (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Schleimhaut</a:t>
            </a:r>
            <a:r>
              <a:rPr lang="hu-HU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endParaRPr lang="hu-HU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hu-HU" dirty="0">
                <a:latin typeface="Calibri" pitchFamily="34" charset="0"/>
                <a:cs typeface="Calibri" pitchFamily="34" charset="0"/>
              </a:rPr>
              <a:t>2,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Myometrium</a:t>
            </a:r>
            <a:endParaRPr lang="hu-HU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hu-HU" dirty="0">
                <a:latin typeface="Calibri" pitchFamily="34" charset="0"/>
                <a:cs typeface="Calibri" pitchFamily="34" charset="0"/>
              </a:rPr>
              <a:t>   (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Glatte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Muskulatur</a:t>
            </a:r>
            <a:r>
              <a:rPr lang="hu-HU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endParaRPr lang="hu-HU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hu-HU" dirty="0">
                <a:latin typeface="Calibri" pitchFamily="34" charset="0"/>
                <a:cs typeface="Calibri" pitchFamily="34" charset="0"/>
              </a:rPr>
              <a:t>3,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Perimetrium</a:t>
            </a:r>
            <a:endParaRPr lang="hu-HU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hu-HU" dirty="0">
                <a:latin typeface="Calibri" pitchFamily="34" charset="0"/>
                <a:cs typeface="Calibri" pitchFamily="34" charset="0"/>
              </a:rPr>
              <a:t>    (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Peritoneum</a:t>
            </a:r>
            <a:r>
              <a:rPr lang="hu-HU" dirty="0">
                <a:latin typeface="Calibri" pitchFamily="34" charset="0"/>
                <a:cs typeface="Calibri" pitchFamily="34" charset="0"/>
              </a:rPr>
              <a:t>, </a:t>
            </a:r>
          </a:p>
          <a:p>
            <a:pPr>
              <a:spcBef>
                <a:spcPct val="50000"/>
              </a:spcBef>
            </a:pPr>
            <a:r>
              <a:rPr lang="hu-HU" dirty="0">
                <a:latin typeface="Calibri" pitchFamily="34" charset="0"/>
                <a:cs typeface="Calibri" pitchFamily="34" charset="0"/>
              </a:rPr>
              <a:t>   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Tunica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serosa</a:t>
            </a:r>
            <a:r>
              <a:rPr lang="hu-HU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0" y="252413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Uterus</a:t>
            </a:r>
            <a:r>
              <a:rPr lang="hu-H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hu-HU" sz="3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Histologischer</a:t>
            </a:r>
            <a:r>
              <a:rPr lang="hu-H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3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Aufbau</a:t>
            </a:r>
            <a:endParaRPr lang="hu-HU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316" name="Picture 3" descr="C:\Documents and Settings\Rendszergazda\Dokumentumok\Tantermi előadás-hová tartozik\uterusz\uterus_teljes_fal01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844824"/>
            <a:ext cx="6980054" cy="475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300"/>
            <a:ext cx="9144000" cy="408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99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6" descr="C:\Documents and Settings\Rendszergazda\Dokumentumok\Tantermi előadás-hová tartozik\uterusz\uterus_prolif_korai01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63888" y="4869160"/>
            <a:ext cx="1224136" cy="192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9" descr="C:\Documents and Settings\Rendszergazda\Dokumentumok\Új mappa\Secretios FM-szöveg nélkül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52120" y="4005064"/>
            <a:ext cx="1368152" cy="276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21"/>
          <p:cNvSpPr txBox="1">
            <a:spLocks noChangeArrowheads="1"/>
          </p:cNvSpPr>
          <p:nvPr/>
        </p:nvSpPr>
        <p:spPr bwMode="auto">
          <a:xfrm>
            <a:off x="0" y="412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35" name="Text Box 22"/>
          <p:cNvSpPr txBox="1">
            <a:spLocks noChangeArrowheads="1"/>
          </p:cNvSpPr>
          <p:nvPr/>
        </p:nvSpPr>
        <p:spPr bwMode="auto">
          <a:xfrm>
            <a:off x="-92075" y="0"/>
            <a:ext cx="92360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3200" dirty="0" err="1">
                <a:solidFill>
                  <a:schemeClr val="tx2"/>
                </a:solidFill>
              </a:rPr>
              <a:t>Hormonelle</a:t>
            </a:r>
            <a:r>
              <a:rPr lang="hu-HU" sz="3200" dirty="0">
                <a:solidFill>
                  <a:schemeClr val="tx2"/>
                </a:solidFill>
              </a:rPr>
              <a:t> </a:t>
            </a:r>
            <a:r>
              <a:rPr lang="hu-HU" sz="3200" dirty="0" err="1">
                <a:solidFill>
                  <a:schemeClr val="tx2"/>
                </a:solidFill>
              </a:rPr>
              <a:t>Regulation</a:t>
            </a:r>
            <a:r>
              <a:rPr lang="hu-HU" sz="3200" dirty="0">
                <a:solidFill>
                  <a:schemeClr val="tx2"/>
                </a:solidFill>
              </a:rPr>
              <a:t> der </a:t>
            </a:r>
            <a:r>
              <a:rPr lang="hu-HU" sz="3200" dirty="0" err="1">
                <a:solidFill>
                  <a:schemeClr val="tx2"/>
                </a:solidFill>
              </a:rPr>
              <a:t>zyklischen</a:t>
            </a:r>
            <a:r>
              <a:rPr lang="hu-HU" sz="3200" dirty="0">
                <a:solidFill>
                  <a:schemeClr val="tx2"/>
                </a:solidFill>
              </a:rPr>
              <a:t> </a:t>
            </a:r>
            <a:r>
              <a:rPr lang="hu-HU" sz="3200" dirty="0" err="1">
                <a:solidFill>
                  <a:schemeClr val="tx2"/>
                </a:solidFill>
              </a:rPr>
              <a:t>Veränderungen</a:t>
            </a:r>
            <a:r>
              <a:rPr lang="hu-HU" sz="3200" dirty="0">
                <a:solidFill>
                  <a:schemeClr val="tx2"/>
                </a:solidFill>
              </a:rPr>
              <a:t> </a:t>
            </a:r>
            <a:r>
              <a:rPr lang="hu-HU" sz="3200" dirty="0" err="1">
                <a:solidFill>
                  <a:schemeClr val="tx2"/>
                </a:solidFill>
              </a:rPr>
              <a:t>der</a:t>
            </a:r>
            <a:r>
              <a:rPr lang="hu-HU" sz="3200" dirty="0">
                <a:solidFill>
                  <a:schemeClr val="tx2"/>
                </a:solidFill>
              </a:rPr>
              <a:t> </a:t>
            </a:r>
            <a:r>
              <a:rPr lang="hu-HU" sz="3200" dirty="0" err="1">
                <a:solidFill>
                  <a:schemeClr val="tx2"/>
                </a:solidFill>
              </a:rPr>
              <a:t>Uterusschleimhaut</a:t>
            </a:r>
            <a:endParaRPr lang="hu-HU" sz="3200" dirty="0">
              <a:solidFill>
                <a:schemeClr val="tx2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27584" y="1124744"/>
            <a:ext cx="7049758" cy="285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 descr="http://www.bu.edu/histology/i/19201hoa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339752" y="5198360"/>
            <a:ext cx="1008112" cy="15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uterus prolif 5x jav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7544" y="2060848"/>
            <a:ext cx="2160000" cy="4490847"/>
          </a:xfrm>
          <a:prstGeom prst="rect">
            <a:avLst/>
          </a:prstGeom>
        </p:spPr>
      </p:pic>
      <p:pic>
        <p:nvPicPr>
          <p:cNvPr id="3" name="Kép 2" descr="uterus secr 5x jav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860272" y="764704"/>
            <a:ext cx="2160000" cy="573168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5496" y="6525344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(</a:t>
            </a:r>
            <a:r>
              <a:rPr lang="hu-HU" dirty="0" err="1"/>
              <a:t>späte</a:t>
            </a:r>
            <a:r>
              <a:rPr lang="hu-HU" dirty="0"/>
              <a:t>) </a:t>
            </a:r>
            <a:r>
              <a:rPr lang="hu-HU" dirty="0" err="1"/>
              <a:t>Proliferationsphase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4973411" y="651605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/>
              <a:t>Sekretionsphase</a:t>
            </a:r>
            <a:endParaRPr lang="hu-HU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-90488"/>
            <a:ext cx="84359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3200" dirty="0" err="1">
                <a:solidFill>
                  <a:schemeClr val="tx2"/>
                </a:solidFill>
              </a:rPr>
              <a:t>Endometrium</a:t>
            </a:r>
            <a:endParaRPr lang="hu-HU" sz="3200" dirty="0">
              <a:solidFill>
                <a:schemeClr val="tx2"/>
              </a:solidFill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2699792" y="2348880"/>
            <a:ext cx="0" cy="273630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2699792" y="5157192"/>
            <a:ext cx="0" cy="864096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4716016" y="1124744"/>
            <a:ext cx="240" cy="396044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>
            <a:off x="4716016" y="5157192"/>
            <a:ext cx="0" cy="864096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/>
          <p:cNvSpPr txBox="1"/>
          <p:nvPr/>
        </p:nvSpPr>
        <p:spPr>
          <a:xfrm>
            <a:off x="3055620" y="3284984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/>
              <a:t>Stratum</a:t>
            </a:r>
            <a:r>
              <a:rPr lang="hu-HU" dirty="0"/>
              <a:t> </a:t>
            </a:r>
          </a:p>
          <a:p>
            <a:pPr algn="ctr"/>
            <a:r>
              <a:rPr lang="hu-HU" dirty="0" err="1"/>
              <a:t>functionale</a:t>
            </a:r>
            <a:endParaRPr lang="hu-HU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3181660" y="5229200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/>
              <a:t>Stratum</a:t>
            </a:r>
            <a:r>
              <a:rPr lang="hu-HU" dirty="0"/>
              <a:t> </a:t>
            </a:r>
          </a:p>
          <a:p>
            <a:pPr algn="ctr"/>
            <a:r>
              <a:rPr lang="hu-HU" dirty="0" err="1"/>
              <a:t>basale</a:t>
            </a:r>
            <a:endParaRPr lang="hu-HU" dirty="0"/>
          </a:p>
        </p:txBody>
      </p:sp>
      <p:cxnSp>
        <p:nvCxnSpPr>
          <p:cNvPr id="28" name="Egyenes összekötő nyíllal 27"/>
          <p:cNvCxnSpPr/>
          <p:nvPr/>
        </p:nvCxnSpPr>
        <p:spPr>
          <a:xfrm>
            <a:off x="7164288" y="836712"/>
            <a:ext cx="0" cy="576064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nyíllal 34"/>
          <p:cNvCxnSpPr/>
          <p:nvPr/>
        </p:nvCxnSpPr>
        <p:spPr>
          <a:xfrm>
            <a:off x="7164288" y="1484784"/>
            <a:ext cx="0" cy="367240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zövegdoboz 40"/>
          <p:cNvSpPr txBox="1"/>
          <p:nvPr/>
        </p:nvSpPr>
        <p:spPr>
          <a:xfrm>
            <a:off x="7337629" y="764704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/>
              <a:t>Stratum</a:t>
            </a:r>
            <a:r>
              <a:rPr lang="hu-HU" dirty="0"/>
              <a:t> </a:t>
            </a:r>
          </a:p>
          <a:p>
            <a:pPr algn="ctr"/>
            <a:r>
              <a:rPr lang="hu-HU" dirty="0" err="1"/>
              <a:t>compactum</a:t>
            </a:r>
            <a:endParaRPr lang="hu-HU" dirty="0"/>
          </a:p>
        </p:txBody>
      </p:sp>
      <p:sp>
        <p:nvSpPr>
          <p:cNvPr id="42" name="Szövegdoboz 41"/>
          <p:cNvSpPr txBox="1"/>
          <p:nvPr/>
        </p:nvSpPr>
        <p:spPr>
          <a:xfrm>
            <a:off x="7282657" y="299695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/>
              <a:t>Stratum</a:t>
            </a:r>
            <a:r>
              <a:rPr lang="hu-HU" dirty="0"/>
              <a:t> </a:t>
            </a:r>
          </a:p>
          <a:p>
            <a:pPr algn="ctr"/>
            <a:r>
              <a:rPr lang="hu-HU" dirty="0" err="1"/>
              <a:t>spongiosum</a:t>
            </a:r>
            <a:endParaRPr lang="hu-H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0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34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regenerEA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65175"/>
            <a:ext cx="260032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 descr="prolifszekrécióEA"/>
          <p:cNvPicPr>
            <a:picLocks noChangeAspect="1" noChangeArrowheads="1"/>
          </p:cNvPicPr>
          <p:nvPr/>
        </p:nvPicPr>
        <p:blipFill>
          <a:blip r:embed="rId3" cstate="screen"/>
          <a:srcRect l="-1201" t="8223"/>
          <a:stretch>
            <a:fillRect/>
          </a:stretch>
        </p:blipFill>
        <p:spPr bwMode="auto">
          <a:xfrm>
            <a:off x="-36513" y="2997200"/>
            <a:ext cx="2959101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 descr="szekreciosEA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4868863"/>
            <a:ext cx="2922588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hu-HU" sz="3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Menstruationszyklus</a:t>
            </a:r>
            <a:endParaRPr lang="hu-HU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59113" y="692150"/>
            <a:ext cx="6049962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 bwMode="auto">
          <a:xfrm>
            <a:off x="0" y="2852738"/>
            <a:ext cx="2987675" cy="2159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hu-HU" sz="2400"/>
          </a:p>
        </p:txBody>
      </p:sp>
      <p:sp>
        <p:nvSpPr>
          <p:cNvPr id="9" name="Rechteck 8"/>
          <p:cNvSpPr/>
          <p:nvPr/>
        </p:nvSpPr>
        <p:spPr bwMode="auto">
          <a:xfrm>
            <a:off x="0" y="4797425"/>
            <a:ext cx="2987675" cy="2159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hu-HU" sz="2400"/>
          </a:p>
        </p:txBody>
      </p:sp>
    </p:spTree>
    <p:extLst>
      <p:ext uri="{BB962C8B-B14F-4D97-AF65-F5344CB8AC3E}">
        <p14:creationId xmlns:p14="http://schemas.microsoft.com/office/powerpoint/2010/main" val="2122011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1520" y="18864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en-US" b="1"/>
              <a:t>Hypothalamus sezerniert GnRH </a:t>
            </a:r>
          </a:p>
          <a:p>
            <a:pPr algn="ctr"/>
            <a:r>
              <a:rPr lang="de-DE" altLang="en-US"/>
              <a:t>(</a:t>
            </a:r>
            <a:r>
              <a:rPr lang="de-DE"/>
              <a:t>Gonadotropin-Releasing-Hormon)</a:t>
            </a:r>
            <a:endParaRPr lang="de-DE" altLang="en-US" b="1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39552" y="980728"/>
            <a:ext cx="8353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en-US" dirty="0" err="1">
                <a:solidFill>
                  <a:srgbClr val="000099"/>
                </a:solidFill>
              </a:rPr>
              <a:t>GnRH</a:t>
            </a:r>
            <a:r>
              <a:rPr lang="de-DE" altLang="en-US" dirty="0">
                <a:solidFill>
                  <a:srgbClr val="000099"/>
                </a:solidFill>
              </a:rPr>
              <a:t> stimuliert die Synthese von LH </a:t>
            </a:r>
            <a:r>
              <a:rPr lang="hu-HU" altLang="en-US" dirty="0">
                <a:solidFill>
                  <a:srgbClr val="000099"/>
                </a:solidFill>
              </a:rPr>
              <a:t>u</a:t>
            </a:r>
            <a:r>
              <a:rPr lang="de-DE" altLang="en-US" dirty="0" err="1">
                <a:solidFill>
                  <a:srgbClr val="000099"/>
                </a:solidFill>
              </a:rPr>
              <a:t>nd</a:t>
            </a:r>
            <a:r>
              <a:rPr lang="de-DE" altLang="en-US" dirty="0">
                <a:solidFill>
                  <a:srgbClr val="000099"/>
                </a:solidFill>
              </a:rPr>
              <a:t> FSH in der Hypophyse</a:t>
            </a:r>
            <a:endParaRPr lang="de-DE" altLang="en-US" b="1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11760" y="1484784"/>
            <a:ext cx="51125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en-US">
                <a:solidFill>
                  <a:srgbClr val="000099"/>
                </a:solidFill>
              </a:rPr>
              <a:t>Im Ovar wird die Reifung von Follikeln induziert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819400" y="1988840"/>
            <a:ext cx="487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en-US">
                <a:solidFill>
                  <a:srgbClr val="000099"/>
                </a:solidFill>
              </a:rPr>
              <a:t>Im Ovar werden Estrogene gebildet</a:t>
            </a:r>
            <a:endParaRPr lang="de-DE" altLang="en-US" b="1">
              <a:solidFill>
                <a:srgbClr val="000099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53008" y="2564904"/>
            <a:ext cx="81514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en-US" dirty="0">
                <a:solidFill>
                  <a:srgbClr val="000099"/>
                </a:solidFill>
              </a:rPr>
              <a:t>Der </a:t>
            </a:r>
            <a:r>
              <a:rPr lang="hu-HU" altLang="en-US" dirty="0" err="1">
                <a:solidFill>
                  <a:srgbClr val="000099"/>
                </a:solidFill>
              </a:rPr>
              <a:t>erhöhte</a:t>
            </a:r>
            <a:r>
              <a:rPr lang="de-DE" altLang="en-US" dirty="0">
                <a:solidFill>
                  <a:srgbClr val="000099"/>
                </a:solidFill>
              </a:rPr>
              <a:t> </a:t>
            </a:r>
            <a:r>
              <a:rPr lang="de-DE" altLang="en-US" dirty="0" err="1">
                <a:solidFill>
                  <a:srgbClr val="000099"/>
                </a:solidFill>
              </a:rPr>
              <a:t>Estrogenspiegel</a:t>
            </a:r>
            <a:r>
              <a:rPr lang="de-DE" altLang="en-US" dirty="0">
                <a:solidFill>
                  <a:srgbClr val="000099"/>
                </a:solidFill>
              </a:rPr>
              <a:t> blockiert die Sekretion von FSH und</a:t>
            </a:r>
          </a:p>
          <a:p>
            <a:pPr algn="ctr"/>
            <a:r>
              <a:rPr lang="de-DE" altLang="en-US" dirty="0">
                <a:solidFill>
                  <a:srgbClr val="000099"/>
                </a:solidFill>
              </a:rPr>
              <a:t> stimuliert die Synthese von LH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2133600" y="3347700"/>
            <a:ext cx="594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en-US" b="1"/>
              <a:t>Der erhöhte LH-Spiegel induziert die Ovulation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35696" y="3861048"/>
            <a:ext cx="6263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rgbClr val="FF0000"/>
                </a:solidFill>
              </a:rPr>
              <a:t>LH stimuliert die Synthese von Progesteron im Gelbkörper</a:t>
            </a:r>
            <a:endParaRPr lang="de-DE" altLang="en-US" b="1">
              <a:solidFill>
                <a:srgbClr val="FF0000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438400" y="5013176"/>
            <a:ext cx="4057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dirty="0">
                <a:solidFill>
                  <a:srgbClr val="FF0000"/>
                </a:solidFill>
              </a:rPr>
              <a:t>Der Blutspiegel von LH </a:t>
            </a:r>
            <a:r>
              <a:rPr lang="hu-HU" altLang="en-US" dirty="0" smtClean="0">
                <a:solidFill>
                  <a:srgbClr val="FF0000"/>
                </a:solidFill>
              </a:rPr>
              <a:t>u</a:t>
            </a:r>
            <a:r>
              <a:rPr lang="de-DE" altLang="en-US" dirty="0" err="1" smtClean="0">
                <a:solidFill>
                  <a:srgbClr val="FF0000"/>
                </a:solidFill>
              </a:rPr>
              <a:t>nd</a:t>
            </a:r>
            <a:r>
              <a:rPr lang="de-DE" altLang="en-US" dirty="0" smtClean="0">
                <a:solidFill>
                  <a:srgbClr val="FF0000"/>
                </a:solidFill>
              </a:rPr>
              <a:t> </a:t>
            </a:r>
            <a:r>
              <a:rPr lang="de-DE" altLang="en-US" dirty="0">
                <a:solidFill>
                  <a:srgbClr val="FF0000"/>
                </a:solidFill>
              </a:rPr>
              <a:t>FSH sinkt</a:t>
            </a:r>
            <a:endParaRPr lang="de-DE" altLang="en-US" b="1" dirty="0"/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475656" y="4499828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en-US">
                <a:solidFill>
                  <a:srgbClr val="FF0000"/>
                </a:solidFill>
              </a:rPr>
              <a:t>Progesteron hemmt die Sekretion von LH in der Hypophyse</a:t>
            </a:r>
            <a:endParaRPr lang="de-DE" altLang="en-US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0" y="6035675"/>
            <a:ext cx="944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en-US" b="1"/>
              <a:t>Der niedrige Estrogen- und Progesteronspiegel stimuliert </a:t>
            </a:r>
          </a:p>
          <a:p>
            <a:pPr algn="ctr"/>
            <a:r>
              <a:rPr lang="de-DE" altLang="en-US" b="1"/>
              <a:t>die Sekretion von GnRH</a:t>
            </a:r>
            <a:endParaRPr lang="de-DE" altLang="en-US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611560" y="476672"/>
            <a:ext cx="136964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 flipH="1" flipV="1">
            <a:off x="539552" y="476672"/>
            <a:ext cx="0" cy="58326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948313" y="5507940"/>
            <a:ext cx="75841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dirty="0">
                <a:solidFill>
                  <a:srgbClr val="FF0000"/>
                </a:solidFill>
              </a:rPr>
              <a:t>Der Gelbkörper bildet sich zurück, wodurch der  </a:t>
            </a:r>
            <a:r>
              <a:rPr lang="de-DE" altLang="en-US" dirty="0" err="1">
                <a:solidFill>
                  <a:srgbClr val="FF0000"/>
                </a:solidFill>
              </a:rPr>
              <a:t>Progesteronspiegel</a:t>
            </a:r>
            <a:r>
              <a:rPr lang="de-DE" altLang="en-US" dirty="0">
                <a:solidFill>
                  <a:srgbClr val="FF0000"/>
                </a:solidFill>
              </a:rPr>
              <a:t> sinkt</a:t>
            </a:r>
            <a:endParaRPr lang="de-DE" altLang="en-US" dirty="0"/>
          </a:p>
        </p:txBody>
      </p:sp>
      <p:sp>
        <p:nvSpPr>
          <p:cNvPr id="18" name="Line 26"/>
          <p:cNvSpPr>
            <a:spLocks noChangeShapeType="1"/>
          </p:cNvSpPr>
          <p:nvPr/>
        </p:nvSpPr>
        <p:spPr bwMode="auto">
          <a:xfrm>
            <a:off x="0" y="350100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 rot="16200000">
            <a:off x="-856177" y="2065259"/>
            <a:ext cx="22076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000" b="1" i="1" dirty="0" err="1">
                <a:solidFill>
                  <a:srgbClr val="000099"/>
                </a:solidFill>
              </a:rPr>
              <a:t>Folliku</a:t>
            </a:r>
            <a:r>
              <a:rPr lang="hu-HU" altLang="en-US" sz="2000" b="1" i="1" dirty="0">
                <a:solidFill>
                  <a:srgbClr val="000099"/>
                </a:solidFill>
              </a:rPr>
              <a:t>l</a:t>
            </a:r>
            <a:r>
              <a:rPr lang="de-DE" altLang="en-US" sz="2000" b="1" i="1" dirty="0" err="1">
                <a:solidFill>
                  <a:srgbClr val="000099"/>
                </a:solidFill>
              </a:rPr>
              <a:t>ärphasee</a:t>
            </a:r>
            <a:endParaRPr lang="de-DE" altLang="en-US" i="1" dirty="0"/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 rot="16200000">
            <a:off x="-591698" y="4620257"/>
            <a:ext cx="16818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000" b="1" i="1">
                <a:solidFill>
                  <a:srgbClr val="FF0000"/>
                </a:solidFill>
              </a:rPr>
              <a:t>Lutealphase</a:t>
            </a:r>
            <a:endParaRPr lang="de-DE" altLang="en-US" sz="1800" i="1"/>
          </a:p>
        </p:txBody>
      </p:sp>
      <p:sp>
        <p:nvSpPr>
          <p:cNvPr id="21" name="Line 29"/>
          <p:cNvSpPr>
            <a:spLocks noChangeShapeType="1"/>
          </p:cNvSpPr>
          <p:nvPr/>
        </p:nvSpPr>
        <p:spPr bwMode="auto">
          <a:xfrm>
            <a:off x="8534400" y="350100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 rot="5400000">
            <a:off x="7513911" y="1717745"/>
            <a:ext cx="2577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000" b="1" i="1">
                <a:solidFill>
                  <a:srgbClr val="000099"/>
                </a:solidFill>
              </a:rPr>
              <a:t>Proliferationsphase</a:t>
            </a:r>
            <a:endParaRPr lang="de-DE" altLang="en-US" i="1">
              <a:solidFill>
                <a:srgbClr val="000099"/>
              </a:solidFill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 rot="5400000">
            <a:off x="7879918" y="4139030"/>
            <a:ext cx="15808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en-US" sz="2000" b="1" i="1">
                <a:solidFill>
                  <a:srgbClr val="FF0000"/>
                </a:solidFill>
              </a:rPr>
              <a:t>Sekretions-</a:t>
            </a:r>
          </a:p>
          <a:p>
            <a:pPr algn="ctr"/>
            <a:r>
              <a:rPr lang="de-DE" altLang="en-US" sz="2000" b="1" i="1">
                <a:solidFill>
                  <a:srgbClr val="FF0000"/>
                </a:solidFill>
              </a:rPr>
              <a:t>phase</a:t>
            </a:r>
            <a:endParaRPr lang="de-DE" altLang="en-US" i="1"/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 rot="5400000">
            <a:off x="7949704" y="5739353"/>
            <a:ext cx="17281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en-US" sz="2000" b="1" i="1" dirty="0" err="1">
                <a:solidFill>
                  <a:srgbClr val="006600"/>
                </a:solidFill>
              </a:rPr>
              <a:t>Menstrua</a:t>
            </a:r>
            <a:r>
              <a:rPr lang="de-DE" altLang="en-US" sz="2000" b="1" i="1" dirty="0">
                <a:solidFill>
                  <a:srgbClr val="006600"/>
                </a:solidFill>
              </a:rPr>
              <a:t>-</a:t>
            </a:r>
          </a:p>
          <a:p>
            <a:pPr algn="ctr"/>
            <a:r>
              <a:rPr lang="de-DE" altLang="en-US" sz="2000" b="1" i="1" dirty="0" err="1">
                <a:solidFill>
                  <a:srgbClr val="006600"/>
                </a:solidFill>
              </a:rPr>
              <a:t>tionsphase</a:t>
            </a:r>
            <a:endParaRPr lang="de-DE" altLang="en-US" sz="1800" b="1" i="1" dirty="0">
              <a:solidFill>
                <a:srgbClr val="006600"/>
              </a:solidFill>
            </a:endParaRP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611560" y="6309320"/>
            <a:ext cx="93610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" name="Line 18"/>
          <p:cNvSpPr>
            <a:spLocks noChangeShapeType="1"/>
          </p:cNvSpPr>
          <p:nvPr/>
        </p:nvSpPr>
        <p:spPr bwMode="auto">
          <a:xfrm rot="-120000" flipH="1">
            <a:off x="4499992" y="764704"/>
            <a:ext cx="8384" cy="2796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 rot="-120000" flipH="1">
            <a:off x="4499992" y="1277144"/>
            <a:ext cx="8384" cy="2796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 rot="-120000" flipH="1">
            <a:off x="4499992" y="1772816"/>
            <a:ext cx="8384" cy="2796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 rot="-120000" flipH="1">
            <a:off x="4499992" y="2357264"/>
            <a:ext cx="8384" cy="2796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0" name="Line 18"/>
          <p:cNvSpPr>
            <a:spLocks noChangeShapeType="1"/>
          </p:cNvSpPr>
          <p:nvPr/>
        </p:nvSpPr>
        <p:spPr bwMode="auto">
          <a:xfrm rot="-120000" flipH="1">
            <a:off x="4499992" y="3149352"/>
            <a:ext cx="8384" cy="2796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1" name="Line 18"/>
          <p:cNvSpPr>
            <a:spLocks noChangeShapeType="1"/>
          </p:cNvSpPr>
          <p:nvPr/>
        </p:nvSpPr>
        <p:spPr bwMode="auto">
          <a:xfrm rot="-120000" flipH="1">
            <a:off x="4499992" y="3645024"/>
            <a:ext cx="8384" cy="2796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 rot="-120000" flipH="1">
            <a:off x="4499992" y="4229472"/>
            <a:ext cx="8384" cy="2796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" name="Line 18"/>
          <p:cNvSpPr>
            <a:spLocks noChangeShapeType="1"/>
          </p:cNvSpPr>
          <p:nvPr/>
        </p:nvSpPr>
        <p:spPr bwMode="auto">
          <a:xfrm rot="-120000" flipH="1">
            <a:off x="4491608" y="4805536"/>
            <a:ext cx="8384" cy="2796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" name="Line 18"/>
          <p:cNvSpPr>
            <a:spLocks noChangeShapeType="1"/>
          </p:cNvSpPr>
          <p:nvPr/>
        </p:nvSpPr>
        <p:spPr bwMode="auto">
          <a:xfrm rot="-120000" flipH="1">
            <a:off x="4499992" y="5309592"/>
            <a:ext cx="8384" cy="2796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" name="Line 18"/>
          <p:cNvSpPr>
            <a:spLocks noChangeShapeType="1"/>
          </p:cNvSpPr>
          <p:nvPr/>
        </p:nvSpPr>
        <p:spPr bwMode="auto">
          <a:xfrm rot="-120000" flipH="1">
            <a:off x="4499992" y="5805264"/>
            <a:ext cx="8384" cy="2796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010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259632" y="404664"/>
            <a:ext cx="69135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dirty="0" err="1" smtClean="0">
                <a:latin typeface="Lucida Sans Unicode" pitchFamily="34" charset="0"/>
              </a:rPr>
              <a:t>Teile</a:t>
            </a:r>
            <a:r>
              <a:rPr lang="hu-HU" sz="3200" dirty="0" smtClean="0">
                <a:latin typeface="Lucida Sans Unicode" pitchFamily="34" charset="0"/>
              </a:rPr>
              <a:t> des </a:t>
            </a:r>
            <a:r>
              <a:rPr lang="hu-HU" sz="3200" dirty="0" err="1" smtClean="0">
                <a:latin typeface="Lucida Sans Unicode" pitchFamily="34" charset="0"/>
              </a:rPr>
              <a:t>Spermiums</a:t>
            </a:r>
            <a:endParaRPr lang="de-DE" sz="3200" dirty="0">
              <a:latin typeface="Lucida Sans Unicode" pitchFamily="34" charset="0"/>
            </a:endParaRPr>
          </a:p>
        </p:txBody>
      </p:sp>
      <p:pic>
        <p:nvPicPr>
          <p:cNvPr id="39940" name="Picture 6" descr="spermium1 h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033838"/>
            <a:ext cx="84963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5580112" y="407707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in Semi-3D </a:t>
            </a:r>
            <a:r>
              <a:rPr lang="hu-HU" dirty="0" err="1" smtClean="0"/>
              <a:t>Darstellung</a:t>
            </a:r>
            <a:endParaRPr lang="hu-HU" dirty="0"/>
          </a:p>
        </p:txBody>
      </p:sp>
      <p:graphicFrame>
        <p:nvGraphicFramePr>
          <p:cNvPr id="2" name="Objektum 1"/>
          <p:cNvGraphicFramePr>
            <a:graphicFrameLocks noChangeAspect="1"/>
          </p:cNvGraphicFramePr>
          <p:nvPr>
            <p:extLst/>
          </p:nvPr>
        </p:nvGraphicFramePr>
        <p:xfrm>
          <a:off x="46556" y="1551095"/>
          <a:ext cx="907732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Image" r:id="rId4" imgW="12025080" imgH="2196720" progId="Photoshop.Image.7">
                  <p:embed/>
                </p:oleObj>
              </mc:Choice>
              <mc:Fallback>
                <p:oleObj name="Image" r:id="rId4" imgW="12025080" imgH="219672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556" y="1551095"/>
                        <a:ext cx="9077325" cy="167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411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spermium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044575"/>
            <a:ext cx="857885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900113" y="328613"/>
            <a:ext cx="73453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>
                <a:latin typeface="Lucida Sans Unicode" pitchFamily="34" charset="0"/>
              </a:rPr>
              <a:t>Spermienkopf</a:t>
            </a:r>
            <a:endParaRPr lang="de-DE" sz="3200">
              <a:latin typeface="Lucida Sans Unicode" pitchFamily="34" charset="0"/>
            </a:endParaRP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323850" y="2997200"/>
            <a:ext cx="84963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i="1" dirty="0" err="1">
                <a:latin typeface="Lucida Sans Unicode" pitchFamily="34" charset="0"/>
              </a:rPr>
              <a:t>Kopf</a:t>
            </a:r>
            <a:r>
              <a:rPr lang="hu-HU" sz="2000" b="1" i="1" dirty="0">
                <a:latin typeface="Lucida Sans Unicode" pitchFamily="34" charset="0"/>
              </a:rPr>
              <a:t> </a:t>
            </a:r>
            <a:r>
              <a:rPr lang="hu-HU" sz="2000" dirty="0">
                <a:latin typeface="Lucida Sans Unicode" pitchFamily="34" charset="0"/>
              </a:rPr>
              <a:t>(4-5 </a:t>
            </a:r>
            <a:r>
              <a:rPr lang="hu-HU" sz="2000" dirty="0">
                <a:latin typeface="Symbol" pitchFamily="18" charset="2"/>
              </a:rPr>
              <a:t>m</a:t>
            </a:r>
            <a:r>
              <a:rPr lang="hu-HU" sz="2000" dirty="0">
                <a:latin typeface="Lucida Sans Unicode" pitchFamily="34" charset="0"/>
              </a:rPr>
              <a:t>m): mit </a:t>
            </a:r>
            <a:r>
              <a:rPr lang="hu-HU" sz="2000" dirty="0" err="1">
                <a:latin typeface="Lucida Sans Unicode" pitchFamily="34" charset="0"/>
              </a:rPr>
              <a:t>kondensiertem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Lucida Sans Unicode" pitchFamily="34" charset="0"/>
              </a:rPr>
              <a:t>Zellkern</a:t>
            </a:r>
            <a:r>
              <a:rPr lang="hu-HU" sz="2000" dirty="0">
                <a:latin typeface="Lucida Sans Unicode" pitchFamily="34" charset="0"/>
              </a:rPr>
              <a:t>, </a:t>
            </a:r>
            <a:r>
              <a:rPr lang="hu-HU" sz="2000" dirty="0" err="1">
                <a:latin typeface="Lucida Sans Unicode" pitchFamily="34" charset="0"/>
              </a:rPr>
              <a:t>darauf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liegt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das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Lucida Sans Unicode" pitchFamily="34" charset="0"/>
              </a:rPr>
              <a:t>Akrosom</a:t>
            </a:r>
            <a:r>
              <a:rPr lang="hu-HU" sz="2000" dirty="0">
                <a:latin typeface="Lucida Sans Unicode" pitchFamily="34" charset="0"/>
              </a:rPr>
              <a:t>.</a:t>
            </a:r>
            <a:br>
              <a:rPr lang="hu-HU" sz="2000" dirty="0">
                <a:latin typeface="Lucida Sans Unicode" pitchFamily="34" charset="0"/>
              </a:rPr>
            </a:br>
            <a:r>
              <a:rPr lang="hu-HU" sz="2000" dirty="0" err="1">
                <a:solidFill>
                  <a:srgbClr val="FF0000"/>
                </a:solidFill>
                <a:latin typeface="Lucida Sans Unicode" pitchFamily="34" charset="0"/>
              </a:rPr>
              <a:t>Zellkern</a:t>
            </a:r>
            <a:r>
              <a:rPr lang="hu-HU" sz="2000" dirty="0">
                <a:solidFill>
                  <a:srgbClr val="FF0000"/>
                </a:solidFill>
                <a:latin typeface="Lucida Sans Unicode" pitchFamily="34" charset="0"/>
              </a:rPr>
              <a:t> </a:t>
            </a:r>
            <a:r>
              <a:rPr lang="hu-HU" sz="2000" dirty="0">
                <a:latin typeface="Lucida Sans Unicode" pitchFamily="34" charset="0"/>
              </a:rPr>
              <a:t>am </a:t>
            </a:r>
            <a:r>
              <a:rPr lang="hu-HU" sz="2000" dirty="0" err="1" smtClean="0">
                <a:latin typeface="Lucida Sans Unicode" pitchFamily="34" charset="0"/>
              </a:rPr>
              <a:t>dichtesten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zugepackt</a:t>
            </a:r>
            <a:r>
              <a:rPr lang="hu-HU" sz="2000" dirty="0">
                <a:latin typeface="Lucida Sans Unicode" pitchFamily="34" charset="0"/>
              </a:rPr>
              <a:t> (DNS mit </a:t>
            </a:r>
            <a:r>
              <a:rPr lang="hu-HU" sz="2000" dirty="0" err="1">
                <a:latin typeface="Lucida Sans Unicode" pitchFamily="34" charset="0"/>
              </a:rPr>
              <a:t>Protamine</a:t>
            </a:r>
            <a:r>
              <a:rPr lang="hu-HU" sz="2000" dirty="0">
                <a:latin typeface="Lucida Sans Unicode" pitchFamily="34" charset="0"/>
              </a:rPr>
              <a:t> am </a:t>
            </a:r>
            <a:r>
              <a:rPr lang="hu-HU" sz="2000" dirty="0" err="1">
                <a:latin typeface="Lucida Sans Unicode" pitchFamily="34" charset="0"/>
              </a:rPr>
              <a:t>höchstens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aufspiralisiert</a:t>
            </a:r>
            <a:r>
              <a:rPr lang="hu-HU" sz="2000" dirty="0">
                <a:latin typeface="Lucida Sans Unicode" pitchFamily="34" charset="0"/>
              </a:rPr>
              <a:t>). </a:t>
            </a:r>
            <a:r>
              <a:rPr lang="hu-HU" sz="2000" dirty="0" err="1">
                <a:solidFill>
                  <a:srgbClr val="FF0000"/>
                </a:solidFill>
                <a:latin typeface="Lucida Sans Unicode" pitchFamily="34" charset="0"/>
              </a:rPr>
              <a:t>Akrosom</a:t>
            </a:r>
            <a:r>
              <a:rPr lang="hu-HU" sz="2000" dirty="0">
                <a:latin typeface="Lucida Sans Unicode" pitchFamily="34" charset="0"/>
              </a:rPr>
              <a:t>: </a:t>
            </a:r>
            <a:r>
              <a:rPr lang="hu-HU" sz="2000" dirty="0" err="1">
                <a:latin typeface="Lucida Sans Unicode" pitchFamily="34" charset="0"/>
              </a:rPr>
              <a:t>ein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modifiziertes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Lysosom</a:t>
            </a:r>
            <a:r>
              <a:rPr lang="hu-HU" sz="2000" dirty="0">
                <a:latin typeface="Lucida Sans Unicode" pitchFamily="34" charset="0"/>
              </a:rPr>
              <a:t> mit </a:t>
            </a:r>
            <a:r>
              <a:rPr lang="hu-HU" sz="2000" dirty="0" err="1" smtClean="0">
                <a:latin typeface="Lucida Sans Unicode" pitchFamily="34" charset="0"/>
              </a:rPr>
              <a:t>proteolytischen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>
                <a:latin typeface="Lucida Sans Unicode" pitchFamily="34" charset="0"/>
              </a:rPr>
              <a:t>(</a:t>
            </a:r>
            <a:r>
              <a:rPr lang="hu-HU" sz="2000" dirty="0" err="1">
                <a:latin typeface="Lucida Sans Unicode" pitchFamily="34" charset="0"/>
              </a:rPr>
              <a:t>z.B</a:t>
            </a:r>
            <a:r>
              <a:rPr lang="hu-HU" sz="2000" dirty="0">
                <a:latin typeface="Lucida Sans Unicode" pitchFamily="34" charset="0"/>
              </a:rPr>
              <a:t>. (</a:t>
            </a:r>
            <a:r>
              <a:rPr lang="hu-HU" sz="2000" dirty="0" err="1">
                <a:latin typeface="Lucida Sans Unicode" pitchFamily="34" charset="0"/>
              </a:rPr>
              <a:t>Akrosin</a:t>
            </a:r>
            <a:r>
              <a:rPr lang="hu-HU" sz="2000" dirty="0">
                <a:latin typeface="Lucida Sans Unicode" pitchFamily="34" charset="0"/>
              </a:rPr>
              <a:t>) und </a:t>
            </a:r>
            <a:r>
              <a:rPr lang="hu-HU" sz="2000" dirty="0" err="1">
                <a:latin typeface="Lucida Sans Unicode" pitchFamily="34" charset="0"/>
              </a:rPr>
              <a:t>anderen</a:t>
            </a:r>
            <a:r>
              <a:rPr lang="hu-HU" sz="2000" dirty="0">
                <a:latin typeface="Lucida Sans Unicode" pitchFamily="34" charset="0"/>
              </a:rPr>
              <a:t> (</a:t>
            </a:r>
            <a:r>
              <a:rPr lang="hu-HU" sz="2000" dirty="0" err="1">
                <a:latin typeface="Lucida Sans Unicode" pitchFamily="34" charset="0"/>
              </a:rPr>
              <a:t>z.B</a:t>
            </a:r>
            <a:r>
              <a:rPr lang="hu-HU" sz="2000" dirty="0">
                <a:latin typeface="Lucida Sans Unicode" pitchFamily="34" charset="0"/>
              </a:rPr>
              <a:t>. </a:t>
            </a:r>
            <a:r>
              <a:rPr lang="hu-HU" sz="2000" dirty="0" err="1">
                <a:latin typeface="Lucida Sans Unicode" pitchFamily="34" charset="0"/>
              </a:rPr>
              <a:t>Hyaluronidase</a:t>
            </a:r>
            <a:r>
              <a:rPr lang="hu-HU" sz="2000" dirty="0">
                <a:latin typeface="Lucida Sans Unicode" pitchFamily="34" charset="0"/>
              </a:rPr>
              <a:t>) </a:t>
            </a:r>
            <a:r>
              <a:rPr lang="hu-HU" sz="2000" dirty="0" err="1">
                <a:latin typeface="Lucida Sans Unicode" pitchFamily="34" charset="0"/>
              </a:rPr>
              <a:t>Enzymen</a:t>
            </a:r>
            <a:r>
              <a:rPr lang="hu-HU" sz="2000" dirty="0">
                <a:latin typeface="Lucida Sans Unicode" pitchFamily="34" charset="0"/>
              </a:rPr>
              <a:t>. </a:t>
            </a:r>
            <a:r>
              <a:rPr lang="hu-HU" sz="2000" dirty="0" smtClean="0">
                <a:latin typeface="Lucida Sans Unicode" pitchFamily="34" charset="0"/>
              </a:rPr>
              <a:t/>
            </a:r>
            <a:br>
              <a:rPr lang="hu-HU" sz="2000" dirty="0" smtClean="0">
                <a:latin typeface="Lucida Sans Unicode" pitchFamily="34" charset="0"/>
              </a:rPr>
            </a:br>
            <a:r>
              <a:rPr lang="hu-HU" sz="2000" dirty="0">
                <a:latin typeface="Lucida Sans Unicode" pitchFamily="34" charset="0"/>
              </a:rPr>
              <a:t/>
            </a:r>
            <a:br>
              <a:rPr lang="hu-HU" sz="2000" dirty="0">
                <a:latin typeface="Lucida Sans Unicode" pitchFamily="34" charset="0"/>
              </a:rPr>
            </a:br>
            <a:r>
              <a:rPr lang="hu-HU" sz="2000" b="1" i="1" dirty="0" err="1">
                <a:latin typeface="Lucida Sans Unicode" pitchFamily="34" charset="0"/>
              </a:rPr>
              <a:t>Funktionen</a:t>
            </a:r>
            <a:r>
              <a:rPr lang="hu-HU" sz="2000" b="1" i="1" dirty="0">
                <a:latin typeface="Lucida Sans Unicode" pitchFamily="34" charset="0"/>
              </a:rPr>
              <a:t>: </a:t>
            </a:r>
            <a:r>
              <a:rPr lang="hu-HU" sz="2000" dirty="0" err="1">
                <a:latin typeface="Lucida Sans Unicode" pitchFamily="34" charset="0"/>
              </a:rPr>
              <a:t>Gute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Transportform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für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Lucida Sans Unicode" pitchFamily="34" charset="0"/>
              </a:rPr>
              <a:t>Zellkern</a:t>
            </a:r>
            <a:r>
              <a:rPr lang="hu-HU" sz="2000" dirty="0">
                <a:solidFill>
                  <a:srgbClr val="666633"/>
                </a:solidFill>
                <a:latin typeface="Lucida Sans Unicode" pitchFamily="34" charset="0"/>
              </a:rPr>
              <a:t> </a:t>
            </a:r>
            <a:r>
              <a:rPr lang="hu-HU" sz="2000" dirty="0">
                <a:latin typeface="Lucida Sans Unicode" pitchFamily="34" charset="0"/>
              </a:rPr>
              <a:t>(</a:t>
            </a:r>
            <a:r>
              <a:rPr lang="hu-HU" sz="2000" dirty="0" err="1">
                <a:latin typeface="Lucida Sans Unicode" pitchFamily="34" charset="0"/>
              </a:rPr>
              <a:t>hochgradig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gepackt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für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Transport</a:t>
            </a:r>
            <a:r>
              <a:rPr lang="hu-HU" sz="2000" dirty="0">
                <a:latin typeface="Lucida Sans Unicode" pitchFamily="34" charset="0"/>
              </a:rPr>
              <a:t>: </a:t>
            </a:r>
            <a:r>
              <a:rPr lang="hu-HU" sz="2000" dirty="0" smtClean="0">
                <a:latin typeface="Lucida Sans Unicode" pitchFamily="34" charset="0"/>
              </a:rPr>
              <a:t>1 % </a:t>
            </a:r>
            <a:r>
              <a:rPr lang="hu-HU" sz="2000" dirty="0">
                <a:latin typeface="Lucida Sans Unicode" pitchFamily="34" charset="0"/>
              </a:rPr>
              <a:t>des </a:t>
            </a:r>
            <a:r>
              <a:rPr lang="hu-HU" sz="2000" dirty="0" err="1">
                <a:latin typeface="Lucida Sans Unicode" pitchFamily="34" charset="0"/>
              </a:rPr>
              <a:t>somatischen</a:t>
            </a:r>
            <a:r>
              <a:rPr lang="hu-HU" sz="2000" dirty="0">
                <a:latin typeface="Lucida Sans Unicode" pitchFamily="34" charset="0"/>
              </a:rPr>
              <a:t> Kern; </a:t>
            </a:r>
            <a:r>
              <a:rPr lang="hu-HU" sz="2000" dirty="0" err="1" smtClean="0">
                <a:latin typeface="Lucida Sans Unicode" pitchFamily="34" charset="0"/>
              </a:rPr>
              <a:t>geformt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nach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Stromlinien</a:t>
            </a:r>
            <a:r>
              <a:rPr lang="hu-HU" sz="2000" dirty="0" smtClean="0">
                <a:latin typeface="Lucida Sans Unicode" pitchFamily="34" charset="0"/>
              </a:rPr>
              <a:t>. </a:t>
            </a:r>
            <a:r>
              <a:rPr lang="hu-HU" sz="2000" dirty="0" err="1">
                <a:solidFill>
                  <a:srgbClr val="FF0000"/>
                </a:solidFill>
                <a:latin typeface="Lucida Sans Unicode" pitchFamily="34" charset="0"/>
              </a:rPr>
              <a:t>Akrosom</a:t>
            </a:r>
            <a:r>
              <a:rPr lang="hu-HU" sz="2000" dirty="0">
                <a:latin typeface="Lucida Sans Unicode" pitchFamily="34" charset="0"/>
              </a:rPr>
              <a:t>: die </a:t>
            </a:r>
            <a:r>
              <a:rPr lang="hu-HU" sz="2000" dirty="0" err="1" smtClean="0">
                <a:latin typeface="Lucida Sans Unicode" pitchFamily="34" charset="0"/>
              </a:rPr>
              <a:t>Enzyme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sind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verantwortlich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für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Abbau</a:t>
            </a:r>
            <a:r>
              <a:rPr lang="hu-HU" sz="2000" dirty="0">
                <a:latin typeface="Lucida Sans Unicode" pitchFamily="34" charset="0"/>
              </a:rPr>
              <a:t> der </a:t>
            </a:r>
            <a:r>
              <a:rPr lang="hu-HU" sz="2000" dirty="0" err="1">
                <a:latin typeface="Lucida Sans Unicode" pitchFamily="34" charset="0"/>
              </a:rPr>
              <a:t>Hüllen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der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Eizelle</a:t>
            </a:r>
            <a:r>
              <a:rPr lang="hu-HU" sz="2000" dirty="0">
                <a:latin typeface="Lucida Sans Unicode" pitchFamily="34" charset="0"/>
              </a:rPr>
              <a:t>.</a:t>
            </a:r>
            <a:endParaRPr lang="de-DE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29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658813"/>
          </a:xfrm>
        </p:spPr>
        <p:txBody>
          <a:bodyPr/>
          <a:lstStyle/>
          <a:p>
            <a:r>
              <a:rPr lang="hu-HU" sz="3200" smtClean="0">
                <a:latin typeface="Lucida Sans Unicode" pitchFamily="34" charset="0"/>
              </a:rPr>
              <a:t>Spermienhals</a:t>
            </a:r>
            <a:endParaRPr lang="de-DE" sz="3200" smtClean="0">
              <a:latin typeface="Lucida Sans Unicode" pitchFamily="34" charset="0"/>
            </a:endParaRPr>
          </a:p>
        </p:txBody>
      </p:sp>
      <p:pic>
        <p:nvPicPr>
          <p:cNvPr id="45059" name="Picture 4" descr="spermium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196975"/>
            <a:ext cx="7772400" cy="1377950"/>
          </a:xfrm>
        </p:spPr>
      </p:pic>
      <p:sp>
        <p:nvSpPr>
          <p:cNvPr id="45060" name="Text Box 7"/>
          <p:cNvSpPr txBox="1">
            <a:spLocks noChangeArrowheads="1"/>
          </p:cNvSpPr>
          <p:nvPr/>
        </p:nvSpPr>
        <p:spPr bwMode="auto">
          <a:xfrm>
            <a:off x="684213" y="3357563"/>
            <a:ext cx="7704137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i="1" dirty="0">
                <a:latin typeface="Lucida Sans Unicode" pitchFamily="34" charset="0"/>
              </a:rPr>
              <a:t>Hals </a:t>
            </a:r>
            <a:r>
              <a:rPr lang="hu-HU" sz="2000" dirty="0">
                <a:latin typeface="Lucida Sans Unicode" pitchFamily="34" charset="0"/>
              </a:rPr>
              <a:t>(0,3 </a:t>
            </a:r>
            <a:r>
              <a:rPr lang="hu-HU" sz="2000" dirty="0">
                <a:latin typeface="Symbol" pitchFamily="18" charset="2"/>
              </a:rPr>
              <a:t>m</a:t>
            </a:r>
            <a:r>
              <a:rPr lang="hu-HU" sz="2000" dirty="0">
                <a:latin typeface="Lucida Sans Unicode" pitchFamily="34" charset="0"/>
              </a:rPr>
              <a:t>m): </a:t>
            </a:r>
            <a:r>
              <a:rPr lang="hu-HU" sz="2000" dirty="0" err="1">
                <a:latin typeface="Lucida Sans Unicode" pitchFamily="34" charset="0"/>
              </a:rPr>
              <a:t>enthält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das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proximale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  <a:latin typeface="Lucida Sans Unicode" pitchFamily="34" charset="0"/>
              </a:rPr>
              <a:t>Zentriol</a:t>
            </a:r>
            <a:r>
              <a:rPr lang="hu-HU" sz="2000" dirty="0" smtClean="0">
                <a:solidFill>
                  <a:srgbClr val="000066"/>
                </a:solidFill>
                <a:latin typeface="Lucida Sans Unicode" pitchFamily="34" charset="0"/>
              </a:rPr>
              <a:t>,</a:t>
            </a:r>
            <a:r>
              <a:rPr lang="hu-HU" sz="2000" dirty="0" smtClean="0">
                <a:latin typeface="Lucida Sans Unicode" pitchFamily="34" charset="0"/>
              </a:rPr>
              <a:t> den </a:t>
            </a:r>
            <a:r>
              <a:rPr lang="hu-HU" sz="2000" b="1" dirty="0" err="1">
                <a:solidFill>
                  <a:srgbClr val="FF0000"/>
                </a:solidFill>
                <a:latin typeface="Lucida Sans Unicode" pitchFamily="34" charset="0"/>
              </a:rPr>
              <a:t>Streifenkörper</a:t>
            </a:r>
            <a:r>
              <a:rPr lang="hu-HU" sz="2000" dirty="0">
                <a:latin typeface="Lucida Sans Unicode" pitchFamily="34" charset="0"/>
              </a:rPr>
              <a:t>,   </a:t>
            </a:r>
            <a:r>
              <a:rPr lang="hu-HU" sz="2000" dirty="0" err="1" smtClean="0">
                <a:latin typeface="Lucida Sans Unicode" pitchFamily="34" charset="0"/>
              </a:rPr>
              <a:t>den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Anfangsteil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>
                <a:latin typeface="Lucida Sans Unicode" pitchFamily="34" charset="0"/>
              </a:rPr>
              <a:t>der </a:t>
            </a:r>
            <a:r>
              <a:rPr lang="hu-HU" sz="2000" b="1" dirty="0" err="1">
                <a:solidFill>
                  <a:srgbClr val="FF0000"/>
                </a:solidFill>
                <a:latin typeface="Lucida Sans Unicode" pitchFamily="34" charset="0"/>
              </a:rPr>
              <a:t>Axonem</a:t>
            </a:r>
            <a:r>
              <a:rPr lang="hu-HU" sz="2000" dirty="0">
                <a:solidFill>
                  <a:srgbClr val="FF0000"/>
                </a:solidFill>
                <a:latin typeface="Lucida Sans Unicode" pitchFamily="34" charset="0"/>
              </a:rPr>
              <a:t> </a:t>
            </a:r>
            <a:r>
              <a:rPr lang="hu-HU" sz="2000" dirty="0">
                <a:latin typeface="Lucida Sans Unicode" pitchFamily="34" charset="0"/>
              </a:rPr>
              <a:t>(</a:t>
            </a:r>
            <a:r>
              <a:rPr lang="hu-HU" sz="2000" dirty="0" err="1">
                <a:latin typeface="Lucida Sans Unicode" pitchFamily="34" charset="0"/>
              </a:rPr>
              <a:t>das</a:t>
            </a:r>
            <a:r>
              <a:rPr lang="hu-HU" sz="2000" dirty="0">
                <a:latin typeface="Lucida Sans Unicode" pitchFamily="34" charset="0"/>
              </a:rPr>
              <a:t> den </a:t>
            </a:r>
            <a:r>
              <a:rPr lang="hu-HU" sz="2000" dirty="0" err="1">
                <a:latin typeface="Lucida Sans Unicode" pitchFamily="34" charset="0"/>
              </a:rPr>
              <a:t>ganzen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Spermienschwanz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durchzieht</a:t>
            </a:r>
            <a:r>
              <a:rPr lang="hu-HU" sz="2000" dirty="0" smtClean="0">
                <a:latin typeface="Lucida Sans Unicode" pitchFamily="34" charset="0"/>
              </a:rPr>
              <a:t>) und die </a:t>
            </a:r>
            <a:r>
              <a:rPr lang="hu-HU" sz="2000" b="1" dirty="0" err="1" smtClean="0">
                <a:solidFill>
                  <a:srgbClr val="FF0000"/>
                </a:solidFill>
                <a:latin typeface="Lucida Sans Unicode" pitchFamily="34" charset="0"/>
              </a:rPr>
              <a:t>Außenfibrillen</a:t>
            </a:r>
            <a:r>
              <a:rPr lang="hu-HU" sz="2000" dirty="0" smtClean="0">
                <a:solidFill>
                  <a:srgbClr val="666633"/>
                </a:solidFill>
                <a:latin typeface="Lucida Sans Unicode" pitchFamily="34" charset="0"/>
              </a:rPr>
              <a:t> </a:t>
            </a:r>
            <a:r>
              <a:rPr lang="hu-HU" sz="2000" dirty="0" smtClean="0">
                <a:latin typeface="Lucida Sans Unicode" pitchFamily="34" charset="0"/>
              </a:rPr>
              <a:t>(</a:t>
            </a:r>
            <a:r>
              <a:rPr lang="hu-HU" sz="2000" dirty="0" err="1" smtClean="0">
                <a:latin typeface="Lucida Sans Unicode" pitchFamily="34" charset="0"/>
              </a:rPr>
              <a:t>die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bis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ins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Hauptstück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zu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verfolgen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sind</a:t>
            </a:r>
            <a:r>
              <a:rPr lang="hu-HU" sz="2000" dirty="0" smtClean="0">
                <a:latin typeface="Lucida Sans Unicode" pitchFamily="34" charset="0"/>
              </a:rPr>
              <a:t> und </a:t>
            </a:r>
            <a:r>
              <a:rPr lang="hu-HU" sz="2000" dirty="0" err="1" smtClean="0">
                <a:latin typeface="Lucida Sans Unicode" pitchFamily="34" charset="0"/>
              </a:rPr>
              <a:t>strahlen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aus</a:t>
            </a:r>
            <a:r>
              <a:rPr lang="hu-HU" sz="2000" dirty="0">
                <a:latin typeface="Lucida Sans Unicode" pitchFamily="34" charset="0"/>
              </a:rPr>
              <a:t> der </a:t>
            </a:r>
            <a:r>
              <a:rPr lang="hu-HU" sz="2000" dirty="0" err="1" smtClean="0">
                <a:latin typeface="Lucida Sans Unicode" pitchFamily="34" charset="0"/>
              </a:rPr>
              <a:t>Streifenkörper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heraus</a:t>
            </a:r>
            <a:r>
              <a:rPr lang="hu-HU" sz="2000" dirty="0" smtClean="0">
                <a:latin typeface="Lucida Sans Unicode" pitchFamily="34" charset="0"/>
              </a:rPr>
              <a:t>).</a:t>
            </a:r>
            <a:endParaRPr lang="hu-HU" sz="2000" dirty="0">
              <a:latin typeface="Lucida Sans Unicode" pitchFamily="34" charset="0"/>
            </a:endParaRPr>
          </a:p>
          <a:p>
            <a:pPr>
              <a:spcBef>
                <a:spcPct val="50000"/>
              </a:spcBef>
            </a:pPr>
            <a:r>
              <a:rPr lang="hu-HU" sz="2000" b="1" i="1" dirty="0" err="1">
                <a:latin typeface="Lucida Sans Unicode" pitchFamily="34" charset="0"/>
              </a:rPr>
              <a:t>Funktionen</a:t>
            </a:r>
            <a:r>
              <a:rPr lang="hu-HU" sz="2000" b="1" i="1" dirty="0">
                <a:latin typeface="Lucida Sans Unicode" pitchFamily="34" charset="0"/>
              </a:rPr>
              <a:t>: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Lucida Sans Unicode" pitchFamily="34" charset="0"/>
              </a:rPr>
              <a:t>Proximales</a:t>
            </a:r>
            <a:r>
              <a:rPr lang="hu-HU" sz="2000" dirty="0">
                <a:solidFill>
                  <a:srgbClr val="FF0000"/>
                </a:solidFill>
                <a:latin typeface="Lucida Sans Unicode" pitchFamily="34" charset="0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Lucida Sans Unicode" pitchFamily="34" charset="0"/>
              </a:rPr>
              <a:t>Zentriol</a:t>
            </a:r>
            <a:r>
              <a:rPr lang="hu-HU" sz="2000" dirty="0">
                <a:solidFill>
                  <a:srgbClr val="FF0000"/>
                </a:solidFill>
                <a:latin typeface="Lucida Sans Unicode" pitchFamily="34" charset="0"/>
              </a:rPr>
              <a:t> </a:t>
            </a:r>
            <a:r>
              <a:rPr lang="hu-HU" sz="2000" dirty="0" smtClean="0">
                <a:solidFill>
                  <a:srgbClr val="FF0000"/>
                </a:solidFill>
                <a:latin typeface="Lucida Sans Unicode" pitchFamily="34" charset="0"/>
              </a:rPr>
              <a:t>: </a:t>
            </a:r>
            <a:r>
              <a:rPr lang="hu-HU" sz="2000" dirty="0" err="1" smtClean="0">
                <a:latin typeface="Lucida Sans Unicode" pitchFamily="34" charset="0"/>
              </a:rPr>
              <a:t>Geschenk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für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>
                <a:latin typeface="Lucida Sans Unicode" pitchFamily="34" charset="0"/>
              </a:rPr>
              <a:t>die </a:t>
            </a:r>
            <a:r>
              <a:rPr lang="hu-HU" sz="2000" dirty="0" err="1">
                <a:latin typeface="Lucida Sans Unicode" pitchFamily="34" charset="0"/>
              </a:rPr>
              <a:t>Eizelle</a:t>
            </a:r>
            <a:r>
              <a:rPr lang="hu-HU" sz="2000" dirty="0">
                <a:latin typeface="Lucida Sans Unicode" pitchFamily="34" charset="0"/>
              </a:rPr>
              <a:t>, </a:t>
            </a:r>
            <a:r>
              <a:rPr lang="hu-HU" sz="2000" dirty="0" err="1">
                <a:latin typeface="Lucida Sans Unicode" pitchFamily="34" charset="0"/>
              </a:rPr>
              <a:t>die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kein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solches</a:t>
            </a:r>
            <a:r>
              <a:rPr lang="hu-HU" sz="2000" dirty="0" smtClean="0">
                <a:latin typeface="Lucida Sans Unicode" pitchFamily="34" charset="0"/>
              </a:rPr>
              <a:t> hat; </a:t>
            </a:r>
            <a:r>
              <a:rPr lang="hu-HU" sz="2000" dirty="0" err="1">
                <a:solidFill>
                  <a:srgbClr val="FF0000"/>
                </a:solidFill>
                <a:latin typeface="Lucida Sans Unicode" pitchFamily="34" charset="0"/>
              </a:rPr>
              <a:t>distales</a:t>
            </a:r>
            <a:r>
              <a:rPr lang="hu-HU" sz="2000" dirty="0">
                <a:solidFill>
                  <a:srgbClr val="FF0000"/>
                </a:solidFill>
                <a:latin typeface="Lucida Sans Unicode" pitchFamily="34" charset="0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Lucida Sans Unicode" pitchFamily="34" charset="0"/>
              </a:rPr>
              <a:t>Zentriol</a:t>
            </a:r>
            <a:r>
              <a:rPr lang="hu-HU" sz="2000" dirty="0">
                <a:solidFill>
                  <a:srgbClr val="FF0000"/>
                </a:solidFill>
                <a:latin typeface="Lucida Sans Unicode" pitchFamily="34" charset="0"/>
              </a:rPr>
              <a:t>: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 smtClean="0">
                <a:latin typeface="Lucida Sans Unicode" pitchFamily="34" charset="0"/>
              </a:rPr>
              <a:t>Entwicklung</a:t>
            </a:r>
            <a:r>
              <a:rPr lang="hu-HU" sz="2000" dirty="0" smtClean="0">
                <a:latin typeface="Lucida Sans Unicode" pitchFamily="34" charset="0"/>
              </a:rPr>
              <a:t> </a:t>
            </a:r>
            <a:r>
              <a:rPr lang="hu-HU" sz="2000" dirty="0">
                <a:latin typeface="Lucida Sans Unicode" pitchFamily="34" charset="0"/>
              </a:rPr>
              <a:t>des </a:t>
            </a:r>
            <a:r>
              <a:rPr lang="hu-HU" sz="2000" dirty="0" err="1" smtClean="0">
                <a:latin typeface="Lucida Sans Unicode" pitchFamily="34" charset="0"/>
              </a:rPr>
              <a:t>Axonems</a:t>
            </a:r>
            <a:r>
              <a:rPr lang="hu-HU" sz="2000" dirty="0" smtClean="0">
                <a:latin typeface="Lucida Sans Unicode" pitchFamily="34" charset="0"/>
              </a:rPr>
              <a:t>; </a:t>
            </a:r>
            <a:r>
              <a:rPr lang="hu-HU" sz="2000" dirty="0" err="1" smtClean="0">
                <a:solidFill>
                  <a:srgbClr val="FF0000"/>
                </a:solidFill>
                <a:latin typeface="Lucida Sans Unicode" pitchFamily="34" charset="0"/>
              </a:rPr>
              <a:t>Streifenkörper</a:t>
            </a:r>
            <a:r>
              <a:rPr lang="hu-HU" sz="2000" dirty="0" smtClean="0">
                <a:solidFill>
                  <a:srgbClr val="FF0000"/>
                </a:solidFill>
                <a:latin typeface="Lucida Sans Unicode" pitchFamily="34" charset="0"/>
              </a:rPr>
              <a:t>:</a:t>
            </a:r>
            <a:r>
              <a:rPr lang="hu-HU" sz="2000" dirty="0" smtClean="0">
                <a:solidFill>
                  <a:srgbClr val="666633"/>
                </a:solidFill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Basis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für</a:t>
            </a:r>
            <a:r>
              <a:rPr lang="hu-HU" sz="2000" dirty="0">
                <a:latin typeface="Lucida Sans Unicode" pitchFamily="34" charset="0"/>
              </a:rPr>
              <a:t> </a:t>
            </a:r>
            <a:r>
              <a:rPr lang="hu-HU" sz="2000" dirty="0" err="1">
                <a:latin typeface="Lucida Sans Unicode" pitchFamily="34" charset="0"/>
              </a:rPr>
              <a:t>Außenfibrillen</a:t>
            </a:r>
            <a:r>
              <a:rPr lang="hu-HU" sz="2000" dirty="0">
                <a:latin typeface="Lucida Sans Unicode" pitchFamily="34" charset="0"/>
              </a:rPr>
              <a:t>.</a:t>
            </a:r>
            <a:endParaRPr lang="de-DE" sz="2000" dirty="0"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6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04775"/>
            <a:ext cx="7772400" cy="803275"/>
          </a:xfrm>
        </p:spPr>
        <p:txBody>
          <a:bodyPr/>
          <a:lstStyle/>
          <a:p>
            <a:r>
              <a:rPr lang="hu-HU" sz="3200" smtClean="0">
                <a:latin typeface="Lucida Sans Unicode" pitchFamily="34" charset="0"/>
              </a:rPr>
              <a:t>Mittelstück</a:t>
            </a:r>
            <a:endParaRPr lang="de-DE" sz="3200" smtClean="0">
              <a:latin typeface="Lucida Sans Unicode" pitchFamily="34" charset="0"/>
            </a:endParaRPr>
          </a:p>
        </p:txBody>
      </p:sp>
      <p:pic>
        <p:nvPicPr>
          <p:cNvPr id="48131" name="Picture 4" descr="spermium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1042988"/>
            <a:ext cx="7772400" cy="1377950"/>
          </a:xfrm>
        </p:spPr>
      </p:pic>
      <p:sp>
        <p:nvSpPr>
          <p:cNvPr id="48132" name="Text Box 8"/>
          <p:cNvSpPr txBox="1">
            <a:spLocks noChangeArrowheads="1"/>
          </p:cNvSpPr>
          <p:nvPr/>
        </p:nvSpPr>
        <p:spPr bwMode="auto">
          <a:xfrm>
            <a:off x="612775" y="2922588"/>
            <a:ext cx="7920038" cy="361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i="1" dirty="0" err="1">
                <a:latin typeface="Lucida Sans Unicode" pitchFamily="34" charset="0"/>
              </a:rPr>
              <a:t>Mittelstück</a:t>
            </a:r>
            <a:r>
              <a:rPr lang="hu-HU" b="1" i="1" dirty="0">
                <a:latin typeface="Lucida Sans Unicode" pitchFamily="34" charset="0"/>
              </a:rPr>
              <a:t> </a:t>
            </a:r>
            <a:r>
              <a:rPr lang="hu-HU" dirty="0" smtClean="0">
                <a:latin typeface="Lucida Sans Unicode" pitchFamily="34" charset="0"/>
              </a:rPr>
              <a:t>(5 </a:t>
            </a:r>
            <a:r>
              <a:rPr lang="hu-HU" dirty="0">
                <a:latin typeface="Symbol" pitchFamily="18" charset="2"/>
              </a:rPr>
              <a:t>m</a:t>
            </a:r>
            <a:r>
              <a:rPr lang="hu-HU" dirty="0">
                <a:latin typeface="Lucida Sans Unicode" pitchFamily="34" charset="0"/>
              </a:rPr>
              <a:t>m): </a:t>
            </a:r>
            <a:r>
              <a:rPr lang="hu-HU" dirty="0" err="1" smtClean="0">
                <a:latin typeface="Lucida Sans Unicode" pitchFamily="34" charset="0"/>
              </a:rPr>
              <a:t>charakterisiert</a:t>
            </a:r>
            <a:r>
              <a:rPr lang="hu-HU" dirty="0" smtClean="0">
                <a:latin typeface="Lucida Sans Unicode" pitchFamily="34" charset="0"/>
              </a:rPr>
              <a:t> </a:t>
            </a:r>
            <a:r>
              <a:rPr lang="hu-HU" dirty="0" err="1" smtClean="0">
                <a:latin typeface="Lucida Sans Unicode" pitchFamily="34" charset="0"/>
              </a:rPr>
              <a:t>durch</a:t>
            </a:r>
            <a:r>
              <a:rPr lang="hu-HU" dirty="0" smtClean="0">
                <a:latin typeface="Lucida Sans Unicode" pitchFamily="34" charset="0"/>
              </a:rPr>
              <a:t> </a:t>
            </a:r>
            <a:r>
              <a:rPr lang="hu-HU" dirty="0">
                <a:latin typeface="Lucida Sans Unicode" pitchFamily="34" charset="0"/>
              </a:rPr>
              <a:t>der </a:t>
            </a:r>
            <a:r>
              <a:rPr lang="hu-HU" dirty="0" smtClean="0">
                <a:latin typeface="Lucida Sans Unicode" pitchFamily="34" charset="0"/>
              </a:rPr>
              <a:t/>
            </a:r>
            <a:br>
              <a:rPr lang="hu-HU" dirty="0" smtClean="0">
                <a:latin typeface="Lucida Sans Unicode" pitchFamily="34" charset="0"/>
              </a:rPr>
            </a:br>
            <a:r>
              <a:rPr lang="hu-HU" dirty="0" err="1" smtClean="0">
                <a:solidFill>
                  <a:srgbClr val="FF0000"/>
                </a:solidFill>
                <a:latin typeface="Lucida Sans Unicode" pitchFamily="34" charset="0"/>
              </a:rPr>
              <a:t>Mitochondrienscheide</a:t>
            </a:r>
            <a:r>
              <a:rPr lang="hu-HU" dirty="0" smtClean="0">
                <a:solidFill>
                  <a:srgbClr val="FF0000"/>
                </a:solidFill>
                <a:latin typeface="Lucida Sans Unicode" pitchFamily="34" charset="0"/>
              </a:rPr>
              <a:t/>
            </a:r>
            <a:br>
              <a:rPr lang="hu-HU" dirty="0" smtClean="0">
                <a:solidFill>
                  <a:srgbClr val="FF0000"/>
                </a:solidFill>
                <a:latin typeface="Lucida Sans Unicode" pitchFamily="34" charset="0"/>
              </a:rPr>
            </a:br>
            <a:r>
              <a:rPr lang="hu-HU" dirty="0" err="1" smtClean="0">
                <a:solidFill>
                  <a:srgbClr val="FF0000"/>
                </a:solidFill>
                <a:latin typeface="Lucida Sans Unicode" pitchFamily="34" charset="0"/>
              </a:rPr>
              <a:t>Außenfibrillen</a:t>
            </a:r>
            <a:r>
              <a:rPr lang="hu-HU" dirty="0" smtClean="0">
                <a:latin typeface="Lucida Sans Unicode" pitchFamily="34" charset="0"/>
              </a:rPr>
              <a:t/>
            </a:r>
            <a:br>
              <a:rPr lang="hu-HU" dirty="0" smtClean="0">
                <a:latin typeface="Lucida Sans Unicode" pitchFamily="34" charset="0"/>
              </a:rPr>
            </a:br>
            <a:r>
              <a:rPr lang="hu-HU" dirty="0" err="1" smtClean="0">
                <a:solidFill>
                  <a:srgbClr val="FF0000"/>
                </a:solidFill>
                <a:latin typeface="Lucida Sans Unicode" pitchFamily="34" charset="0"/>
              </a:rPr>
              <a:t>Axonem</a:t>
            </a:r>
            <a:r>
              <a:rPr lang="hu-HU" dirty="0">
                <a:latin typeface="Lucida Sans Unicode" pitchFamily="34" charset="0"/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hu-HU" b="1" i="1" dirty="0" smtClean="0">
                <a:latin typeface="Lucida Sans Unicode" pitchFamily="34" charset="0"/>
              </a:rPr>
              <a:t/>
            </a:r>
            <a:br>
              <a:rPr lang="hu-HU" b="1" i="1" dirty="0" smtClean="0">
                <a:latin typeface="Lucida Sans Unicode" pitchFamily="34" charset="0"/>
              </a:rPr>
            </a:br>
            <a:r>
              <a:rPr lang="hu-HU" b="1" i="1" dirty="0" err="1" smtClean="0">
                <a:latin typeface="Lucida Sans Unicode" pitchFamily="34" charset="0"/>
              </a:rPr>
              <a:t>Funktionen</a:t>
            </a:r>
            <a:r>
              <a:rPr lang="hu-HU" b="1" i="1" dirty="0">
                <a:latin typeface="Lucida Sans Unicode" pitchFamily="34" charset="0"/>
              </a:rPr>
              <a:t>: 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smtClean="0">
                <a:latin typeface="Lucida Sans Unicode" pitchFamily="34" charset="0"/>
              </a:rPr>
              <a:t/>
            </a:r>
            <a:br>
              <a:rPr lang="hu-HU" dirty="0" smtClean="0">
                <a:latin typeface="Lucida Sans Unicode" pitchFamily="34" charset="0"/>
              </a:rPr>
            </a:br>
            <a:r>
              <a:rPr lang="hu-HU" dirty="0" err="1" smtClean="0">
                <a:solidFill>
                  <a:srgbClr val="FF0000"/>
                </a:solidFill>
                <a:latin typeface="Lucida Sans Unicode" pitchFamily="34" charset="0"/>
              </a:rPr>
              <a:t>Außenfibrillen</a:t>
            </a:r>
            <a:r>
              <a:rPr lang="hu-HU" dirty="0" smtClean="0">
                <a:solidFill>
                  <a:srgbClr val="FF0000"/>
                </a:solidFill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sind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 smtClean="0">
                <a:latin typeface="Lucida Sans Unicode" pitchFamily="34" charset="0"/>
              </a:rPr>
              <a:t>elastische</a:t>
            </a:r>
            <a:r>
              <a:rPr lang="hu-HU" dirty="0" smtClean="0">
                <a:latin typeface="Lucida Sans Unicode" pitchFamily="34" charset="0"/>
              </a:rPr>
              <a:t> </a:t>
            </a:r>
            <a:r>
              <a:rPr lang="hu-HU" dirty="0" err="1" smtClean="0">
                <a:latin typeface="Lucida Sans Unicode" pitchFamily="34" charset="0"/>
              </a:rPr>
              <a:t>Fasern</a:t>
            </a:r>
            <a:r>
              <a:rPr lang="hu-HU" dirty="0" smtClean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aus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Proteine</a:t>
            </a:r>
            <a:r>
              <a:rPr lang="hu-HU" dirty="0">
                <a:latin typeface="Lucida Sans Unicode" pitchFamily="34" charset="0"/>
              </a:rPr>
              <a:t> mit </a:t>
            </a:r>
            <a:r>
              <a:rPr lang="hu-HU" dirty="0" err="1">
                <a:latin typeface="Lucida Sans Unicode" pitchFamily="34" charset="0"/>
              </a:rPr>
              <a:t>hohen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 smtClean="0">
                <a:latin typeface="Lucida Sans Unicode" pitchFamily="34" charset="0"/>
              </a:rPr>
              <a:t>Cys-Inhalt</a:t>
            </a:r>
            <a:r>
              <a:rPr lang="hu-HU" dirty="0" smtClean="0">
                <a:latin typeface="Lucida Sans Unicode" pitchFamily="34" charset="0"/>
              </a:rPr>
              <a:t> (</a:t>
            </a:r>
            <a:r>
              <a:rPr lang="hu-HU" dirty="0" err="1" smtClean="0">
                <a:latin typeface="Lucida Sans Unicode" pitchFamily="34" charset="0"/>
              </a:rPr>
              <a:t>Steuerung</a:t>
            </a:r>
            <a:r>
              <a:rPr lang="hu-HU" dirty="0" smtClean="0">
                <a:latin typeface="Lucida Sans Unicode" pitchFamily="34" charset="0"/>
              </a:rPr>
              <a:t> der </a:t>
            </a:r>
            <a:r>
              <a:rPr lang="hu-HU" dirty="0" err="1" smtClean="0">
                <a:latin typeface="Lucida Sans Unicode" pitchFamily="34" charset="0"/>
              </a:rPr>
              <a:t>Zilienbewegung</a:t>
            </a:r>
            <a:r>
              <a:rPr lang="hu-HU" dirty="0" smtClean="0">
                <a:latin typeface="Lucida Sans Unicode" pitchFamily="34" charset="0"/>
              </a:rPr>
              <a:t>). </a:t>
            </a:r>
            <a:br>
              <a:rPr lang="hu-HU" dirty="0" smtClean="0">
                <a:latin typeface="Lucida Sans Unicode" pitchFamily="34" charset="0"/>
              </a:rPr>
            </a:br>
            <a:r>
              <a:rPr lang="hu-HU" dirty="0" err="1" smtClean="0">
                <a:solidFill>
                  <a:srgbClr val="FF0000"/>
                </a:solidFill>
                <a:latin typeface="Lucida Sans Unicode" pitchFamily="34" charset="0"/>
              </a:rPr>
              <a:t>Mitochondrien</a:t>
            </a:r>
            <a:r>
              <a:rPr lang="hu-HU" dirty="0" smtClean="0">
                <a:solidFill>
                  <a:srgbClr val="666633"/>
                </a:solidFill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sind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für</a:t>
            </a:r>
            <a:r>
              <a:rPr lang="hu-HU" dirty="0">
                <a:latin typeface="Lucida Sans Unicode" pitchFamily="34" charset="0"/>
              </a:rPr>
              <a:t> die </a:t>
            </a:r>
            <a:r>
              <a:rPr lang="hu-HU" dirty="0" err="1">
                <a:latin typeface="Lucida Sans Unicode" pitchFamily="34" charset="0"/>
              </a:rPr>
              <a:t>Energieversorgung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verantwortlich</a:t>
            </a:r>
            <a:r>
              <a:rPr lang="hu-HU" dirty="0">
                <a:latin typeface="Lucida Sans Unicode" pitchFamily="34" charset="0"/>
              </a:rPr>
              <a:t>. </a:t>
            </a:r>
            <a:r>
              <a:rPr lang="hu-HU" dirty="0" err="1">
                <a:solidFill>
                  <a:srgbClr val="FF0000"/>
                </a:solidFill>
                <a:latin typeface="Lucida Sans Unicode" pitchFamily="34" charset="0"/>
              </a:rPr>
              <a:t>Axonem</a:t>
            </a:r>
            <a:r>
              <a:rPr lang="hu-HU" dirty="0">
                <a:solidFill>
                  <a:srgbClr val="666633"/>
                </a:solidFill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ist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verantwortlich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für</a:t>
            </a:r>
            <a:r>
              <a:rPr lang="hu-HU" dirty="0">
                <a:latin typeface="Lucida Sans Unicode" pitchFamily="34" charset="0"/>
              </a:rPr>
              <a:t> die </a:t>
            </a:r>
            <a:r>
              <a:rPr lang="hu-HU" dirty="0" err="1">
                <a:latin typeface="Lucida Sans Unicode" pitchFamily="34" charset="0"/>
              </a:rPr>
              <a:t>Flimmerbewegung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smtClean="0">
                <a:latin typeface="Lucida Sans Unicode" pitchFamily="34" charset="0"/>
              </a:rPr>
              <a:t>(</a:t>
            </a:r>
            <a:r>
              <a:rPr lang="hu-HU" dirty="0" err="1" smtClean="0">
                <a:latin typeface="Lucida Sans Unicode" pitchFamily="34" charset="0"/>
              </a:rPr>
              <a:t>Zilienbewegung</a:t>
            </a:r>
            <a:r>
              <a:rPr lang="hu-HU" dirty="0">
                <a:latin typeface="Lucida Sans Unicode" pitchFamily="34" charset="0"/>
              </a:rPr>
              <a:t>).</a:t>
            </a:r>
          </a:p>
          <a:p>
            <a:pPr>
              <a:spcBef>
                <a:spcPct val="50000"/>
              </a:spcBef>
            </a:pPr>
            <a:endParaRPr lang="de-DE" dirty="0"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23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7772400" cy="731838"/>
          </a:xfrm>
        </p:spPr>
        <p:txBody>
          <a:bodyPr/>
          <a:lstStyle/>
          <a:p>
            <a:r>
              <a:rPr lang="hu-HU" sz="3200" dirty="0" err="1" smtClean="0">
                <a:latin typeface="Lucida Sans Unicode" pitchFamily="34" charset="0"/>
              </a:rPr>
              <a:t>Hauptstück</a:t>
            </a:r>
            <a:endParaRPr lang="de-DE" sz="3200" dirty="0" smtClean="0">
              <a:latin typeface="Lucida Sans Unicode" pitchFamily="34" charset="0"/>
            </a:endParaRPr>
          </a:p>
        </p:txBody>
      </p:sp>
      <p:pic>
        <p:nvPicPr>
          <p:cNvPr id="50179" name="Picture 4" descr="spermium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1124744"/>
            <a:ext cx="7772400" cy="1377950"/>
          </a:xfrm>
        </p:spPr>
      </p:pic>
      <p:sp>
        <p:nvSpPr>
          <p:cNvPr id="50180" name="Text Box 7"/>
          <p:cNvSpPr txBox="1">
            <a:spLocks noChangeArrowheads="1"/>
          </p:cNvSpPr>
          <p:nvPr/>
        </p:nvSpPr>
        <p:spPr bwMode="auto">
          <a:xfrm>
            <a:off x="755576" y="3284984"/>
            <a:ext cx="7632700" cy="2502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i="1" dirty="0" err="1">
                <a:latin typeface="Lucida Sans Unicode" pitchFamily="34" charset="0"/>
              </a:rPr>
              <a:t>Hauptstück</a:t>
            </a:r>
            <a:r>
              <a:rPr lang="hu-HU" b="1" i="1" dirty="0">
                <a:latin typeface="Lucida Sans Unicode" pitchFamily="34" charset="0"/>
              </a:rPr>
              <a:t> </a:t>
            </a:r>
            <a:r>
              <a:rPr lang="hu-HU" dirty="0" smtClean="0">
                <a:latin typeface="Lucida Sans Unicode" pitchFamily="34" charset="0"/>
              </a:rPr>
              <a:t>(50 </a:t>
            </a:r>
            <a:r>
              <a:rPr lang="hu-HU" dirty="0">
                <a:latin typeface="Symbol" pitchFamily="18" charset="2"/>
              </a:rPr>
              <a:t>m</a:t>
            </a:r>
            <a:r>
              <a:rPr lang="hu-HU" dirty="0">
                <a:latin typeface="Lucida Sans Unicode" pitchFamily="34" charset="0"/>
              </a:rPr>
              <a:t>m) </a:t>
            </a:r>
            <a:r>
              <a:rPr lang="hu-HU" dirty="0" err="1" smtClean="0">
                <a:latin typeface="Lucida Sans Unicode" pitchFamily="34" charset="0"/>
              </a:rPr>
              <a:t>enthält</a:t>
            </a:r>
            <a:r>
              <a:rPr lang="hu-HU" dirty="0" smtClean="0">
                <a:latin typeface="Lucida Sans Unicode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Lucida Sans Unicode" pitchFamily="34" charset="0"/>
              </a:rPr>
              <a:t>Axonem</a:t>
            </a:r>
            <a:r>
              <a:rPr lang="hu-HU" dirty="0">
                <a:solidFill>
                  <a:srgbClr val="666633"/>
                </a:solidFill>
                <a:latin typeface="Lucida Sans Unicode" pitchFamily="34" charset="0"/>
              </a:rPr>
              <a:t> </a:t>
            </a:r>
            <a:r>
              <a:rPr lang="hu-HU" dirty="0">
                <a:latin typeface="Lucida Sans Unicode" pitchFamily="34" charset="0"/>
              </a:rPr>
              <a:t>(</a:t>
            </a:r>
            <a:r>
              <a:rPr lang="hu-HU" dirty="0" err="1">
                <a:latin typeface="Lucida Sans Unicode" pitchFamily="34" charset="0"/>
              </a:rPr>
              <a:t>innenst</a:t>
            </a:r>
            <a:r>
              <a:rPr lang="hu-HU" dirty="0">
                <a:latin typeface="Lucida Sans Unicode" pitchFamily="34" charset="0"/>
              </a:rPr>
              <a:t>), </a:t>
            </a:r>
            <a:r>
              <a:rPr lang="hu-HU" dirty="0" smtClean="0">
                <a:latin typeface="Lucida Sans Unicode" pitchFamily="34" charset="0"/>
              </a:rPr>
              <a:t/>
            </a:r>
            <a:br>
              <a:rPr lang="hu-HU" dirty="0" smtClean="0">
                <a:latin typeface="Lucida Sans Unicode" pitchFamily="34" charset="0"/>
              </a:rPr>
            </a:br>
            <a:r>
              <a:rPr lang="hu-HU" dirty="0" err="1" smtClean="0">
                <a:latin typeface="Lucida Sans Unicode" pitchFamily="34" charset="0"/>
              </a:rPr>
              <a:t>dann</a:t>
            </a:r>
            <a:r>
              <a:rPr lang="hu-HU" dirty="0" smtClean="0">
                <a:latin typeface="Lucida Sans Unicode" pitchFamily="34" charset="0"/>
              </a:rPr>
              <a:t> </a:t>
            </a:r>
            <a:r>
              <a:rPr lang="hu-HU" dirty="0">
                <a:latin typeface="Lucida Sans Unicode" pitchFamily="34" charset="0"/>
              </a:rPr>
              <a:t>in </a:t>
            </a:r>
            <a:r>
              <a:rPr lang="hu-HU" dirty="0" err="1">
                <a:latin typeface="Lucida Sans Unicode" pitchFamily="34" charset="0"/>
              </a:rPr>
              <a:t>verschiedener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Höhe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endende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Lucida Sans Unicode" pitchFamily="34" charset="0"/>
              </a:rPr>
              <a:t>Außenfibrillen</a:t>
            </a:r>
            <a:r>
              <a:rPr lang="hu-HU" dirty="0">
                <a:latin typeface="Lucida Sans Unicode" pitchFamily="34" charset="0"/>
              </a:rPr>
              <a:t>, </a:t>
            </a:r>
            <a:r>
              <a:rPr lang="hu-HU" dirty="0" smtClean="0">
                <a:latin typeface="Lucida Sans Unicode" pitchFamily="34" charset="0"/>
              </a:rPr>
              <a:t/>
            </a:r>
            <a:br>
              <a:rPr lang="hu-HU" dirty="0" smtClean="0">
                <a:latin typeface="Lucida Sans Unicode" pitchFamily="34" charset="0"/>
              </a:rPr>
            </a:br>
            <a:r>
              <a:rPr lang="hu-HU" dirty="0" smtClean="0">
                <a:latin typeface="Lucida Sans Unicode" pitchFamily="34" charset="0"/>
              </a:rPr>
              <a:t>und </a:t>
            </a:r>
            <a:r>
              <a:rPr lang="hu-HU" dirty="0" err="1">
                <a:latin typeface="Lucida Sans Unicode" pitchFamily="34" charset="0"/>
              </a:rPr>
              <a:t>außerst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Lucida Sans Unicode" pitchFamily="34" charset="0"/>
              </a:rPr>
              <a:t>Ringfaserscheide</a:t>
            </a:r>
            <a:r>
              <a:rPr lang="hu-HU" dirty="0">
                <a:latin typeface="Lucida Sans Unicode" pitchFamily="34" charset="0"/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hu-HU" b="1" i="1" dirty="0" err="1">
                <a:latin typeface="Lucida Sans Unicode" pitchFamily="34" charset="0"/>
              </a:rPr>
              <a:t>Funktionen</a:t>
            </a:r>
            <a:r>
              <a:rPr lang="hu-HU" b="1" i="1" dirty="0">
                <a:latin typeface="Lucida Sans Unicode" pitchFamily="34" charset="0"/>
              </a:rPr>
              <a:t>: </a:t>
            </a:r>
            <a:r>
              <a:rPr lang="hu-HU" b="1" i="1" dirty="0" smtClean="0">
                <a:latin typeface="Lucida Sans Unicode" pitchFamily="34" charset="0"/>
              </a:rPr>
              <a:t/>
            </a:r>
            <a:br>
              <a:rPr lang="hu-HU" b="1" i="1" dirty="0" smtClean="0">
                <a:latin typeface="Lucida Sans Unicode" pitchFamily="34" charset="0"/>
              </a:rPr>
            </a:br>
            <a:r>
              <a:rPr lang="hu-HU" dirty="0" err="1" smtClean="0">
                <a:solidFill>
                  <a:srgbClr val="FF0000"/>
                </a:solidFill>
                <a:latin typeface="Lucida Sans Unicode" pitchFamily="34" charset="0"/>
              </a:rPr>
              <a:t>Ringfaserscheide</a:t>
            </a:r>
            <a:r>
              <a:rPr lang="hu-HU" dirty="0" smtClean="0">
                <a:solidFill>
                  <a:srgbClr val="FF0000"/>
                </a:solidFill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besteht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aus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feinem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Proteinfasern</a:t>
            </a:r>
            <a:r>
              <a:rPr lang="hu-HU" dirty="0">
                <a:latin typeface="Lucida Sans Unicode" pitchFamily="34" charset="0"/>
              </a:rPr>
              <a:t>. </a:t>
            </a:r>
            <a:r>
              <a:rPr lang="hu-HU" dirty="0" err="1">
                <a:latin typeface="Lucida Sans Unicode" pitchFamily="34" charset="0"/>
              </a:rPr>
              <a:t>Sie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ist</a:t>
            </a:r>
            <a:r>
              <a:rPr lang="hu-HU" dirty="0">
                <a:latin typeface="Lucida Sans Unicode" pitchFamily="34" charset="0"/>
              </a:rPr>
              <a:t> (</a:t>
            </a:r>
            <a:r>
              <a:rPr lang="hu-HU" dirty="0" err="1">
                <a:latin typeface="Lucida Sans Unicode" pitchFamily="34" charset="0"/>
              </a:rPr>
              <a:t>hochwahrscheinlich</a:t>
            </a:r>
            <a:r>
              <a:rPr lang="hu-HU" dirty="0">
                <a:latin typeface="Lucida Sans Unicode" pitchFamily="34" charset="0"/>
              </a:rPr>
              <a:t>) </a:t>
            </a:r>
            <a:r>
              <a:rPr lang="hu-HU" dirty="0" err="1">
                <a:latin typeface="Lucida Sans Unicode" pitchFamily="34" charset="0"/>
              </a:rPr>
              <a:t>verantwortlich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für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Steuerung</a:t>
            </a:r>
            <a:r>
              <a:rPr lang="hu-HU" dirty="0">
                <a:latin typeface="Lucida Sans Unicode" pitchFamily="34" charset="0"/>
              </a:rPr>
              <a:t> der </a:t>
            </a:r>
            <a:r>
              <a:rPr lang="hu-HU" dirty="0" err="1">
                <a:latin typeface="Lucida Sans Unicode" pitchFamily="34" charset="0"/>
              </a:rPr>
              <a:t>Plane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der</a:t>
            </a:r>
            <a:r>
              <a:rPr lang="hu-HU" dirty="0">
                <a:latin typeface="Lucida Sans Unicode" pitchFamily="34" charset="0"/>
              </a:rPr>
              <a:t> </a:t>
            </a:r>
            <a:r>
              <a:rPr lang="hu-HU" dirty="0" err="1">
                <a:latin typeface="Lucida Sans Unicode" pitchFamily="34" charset="0"/>
              </a:rPr>
              <a:t>Flimmerbewegung</a:t>
            </a:r>
            <a:r>
              <a:rPr lang="hu-HU" dirty="0">
                <a:latin typeface="Lucida Sans Unicode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de-DE" dirty="0"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76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5800"/>
            <a:ext cx="9144000" cy="292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7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Die </a:t>
            </a:r>
            <a:r>
              <a:rPr lang="hu-HU" dirty="0" err="1" smtClean="0"/>
              <a:t>Reifung</a:t>
            </a:r>
            <a:r>
              <a:rPr lang="hu-HU" dirty="0" smtClean="0"/>
              <a:t> der </a:t>
            </a:r>
            <a:r>
              <a:rPr lang="hu-HU" dirty="0" err="1" smtClean="0"/>
              <a:t>Spermien</a:t>
            </a:r>
            <a:r>
              <a:rPr lang="hu-HU" dirty="0" smtClean="0"/>
              <a:t> </a:t>
            </a:r>
            <a:r>
              <a:rPr lang="hu-HU" dirty="0" err="1" smtClean="0"/>
              <a:t>im</a:t>
            </a:r>
            <a:r>
              <a:rPr lang="hu-HU" dirty="0" smtClean="0"/>
              <a:t> </a:t>
            </a:r>
            <a:r>
              <a:rPr lang="hu-HU" dirty="0" err="1" smtClean="0"/>
              <a:t>Hoden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83377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143000" y="609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Times New Roman" pitchFamily="18" charset="0"/>
              </a:rPr>
              <a:t>Männliche Geschlechtsorgane</a:t>
            </a:r>
          </a:p>
        </p:txBody>
      </p:sp>
      <p:pic>
        <p:nvPicPr>
          <p:cNvPr id="26628" name="Picture 4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04800"/>
            <a:ext cx="6859588" cy="548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0184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r>
              <a:rPr lang="de-DE" smtClean="0">
                <a:latin typeface="Lucida Sans Unicode" pitchFamily="34" charset="0"/>
              </a:rPr>
              <a:t>Spermien</a:t>
            </a:r>
            <a:r>
              <a:rPr lang="hu-HU" smtClean="0">
                <a:latin typeface="Lucida Sans Unicode" pitchFamily="34" charset="0"/>
              </a:rPr>
              <a:t>bildung I.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12875"/>
            <a:ext cx="8496622" cy="42481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800" b="1" dirty="0" smtClean="0">
                <a:solidFill>
                  <a:srgbClr val="CC0000"/>
                </a:solidFill>
                <a:latin typeface="Lucida Sans Unicode" pitchFamily="34" charset="0"/>
              </a:rPr>
              <a:t>WO</a:t>
            </a:r>
            <a:r>
              <a:rPr lang="hu-HU" sz="2800" dirty="0" smtClean="0">
                <a:latin typeface="Lucida Sans Unicode" pitchFamily="34" charset="0"/>
              </a:rPr>
              <a:t>: </a:t>
            </a:r>
            <a:r>
              <a:rPr lang="hu-HU" sz="2800" dirty="0" err="1" smtClean="0">
                <a:latin typeface="Lucida Sans Unicode" pitchFamily="34" charset="0"/>
              </a:rPr>
              <a:t>im</a:t>
            </a:r>
            <a:r>
              <a:rPr lang="hu-HU" sz="2800" dirty="0" smtClean="0">
                <a:latin typeface="Lucida Sans Unicode" pitchFamily="34" charset="0"/>
              </a:rPr>
              <a:t> </a:t>
            </a:r>
            <a:r>
              <a:rPr lang="hu-HU" sz="2800" dirty="0" err="1" smtClean="0">
                <a:latin typeface="Lucida Sans Unicode" pitchFamily="34" charset="0"/>
              </a:rPr>
              <a:t>Hoden</a:t>
            </a:r>
            <a:r>
              <a:rPr lang="hu-HU" sz="2800" dirty="0" smtClean="0">
                <a:latin typeface="Lucida Sans Unicode" pitchFamily="34" charset="0"/>
              </a:rPr>
              <a:t>, in den </a:t>
            </a:r>
            <a:r>
              <a:rPr lang="hu-HU" sz="2800" dirty="0" err="1" smtClean="0">
                <a:latin typeface="Lucida Sans Unicode" pitchFamily="34" charset="0"/>
              </a:rPr>
              <a:t>sog</a:t>
            </a:r>
            <a:r>
              <a:rPr lang="hu-HU" sz="2800" dirty="0" smtClean="0">
                <a:latin typeface="Lucida Sans Unicode" pitchFamily="34" charset="0"/>
              </a:rPr>
              <a:t>. </a:t>
            </a:r>
            <a:r>
              <a:rPr lang="hu-HU" sz="2800" dirty="0" err="1" smtClean="0">
                <a:latin typeface="Lucida Sans Unicode" pitchFamily="34" charset="0"/>
              </a:rPr>
              <a:t>Samenkanälchen</a:t>
            </a:r>
            <a:r>
              <a:rPr lang="hu-HU" sz="2800" dirty="0" smtClean="0">
                <a:latin typeface="Lucida Sans Unicode" pitchFamily="34" charset="0"/>
              </a:rPr>
              <a:t> (</a:t>
            </a:r>
            <a:r>
              <a:rPr lang="hu-HU" sz="2800" dirty="0" err="1" smtClean="0">
                <a:latin typeface="Lucida Sans Unicode" pitchFamily="34" charset="0"/>
              </a:rPr>
              <a:t>Tubuli</a:t>
            </a:r>
            <a:r>
              <a:rPr lang="hu-HU" sz="2800" dirty="0" smtClean="0">
                <a:latin typeface="Lucida Sans Unicode" pitchFamily="34" charset="0"/>
              </a:rPr>
              <a:t> </a:t>
            </a:r>
            <a:r>
              <a:rPr lang="hu-HU" sz="2800" dirty="0" err="1" smtClean="0">
                <a:latin typeface="Lucida Sans Unicode" pitchFamily="34" charset="0"/>
              </a:rPr>
              <a:t>seminiferi</a:t>
            </a:r>
            <a:r>
              <a:rPr lang="hu-HU" sz="2800" dirty="0" smtClean="0">
                <a:latin typeface="Lucida Sans Unicode" pitchFamily="34" charset="0"/>
              </a:rPr>
              <a:t> </a:t>
            </a:r>
            <a:r>
              <a:rPr lang="hu-HU" sz="2800" dirty="0" err="1" smtClean="0">
                <a:latin typeface="Lucida Sans Unicode" pitchFamily="34" charset="0"/>
              </a:rPr>
              <a:t>contorti</a:t>
            </a:r>
            <a:r>
              <a:rPr lang="hu-HU" sz="2800" dirty="0" smtClean="0">
                <a:latin typeface="Lucida Sans Unicode" pitchFamily="34" charset="0"/>
              </a:rPr>
              <a:t>); </a:t>
            </a:r>
            <a:r>
              <a:rPr lang="hu-HU" sz="2800" dirty="0" smtClean="0">
                <a:solidFill>
                  <a:srgbClr val="FF0000"/>
                </a:solidFill>
                <a:latin typeface="Lucida Sans Unicode" pitchFamily="34" charset="0"/>
              </a:rPr>
              <a:t>365</a:t>
            </a:r>
            <a:r>
              <a:rPr lang="hu-HU" sz="2800" dirty="0" smtClean="0">
                <a:latin typeface="Lucida Sans Unicode" pitchFamily="34" charset="0"/>
              </a:rPr>
              <a:t> </a:t>
            </a:r>
            <a:r>
              <a:rPr lang="hu-HU" sz="2800" dirty="0" err="1" smtClean="0">
                <a:latin typeface="Lucida Sans Unicode" pitchFamily="34" charset="0"/>
              </a:rPr>
              <a:t>Stück</a:t>
            </a:r>
            <a:r>
              <a:rPr lang="hu-HU" sz="2800" dirty="0" smtClean="0">
                <a:latin typeface="Lucida Sans Unicode" pitchFamily="34" charset="0"/>
              </a:rPr>
              <a:t>/</a:t>
            </a:r>
            <a:r>
              <a:rPr lang="hu-HU" sz="2800" dirty="0" err="1" smtClean="0">
                <a:latin typeface="Lucida Sans Unicode" pitchFamily="34" charset="0"/>
              </a:rPr>
              <a:t>Hoden</a:t>
            </a:r>
            <a:r>
              <a:rPr lang="hu-HU" sz="2800" dirty="0" smtClean="0">
                <a:latin typeface="Lucida Sans Unicode" pitchFamily="34" charset="0"/>
              </a:rPr>
              <a:t> in </a:t>
            </a:r>
            <a:r>
              <a:rPr lang="hu-HU" sz="2800" dirty="0" smtClean="0">
                <a:solidFill>
                  <a:srgbClr val="FF0000"/>
                </a:solidFill>
                <a:latin typeface="Lucida Sans Unicode" pitchFamily="34" charset="0"/>
              </a:rPr>
              <a:t>12</a:t>
            </a:r>
            <a:r>
              <a:rPr lang="hu-HU" sz="2800" dirty="0" smtClean="0">
                <a:latin typeface="Lucida Sans Unicode" pitchFamily="34" charset="0"/>
              </a:rPr>
              <a:t> </a:t>
            </a:r>
            <a:r>
              <a:rPr lang="hu-HU" sz="2800" dirty="0" err="1" smtClean="0">
                <a:latin typeface="Lucida Sans Unicode" pitchFamily="34" charset="0"/>
              </a:rPr>
              <a:t>Läppchen</a:t>
            </a:r>
            <a:r>
              <a:rPr lang="hu-HU" sz="2800" dirty="0" smtClean="0">
                <a:latin typeface="Lucida Sans Unicode" pitchFamily="34" charset="0"/>
              </a:rPr>
              <a:t> </a:t>
            </a:r>
            <a:r>
              <a:rPr lang="hu-HU" sz="2800" dirty="0" err="1" smtClean="0">
                <a:latin typeface="Lucida Sans Unicode" pitchFamily="34" charset="0"/>
              </a:rPr>
              <a:t>gegliedert</a:t>
            </a:r>
            <a:r>
              <a:rPr lang="hu-HU" sz="2800" dirty="0" smtClean="0">
                <a:latin typeface="Lucida Sans Unicode" pitchFamily="34" charset="0"/>
              </a:rPr>
              <a:t>; </a:t>
            </a:r>
            <a:r>
              <a:rPr lang="hu-HU" sz="2800" dirty="0" err="1" smtClean="0">
                <a:latin typeface="Lucida Sans Unicode" pitchFamily="34" charset="0"/>
              </a:rPr>
              <a:t>Länge</a:t>
            </a:r>
            <a:r>
              <a:rPr lang="hu-HU" sz="2800" dirty="0" smtClean="0">
                <a:latin typeface="Lucida Sans Unicode" pitchFamily="34" charset="0"/>
              </a:rPr>
              <a:t> der Kanälchen30-70 cm);</a:t>
            </a:r>
            <a:br>
              <a:rPr lang="hu-HU" sz="2800" dirty="0" smtClean="0">
                <a:latin typeface="Lucida Sans Unicode" pitchFamily="34" charset="0"/>
              </a:rPr>
            </a:br>
            <a:endParaRPr lang="hu-HU" sz="2800" dirty="0" smtClean="0">
              <a:latin typeface="Lucida Sans Unicode" pitchFamily="34" charset="0"/>
            </a:endParaRPr>
          </a:p>
          <a:p>
            <a:pPr>
              <a:lnSpc>
                <a:spcPct val="90000"/>
              </a:lnSpc>
            </a:pPr>
            <a:r>
              <a:rPr lang="hu-HU" sz="2800" dirty="0" smtClean="0">
                <a:solidFill>
                  <a:srgbClr val="C00000"/>
                </a:solidFill>
                <a:latin typeface="Lucida Sans Unicode" pitchFamily="34" charset="0"/>
              </a:rPr>
              <a:t>WANN</a:t>
            </a:r>
            <a:r>
              <a:rPr lang="hu-HU" sz="2800" dirty="0" smtClean="0">
                <a:latin typeface="Lucida Sans Unicode" pitchFamily="34" charset="0"/>
              </a:rPr>
              <a:t>: von </a:t>
            </a:r>
            <a:r>
              <a:rPr lang="hu-HU" sz="2800" dirty="0" err="1" smtClean="0">
                <a:latin typeface="Lucida Sans Unicode" pitchFamily="34" charset="0"/>
              </a:rPr>
              <a:t>Pubertät</a:t>
            </a:r>
            <a:r>
              <a:rPr lang="hu-HU" sz="2800" dirty="0" smtClean="0">
                <a:latin typeface="Lucida Sans Unicode" pitchFamily="34" charset="0"/>
              </a:rPr>
              <a:t> </a:t>
            </a:r>
            <a:r>
              <a:rPr lang="hu-HU" sz="2800" dirty="0" err="1" smtClean="0">
                <a:latin typeface="Lucida Sans Unicode" pitchFamily="34" charset="0"/>
              </a:rPr>
              <a:t>lebenslang</a:t>
            </a:r>
            <a:r>
              <a:rPr lang="hu-HU" sz="2800" dirty="0" smtClean="0">
                <a:latin typeface="Lucida Sans Unicode" pitchFamily="34" charset="0"/>
              </a:rPr>
              <a:t> an;</a:t>
            </a:r>
            <a:br>
              <a:rPr lang="hu-HU" sz="2800" dirty="0" smtClean="0">
                <a:latin typeface="Lucida Sans Unicode" pitchFamily="34" charset="0"/>
              </a:rPr>
            </a:br>
            <a:endParaRPr lang="hu-HU" sz="2800" dirty="0" smtClean="0">
              <a:latin typeface="Lucida Sans Unicode" pitchFamily="34" charset="0"/>
            </a:endParaRPr>
          </a:p>
          <a:p>
            <a:pPr>
              <a:lnSpc>
                <a:spcPct val="90000"/>
              </a:lnSpc>
            </a:pPr>
            <a:r>
              <a:rPr lang="hu-HU" sz="2800" dirty="0" err="1" smtClean="0">
                <a:latin typeface="Lucida Sans Unicode" pitchFamily="34" charset="0"/>
              </a:rPr>
              <a:t>nach</a:t>
            </a:r>
            <a:r>
              <a:rPr lang="hu-HU" sz="2800" dirty="0" smtClean="0">
                <a:latin typeface="Lucida Sans Unicode" pitchFamily="34" charset="0"/>
              </a:rPr>
              <a:t> </a:t>
            </a:r>
            <a:r>
              <a:rPr lang="hu-HU" sz="2800" dirty="0" err="1" smtClean="0">
                <a:latin typeface="Lucida Sans Unicode" pitchFamily="34" charset="0"/>
              </a:rPr>
              <a:t>mehreren</a:t>
            </a:r>
            <a:r>
              <a:rPr lang="hu-HU" sz="2800" dirty="0" smtClean="0">
                <a:latin typeface="Lucida Sans Unicode" pitchFamily="34" charset="0"/>
              </a:rPr>
              <a:t> </a:t>
            </a:r>
            <a:r>
              <a:rPr lang="hu-HU" sz="2800" dirty="0" err="1" smtClean="0">
                <a:latin typeface="Lucida Sans Unicode" pitchFamily="34" charset="0"/>
              </a:rPr>
              <a:t>Mitosen</a:t>
            </a:r>
            <a:r>
              <a:rPr lang="hu-HU" sz="2800" dirty="0" smtClean="0">
                <a:latin typeface="Lucida Sans Unicode" pitchFamily="34" charset="0"/>
              </a:rPr>
              <a:t> </a:t>
            </a:r>
            <a:br>
              <a:rPr lang="hu-HU" sz="2800" dirty="0" smtClean="0">
                <a:latin typeface="Lucida Sans Unicode" pitchFamily="34" charset="0"/>
              </a:rPr>
            </a:br>
            <a:r>
              <a:rPr lang="hu-HU" sz="2800" dirty="0" smtClean="0">
                <a:latin typeface="Lucida Sans Unicode" pitchFamily="34" charset="0"/>
              </a:rPr>
              <a:t>                </a:t>
            </a:r>
            <a:r>
              <a:rPr lang="hu-HU" sz="2800" dirty="0" err="1" smtClean="0">
                <a:solidFill>
                  <a:srgbClr val="FF0000"/>
                </a:solidFill>
                <a:latin typeface="Lucida Sans Unicode" pitchFamily="34" charset="0"/>
              </a:rPr>
              <a:t>eine</a:t>
            </a:r>
            <a:r>
              <a:rPr lang="hu-HU" sz="2800" dirty="0" smtClean="0">
                <a:latin typeface="Lucida Sans Unicode" pitchFamily="34" charset="0"/>
              </a:rPr>
              <a:t> </a:t>
            </a:r>
            <a:r>
              <a:rPr lang="hu-HU" sz="2800" dirty="0" err="1" smtClean="0">
                <a:latin typeface="Lucida Sans Unicode" pitchFamily="34" charset="0"/>
              </a:rPr>
              <a:t>Meiose</a:t>
            </a:r>
            <a:r>
              <a:rPr lang="hu-HU" sz="2800" dirty="0" smtClean="0">
                <a:latin typeface="Lucida Sans Unicode" pitchFamily="34" charset="0"/>
              </a:rPr>
              <a:t> </a:t>
            </a:r>
            <a:br>
              <a:rPr lang="hu-HU" sz="2800" dirty="0" smtClean="0">
                <a:latin typeface="Lucida Sans Unicode" pitchFamily="34" charset="0"/>
              </a:rPr>
            </a:br>
            <a:r>
              <a:rPr lang="hu-HU" sz="2800" dirty="0" smtClean="0">
                <a:latin typeface="Lucida Sans Unicode" pitchFamily="34" charset="0"/>
              </a:rPr>
              <a:t>                       und </a:t>
            </a:r>
            <a:r>
              <a:rPr lang="hu-HU" sz="2800" dirty="0" err="1" smtClean="0">
                <a:latin typeface="Lucida Sans Unicode" pitchFamily="34" charset="0"/>
              </a:rPr>
              <a:t>zusatzliche</a:t>
            </a:r>
            <a:r>
              <a:rPr lang="hu-HU" sz="2800" dirty="0" smtClean="0">
                <a:latin typeface="Lucida Sans Unicode" pitchFamily="34" charset="0"/>
              </a:rPr>
              <a:t> </a:t>
            </a:r>
            <a:r>
              <a:rPr lang="hu-HU" sz="2800" dirty="0" err="1" smtClean="0">
                <a:solidFill>
                  <a:srgbClr val="FF0000"/>
                </a:solidFill>
                <a:latin typeface="Lucida Sans Unicode" pitchFamily="34" charset="0"/>
              </a:rPr>
              <a:t>Zellreifung</a:t>
            </a:r>
            <a:r>
              <a:rPr lang="hu-HU" sz="2800" dirty="0" smtClean="0">
                <a:latin typeface="Lucida Sans Unicode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8982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612845"/>
            <a:ext cx="88924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Roboto" charset="0"/>
              </a:rPr>
              <a:t>Unter</a:t>
            </a:r>
            <a:r>
              <a:rPr lang="en-US" sz="2400" dirty="0">
                <a:latin typeface="Roboto" charset="0"/>
              </a:rPr>
              <a:t> </a:t>
            </a:r>
            <a:r>
              <a:rPr lang="en-US" sz="2400" b="1" dirty="0" err="1">
                <a:latin typeface="Roboto" charset="0"/>
              </a:rPr>
              <a:t>Spermatogenese</a:t>
            </a:r>
            <a:r>
              <a:rPr lang="en-US" sz="2400" dirty="0">
                <a:latin typeface="Roboto" charset="0"/>
              </a:rPr>
              <a:t> </a:t>
            </a:r>
            <a:r>
              <a:rPr lang="en-US" sz="2400" dirty="0" err="1">
                <a:latin typeface="Roboto" charset="0"/>
              </a:rPr>
              <a:t>versteht</a:t>
            </a:r>
            <a:r>
              <a:rPr lang="en-US" sz="2400" dirty="0">
                <a:latin typeface="Roboto" charset="0"/>
              </a:rPr>
              <a:t> man die </a:t>
            </a:r>
            <a:r>
              <a:rPr lang="en-US" sz="2400" dirty="0" err="1">
                <a:latin typeface="Roboto" charset="0"/>
              </a:rPr>
              <a:t>Bildung</a:t>
            </a:r>
            <a:r>
              <a:rPr lang="en-US" sz="2400" dirty="0">
                <a:latin typeface="Roboto" charset="0"/>
              </a:rPr>
              <a:t> der </a:t>
            </a:r>
            <a:r>
              <a:rPr lang="en-US" sz="2400" dirty="0" err="1">
                <a:latin typeface="Roboto" charset="0"/>
              </a:rPr>
              <a:t>männlichen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Keimzellen</a:t>
            </a:r>
            <a:r>
              <a:rPr lang="en-US" sz="2400" dirty="0">
                <a:latin typeface="Roboto" charset="0"/>
              </a:rPr>
              <a:t>.</a:t>
            </a:r>
          </a:p>
          <a:p>
            <a:pPr algn="just"/>
            <a:r>
              <a:rPr lang="en-US" sz="2400" dirty="0">
                <a:latin typeface="Roboto" charset="0"/>
              </a:rPr>
              <a:t>Die </a:t>
            </a:r>
            <a:r>
              <a:rPr lang="en-US" sz="2400" dirty="0" err="1">
                <a:latin typeface="Roboto" charset="0"/>
              </a:rPr>
              <a:t>Spermatogenese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kann</a:t>
            </a:r>
            <a:r>
              <a:rPr lang="en-US" sz="2400" dirty="0">
                <a:latin typeface="Roboto" charset="0"/>
              </a:rPr>
              <a:t> in </a:t>
            </a:r>
            <a:r>
              <a:rPr lang="en-US" sz="2400" dirty="0" err="1">
                <a:latin typeface="Roboto" charset="0"/>
              </a:rPr>
              <a:t>drei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Schritte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unterteilt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werden</a:t>
            </a:r>
            <a:r>
              <a:rPr lang="en-US" sz="2400" dirty="0">
                <a:latin typeface="Roboto" charset="0"/>
              </a:rPr>
              <a:t>:</a:t>
            </a:r>
          </a:p>
          <a:p>
            <a:pPr algn="just">
              <a:buFont typeface="Arial" charset="0"/>
              <a:buChar char="•"/>
            </a:pPr>
            <a:r>
              <a:rPr lang="en-US" sz="2400" dirty="0">
                <a:latin typeface="Roboto" charset="0"/>
              </a:rPr>
              <a:t>die </a:t>
            </a:r>
            <a:r>
              <a:rPr lang="en-US" sz="2400" b="1" dirty="0">
                <a:latin typeface="Roboto" charset="0"/>
                <a:hlinkClick r:id="rId2"/>
              </a:rPr>
              <a:t>Vermehrung</a:t>
            </a:r>
            <a:r>
              <a:rPr lang="en-US" sz="2400" dirty="0">
                <a:latin typeface="Roboto" charset="0"/>
                <a:hlinkClick r:id="rId2"/>
              </a:rPr>
              <a:t> (Mitose)</a:t>
            </a:r>
            <a:r>
              <a:rPr lang="en-US" sz="2400" dirty="0">
                <a:latin typeface="Roboto" charset="0"/>
              </a:rPr>
              <a:t> der </a:t>
            </a:r>
            <a:r>
              <a:rPr lang="en-US" sz="2400" dirty="0" err="1">
                <a:latin typeface="Roboto" charset="0"/>
              </a:rPr>
              <a:t>Spermatogonien</a:t>
            </a:r>
            <a:endParaRPr lang="en-US" sz="2400" dirty="0">
              <a:latin typeface="Roboto" charset="0"/>
            </a:endParaRPr>
          </a:p>
          <a:p>
            <a:pPr algn="just">
              <a:buFont typeface="Arial" charset="0"/>
              <a:buChar char="•"/>
            </a:pPr>
            <a:r>
              <a:rPr lang="en-US" sz="2400" dirty="0">
                <a:latin typeface="Roboto" charset="0"/>
              </a:rPr>
              <a:t>die </a:t>
            </a:r>
            <a:r>
              <a:rPr lang="en-US" sz="2400" b="1" dirty="0">
                <a:latin typeface="Roboto" charset="0"/>
                <a:hlinkClick r:id="rId3"/>
              </a:rPr>
              <a:t>Reifung</a:t>
            </a:r>
            <a:r>
              <a:rPr lang="en-US" sz="2400" dirty="0">
                <a:latin typeface="Roboto" charset="0"/>
                <a:hlinkClick r:id="rId3"/>
              </a:rPr>
              <a:t> (Meiose)</a:t>
            </a:r>
            <a:r>
              <a:rPr lang="en-US" sz="2400" dirty="0">
                <a:latin typeface="Roboto" charset="0"/>
              </a:rPr>
              <a:t> der </a:t>
            </a:r>
            <a:r>
              <a:rPr lang="en-US" sz="2400" dirty="0" err="1">
                <a:latin typeface="Roboto" charset="0"/>
              </a:rPr>
              <a:t>Spermatogonien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zu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Spermatiden</a:t>
            </a:r>
            <a:endParaRPr lang="en-US" sz="2400" dirty="0">
              <a:latin typeface="Roboto" charset="0"/>
            </a:endParaRPr>
          </a:p>
          <a:p>
            <a:pPr algn="just">
              <a:buFont typeface="Arial" charset="0"/>
              <a:buChar char="•"/>
            </a:pPr>
            <a:r>
              <a:rPr lang="en-US" sz="2400" dirty="0">
                <a:latin typeface="Roboto" charset="0"/>
              </a:rPr>
              <a:t>die </a:t>
            </a:r>
            <a:r>
              <a:rPr lang="en-US" sz="2400" b="1" dirty="0">
                <a:latin typeface="Roboto" charset="0"/>
                <a:hlinkClick r:id="rId4"/>
              </a:rPr>
              <a:t>Differenzierung</a:t>
            </a:r>
            <a:r>
              <a:rPr lang="en-US" sz="2400" dirty="0">
                <a:latin typeface="Roboto" charset="0"/>
                <a:hlinkClick r:id="rId4"/>
              </a:rPr>
              <a:t> (Spermiogenese)</a:t>
            </a:r>
            <a:r>
              <a:rPr lang="en-US" sz="2400" dirty="0">
                <a:latin typeface="Roboto" charset="0"/>
              </a:rPr>
              <a:t> von </a:t>
            </a:r>
            <a:r>
              <a:rPr lang="en-US" sz="2400" dirty="0" err="1">
                <a:latin typeface="Roboto" charset="0"/>
              </a:rPr>
              <a:t>Spermatiden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zu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reifen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Spermien</a:t>
            </a:r>
            <a:r>
              <a:rPr lang="en-US" sz="2400" dirty="0" smtClean="0">
                <a:latin typeface="Roboto" charset="0"/>
              </a:rPr>
              <a:t>.</a:t>
            </a:r>
          </a:p>
          <a:p>
            <a:pPr algn="just">
              <a:buFont typeface="Arial" charset="0"/>
              <a:buChar char="•"/>
            </a:pPr>
            <a:endParaRPr lang="en-US" sz="2400" dirty="0">
              <a:latin typeface="Roboto" charset="0"/>
            </a:endParaRPr>
          </a:p>
          <a:p>
            <a:pPr algn="just">
              <a:buFont typeface="Arial" charset="0"/>
              <a:buChar char="•"/>
            </a:pPr>
            <a:endParaRPr lang="en-US" sz="2400" dirty="0">
              <a:latin typeface="Roboto" charset="0"/>
            </a:endParaRPr>
          </a:p>
          <a:p>
            <a:pPr algn="just"/>
            <a:r>
              <a:rPr lang="en-US" sz="2400" dirty="0">
                <a:latin typeface="Roboto" charset="0"/>
              </a:rPr>
              <a:t>Die </a:t>
            </a:r>
            <a:r>
              <a:rPr lang="en-US" sz="2400" dirty="0" err="1">
                <a:latin typeface="Roboto" charset="0"/>
              </a:rPr>
              <a:t>Spermatogenese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findet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im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Keimepithel</a:t>
            </a:r>
            <a:r>
              <a:rPr lang="en-US" sz="2400" dirty="0">
                <a:latin typeface="Roboto" charset="0"/>
              </a:rPr>
              <a:t> der </a:t>
            </a:r>
            <a:r>
              <a:rPr lang="en-US" sz="2400" dirty="0" err="1">
                <a:latin typeface="Roboto" charset="0"/>
              </a:rPr>
              <a:t>Hodenkanälchen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statt</a:t>
            </a:r>
            <a:r>
              <a:rPr lang="en-US" sz="2400" dirty="0">
                <a:latin typeface="Roboto" charset="0"/>
              </a:rPr>
              <a:t>. Die </a:t>
            </a:r>
            <a:r>
              <a:rPr lang="en-US" sz="2400" dirty="0" err="1">
                <a:latin typeface="Roboto" charset="0"/>
              </a:rPr>
              <a:t>mitotischen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Teilungen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spielen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sich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nahe</a:t>
            </a:r>
            <a:r>
              <a:rPr lang="en-US" sz="2400" dirty="0">
                <a:latin typeface="Roboto" charset="0"/>
              </a:rPr>
              <a:t> der </a:t>
            </a:r>
            <a:r>
              <a:rPr lang="en-US" sz="2400" dirty="0" err="1">
                <a:latin typeface="Roboto" charset="0"/>
              </a:rPr>
              <a:t>Basalmembran</a:t>
            </a:r>
            <a:r>
              <a:rPr lang="en-US" sz="2400" dirty="0">
                <a:latin typeface="Roboto" charset="0"/>
              </a:rPr>
              <a:t> ab. </a:t>
            </a:r>
            <a:r>
              <a:rPr lang="en-US" sz="2400" dirty="0" err="1">
                <a:latin typeface="Roboto" charset="0"/>
              </a:rPr>
              <a:t>Im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Zuge</a:t>
            </a:r>
            <a:r>
              <a:rPr lang="en-US" sz="2400" dirty="0">
                <a:latin typeface="Roboto" charset="0"/>
              </a:rPr>
              <a:t> der </a:t>
            </a:r>
            <a:r>
              <a:rPr lang="en-US" sz="2400" dirty="0" err="1">
                <a:latin typeface="Roboto" charset="0"/>
              </a:rPr>
              <a:t>Meiose</a:t>
            </a:r>
            <a:r>
              <a:rPr lang="en-US" sz="2400" dirty="0">
                <a:latin typeface="Roboto" charset="0"/>
              </a:rPr>
              <a:t> und der </a:t>
            </a:r>
            <a:r>
              <a:rPr lang="en-US" sz="2400" dirty="0" err="1">
                <a:latin typeface="Roboto" charset="0"/>
              </a:rPr>
              <a:t>anschließenden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Spermiogenese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wandern</a:t>
            </a:r>
            <a:r>
              <a:rPr lang="en-US" sz="2400" dirty="0">
                <a:latin typeface="Roboto" charset="0"/>
              </a:rPr>
              <a:t> die </a:t>
            </a:r>
            <a:r>
              <a:rPr lang="en-US" sz="2400" dirty="0" err="1">
                <a:latin typeface="Roboto" charset="0"/>
              </a:rPr>
              <a:t>Zellen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weiter</a:t>
            </a:r>
            <a:r>
              <a:rPr lang="en-US" sz="2400" dirty="0">
                <a:latin typeface="Roboto" charset="0"/>
              </a:rPr>
              <a:t> in </a:t>
            </a:r>
            <a:r>
              <a:rPr lang="en-US" sz="2400" dirty="0" err="1">
                <a:latin typeface="Roboto" charset="0"/>
              </a:rPr>
              <a:t>Richtung</a:t>
            </a:r>
            <a:r>
              <a:rPr lang="en-US" sz="2400" dirty="0">
                <a:latin typeface="Roboto" charset="0"/>
              </a:rPr>
              <a:t> Lumen, in welches die </a:t>
            </a:r>
            <a:r>
              <a:rPr lang="en-US" sz="2400" dirty="0">
                <a:latin typeface="Roboto" charset="0"/>
                <a:hlinkClick r:id="rId5"/>
              </a:rPr>
              <a:t>reifen Spermien</a:t>
            </a:r>
            <a:r>
              <a:rPr lang="en-US" sz="2400" dirty="0">
                <a:latin typeface="Roboto" charset="0"/>
              </a:rPr>
              <a:t> </a:t>
            </a:r>
            <a:r>
              <a:rPr lang="en-US" sz="2400" dirty="0" err="1">
                <a:latin typeface="Roboto" charset="0"/>
              </a:rPr>
              <a:t>schließlich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entlassen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werden</a:t>
            </a:r>
            <a:r>
              <a:rPr lang="en-US" sz="2400" dirty="0">
                <a:latin typeface="Roboto" charset="0"/>
              </a:rPr>
              <a:t>.</a:t>
            </a:r>
          </a:p>
          <a:p>
            <a:pPr algn="just"/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779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772" y="836712"/>
            <a:ext cx="86764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Roboto" charset="0"/>
              </a:rPr>
              <a:t>Die </a:t>
            </a:r>
            <a:r>
              <a:rPr lang="en-US" sz="2400" dirty="0" err="1">
                <a:latin typeface="Roboto" charset="0"/>
              </a:rPr>
              <a:t>Spermatogenese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findet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im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Keimepithel</a:t>
            </a:r>
            <a:r>
              <a:rPr lang="en-US" sz="2400" dirty="0">
                <a:latin typeface="Roboto" charset="0"/>
              </a:rPr>
              <a:t> der </a:t>
            </a:r>
            <a:r>
              <a:rPr lang="en-US" sz="2400" dirty="0">
                <a:latin typeface="Roboto" charset="0"/>
                <a:hlinkClick r:id="rId2"/>
              </a:rPr>
              <a:t>Hodenkanälchen</a:t>
            </a:r>
            <a:r>
              <a:rPr lang="en-US" sz="2400" dirty="0">
                <a:latin typeface="Roboto" charset="0"/>
              </a:rPr>
              <a:t> </a:t>
            </a:r>
            <a:r>
              <a:rPr lang="en-US" sz="2400" dirty="0" err="1">
                <a:latin typeface="Roboto" charset="0"/>
              </a:rPr>
              <a:t>statt</a:t>
            </a:r>
            <a:r>
              <a:rPr lang="en-US" sz="2400" dirty="0">
                <a:latin typeface="Roboto" charset="0"/>
              </a:rPr>
              <a:t>. Das </a:t>
            </a:r>
            <a:r>
              <a:rPr lang="en-US" sz="2400" dirty="0" err="1">
                <a:latin typeface="Roboto" charset="0"/>
              </a:rPr>
              <a:t>Keimepithel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besteht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aus</a:t>
            </a:r>
            <a:r>
              <a:rPr lang="en-US" sz="2400" dirty="0">
                <a:latin typeface="Roboto" charset="0"/>
              </a:rPr>
              <a:t> </a:t>
            </a:r>
            <a:r>
              <a:rPr lang="en-US" sz="2400" dirty="0" err="1">
                <a:latin typeface="Roboto" charset="0"/>
                <a:hlinkClick r:id="rId3"/>
              </a:rPr>
              <a:t>Sertoli-Zellen</a:t>
            </a:r>
            <a:r>
              <a:rPr lang="en-US" sz="2400" dirty="0" err="1">
                <a:latin typeface="Roboto" charset="0"/>
              </a:rPr>
              <a:t>und</a:t>
            </a:r>
            <a:r>
              <a:rPr lang="en-US" sz="2400" dirty="0">
                <a:latin typeface="Roboto" charset="0"/>
              </a:rPr>
              <a:t> den </a:t>
            </a:r>
            <a:r>
              <a:rPr lang="en-US" sz="2400" dirty="0" err="1">
                <a:latin typeface="Roboto" charset="0"/>
              </a:rPr>
              <a:t>dazwischenliegenden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Keimzellen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verschiedenen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Reifegrades</a:t>
            </a:r>
            <a:r>
              <a:rPr lang="en-US" sz="2400" dirty="0">
                <a:latin typeface="Roboto" charset="0"/>
              </a:rPr>
              <a:t>. </a:t>
            </a:r>
            <a:r>
              <a:rPr lang="en-US" sz="2400" dirty="0" err="1">
                <a:latin typeface="Roboto" charset="0"/>
              </a:rPr>
              <a:t>Zwischen</a:t>
            </a:r>
            <a:r>
              <a:rPr lang="en-US" sz="2400" dirty="0">
                <a:latin typeface="Roboto" charset="0"/>
              </a:rPr>
              <a:t> den </a:t>
            </a:r>
            <a:r>
              <a:rPr lang="en-US" sz="2400" dirty="0" err="1">
                <a:latin typeface="Roboto" charset="0"/>
              </a:rPr>
              <a:t>Hodenkanälchen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liegen</a:t>
            </a:r>
            <a:r>
              <a:rPr lang="en-US" sz="2400" dirty="0">
                <a:latin typeface="Roboto" charset="0"/>
              </a:rPr>
              <a:t> die </a:t>
            </a:r>
            <a:r>
              <a:rPr lang="en-US" sz="2400" dirty="0" err="1">
                <a:latin typeface="Roboto" charset="0"/>
              </a:rPr>
              <a:t>hormonbildenden</a:t>
            </a:r>
            <a:r>
              <a:rPr lang="en-US" sz="2400" dirty="0">
                <a:latin typeface="Roboto" charset="0"/>
              </a:rPr>
              <a:t> </a:t>
            </a:r>
            <a:r>
              <a:rPr lang="en-US" sz="2400" dirty="0">
                <a:latin typeface="Roboto" charset="0"/>
                <a:hlinkClick r:id="rId4"/>
              </a:rPr>
              <a:t>Leydig-Zellen</a:t>
            </a:r>
            <a:r>
              <a:rPr lang="en-US" sz="2400" dirty="0" smtClean="0">
                <a:latin typeface="Roboto" charset="0"/>
              </a:rPr>
              <a:t>.</a:t>
            </a:r>
          </a:p>
          <a:p>
            <a:pPr algn="just"/>
            <a:endParaRPr lang="en-US" sz="2400" dirty="0">
              <a:latin typeface="Roboto" charset="0"/>
            </a:endParaRPr>
          </a:p>
          <a:p>
            <a:pPr algn="just"/>
            <a:endParaRPr lang="en-US" sz="2400" dirty="0">
              <a:latin typeface="Roboto" charset="0"/>
            </a:endParaRPr>
          </a:p>
          <a:p>
            <a:pPr algn="just"/>
            <a:r>
              <a:rPr lang="en-US" sz="2400" dirty="0">
                <a:latin typeface="Roboto" charset="0"/>
              </a:rPr>
              <a:t>Die </a:t>
            </a:r>
            <a:r>
              <a:rPr lang="en-US" sz="2400" dirty="0" err="1">
                <a:latin typeface="Roboto" charset="0"/>
              </a:rPr>
              <a:t>Spermatogenese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beginnt</a:t>
            </a:r>
            <a:r>
              <a:rPr lang="en-US" sz="2400" dirty="0">
                <a:latin typeface="Roboto" charset="0"/>
              </a:rPr>
              <a:t> an der </a:t>
            </a:r>
            <a:r>
              <a:rPr lang="en-US" sz="2400" dirty="0" err="1">
                <a:latin typeface="Roboto" charset="0"/>
              </a:rPr>
              <a:t>Basalmembran</a:t>
            </a:r>
            <a:r>
              <a:rPr lang="en-US" sz="2400" dirty="0">
                <a:latin typeface="Roboto" charset="0"/>
              </a:rPr>
              <a:t> des </a:t>
            </a:r>
            <a:r>
              <a:rPr lang="en-US" sz="2400" dirty="0" err="1">
                <a:latin typeface="Roboto" charset="0"/>
              </a:rPr>
              <a:t>Hodenkanälchens</a:t>
            </a:r>
            <a:r>
              <a:rPr lang="en-US" sz="2400" dirty="0">
                <a:latin typeface="Roboto" charset="0"/>
              </a:rPr>
              <a:t>. </a:t>
            </a:r>
            <a:r>
              <a:rPr lang="en-US" sz="2400" dirty="0" err="1">
                <a:latin typeface="Roboto" charset="0"/>
              </a:rPr>
              <a:t>Mit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zunehmender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Reife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nähern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sich</a:t>
            </a:r>
            <a:r>
              <a:rPr lang="en-US" sz="2400" dirty="0">
                <a:latin typeface="Roboto" charset="0"/>
              </a:rPr>
              <a:t> die </a:t>
            </a:r>
            <a:r>
              <a:rPr lang="en-US" sz="2400" dirty="0" err="1">
                <a:latin typeface="Roboto" charset="0"/>
              </a:rPr>
              <a:t>Keimzellen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dem</a:t>
            </a:r>
            <a:r>
              <a:rPr lang="en-US" sz="2400" dirty="0">
                <a:latin typeface="Roboto" charset="0"/>
              </a:rPr>
              <a:t> Lumen des </a:t>
            </a:r>
            <a:r>
              <a:rPr lang="en-US" sz="2400" dirty="0" err="1">
                <a:latin typeface="Roboto" charset="0"/>
              </a:rPr>
              <a:t>Hodenkanälchens</a:t>
            </a:r>
            <a:r>
              <a:rPr lang="en-US" sz="2400" dirty="0">
                <a:latin typeface="Roboto" charset="0"/>
              </a:rPr>
              <a:t>, in das </a:t>
            </a:r>
            <a:r>
              <a:rPr lang="en-US" sz="2400" dirty="0" err="1">
                <a:latin typeface="Roboto" charset="0"/>
              </a:rPr>
              <a:t>sie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als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reife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Spermatozoen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entlassen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werden</a:t>
            </a:r>
            <a:r>
              <a:rPr lang="en-US" sz="2400" dirty="0">
                <a:latin typeface="Roboto" charset="0"/>
              </a:rPr>
              <a:t>.</a:t>
            </a:r>
            <a:endParaRPr lang="en-US" sz="2400" b="0" i="0" dirty="0">
              <a:effectLst/>
              <a:latin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56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473" y="3358065"/>
            <a:ext cx="8686800" cy="4525963"/>
          </a:xfrm>
        </p:spPr>
        <p:txBody>
          <a:bodyPr/>
          <a:lstStyle/>
          <a:p>
            <a:pPr algn="just"/>
            <a:r>
              <a:rPr lang="en-US" sz="2400" b="1" dirty="0" err="1"/>
              <a:t>Hodenkanälchen</a:t>
            </a:r>
            <a:endParaRPr lang="en-US" sz="2400" b="1" dirty="0"/>
          </a:p>
          <a:p>
            <a:pPr algn="just"/>
            <a:r>
              <a:rPr lang="en-US" sz="2400" dirty="0"/>
              <a:t>Die </a:t>
            </a:r>
            <a:r>
              <a:rPr lang="en-US" sz="2400" dirty="0" err="1"/>
              <a:t>Hodenkanälchen</a:t>
            </a:r>
            <a:r>
              <a:rPr lang="en-US" sz="2400" dirty="0"/>
              <a:t> </a:t>
            </a:r>
            <a:r>
              <a:rPr lang="en-US" sz="2400" dirty="0" err="1"/>
              <a:t>liegen</a:t>
            </a:r>
            <a:r>
              <a:rPr lang="en-US" sz="2400" dirty="0"/>
              <a:t> in den </a:t>
            </a:r>
            <a:r>
              <a:rPr lang="en-US" sz="2400" dirty="0" err="1"/>
              <a:t>Lobuli</a:t>
            </a:r>
            <a:r>
              <a:rPr lang="en-US" sz="2400" dirty="0"/>
              <a:t> testis, die </a:t>
            </a:r>
            <a:r>
              <a:rPr lang="en-US" sz="2400" dirty="0" err="1"/>
              <a:t>durch</a:t>
            </a:r>
            <a:r>
              <a:rPr lang="en-US" sz="2400" dirty="0"/>
              <a:t> </a:t>
            </a:r>
            <a:r>
              <a:rPr lang="en-US" sz="2400" dirty="0" err="1"/>
              <a:t>Septen</a:t>
            </a:r>
            <a:r>
              <a:rPr lang="en-US" sz="2400" dirty="0"/>
              <a:t> </a:t>
            </a:r>
            <a:r>
              <a:rPr lang="en-US" sz="2400" dirty="0" err="1"/>
              <a:t>voneinander</a:t>
            </a:r>
            <a:r>
              <a:rPr lang="en-US" sz="2400" dirty="0"/>
              <a:t> </a:t>
            </a:r>
            <a:r>
              <a:rPr lang="en-US" sz="2400" dirty="0" err="1"/>
              <a:t>getrennt</a:t>
            </a:r>
            <a:r>
              <a:rPr lang="en-US" sz="2400" dirty="0"/>
              <a:t> </a:t>
            </a:r>
            <a:r>
              <a:rPr lang="en-US" sz="2400" dirty="0" err="1"/>
              <a:t>sind</a:t>
            </a:r>
            <a:r>
              <a:rPr lang="en-US" sz="2400" dirty="0"/>
              <a:t>. </a:t>
            </a:r>
            <a:r>
              <a:rPr lang="en-US" sz="2400" dirty="0" err="1"/>
              <a:t>Sie</a:t>
            </a:r>
            <a:r>
              <a:rPr lang="en-US" sz="2400" dirty="0"/>
              <a:t> </a:t>
            </a:r>
            <a:r>
              <a:rPr lang="en-US" sz="2400" dirty="0" err="1"/>
              <a:t>werden</a:t>
            </a:r>
            <a:r>
              <a:rPr lang="en-US" sz="2400" dirty="0"/>
              <a:t> von </a:t>
            </a:r>
            <a:r>
              <a:rPr lang="en-US" sz="2400" dirty="0" err="1"/>
              <a:t>einer</a:t>
            </a:r>
            <a:r>
              <a:rPr lang="en-US" sz="2400" dirty="0"/>
              <a:t> </a:t>
            </a:r>
            <a:r>
              <a:rPr lang="en-US" sz="2400" dirty="0" err="1"/>
              <a:t>Bindegwebeschicht</a:t>
            </a:r>
            <a:r>
              <a:rPr lang="en-US" sz="2400" dirty="0"/>
              <a:t>, der Lamina </a:t>
            </a:r>
            <a:r>
              <a:rPr lang="en-US" sz="2400" dirty="0" err="1"/>
              <a:t>limitans</a:t>
            </a:r>
            <a:r>
              <a:rPr lang="en-US" sz="2400" dirty="0"/>
              <a:t>, </a:t>
            </a:r>
            <a:r>
              <a:rPr lang="en-US" sz="2400" dirty="0" err="1"/>
              <a:t>umhüllt</a:t>
            </a:r>
            <a:r>
              <a:rPr lang="en-US" sz="2400" dirty="0"/>
              <a:t>. Die </a:t>
            </a:r>
            <a:r>
              <a:rPr lang="en-US" sz="2400" dirty="0" err="1"/>
              <a:t>Innenauskleidung</a:t>
            </a:r>
            <a:r>
              <a:rPr lang="en-US" sz="2400" dirty="0"/>
              <a:t> der </a:t>
            </a:r>
            <a:r>
              <a:rPr lang="en-US" sz="2400" dirty="0" err="1"/>
              <a:t>Hodenkanälchen</a:t>
            </a:r>
            <a:r>
              <a:rPr lang="en-US" sz="2400" dirty="0"/>
              <a:t> </a:t>
            </a:r>
            <a:r>
              <a:rPr lang="en-US" sz="2400" dirty="0" err="1"/>
              <a:t>besteht</a:t>
            </a:r>
            <a:r>
              <a:rPr lang="en-US" sz="2400" dirty="0"/>
              <a:t> </a:t>
            </a:r>
            <a:r>
              <a:rPr lang="en-US" sz="2400" dirty="0" err="1"/>
              <a:t>aus</a:t>
            </a:r>
            <a:r>
              <a:rPr lang="en-US" sz="2400" dirty="0"/>
              <a:t> </a:t>
            </a:r>
            <a:r>
              <a:rPr lang="en-US" sz="2400" dirty="0" err="1"/>
              <a:t>dem</a:t>
            </a:r>
            <a:r>
              <a:rPr lang="en-US" sz="2400" dirty="0"/>
              <a:t> </a:t>
            </a:r>
            <a:r>
              <a:rPr lang="en-US" sz="2400" dirty="0" err="1"/>
              <a:t>Keimepithel</a:t>
            </a:r>
            <a:r>
              <a:rPr lang="en-US" sz="2400" dirty="0"/>
              <a:t>. Dieses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en-US" sz="2400" dirty="0" err="1"/>
              <a:t>aus</a:t>
            </a:r>
            <a:r>
              <a:rPr lang="en-US" sz="2400" dirty="0"/>
              <a:t> </a:t>
            </a:r>
            <a:r>
              <a:rPr lang="en-US" sz="2400" dirty="0" err="1"/>
              <a:t>Sertoli-Zellen</a:t>
            </a:r>
            <a:r>
              <a:rPr lang="en-US" sz="2400" dirty="0"/>
              <a:t> und </a:t>
            </a:r>
            <a:r>
              <a:rPr lang="en-US" sz="2400" dirty="0" err="1"/>
              <a:t>Samen</a:t>
            </a:r>
            <a:r>
              <a:rPr lang="en-US" sz="2400" dirty="0"/>
              <a:t> </a:t>
            </a:r>
            <a:r>
              <a:rPr lang="en-US" sz="2400" dirty="0" err="1"/>
              <a:t>bildenden</a:t>
            </a:r>
            <a:r>
              <a:rPr lang="en-US" sz="2400" dirty="0"/>
              <a:t> </a:t>
            </a:r>
            <a:r>
              <a:rPr lang="en-US" sz="2400" dirty="0" err="1"/>
              <a:t>Zellen</a:t>
            </a:r>
            <a:r>
              <a:rPr lang="en-US" sz="2400" dirty="0"/>
              <a:t> in </a:t>
            </a:r>
            <a:r>
              <a:rPr lang="en-US" sz="2400" dirty="0" err="1"/>
              <a:t>verschiedenen</a:t>
            </a:r>
            <a:r>
              <a:rPr lang="en-US" sz="2400" dirty="0"/>
              <a:t> </a:t>
            </a:r>
            <a:r>
              <a:rPr lang="en-US" sz="2400" dirty="0" err="1"/>
              <a:t>Stadien</a:t>
            </a:r>
            <a:r>
              <a:rPr lang="en-US" sz="2400" dirty="0"/>
              <a:t> der </a:t>
            </a:r>
            <a:r>
              <a:rPr lang="en-US" sz="2400" dirty="0" err="1"/>
              <a:t>Spermatogenese</a:t>
            </a:r>
            <a:r>
              <a:rPr lang="en-US" sz="2400" dirty="0"/>
              <a:t> </a:t>
            </a:r>
            <a:r>
              <a:rPr lang="en-US" sz="2400" dirty="0" err="1"/>
              <a:t>aufgebaut</a:t>
            </a:r>
            <a:r>
              <a:rPr lang="en-US" sz="2400" dirty="0"/>
              <a:t>. </a:t>
            </a:r>
            <a:r>
              <a:rPr lang="en-US" sz="2400" dirty="0" err="1"/>
              <a:t>Zwischen</a:t>
            </a:r>
            <a:r>
              <a:rPr lang="en-US" sz="2400" dirty="0"/>
              <a:t> den </a:t>
            </a:r>
            <a:r>
              <a:rPr lang="en-US" sz="2400" dirty="0" err="1" smtClean="0"/>
              <a:t>Hodenkanälchen</a:t>
            </a:r>
            <a:r>
              <a:rPr lang="en-US" sz="2400" dirty="0" smtClean="0"/>
              <a:t> </a:t>
            </a:r>
            <a:r>
              <a:rPr lang="en-US" sz="2400" dirty="0" err="1"/>
              <a:t>liegen</a:t>
            </a:r>
            <a:r>
              <a:rPr lang="en-US" sz="2400" dirty="0"/>
              <a:t> die </a:t>
            </a:r>
            <a:r>
              <a:rPr lang="en-US" sz="2400" dirty="0" err="1" smtClean="0"/>
              <a:t>hormonbildenden</a:t>
            </a:r>
            <a:r>
              <a:rPr lang="en-US" sz="2400" dirty="0" smtClean="0"/>
              <a:t> </a:t>
            </a:r>
            <a:r>
              <a:rPr lang="en-US" sz="2400" dirty="0" err="1"/>
              <a:t>Leydig-Zellen</a:t>
            </a:r>
            <a:r>
              <a:rPr lang="en-US" sz="2400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372200" cy="331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84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241941" y="6501376"/>
            <a:ext cx="685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 err="1">
                <a:latin typeface="Calibri" pitchFamily="34" charset="0"/>
              </a:rPr>
              <a:t>Samenkanälchen</a:t>
            </a:r>
            <a:r>
              <a:rPr lang="hu-HU" sz="2000" b="1" dirty="0">
                <a:latin typeface="Calibri" pitchFamily="34" charset="0"/>
              </a:rPr>
              <a:t> </a:t>
            </a:r>
            <a:r>
              <a:rPr lang="hu-HU" sz="2000" b="1" dirty="0" smtClean="0">
                <a:latin typeface="Calibri" pitchFamily="34" charset="0"/>
              </a:rPr>
              <a:t> (</a:t>
            </a:r>
            <a:r>
              <a:rPr lang="hu-HU" sz="2000" b="1" dirty="0" err="1" smtClean="0">
                <a:latin typeface="Calibri" pitchFamily="34" charset="0"/>
              </a:rPr>
              <a:t>HE-Färbung</a:t>
            </a:r>
            <a:r>
              <a:rPr lang="hu-HU" sz="2000" b="1" dirty="0" smtClean="0">
                <a:latin typeface="Calibri" pitchFamily="34" charset="0"/>
              </a:rPr>
              <a:t>)</a:t>
            </a:r>
            <a:endParaRPr lang="hu-HU" sz="1600" b="1" dirty="0">
              <a:latin typeface="Calibri" pitchFamily="34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371600" y="4495800"/>
            <a:ext cx="1295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>
                <a:latin typeface="Calibri" pitchFamily="34" charset="0"/>
              </a:rPr>
              <a:t>Spermatiden</a:t>
            </a:r>
            <a:endParaRPr lang="hu-HU">
              <a:latin typeface="Calibri" pitchFamily="34" charset="0"/>
            </a:endParaRPr>
          </a:p>
        </p:txBody>
      </p:sp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2362200" y="4495800"/>
            <a:ext cx="1066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>
                <a:latin typeface="Calibri" pitchFamily="34" charset="0"/>
              </a:rPr>
              <a:t>Sertoli Zelle</a:t>
            </a:r>
          </a:p>
        </p:txBody>
      </p:sp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3544888" y="4495800"/>
            <a:ext cx="140811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>
                <a:latin typeface="Calibri" pitchFamily="34" charset="0"/>
              </a:rPr>
              <a:t>Spermatogonium</a:t>
            </a:r>
            <a:endParaRPr lang="hu-HU">
              <a:latin typeface="Calibri" pitchFamily="34" charset="0"/>
            </a:endParaRPr>
          </a:p>
        </p:txBody>
      </p:sp>
      <p:grpSp>
        <p:nvGrpSpPr>
          <p:cNvPr id="20" name="Csoportba foglalás 19"/>
          <p:cNvGrpSpPr/>
          <p:nvPr/>
        </p:nvGrpSpPr>
        <p:grpSpPr>
          <a:xfrm>
            <a:off x="23750" y="332656"/>
            <a:ext cx="9121446" cy="5797546"/>
            <a:chOff x="23750" y="332656"/>
            <a:chExt cx="9121446" cy="5797546"/>
          </a:xfrm>
        </p:grpSpPr>
        <p:grpSp>
          <p:nvGrpSpPr>
            <p:cNvPr id="18" name="Csoportba foglalás 17"/>
            <p:cNvGrpSpPr>
              <a:grpSpLocks noChangeAspect="1"/>
            </p:cNvGrpSpPr>
            <p:nvPr/>
          </p:nvGrpSpPr>
          <p:grpSpPr>
            <a:xfrm>
              <a:off x="23750" y="332656"/>
              <a:ext cx="9121446" cy="5797546"/>
              <a:chOff x="228600" y="225023"/>
              <a:chExt cx="7308783" cy="4645424"/>
            </a:xfrm>
          </p:grpSpPr>
          <p:grpSp>
            <p:nvGrpSpPr>
              <p:cNvPr id="14" name="Csoportba foglalás 13"/>
              <p:cNvGrpSpPr/>
              <p:nvPr/>
            </p:nvGrpSpPr>
            <p:grpSpPr>
              <a:xfrm>
                <a:off x="228600" y="225023"/>
                <a:ext cx="7308783" cy="4645424"/>
                <a:chOff x="228600" y="225023"/>
                <a:chExt cx="7308784" cy="4645427"/>
              </a:xfrm>
            </p:grpSpPr>
            <p:grpSp>
              <p:nvGrpSpPr>
                <p:cNvPr id="12" name="Csoportba foglalás 11"/>
                <p:cNvGrpSpPr/>
                <p:nvPr/>
              </p:nvGrpSpPr>
              <p:grpSpPr>
                <a:xfrm>
                  <a:off x="228600" y="228600"/>
                  <a:ext cx="7293305" cy="4641850"/>
                  <a:chOff x="228600" y="228600"/>
                  <a:chExt cx="7293305" cy="4641850"/>
                </a:xfrm>
              </p:grpSpPr>
              <p:pic>
                <p:nvPicPr>
                  <p:cNvPr id="64514" name="Picture 1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228600" y="228600"/>
                    <a:ext cx="6629400" cy="46418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1" name="Téglalap 10"/>
                  <p:cNvSpPr/>
                  <p:nvPr/>
                </p:nvSpPr>
                <p:spPr>
                  <a:xfrm>
                    <a:off x="6801825" y="241805"/>
                    <a:ext cx="720080" cy="462735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sp>
              <p:nvSpPr>
                <p:cNvPr id="64519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6041228" y="3556248"/>
                  <a:ext cx="1012825" cy="3048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hu-HU" sz="1400" dirty="0" err="1">
                      <a:latin typeface="Calibri" pitchFamily="34" charset="0"/>
                    </a:rPr>
                    <a:t>Interstitium</a:t>
                  </a:r>
                  <a:endParaRPr lang="hu-HU" dirty="0">
                    <a:latin typeface="Calibri" pitchFamily="34" charset="0"/>
                  </a:endParaRPr>
                </a:p>
              </p:txBody>
            </p:sp>
            <p:sp>
              <p:nvSpPr>
                <p:cNvPr id="6452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6069230" y="2782110"/>
                  <a:ext cx="1066800" cy="51788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hu-HU" sz="1200" b="1" dirty="0" err="1" smtClean="0">
                      <a:latin typeface="Calibri" pitchFamily="34" charset="0"/>
                    </a:rPr>
                    <a:t>sekundärer</a:t>
                  </a:r>
                  <a:endParaRPr lang="hu-HU" sz="1200" b="1" dirty="0">
                    <a:latin typeface="Calibri" pitchFamily="34" charset="0"/>
                  </a:endParaRPr>
                </a:p>
                <a:p>
                  <a:r>
                    <a:rPr lang="hu-HU" sz="1200" dirty="0" err="1" smtClean="0">
                      <a:latin typeface="Calibri" pitchFamily="34" charset="0"/>
                    </a:rPr>
                    <a:t>Spermatozyt</a:t>
                  </a:r>
                  <a:endParaRPr lang="hu-HU" sz="1200" dirty="0" smtClean="0">
                    <a:latin typeface="Calibri" pitchFamily="34" charset="0"/>
                  </a:endParaRPr>
                </a:p>
                <a:p>
                  <a:endParaRPr lang="hu-HU" sz="1200" dirty="0">
                    <a:latin typeface="Calibri" pitchFamily="34" charset="0"/>
                  </a:endParaRPr>
                </a:p>
              </p:txBody>
            </p:sp>
            <p:sp>
              <p:nvSpPr>
                <p:cNvPr id="6452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075017" y="2275367"/>
                  <a:ext cx="778066" cy="51788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hu-HU" sz="1200" b="1" dirty="0" err="1" smtClean="0">
                      <a:latin typeface="Calibri" pitchFamily="34" charset="0"/>
                    </a:rPr>
                    <a:t>primärer</a:t>
                  </a:r>
                  <a:r>
                    <a:rPr lang="hu-HU" sz="1200" b="1" dirty="0" smtClean="0">
                      <a:latin typeface="Calibri" pitchFamily="34" charset="0"/>
                    </a:rPr>
                    <a:t> </a:t>
                  </a:r>
                  <a:endParaRPr lang="hu-HU" sz="1200" b="1" dirty="0">
                    <a:latin typeface="Calibri" pitchFamily="34" charset="0"/>
                  </a:endParaRPr>
                </a:p>
                <a:p>
                  <a:r>
                    <a:rPr lang="hu-HU" sz="1200" dirty="0" err="1" smtClean="0">
                      <a:latin typeface="Calibri" pitchFamily="34" charset="0"/>
                    </a:rPr>
                    <a:t>Spermatozyt</a:t>
                  </a:r>
                  <a:endParaRPr lang="hu-HU" sz="1200" dirty="0" smtClean="0">
                    <a:latin typeface="Calibri" pitchFamily="34" charset="0"/>
                  </a:endParaRPr>
                </a:p>
                <a:p>
                  <a:endParaRPr lang="hu-HU" sz="1200" dirty="0">
                    <a:latin typeface="Calibri" pitchFamily="34" charset="0"/>
                  </a:endParaRPr>
                </a:p>
              </p:txBody>
            </p:sp>
            <p:sp>
              <p:nvSpPr>
                <p:cNvPr id="6452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932967" y="1655134"/>
                  <a:ext cx="1604417" cy="46166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hu-HU" sz="1200" dirty="0" err="1">
                      <a:latin typeface="Calibri" pitchFamily="34" charset="0"/>
                    </a:rPr>
                    <a:t>peritubuläre</a:t>
                  </a:r>
                  <a:r>
                    <a:rPr lang="hu-HU" sz="1200" dirty="0">
                      <a:latin typeface="Calibri" pitchFamily="34" charset="0"/>
                    </a:rPr>
                    <a:t> </a:t>
                  </a:r>
                </a:p>
                <a:p>
                  <a:r>
                    <a:rPr lang="hu-HU" sz="1200" dirty="0" err="1" smtClean="0">
                      <a:latin typeface="Calibri" pitchFamily="34" charset="0"/>
                    </a:rPr>
                    <a:t>myoepitheliale</a:t>
                  </a:r>
                  <a:r>
                    <a:rPr lang="hu-HU" sz="1200" dirty="0" smtClean="0">
                      <a:latin typeface="Calibri" pitchFamily="34" charset="0"/>
                    </a:rPr>
                    <a:t> </a:t>
                  </a:r>
                  <a:r>
                    <a:rPr lang="hu-HU" sz="1200" dirty="0" err="1">
                      <a:latin typeface="Calibri" pitchFamily="34" charset="0"/>
                    </a:rPr>
                    <a:t>Zelle</a:t>
                  </a:r>
                  <a:endParaRPr lang="hu-HU" sz="1200" dirty="0">
                    <a:latin typeface="Calibri" pitchFamily="34" charset="0"/>
                  </a:endParaRPr>
                </a:p>
              </p:txBody>
            </p:sp>
            <p:sp>
              <p:nvSpPr>
                <p:cNvPr id="13" name="Szövegdoboz 12"/>
                <p:cNvSpPr txBox="1"/>
                <p:nvPr/>
              </p:nvSpPr>
              <p:spPr>
                <a:xfrm>
                  <a:off x="2208369" y="225023"/>
                  <a:ext cx="1152128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sz="1200" dirty="0" err="1" smtClean="0"/>
                    <a:t>Leydig</a:t>
                  </a:r>
                  <a:r>
                    <a:rPr lang="hu-HU" sz="1200" dirty="0" smtClean="0"/>
                    <a:t> </a:t>
                  </a:r>
                  <a:r>
                    <a:rPr lang="hu-HU" sz="1200" dirty="0" err="1" smtClean="0"/>
                    <a:t>Zellen</a:t>
                  </a:r>
                  <a:endParaRPr lang="hu-HU" sz="1200" dirty="0"/>
                </a:p>
              </p:txBody>
            </p:sp>
          </p:grpSp>
          <p:sp>
            <p:nvSpPr>
              <p:cNvPr id="15" name="Szövegdoboz 14"/>
              <p:cNvSpPr txBox="1"/>
              <p:nvPr/>
            </p:nvSpPr>
            <p:spPr>
              <a:xfrm>
                <a:off x="1390257" y="4497242"/>
                <a:ext cx="110538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1200" dirty="0" err="1" smtClean="0"/>
                  <a:t>Spermatiden</a:t>
                </a:r>
                <a:endParaRPr lang="hu-HU" sz="1200" dirty="0"/>
              </a:p>
            </p:txBody>
          </p:sp>
          <p:sp>
            <p:nvSpPr>
              <p:cNvPr id="16" name="Szövegdoboz 15"/>
              <p:cNvSpPr txBox="1"/>
              <p:nvPr/>
            </p:nvSpPr>
            <p:spPr>
              <a:xfrm>
                <a:off x="3696029" y="4545501"/>
                <a:ext cx="180020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1200" dirty="0" err="1" smtClean="0"/>
                  <a:t>Spermatogonium</a:t>
                </a:r>
                <a:endParaRPr lang="hu-HU" sz="1200" dirty="0"/>
              </a:p>
            </p:txBody>
          </p:sp>
          <p:sp>
            <p:nvSpPr>
              <p:cNvPr id="17" name="Szövegdoboz 16"/>
              <p:cNvSpPr txBox="1"/>
              <p:nvPr/>
            </p:nvSpPr>
            <p:spPr>
              <a:xfrm>
                <a:off x="2508276" y="4520237"/>
                <a:ext cx="115212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1200" b="1" dirty="0" err="1" smtClean="0"/>
                  <a:t>Sertoli-Zelle</a:t>
                </a:r>
                <a:endParaRPr lang="hu-HU" sz="1200" b="1" dirty="0"/>
              </a:p>
            </p:txBody>
          </p:sp>
        </p:grpSp>
        <p:sp>
          <p:nvSpPr>
            <p:cNvPr id="19" name="Téglalap 18"/>
            <p:cNvSpPr/>
            <p:nvPr/>
          </p:nvSpPr>
          <p:spPr>
            <a:xfrm>
              <a:off x="8098876" y="333414"/>
              <a:ext cx="1008112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770871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147"/>
            <a:ext cx="9144000" cy="575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734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246" y="692696"/>
            <a:ext cx="874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Roboto" charset="0"/>
              </a:rPr>
              <a:t>Der </a:t>
            </a:r>
            <a:r>
              <a:rPr lang="en-US" sz="2400" dirty="0" err="1">
                <a:latin typeface="Roboto" charset="0"/>
              </a:rPr>
              <a:t>erste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Schritt</a:t>
            </a:r>
            <a:r>
              <a:rPr lang="en-US" sz="2400" dirty="0">
                <a:latin typeface="Roboto" charset="0"/>
              </a:rPr>
              <a:t> der </a:t>
            </a:r>
            <a:r>
              <a:rPr lang="en-US" sz="2400" dirty="0" err="1">
                <a:latin typeface="Roboto" charset="0"/>
              </a:rPr>
              <a:t>Spermatogenese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ist</a:t>
            </a:r>
            <a:r>
              <a:rPr lang="en-US" sz="2400" dirty="0">
                <a:latin typeface="Roboto" charset="0"/>
              </a:rPr>
              <a:t> die </a:t>
            </a:r>
            <a:r>
              <a:rPr lang="en-US" sz="2400" dirty="0" err="1">
                <a:latin typeface="Roboto" charset="0"/>
              </a:rPr>
              <a:t>mitotische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Vermehrung</a:t>
            </a:r>
            <a:r>
              <a:rPr lang="en-US" sz="2400" dirty="0">
                <a:latin typeface="Roboto" charset="0"/>
              </a:rPr>
              <a:t> der </a:t>
            </a:r>
            <a:r>
              <a:rPr lang="en-US" sz="2400" dirty="0" err="1">
                <a:latin typeface="Roboto" charset="0"/>
              </a:rPr>
              <a:t>Spermatogonien</a:t>
            </a:r>
            <a:r>
              <a:rPr lang="en-US" sz="2400" dirty="0">
                <a:latin typeface="Roboto" charset="0"/>
              </a:rPr>
              <a:t>. Die </a:t>
            </a:r>
            <a:r>
              <a:rPr lang="en-US" sz="2400" dirty="0" err="1">
                <a:latin typeface="Roboto" charset="0"/>
              </a:rPr>
              <a:t>Mitose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bis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zur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Entstehung</a:t>
            </a:r>
            <a:r>
              <a:rPr lang="en-US" sz="2400" dirty="0">
                <a:latin typeface="Roboto" charset="0"/>
              </a:rPr>
              <a:t> der </a:t>
            </a:r>
            <a:r>
              <a:rPr lang="en-US" sz="2400" dirty="0" err="1">
                <a:latin typeface="Roboto" charset="0"/>
              </a:rPr>
              <a:t>Spermatozyte</a:t>
            </a:r>
            <a:r>
              <a:rPr lang="en-US" sz="2400" dirty="0">
                <a:latin typeface="Roboto" charset="0"/>
              </a:rPr>
              <a:t> I </a:t>
            </a:r>
            <a:r>
              <a:rPr lang="en-US" sz="2400" dirty="0" err="1">
                <a:latin typeface="Roboto" charset="0"/>
              </a:rPr>
              <a:t>dauert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etwa</a:t>
            </a:r>
            <a:r>
              <a:rPr lang="en-US" sz="2400" dirty="0">
                <a:latin typeface="Roboto" charset="0"/>
              </a:rPr>
              <a:t> 16 </a:t>
            </a:r>
            <a:r>
              <a:rPr lang="en-US" sz="2400" dirty="0" err="1">
                <a:latin typeface="Roboto" charset="0"/>
              </a:rPr>
              <a:t>Tage</a:t>
            </a:r>
            <a:r>
              <a:rPr lang="en-US" sz="2400" dirty="0">
                <a:latin typeface="Roboto" charset="0"/>
              </a:rPr>
              <a:t>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-3246" y="0"/>
            <a:ext cx="3285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13577"/>
                </a:solidFill>
                <a:latin typeface="Roboto" charset="0"/>
              </a:rPr>
              <a:t>Vermehrung</a:t>
            </a:r>
            <a:r>
              <a:rPr lang="en-US" sz="2800" dirty="0">
                <a:solidFill>
                  <a:srgbClr val="013577"/>
                </a:solidFill>
                <a:latin typeface="Roboto" charset="0"/>
              </a:rPr>
              <a:t> (</a:t>
            </a:r>
            <a:r>
              <a:rPr lang="en-US" sz="2800" dirty="0" err="1">
                <a:solidFill>
                  <a:srgbClr val="013577"/>
                </a:solidFill>
                <a:latin typeface="Roboto" charset="0"/>
              </a:rPr>
              <a:t>Mitose</a:t>
            </a:r>
            <a:r>
              <a:rPr lang="en-US" sz="2800" dirty="0">
                <a:solidFill>
                  <a:srgbClr val="013577"/>
                </a:solidFill>
                <a:latin typeface="Roboto" charset="0"/>
              </a:rPr>
              <a:t>)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5226" y="234888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Roboto" charset="0"/>
              </a:rPr>
              <a:t>Aus</a:t>
            </a:r>
            <a:r>
              <a:rPr lang="en-US" sz="2400" dirty="0">
                <a:latin typeface="Roboto" charset="0"/>
              </a:rPr>
              <a:t> den </a:t>
            </a:r>
            <a:r>
              <a:rPr lang="en-US" sz="2400" b="1" dirty="0" err="1">
                <a:latin typeface="Roboto" charset="0"/>
              </a:rPr>
              <a:t>Stamm-Spermatogonien</a:t>
            </a:r>
            <a:r>
              <a:rPr lang="en-US" sz="2400" dirty="0">
                <a:latin typeface="Roboto" charset="0"/>
              </a:rPr>
              <a:t>, den </a:t>
            </a:r>
            <a:r>
              <a:rPr lang="en-US" sz="2400" dirty="0" err="1">
                <a:latin typeface="Roboto" charset="0"/>
              </a:rPr>
              <a:t>Stammzellen</a:t>
            </a:r>
            <a:r>
              <a:rPr lang="en-US" sz="2400" dirty="0">
                <a:latin typeface="Roboto" charset="0"/>
              </a:rPr>
              <a:t> der </a:t>
            </a:r>
            <a:r>
              <a:rPr lang="en-US" sz="2400" dirty="0" err="1">
                <a:latin typeface="Roboto" charset="0"/>
              </a:rPr>
              <a:t>Spermatogenese</a:t>
            </a:r>
            <a:r>
              <a:rPr lang="en-US" sz="2400" dirty="0">
                <a:latin typeface="Roboto" charset="0"/>
              </a:rPr>
              <a:t>, </a:t>
            </a:r>
            <a:r>
              <a:rPr lang="en-US" sz="2400" dirty="0" err="1">
                <a:latin typeface="Roboto" charset="0"/>
              </a:rPr>
              <a:t>entstehen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durch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Mitose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zwei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Tochterzellen</a:t>
            </a:r>
            <a:r>
              <a:rPr lang="en-US" sz="2400" dirty="0">
                <a:latin typeface="Roboto" charset="0"/>
              </a:rPr>
              <a:t>. </a:t>
            </a:r>
            <a:r>
              <a:rPr lang="en-US" sz="2400" dirty="0" err="1">
                <a:latin typeface="Roboto" charset="0"/>
              </a:rPr>
              <a:t>Eine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dieser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Tochterzellen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verbleibt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im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Stammzellvorrat</a:t>
            </a:r>
            <a:r>
              <a:rPr lang="en-US" sz="2400" dirty="0">
                <a:latin typeface="Roboto" charset="0"/>
              </a:rPr>
              <a:t>, die </a:t>
            </a:r>
            <a:r>
              <a:rPr lang="en-US" sz="2400" dirty="0" err="1">
                <a:latin typeface="Roboto" charset="0"/>
              </a:rPr>
              <a:t>andere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wird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durch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mehrere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Mitosen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vervielfältigt</a:t>
            </a:r>
            <a:r>
              <a:rPr lang="en-US" sz="2400" dirty="0">
                <a:latin typeface="Roboto" charset="0"/>
              </a:rPr>
              <a:t>; </a:t>
            </a:r>
            <a:r>
              <a:rPr lang="en-US" sz="2400" dirty="0" err="1">
                <a:latin typeface="Roboto" charset="0"/>
              </a:rPr>
              <a:t>sie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wird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als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Typ</a:t>
            </a:r>
            <a:r>
              <a:rPr lang="en-US" sz="2400" dirty="0">
                <a:latin typeface="Roboto" charset="0"/>
              </a:rPr>
              <a:t>-A-</a:t>
            </a:r>
            <a:r>
              <a:rPr lang="en-US" sz="2400" dirty="0" err="1">
                <a:latin typeface="Roboto" charset="0"/>
              </a:rPr>
              <a:t>Spermatogonie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bezeichnet</a:t>
            </a:r>
            <a:r>
              <a:rPr lang="en-US" sz="2400" dirty="0">
                <a:latin typeface="Roboto" charset="0"/>
              </a:rPr>
              <a:t>. </a:t>
            </a:r>
            <a:r>
              <a:rPr lang="en-US" sz="2400" dirty="0" err="1">
                <a:latin typeface="Roboto" charset="0"/>
              </a:rPr>
              <a:t>Durch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mitotische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Teilungen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entstehen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aus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Typ</a:t>
            </a:r>
            <a:r>
              <a:rPr lang="en-US" sz="2400" dirty="0">
                <a:latin typeface="Roboto" charset="0"/>
              </a:rPr>
              <a:t>-A-</a:t>
            </a:r>
            <a:r>
              <a:rPr lang="en-US" sz="2400" dirty="0" err="1">
                <a:latin typeface="Roboto" charset="0"/>
              </a:rPr>
              <a:t>Spermatogonien</a:t>
            </a:r>
            <a:r>
              <a:rPr lang="en-US" sz="2400" dirty="0">
                <a:latin typeface="Roboto" charset="0"/>
              </a:rPr>
              <a:t> die </a:t>
            </a:r>
            <a:r>
              <a:rPr lang="en-US" sz="2400" b="1" dirty="0" err="1">
                <a:latin typeface="Roboto" charset="0"/>
              </a:rPr>
              <a:t>Typ</a:t>
            </a:r>
            <a:r>
              <a:rPr lang="en-US" sz="2400" b="1" dirty="0">
                <a:latin typeface="Roboto" charset="0"/>
              </a:rPr>
              <a:t>-B-</a:t>
            </a:r>
            <a:r>
              <a:rPr lang="en-US" sz="2400" b="1" dirty="0" err="1">
                <a:latin typeface="Roboto" charset="0"/>
              </a:rPr>
              <a:t>Spermatogonien</a:t>
            </a:r>
            <a:r>
              <a:rPr lang="en-US" sz="2400" dirty="0">
                <a:latin typeface="Roboto" charset="0"/>
              </a:rPr>
              <a:t>.</a:t>
            </a:r>
          </a:p>
          <a:p>
            <a:pPr algn="just"/>
            <a:r>
              <a:rPr lang="en-US" sz="2400" dirty="0" err="1">
                <a:latin typeface="Roboto" charset="0"/>
              </a:rPr>
              <a:t>Spermatogonien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liegen</a:t>
            </a:r>
            <a:r>
              <a:rPr lang="en-US" sz="2400" dirty="0">
                <a:latin typeface="Roboto" charset="0"/>
              </a:rPr>
              <a:t> der </a:t>
            </a:r>
            <a:r>
              <a:rPr lang="en-US" sz="2400" dirty="0" err="1">
                <a:latin typeface="Roboto" charset="0"/>
              </a:rPr>
              <a:t>Basalmembran</a:t>
            </a:r>
            <a:r>
              <a:rPr lang="en-US" sz="2400" dirty="0">
                <a:latin typeface="Roboto" charset="0"/>
              </a:rPr>
              <a:t> des </a:t>
            </a:r>
            <a:r>
              <a:rPr lang="en-US" sz="2400" dirty="0" err="1">
                <a:latin typeface="Roboto" charset="0"/>
              </a:rPr>
              <a:t>Hodenkanälchens</a:t>
            </a:r>
            <a:r>
              <a:rPr lang="en-US" sz="2400" dirty="0">
                <a:latin typeface="Roboto" charset="0"/>
              </a:rPr>
              <a:t> (</a:t>
            </a:r>
            <a:r>
              <a:rPr lang="en-US" sz="2400" dirty="0" err="1">
                <a:latin typeface="Roboto" charset="0"/>
              </a:rPr>
              <a:t>Tubulus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seminiferus</a:t>
            </a:r>
            <a:r>
              <a:rPr lang="en-US" sz="2400" dirty="0">
                <a:latin typeface="Roboto" charset="0"/>
              </a:rPr>
              <a:t>) an, </a:t>
            </a:r>
            <a:r>
              <a:rPr lang="en-US" sz="2400" dirty="0" err="1">
                <a:latin typeface="Roboto" charset="0"/>
              </a:rPr>
              <a:t>wodurch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sie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leicht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zu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erkennen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sind</a:t>
            </a:r>
            <a:r>
              <a:rPr lang="en-US" sz="2400" dirty="0">
                <a:latin typeface="Roboto" charset="0"/>
              </a:rPr>
              <a:t>. </a:t>
            </a:r>
            <a:r>
              <a:rPr lang="en-US" sz="2400" dirty="0" err="1">
                <a:latin typeface="Roboto" charset="0"/>
              </a:rPr>
              <a:t>Histologisch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sind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sie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außerdem</a:t>
            </a:r>
            <a:r>
              <a:rPr lang="en-US" sz="2400" dirty="0">
                <a:latin typeface="Roboto" charset="0"/>
              </a:rPr>
              <a:t> an </a:t>
            </a:r>
            <a:r>
              <a:rPr lang="en-US" sz="2400" dirty="0" err="1">
                <a:latin typeface="Roboto" charset="0"/>
              </a:rPr>
              <a:t>ihrer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mittelgroßen</a:t>
            </a:r>
            <a:r>
              <a:rPr lang="en-US" sz="2400" dirty="0">
                <a:latin typeface="Roboto" charset="0"/>
              </a:rPr>
              <a:t>, </a:t>
            </a:r>
            <a:r>
              <a:rPr lang="en-US" sz="2400" dirty="0" err="1">
                <a:latin typeface="Roboto" charset="0"/>
              </a:rPr>
              <a:t>runden</a:t>
            </a:r>
            <a:r>
              <a:rPr lang="en-US" sz="2400" dirty="0">
                <a:latin typeface="Roboto" charset="0"/>
              </a:rPr>
              <a:t> Form und den </a:t>
            </a:r>
            <a:r>
              <a:rPr lang="en-US" sz="2400" dirty="0" err="1">
                <a:latin typeface="Roboto" charset="0"/>
              </a:rPr>
              <a:t>großen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runden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Kernen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zu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erkennen</a:t>
            </a:r>
            <a:r>
              <a:rPr lang="en-US" sz="2400" dirty="0">
                <a:latin typeface="Roboto" charset="0"/>
              </a:rPr>
              <a:t>.</a:t>
            </a:r>
            <a:endParaRPr lang="en-US" sz="2400" b="0" i="0" dirty="0">
              <a:effectLst/>
              <a:latin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850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361" y="1124744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>
                <a:latin typeface="Roboto" charset="0"/>
              </a:rPr>
              <a:t>Meiose</a:t>
            </a:r>
            <a:r>
              <a:rPr lang="en-US" sz="2200" b="1" dirty="0">
                <a:latin typeface="Roboto" charset="0"/>
              </a:rPr>
              <a:t> I</a:t>
            </a:r>
          </a:p>
          <a:p>
            <a:pPr algn="just"/>
            <a:r>
              <a:rPr lang="en-US" sz="2200" dirty="0">
                <a:latin typeface="Roboto" charset="0"/>
              </a:rPr>
              <a:t>Die Prophase der </a:t>
            </a:r>
            <a:r>
              <a:rPr lang="en-US" sz="2200" dirty="0" err="1">
                <a:latin typeface="Roboto" charset="0"/>
              </a:rPr>
              <a:t>ersten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Meiose</a:t>
            </a:r>
            <a:r>
              <a:rPr lang="en-US" sz="2200" dirty="0">
                <a:latin typeface="Roboto" charset="0"/>
              </a:rPr>
              <a:t> (</a:t>
            </a:r>
            <a:r>
              <a:rPr lang="en-US" sz="2200" b="1" dirty="0">
                <a:latin typeface="Roboto" charset="0"/>
              </a:rPr>
              <a:t>Prophase I</a:t>
            </a:r>
            <a:r>
              <a:rPr lang="en-US" sz="2200" dirty="0">
                <a:latin typeface="Roboto" charset="0"/>
              </a:rPr>
              <a:t>) </a:t>
            </a:r>
            <a:r>
              <a:rPr lang="en-US" sz="2200" dirty="0" err="1">
                <a:latin typeface="Roboto" charset="0"/>
              </a:rPr>
              <a:t>ist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mit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einer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Dauer</a:t>
            </a:r>
            <a:r>
              <a:rPr lang="en-US" sz="2200" dirty="0">
                <a:latin typeface="Roboto" charset="0"/>
              </a:rPr>
              <a:t> von </a:t>
            </a:r>
            <a:r>
              <a:rPr lang="en-US" sz="2200" dirty="0" err="1">
                <a:latin typeface="Roboto" charset="0"/>
              </a:rPr>
              <a:t>etwa</a:t>
            </a:r>
            <a:r>
              <a:rPr lang="en-US" sz="2200" dirty="0">
                <a:latin typeface="Roboto" charset="0"/>
              </a:rPr>
              <a:t> 24 </a:t>
            </a:r>
            <a:r>
              <a:rPr lang="en-US" sz="2200" dirty="0" err="1">
                <a:latin typeface="Roboto" charset="0"/>
              </a:rPr>
              <a:t>Tagen</a:t>
            </a:r>
            <a:r>
              <a:rPr lang="en-US" sz="2200" dirty="0">
                <a:latin typeface="Roboto" charset="0"/>
              </a:rPr>
              <a:t> die </a:t>
            </a:r>
            <a:r>
              <a:rPr lang="en-US" sz="2200" dirty="0" err="1">
                <a:latin typeface="Roboto" charset="0"/>
              </a:rPr>
              <a:t>längste</a:t>
            </a:r>
            <a:r>
              <a:rPr lang="en-US" sz="2200" dirty="0">
                <a:latin typeface="Roboto" charset="0"/>
              </a:rPr>
              <a:t> Phase der </a:t>
            </a:r>
            <a:r>
              <a:rPr lang="en-US" sz="2200" dirty="0" err="1">
                <a:latin typeface="Roboto" charset="0"/>
              </a:rPr>
              <a:t>Meiose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männlicher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Spermatozyten</a:t>
            </a:r>
            <a:r>
              <a:rPr lang="en-US" sz="2200" dirty="0">
                <a:latin typeface="Roboto" charset="0"/>
              </a:rPr>
              <a:t>. </a:t>
            </a:r>
            <a:r>
              <a:rPr lang="en-US" sz="2200" dirty="0" err="1">
                <a:latin typeface="Roboto" charset="0"/>
              </a:rPr>
              <a:t>Aus</a:t>
            </a:r>
            <a:r>
              <a:rPr lang="en-US" sz="2200" dirty="0">
                <a:latin typeface="Roboto" charset="0"/>
              </a:rPr>
              <a:t> der </a:t>
            </a:r>
            <a:r>
              <a:rPr lang="en-US" sz="2200" dirty="0" err="1">
                <a:latin typeface="Roboto" charset="0"/>
              </a:rPr>
              <a:t>ersten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Reifeteilung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gehen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aus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einem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Spermatozyten</a:t>
            </a:r>
            <a:r>
              <a:rPr lang="en-US" sz="2200" dirty="0">
                <a:latin typeface="Roboto" charset="0"/>
              </a:rPr>
              <a:t> I </a:t>
            </a:r>
            <a:r>
              <a:rPr lang="en-US" sz="2200" dirty="0" err="1">
                <a:latin typeface="Roboto" charset="0"/>
              </a:rPr>
              <a:t>zwei</a:t>
            </a:r>
            <a:r>
              <a:rPr lang="en-US" sz="2200" dirty="0">
                <a:latin typeface="Roboto" charset="0"/>
              </a:rPr>
              <a:t> </a:t>
            </a:r>
            <a:r>
              <a:rPr lang="en-US" sz="2200" b="1" dirty="0" err="1">
                <a:latin typeface="Roboto" charset="0"/>
              </a:rPr>
              <a:t>Spermatozyten</a:t>
            </a:r>
            <a:r>
              <a:rPr lang="en-US" sz="2200" b="1" dirty="0">
                <a:latin typeface="Roboto" charset="0"/>
              </a:rPr>
              <a:t> II</a:t>
            </a:r>
            <a:r>
              <a:rPr lang="en-US" sz="2200" dirty="0">
                <a:latin typeface="Roboto" charset="0"/>
              </a:rPr>
              <a:t> </a:t>
            </a:r>
            <a:r>
              <a:rPr lang="en-US" sz="2200" dirty="0" err="1">
                <a:latin typeface="Roboto" charset="0"/>
              </a:rPr>
              <a:t>hervor</a:t>
            </a:r>
            <a:r>
              <a:rPr lang="en-US" sz="2200" dirty="0">
                <a:latin typeface="Roboto" charset="0"/>
              </a:rPr>
              <a:t>. </a:t>
            </a:r>
            <a:r>
              <a:rPr lang="en-US" sz="2200" dirty="0" err="1">
                <a:latin typeface="Roboto" charset="0"/>
              </a:rPr>
              <a:t>Diese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besitzen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einen</a:t>
            </a:r>
            <a:r>
              <a:rPr lang="en-US" sz="2200" dirty="0">
                <a:latin typeface="Roboto" charset="0"/>
              </a:rPr>
              <a:t> auf die </a:t>
            </a:r>
            <a:r>
              <a:rPr lang="en-US" sz="2200" dirty="0" err="1">
                <a:latin typeface="Roboto" charset="0"/>
              </a:rPr>
              <a:t>Hälfte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reduzierten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Chromosomensatz</a:t>
            </a:r>
            <a:r>
              <a:rPr lang="en-US" sz="2200" dirty="0">
                <a:latin typeface="Roboto" charset="0"/>
              </a:rPr>
              <a:t> (1n2C), </a:t>
            </a:r>
            <a:r>
              <a:rPr lang="en-US" sz="2200" dirty="0" err="1">
                <a:latin typeface="Roboto" charset="0"/>
              </a:rPr>
              <a:t>sind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kleiner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als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Spermatozyten</a:t>
            </a:r>
            <a:r>
              <a:rPr lang="en-US" sz="2200" dirty="0">
                <a:latin typeface="Roboto" charset="0"/>
              </a:rPr>
              <a:t> I und </a:t>
            </a:r>
            <a:r>
              <a:rPr lang="en-US" sz="2200" dirty="0" err="1">
                <a:latin typeface="Roboto" charset="0"/>
              </a:rPr>
              <a:t>selten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im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histologischen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Präparat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zu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finden</a:t>
            </a:r>
            <a:r>
              <a:rPr lang="en-US" sz="2200" dirty="0">
                <a:latin typeface="Roboto" charset="0"/>
              </a:rPr>
              <a:t>, da </a:t>
            </a:r>
            <a:r>
              <a:rPr lang="en-US" sz="2200" dirty="0" err="1">
                <a:latin typeface="Roboto" charset="0"/>
              </a:rPr>
              <a:t>sie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umgehend</a:t>
            </a:r>
            <a:r>
              <a:rPr lang="en-US" sz="2200" dirty="0">
                <a:latin typeface="Roboto" charset="0"/>
              </a:rPr>
              <a:t> in die </a:t>
            </a:r>
            <a:r>
              <a:rPr lang="en-US" sz="2200" dirty="0" err="1">
                <a:latin typeface="Roboto" charset="0"/>
              </a:rPr>
              <a:t>Meiose</a:t>
            </a:r>
            <a:r>
              <a:rPr lang="en-US" sz="2200" dirty="0">
                <a:latin typeface="Roboto" charset="0"/>
              </a:rPr>
              <a:t> II </a:t>
            </a:r>
            <a:r>
              <a:rPr lang="en-US" sz="2200" dirty="0" err="1">
                <a:latin typeface="Roboto" charset="0"/>
              </a:rPr>
              <a:t>eintreten</a:t>
            </a:r>
            <a:r>
              <a:rPr lang="en-US" sz="2200" dirty="0">
                <a:latin typeface="Roboto" charset="0"/>
              </a:rPr>
              <a:t>.</a:t>
            </a:r>
          </a:p>
          <a:p>
            <a:pPr algn="just"/>
            <a:r>
              <a:rPr lang="en-US" sz="2200" b="1" dirty="0" err="1">
                <a:latin typeface="Roboto" charset="0"/>
              </a:rPr>
              <a:t>Meiose</a:t>
            </a:r>
            <a:r>
              <a:rPr lang="en-US" sz="2200" b="1" dirty="0">
                <a:latin typeface="Roboto" charset="0"/>
              </a:rPr>
              <a:t> II</a:t>
            </a:r>
          </a:p>
          <a:p>
            <a:pPr algn="just"/>
            <a:r>
              <a:rPr lang="en-US" sz="2200" dirty="0" err="1">
                <a:latin typeface="Roboto" charset="0"/>
              </a:rPr>
              <a:t>Aus</a:t>
            </a:r>
            <a:r>
              <a:rPr lang="en-US" sz="2200" dirty="0">
                <a:latin typeface="Roboto" charset="0"/>
              </a:rPr>
              <a:t> der </a:t>
            </a:r>
            <a:r>
              <a:rPr lang="en-US" sz="2200" dirty="0" err="1">
                <a:latin typeface="Roboto" charset="0"/>
              </a:rPr>
              <a:t>Meiose</a:t>
            </a:r>
            <a:r>
              <a:rPr lang="en-US" sz="2200" dirty="0">
                <a:latin typeface="Roboto" charset="0"/>
              </a:rPr>
              <a:t> II </a:t>
            </a:r>
            <a:r>
              <a:rPr lang="en-US" sz="2200" dirty="0" err="1">
                <a:latin typeface="Roboto" charset="0"/>
              </a:rPr>
              <a:t>gehen</a:t>
            </a:r>
            <a:r>
              <a:rPr lang="en-US" sz="2200" dirty="0">
                <a:latin typeface="Roboto" charset="0"/>
              </a:rPr>
              <a:t> pro </a:t>
            </a:r>
            <a:r>
              <a:rPr lang="en-US" sz="2200" b="1" dirty="0" err="1">
                <a:latin typeface="Roboto" charset="0"/>
              </a:rPr>
              <a:t>Spermatozyte</a:t>
            </a:r>
            <a:r>
              <a:rPr lang="en-US" sz="2200" b="1" dirty="0">
                <a:latin typeface="Roboto" charset="0"/>
              </a:rPr>
              <a:t> II</a:t>
            </a:r>
            <a:r>
              <a:rPr lang="en-US" sz="2200" dirty="0">
                <a:latin typeface="Roboto" charset="0"/>
              </a:rPr>
              <a:t> </a:t>
            </a:r>
            <a:r>
              <a:rPr lang="en-US" sz="2200" dirty="0" err="1">
                <a:latin typeface="Roboto" charset="0"/>
              </a:rPr>
              <a:t>jeweils</a:t>
            </a:r>
            <a:r>
              <a:rPr lang="en-US" sz="2200" dirty="0">
                <a:latin typeface="Roboto" charset="0"/>
              </a:rPr>
              <a:t> 2 </a:t>
            </a:r>
            <a:r>
              <a:rPr lang="en-US" sz="2200" dirty="0" err="1">
                <a:latin typeface="Roboto" charset="0"/>
              </a:rPr>
              <a:t>Spermatiden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hervor</a:t>
            </a:r>
            <a:r>
              <a:rPr lang="en-US" sz="2200" dirty="0">
                <a:latin typeface="Roboto" charset="0"/>
              </a:rPr>
              <a:t>. </a:t>
            </a:r>
            <a:r>
              <a:rPr lang="en-US" sz="2200" dirty="0" err="1">
                <a:latin typeface="Roboto" charset="0"/>
              </a:rPr>
              <a:t>Nach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Abschluss</a:t>
            </a:r>
            <a:r>
              <a:rPr lang="en-US" sz="2200" dirty="0">
                <a:latin typeface="Roboto" charset="0"/>
              </a:rPr>
              <a:t> der </a:t>
            </a:r>
            <a:r>
              <a:rPr lang="en-US" sz="2200" dirty="0" err="1">
                <a:latin typeface="Roboto" charset="0"/>
              </a:rPr>
              <a:t>Meiose</a:t>
            </a:r>
            <a:r>
              <a:rPr lang="en-US" sz="2200" dirty="0">
                <a:latin typeface="Roboto" charset="0"/>
              </a:rPr>
              <a:t> II </a:t>
            </a:r>
            <a:r>
              <a:rPr lang="en-US" sz="2200" dirty="0" err="1">
                <a:latin typeface="Roboto" charset="0"/>
              </a:rPr>
              <a:t>sind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demnach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aus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einer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Spermatozyte</a:t>
            </a:r>
            <a:r>
              <a:rPr lang="en-US" sz="2200" dirty="0">
                <a:latin typeface="Roboto" charset="0"/>
              </a:rPr>
              <a:t> I </a:t>
            </a:r>
            <a:r>
              <a:rPr lang="en-US" sz="2200" dirty="0" err="1">
                <a:latin typeface="Roboto" charset="0"/>
              </a:rPr>
              <a:t>vier</a:t>
            </a:r>
            <a:r>
              <a:rPr lang="en-US" sz="2200" dirty="0">
                <a:latin typeface="Roboto" charset="0"/>
              </a:rPr>
              <a:t> </a:t>
            </a:r>
            <a:r>
              <a:rPr lang="en-US" sz="2200" b="1" dirty="0" err="1">
                <a:latin typeface="Roboto" charset="0"/>
              </a:rPr>
              <a:t>Spermatiden</a:t>
            </a:r>
            <a:r>
              <a:rPr lang="en-US" sz="2200" dirty="0">
                <a:latin typeface="Roboto" charset="0"/>
              </a:rPr>
              <a:t> (</a:t>
            </a:r>
            <a:r>
              <a:rPr lang="en-US" sz="2200" b="1" dirty="0">
                <a:latin typeface="Roboto" charset="0"/>
              </a:rPr>
              <a:t>1n1C</a:t>
            </a:r>
            <a:r>
              <a:rPr lang="en-US" sz="2200" dirty="0">
                <a:latin typeface="Roboto" charset="0"/>
              </a:rPr>
              <a:t>) </a:t>
            </a:r>
            <a:r>
              <a:rPr lang="en-US" sz="2200" dirty="0" err="1">
                <a:latin typeface="Roboto" charset="0"/>
              </a:rPr>
              <a:t>entstanden</a:t>
            </a:r>
            <a:r>
              <a:rPr lang="en-US" sz="2200" dirty="0">
                <a:latin typeface="Roboto" charset="0"/>
              </a:rPr>
              <a:t>. </a:t>
            </a:r>
            <a:r>
              <a:rPr lang="en-US" sz="2200" dirty="0" err="1">
                <a:latin typeface="Roboto" charset="0"/>
              </a:rPr>
              <a:t>Spermatiden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sind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klein</a:t>
            </a:r>
            <a:r>
              <a:rPr lang="en-US" sz="2200" dirty="0">
                <a:latin typeface="Roboto" charset="0"/>
              </a:rPr>
              <a:t>, </a:t>
            </a:r>
            <a:r>
              <a:rPr lang="en-US" sz="2200" dirty="0" err="1">
                <a:latin typeface="Roboto" charset="0"/>
              </a:rPr>
              <a:t>rundlich</a:t>
            </a:r>
            <a:r>
              <a:rPr lang="en-US" sz="2200" dirty="0">
                <a:latin typeface="Roboto" charset="0"/>
              </a:rPr>
              <a:t> und </a:t>
            </a:r>
            <a:r>
              <a:rPr lang="en-US" sz="2200" dirty="0" err="1">
                <a:latin typeface="Roboto" charset="0"/>
              </a:rPr>
              <a:t>liegen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 smtClean="0">
                <a:latin typeface="Roboto" charset="0"/>
              </a:rPr>
              <a:t>lumennah</a:t>
            </a:r>
            <a:r>
              <a:rPr lang="en-US" sz="2200" dirty="0" smtClean="0">
                <a:latin typeface="Roboto" charset="0"/>
              </a:rPr>
              <a:t>.</a:t>
            </a:r>
            <a:endParaRPr lang="en-US" sz="2200" dirty="0">
              <a:latin typeface="Roboto" charset="0"/>
            </a:endParaRPr>
          </a:p>
          <a:p>
            <a:pPr algn="just"/>
            <a:r>
              <a:rPr lang="en-US" sz="2200" dirty="0" err="1">
                <a:latin typeface="Roboto" charset="0"/>
              </a:rPr>
              <a:t>Sowohl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bei</a:t>
            </a:r>
            <a:r>
              <a:rPr lang="en-US" sz="2200" dirty="0">
                <a:latin typeface="Roboto" charset="0"/>
              </a:rPr>
              <a:t> der </a:t>
            </a:r>
            <a:r>
              <a:rPr lang="en-US" sz="2200" dirty="0" err="1">
                <a:latin typeface="Roboto" charset="0"/>
              </a:rPr>
              <a:t>Mitose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als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auch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bei</a:t>
            </a:r>
            <a:r>
              <a:rPr lang="en-US" sz="2200" dirty="0">
                <a:latin typeface="Roboto" charset="0"/>
              </a:rPr>
              <a:t> der </a:t>
            </a:r>
            <a:r>
              <a:rPr lang="en-US" sz="2200" dirty="0" err="1">
                <a:latin typeface="Roboto" charset="0"/>
              </a:rPr>
              <a:t>Meiose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bleiben</a:t>
            </a:r>
            <a:r>
              <a:rPr lang="en-US" sz="2200" dirty="0">
                <a:latin typeface="Roboto" charset="0"/>
              </a:rPr>
              <a:t> die </a:t>
            </a:r>
            <a:r>
              <a:rPr lang="en-US" sz="2200" dirty="0" err="1">
                <a:latin typeface="Roboto" charset="0"/>
              </a:rPr>
              <a:t>Zellen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über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Interzellularbrücken</a:t>
            </a:r>
            <a:r>
              <a:rPr lang="en-US" sz="2200" dirty="0">
                <a:latin typeface="Roboto" charset="0"/>
              </a:rPr>
              <a:t> (</a:t>
            </a:r>
            <a:r>
              <a:rPr lang="en-US" sz="2200" dirty="0" err="1">
                <a:latin typeface="Roboto" charset="0"/>
              </a:rPr>
              <a:t>Zytoplasmabrücken</a:t>
            </a:r>
            <a:r>
              <a:rPr lang="en-US" sz="2200" dirty="0">
                <a:latin typeface="Roboto" charset="0"/>
              </a:rPr>
              <a:t>) </a:t>
            </a:r>
            <a:r>
              <a:rPr lang="en-US" sz="2200" dirty="0" err="1">
                <a:latin typeface="Roboto" charset="0"/>
              </a:rPr>
              <a:t>miteinander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verbunden</a:t>
            </a:r>
            <a:r>
              <a:rPr lang="en-US" sz="2200" dirty="0">
                <a:latin typeface="Roboto" charset="0"/>
              </a:rPr>
              <a:t>. </a:t>
            </a:r>
            <a:r>
              <a:rPr lang="en-US" sz="2200" dirty="0" err="1">
                <a:latin typeface="Roboto" charset="0"/>
              </a:rPr>
              <a:t>Diese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Verbindung</a:t>
            </a:r>
            <a:r>
              <a:rPr lang="en-US" sz="2200" dirty="0">
                <a:latin typeface="Roboto" charset="0"/>
              </a:rPr>
              <a:t> der </a:t>
            </a:r>
            <a:r>
              <a:rPr lang="en-US" sz="2200" dirty="0" err="1">
                <a:latin typeface="Roboto" charset="0"/>
              </a:rPr>
              <a:t>Zellen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untereinander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ermöglicht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eine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synchrone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Reifung</a:t>
            </a:r>
            <a:r>
              <a:rPr lang="en-US" sz="2200" dirty="0">
                <a:latin typeface="Roboto" charset="0"/>
              </a:rPr>
              <a:t>. Die </a:t>
            </a:r>
            <a:r>
              <a:rPr lang="en-US" sz="2200" dirty="0" err="1">
                <a:latin typeface="Roboto" charset="0"/>
              </a:rPr>
              <a:t>Meiose</a:t>
            </a:r>
            <a:r>
              <a:rPr lang="en-US" sz="2200" dirty="0">
                <a:latin typeface="Roboto" charset="0"/>
              </a:rPr>
              <a:t> II </a:t>
            </a:r>
            <a:r>
              <a:rPr lang="en-US" sz="2200" dirty="0" err="1">
                <a:latin typeface="Roboto" charset="0"/>
              </a:rPr>
              <a:t>dauert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nur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wenige</a:t>
            </a:r>
            <a:r>
              <a:rPr lang="en-US" sz="2200" dirty="0">
                <a:latin typeface="Roboto" charset="0"/>
              </a:rPr>
              <a:t> </a:t>
            </a:r>
            <a:r>
              <a:rPr lang="en-US" sz="2200" dirty="0" err="1">
                <a:latin typeface="Roboto" charset="0"/>
              </a:rPr>
              <a:t>Stunden</a:t>
            </a:r>
            <a:r>
              <a:rPr lang="en-US" sz="2200" dirty="0">
                <a:latin typeface="Roboto" charset="0"/>
              </a:rPr>
              <a:t>.</a:t>
            </a:r>
            <a:endParaRPr lang="en-US" sz="2200" b="0" i="0" dirty="0">
              <a:effectLst/>
              <a:latin typeface="Roboto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361" y="116632"/>
            <a:ext cx="2725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13476"/>
                </a:solidFill>
                <a:latin typeface="Roboto" charset="0"/>
              </a:rPr>
              <a:t>Reifung</a:t>
            </a:r>
            <a:r>
              <a:rPr lang="en-US" sz="2800" dirty="0">
                <a:solidFill>
                  <a:srgbClr val="013476"/>
                </a:solidFill>
                <a:latin typeface="Roboto" charset="0"/>
              </a:rPr>
              <a:t> (</a:t>
            </a:r>
            <a:r>
              <a:rPr lang="en-US" sz="2800" dirty="0" err="1">
                <a:solidFill>
                  <a:srgbClr val="013476"/>
                </a:solidFill>
                <a:latin typeface="Roboto" charset="0"/>
              </a:rPr>
              <a:t>Meiose</a:t>
            </a:r>
            <a:r>
              <a:rPr lang="en-US" sz="2800" dirty="0">
                <a:solidFill>
                  <a:srgbClr val="013476"/>
                </a:solidFill>
                <a:latin typeface="Roboto" charset="0"/>
              </a:rPr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8399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attekint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20663"/>
            <a:ext cx="8829675" cy="619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395288" y="4149725"/>
            <a:ext cx="18732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/>
              <a:t>Anulus inguinalis superficialis</a:t>
            </a:r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106363" y="2133600"/>
            <a:ext cx="18732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/>
              <a:t>Ligamentum teres uteri</a:t>
            </a: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179388" y="1182688"/>
            <a:ext cx="18732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/>
              <a:t>Anulus inguinalis profundus</a:t>
            </a:r>
          </a:p>
        </p:txBody>
      </p:sp>
      <p:sp>
        <p:nvSpPr>
          <p:cNvPr id="3078" name="Text Box 10"/>
          <p:cNvSpPr txBox="1">
            <a:spLocks noChangeArrowheads="1"/>
          </p:cNvSpPr>
          <p:nvPr/>
        </p:nvSpPr>
        <p:spPr bwMode="auto">
          <a:xfrm>
            <a:off x="2484438" y="966788"/>
            <a:ext cx="1152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1">
                <a:solidFill>
                  <a:srgbClr val="FF0000"/>
                </a:solidFill>
              </a:rPr>
              <a:t>Tuba uterina</a:t>
            </a:r>
          </a:p>
        </p:txBody>
      </p:sp>
      <p:sp>
        <p:nvSpPr>
          <p:cNvPr id="3079" name="Text Box 11"/>
          <p:cNvSpPr txBox="1">
            <a:spLocks noChangeArrowheads="1"/>
          </p:cNvSpPr>
          <p:nvPr/>
        </p:nvSpPr>
        <p:spPr bwMode="auto">
          <a:xfrm>
            <a:off x="5219700" y="1108075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1">
                <a:solidFill>
                  <a:srgbClr val="FF0000"/>
                </a:solidFill>
              </a:rPr>
              <a:t>Ovarium</a:t>
            </a:r>
          </a:p>
        </p:txBody>
      </p:sp>
      <p:sp>
        <p:nvSpPr>
          <p:cNvPr id="3080" name="Text Box 12"/>
          <p:cNvSpPr txBox="1">
            <a:spLocks noChangeArrowheads="1"/>
          </p:cNvSpPr>
          <p:nvPr/>
        </p:nvSpPr>
        <p:spPr bwMode="auto">
          <a:xfrm>
            <a:off x="5148263" y="1341438"/>
            <a:ext cx="2089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/>
              <a:t>Lig. ovarii proprium </a:t>
            </a:r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2195513" y="2133600"/>
            <a:ext cx="10810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/>
              <a:t>Vesica urinaria</a:t>
            </a:r>
          </a:p>
        </p:txBody>
      </p:sp>
      <p:sp>
        <p:nvSpPr>
          <p:cNvPr id="3082" name="Text Box 14"/>
          <p:cNvSpPr txBox="1">
            <a:spLocks noChangeArrowheads="1"/>
          </p:cNvSpPr>
          <p:nvPr/>
        </p:nvSpPr>
        <p:spPr bwMode="auto">
          <a:xfrm>
            <a:off x="7019925" y="1971675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1">
                <a:solidFill>
                  <a:srgbClr val="FF0000"/>
                </a:solidFill>
              </a:rPr>
              <a:t>Uterus</a:t>
            </a:r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6804025" y="4221163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1">
                <a:solidFill>
                  <a:srgbClr val="FF0000"/>
                </a:solidFill>
              </a:rPr>
              <a:t>Vagina</a:t>
            </a:r>
          </a:p>
        </p:txBody>
      </p:sp>
      <p:sp>
        <p:nvSpPr>
          <p:cNvPr id="3084" name="Text Box 16"/>
          <p:cNvSpPr txBox="1">
            <a:spLocks noChangeArrowheads="1"/>
          </p:cNvSpPr>
          <p:nvPr/>
        </p:nvSpPr>
        <p:spPr bwMode="auto">
          <a:xfrm>
            <a:off x="6732588" y="5359400"/>
            <a:ext cx="1800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1">
                <a:solidFill>
                  <a:srgbClr val="FF0000"/>
                </a:solidFill>
              </a:rPr>
              <a:t>Gl. vestibularis major (Bartholin)</a:t>
            </a:r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6659563" y="607695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1">
                <a:solidFill>
                  <a:srgbClr val="FF0000"/>
                </a:solidFill>
              </a:rPr>
              <a:t>Bulbus vestibuli</a:t>
            </a:r>
          </a:p>
        </p:txBody>
      </p:sp>
      <p:sp>
        <p:nvSpPr>
          <p:cNvPr id="3086" name="Text Box 18"/>
          <p:cNvSpPr txBox="1">
            <a:spLocks noChangeArrowheads="1"/>
          </p:cNvSpPr>
          <p:nvPr/>
        </p:nvSpPr>
        <p:spPr bwMode="auto">
          <a:xfrm>
            <a:off x="2484438" y="607695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1">
                <a:solidFill>
                  <a:srgbClr val="FF0000"/>
                </a:solidFill>
              </a:rPr>
              <a:t>Clitoris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r>
              <a:rPr lang="de-DE" smtClean="0">
                <a:latin typeface="Lucida Sans Unicode" pitchFamily="34" charset="0"/>
              </a:rPr>
              <a:t>Spermien</a:t>
            </a:r>
            <a:r>
              <a:rPr lang="hu-HU" smtClean="0">
                <a:latin typeface="Lucida Sans Unicode" pitchFamily="34" charset="0"/>
              </a:rPr>
              <a:t>bildung II.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12875"/>
            <a:ext cx="8496300" cy="4895850"/>
          </a:xfrm>
        </p:spPr>
        <p:txBody>
          <a:bodyPr/>
          <a:lstStyle/>
          <a:p>
            <a:r>
              <a:rPr lang="hu-HU" sz="2400" dirty="0" err="1" smtClean="0">
                <a:latin typeface="Lucida Sans Unicode" pitchFamily="34" charset="0"/>
              </a:rPr>
              <a:t>Ausgangzelle</a:t>
            </a:r>
            <a:r>
              <a:rPr lang="hu-HU" sz="2400" dirty="0" smtClean="0">
                <a:latin typeface="Lucida Sans Unicode" pitchFamily="34" charset="0"/>
              </a:rPr>
              <a:t>: </a:t>
            </a:r>
            <a:r>
              <a:rPr lang="hu-HU" sz="2400" dirty="0" err="1" smtClean="0">
                <a:solidFill>
                  <a:srgbClr val="FF0066"/>
                </a:solidFill>
                <a:latin typeface="Lucida Sans Unicode" pitchFamily="34" charset="0"/>
              </a:rPr>
              <a:t>Spermatogonium</a:t>
            </a:r>
            <a:r>
              <a:rPr lang="hu-HU" sz="2400" dirty="0" smtClean="0">
                <a:latin typeface="Lucida Sans Unicode" pitchFamily="34" charset="0"/>
              </a:rPr>
              <a:t> („</a:t>
            </a:r>
            <a:r>
              <a:rPr lang="hu-HU" sz="2400" dirty="0" err="1" smtClean="0">
                <a:latin typeface="Lucida Sans Unicode" pitchFamily="34" charset="0"/>
              </a:rPr>
              <a:t>Stamzelle</a:t>
            </a:r>
            <a:r>
              <a:rPr lang="hu-HU" sz="2400" dirty="0" smtClean="0">
                <a:latin typeface="Lucida Sans Unicode" pitchFamily="34" charset="0"/>
              </a:rPr>
              <a:t>”) (2 </a:t>
            </a:r>
            <a:r>
              <a:rPr lang="hu-HU" sz="2400" dirty="0" err="1" smtClean="0">
                <a:latin typeface="Lucida Sans Unicode" pitchFamily="34" charset="0"/>
              </a:rPr>
              <a:t>Typen</a:t>
            </a:r>
            <a:r>
              <a:rPr lang="hu-HU" sz="2400" dirty="0" smtClean="0">
                <a:latin typeface="Lucida Sans Unicode" pitchFamily="34" charset="0"/>
              </a:rPr>
              <a:t>:</a:t>
            </a:r>
            <a:r>
              <a:rPr lang="hu-HU" sz="2400" dirty="0" err="1" smtClean="0">
                <a:latin typeface="Lucida Sans Unicode" pitchFamily="34" charset="0"/>
              </a:rPr>
              <a:t>Typ</a:t>
            </a:r>
            <a:r>
              <a:rPr lang="hu-HU" sz="2400" dirty="0" smtClean="0">
                <a:latin typeface="Lucida Sans Unicode" pitchFamily="34" charset="0"/>
              </a:rPr>
              <a:t> A und B, </a:t>
            </a:r>
            <a:r>
              <a:rPr lang="hu-HU" sz="2400" dirty="0" err="1" smtClean="0">
                <a:latin typeface="Lucida Sans Unicode" pitchFamily="34" charset="0"/>
              </a:rPr>
              <a:t>vermehren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sich</a:t>
            </a:r>
            <a:r>
              <a:rPr lang="hu-HU" sz="2400" dirty="0" smtClean="0">
                <a:latin typeface="Lucida Sans Unicode" pitchFamily="34" charset="0"/>
              </a:rPr>
              <a:t> mit </a:t>
            </a:r>
            <a:r>
              <a:rPr lang="hu-HU" sz="2400" dirty="0" err="1" smtClean="0">
                <a:latin typeface="Lucida Sans Unicode" pitchFamily="34" charset="0"/>
              </a:rPr>
              <a:t>Mitosen</a:t>
            </a:r>
            <a:r>
              <a:rPr lang="hu-HU" sz="2400" dirty="0" smtClean="0">
                <a:latin typeface="Lucida Sans Unicode" pitchFamily="34" charset="0"/>
              </a:rPr>
              <a:t> (</a:t>
            </a:r>
            <a:r>
              <a:rPr lang="hu-HU" sz="2400" dirty="0" err="1" smtClean="0">
                <a:latin typeface="Lucida Sans Unicode" pitchFamily="34" charset="0"/>
              </a:rPr>
              <a:t>Spermatozytogenese</a:t>
            </a:r>
            <a:r>
              <a:rPr lang="hu-HU" sz="2400" dirty="0" smtClean="0">
                <a:latin typeface="Lucida Sans Unicode" pitchFamily="34" charset="0"/>
              </a:rPr>
              <a:t>);</a:t>
            </a:r>
            <a:br>
              <a:rPr lang="hu-HU" sz="2400" dirty="0" smtClean="0">
                <a:latin typeface="Lucida Sans Unicode" pitchFamily="34" charset="0"/>
              </a:rPr>
            </a:br>
            <a:endParaRPr lang="hu-HU" sz="2400" dirty="0" smtClean="0">
              <a:latin typeface="Lucida Sans Unicode" pitchFamily="34" charset="0"/>
            </a:endParaRPr>
          </a:p>
          <a:p>
            <a:r>
              <a:rPr lang="hu-HU" sz="2400" dirty="0" smtClean="0">
                <a:latin typeface="Lucida Sans Unicode" pitchFamily="34" charset="0"/>
              </a:rPr>
              <a:t>die </a:t>
            </a:r>
            <a:r>
              <a:rPr lang="hu-HU" sz="2400" dirty="0" err="1" smtClean="0">
                <a:latin typeface="Lucida Sans Unicode" pitchFamily="34" charset="0"/>
              </a:rPr>
              <a:t>Tochterzellen</a:t>
            </a:r>
            <a:r>
              <a:rPr lang="hu-HU" sz="2400" dirty="0" smtClean="0">
                <a:latin typeface="Lucida Sans Unicode" pitchFamily="34" charset="0"/>
              </a:rPr>
              <a:t>, </a:t>
            </a:r>
            <a:r>
              <a:rPr lang="hu-HU" sz="2400" dirty="0" err="1" smtClean="0">
                <a:latin typeface="Lucida Sans Unicode" pitchFamily="34" charset="0"/>
              </a:rPr>
              <a:t>die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durch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die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letzte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Mitose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produziert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werden</a:t>
            </a:r>
            <a:r>
              <a:rPr lang="hu-HU" sz="2400" dirty="0" smtClean="0">
                <a:latin typeface="Lucida Sans Unicode" pitchFamily="34" charset="0"/>
              </a:rPr>
              <a:t>, </a:t>
            </a:r>
            <a:r>
              <a:rPr lang="hu-HU" sz="2400" dirty="0" err="1" smtClean="0">
                <a:latin typeface="Lucida Sans Unicode" pitchFamily="34" charset="0"/>
              </a:rPr>
              <a:t>nennt</a:t>
            </a:r>
            <a:r>
              <a:rPr lang="hu-HU" sz="2400" dirty="0" smtClean="0">
                <a:latin typeface="Lucida Sans Unicode" pitchFamily="34" charset="0"/>
              </a:rPr>
              <a:t> man </a:t>
            </a:r>
            <a:r>
              <a:rPr lang="hu-HU" sz="2400" dirty="0" err="1" smtClean="0">
                <a:latin typeface="Lucida Sans Unicode" pitchFamily="34" charset="0"/>
              </a:rPr>
              <a:t>als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solidFill>
                  <a:srgbClr val="FF0066"/>
                </a:solidFill>
                <a:latin typeface="Lucida Sans Unicode" pitchFamily="34" charset="0"/>
              </a:rPr>
              <a:t>primären</a:t>
            </a:r>
            <a:r>
              <a:rPr lang="hu-HU" sz="2400" dirty="0" smtClean="0">
                <a:solidFill>
                  <a:srgbClr val="FF0066"/>
                </a:solidFill>
                <a:latin typeface="Lucida Sans Unicode" pitchFamily="34" charset="0"/>
              </a:rPr>
              <a:t> </a:t>
            </a:r>
            <a:r>
              <a:rPr lang="hu-HU" sz="2400" dirty="0" err="1" smtClean="0">
                <a:solidFill>
                  <a:srgbClr val="FF0066"/>
                </a:solidFill>
                <a:latin typeface="Lucida Sans Unicode" pitchFamily="34" charset="0"/>
              </a:rPr>
              <a:t>Spermatozyten</a:t>
            </a:r>
            <a:r>
              <a:rPr lang="hu-HU" sz="2400" dirty="0" smtClean="0">
                <a:solidFill>
                  <a:srgbClr val="FF0066"/>
                </a:solidFill>
                <a:latin typeface="Lucida Sans Unicode" pitchFamily="34" charset="0"/>
              </a:rPr>
              <a:t>;</a:t>
            </a:r>
            <a:br>
              <a:rPr lang="hu-HU" sz="2400" dirty="0" smtClean="0">
                <a:solidFill>
                  <a:srgbClr val="FF0066"/>
                </a:solidFill>
                <a:latin typeface="Lucida Sans Unicode" pitchFamily="34" charset="0"/>
              </a:rPr>
            </a:br>
            <a:endParaRPr lang="hu-HU" sz="2400" dirty="0" smtClean="0">
              <a:solidFill>
                <a:srgbClr val="FF0066"/>
              </a:solidFill>
              <a:latin typeface="Lucida Sans Unicode" pitchFamily="34" charset="0"/>
            </a:endParaRPr>
          </a:p>
          <a:p>
            <a:r>
              <a:rPr lang="hu-HU" sz="2400" dirty="0" err="1" smtClean="0">
                <a:solidFill>
                  <a:srgbClr val="FF0066"/>
                </a:solidFill>
                <a:latin typeface="Lucida Sans Unicode" pitchFamily="34" charset="0"/>
              </a:rPr>
              <a:t>primären</a:t>
            </a:r>
            <a:r>
              <a:rPr lang="hu-HU" sz="2400" dirty="0" smtClean="0">
                <a:solidFill>
                  <a:srgbClr val="FF0066"/>
                </a:solidFill>
                <a:latin typeface="Lucida Sans Unicode" pitchFamily="34" charset="0"/>
              </a:rPr>
              <a:t> </a:t>
            </a:r>
            <a:r>
              <a:rPr lang="hu-HU" sz="2400" dirty="0" err="1" smtClean="0">
                <a:solidFill>
                  <a:srgbClr val="FF0066"/>
                </a:solidFill>
                <a:latin typeface="Lucida Sans Unicode" pitchFamily="34" charset="0"/>
              </a:rPr>
              <a:t>Spermatozyten</a:t>
            </a:r>
            <a:r>
              <a:rPr lang="hu-HU" sz="2400" dirty="0" smtClean="0">
                <a:solidFill>
                  <a:srgbClr val="FF0066"/>
                </a:solidFill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treten</a:t>
            </a:r>
            <a:r>
              <a:rPr lang="hu-HU" sz="2400" dirty="0" smtClean="0">
                <a:latin typeface="Lucida Sans Unicode" pitchFamily="34" charset="0"/>
              </a:rPr>
              <a:t> die </a:t>
            </a:r>
            <a:r>
              <a:rPr lang="hu-HU" sz="2400" dirty="0" err="1" smtClean="0">
                <a:latin typeface="Lucida Sans Unicode" pitchFamily="34" charset="0"/>
              </a:rPr>
              <a:t>Meiose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ein</a:t>
            </a:r>
            <a:r>
              <a:rPr lang="hu-HU" sz="2400" dirty="0" smtClean="0">
                <a:latin typeface="Lucida Sans Unicode" pitchFamily="34" charset="0"/>
              </a:rPr>
              <a:t>;</a:t>
            </a:r>
            <a:br>
              <a:rPr lang="hu-HU" sz="2400" dirty="0" smtClean="0">
                <a:latin typeface="Lucida Sans Unicode" pitchFamily="34" charset="0"/>
              </a:rPr>
            </a:br>
            <a:endParaRPr lang="hu-HU" sz="2400" dirty="0" smtClean="0">
              <a:latin typeface="Lucida Sans Unicode" pitchFamily="34" charset="0"/>
            </a:endParaRPr>
          </a:p>
          <a:p>
            <a:r>
              <a:rPr lang="hu-HU" sz="2400" dirty="0" smtClean="0">
                <a:latin typeface="Lucida Sans Unicode" pitchFamily="34" charset="0"/>
              </a:rPr>
              <a:t>die </a:t>
            </a:r>
            <a:r>
              <a:rPr lang="hu-HU" sz="2400" dirty="0" err="1" smtClean="0">
                <a:latin typeface="Lucida Sans Unicode" pitchFamily="34" charset="0"/>
              </a:rPr>
              <a:t>erste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Teilung</a:t>
            </a:r>
            <a:r>
              <a:rPr lang="hu-HU" sz="2400" dirty="0" smtClean="0">
                <a:latin typeface="Lucida Sans Unicode" pitchFamily="34" charset="0"/>
              </a:rPr>
              <a:t> der </a:t>
            </a:r>
            <a:r>
              <a:rPr lang="hu-HU" sz="2400" dirty="0" err="1" smtClean="0">
                <a:latin typeface="Lucida Sans Unicode" pitchFamily="34" charset="0"/>
              </a:rPr>
              <a:t>Meiose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resultiert</a:t>
            </a:r>
            <a:r>
              <a:rPr lang="hu-HU" sz="2400" dirty="0" smtClean="0">
                <a:latin typeface="Lucida Sans Unicode" pitchFamily="34" charset="0"/>
              </a:rPr>
              <a:t> 2 </a:t>
            </a:r>
            <a:r>
              <a:rPr lang="hu-HU" sz="2400" dirty="0" err="1" smtClean="0">
                <a:solidFill>
                  <a:srgbClr val="FF0066"/>
                </a:solidFill>
                <a:latin typeface="Lucida Sans Unicode" pitchFamily="34" charset="0"/>
              </a:rPr>
              <a:t>sekundären</a:t>
            </a:r>
            <a:r>
              <a:rPr lang="hu-HU" sz="2400" dirty="0" smtClean="0">
                <a:solidFill>
                  <a:srgbClr val="FF0066"/>
                </a:solidFill>
                <a:latin typeface="Lucida Sans Unicode" pitchFamily="34" charset="0"/>
              </a:rPr>
              <a:t> </a:t>
            </a:r>
            <a:r>
              <a:rPr lang="hu-HU" sz="2400" dirty="0" err="1" smtClean="0">
                <a:solidFill>
                  <a:srgbClr val="FF0066"/>
                </a:solidFill>
                <a:latin typeface="Lucida Sans Unicode" pitchFamily="34" charset="0"/>
              </a:rPr>
              <a:t>Spermatozyten</a:t>
            </a:r>
            <a:r>
              <a:rPr lang="hu-HU" sz="2400" dirty="0" smtClean="0">
                <a:latin typeface="Lucida Sans Unicode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7043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25413"/>
            <a:ext cx="7772400" cy="1143000"/>
          </a:xfrm>
        </p:spPr>
        <p:txBody>
          <a:bodyPr/>
          <a:lstStyle/>
          <a:p>
            <a:r>
              <a:rPr lang="hu-HU" smtClean="0">
                <a:latin typeface="Lucida Sans Unicode" pitchFamily="34" charset="0"/>
              </a:rPr>
              <a:t>Spermienbildung III.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8424862" cy="5256212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hu-HU" sz="2400" dirty="0" smtClean="0">
              <a:latin typeface="Lucida Sans Unicode" pitchFamily="34" charset="0"/>
            </a:endParaRPr>
          </a:p>
          <a:p>
            <a:pPr>
              <a:lnSpc>
                <a:spcPct val="80000"/>
              </a:lnSpc>
            </a:pPr>
            <a:r>
              <a:rPr lang="hu-HU" sz="2400" dirty="0" err="1" smtClean="0">
                <a:latin typeface="Lucida Sans Unicode" pitchFamily="34" charset="0"/>
              </a:rPr>
              <a:t>aus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einer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sekundären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Spermatozyte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wird</a:t>
            </a:r>
            <a:r>
              <a:rPr lang="hu-HU" sz="2400" dirty="0" smtClean="0">
                <a:latin typeface="Lucida Sans Unicode" pitchFamily="34" charset="0"/>
              </a:rPr>
              <a:t> 2 </a:t>
            </a:r>
            <a:r>
              <a:rPr lang="hu-HU" sz="2400" dirty="0" err="1" smtClean="0">
                <a:solidFill>
                  <a:srgbClr val="FF0000"/>
                </a:solidFill>
                <a:latin typeface="Lucida Sans Unicode" pitchFamily="34" charset="0"/>
              </a:rPr>
              <a:t>Spermatiden</a:t>
            </a:r>
            <a:r>
              <a:rPr lang="hu-HU" sz="2400" dirty="0" smtClean="0">
                <a:solidFill>
                  <a:srgbClr val="FF0066"/>
                </a:solidFill>
                <a:latin typeface="Lucida Sans Unicode" pitchFamily="34" charset="0"/>
              </a:rPr>
              <a:t> </a:t>
            </a:r>
            <a:r>
              <a:rPr lang="hu-HU" sz="2400" dirty="0" smtClean="0">
                <a:latin typeface="Lucida Sans Unicode" pitchFamily="34" charset="0"/>
              </a:rPr>
              <a:t>(</a:t>
            </a:r>
            <a:r>
              <a:rPr lang="hu-HU" sz="2400" dirty="0" err="1" smtClean="0">
                <a:latin typeface="Lucida Sans Unicode" pitchFamily="34" charset="0"/>
              </a:rPr>
              <a:t>d.h</a:t>
            </a:r>
            <a:r>
              <a:rPr lang="hu-HU" sz="2400" dirty="0" smtClean="0">
                <a:latin typeface="Lucida Sans Unicode" pitchFamily="34" charset="0"/>
              </a:rPr>
              <a:t>. </a:t>
            </a:r>
            <a:r>
              <a:rPr lang="hu-HU" sz="2400" dirty="0" err="1" smtClean="0">
                <a:latin typeface="Lucida Sans Unicode" pitchFamily="34" charset="0"/>
              </a:rPr>
              <a:t>aus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einer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primären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Spermatozyten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insgesamt</a:t>
            </a:r>
            <a:r>
              <a:rPr lang="hu-HU" sz="2400" dirty="0" smtClean="0">
                <a:latin typeface="Lucida Sans Unicode" pitchFamily="34" charset="0"/>
              </a:rPr>
              <a:t> 4 </a:t>
            </a:r>
            <a:r>
              <a:rPr lang="hu-HU" sz="2400" dirty="0" err="1" smtClean="0">
                <a:latin typeface="Lucida Sans Unicode" pitchFamily="34" charset="0"/>
              </a:rPr>
              <a:t>Spermatiden</a:t>
            </a:r>
            <a:r>
              <a:rPr lang="hu-HU" sz="2400" dirty="0" smtClean="0">
                <a:latin typeface="Lucida Sans Unicode" pitchFamily="34" charset="0"/>
              </a:rPr>
              <a:t>);</a:t>
            </a:r>
          </a:p>
          <a:p>
            <a:pPr>
              <a:lnSpc>
                <a:spcPct val="80000"/>
              </a:lnSpc>
              <a:buNone/>
            </a:pPr>
            <a:endParaRPr lang="hu-HU" sz="2400" dirty="0" smtClean="0">
              <a:latin typeface="Lucida Sans Unicode" pitchFamily="34" charset="0"/>
            </a:endParaRPr>
          </a:p>
          <a:p>
            <a:pPr>
              <a:lnSpc>
                <a:spcPct val="80000"/>
              </a:lnSpc>
            </a:pPr>
            <a:r>
              <a:rPr lang="hu-HU" sz="2400" dirty="0" smtClean="0">
                <a:latin typeface="Lucida Sans Unicode" pitchFamily="34" charset="0"/>
              </a:rPr>
              <a:t>die </a:t>
            </a:r>
            <a:r>
              <a:rPr lang="hu-HU" sz="2400" dirty="0" err="1" smtClean="0">
                <a:latin typeface="Lucida Sans Unicode" pitchFamily="34" charset="0"/>
              </a:rPr>
              <a:t>Spermatiden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machen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  <a:latin typeface="Lucida Sans Unicode" pitchFamily="34" charset="0"/>
              </a:rPr>
              <a:t>keine</a:t>
            </a:r>
            <a:r>
              <a:rPr lang="hu-HU" sz="2400" dirty="0" smtClean="0">
                <a:solidFill>
                  <a:srgbClr val="FF0000"/>
                </a:solidFill>
                <a:latin typeface="Lucida Sans Unicode" pitchFamily="34" charset="0"/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  <a:latin typeface="Lucida Sans Unicode" pitchFamily="34" charset="0"/>
              </a:rPr>
              <a:t>weitere</a:t>
            </a:r>
            <a:r>
              <a:rPr lang="hu-HU" sz="2400" dirty="0" smtClean="0">
                <a:solidFill>
                  <a:srgbClr val="FF0000"/>
                </a:solidFill>
                <a:latin typeface="Lucida Sans Unicode" pitchFamily="34" charset="0"/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  <a:latin typeface="Lucida Sans Unicode" pitchFamily="34" charset="0"/>
              </a:rPr>
              <a:t>Zellteilung</a:t>
            </a:r>
            <a:r>
              <a:rPr lang="hu-HU" sz="2400" dirty="0" smtClean="0">
                <a:latin typeface="Lucida Sans Unicode" pitchFamily="34" charset="0"/>
              </a:rPr>
              <a:t>, </a:t>
            </a:r>
            <a:r>
              <a:rPr lang="hu-HU" sz="2400" dirty="0" err="1" smtClean="0">
                <a:latin typeface="Lucida Sans Unicode" pitchFamily="34" charset="0"/>
              </a:rPr>
              <a:t>sondern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differenzieren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zu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  <a:latin typeface="Lucida Sans Unicode" pitchFamily="34" charset="0"/>
              </a:rPr>
              <a:t>Spermien</a:t>
            </a:r>
            <a:r>
              <a:rPr lang="hu-HU" sz="2400" dirty="0" smtClean="0">
                <a:latin typeface="Lucida Sans Unicode" pitchFamily="34" charset="0"/>
              </a:rPr>
              <a:t> (</a:t>
            </a:r>
            <a:r>
              <a:rPr lang="hu-HU" sz="2400" dirty="0" err="1" smtClean="0">
                <a:latin typeface="Lucida Sans Unicode" pitchFamily="34" charset="0"/>
              </a:rPr>
              <a:t>Spermiogenese</a:t>
            </a:r>
            <a:r>
              <a:rPr lang="hu-HU" sz="2400" dirty="0" smtClean="0">
                <a:latin typeface="Lucida Sans Unicode" pitchFamily="34" charset="0"/>
              </a:rPr>
              <a:t>);</a:t>
            </a:r>
            <a:br>
              <a:rPr lang="hu-HU" sz="2400" dirty="0" smtClean="0">
                <a:latin typeface="Lucida Sans Unicode" pitchFamily="34" charset="0"/>
              </a:rPr>
            </a:br>
            <a:endParaRPr lang="hu-HU" sz="2400" dirty="0" smtClean="0">
              <a:latin typeface="Lucida Sans Unicode" pitchFamily="34" charset="0"/>
            </a:endParaRPr>
          </a:p>
          <a:p>
            <a:pPr>
              <a:lnSpc>
                <a:spcPct val="80000"/>
              </a:lnSpc>
            </a:pPr>
            <a:r>
              <a:rPr lang="hu-HU" sz="2400" dirty="0" err="1" smtClean="0">
                <a:latin typeface="Lucida Sans Unicode" pitchFamily="34" charset="0"/>
              </a:rPr>
              <a:t>dieser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Vorgang</a:t>
            </a:r>
            <a:r>
              <a:rPr lang="hu-HU" sz="2400" dirty="0" smtClean="0">
                <a:latin typeface="Lucida Sans Unicode" pitchFamily="34" charset="0"/>
              </a:rPr>
              <a:t> dauert </a:t>
            </a:r>
            <a:r>
              <a:rPr lang="hu-HU" sz="2400" dirty="0" smtClean="0">
                <a:solidFill>
                  <a:srgbClr val="FF0000"/>
                </a:solidFill>
                <a:latin typeface="Lucida Sans Unicode" pitchFamily="34" charset="0"/>
              </a:rPr>
              <a:t>74 </a:t>
            </a:r>
            <a:r>
              <a:rPr lang="hu-HU" sz="2400" dirty="0" smtClean="0">
                <a:latin typeface="Lucida Sans Unicode" pitchFamily="34" charset="0"/>
              </a:rPr>
              <a:t>+/- 5 </a:t>
            </a:r>
            <a:r>
              <a:rPr lang="hu-HU" sz="2400" dirty="0" err="1" smtClean="0">
                <a:solidFill>
                  <a:srgbClr val="FF0000"/>
                </a:solidFill>
                <a:latin typeface="Lucida Sans Unicode" pitchFamily="34" charset="0"/>
              </a:rPr>
              <a:t>Tagen</a:t>
            </a:r>
            <a:r>
              <a:rPr lang="hu-HU" sz="2400" dirty="0" smtClean="0">
                <a:solidFill>
                  <a:srgbClr val="FF0000"/>
                </a:solidFill>
                <a:latin typeface="Lucida Sans Unicode" pitchFamily="34" charset="0"/>
              </a:rPr>
              <a:t> </a:t>
            </a:r>
            <a:r>
              <a:rPr lang="hu-HU" sz="2400" dirty="0" smtClean="0">
                <a:latin typeface="Lucida Sans Unicode" pitchFamily="34" charset="0"/>
              </a:rPr>
              <a:t>(von </a:t>
            </a:r>
            <a:r>
              <a:rPr lang="hu-HU" sz="2400" dirty="0" err="1" smtClean="0">
                <a:latin typeface="Lucida Sans Unicode" pitchFamily="34" charset="0"/>
              </a:rPr>
              <a:t>Spermatogonium</a:t>
            </a:r>
            <a:r>
              <a:rPr lang="hu-HU" sz="2400" dirty="0" smtClean="0">
                <a:latin typeface="Lucida Sans Unicode" pitchFamily="34" charset="0"/>
              </a:rPr>
              <a:t> A </a:t>
            </a:r>
            <a:r>
              <a:rPr lang="hu-HU" sz="2400" dirty="0" err="1" smtClean="0">
                <a:latin typeface="Lucida Sans Unicode" pitchFamily="34" charset="0"/>
              </a:rPr>
              <a:t>bis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zur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reifen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Spermien</a:t>
            </a:r>
            <a:r>
              <a:rPr lang="hu-HU" sz="2400" dirty="0" smtClean="0">
                <a:latin typeface="Lucida Sans Unicode" pitchFamily="34" charset="0"/>
              </a:rPr>
              <a:t>);</a:t>
            </a:r>
            <a:br>
              <a:rPr lang="hu-HU" sz="2400" dirty="0" smtClean="0">
                <a:latin typeface="Lucida Sans Unicode" pitchFamily="34" charset="0"/>
              </a:rPr>
            </a:br>
            <a:endParaRPr lang="hu-HU" sz="2400" dirty="0" smtClean="0">
              <a:latin typeface="Lucida Sans Unicode" pitchFamily="34" charset="0"/>
            </a:endParaRPr>
          </a:p>
          <a:p>
            <a:pPr>
              <a:lnSpc>
                <a:spcPct val="80000"/>
              </a:lnSpc>
            </a:pPr>
            <a:r>
              <a:rPr lang="hu-HU" sz="2400" dirty="0" err="1" smtClean="0">
                <a:latin typeface="Lucida Sans Unicode" pitchFamily="34" charset="0"/>
              </a:rPr>
              <a:t>dieser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Vorgang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passiert</a:t>
            </a:r>
            <a:r>
              <a:rPr lang="hu-HU" sz="2400" dirty="0" smtClean="0">
                <a:latin typeface="Lucida Sans Unicode" pitchFamily="34" charset="0"/>
              </a:rPr>
              <a:t> in </a:t>
            </a:r>
            <a:r>
              <a:rPr lang="hu-HU" sz="2400" dirty="0" err="1" smtClean="0">
                <a:latin typeface="Lucida Sans Unicode" pitchFamily="34" charset="0"/>
              </a:rPr>
              <a:t>Hodenkanälchen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zwischen</a:t>
            </a:r>
            <a:r>
              <a:rPr lang="hu-HU" sz="2400" dirty="0" smtClean="0">
                <a:latin typeface="Lucida Sans Unicode" pitchFamily="34" charset="0"/>
              </a:rPr>
              <a:t> den </a:t>
            </a:r>
            <a:r>
              <a:rPr lang="hu-HU" sz="2400" dirty="0" err="1" smtClean="0">
                <a:latin typeface="Lucida Sans Unicode" pitchFamily="34" charset="0"/>
              </a:rPr>
              <a:t>Sertoli</a:t>
            </a:r>
            <a:r>
              <a:rPr lang="hu-HU" sz="2400" dirty="0" smtClean="0">
                <a:latin typeface="Lucida Sans Unicode" pitchFamily="34" charset="0"/>
              </a:rPr>
              <a:t> </a:t>
            </a:r>
            <a:r>
              <a:rPr lang="hu-HU" sz="2400" dirty="0" err="1" smtClean="0">
                <a:latin typeface="Lucida Sans Unicode" pitchFamily="34" charset="0"/>
              </a:rPr>
              <a:t>Zellen</a:t>
            </a:r>
            <a:r>
              <a:rPr lang="hu-HU" sz="2400" dirty="0" smtClean="0">
                <a:latin typeface="Lucida Sans Unicode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11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2170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13476"/>
                </a:solidFill>
                <a:latin typeface="Roboto" charset="0"/>
              </a:rPr>
              <a:t>Sertoli-Zellen</a:t>
            </a:r>
            <a:endParaRPr lang="en-US" sz="2800" dirty="0" smtClean="0">
              <a:solidFill>
                <a:srgbClr val="013476"/>
              </a:solidFill>
              <a:latin typeface="Roboto" charset="0"/>
            </a:endParaRPr>
          </a:p>
          <a:p>
            <a:endParaRPr lang="en-US" dirty="0">
              <a:solidFill>
                <a:srgbClr val="013476"/>
              </a:solidFill>
              <a:latin typeface="Roboto" charset="0"/>
            </a:endParaRPr>
          </a:p>
          <a:p>
            <a:r>
              <a:rPr lang="en-US" sz="2400" dirty="0">
                <a:latin typeface="Roboto" charset="0"/>
              </a:rPr>
              <a:t>Die </a:t>
            </a:r>
            <a:r>
              <a:rPr lang="en-US" sz="2400" dirty="0" err="1">
                <a:latin typeface="Roboto" charset="0"/>
              </a:rPr>
              <a:t>Sertoli-Zellen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werden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auch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als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Stütz</a:t>
            </a:r>
            <a:r>
              <a:rPr lang="en-US" sz="2400" dirty="0">
                <a:latin typeface="Roboto" charset="0"/>
              </a:rPr>
              <a:t>- </a:t>
            </a:r>
            <a:r>
              <a:rPr lang="en-US" sz="2400" dirty="0" err="1">
                <a:latin typeface="Roboto" charset="0"/>
              </a:rPr>
              <a:t>oder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Ammenzellen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bezeichnet</a:t>
            </a:r>
            <a:r>
              <a:rPr lang="en-US" sz="2400" dirty="0">
                <a:latin typeface="Roboto" charset="0"/>
              </a:rPr>
              <a:t>.</a:t>
            </a:r>
            <a:r>
              <a:rPr lang="en-US" dirty="0">
                <a:latin typeface="Roboto" charset="0"/>
              </a:rPr>
              <a:t> </a:t>
            </a:r>
            <a:endParaRPr lang="en-US" b="0" i="0" dirty="0">
              <a:effectLst/>
              <a:latin typeface="Roboto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700808"/>
            <a:ext cx="9951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Roboto" charset="0"/>
              </a:rPr>
              <a:t>Die </a:t>
            </a:r>
            <a:r>
              <a:rPr lang="en-US" sz="2400" b="1" dirty="0" err="1">
                <a:latin typeface="Roboto" charset="0"/>
              </a:rPr>
              <a:t>Aufgaben</a:t>
            </a:r>
            <a:r>
              <a:rPr lang="en-US" sz="2400" dirty="0">
                <a:latin typeface="Roboto" charset="0"/>
              </a:rPr>
              <a:t> der </a:t>
            </a:r>
            <a:r>
              <a:rPr lang="en-US" sz="2400" dirty="0" err="1">
                <a:latin typeface="Roboto" charset="0"/>
              </a:rPr>
              <a:t>Sertoli-Zellen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sind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vielfältig</a:t>
            </a:r>
            <a:r>
              <a:rPr lang="en-US" sz="2400" dirty="0" smtClean="0">
                <a:latin typeface="Roboto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Roboto" charset="0"/>
            </a:endParaRPr>
          </a:p>
          <a:p>
            <a:pPr algn="just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>
                <a:latin typeface="Roboto" charset="0"/>
              </a:rPr>
              <a:t>Aufbau</a:t>
            </a:r>
            <a:r>
              <a:rPr lang="en-US" sz="2400" dirty="0">
                <a:latin typeface="Roboto" charset="0"/>
              </a:rPr>
              <a:t> der </a:t>
            </a:r>
            <a:r>
              <a:rPr lang="en-US" sz="2400" dirty="0" err="1">
                <a:latin typeface="Roboto" charset="0"/>
              </a:rPr>
              <a:t>Blut-Hoden-Schranke</a:t>
            </a:r>
            <a:endParaRPr lang="en-US" sz="2400" dirty="0">
              <a:latin typeface="Roboto" charset="0"/>
            </a:endParaRPr>
          </a:p>
          <a:p>
            <a:pPr algn="just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>
                <a:latin typeface="Roboto" charset="0"/>
              </a:rPr>
              <a:t>Ernährung</a:t>
            </a:r>
            <a:r>
              <a:rPr lang="en-US" sz="2400" dirty="0">
                <a:latin typeface="Roboto" charset="0"/>
              </a:rPr>
              <a:t> und Schutz der </a:t>
            </a:r>
            <a:r>
              <a:rPr lang="en-US" sz="2400" dirty="0" err="1">
                <a:latin typeface="Roboto" charset="0"/>
              </a:rPr>
              <a:t>Keimzellen</a:t>
            </a:r>
            <a:endParaRPr lang="en-US" sz="2400" dirty="0">
              <a:latin typeface="Roboto" charset="0"/>
            </a:endParaRPr>
          </a:p>
          <a:p>
            <a:pPr algn="just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>
                <a:latin typeface="Roboto" charset="0"/>
              </a:rPr>
              <a:t>Kontrolle</a:t>
            </a:r>
            <a:r>
              <a:rPr lang="en-US" sz="2400" dirty="0">
                <a:latin typeface="Roboto" charset="0"/>
              </a:rPr>
              <a:t> der </a:t>
            </a:r>
            <a:r>
              <a:rPr lang="en-US" sz="2400" dirty="0" err="1">
                <a:latin typeface="Roboto" charset="0"/>
              </a:rPr>
              <a:t>Vermehrung</a:t>
            </a:r>
            <a:r>
              <a:rPr lang="en-US" sz="2400" dirty="0">
                <a:latin typeface="Roboto" charset="0"/>
              </a:rPr>
              <a:t>, </a:t>
            </a:r>
            <a:r>
              <a:rPr lang="en-US" sz="2400" dirty="0" err="1">
                <a:latin typeface="Roboto" charset="0"/>
              </a:rPr>
              <a:t>Reifung</a:t>
            </a:r>
            <a:r>
              <a:rPr lang="en-US" sz="2400" dirty="0">
                <a:latin typeface="Roboto" charset="0"/>
              </a:rPr>
              <a:t> und </a:t>
            </a:r>
            <a:r>
              <a:rPr lang="en-US" sz="2400" dirty="0" err="1">
                <a:latin typeface="Roboto" charset="0"/>
              </a:rPr>
              <a:t>Differenzierung</a:t>
            </a:r>
            <a:r>
              <a:rPr lang="en-US" sz="2400" dirty="0">
                <a:latin typeface="Roboto" charset="0"/>
              </a:rPr>
              <a:t> der </a:t>
            </a:r>
            <a:r>
              <a:rPr lang="en-US" sz="2400" dirty="0" err="1">
                <a:latin typeface="Roboto" charset="0"/>
              </a:rPr>
              <a:t>Keimzellen</a:t>
            </a:r>
            <a:endParaRPr lang="en-US" sz="2400" dirty="0">
              <a:latin typeface="Roboto" charset="0"/>
            </a:endParaRPr>
          </a:p>
          <a:p>
            <a:pPr algn="just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>
                <a:latin typeface="Roboto" charset="0"/>
              </a:rPr>
              <a:t>Phagozytose</a:t>
            </a:r>
            <a:r>
              <a:rPr lang="en-US" sz="2400" dirty="0">
                <a:latin typeface="Roboto" charset="0"/>
              </a:rPr>
              <a:t> der </a:t>
            </a:r>
            <a:r>
              <a:rPr lang="en-US" sz="2400" dirty="0" err="1">
                <a:latin typeface="Roboto" charset="0"/>
              </a:rPr>
              <a:t>Residualkörper</a:t>
            </a:r>
            <a:endParaRPr lang="en-US" sz="2400" dirty="0">
              <a:latin typeface="Roboto" charset="0"/>
            </a:endParaRPr>
          </a:p>
          <a:p>
            <a:pPr algn="just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>
                <a:latin typeface="Roboto" charset="0"/>
              </a:rPr>
              <a:t>Abgabe</a:t>
            </a:r>
            <a:r>
              <a:rPr lang="en-US" sz="2400" dirty="0">
                <a:latin typeface="Roboto" charset="0"/>
              </a:rPr>
              <a:t> der </a:t>
            </a:r>
            <a:r>
              <a:rPr lang="en-US" sz="2400" dirty="0" err="1">
                <a:latin typeface="Roboto" charset="0"/>
              </a:rPr>
              <a:t>Spermien</a:t>
            </a:r>
            <a:endParaRPr lang="en-US" sz="2400" dirty="0">
              <a:latin typeface="Roboto" charset="0"/>
            </a:endParaRPr>
          </a:p>
          <a:p>
            <a:pPr algn="just">
              <a:lnSpc>
                <a:spcPct val="150000"/>
              </a:lnSpc>
              <a:buFont typeface="Arial" charset="0"/>
              <a:buChar char="•"/>
            </a:pPr>
            <a:r>
              <a:rPr lang="en-US" sz="2400" b="1" dirty="0" err="1">
                <a:latin typeface="Roboto" charset="0"/>
              </a:rPr>
              <a:t>Produktion</a:t>
            </a:r>
            <a:r>
              <a:rPr lang="en-US" sz="2400" dirty="0">
                <a:latin typeface="Roboto" charset="0"/>
              </a:rPr>
              <a:t> von </a:t>
            </a:r>
            <a:r>
              <a:rPr lang="en-US" sz="2400" b="1" dirty="0" err="1">
                <a:latin typeface="Roboto" charset="0"/>
              </a:rPr>
              <a:t>a</a:t>
            </a:r>
            <a:r>
              <a:rPr lang="en-US" sz="2400" dirty="0" err="1">
                <a:latin typeface="Roboto" charset="0"/>
              </a:rPr>
              <a:t>ndrogen</a:t>
            </a:r>
            <a:r>
              <a:rPr lang="en-US" sz="2400" b="1" dirty="0" err="1">
                <a:latin typeface="Roboto" charset="0"/>
              </a:rPr>
              <a:t>b</a:t>
            </a:r>
            <a:r>
              <a:rPr lang="en-US" sz="2400" dirty="0" err="1">
                <a:latin typeface="Roboto" charset="0"/>
              </a:rPr>
              <a:t>indendem</a:t>
            </a:r>
            <a:r>
              <a:rPr lang="en-US" sz="2400" dirty="0">
                <a:latin typeface="Roboto" charset="0"/>
              </a:rPr>
              <a:t> </a:t>
            </a:r>
            <a:r>
              <a:rPr lang="en-US" sz="2400" b="1" dirty="0">
                <a:latin typeface="Roboto" charset="0"/>
              </a:rPr>
              <a:t>P</a:t>
            </a:r>
            <a:r>
              <a:rPr lang="en-US" sz="2400" dirty="0">
                <a:latin typeface="Roboto" charset="0"/>
              </a:rPr>
              <a:t>rotein (</a:t>
            </a:r>
            <a:r>
              <a:rPr lang="en-US" sz="2400" b="1" dirty="0">
                <a:latin typeface="Roboto" charset="0"/>
              </a:rPr>
              <a:t>ABP</a:t>
            </a:r>
            <a:r>
              <a:rPr lang="en-US" sz="2400" dirty="0">
                <a:latin typeface="Roboto" charset="0"/>
              </a:rPr>
              <a:t>) und Inhibin.</a:t>
            </a:r>
            <a:endParaRPr lang="en-US" sz="2400" b="0" i="0" dirty="0">
              <a:effectLst/>
              <a:latin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097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0264" y="14469"/>
            <a:ext cx="932452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13476"/>
                </a:solidFill>
                <a:latin typeface="Roboto" charset="0"/>
              </a:rPr>
              <a:t>Leydig-Zellen</a:t>
            </a:r>
            <a:endParaRPr lang="en-US" sz="2800" dirty="0" smtClean="0">
              <a:solidFill>
                <a:srgbClr val="013476"/>
              </a:solidFill>
              <a:latin typeface="Roboto" charset="0"/>
            </a:endParaRPr>
          </a:p>
          <a:p>
            <a:pPr algn="just"/>
            <a:endParaRPr lang="en-US" sz="2800" dirty="0">
              <a:solidFill>
                <a:srgbClr val="013476"/>
              </a:solidFill>
              <a:latin typeface="Roboto" charset="0"/>
            </a:endParaRPr>
          </a:p>
          <a:p>
            <a:pPr algn="just"/>
            <a:r>
              <a:rPr lang="en-US" sz="2400" dirty="0">
                <a:latin typeface="Roboto" charset="0"/>
              </a:rPr>
              <a:t>Die </a:t>
            </a:r>
            <a:r>
              <a:rPr lang="en-US" sz="2400" dirty="0" err="1">
                <a:latin typeface="Roboto" charset="0"/>
              </a:rPr>
              <a:t>Leydig-Zellen</a:t>
            </a:r>
            <a:r>
              <a:rPr lang="en-US" sz="2400" dirty="0">
                <a:latin typeface="Roboto" charset="0"/>
              </a:rPr>
              <a:t> (</a:t>
            </a:r>
            <a:r>
              <a:rPr lang="en-US" sz="2400" dirty="0" err="1">
                <a:latin typeface="Roboto" charset="0"/>
              </a:rPr>
              <a:t>Interstitialzellen</a:t>
            </a:r>
            <a:r>
              <a:rPr lang="en-US" sz="2400" dirty="0">
                <a:latin typeface="Roboto" charset="0"/>
              </a:rPr>
              <a:t>) </a:t>
            </a:r>
            <a:r>
              <a:rPr lang="en-US" sz="2400" dirty="0" err="1">
                <a:latin typeface="Roboto" charset="0"/>
              </a:rPr>
              <a:t>liegen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im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Bindewebe</a:t>
            </a:r>
            <a:r>
              <a:rPr lang="en-US" sz="2400" dirty="0">
                <a:latin typeface="Roboto" charset="0"/>
              </a:rPr>
              <a:t> des </a:t>
            </a:r>
            <a:r>
              <a:rPr lang="en-US" sz="2400" dirty="0" err="1">
                <a:latin typeface="Roboto" charset="0"/>
              </a:rPr>
              <a:t>Hodens</a:t>
            </a:r>
            <a:r>
              <a:rPr lang="en-US" sz="2400" dirty="0">
                <a:latin typeface="Roboto" charset="0"/>
              </a:rPr>
              <a:t>, </a:t>
            </a:r>
            <a:r>
              <a:rPr lang="en-US" sz="2400" dirty="0" err="1">
                <a:latin typeface="Roboto" charset="0"/>
              </a:rPr>
              <a:t>zwischen</a:t>
            </a:r>
            <a:r>
              <a:rPr lang="en-US" sz="2400" dirty="0">
                <a:latin typeface="Roboto" charset="0"/>
              </a:rPr>
              <a:t> den </a:t>
            </a:r>
            <a:r>
              <a:rPr lang="en-US" sz="2400" dirty="0" err="1">
                <a:latin typeface="Roboto" charset="0"/>
              </a:rPr>
              <a:t>Hodenkanälchen</a:t>
            </a:r>
            <a:r>
              <a:rPr lang="en-US" sz="2400" dirty="0">
                <a:latin typeface="Roboto" charset="0"/>
              </a:rPr>
              <a:t>. </a:t>
            </a:r>
            <a:r>
              <a:rPr lang="en-US" sz="2400" dirty="0" err="1">
                <a:latin typeface="Roboto" charset="0"/>
              </a:rPr>
              <a:t>Sie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liegen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dicht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beieinander</a:t>
            </a:r>
            <a:r>
              <a:rPr lang="en-US" sz="2400" dirty="0">
                <a:latin typeface="Roboto" charset="0"/>
              </a:rPr>
              <a:t> und </a:t>
            </a:r>
            <a:r>
              <a:rPr lang="en-US" sz="2400" dirty="0" err="1">
                <a:latin typeface="Roboto" charset="0"/>
              </a:rPr>
              <a:t>sind</a:t>
            </a:r>
            <a:r>
              <a:rPr lang="en-US" sz="2400" dirty="0">
                <a:latin typeface="Roboto" charset="0"/>
              </a:rPr>
              <a:t> in </a:t>
            </a:r>
            <a:r>
              <a:rPr lang="en-US" sz="2400" dirty="0" err="1">
                <a:latin typeface="Roboto" charset="0"/>
              </a:rPr>
              <a:t>Gruppen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angeordnet</a:t>
            </a:r>
            <a:r>
              <a:rPr lang="en-US" sz="2400" dirty="0">
                <a:latin typeface="Roboto" charset="0"/>
              </a:rPr>
              <a:t>. </a:t>
            </a:r>
            <a:r>
              <a:rPr lang="en-US" sz="2400" dirty="0" err="1">
                <a:latin typeface="Roboto" charset="0"/>
              </a:rPr>
              <a:t>Leydig-Zellen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besitzen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einen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polygonalen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Zellkörper</a:t>
            </a:r>
            <a:r>
              <a:rPr lang="en-US" sz="2400" dirty="0">
                <a:latin typeface="Roboto" charset="0"/>
              </a:rPr>
              <a:t> (</a:t>
            </a:r>
            <a:r>
              <a:rPr lang="en-US" sz="2400" dirty="0" err="1">
                <a:latin typeface="Roboto" charset="0"/>
              </a:rPr>
              <a:t>Durchmesser</a:t>
            </a:r>
            <a:r>
              <a:rPr lang="en-US" sz="2400" dirty="0">
                <a:latin typeface="Roboto" charset="0"/>
              </a:rPr>
              <a:t>: 15–20 </a:t>
            </a:r>
            <a:r>
              <a:rPr lang="en-US" sz="2400" dirty="0" err="1">
                <a:latin typeface="Roboto" charset="0"/>
              </a:rPr>
              <a:t>μm</a:t>
            </a:r>
            <a:r>
              <a:rPr lang="en-US" sz="2400" dirty="0">
                <a:latin typeface="Roboto" charset="0"/>
              </a:rPr>
              <a:t>) und </a:t>
            </a:r>
            <a:r>
              <a:rPr lang="en-US" sz="2400" dirty="0" err="1">
                <a:latin typeface="Roboto" charset="0"/>
              </a:rPr>
              <a:t>einen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runden</a:t>
            </a:r>
            <a:r>
              <a:rPr lang="en-US" sz="2400" dirty="0">
                <a:latin typeface="Roboto" charset="0"/>
              </a:rPr>
              <a:t> </a:t>
            </a:r>
            <a:r>
              <a:rPr lang="en-US" sz="2400" dirty="0" err="1">
                <a:latin typeface="Roboto" charset="0"/>
              </a:rPr>
              <a:t>Zellkern</a:t>
            </a:r>
            <a:r>
              <a:rPr lang="en-US" sz="2400" dirty="0" smtClean="0">
                <a:latin typeface="Roboto" charset="0"/>
              </a:rPr>
              <a:t>.</a:t>
            </a:r>
          </a:p>
          <a:p>
            <a:pPr algn="just"/>
            <a:endParaRPr lang="en-US" sz="2400" dirty="0">
              <a:latin typeface="Roboto" charset="0"/>
            </a:endParaRPr>
          </a:p>
          <a:p>
            <a:pPr algn="just"/>
            <a:r>
              <a:rPr lang="en-US" sz="2400" dirty="0" err="1"/>
              <a:t>Sie</a:t>
            </a:r>
            <a:r>
              <a:rPr lang="en-US" sz="2400" dirty="0"/>
              <a:t> </a:t>
            </a:r>
            <a:r>
              <a:rPr lang="en-US" sz="2400" dirty="0" err="1"/>
              <a:t>produzieren</a:t>
            </a:r>
            <a:r>
              <a:rPr lang="en-US" sz="2400" dirty="0"/>
              <a:t> die </a:t>
            </a:r>
            <a:r>
              <a:rPr lang="en-US" sz="2400" dirty="0" err="1"/>
              <a:t>männlichen</a:t>
            </a:r>
            <a:r>
              <a:rPr lang="en-US" sz="2400" dirty="0"/>
              <a:t> </a:t>
            </a:r>
            <a:r>
              <a:rPr lang="en-US" sz="2400" dirty="0" err="1"/>
              <a:t>Sexualhormone</a:t>
            </a:r>
            <a:r>
              <a:rPr lang="en-US" sz="2400" dirty="0"/>
              <a:t>, die </a:t>
            </a:r>
            <a:r>
              <a:rPr lang="en-US" sz="2400" dirty="0">
                <a:hlinkClick r:id="rId2"/>
              </a:rPr>
              <a:t>Androgene</a:t>
            </a:r>
            <a:r>
              <a:rPr lang="en-US" sz="2400" dirty="0"/>
              <a:t>, </a:t>
            </a:r>
            <a:r>
              <a:rPr lang="en-US" sz="2400" dirty="0" err="1"/>
              <a:t>allen</a:t>
            </a:r>
            <a:r>
              <a:rPr lang="en-US" sz="2400" dirty="0"/>
              <a:t> </a:t>
            </a:r>
            <a:r>
              <a:rPr lang="en-US" sz="2400" dirty="0" err="1"/>
              <a:t>voran</a:t>
            </a:r>
            <a:r>
              <a:rPr lang="en-US" sz="2400" dirty="0"/>
              <a:t> das </a:t>
            </a:r>
            <a:r>
              <a:rPr lang="en-US" sz="2400" b="1" dirty="0" err="1"/>
              <a:t>Testosteron</a:t>
            </a:r>
            <a:r>
              <a:rPr lang="en-US" sz="2400" dirty="0"/>
              <a:t>. Dieses </a:t>
            </a:r>
            <a:r>
              <a:rPr lang="en-US" sz="2400" dirty="0" err="1"/>
              <a:t>wird</a:t>
            </a:r>
            <a:r>
              <a:rPr lang="en-US" sz="2400" dirty="0"/>
              <a:t> </a:t>
            </a:r>
            <a:r>
              <a:rPr lang="en-US" sz="2400" dirty="0" err="1"/>
              <a:t>vom</a:t>
            </a:r>
            <a:r>
              <a:rPr lang="en-US" sz="2400" dirty="0"/>
              <a:t> </a:t>
            </a:r>
            <a:r>
              <a:rPr lang="en-US" sz="2400" dirty="0" err="1"/>
              <a:t>androgenbindenden</a:t>
            </a:r>
            <a:r>
              <a:rPr lang="en-US" sz="2400" dirty="0"/>
              <a:t> Protein der </a:t>
            </a:r>
            <a:r>
              <a:rPr lang="en-US" sz="2400" dirty="0" err="1"/>
              <a:t>Sertoli-Zellen</a:t>
            </a:r>
            <a:r>
              <a:rPr lang="en-US" sz="2400" dirty="0"/>
              <a:t> </a:t>
            </a:r>
            <a:r>
              <a:rPr lang="en-US" sz="2400" dirty="0" err="1"/>
              <a:t>gebunden</a:t>
            </a:r>
            <a:r>
              <a:rPr lang="en-US" sz="2400" dirty="0"/>
              <a:t> und den </a:t>
            </a:r>
            <a:r>
              <a:rPr lang="en-US" sz="2400" dirty="0" err="1"/>
              <a:t>Keimzellen</a:t>
            </a:r>
            <a:r>
              <a:rPr lang="en-US" sz="2400" dirty="0"/>
              <a:t> </a:t>
            </a:r>
            <a:r>
              <a:rPr lang="en-US" sz="2400" dirty="0" err="1"/>
              <a:t>zugeführt</a:t>
            </a:r>
            <a:r>
              <a:rPr lang="en-US" sz="2400" dirty="0"/>
              <a:t>. </a:t>
            </a:r>
            <a:endParaRPr lang="en-US" sz="2400" dirty="0">
              <a:latin typeface="Roboto" charset="0"/>
            </a:endParaRPr>
          </a:p>
          <a:p>
            <a:pPr algn="just"/>
            <a:r>
              <a:rPr lang="en-US" sz="2400" dirty="0"/>
              <a:t/>
            </a:r>
            <a:br>
              <a:rPr lang="en-US" sz="2400" dirty="0"/>
            </a:b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4271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/>
          </p:nvPr>
        </p:nvGraphicFramePr>
        <p:xfrm>
          <a:off x="828501" y="0"/>
          <a:ext cx="33834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Image" r:id="rId3" imgW="4571280" imgH="9142560" progId="Photoshop.Image.7">
                  <p:embed/>
                </p:oleObj>
              </mc:Choice>
              <mc:Fallback>
                <p:oleObj name="Image" r:id="rId3" imgW="4571280" imgH="914256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8501" y="0"/>
                        <a:ext cx="33834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3" name="Line 14"/>
          <p:cNvSpPr>
            <a:spLocks noChangeShapeType="1"/>
          </p:cNvSpPr>
          <p:nvPr/>
        </p:nvSpPr>
        <p:spPr bwMode="auto">
          <a:xfrm>
            <a:off x="1619250" y="2708275"/>
            <a:ext cx="7273925" cy="0"/>
          </a:xfrm>
          <a:prstGeom prst="line">
            <a:avLst/>
          </a:prstGeom>
          <a:noFill/>
          <a:ln w="12700">
            <a:solidFill>
              <a:srgbClr val="0066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cxnSp>
        <p:nvCxnSpPr>
          <p:cNvPr id="13" name="Egyenes összekötő 12"/>
          <p:cNvCxnSpPr/>
          <p:nvPr/>
        </p:nvCxnSpPr>
        <p:spPr>
          <a:xfrm>
            <a:off x="4211960" y="980728"/>
            <a:ext cx="4824536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4211960" y="2721976"/>
            <a:ext cx="482453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4406900" y="322263"/>
            <a:ext cx="4643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>
                <a:latin typeface="Lucida Sans Unicode" pitchFamily="34" charset="0"/>
              </a:rPr>
              <a:t>Viele</a:t>
            </a:r>
            <a:r>
              <a:rPr lang="hu-HU" sz="2000" b="1" dirty="0">
                <a:latin typeface="Lucida Sans Unicode" pitchFamily="34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Lucida Sans Unicode" pitchFamily="34" charset="0"/>
              </a:rPr>
              <a:t>Mitosen</a:t>
            </a:r>
            <a:r>
              <a:rPr lang="hu-HU" sz="2000" b="1" dirty="0">
                <a:latin typeface="Lucida Sans Unicode" pitchFamily="34" charset="0"/>
              </a:rPr>
              <a:t> </a:t>
            </a:r>
            <a:r>
              <a:rPr lang="hu-HU" sz="2000" b="1" dirty="0" smtClean="0">
                <a:latin typeface="Lucida Sans Unicode" pitchFamily="34" charset="0"/>
              </a:rPr>
              <a:t>(von </a:t>
            </a:r>
            <a:r>
              <a:rPr lang="hu-HU" sz="2000" b="1" dirty="0" err="1" smtClean="0">
                <a:latin typeface="Lucida Sans Unicode" pitchFamily="34" charset="0"/>
              </a:rPr>
              <a:t>Spermatogonien</a:t>
            </a:r>
            <a:r>
              <a:rPr lang="hu-HU" sz="2000" b="1" dirty="0" smtClean="0">
                <a:latin typeface="Lucida Sans Unicode" pitchFamily="34" charset="0"/>
              </a:rPr>
              <a:t> </a:t>
            </a:r>
            <a:r>
              <a:rPr lang="hu-HU" sz="2000" b="1" dirty="0">
                <a:latin typeface="Lucida Sans Unicode" pitchFamily="34" charset="0"/>
              </a:rPr>
              <a:t>A </a:t>
            </a:r>
            <a:r>
              <a:rPr lang="hu-HU" sz="2000" b="1" dirty="0" err="1">
                <a:latin typeface="Lucida Sans Unicode" pitchFamily="34" charset="0"/>
              </a:rPr>
              <a:t>bis</a:t>
            </a:r>
            <a:r>
              <a:rPr lang="hu-HU" sz="2000" b="1" dirty="0">
                <a:latin typeface="Lucida Sans Unicode" pitchFamily="34" charset="0"/>
              </a:rPr>
              <a:t> </a:t>
            </a:r>
            <a:r>
              <a:rPr lang="hu-HU" sz="2000" b="1" dirty="0" err="1">
                <a:latin typeface="Lucida Sans Unicode" pitchFamily="34" charset="0"/>
              </a:rPr>
              <a:t>prim</a:t>
            </a:r>
            <a:r>
              <a:rPr lang="en-US" sz="2000" b="1" dirty="0">
                <a:latin typeface="Lucida Sans Unicode" pitchFamily="34" charset="0"/>
                <a:cs typeface="Times New Roman" pitchFamily="18" charset="0"/>
              </a:rPr>
              <a:t>ä</a:t>
            </a:r>
            <a:r>
              <a:rPr lang="hu-HU" sz="2000" b="1" dirty="0" err="1">
                <a:latin typeface="Lucida Sans Unicode" pitchFamily="34" charset="0"/>
                <a:cs typeface="Times New Roman" pitchFamily="18" charset="0"/>
              </a:rPr>
              <a:t>ren</a:t>
            </a:r>
            <a:r>
              <a:rPr lang="hu-HU" sz="2000" b="1" dirty="0">
                <a:latin typeface="Lucida Sans Unicode" pitchFamily="34" charset="0"/>
                <a:cs typeface="Times New Roman" pitchFamily="18" charset="0"/>
              </a:rPr>
              <a:t> </a:t>
            </a:r>
            <a:r>
              <a:rPr lang="hu-HU" sz="2000" b="1" dirty="0" err="1" smtClean="0">
                <a:latin typeface="Lucida Sans Unicode" pitchFamily="34" charset="0"/>
                <a:cs typeface="Times New Roman" pitchFamily="18" charset="0"/>
              </a:rPr>
              <a:t>Spermatozyten</a:t>
            </a:r>
            <a:r>
              <a:rPr lang="hu-HU" sz="2000" b="1" dirty="0" smtClean="0">
                <a:latin typeface="Lucida Sans Unicode" pitchFamily="34" charset="0"/>
                <a:cs typeface="Times New Roman" pitchFamily="18" charset="0"/>
              </a:rPr>
              <a:t>)</a:t>
            </a:r>
            <a:endParaRPr lang="en-US" sz="2000" b="1" dirty="0">
              <a:latin typeface="Lucida Sans Unicode" pitchFamily="34" charset="0"/>
              <a:cs typeface="Times New Roman" pitchFamily="18" charset="0"/>
            </a:endParaRPr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3924300" y="404813"/>
            <a:ext cx="0" cy="5032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4376738" y="1052513"/>
            <a:ext cx="47164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 smtClean="0">
                <a:latin typeface="Lucida Sans Unicode" pitchFamily="34" charset="0"/>
              </a:rPr>
              <a:t>Eine</a:t>
            </a:r>
            <a:r>
              <a:rPr lang="hu-HU" sz="2000" b="1" dirty="0" smtClean="0">
                <a:latin typeface="Lucida Sans Unicode" pitchFamily="34" charset="0"/>
              </a:rPr>
              <a:t> </a:t>
            </a:r>
            <a:r>
              <a:rPr lang="hu-HU" sz="2000" b="1" dirty="0" err="1" smtClean="0">
                <a:solidFill>
                  <a:schemeClr val="accent6">
                    <a:lumMod val="75000"/>
                  </a:schemeClr>
                </a:solidFill>
                <a:latin typeface="Lucida Sans Unicode" pitchFamily="34" charset="0"/>
              </a:rPr>
              <a:t>Meiose</a:t>
            </a:r>
            <a:r>
              <a:rPr lang="hu-HU" sz="2000" b="1" dirty="0" smtClean="0">
                <a:latin typeface="Lucida Sans Unicode" pitchFamily="34" charset="0"/>
              </a:rPr>
              <a:t> (von </a:t>
            </a:r>
            <a:r>
              <a:rPr lang="hu-HU" sz="2000" b="1" dirty="0" err="1" smtClean="0">
                <a:latin typeface="Lucida Sans Unicode" pitchFamily="34" charset="0"/>
              </a:rPr>
              <a:t>eine</a:t>
            </a:r>
            <a:r>
              <a:rPr lang="hu-HU" sz="2000" b="1" dirty="0" smtClean="0">
                <a:latin typeface="Lucida Sans Unicode" pitchFamily="34" charset="0"/>
              </a:rPr>
              <a:t> </a:t>
            </a:r>
            <a:r>
              <a:rPr lang="hu-HU" sz="2000" b="1" dirty="0" err="1" smtClean="0">
                <a:latin typeface="Lucida Sans Unicode" pitchFamily="34" charset="0"/>
              </a:rPr>
              <a:t>prim</a:t>
            </a:r>
            <a:r>
              <a:rPr lang="en-US" sz="2000" b="1" dirty="0" smtClean="0">
                <a:latin typeface="Lucida Sans Unicode" pitchFamily="34" charset="0"/>
              </a:rPr>
              <a:t>ä</a:t>
            </a:r>
            <a:r>
              <a:rPr lang="hu-HU" sz="2000" b="1" dirty="0" err="1" smtClean="0">
                <a:latin typeface="Lucida Sans Unicode" pitchFamily="34" charset="0"/>
              </a:rPr>
              <a:t>ren</a:t>
            </a:r>
            <a:r>
              <a:rPr lang="hu-HU" sz="2000" b="1" dirty="0" smtClean="0">
                <a:latin typeface="Lucida Sans Unicode" pitchFamily="34" charset="0"/>
              </a:rPr>
              <a:t> </a:t>
            </a:r>
            <a:r>
              <a:rPr lang="hu-HU" sz="2000" b="1" dirty="0" err="1" smtClean="0">
                <a:latin typeface="Lucida Sans Unicode" pitchFamily="34" charset="0"/>
              </a:rPr>
              <a:t>Spermatozyten</a:t>
            </a:r>
            <a:r>
              <a:rPr lang="hu-HU" sz="2000" b="1" dirty="0" smtClean="0">
                <a:latin typeface="Lucida Sans Unicode" pitchFamily="34" charset="0"/>
              </a:rPr>
              <a:t> </a:t>
            </a:r>
            <a:r>
              <a:rPr lang="hu-HU" sz="2000" b="1" dirty="0" err="1" smtClean="0">
                <a:latin typeface="Lucida Sans Unicode" pitchFamily="34" charset="0"/>
              </a:rPr>
              <a:t>bis</a:t>
            </a:r>
            <a:r>
              <a:rPr lang="hu-HU" sz="2000" b="1" dirty="0" smtClean="0">
                <a:latin typeface="Lucida Sans Unicode" pitchFamily="34" charset="0"/>
              </a:rPr>
              <a:t> </a:t>
            </a:r>
            <a:r>
              <a:rPr lang="hu-HU" sz="2000" b="1" dirty="0" err="1" smtClean="0">
                <a:latin typeface="Lucida Sans Unicode" pitchFamily="34" charset="0"/>
              </a:rPr>
              <a:t>vier</a:t>
            </a:r>
            <a:r>
              <a:rPr lang="hu-HU" sz="2000" b="1" dirty="0" smtClean="0">
                <a:latin typeface="Lucida Sans Unicode" pitchFamily="34" charset="0"/>
              </a:rPr>
              <a:t> </a:t>
            </a:r>
            <a:r>
              <a:rPr lang="hu-HU" sz="2000" b="1" dirty="0" err="1" smtClean="0">
                <a:latin typeface="Lucida Sans Unicode" pitchFamily="34" charset="0"/>
              </a:rPr>
              <a:t>Spermatiden</a:t>
            </a:r>
            <a:r>
              <a:rPr lang="hu-HU" sz="2000" b="1" dirty="0" smtClean="0">
                <a:latin typeface="Lucida Sans Unicode" pitchFamily="34" charset="0"/>
              </a:rPr>
              <a:t>)</a:t>
            </a:r>
            <a:endParaRPr lang="de-DE" sz="2000" b="1" dirty="0">
              <a:latin typeface="Lucida Sans Unicode" pitchFamily="34" charset="0"/>
            </a:endParaRP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>
            <a:off x="3924300" y="908050"/>
            <a:ext cx="0" cy="1800225"/>
          </a:xfrm>
          <a:prstGeom prst="line">
            <a:avLst/>
          </a:prstGeom>
          <a:noFill/>
          <a:ln w="28575">
            <a:solidFill>
              <a:srgbClr val="CC66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4438650" y="3648075"/>
            <a:ext cx="4319587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 err="1">
                <a:latin typeface="Lucida Sans Unicode" pitchFamily="34" charset="0"/>
              </a:rPr>
              <a:t>Keine</a:t>
            </a:r>
            <a:r>
              <a:rPr lang="hu-HU" b="1" dirty="0">
                <a:latin typeface="Lucida Sans Unicode" pitchFamily="34" charset="0"/>
              </a:rPr>
              <a:t> </a:t>
            </a:r>
            <a:r>
              <a:rPr lang="hu-HU" b="1" dirty="0" err="1">
                <a:latin typeface="Lucida Sans Unicode" pitchFamily="34" charset="0"/>
              </a:rPr>
              <a:t>Zellvermehrung</a:t>
            </a:r>
            <a:r>
              <a:rPr lang="hu-HU" b="1" dirty="0">
                <a:latin typeface="Lucida Sans Unicode" pitchFamily="34" charset="0"/>
              </a:rPr>
              <a:t>, </a:t>
            </a:r>
            <a:r>
              <a:rPr lang="hu-HU" b="1" dirty="0" err="1">
                <a:latin typeface="Lucida Sans Unicode" pitchFamily="34" charset="0"/>
              </a:rPr>
              <a:t>nur</a:t>
            </a:r>
            <a:r>
              <a:rPr lang="hu-HU" b="1" dirty="0">
                <a:latin typeface="Lucida Sans Unicode" pitchFamily="34" charset="0"/>
              </a:rPr>
              <a:t> </a:t>
            </a:r>
            <a:r>
              <a:rPr lang="hu-HU" b="1" dirty="0" err="1">
                <a:latin typeface="Lucida Sans Unicode" pitchFamily="34" charset="0"/>
              </a:rPr>
              <a:t>zellul</a:t>
            </a:r>
            <a:r>
              <a:rPr lang="en-US" b="1" dirty="0">
                <a:latin typeface="Lucida Sans Unicode" pitchFamily="34" charset="0"/>
                <a:cs typeface="Times New Roman" pitchFamily="18" charset="0"/>
              </a:rPr>
              <a:t>ä</a:t>
            </a:r>
            <a:r>
              <a:rPr lang="hu-HU" b="1" dirty="0">
                <a:latin typeface="Lucida Sans Unicode" pitchFamily="34" charset="0"/>
                <a:cs typeface="Times New Roman" pitchFamily="18" charset="0"/>
              </a:rPr>
              <a:t>re </a:t>
            </a:r>
            <a:r>
              <a:rPr lang="hu-HU" b="1" dirty="0" err="1" smtClean="0">
                <a:latin typeface="Lucida Sans Unicode" pitchFamily="34" charset="0"/>
                <a:cs typeface="Times New Roman" pitchFamily="18" charset="0"/>
              </a:rPr>
              <a:t>Reifen</a:t>
            </a:r>
            <a:r>
              <a:rPr lang="hu-HU" b="1" dirty="0" smtClean="0">
                <a:latin typeface="Lucida Sans Unicode" pitchFamily="34" charset="0"/>
                <a:cs typeface="Times New Roman" pitchFamily="18" charset="0"/>
              </a:rPr>
              <a:t/>
            </a:r>
            <a:br>
              <a:rPr lang="hu-HU" b="1" dirty="0" smtClean="0">
                <a:latin typeface="Lucida Sans Unicode" pitchFamily="34" charset="0"/>
                <a:cs typeface="Times New Roman" pitchFamily="18" charset="0"/>
              </a:rPr>
            </a:br>
            <a:r>
              <a:rPr lang="hu-HU" b="1" dirty="0" smtClean="0">
                <a:latin typeface="Lucida Sans Unicode" pitchFamily="34" charset="0"/>
                <a:cs typeface="Times New Roman" pitchFamily="18" charset="0"/>
              </a:rPr>
              <a:t/>
            </a:r>
            <a:br>
              <a:rPr lang="hu-HU" b="1" dirty="0" smtClean="0">
                <a:latin typeface="Lucida Sans Unicode" pitchFamily="34" charset="0"/>
                <a:cs typeface="Times New Roman" pitchFamily="18" charset="0"/>
              </a:rPr>
            </a:br>
            <a:r>
              <a:rPr lang="hu-HU" sz="3200" b="1" dirty="0" smtClean="0">
                <a:solidFill>
                  <a:srgbClr val="000066"/>
                </a:solidFill>
                <a:latin typeface="Lucida Sans Unicode" pitchFamily="34" charset="0"/>
                <a:cs typeface="Times New Roman" pitchFamily="18" charset="0"/>
              </a:rPr>
              <a:t>SPERMIOGENESE</a:t>
            </a:r>
            <a:endParaRPr lang="en-US" sz="3200" b="1" dirty="0">
              <a:solidFill>
                <a:srgbClr val="000066"/>
              </a:solidFill>
              <a:latin typeface="Lucida Sans Unicode" pitchFamily="34" charset="0"/>
              <a:cs typeface="Times New Roman" pitchFamily="18" charset="0"/>
            </a:endParaRPr>
          </a:p>
        </p:txBody>
      </p:sp>
      <p:sp>
        <p:nvSpPr>
          <p:cNvPr id="61450" name="Line 10"/>
          <p:cNvSpPr>
            <a:spLocks noChangeShapeType="1"/>
          </p:cNvSpPr>
          <p:nvPr/>
        </p:nvSpPr>
        <p:spPr bwMode="auto">
          <a:xfrm>
            <a:off x="3924300" y="2708275"/>
            <a:ext cx="0" cy="338455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4459288" y="2225675"/>
            <a:ext cx="41751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3200" b="1" dirty="0">
                <a:solidFill>
                  <a:srgbClr val="FF0000"/>
                </a:solidFill>
                <a:latin typeface="Lucida Sans Unicode" pitchFamily="34" charset="0"/>
              </a:rPr>
              <a:t>SPERMATO</a:t>
            </a:r>
            <a:r>
              <a:rPr lang="hu-HU" sz="3200" b="1" dirty="0">
                <a:solidFill>
                  <a:srgbClr val="CC6600"/>
                </a:solidFill>
                <a:latin typeface="Lucida Sans Unicode" pitchFamily="34" charset="0"/>
              </a:rPr>
              <a:t>GENESE</a:t>
            </a:r>
            <a:endParaRPr lang="en-US" sz="3200" b="1" dirty="0">
              <a:solidFill>
                <a:srgbClr val="CC6600"/>
              </a:solidFill>
              <a:latin typeface="Lucida Sans Unicode" pitchFamily="34" charset="0"/>
            </a:endParaRPr>
          </a:p>
          <a:p>
            <a:pPr>
              <a:spcBef>
                <a:spcPct val="50000"/>
              </a:spcBef>
            </a:pPr>
            <a:endParaRPr lang="de-DE" sz="3200" dirty="0">
              <a:latin typeface="Lucida Sans Unicode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0" y="0"/>
            <a:ext cx="1331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 smtClean="0"/>
              <a:t>Basalmembran</a:t>
            </a:r>
            <a:endParaRPr lang="hu-HU" sz="1000" dirty="0"/>
          </a:p>
        </p:txBody>
      </p:sp>
      <p:cxnSp>
        <p:nvCxnSpPr>
          <p:cNvPr id="17" name="Egyenes összekötő nyíllal 16"/>
          <p:cNvCxnSpPr/>
          <p:nvPr/>
        </p:nvCxnSpPr>
        <p:spPr>
          <a:xfrm>
            <a:off x="1024765" y="127265"/>
            <a:ext cx="594485" cy="26297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1331640" y="580526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/>
              <a:t>Sämenkanälchen-lumen</a:t>
            </a:r>
            <a:endParaRPr lang="hu-HU" sz="12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0" y="1772816"/>
            <a:ext cx="1187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/>
              <a:t>Zellkerne</a:t>
            </a:r>
            <a:r>
              <a:rPr lang="hu-HU" sz="1400" b="1" dirty="0" smtClean="0"/>
              <a:t> und </a:t>
            </a:r>
            <a:r>
              <a:rPr lang="hu-HU" sz="1400" b="1" dirty="0" err="1" smtClean="0"/>
              <a:t>Zytoplasm</a:t>
            </a:r>
            <a:r>
              <a:rPr lang="hu-HU" sz="1400" b="1" dirty="0" smtClean="0"/>
              <a:t> von 2 </a:t>
            </a:r>
            <a:r>
              <a:rPr lang="hu-HU" sz="1400" b="1" dirty="0" err="1" smtClean="0"/>
              <a:t>Sertoli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Zellen</a:t>
            </a:r>
            <a:endParaRPr lang="hu-HU" sz="1400" b="1" dirty="0"/>
          </a:p>
        </p:txBody>
      </p:sp>
      <p:cxnSp>
        <p:nvCxnSpPr>
          <p:cNvPr id="24" name="Egyenes összekötő nyíllal 23"/>
          <p:cNvCxnSpPr/>
          <p:nvPr/>
        </p:nvCxnSpPr>
        <p:spPr>
          <a:xfrm flipV="1">
            <a:off x="683568" y="1628800"/>
            <a:ext cx="792088" cy="1440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V="1">
            <a:off x="683568" y="620688"/>
            <a:ext cx="1800200" cy="11521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 flipV="1">
            <a:off x="1043608" y="2204864"/>
            <a:ext cx="504056" cy="1440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1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400"/>
            <a:ext cx="9144000" cy="373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9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35" y="0"/>
            <a:ext cx="7456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7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010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69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014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zövegdoboz 1"/>
          <p:cNvSpPr txBox="1">
            <a:spLocks noChangeArrowheads="1"/>
          </p:cNvSpPr>
          <p:nvPr/>
        </p:nvSpPr>
        <p:spPr bwMode="auto">
          <a:xfrm>
            <a:off x="2696766" y="1100640"/>
            <a:ext cx="38040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400" dirty="0" err="1">
                <a:latin typeface="Calibri" pitchFamily="34" charset="0"/>
              </a:rPr>
              <a:t>Angewendete</a:t>
            </a:r>
            <a:r>
              <a:rPr lang="hu-HU" sz="2400" dirty="0">
                <a:latin typeface="Calibri" pitchFamily="34" charset="0"/>
              </a:rPr>
              <a:t> </a:t>
            </a:r>
            <a:r>
              <a:rPr lang="hu-HU" sz="2400" dirty="0" err="1">
                <a:latin typeface="Calibri" pitchFamily="34" charset="0"/>
              </a:rPr>
              <a:t>Literatur</a:t>
            </a:r>
            <a:endParaRPr lang="hu-HU" sz="2400" dirty="0">
              <a:latin typeface="Calibri" pitchFamily="34" charset="0"/>
            </a:endParaRPr>
          </a:p>
        </p:txBody>
      </p:sp>
      <p:sp>
        <p:nvSpPr>
          <p:cNvPr id="15363" name="Szövegdoboz 2"/>
          <p:cNvSpPr txBox="1">
            <a:spLocks noChangeArrowheads="1"/>
          </p:cNvSpPr>
          <p:nvPr/>
        </p:nvSpPr>
        <p:spPr bwMode="auto">
          <a:xfrm>
            <a:off x="1571625" y="2067086"/>
            <a:ext cx="6054329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i="1" dirty="0" err="1">
                <a:latin typeface="Calibri" pitchFamily="34" charset="0"/>
              </a:rPr>
              <a:t>Sobotta</a:t>
            </a:r>
            <a:r>
              <a:rPr lang="hu-HU" i="1" dirty="0">
                <a:latin typeface="Calibri" pitchFamily="34" charset="0"/>
              </a:rPr>
              <a:t>: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Anatomie</a:t>
            </a:r>
            <a:r>
              <a:rPr lang="hu-HU" dirty="0">
                <a:latin typeface="Calibri" pitchFamily="34" charset="0"/>
              </a:rPr>
              <a:t> des </a:t>
            </a:r>
            <a:r>
              <a:rPr lang="hu-HU" dirty="0" err="1">
                <a:latin typeface="Calibri" pitchFamily="34" charset="0"/>
              </a:rPr>
              <a:t>Menschen</a:t>
            </a:r>
            <a:endParaRPr lang="hu-HU" dirty="0"/>
          </a:p>
          <a:p>
            <a:endParaRPr lang="hu-HU" dirty="0"/>
          </a:p>
          <a:p>
            <a:r>
              <a:rPr lang="hu-HU" i="1" dirty="0">
                <a:latin typeface="Calibri" pitchFamily="34" charset="0"/>
              </a:rPr>
              <a:t>Drake</a:t>
            </a:r>
            <a:r>
              <a:rPr lang="hu-HU" dirty="0">
                <a:latin typeface="Calibri" pitchFamily="34" charset="0"/>
              </a:rPr>
              <a:t>: </a:t>
            </a:r>
            <a:r>
              <a:rPr lang="hu-HU" dirty="0" err="1">
                <a:latin typeface="Calibri" pitchFamily="34" charset="0"/>
              </a:rPr>
              <a:t>Gray's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Anatomy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for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Students</a:t>
            </a:r>
            <a:endParaRPr lang="hu-HU" dirty="0"/>
          </a:p>
          <a:p>
            <a:endParaRPr lang="hu-HU" dirty="0"/>
          </a:p>
          <a:p>
            <a:r>
              <a:rPr lang="hu-HU" i="1" dirty="0" err="1">
                <a:latin typeface="Calibri" pitchFamily="34" charset="0"/>
              </a:rPr>
              <a:t>Fritsch</a:t>
            </a:r>
            <a:r>
              <a:rPr lang="hu-HU" i="1" dirty="0"/>
              <a:t>, </a:t>
            </a:r>
            <a:r>
              <a:rPr lang="hu-HU" i="1" dirty="0" err="1">
                <a:latin typeface="Calibri" pitchFamily="34" charset="0"/>
              </a:rPr>
              <a:t>Kühnel</a:t>
            </a:r>
            <a:r>
              <a:rPr lang="hu-HU" i="1" dirty="0">
                <a:latin typeface="Calibri" pitchFamily="34" charset="0"/>
              </a:rPr>
              <a:t>: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Taschenatlas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Anatomie</a:t>
            </a:r>
            <a:endParaRPr lang="hu-HU" dirty="0"/>
          </a:p>
          <a:p>
            <a:endParaRPr lang="hu-HU" dirty="0"/>
          </a:p>
          <a:p>
            <a:r>
              <a:rPr lang="hu-HU" i="1" dirty="0" err="1"/>
              <a:t>Rohen</a:t>
            </a:r>
            <a:r>
              <a:rPr lang="hu-HU" i="1" dirty="0"/>
              <a:t>, </a:t>
            </a:r>
            <a:r>
              <a:rPr lang="hu-HU" i="1" dirty="0" err="1"/>
              <a:t>Yokochi</a:t>
            </a:r>
            <a:r>
              <a:rPr lang="hu-HU" i="1" dirty="0"/>
              <a:t>, </a:t>
            </a:r>
            <a:r>
              <a:rPr lang="hu-HU" i="1" dirty="0" err="1"/>
              <a:t>Lütjen-Drecoll</a:t>
            </a:r>
            <a:r>
              <a:rPr lang="hu-HU" i="1" dirty="0"/>
              <a:t>:</a:t>
            </a:r>
            <a:r>
              <a:rPr lang="hu-HU" dirty="0"/>
              <a:t> </a:t>
            </a:r>
            <a:r>
              <a:rPr lang="hu-HU" dirty="0" err="1"/>
              <a:t>Anatomie</a:t>
            </a:r>
            <a:r>
              <a:rPr lang="hu-HU" dirty="0"/>
              <a:t> des </a:t>
            </a:r>
            <a:r>
              <a:rPr lang="hu-HU" dirty="0" err="1"/>
              <a:t>Menschen</a:t>
            </a:r>
            <a:r>
              <a:rPr lang="hu-HU" dirty="0"/>
              <a:t> 	</a:t>
            </a:r>
          </a:p>
          <a:p>
            <a:endParaRPr lang="hu-HU" dirty="0"/>
          </a:p>
          <a:p>
            <a:r>
              <a:rPr lang="hu-HU" i="1" dirty="0" err="1"/>
              <a:t>Netter</a:t>
            </a:r>
            <a:r>
              <a:rPr lang="hu-HU" i="1" dirty="0"/>
              <a:t>:</a:t>
            </a:r>
            <a:r>
              <a:rPr lang="hu-HU" dirty="0"/>
              <a:t> Atlas der </a:t>
            </a:r>
            <a:r>
              <a:rPr lang="hu-HU" dirty="0" err="1"/>
              <a:t>Anatomie</a:t>
            </a:r>
            <a:r>
              <a:rPr lang="hu-HU" dirty="0"/>
              <a:t> des </a:t>
            </a:r>
            <a:r>
              <a:rPr lang="hu-HU" dirty="0" err="1"/>
              <a:t>Menschen</a:t>
            </a:r>
            <a:endParaRPr lang="hu-HU" dirty="0"/>
          </a:p>
          <a:p>
            <a:endParaRPr lang="hu-HU" dirty="0"/>
          </a:p>
          <a:p>
            <a:r>
              <a:rPr lang="hu-HU" i="1" dirty="0" err="1"/>
              <a:t>Lippert</a:t>
            </a:r>
            <a:r>
              <a:rPr lang="hu-HU" i="1" dirty="0"/>
              <a:t>:</a:t>
            </a:r>
            <a:r>
              <a:rPr lang="hu-HU" dirty="0"/>
              <a:t> </a:t>
            </a:r>
            <a:r>
              <a:rPr lang="hu-HU" dirty="0" err="1"/>
              <a:t>Lehrbuch</a:t>
            </a:r>
            <a:r>
              <a:rPr lang="hu-HU" dirty="0"/>
              <a:t> </a:t>
            </a:r>
            <a:r>
              <a:rPr lang="hu-HU" dirty="0" err="1"/>
              <a:t>Anatomie</a:t>
            </a:r>
            <a:endParaRPr lang="hu-HU" dirty="0"/>
          </a:p>
          <a:p>
            <a:endParaRPr lang="hu-HU" dirty="0"/>
          </a:p>
          <a:p>
            <a:r>
              <a:rPr lang="hu-HU" i="1" dirty="0" err="1"/>
              <a:t>Schünke</a:t>
            </a:r>
            <a:r>
              <a:rPr lang="hu-HU" i="1" dirty="0"/>
              <a:t>, </a:t>
            </a:r>
            <a:r>
              <a:rPr lang="hu-HU" i="1" dirty="0" err="1"/>
              <a:t>Schulte</a:t>
            </a:r>
            <a:r>
              <a:rPr lang="hu-HU" i="1" dirty="0"/>
              <a:t>, Schumacher, </a:t>
            </a:r>
            <a:r>
              <a:rPr lang="hu-HU" i="1" dirty="0" err="1"/>
              <a:t>Voll</a:t>
            </a:r>
            <a:r>
              <a:rPr lang="hu-HU" i="1" dirty="0"/>
              <a:t>, </a:t>
            </a:r>
            <a:r>
              <a:rPr lang="hu-HU" i="1" dirty="0" err="1"/>
              <a:t>Wesker</a:t>
            </a:r>
            <a:r>
              <a:rPr lang="hu-HU" i="1" dirty="0"/>
              <a:t>:</a:t>
            </a:r>
            <a:r>
              <a:rPr lang="hu-HU" dirty="0"/>
              <a:t> Prometheus</a:t>
            </a:r>
          </a:p>
          <a:p>
            <a:endParaRPr lang="hu-HU" dirty="0"/>
          </a:p>
          <a:p>
            <a:r>
              <a:rPr lang="hu-HU" dirty="0" err="1"/>
              <a:t>Vorlesung</a:t>
            </a:r>
            <a:r>
              <a:rPr lang="hu-HU" dirty="0"/>
              <a:t> von Dr. Attila Magyar</a:t>
            </a:r>
            <a:endParaRPr lang="hu-HU" dirty="0"/>
          </a:p>
          <a:p>
            <a:endParaRPr lang="hu-HU" dirty="0">
              <a:latin typeface="Calibri" pitchFamily="34" charset="0"/>
            </a:endParaRPr>
          </a:p>
          <a:p>
            <a:endParaRPr lang="hu-HU" dirty="0">
              <a:latin typeface="Calibri" pitchFamily="34" charset="0"/>
            </a:endParaRPr>
          </a:p>
          <a:p>
            <a:endParaRPr lang="hu-HU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177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vk-herne.de/uploads/pics/frauenklinik-herne-beck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395"/>
            <a:ext cx="8928992" cy="663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041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C:\Documents and Settings\Rendszergazda\Dokumentumok\Tantermi előadás-hová tartozik\uterusz\ovarium_kéreg02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47800" y="1389063"/>
            <a:ext cx="7315200" cy="406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F:\uterusz\ovarium_sárgatest-szöveg nélkül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2760663"/>
            <a:ext cx="10652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b="1" dirty="0" err="1"/>
              <a:t>Feinbau</a:t>
            </a:r>
            <a:r>
              <a:rPr lang="hu-HU" sz="3200" b="1" dirty="0"/>
              <a:t> des </a:t>
            </a:r>
            <a:r>
              <a:rPr lang="hu-HU" sz="3200" b="1" dirty="0" err="1"/>
              <a:t>Ovars</a:t>
            </a:r>
            <a:endParaRPr lang="hu-HU" sz="3200" b="1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88925" y="2012950"/>
            <a:ext cx="10064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hu-HU" sz="2000" b="1"/>
              <a:t>Cortex ovarii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228600" y="4665663"/>
            <a:ext cx="12954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hu-HU" b="1"/>
              <a:t>Medulla ovarii</a:t>
            </a: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381000" y="3217863"/>
            <a:ext cx="8540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 b="1" dirty="0">
                <a:solidFill>
                  <a:schemeClr val="bg1"/>
                </a:solidFill>
              </a:rPr>
              <a:t>Corpus </a:t>
            </a:r>
            <a:r>
              <a:rPr lang="hu-HU" sz="1400" b="1" dirty="0" err="1">
                <a:solidFill>
                  <a:schemeClr val="bg1"/>
                </a:solidFill>
              </a:rPr>
              <a:t>luteum</a:t>
            </a:r>
            <a:endParaRPr lang="hu-HU" sz="1400" b="1" dirty="0">
              <a:solidFill>
                <a:schemeClr val="bg1"/>
              </a:solidFill>
            </a:endParaRPr>
          </a:p>
        </p:txBody>
      </p:sp>
      <p:sp>
        <p:nvSpPr>
          <p:cNvPr id="19464" name="Line 9"/>
          <p:cNvSpPr>
            <a:spLocks noChangeShapeType="1"/>
          </p:cNvSpPr>
          <p:nvPr/>
        </p:nvSpPr>
        <p:spPr bwMode="auto">
          <a:xfrm flipH="1" flipV="1">
            <a:off x="533400" y="42084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465" name="Line 10"/>
          <p:cNvSpPr>
            <a:spLocks noChangeShapeType="1"/>
          </p:cNvSpPr>
          <p:nvPr/>
        </p:nvSpPr>
        <p:spPr bwMode="auto">
          <a:xfrm>
            <a:off x="457200" y="2532063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466" name="Line 11"/>
          <p:cNvSpPr>
            <a:spLocks noChangeShapeType="1"/>
          </p:cNvSpPr>
          <p:nvPr/>
        </p:nvSpPr>
        <p:spPr bwMode="auto">
          <a:xfrm>
            <a:off x="1066800" y="237966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467" name="AutoShape 12"/>
          <p:cNvSpPr>
            <a:spLocks/>
          </p:cNvSpPr>
          <p:nvPr/>
        </p:nvSpPr>
        <p:spPr bwMode="auto">
          <a:xfrm>
            <a:off x="1371600" y="2151063"/>
            <a:ext cx="381000" cy="2895600"/>
          </a:xfrm>
          <a:prstGeom prst="leftBracket">
            <a:avLst>
              <a:gd name="adj" fmla="val 6333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9468" name="Text Box 13"/>
          <p:cNvSpPr txBox="1">
            <a:spLocks noChangeArrowheads="1"/>
          </p:cNvSpPr>
          <p:nvPr/>
        </p:nvSpPr>
        <p:spPr bwMode="auto">
          <a:xfrm>
            <a:off x="914400" y="1236663"/>
            <a:ext cx="190500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/>
              <a:t>Primordialfollikel</a:t>
            </a:r>
          </a:p>
          <a:p>
            <a:r>
              <a:rPr lang="hu-HU" sz="1600"/>
              <a:t>Primäre Oozyte</a:t>
            </a:r>
          </a:p>
        </p:txBody>
      </p:sp>
      <p:sp>
        <p:nvSpPr>
          <p:cNvPr id="19469" name="Text Box 14"/>
          <p:cNvSpPr txBox="1">
            <a:spLocks noChangeArrowheads="1"/>
          </p:cNvSpPr>
          <p:nvPr/>
        </p:nvSpPr>
        <p:spPr bwMode="auto">
          <a:xfrm>
            <a:off x="3124200" y="1389063"/>
            <a:ext cx="1484313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b="1"/>
              <a:t>Stroma ovarii</a:t>
            </a:r>
          </a:p>
        </p:txBody>
      </p:sp>
      <p:sp>
        <p:nvSpPr>
          <p:cNvPr id="19470" name="Text Box 15"/>
          <p:cNvSpPr txBox="1">
            <a:spLocks noChangeArrowheads="1"/>
          </p:cNvSpPr>
          <p:nvPr/>
        </p:nvSpPr>
        <p:spPr bwMode="auto">
          <a:xfrm>
            <a:off x="4876800" y="1312863"/>
            <a:ext cx="194468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b="1"/>
              <a:t>Kubisches Epithel</a:t>
            </a:r>
          </a:p>
        </p:txBody>
      </p:sp>
      <p:sp>
        <p:nvSpPr>
          <p:cNvPr id="19471" name="Text Box 16"/>
          <p:cNvSpPr txBox="1">
            <a:spLocks noChangeArrowheads="1"/>
          </p:cNvSpPr>
          <p:nvPr/>
        </p:nvSpPr>
        <p:spPr bwMode="auto">
          <a:xfrm>
            <a:off x="7010400" y="1541463"/>
            <a:ext cx="184308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b="1"/>
              <a:t>Tunica albuginea</a:t>
            </a:r>
          </a:p>
        </p:txBody>
      </p:sp>
      <p:sp>
        <p:nvSpPr>
          <p:cNvPr id="19472" name="Line 17"/>
          <p:cNvSpPr>
            <a:spLocks noChangeShapeType="1"/>
          </p:cNvSpPr>
          <p:nvPr/>
        </p:nvSpPr>
        <p:spPr bwMode="auto">
          <a:xfrm>
            <a:off x="7620000" y="18462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473" name="Line 18"/>
          <p:cNvSpPr>
            <a:spLocks noChangeShapeType="1"/>
          </p:cNvSpPr>
          <p:nvPr/>
        </p:nvSpPr>
        <p:spPr bwMode="auto">
          <a:xfrm>
            <a:off x="1066800" y="3675063"/>
            <a:ext cx="14478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474" name="Text Box 19"/>
          <p:cNvSpPr txBox="1">
            <a:spLocks noChangeArrowheads="1"/>
          </p:cNvSpPr>
          <p:nvPr/>
        </p:nvSpPr>
        <p:spPr bwMode="auto">
          <a:xfrm>
            <a:off x="838200" y="5122863"/>
            <a:ext cx="106680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/>
              <a:t>Corpus luteum</a:t>
            </a:r>
          </a:p>
        </p:txBody>
      </p:sp>
      <p:sp>
        <p:nvSpPr>
          <p:cNvPr id="19475" name="Text Box 20"/>
          <p:cNvSpPr txBox="1">
            <a:spLocks noChangeArrowheads="1"/>
          </p:cNvSpPr>
          <p:nvPr/>
        </p:nvSpPr>
        <p:spPr bwMode="auto">
          <a:xfrm>
            <a:off x="1905000" y="5122863"/>
            <a:ext cx="99060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/>
              <a:t>Primär-follikel</a:t>
            </a:r>
          </a:p>
        </p:txBody>
      </p:sp>
      <p:sp>
        <p:nvSpPr>
          <p:cNvPr id="19476" name="Text Box 21"/>
          <p:cNvSpPr txBox="1">
            <a:spLocks noChangeArrowheads="1"/>
          </p:cNvSpPr>
          <p:nvPr/>
        </p:nvSpPr>
        <p:spPr bwMode="auto">
          <a:xfrm>
            <a:off x="2895600" y="5046663"/>
            <a:ext cx="114300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/>
              <a:t>Zona pellucida</a:t>
            </a:r>
          </a:p>
        </p:txBody>
      </p:sp>
      <p:sp>
        <p:nvSpPr>
          <p:cNvPr id="19477" name="Text Box 22"/>
          <p:cNvSpPr txBox="1">
            <a:spLocks noChangeArrowheads="1"/>
          </p:cNvSpPr>
          <p:nvPr/>
        </p:nvSpPr>
        <p:spPr bwMode="auto">
          <a:xfrm>
            <a:off x="4038600" y="4970463"/>
            <a:ext cx="144780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/>
              <a:t>Sekundär-follikel</a:t>
            </a:r>
          </a:p>
        </p:txBody>
      </p:sp>
      <p:sp>
        <p:nvSpPr>
          <p:cNvPr id="19478" name="Text Box 23"/>
          <p:cNvSpPr txBox="1">
            <a:spLocks noChangeArrowheads="1"/>
          </p:cNvSpPr>
          <p:nvPr/>
        </p:nvSpPr>
        <p:spPr bwMode="auto">
          <a:xfrm>
            <a:off x="5715000" y="5122863"/>
            <a:ext cx="106680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/>
              <a:t>Theca folliculi</a:t>
            </a:r>
          </a:p>
        </p:txBody>
      </p:sp>
      <p:sp>
        <p:nvSpPr>
          <p:cNvPr id="19479" name="Text Box 25"/>
          <p:cNvSpPr txBox="1">
            <a:spLocks noChangeArrowheads="1"/>
          </p:cNvSpPr>
          <p:nvPr/>
        </p:nvSpPr>
        <p:spPr bwMode="auto">
          <a:xfrm>
            <a:off x="7162800" y="5122863"/>
            <a:ext cx="144780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/>
              <a:t>Atretischer Follikel</a:t>
            </a:r>
          </a:p>
        </p:txBody>
      </p:sp>
      <p:sp>
        <p:nvSpPr>
          <p:cNvPr id="19480" name="Text Box 27"/>
          <p:cNvSpPr txBox="1">
            <a:spLocks noChangeArrowheads="1"/>
          </p:cNvSpPr>
          <p:nvPr/>
        </p:nvSpPr>
        <p:spPr bwMode="auto">
          <a:xfrm>
            <a:off x="1600200" y="5580063"/>
            <a:ext cx="1385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/>
              <a:t>(Follikelepithel</a:t>
            </a:r>
            <a:r>
              <a:rPr lang="hu-HU" sz="1600"/>
              <a:t>)</a:t>
            </a:r>
          </a:p>
        </p:txBody>
      </p:sp>
      <p:sp>
        <p:nvSpPr>
          <p:cNvPr id="19481" name="Text Box 28"/>
          <p:cNvSpPr txBox="1">
            <a:spLocks noChangeArrowheads="1"/>
          </p:cNvSpPr>
          <p:nvPr/>
        </p:nvSpPr>
        <p:spPr bwMode="auto">
          <a:xfrm>
            <a:off x="3886200" y="5503863"/>
            <a:ext cx="2438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(Str. Granulosum =Granulosazellen)</a:t>
            </a:r>
          </a:p>
        </p:txBody>
      </p:sp>
      <p:sp>
        <p:nvSpPr>
          <p:cNvPr id="19482" name="Rectangle 46"/>
          <p:cNvSpPr>
            <a:spLocks noChangeArrowheads="1"/>
          </p:cNvSpPr>
          <p:nvPr/>
        </p:nvSpPr>
        <p:spPr bwMode="auto">
          <a:xfrm>
            <a:off x="914400" y="1770063"/>
            <a:ext cx="738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/>
              <a:t>Vorrat</a:t>
            </a:r>
          </a:p>
        </p:txBody>
      </p:sp>
      <p:sp>
        <p:nvSpPr>
          <p:cNvPr id="27" name="Szövegdoboz 6"/>
          <p:cNvSpPr txBox="1"/>
          <p:nvPr/>
        </p:nvSpPr>
        <p:spPr>
          <a:xfrm>
            <a:off x="5715000" y="1087630"/>
            <a:ext cx="1192898" cy="3059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„</a:t>
            </a:r>
            <a:r>
              <a:rPr lang="hu-HU" sz="1200" dirty="0" err="1" smtClean="0"/>
              <a:t>Keimepithel</a:t>
            </a:r>
            <a:r>
              <a:rPr lang="hu-HU" sz="1200" dirty="0" smtClean="0"/>
              <a:t>”</a:t>
            </a:r>
            <a:endParaRPr lang="hu-HU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/>
          </p:nvPr>
        </p:nvGraphicFramePr>
        <p:xfrm>
          <a:off x="2957512" y="0"/>
          <a:ext cx="3317026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Image" r:id="rId3" imgW="4177440" imgH="8457120" progId="Photoshop.Image.7">
                  <p:embed/>
                </p:oleObj>
              </mc:Choice>
              <mc:Fallback>
                <p:oleObj name="Image" r:id="rId3" imgW="4177440" imgH="845712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57512" y="0"/>
                        <a:ext cx="3317026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23850" y="6324600"/>
            <a:ext cx="2419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>
                <a:latin typeface="Lucida Sans Unicode" pitchFamily="34" charset="0"/>
              </a:rPr>
              <a:t>Follikelstadien</a:t>
            </a:r>
            <a:endParaRPr lang="hu-HU">
              <a:latin typeface="Lucida Sans Unicode" pitchFamily="34" charset="0"/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6629400" y="6324600"/>
            <a:ext cx="251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 err="1" smtClean="0">
                <a:latin typeface="Lucida Sans Unicode" pitchFamily="34" charset="0"/>
              </a:rPr>
              <a:t>Oozyte-Stadien</a:t>
            </a:r>
            <a:endParaRPr lang="hu-HU" dirty="0">
              <a:latin typeface="Lucida Sans Unicode" pitchFamily="34" charset="0"/>
            </a:endParaRPr>
          </a:p>
        </p:txBody>
      </p:sp>
      <p:grpSp>
        <p:nvGrpSpPr>
          <p:cNvPr id="4102" name="Group 25"/>
          <p:cNvGrpSpPr>
            <a:grpSpLocks/>
          </p:cNvGrpSpPr>
          <p:nvPr/>
        </p:nvGrpSpPr>
        <p:grpSpPr bwMode="auto">
          <a:xfrm>
            <a:off x="287338" y="228600"/>
            <a:ext cx="8856662" cy="6145213"/>
            <a:chOff x="181" y="144"/>
            <a:chExt cx="5579" cy="3871"/>
          </a:xfrm>
        </p:grpSpPr>
        <p:sp>
          <p:nvSpPr>
            <p:cNvPr id="4103" name="Text Box 7"/>
            <p:cNvSpPr txBox="1">
              <a:spLocks noChangeArrowheads="1"/>
            </p:cNvSpPr>
            <p:nvPr/>
          </p:nvSpPr>
          <p:spPr bwMode="auto">
            <a:xfrm>
              <a:off x="181" y="164"/>
              <a:ext cx="183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>
                  <a:solidFill>
                    <a:srgbClr val="FF0000"/>
                  </a:solidFill>
                  <a:latin typeface="Lucida Sans Unicode" pitchFamily="34" charset="0"/>
                </a:rPr>
                <a:t>40 </a:t>
              </a:r>
              <a:r>
                <a:rPr lang="hu-HU" sz="140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hu-HU" sz="1400">
                  <a:solidFill>
                    <a:srgbClr val="FF0000"/>
                  </a:solidFill>
                  <a:latin typeface="Lucida Sans Unicode" pitchFamily="34" charset="0"/>
                </a:rPr>
                <a:t>m</a:t>
              </a:r>
              <a:r>
                <a:rPr lang="hu-HU" sz="1400">
                  <a:latin typeface="Lucida Sans Unicode" pitchFamily="34" charset="0"/>
                </a:rPr>
                <a:t> groß. Umgegeben von einschichtiges Plattenepithel</a:t>
              </a:r>
              <a:endParaRPr lang="hu-HU">
                <a:latin typeface="Lucida Sans Unicode" pitchFamily="34" charset="0"/>
              </a:endParaRPr>
            </a:p>
          </p:txBody>
        </p:sp>
        <p:sp>
          <p:nvSpPr>
            <p:cNvPr id="4104" name="Text Box 9"/>
            <p:cNvSpPr txBox="1">
              <a:spLocks noChangeArrowheads="1"/>
            </p:cNvSpPr>
            <p:nvPr/>
          </p:nvSpPr>
          <p:spPr bwMode="auto">
            <a:xfrm>
              <a:off x="198" y="618"/>
              <a:ext cx="150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 dirty="0" err="1">
                  <a:latin typeface="Lucida Sans Unicode" pitchFamily="34" charset="0"/>
                </a:rPr>
                <a:t>Einschichtiges</a:t>
              </a:r>
              <a:r>
                <a:rPr lang="hu-HU" sz="1400" dirty="0">
                  <a:latin typeface="Lucida Sans Unicode" pitchFamily="34" charset="0"/>
                </a:rPr>
                <a:t> </a:t>
              </a:r>
              <a:r>
                <a:rPr lang="hu-HU" sz="1400" dirty="0" err="1" smtClean="0">
                  <a:latin typeface="Lucida Sans Unicode" pitchFamily="34" charset="0"/>
                </a:rPr>
                <a:t>kubisches</a:t>
              </a:r>
              <a:r>
                <a:rPr lang="hu-HU" sz="1400" dirty="0" smtClean="0">
                  <a:latin typeface="Lucida Sans Unicode" pitchFamily="34" charset="0"/>
                </a:rPr>
                <a:t> </a:t>
              </a:r>
              <a:r>
                <a:rPr lang="hu-HU" sz="1400" dirty="0" err="1">
                  <a:latin typeface="Lucida Sans Unicode" pitchFamily="34" charset="0"/>
                </a:rPr>
                <a:t>Epithel</a:t>
              </a:r>
              <a:endParaRPr lang="hu-HU" sz="1400" dirty="0">
                <a:latin typeface="Lucida Sans Unicode" pitchFamily="34" charset="0"/>
              </a:endParaRPr>
            </a:p>
          </p:txBody>
        </p:sp>
        <p:sp>
          <p:nvSpPr>
            <p:cNvPr id="4105" name="Text Box 10"/>
            <p:cNvSpPr txBox="1">
              <a:spLocks noChangeArrowheads="1"/>
            </p:cNvSpPr>
            <p:nvPr/>
          </p:nvSpPr>
          <p:spPr bwMode="auto">
            <a:xfrm>
              <a:off x="204" y="1306"/>
              <a:ext cx="15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 dirty="0" err="1">
                  <a:latin typeface="Lucida Sans Unicode" pitchFamily="34" charset="0"/>
                </a:rPr>
                <a:t>Mehrschichtiges</a:t>
              </a:r>
              <a:r>
                <a:rPr lang="hu-HU" sz="1400" dirty="0">
                  <a:latin typeface="Lucida Sans Unicode" pitchFamily="34" charset="0"/>
                </a:rPr>
                <a:t> </a:t>
              </a:r>
              <a:r>
                <a:rPr lang="hu-HU" sz="1400" dirty="0" err="1" smtClean="0">
                  <a:latin typeface="Lucida Sans Unicode" pitchFamily="34" charset="0"/>
                </a:rPr>
                <a:t>kubisches</a:t>
              </a:r>
              <a:r>
                <a:rPr lang="hu-HU" sz="1400" dirty="0" smtClean="0">
                  <a:latin typeface="Lucida Sans Unicode" pitchFamily="34" charset="0"/>
                </a:rPr>
                <a:t> </a:t>
              </a:r>
              <a:r>
                <a:rPr lang="hu-HU" sz="1400" dirty="0" err="1">
                  <a:latin typeface="Lucida Sans Unicode" pitchFamily="34" charset="0"/>
                </a:rPr>
                <a:t>Epithel</a:t>
              </a:r>
              <a:endParaRPr lang="hu-HU" sz="1400" dirty="0">
                <a:latin typeface="Lucida Sans Unicode" pitchFamily="34" charset="0"/>
              </a:endParaRPr>
            </a:p>
          </p:txBody>
        </p:sp>
        <p:sp>
          <p:nvSpPr>
            <p:cNvPr id="4106" name="Text Box 11"/>
            <p:cNvSpPr txBox="1">
              <a:spLocks noChangeArrowheads="1"/>
            </p:cNvSpPr>
            <p:nvPr/>
          </p:nvSpPr>
          <p:spPr bwMode="auto">
            <a:xfrm>
              <a:off x="223" y="2234"/>
              <a:ext cx="1704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 dirty="0" err="1">
                  <a:latin typeface="Lucida Sans Unicode" pitchFamily="34" charset="0"/>
                </a:rPr>
                <a:t>Mehrschichtiges</a:t>
              </a:r>
              <a:r>
                <a:rPr lang="hu-HU" sz="1400" dirty="0">
                  <a:latin typeface="Lucida Sans Unicode" pitchFamily="34" charset="0"/>
                </a:rPr>
                <a:t> </a:t>
              </a:r>
              <a:r>
                <a:rPr lang="hu-HU" sz="1400" dirty="0" err="1" smtClean="0">
                  <a:latin typeface="Lucida Sans Unicode" pitchFamily="34" charset="0"/>
                </a:rPr>
                <a:t>kubisches</a:t>
              </a:r>
              <a:r>
                <a:rPr lang="hu-HU" sz="1400" dirty="0" smtClean="0">
                  <a:latin typeface="Lucida Sans Unicode" pitchFamily="34" charset="0"/>
                </a:rPr>
                <a:t> </a:t>
              </a:r>
              <a:r>
                <a:rPr lang="hu-HU" sz="1400" dirty="0" err="1">
                  <a:latin typeface="Lucida Sans Unicode" pitchFamily="34" charset="0"/>
                </a:rPr>
                <a:t>Epithel</a:t>
              </a:r>
              <a:r>
                <a:rPr lang="hu-HU" sz="1400" dirty="0">
                  <a:latin typeface="Lucida Sans Unicode" pitchFamily="34" charset="0"/>
                </a:rPr>
                <a:t> mit </a:t>
              </a:r>
              <a:r>
                <a:rPr lang="hu-HU" sz="1400" dirty="0" err="1">
                  <a:latin typeface="Lucida Sans Unicode" pitchFamily="34" charset="0"/>
                </a:rPr>
                <a:t>Höhlenbildung</a:t>
              </a:r>
              <a:r>
                <a:rPr lang="hu-HU" sz="1400" dirty="0">
                  <a:latin typeface="Lucida Sans Unicode" pitchFamily="34" charset="0"/>
                </a:rPr>
                <a:t/>
              </a:r>
              <a:br>
                <a:rPr lang="hu-HU" sz="1400" dirty="0">
                  <a:latin typeface="Lucida Sans Unicode" pitchFamily="34" charset="0"/>
                </a:rPr>
              </a:br>
              <a:r>
                <a:rPr lang="hu-HU" sz="1400" dirty="0">
                  <a:latin typeface="Lucida Sans Unicode" pitchFamily="34" charset="0"/>
                </a:rPr>
                <a:t>(200 </a:t>
              </a:r>
              <a:r>
                <a:rPr lang="hu-HU" sz="1400" dirty="0">
                  <a:latin typeface="Symbol" pitchFamily="18" charset="2"/>
                </a:rPr>
                <a:t>m</a:t>
              </a:r>
              <a:r>
                <a:rPr lang="hu-HU" sz="1400" dirty="0">
                  <a:latin typeface="Lucida Sans Unicode" pitchFamily="34" charset="0"/>
                </a:rPr>
                <a:t>m)</a:t>
              </a:r>
            </a:p>
          </p:txBody>
        </p:sp>
        <p:sp>
          <p:nvSpPr>
            <p:cNvPr id="4107" name="Text Box 12"/>
            <p:cNvSpPr txBox="1">
              <a:spLocks noChangeArrowheads="1"/>
            </p:cNvSpPr>
            <p:nvPr/>
          </p:nvSpPr>
          <p:spPr bwMode="auto">
            <a:xfrm>
              <a:off x="204" y="3168"/>
              <a:ext cx="1615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 dirty="0" err="1">
                  <a:latin typeface="Lucida Sans Unicode" pitchFamily="34" charset="0"/>
                </a:rPr>
                <a:t>Verschmolzene</a:t>
              </a:r>
              <a:r>
                <a:rPr lang="hu-HU" sz="1400" dirty="0">
                  <a:latin typeface="Lucida Sans Unicode" pitchFamily="34" charset="0"/>
                </a:rPr>
                <a:t> </a:t>
              </a:r>
              <a:r>
                <a:rPr lang="hu-HU" sz="1400" dirty="0" err="1">
                  <a:latin typeface="Lucida Sans Unicode" pitchFamily="34" charset="0"/>
                </a:rPr>
                <a:t>Höhlen</a:t>
              </a:r>
              <a:r>
                <a:rPr lang="hu-HU" sz="1400" dirty="0">
                  <a:latin typeface="Lucida Sans Unicode" pitchFamily="34" charset="0"/>
                </a:rPr>
                <a:t> </a:t>
              </a:r>
              <a:r>
                <a:rPr lang="hu-HU" sz="1400" dirty="0" err="1">
                  <a:latin typeface="Lucida Sans Unicode" pitchFamily="34" charset="0"/>
                </a:rPr>
                <a:t>bilden</a:t>
              </a:r>
              <a:r>
                <a:rPr lang="hu-HU" sz="1400" dirty="0">
                  <a:latin typeface="Lucida Sans Unicode" pitchFamily="34" charset="0"/>
                </a:rPr>
                <a:t> </a:t>
              </a:r>
              <a:r>
                <a:rPr lang="hu-HU" sz="1400" dirty="0" err="1">
                  <a:latin typeface="Lucida Sans Unicode" pitchFamily="34" charset="0"/>
                </a:rPr>
                <a:t>das</a:t>
              </a:r>
              <a:r>
                <a:rPr lang="hu-HU" sz="1400" dirty="0">
                  <a:latin typeface="Lucida Sans Unicode" pitchFamily="34" charset="0"/>
                </a:rPr>
                <a:t> </a:t>
              </a:r>
              <a:r>
                <a:rPr lang="hu-HU" sz="1400" dirty="0" err="1">
                  <a:latin typeface="Lucida Sans Unicode" pitchFamily="34" charset="0"/>
                </a:rPr>
                <a:t>einheitliche</a:t>
              </a:r>
              <a:r>
                <a:rPr lang="hu-HU" sz="1400" dirty="0">
                  <a:latin typeface="Lucida Sans Unicode" pitchFamily="34" charset="0"/>
                </a:rPr>
                <a:t> </a:t>
              </a:r>
              <a:r>
                <a:rPr lang="hu-HU" sz="1400" dirty="0" err="1">
                  <a:latin typeface="Lucida Sans Unicode" pitchFamily="34" charset="0"/>
                </a:rPr>
                <a:t>Antrum</a:t>
              </a:r>
              <a:r>
                <a:rPr lang="hu-HU" sz="1400" dirty="0">
                  <a:latin typeface="Lucida Sans Unicode" pitchFamily="34" charset="0"/>
                </a:rPr>
                <a:t> (</a:t>
              </a:r>
              <a:r>
                <a:rPr lang="hu-HU" sz="1400" dirty="0" err="1">
                  <a:latin typeface="Lucida Sans Unicode" pitchFamily="34" charset="0"/>
                </a:rPr>
                <a:t>Cavum</a:t>
              </a:r>
              <a:r>
                <a:rPr lang="hu-HU" sz="1400" dirty="0">
                  <a:latin typeface="Lucida Sans Unicode" pitchFamily="34" charset="0"/>
                </a:rPr>
                <a:t>).</a:t>
              </a:r>
              <a:br>
                <a:rPr lang="hu-HU" sz="1400" dirty="0">
                  <a:latin typeface="Lucida Sans Unicode" pitchFamily="34" charset="0"/>
                </a:rPr>
              </a:br>
              <a:r>
                <a:rPr lang="hu-HU" sz="1400" dirty="0" err="1">
                  <a:latin typeface="Lucida Sans Unicode" pitchFamily="34" charset="0"/>
                </a:rPr>
                <a:t>Gesamtdurchmesser</a:t>
              </a:r>
              <a:r>
                <a:rPr lang="hu-HU" sz="1400" dirty="0">
                  <a:latin typeface="Lucida Sans Unicode" pitchFamily="34" charset="0"/>
                </a:rPr>
                <a:t>: </a:t>
              </a:r>
              <a:r>
                <a:rPr lang="hu-HU" sz="1400" dirty="0" smtClean="0">
                  <a:latin typeface="Lucida Sans Unicode" pitchFamily="34" charset="0"/>
                </a:rPr>
                <a:t/>
              </a:r>
              <a:br>
                <a:rPr lang="hu-HU" sz="1400" dirty="0" smtClean="0">
                  <a:latin typeface="Lucida Sans Unicode" pitchFamily="34" charset="0"/>
                </a:rPr>
              </a:br>
              <a:r>
                <a:rPr lang="hu-HU" sz="1400" b="1" dirty="0" smtClean="0">
                  <a:solidFill>
                    <a:srgbClr val="FF0000"/>
                  </a:solidFill>
                  <a:latin typeface="Lucida Sans Unicode" pitchFamily="34" charset="0"/>
                </a:rPr>
                <a:t>20 </a:t>
              </a:r>
              <a:r>
                <a:rPr lang="hu-HU" sz="1400" b="1" dirty="0">
                  <a:solidFill>
                    <a:srgbClr val="FF0000"/>
                  </a:solidFill>
                  <a:latin typeface="Lucida Sans Unicode" pitchFamily="34" charset="0"/>
                </a:rPr>
                <a:t>mm</a:t>
              </a:r>
              <a:r>
                <a:rPr lang="hu-HU" sz="1400" dirty="0">
                  <a:latin typeface="Lucida Sans Unicode" pitchFamily="34" charset="0"/>
                </a:rPr>
                <a:t>!!!</a:t>
              </a:r>
              <a:endParaRPr lang="hu-HU" dirty="0">
                <a:latin typeface="Lucida Sans Unicode" pitchFamily="34" charset="0"/>
              </a:endParaRPr>
            </a:p>
          </p:txBody>
        </p:sp>
        <p:sp>
          <p:nvSpPr>
            <p:cNvPr id="4108" name="Text Box 13"/>
            <p:cNvSpPr txBox="1">
              <a:spLocks noChangeArrowheads="1"/>
            </p:cNvSpPr>
            <p:nvPr/>
          </p:nvSpPr>
          <p:spPr bwMode="auto">
            <a:xfrm>
              <a:off x="4032" y="144"/>
              <a:ext cx="144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 dirty="0" smtClean="0">
                  <a:latin typeface="Lucida Sans Unicode" pitchFamily="34" charset="0"/>
                </a:rPr>
                <a:t>Primäre </a:t>
              </a:r>
              <a:r>
                <a:rPr lang="hu-HU" sz="1400" dirty="0" err="1">
                  <a:latin typeface="Lucida Sans Unicode" pitchFamily="34" charset="0"/>
                </a:rPr>
                <a:t>Oozyte</a:t>
              </a:r>
              <a:r>
                <a:rPr lang="hu-HU" sz="1400" dirty="0">
                  <a:latin typeface="Lucida Sans Unicode" pitchFamily="34" charset="0"/>
                </a:rPr>
                <a:t> (</a:t>
              </a:r>
              <a:r>
                <a:rPr lang="hu-HU" sz="1400" dirty="0">
                  <a:solidFill>
                    <a:srgbClr val="FF0000"/>
                  </a:solidFill>
                  <a:latin typeface="Lucida Sans Unicode" pitchFamily="34" charset="0"/>
                </a:rPr>
                <a:t>30 </a:t>
              </a:r>
              <a:r>
                <a:rPr lang="hu-HU" sz="1400" dirty="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hu-HU" sz="1400" dirty="0">
                  <a:solidFill>
                    <a:srgbClr val="FF0000"/>
                  </a:solidFill>
                  <a:latin typeface="Lucida Sans Unicode" pitchFamily="34" charset="0"/>
                </a:rPr>
                <a:t>m</a:t>
              </a:r>
              <a:r>
                <a:rPr lang="hu-HU" sz="1400" dirty="0">
                  <a:latin typeface="Lucida Sans Unicode" pitchFamily="34" charset="0"/>
                </a:rPr>
                <a:t>) </a:t>
              </a:r>
              <a:br>
                <a:rPr lang="hu-HU" sz="1400" dirty="0">
                  <a:latin typeface="Lucida Sans Unicode" pitchFamily="34" charset="0"/>
                </a:rPr>
              </a:br>
              <a:r>
                <a:rPr lang="hu-HU" sz="1400" dirty="0" err="1">
                  <a:latin typeface="Lucida Sans Unicode" pitchFamily="34" charset="0"/>
                </a:rPr>
                <a:t>im</a:t>
              </a:r>
              <a:r>
                <a:rPr lang="hu-HU" sz="1400" dirty="0">
                  <a:latin typeface="Lucida Sans Unicode" pitchFamily="34" charset="0"/>
                </a:rPr>
                <a:t> </a:t>
              </a:r>
              <a:r>
                <a:rPr lang="hu-HU" sz="1400" dirty="0">
                  <a:solidFill>
                    <a:srgbClr val="FF0000"/>
                  </a:solidFill>
                  <a:latin typeface="Lucida Sans Unicode" pitchFamily="34" charset="0"/>
                </a:rPr>
                <a:t>I. </a:t>
              </a:r>
              <a:r>
                <a:rPr lang="hu-HU" sz="1400" dirty="0" err="1">
                  <a:solidFill>
                    <a:srgbClr val="FF0000"/>
                  </a:solidFill>
                  <a:latin typeface="Lucida Sans Unicode" pitchFamily="34" charset="0"/>
                </a:rPr>
                <a:t>Prophase</a:t>
              </a:r>
              <a:endParaRPr lang="hu-HU" dirty="0">
                <a:latin typeface="Lucida Sans Unicode" pitchFamily="34" charset="0"/>
              </a:endParaRPr>
            </a:p>
          </p:txBody>
        </p:sp>
        <p:sp>
          <p:nvSpPr>
            <p:cNvPr id="4109" name="Text Box 14"/>
            <p:cNvSpPr txBox="1">
              <a:spLocks noChangeArrowheads="1"/>
            </p:cNvSpPr>
            <p:nvPr/>
          </p:nvSpPr>
          <p:spPr bwMode="auto">
            <a:xfrm>
              <a:off x="4064" y="720"/>
              <a:ext cx="140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>
                  <a:latin typeface="Lucida Sans Unicode" pitchFamily="34" charset="0"/>
                </a:rPr>
                <a:t>Auch (aber größer)</a:t>
              </a:r>
              <a:endParaRPr lang="hu-HU">
                <a:latin typeface="Lucida Sans Unicode" pitchFamily="34" charset="0"/>
              </a:endParaRPr>
            </a:p>
          </p:txBody>
        </p:sp>
        <p:sp>
          <p:nvSpPr>
            <p:cNvPr id="4110" name="Text Box 16"/>
            <p:cNvSpPr txBox="1">
              <a:spLocks noChangeArrowheads="1"/>
            </p:cNvSpPr>
            <p:nvPr/>
          </p:nvSpPr>
          <p:spPr bwMode="auto">
            <a:xfrm>
              <a:off x="4080" y="1344"/>
              <a:ext cx="16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>
                  <a:latin typeface="Lucida Sans Unicode" pitchFamily="34" charset="0"/>
                </a:rPr>
                <a:t>Auch (aber noch größer)</a:t>
              </a:r>
            </a:p>
          </p:txBody>
        </p:sp>
        <p:sp>
          <p:nvSpPr>
            <p:cNvPr id="4111" name="Text Box 17"/>
            <p:cNvSpPr txBox="1">
              <a:spLocks noChangeArrowheads="1"/>
            </p:cNvSpPr>
            <p:nvPr/>
          </p:nvSpPr>
          <p:spPr bwMode="auto">
            <a:xfrm>
              <a:off x="4080" y="2256"/>
              <a:ext cx="15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>
                  <a:latin typeface="Lucida Sans Unicode" pitchFamily="34" charset="0"/>
                </a:rPr>
                <a:t>Auch (aber noch größer)</a:t>
              </a:r>
            </a:p>
          </p:txBody>
        </p:sp>
        <p:sp>
          <p:nvSpPr>
            <p:cNvPr id="4112" name="Text Box 18"/>
            <p:cNvSpPr txBox="1">
              <a:spLocks noChangeArrowheads="1"/>
            </p:cNvSpPr>
            <p:nvPr/>
          </p:nvSpPr>
          <p:spPr bwMode="auto">
            <a:xfrm>
              <a:off x="4041" y="3143"/>
              <a:ext cx="1546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 b="1" dirty="0" err="1" smtClean="0">
                  <a:latin typeface="Lucida Sans Unicode" pitchFamily="34" charset="0"/>
                </a:rPr>
                <a:t>Sekundäre</a:t>
              </a:r>
              <a:r>
                <a:rPr lang="hu-HU" sz="1400" b="1" dirty="0" smtClean="0">
                  <a:latin typeface="Lucida Sans Unicode" pitchFamily="34" charset="0"/>
                </a:rPr>
                <a:t> </a:t>
              </a:r>
              <a:r>
                <a:rPr lang="hu-HU" sz="1400" b="1" dirty="0" err="1" smtClean="0">
                  <a:latin typeface="Lucida Sans Unicode" pitchFamily="34" charset="0"/>
                </a:rPr>
                <a:t>Oozyte</a:t>
              </a:r>
              <a:r>
                <a:rPr lang="hu-HU" sz="1400" b="1" dirty="0" smtClean="0">
                  <a:latin typeface="Lucida Sans Unicode" pitchFamily="34" charset="0"/>
                </a:rPr>
                <a:t> </a:t>
              </a:r>
              <a:r>
                <a:rPr lang="hu-HU" sz="1400" b="1" dirty="0" err="1">
                  <a:latin typeface="Lucida Sans Unicode" pitchFamily="34" charset="0"/>
                </a:rPr>
                <a:t>jetzt</a:t>
              </a:r>
              <a:r>
                <a:rPr lang="hu-HU" sz="1400" b="1" dirty="0">
                  <a:latin typeface="Lucida Sans Unicode" pitchFamily="34" charset="0"/>
                </a:rPr>
                <a:t> </a:t>
              </a:r>
              <a:r>
                <a:rPr lang="hu-HU" sz="1400" b="1" dirty="0">
                  <a:solidFill>
                    <a:srgbClr val="FF0000"/>
                  </a:solidFill>
                  <a:latin typeface="Lucida Sans Unicode" pitchFamily="34" charset="0"/>
                </a:rPr>
                <a:t>125 </a:t>
              </a:r>
              <a:r>
                <a:rPr lang="hu-HU" sz="1400" b="1" dirty="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hu-HU" sz="1400" b="1" dirty="0">
                  <a:solidFill>
                    <a:srgbClr val="FF0000"/>
                  </a:solidFill>
                  <a:latin typeface="Lucida Sans Unicode" pitchFamily="34" charset="0"/>
                </a:rPr>
                <a:t>m</a:t>
              </a:r>
              <a:r>
                <a:rPr lang="hu-HU" sz="1400" b="1" dirty="0">
                  <a:latin typeface="Lucida Sans Unicode" pitchFamily="34" charset="0"/>
                </a:rPr>
                <a:t> </a:t>
              </a:r>
              <a:r>
                <a:rPr lang="hu-HU" sz="1400" b="1" dirty="0" smtClean="0">
                  <a:latin typeface="Lucida Sans Unicode" pitchFamily="34" charset="0"/>
                </a:rPr>
                <a:t/>
              </a:r>
              <a:br>
                <a:rPr lang="hu-HU" sz="1400" b="1" dirty="0" smtClean="0">
                  <a:latin typeface="Lucida Sans Unicode" pitchFamily="34" charset="0"/>
                </a:rPr>
              </a:br>
              <a:r>
                <a:rPr lang="hu-HU" sz="1400" b="1" dirty="0" err="1" smtClean="0">
                  <a:latin typeface="Lucida Sans Unicode" pitchFamily="34" charset="0"/>
                </a:rPr>
                <a:t>Meiose</a:t>
              </a:r>
              <a:r>
                <a:rPr lang="hu-HU" sz="1400" b="1" dirty="0" smtClean="0">
                  <a:latin typeface="Lucida Sans Unicode" pitchFamily="34" charset="0"/>
                </a:rPr>
                <a:t> I </a:t>
              </a:r>
              <a:r>
                <a:rPr lang="hu-HU" sz="1400" b="1" dirty="0" err="1" smtClean="0">
                  <a:latin typeface="Lucida Sans Unicode" pitchFamily="34" charset="0"/>
                </a:rPr>
                <a:t>wird</a:t>
              </a:r>
              <a:r>
                <a:rPr lang="hu-HU" sz="1400" b="1" dirty="0" smtClean="0">
                  <a:latin typeface="Lucida Sans Unicode" pitchFamily="34" charset="0"/>
                </a:rPr>
                <a:t> </a:t>
              </a:r>
              <a:r>
                <a:rPr lang="hu-HU" sz="1400" b="1" dirty="0" err="1" smtClean="0">
                  <a:latin typeface="Lucida Sans Unicode" pitchFamily="34" charset="0"/>
                </a:rPr>
                <a:t>kurz</a:t>
              </a:r>
              <a:r>
                <a:rPr lang="hu-HU" sz="1400" b="1" dirty="0" smtClean="0">
                  <a:latin typeface="Lucida Sans Unicode" pitchFamily="34" charset="0"/>
                </a:rPr>
                <a:t> </a:t>
              </a:r>
              <a:r>
                <a:rPr lang="hu-HU" sz="1400" b="1" dirty="0" err="1" smtClean="0">
                  <a:latin typeface="Lucida Sans Unicode" pitchFamily="34" charset="0"/>
                </a:rPr>
                <a:t>vor</a:t>
              </a:r>
              <a:r>
                <a:rPr lang="hu-HU" sz="1400" b="1" dirty="0" smtClean="0">
                  <a:latin typeface="Lucida Sans Unicode" pitchFamily="34" charset="0"/>
                </a:rPr>
                <a:t> </a:t>
              </a:r>
              <a:r>
                <a:rPr lang="hu-HU" sz="1400" b="1" dirty="0" err="1" smtClean="0">
                  <a:latin typeface="Lucida Sans Unicode" pitchFamily="34" charset="0"/>
                </a:rPr>
                <a:t>Ovulation</a:t>
              </a:r>
              <a:r>
                <a:rPr lang="hu-HU" sz="1400" b="1" dirty="0" smtClean="0">
                  <a:latin typeface="Lucida Sans Unicode" pitchFamily="34" charset="0"/>
                </a:rPr>
                <a:t> (</a:t>
              </a:r>
              <a:r>
                <a:rPr lang="hu-HU" sz="1400" b="1" dirty="0" err="1" smtClean="0">
                  <a:latin typeface="Lucida Sans Unicode" pitchFamily="34" charset="0"/>
                </a:rPr>
                <a:t>LH-peak</a:t>
              </a:r>
              <a:r>
                <a:rPr lang="hu-HU" sz="1400" b="1" dirty="0" smtClean="0">
                  <a:latin typeface="Lucida Sans Unicode" pitchFamily="34" charset="0"/>
                </a:rPr>
                <a:t>) </a:t>
              </a:r>
              <a:r>
                <a:rPr lang="hu-HU" sz="1400" b="1" dirty="0" err="1" smtClean="0">
                  <a:latin typeface="Lucida Sans Unicode" pitchFamily="34" charset="0"/>
                </a:rPr>
                <a:t>beendet</a:t>
              </a:r>
              <a:r>
                <a:rPr lang="hu-HU" sz="1400" b="1" dirty="0" smtClean="0">
                  <a:latin typeface="Lucida Sans Unicode" pitchFamily="34" charset="0"/>
                </a:rPr>
                <a:t> und </a:t>
              </a:r>
              <a:r>
                <a:rPr lang="hu-HU" sz="1400" b="1" dirty="0" err="1" smtClean="0">
                  <a:latin typeface="Lucida Sans Unicode" pitchFamily="34" charset="0"/>
                </a:rPr>
                <a:t>Meiose</a:t>
              </a:r>
              <a:r>
                <a:rPr lang="hu-HU" sz="1400" b="1" dirty="0" smtClean="0">
                  <a:latin typeface="Lucida Sans Unicode" pitchFamily="34" charset="0"/>
                </a:rPr>
                <a:t> II </a:t>
              </a:r>
              <a:r>
                <a:rPr lang="hu-HU" sz="1400" b="1" dirty="0" err="1" smtClean="0">
                  <a:latin typeface="Lucida Sans Unicode" pitchFamily="34" charset="0"/>
                </a:rPr>
                <a:t>angefangen</a:t>
              </a:r>
              <a:endParaRPr lang="hu-HU" dirty="0">
                <a:latin typeface="Lucida Sans Unicode" pitchFamily="34" charset="0"/>
              </a:endParaRPr>
            </a:p>
          </p:txBody>
        </p:sp>
        <p:grpSp>
          <p:nvGrpSpPr>
            <p:cNvPr id="4113" name="Group 24"/>
            <p:cNvGrpSpPr>
              <a:grpSpLocks/>
            </p:cNvGrpSpPr>
            <p:nvPr/>
          </p:nvGrpSpPr>
          <p:grpSpPr bwMode="auto">
            <a:xfrm>
              <a:off x="1853" y="255"/>
              <a:ext cx="259" cy="3448"/>
              <a:chOff x="1853" y="255"/>
              <a:chExt cx="259" cy="3448"/>
            </a:xfrm>
          </p:grpSpPr>
          <p:sp>
            <p:nvSpPr>
              <p:cNvPr id="4114" name="Line 19"/>
              <p:cNvSpPr>
                <a:spLocks noChangeShapeType="1"/>
              </p:cNvSpPr>
              <p:nvPr/>
            </p:nvSpPr>
            <p:spPr bwMode="auto">
              <a:xfrm flipV="1">
                <a:off x="1871" y="255"/>
                <a:ext cx="227" cy="4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15" name="Line 20"/>
              <p:cNvSpPr>
                <a:spLocks noChangeShapeType="1"/>
              </p:cNvSpPr>
              <p:nvPr/>
            </p:nvSpPr>
            <p:spPr bwMode="auto">
              <a:xfrm flipV="1">
                <a:off x="1867" y="723"/>
                <a:ext cx="227" cy="4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16" name="Line 21"/>
              <p:cNvSpPr>
                <a:spLocks noChangeShapeType="1"/>
              </p:cNvSpPr>
              <p:nvPr/>
            </p:nvSpPr>
            <p:spPr bwMode="auto">
              <a:xfrm flipV="1">
                <a:off x="1885" y="1390"/>
                <a:ext cx="227" cy="4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17" name="Line 22"/>
              <p:cNvSpPr>
                <a:spLocks noChangeShapeType="1"/>
              </p:cNvSpPr>
              <p:nvPr/>
            </p:nvSpPr>
            <p:spPr bwMode="auto">
              <a:xfrm flipV="1">
                <a:off x="1869" y="2458"/>
                <a:ext cx="227" cy="4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18" name="Line 23"/>
              <p:cNvSpPr>
                <a:spLocks noChangeShapeType="1"/>
              </p:cNvSpPr>
              <p:nvPr/>
            </p:nvSpPr>
            <p:spPr bwMode="auto">
              <a:xfrm flipV="1">
                <a:off x="1853" y="3657"/>
                <a:ext cx="227" cy="4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hu-H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89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hu-H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Kép 4" descr="prim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2008" y="3086239"/>
            <a:ext cx="3131840" cy="171091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85266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Primordialfollikel</a:t>
            </a:r>
            <a:endParaRPr lang="hu-HU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Kép 6" descr="primor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59832" y="1785687"/>
            <a:ext cx="5972533" cy="416359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primer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3068960"/>
            <a:ext cx="4248472" cy="1649407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85266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Primärfollikel</a:t>
            </a:r>
            <a:endParaRPr lang="hu-HU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Kép 4" descr="primer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44008" y="1772816"/>
            <a:ext cx="4128730" cy="39752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3867</TotalTime>
  <Words>907</Words>
  <Application>Microsoft Macintosh PowerPoint</Application>
  <PresentationFormat>On-screen Show (4:3)</PresentationFormat>
  <Paragraphs>247</Paragraphs>
  <Slides>49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Calibri</vt:lpstr>
      <vt:lpstr>Lucida Sans Unicode</vt:lpstr>
      <vt:lpstr>Roboto</vt:lpstr>
      <vt:lpstr>Symbol</vt:lpstr>
      <vt:lpstr>Times New Roman</vt:lpstr>
      <vt:lpstr>Arial</vt:lpstr>
      <vt:lpstr>Alapértelmezett terv</vt:lpstr>
      <vt:lpstr>Image</vt:lpstr>
      <vt:lpstr>Keimzellendifferenzierung, Befruchtung, Frühentwicklung,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Spermienhals</vt:lpstr>
      <vt:lpstr>Mittelstück</vt:lpstr>
      <vt:lpstr>Hauptstück</vt:lpstr>
      <vt:lpstr>Die Reifung der Spermien im Hoden</vt:lpstr>
      <vt:lpstr>PowerPoint Presentation</vt:lpstr>
      <vt:lpstr>Spermienbildung 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Spermienbildung II.</vt:lpstr>
      <vt:lpstr>Spermienbildung III.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Semmelweis Egyetem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Weibliche Geschlechtsorgane. Makroskopie, Topographie und Halteapparat des Uterus.</dc:title>
  <dc:creator>Humánmorfológiai Intézet</dc:creator>
  <cp:lastModifiedBy>Microsoft Office User</cp:lastModifiedBy>
  <cp:revision>153</cp:revision>
  <dcterms:created xsi:type="dcterms:W3CDTF">2009-04-26T17:44:01Z</dcterms:created>
  <dcterms:modified xsi:type="dcterms:W3CDTF">2019-05-21T09:23:39Z</dcterms:modified>
</cp:coreProperties>
</file>