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  <p:sldMasterId id="2147483652" r:id="rId4"/>
    <p:sldMasterId id="2147483653" r:id="rId5"/>
  </p:sldMasterIdLst>
  <p:notesMasterIdLst>
    <p:notesMasterId r:id="rId65"/>
  </p:notesMasterIdLst>
  <p:sldIdLst>
    <p:sldId id="256" r:id="rId6"/>
    <p:sldId id="257" r:id="rId7"/>
    <p:sldId id="323" r:id="rId8"/>
    <p:sldId id="260" r:id="rId9"/>
    <p:sldId id="261" r:id="rId10"/>
    <p:sldId id="328" r:id="rId11"/>
    <p:sldId id="329" r:id="rId12"/>
    <p:sldId id="262" r:id="rId13"/>
    <p:sldId id="259" r:id="rId14"/>
    <p:sldId id="325" r:id="rId15"/>
    <p:sldId id="258" r:id="rId16"/>
    <p:sldId id="269" r:id="rId17"/>
    <p:sldId id="263" r:id="rId18"/>
    <p:sldId id="264" r:id="rId19"/>
    <p:sldId id="265" r:id="rId20"/>
    <p:sldId id="266" r:id="rId21"/>
    <p:sldId id="267" r:id="rId22"/>
    <p:sldId id="268" r:id="rId23"/>
    <p:sldId id="270" r:id="rId24"/>
    <p:sldId id="272" r:id="rId25"/>
    <p:sldId id="273" r:id="rId26"/>
    <p:sldId id="274" r:id="rId27"/>
    <p:sldId id="277" r:id="rId28"/>
    <p:sldId id="278" r:id="rId29"/>
    <p:sldId id="275" r:id="rId30"/>
    <p:sldId id="276" r:id="rId31"/>
    <p:sldId id="279" r:id="rId32"/>
    <p:sldId id="282" r:id="rId33"/>
    <p:sldId id="280" r:id="rId34"/>
    <p:sldId id="281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5" r:id="rId57"/>
    <p:sldId id="306" r:id="rId58"/>
    <p:sldId id="307" r:id="rId59"/>
    <p:sldId id="308" r:id="rId60"/>
    <p:sldId id="309" r:id="rId61"/>
    <p:sldId id="310" r:id="rId62"/>
    <p:sldId id="319" r:id="rId63"/>
    <p:sldId id="322" r:id="rId6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hu-HU"/>
          </a:p>
        </p:txBody>
      </p:sp>
      <p:sp>
        <p:nvSpPr>
          <p:cNvPr id="717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A67E9D76-251C-4C81-A054-52482628C302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E64DCB-64D8-47E3-B431-B65F7EE52601}" type="slidenum">
              <a:rPr lang="hu-HU"/>
              <a:pPr/>
              <a:t>1</a:t>
            </a:fld>
            <a:endParaRPr lang="hu-HU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A5F8165B-A075-4BC9-8A8E-F783DCE8CABE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68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7470A4-3A84-49BF-A9B3-A6AE621EF260}" type="slidenum">
              <a:rPr lang="hu-HU"/>
              <a:pPr/>
              <a:t>10</a:t>
            </a:fld>
            <a:endParaRPr lang="hu-H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F4A3D5-D598-42D5-B9FA-6A22B5B77316}" type="slidenum">
              <a:rPr lang="hu-HU"/>
              <a:pPr/>
              <a:t>11</a:t>
            </a:fld>
            <a:endParaRPr lang="hu-HU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4513A385-FEF0-4165-9FDF-8D7DC24B91C1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11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885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4063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F39E61-6128-42E9-92BE-B15E9E1F3673}" type="slidenum">
              <a:rPr lang="hu-HU"/>
              <a:pPr/>
              <a:t>12</a:t>
            </a:fld>
            <a:endParaRPr lang="hu-HU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BFFFB53-424B-429E-94F6-225518106484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12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01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90D520-E9AA-4A9C-85C8-4FC72DB73A1C}" type="slidenum">
              <a:rPr lang="hu-HU"/>
              <a:pPr/>
              <a:t>13</a:t>
            </a:fld>
            <a:endParaRPr lang="hu-HU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2AD37CAC-C2ED-4D56-BF20-EEC0CF88196B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397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63423F-B16A-4618-B1DE-4826EFDDAEE5}" type="slidenum">
              <a:rPr lang="hu-HU"/>
              <a:pPr/>
              <a:t>14</a:t>
            </a:fld>
            <a:endParaRPr lang="hu-HU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3D02A6-0E6F-4D24-B1F5-0C23A2D849EB}" type="slidenum">
              <a:rPr lang="hu-HU"/>
              <a:pPr/>
              <a:t>15</a:t>
            </a:fld>
            <a:endParaRPr lang="hu-HU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FFC7B662-120B-4B60-9FCA-DE5DF995111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15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840" tIns="39600" rIns="78840" bIns="39600"/>
          <a:lstStyle/>
          <a:p>
            <a:pPr hangingPunct="0">
              <a:lnSpc>
                <a:spcPct val="93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EFB63E4C-3FED-4073-BCC6-6FEF7C96946D}" type="slidenum">
              <a:rPr lang="hu-HU">
                <a:solidFill>
                  <a:srgbClr val="000000"/>
                </a:solidFill>
              </a:rPr>
              <a:pPr hangingPunct="0"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15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601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220A9E-D891-4D89-A968-074BCAE02C76}" type="slidenum">
              <a:rPr lang="hu-HU"/>
              <a:pPr/>
              <a:t>16</a:t>
            </a:fld>
            <a:endParaRPr lang="hu-HU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2BD84356-A272-4974-A111-E3E9ED936906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840" tIns="39600" rIns="78840" bIns="39600"/>
          <a:lstStyle/>
          <a:p>
            <a:pPr hangingPunct="0">
              <a:lnSpc>
                <a:spcPct val="93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F3AAE8A6-8FB5-47AF-9629-9AA53FA3180E}" type="slidenum">
              <a:rPr lang="hu-HU">
                <a:solidFill>
                  <a:srgbClr val="000000"/>
                </a:solidFill>
              </a:rPr>
              <a:pPr hangingPunct="0"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16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0E694B-D00D-46EC-855E-605F31EE2295}" type="slidenum">
              <a:rPr lang="hu-HU"/>
              <a:pPr/>
              <a:t>17</a:t>
            </a:fld>
            <a:endParaRPr lang="hu-HU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CBDC58-0AD3-4C47-A447-A115CBEB9F35}" type="slidenum">
              <a:rPr lang="hu-HU"/>
              <a:pPr/>
              <a:t>18</a:t>
            </a:fld>
            <a:endParaRPr lang="hu-HU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10D24F47-AC6E-4748-B681-C6AB37133FEC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18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840" tIns="39600" rIns="78840" bIns="39600"/>
          <a:lstStyle/>
          <a:p>
            <a:pPr hangingPunct="0">
              <a:lnSpc>
                <a:spcPct val="93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7087525C-B4B5-4093-8087-D9BB23138A49}" type="slidenum">
              <a:rPr lang="hu-HU">
                <a:solidFill>
                  <a:srgbClr val="000000"/>
                </a:solidFill>
              </a:rPr>
              <a:pPr hangingPunct="0"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18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8909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79F9D2-91D4-4ADC-B724-CAFF0501BF9D}" type="slidenum">
              <a:rPr lang="hu-HU"/>
              <a:pPr/>
              <a:t>19</a:t>
            </a:fld>
            <a:endParaRPr lang="hu-HU"/>
          </a:p>
        </p:txBody>
      </p:sp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35C0899-5A1D-4B71-BD20-30330B816536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19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113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66828D-EF54-4B6D-A7FA-F0B42EF21938}" type="slidenum">
              <a:rPr lang="hu-HU"/>
              <a:pPr/>
              <a:t>2</a:t>
            </a:fld>
            <a:endParaRPr lang="hu-HU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88CE66E6-78EE-4E75-A938-87D5A5E95F1C}" type="slidenum">
              <a:rPr lang="hu-HU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</a:t>
            </a:fld>
            <a:endParaRPr lang="hu-HU" sz="1200">
              <a:solidFill>
                <a:srgbClr val="000000"/>
              </a:solidFill>
            </a:endParaRPr>
          </a:p>
        </p:txBody>
      </p:sp>
      <p:sp>
        <p:nvSpPr>
          <p:cNvPr id="7782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latin typeface="Calibri" pitchFamily="32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D1DD12-E7D7-429C-8BB8-12ACEC74E253}" type="slidenum">
              <a:rPr lang="hu-HU"/>
              <a:pPr/>
              <a:t>20</a:t>
            </a:fld>
            <a:endParaRPr lang="hu-HU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448C24DD-7E34-4601-B6DE-7F318B22D4E9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20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31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CD24B1-D6AF-42F1-B0C2-B116B29CA202}" type="slidenum">
              <a:rPr lang="hu-HU"/>
              <a:pPr/>
              <a:t>21</a:t>
            </a:fld>
            <a:endParaRPr lang="hu-HU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D4116A-E98E-4919-B336-9AD317FB2968}" type="slidenum">
              <a:rPr lang="hu-HU"/>
              <a:pPr/>
              <a:t>22</a:t>
            </a:fld>
            <a:endParaRPr lang="hu-HU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FF01F-2C93-4349-A572-EAB6E9238B78}" type="slidenum">
              <a:rPr lang="hu-HU"/>
              <a:pPr/>
              <a:t>23</a:t>
            </a:fld>
            <a:endParaRPr lang="hu-HU"/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D62BBB5B-E622-4382-837C-822FBE4D2DB4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6A8337BB-CE06-4612-8E4D-EB5FA50E670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8307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C364FF-D379-4B30-85EE-84AB28BB0DB2}" type="slidenum">
              <a:rPr lang="hu-HU"/>
              <a:pPr/>
              <a:t>24</a:t>
            </a:fld>
            <a:endParaRPr lang="hu-HU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E77BEBFC-0746-405D-A6DB-FB05CCAE5CCB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24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DCA3C50-9488-4FF1-BEE0-F44374E4E1C2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24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93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109C30-A304-4BF8-BD0B-619B683C661D}" type="slidenum">
              <a:rPr lang="hu-HU"/>
              <a:pPr/>
              <a:t>25</a:t>
            </a:fld>
            <a:endParaRPr lang="hu-HU"/>
          </a:p>
        </p:txBody>
      </p:sp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4113770F-8496-4319-965B-5E21300374F9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25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840" tIns="39600" rIns="78840" bIns="39600"/>
          <a:lstStyle/>
          <a:p>
            <a:pPr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F447009-16E6-4FEE-9CDF-67C96A2E9CAE}" type="slidenum">
              <a:rPr lang="hu-HU" sz="1200">
                <a:solidFill>
                  <a:srgbClr val="000000"/>
                </a:solidFill>
              </a:rPr>
              <a:pPr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25</a:t>
            </a:fld>
            <a:endParaRPr lang="hu-HU" sz="1200">
              <a:solidFill>
                <a:srgbClr val="000000"/>
              </a:solidFill>
            </a:endParaRPr>
          </a:p>
        </p:txBody>
      </p:sp>
      <p:sp>
        <p:nvSpPr>
          <p:cNvPr id="9625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 sz="25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860A05-9696-4909-9540-BD7BD17B9E21}" type="slidenum">
              <a:rPr lang="hu-HU"/>
              <a:pPr/>
              <a:t>26</a:t>
            </a:fld>
            <a:endParaRPr lang="hu-HU"/>
          </a:p>
        </p:txBody>
      </p:sp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7960EFD0-783B-477F-AB6F-AAB00F73B1A5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0422154A-A7E7-4533-BB37-74B4AF63A8AD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728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99A79D-17CE-4F7A-96E1-E76E01091452}" type="slidenum">
              <a:rPr lang="hu-HU"/>
              <a:pPr/>
              <a:t>27</a:t>
            </a:fld>
            <a:endParaRPr lang="hu-HU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F34DFDF9-D61E-4C3C-9933-FC9823FC568E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27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03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DABD0C-0C17-4066-8661-2467F6B12082}" type="slidenum">
              <a:rPr lang="hu-HU"/>
              <a:pPr/>
              <a:t>28</a:t>
            </a:fld>
            <a:endParaRPr lang="hu-HU"/>
          </a:p>
        </p:txBody>
      </p:sp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9C29E315-836A-482B-BC9D-930092200D8B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28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078371D6-2FF8-4EF0-8EA3-4A039F0FE3CF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28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3427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AA9207-76FA-4C22-BFA3-3A4282815B36}" type="slidenum">
              <a:rPr lang="hu-HU"/>
              <a:pPr/>
              <a:t>29</a:t>
            </a:fld>
            <a:endParaRPr lang="hu-HU"/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C081392A-E033-418C-A046-2A3586F03476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29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137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66828D-EF54-4B6D-A7FA-F0B42EF21938}" type="slidenum">
              <a:rPr lang="hu-HU"/>
              <a:pPr/>
              <a:t>3</a:t>
            </a:fld>
            <a:endParaRPr lang="hu-HU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88CE66E6-78EE-4E75-A938-87D5A5E95F1C}" type="slidenum">
              <a:rPr lang="hu-HU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</a:t>
            </a:fld>
            <a:endParaRPr lang="hu-HU" sz="1200">
              <a:solidFill>
                <a:srgbClr val="000000"/>
              </a:solidFill>
            </a:endParaRPr>
          </a:p>
        </p:txBody>
      </p:sp>
      <p:sp>
        <p:nvSpPr>
          <p:cNvPr id="7782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latin typeface="Calibri" pitchFamily="32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48B9E4-1BA2-4550-93F5-06F1AB59DB41}" type="slidenum">
              <a:rPr lang="hu-HU"/>
              <a:pPr/>
              <a:t>30</a:t>
            </a:fld>
            <a:endParaRPr lang="hu-HU"/>
          </a:p>
        </p:txBody>
      </p:sp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42CFC7F-ED3A-45CF-8881-653583695DD2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30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24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3E978F-176C-456E-808D-2C9E239D8E63}" type="slidenum">
              <a:rPr lang="hu-HU"/>
              <a:pPr/>
              <a:t>31</a:t>
            </a:fld>
            <a:endParaRPr lang="hu-HU"/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F47E4E41-11B4-4446-92AD-8D127F61D7A9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31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445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F5D2AE-D5F6-46A1-978C-D6E3C55A5352}" type="slidenum">
              <a:rPr lang="hu-HU"/>
              <a:pPr/>
              <a:t>32</a:t>
            </a:fld>
            <a:endParaRPr lang="hu-HU"/>
          </a:p>
        </p:txBody>
      </p:sp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60E313BC-6806-4102-88C2-4BA1AC23663B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32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9EB23D2E-74EA-4D31-B8D5-F64878A79ACE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32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547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EB4484-8062-48D2-B329-70EBF34FB2DD}" type="slidenum">
              <a:rPr lang="hu-HU"/>
              <a:pPr/>
              <a:t>33</a:t>
            </a:fld>
            <a:endParaRPr lang="hu-HU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F5CB94DE-0519-4E0E-A4B7-845249D4AA7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C168473B-FF98-4976-A8C0-0F3151D81B06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649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90B2DE-87A4-4399-A382-8D0E5AB6C919}" type="slidenum">
              <a:rPr lang="hu-HU"/>
              <a:pPr/>
              <a:t>34</a:t>
            </a:fld>
            <a:endParaRPr lang="hu-HU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9E6CB0A-8A18-41F7-946D-39C24F1A7084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34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752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97C22D-4580-49AD-BAA8-862F4F9554F4}" type="slidenum">
              <a:rPr lang="hu-HU"/>
              <a:pPr/>
              <a:t>35</a:t>
            </a:fld>
            <a:endParaRPr lang="hu-HU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321AFCE3-518E-4E34-8132-342E42F0FE73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35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854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571CF2-0B0D-4264-91D0-884005232CA1}" type="slidenum">
              <a:rPr lang="hu-HU"/>
              <a:pPr/>
              <a:t>36</a:t>
            </a:fld>
            <a:endParaRPr lang="hu-HU"/>
          </a:p>
        </p:txBody>
      </p:sp>
      <p:sp>
        <p:nvSpPr>
          <p:cNvPr id="10956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9E098BB4-20B9-47A6-ABEA-7430C636838E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FB58D20-C919-4FF1-BCE2-65FC61004221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957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9F48B9-B1A2-4C21-8FBC-83B7F95B3E77}" type="slidenum">
              <a:rPr lang="hu-HU"/>
              <a:pPr/>
              <a:t>37</a:t>
            </a:fld>
            <a:endParaRPr lang="hu-HU"/>
          </a:p>
        </p:txBody>
      </p:sp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0189A9B8-EB5A-4C80-9584-4B98B5DC4D5B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37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05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D23289-4E47-4207-9C95-6A90E6B83DC0}" type="slidenum">
              <a:rPr lang="hu-HU"/>
              <a:pPr/>
              <a:t>38</a:t>
            </a:fld>
            <a:endParaRPr lang="hu-HU"/>
          </a:p>
        </p:txBody>
      </p:sp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F16888F-E4CF-4087-A63B-AFAF1512D594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38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161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1F4EBB-874C-45D9-89CB-87D3CBA3A818}" type="slidenum">
              <a:rPr lang="hu-HU"/>
              <a:pPr/>
              <a:t>39</a:t>
            </a:fld>
            <a:endParaRPr lang="hu-HU"/>
          </a:p>
        </p:txBody>
      </p:sp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60D2E32E-10F0-4A18-90E6-E928FE08AB53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2A0D1E50-D633-4EE2-A198-8DD37F421179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39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4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80F2E4-DC86-4E92-87B3-6CA132A65CDA}" type="slidenum">
              <a:rPr lang="hu-HU"/>
              <a:pPr/>
              <a:t>4</a:t>
            </a:fld>
            <a:endParaRPr lang="hu-HU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C92D7C1-F5FD-4EB1-A3A1-5F462427365F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840" tIns="39600" rIns="78840" bIns="39600"/>
          <a:lstStyle/>
          <a:p>
            <a:pPr hangingPunct="0">
              <a:lnSpc>
                <a:spcPct val="93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3170A037-E6C5-4485-90AD-B9F533152EF4}" type="slidenum">
              <a:rPr lang="hu-HU" sz="1200">
                <a:solidFill>
                  <a:srgbClr val="000000"/>
                </a:solidFill>
              </a:rPr>
              <a:pPr hangingPunct="0"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</a:t>
            </a:fld>
            <a:endParaRPr lang="hu-HU" sz="1200">
              <a:solidFill>
                <a:srgbClr val="000000"/>
              </a:solidFill>
            </a:endParaRPr>
          </a:p>
        </p:txBody>
      </p:sp>
      <p:sp>
        <p:nvSpPr>
          <p:cNvPr id="8089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ts val="40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 sz="250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5971CF-811C-4BD3-A1BB-A03255470734}" type="slidenum">
              <a:rPr lang="hu-HU"/>
              <a:pPr/>
              <a:t>40</a:t>
            </a:fld>
            <a:endParaRPr lang="hu-HU"/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C119105F-838F-4831-BE1F-2D8890E059F5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40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ABC4FA8-F4AB-491E-A0CD-973E9F855B96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40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3667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27BB16-7BA8-49EE-9D27-B3FEA231C980}" type="slidenum">
              <a:rPr lang="hu-HU"/>
              <a:pPr/>
              <a:t>41</a:t>
            </a:fld>
            <a:endParaRPr lang="hu-HU"/>
          </a:p>
        </p:txBody>
      </p:sp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8AD8A6A-93E4-44B1-9D04-B5A3D644526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41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92219BDC-EABE-4221-98FF-DE99305A9516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41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469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552A8-FCC5-459C-8184-424780E1B094}" type="slidenum">
              <a:rPr lang="hu-HU"/>
              <a:pPr/>
              <a:t>42</a:t>
            </a:fld>
            <a:endParaRPr lang="hu-HU"/>
          </a:p>
        </p:txBody>
      </p:sp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8D222906-858A-4235-B9D6-A58F55D1256B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42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2FB2AE7-0B4E-4EA1-9C8B-3B56BD02B43D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42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571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F60FB8-B37C-4486-904A-403BE72E6103}" type="slidenum">
              <a:rPr lang="hu-HU"/>
              <a:pPr/>
              <a:t>43</a:t>
            </a:fld>
            <a:endParaRPr lang="hu-HU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73736378-C8F9-490C-A6FD-983CCA054D26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0F3869D0-E3D7-4015-88FA-34B0567DA1ED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673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AEBA84-0325-484A-90C0-5302C2C83072}" type="slidenum">
              <a:rPr lang="hu-HU"/>
              <a:pPr/>
              <a:t>44</a:t>
            </a:fld>
            <a:endParaRPr lang="hu-HU"/>
          </a:p>
        </p:txBody>
      </p:sp>
      <p:sp>
        <p:nvSpPr>
          <p:cNvPr id="11776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45551D22-5903-48E1-B65B-F689D795A7BE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44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73A28ADF-9933-4666-96C3-B6FF8B03F1D7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44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776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F7C2B8-09B3-4EF8-B72B-526CF65DBEEA}" type="slidenum">
              <a:rPr lang="hu-HU"/>
              <a:pPr/>
              <a:t>45</a:t>
            </a:fld>
            <a:endParaRPr lang="hu-HU"/>
          </a:p>
        </p:txBody>
      </p:sp>
      <p:sp>
        <p:nvSpPr>
          <p:cNvPr id="1187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66EAB8E3-3EA8-4BE4-9CA0-D4B311C5D069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45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87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8D9E23-8904-4E9A-A198-B382F538F943}" type="slidenum">
              <a:rPr lang="hu-HU"/>
              <a:pPr/>
              <a:t>46</a:t>
            </a:fld>
            <a:endParaRPr lang="hu-HU"/>
          </a:p>
        </p:txBody>
      </p:sp>
      <p:sp>
        <p:nvSpPr>
          <p:cNvPr id="11980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C0B2EB2B-742F-4253-B2C1-FC5ED469826F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C914C8A9-B669-4DB6-9CF8-6EBE08441B4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981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CB8807-A13E-45EE-87CD-C85CCE00C011}" type="slidenum">
              <a:rPr lang="hu-HU"/>
              <a:pPr/>
              <a:t>47</a:t>
            </a:fld>
            <a:endParaRPr lang="hu-HU"/>
          </a:p>
        </p:txBody>
      </p:sp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3A7095D4-210E-4532-9F52-E34885AF3477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47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880CCC01-D260-4E27-80DA-82D5B5EF3392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47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083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9C88D4-460B-4D7F-AE84-ACF54F3DB495}" type="slidenum">
              <a:rPr lang="hu-HU"/>
              <a:pPr/>
              <a:t>48</a:t>
            </a:fld>
            <a:endParaRPr lang="hu-HU"/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9643AAEE-87A2-4344-B0A5-FE44E5FB3C11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48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185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891D66-72E0-4B39-9541-A3EA3C537D90}" type="slidenum">
              <a:rPr lang="hu-HU"/>
              <a:pPr/>
              <a:t>49</a:t>
            </a:fld>
            <a:endParaRPr lang="hu-HU"/>
          </a:p>
        </p:txBody>
      </p:sp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9B2B811F-B366-45A0-89AE-C106C786A24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460E5F48-3BFE-4A0B-A482-E2EAF044495F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49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288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4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14F55-62F9-452C-996B-8CE46D116848}" type="slidenum">
              <a:rPr lang="hu-HU"/>
              <a:pPr/>
              <a:t>5</a:t>
            </a:fld>
            <a:endParaRPr lang="hu-HU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16FEDB-9A20-4A57-BDFD-1FA0D8476BA5}" type="slidenum">
              <a:rPr lang="hu-HU"/>
              <a:pPr/>
              <a:t>50</a:t>
            </a:fld>
            <a:endParaRPr lang="hu-HU"/>
          </a:p>
        </p:txBody>
      </p:sp>
      <p:sp>
        <p:nvSpPr>
          <p:cNvPr id="1239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5999BE1E-430E-4ADE-A0AC-8C0F3D034839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50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C3DE7C61-BF69-4D13-AD76-8B00ECC59363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50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3907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E5729C-B73C-43AD-A3B7-ACC0B0FB2724}" type="slidenum">
              <a:rPr lang="hu-HU"/>
              <a:pPr/>
              <a:t>51</a:t>
            </a:fld>
            <a:endParaRPr lang="hu-HU"/>
          </a:p>
        </p:txBody>
      </p:sp>
      <p:sp>
        <p:nvSpPr>
          <p:cNvPr id="12492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14DFB550-647C-47E1-88DB-92B5BDE1EA90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51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85C5B927-3286-40A6-B1B6-31FB21323677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51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49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D066D2-CA28-402E-BC2D-86B8D2BBB6AE}" type="slidenum">
              <a:rPr lang="hu-HU"/>
              <a:pPr/>
              <a:t>52</a:t>
            </a:fld>
            <a:endParaRPr lang="hu-HU"/>
          </a:p>
        </p:txBody>
      </p:sp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0EE3281-6E9A-4289-ADF5-307989EAF0CE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52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AB376B1-680E-43E5-9859-4AC9B086FBDF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52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69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F74097-27F7-4FE4-A37F-4FD0C4C5E05D}" type="slidenum">
              <a:rPr lang="hu-HU"/>
              <a:pPr/>
              <a:t>53</a:t>
            </a:fld>
            <a:endParaRPr lang="hu-HU"/>
          </a:p>
        </p:txBody>
      </p:sp>
      <p:sp>
        <p:nvSpPr>
          <p:cNvPr id="12800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40FF5374-6BE8-4AEA-8644-7C1F029F9F93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53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80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819A97-D406-422A-9738-AD95168655CD}" type="slidenum">
              <a:rPr lang="hu-HU"/>
              <a:pPr/>
              <a:t>54</a:t>
            </a:fld>
            <a:endParaRPr lang="hu-HU"/>
          </a:p>
        </p:txBody>
      </p:sp>
      <p:sp>
        <p:nvSpPr>
          <p:cNvPr id="1290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4F647DC-1998-4032-B4DA-E0F52D0BA724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54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902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5650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6625B-E3BE-433D-946A-6D35C2522F47}" type="slidenum">
              <a:rPr lang="hu-HU"/>
              <a:pPr/>
              <a:t>55</a:t>
            </a:fld>
            <a:endParaRPr lang="hu-HU"/>
          </a:p>
        </p:txBody>
      </p:sp>
      <p:sp>
        <p:nvSpPr>
          <p:cNvPr id="1300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CD4D1D39-C2C8-4DDD-A738-184F8918C2F1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55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005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2475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D5871E-750D-462B-A058-2A5AE3AD1E56}" type="slidenum">
              <a:rPr lang="hu-HU"/>
              <a:pPr/>
              <a:t>56</a:t>
            </a:fld>
            <a:endParaRPr lang="hu-HU"/>
          </a:p>
        </p:txBody>
      </p:sp>
      <p:sp>
        <p:nvSpPr>
          <p:cNvPr id="1310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46CB2ECF-0E3D-4FE0-9FA1-233237B61E60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56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107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52950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2113" cy="41021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3EB681-24EA-4841-83BB-8F5986A53769}" type="slidenum">
              <a:rPr lang="hu-HU"/>
              <a:pPr/>
              <a:t>57</a:t>
            </a:fld>
            <a:endParaRPr lang="hu-HU"/>
          </a:p>
        </p:txBody>
      </p:sp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AB0C1C75-C328-475D-BAB4-195024CC83D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57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209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E8E093-2830-419D-B4FB-B016E699AB70}" type="slidenum">
              <a:rPr lang="hu-HU"/>
              <a:pPr/>
              <a:t>58</a:t>
            </a:fld>
            <a:endParaRPr lang="hu-HU"/>
          </a:p>
        </p:txBody>
      </p:sp>
      <p:sp>
        <p:nvSpPr>
          <p:cNvPr id="141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0FD84-FD05-4215-A801-4F190E7B5B85}" type="slidenum">
              <a:rPr lang="hu-HU"/>
              <a:pPr/>
              <a:t>59</a:t>
            </a:fld>
            <a:endParaRPr lang="hu-HU"/>
          </a:p>
        </p:txBody>
      </p:sp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B0EE9EED-610A-4565-8FCE-0C7246171D9A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hangingPunct="0">
              <a:lnSpc>
                <a:spcPct val="95000"/>
              </a:lnSpc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F6A8A9C1-5F77-48FA-B507-EDB2B35BB0D8}" type="slidenum">
              <a:rPr lang="hu-HU" sz="1200">
                <a:solidFill>
                  <a:srgbClr val="000000"/>
                </a:solidFill>
                <a:latin typeface="Times New Roman" pitchFamily="16" charset="0"/>
              </a:rPr>
              <a:pPr algn="r" hangingPunct="0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59</a:t>
            </a:fld>
            <a:endParaRPr lang="hu-HU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78840" tIns="39600" rIns="78840" bIns="39600"/>
          <a:lstStyle/>
          <a:p>
            <a:pPr hangingPunct="0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fld id="{9FBAD199-1E01-4B4D-BCB5-222A45E97A7D}" type="slidenum">
              <a:rPr lang="hu-HU" sz="1200">
                <a:solidFill>
                  <a:srgbClr val="000000"/>
                </a:solidFill>
              </a:rPr>
              <a:pPr hangingPunct="0">
                <a:buClrTx/>
                <a:buFontTx/>
                <a:buNone/>
                <a:tabLst>
                  <a:tab pos="0" algn="l"/>
                  <a:tab pos="911225" algn="l"/>
                  <a:tab pos="1824038" algn="l"/>
                  <a:tab pos="2736850" algn="l"/>
                  <a:tab pos="3649663" algn="l"/>
                  <a:tab pos="4562475" algn="l"/>
                  <a:tab pos="5475288" algn="l"/>
                  <a:tab pos="6388100" algn="l"/>
                  <a:tab pos="7300913" algn="l"/>
                  <a:tab pos="8213725" algn="l"/>
                  <a:tab pos="9126538" algn="l"/>
                  <a:tab pos="10039350" algn="l"/>
                  <a:tab pos="10952163" algn="l"/>
                </a:tabLst>
              </a:pPr>
              <a:t>59</a:t>
            </a:fld>
            <a:endParaRPr lang="hu-HU" sz="1200">
              <a:solidFill>
                <a:srgbClr val="000000"/>
              </a:solidFill>
            </a:endParaRPr>
          </a:p>
        </p:txBody>
      </p:sp>
      <p:sp>
        <p:nvSpPr>
          <p:cNvPr id="144388" name="Rectangle 4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9" name="Rectangle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ts val="400"/>
              </a:spcBef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 sz="250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14F55-62F9-452C-996B-8CE46D116848}" type="slidenum">
              <a:rPr lang="hu-HU"/>
              <a:pPr/>
              <a:t>6</a:t>
            </a:fld>
            <a:endParaRPr lang="hu-HU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14F55-62F9-452C-996B-8CE46D116848}" type="slidenum">
              <a:rPr lang="hu-HU"/>
              <a:pPr/>
              <a:t>7</a:t>
            </a:fld>
            <a:endParaRPr lang="hu-HU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5943F8-08E7-4569-B3E8-B5933AD14831}" type="slidenum">
              <a:rPr lang="hu-HU"/>
              <a:pPr/>
              <a:t>8</a:t>
            </a:fld>
            <a:endParaRPr lang="hu-HU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7470A4-3A84-49BF-A9B3-A6AE621EF260}" type="slidenum">
              <a:rPr lang="hu-HU"/>
              <a:pPr/>
              <a:t>9</a:t>
            </a:fld>
            <a:endParaRPr lang="hu-HU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F25A04-4B02-4734-A499-0D1A2E6EA73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2AFD8C-D188-4E4D-80E6-E6570C205B6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130175"/>
            <a:ext cx="2055813" cy="5994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9800" cy="5994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171EC3-8B73-4982-91AA-0D462FB57EB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5219B2-5B31-4B14-AC04-9F8330233C6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3168A7-1CE5-4DD8-A9B8-318E0B40675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CBE904-239B-417A-A82A-67D7B665DC7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3717A3-F710-4EC8-9A83-9AB9755E2DB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8775FA6-63A5-4F11-B3BE-C8CBC00ED08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58D44D-5362-4380-A4A6-07DDF8876A4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3A635A-CC6D-4CBC-AF34-D65F6570B78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21AB52-B063-4A01-AB8E-20480666536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D61B72-92BC-41EB-A888-A4A4CC27F4F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59D14EB-49BA-4BD9-B1E3-F1054A9DDA9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EFC474-4407-4903-9343-C0BE2625426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547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8547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269A37-D064-4A0F-8513-B6AE809BE35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BD6E17-2775-481D-A21A-57C0EC4A020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5926005-DF65-4A20-BA41-DE4B8D06008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2ED8C0-3381-4C7B-A958-BD7C7D40A02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806D41-DC85-4381-B24F-BB4C93368AD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98701E5-9AA4-456C-BF75-8C9EA873394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5E3D2F-D2A2-43C4-ACB8-804928745055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19CA46-C331-42C7-9296-24E43B1A2E8F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9B4037-FF57-4FB1-9313-1C3C3FC7C69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38259C-BBCC-4D0B-A8E3-51268FA615B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7B2543-0374-4AEA-BCCB-2301FB67A86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4921B7-9A78-4E07-A8FD-8EF9AB09A82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130175"/>
            <a:ext cx="2055813" cy="5994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9800" cy="5994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FE9179-7D74-4EC7-97D5-F4A8A98948F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9EB43E-2EEE-485B-86FA-DA1249B87B7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69E748-20A9-4AA7-BDE8-19D8788A473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6C49E0-A880-412C-B427-7EF92893398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399A56-C885-46F6-B6DC-CD165014323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55CFA9-16AA-4314-A1AE-8CEEE95F4D9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510FB96-23A1-46F5-B9A6-12C0CAEEFDD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AADDDC-A43C-481B-8823-B795DCD0BB6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AE825E-447B-45CB-BD07-4A05ECBF6FE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FBEEA9-A9FC-4F5A-91FB-2F613A3918F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D6A9B5-23EF-4C54-B043-518F8A48779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D830F0E-D248-48FC-8C5F-6BFE963DE98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130175"/>
            <a:ext cx="2055813" cy="5994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9800" cy="5994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3AD32B-D960-4728-A851-92982751EC3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3A4291-E91B-4D53-BB7E-7E072E38C725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40D444D-5ED3-4F8C-A70C-BCA38EC4CDF5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D61082-DF8A-4CFA-8834-5DE615F6F52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5BBBD62-A2D0-4C29-BAA7-14FC5807667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D97989-E4CE-4C41-84CF-A1FA036D5E3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11C3971-2F79-498A-A097-46F31818F85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75AE3D2-7305-4E05-A516-3F9E224ED4A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B033D1-B3E9-40A0-AC8D-E553C568B89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75ED1E8-7319-4093-A562-AC9795AE62A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F89F77-0B6C-4A58-8010-B1733ED2D09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E500E22-1E9B-4798-8123-613982DB48F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130175"/>
            <a:ext cx="2055813" cy="5994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9800" cy="5994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571B5B-2D4F-46B8-BF5D-A93D289E992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9906B43-E152-487E-B330-2FF04C4BC16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FEC6AE-8B4F-4EE2-8CC6-73AE3A3EC0C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3B10FC5-7D90-4188-91DA-001B7F27377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E791496-4193-4DFF-9D3F-6283CCBA90F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8013" cy="143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Címszöveg formátumának szerkesztése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Vázlatszöveg formátumának szerkesztése</a:t>
            </a:r>
          </a:p>
          <a:p>
            <a:pPr lvl="1"/>
            <a:r>
              <a:rPr lang="en-GB"/>
              <a:t>Második vázlatszint</a:t>
            </a:r>
          </a:p>
          <a:p>
            <a:pPr lvl="2"/>
            <a:r>
              <a:rPr lang="en-GB"/>
              <a:t>Harmadik vázlatszint</a:t>
            </a:r>
          </a:p>
          <a:p>
            <a:pPr lvl="3"/>
            <a:r>
              <a:rPr lang="en-GB"/>
              <a:t>Negyedik vázlatszint</a:t>
            </a:r>
          </a:p>
          <a:p>
            <a:pPr lvl="4"/>
            <a:r>
              <a:rPr lang="en-GB"/>
              <a:t>Ötödik vázlatszint</a:t>
            </a:r>
          </a:p>
          <a:p>
            <a:pPr lvl="4"/>
            <a:r>
              <a:rPr lang="en-GB"/>
              <a:t>Hatodik vázlatszint</a:t>
            </a:r>
          </a:p>
          <a:p>
            <a:pPr lvl="4"/>
            <a:r>
              <a:rPr lang="en-GB"/>
              <a:t>Hetedik vázlatszint</a:t>
            </a:r>
          </a:p>
          <a:p>
            <a:pPr lvl="4"/>
            <a:r>
              <a:rPr lang="en-GB"/>
              <a:t>Nyolcadik vázlatszint</a:t>
            </a:r>
          </a:p>
          <a:p>
            <a:pPr lvl="4"/>
            <a:r>
              <a:rPr lang="en-GB"/>
              <a:t>Kilencedik vázlatszint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hu-H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6FD137E6-C895-44B5-859B-AF16B8F0F450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Címszöveg formátumának szerkesztése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55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Vázlatszöveg formátumának szerkesztése</a:t>
            </a:r>
          </a:p>
          <a:p>
            <a:pPr lvl="1"/>
            <a:r>
              <a:rPr lang="en-GB"/>
              <a:t>Második vázlatszint</a:t>
            </a:r>
          </a:p>
          <a:p>
            <a:pPr lvl="2"/>
            <a:r>
              <a:rPr lang="en-GB"/>
              <a:t>Harmadik vázlatszint</a:t>
            </a:r>
          </a:p>
          <a:p>
            <a:pPr lvl="3"/>
            <a:r>
              <a:rPr lang="en-GB"/>
              <a:t>Negyedik vázlatszint</a:t>
            </a:r>
          </a:p>
          <a:p>
            <a:pPr lvl="4"/>
            <a:r>
              <a:rPr lang="en-GB"/>
              <a:t>Ötödik vázlatszint</a:t>
            </a:r>
          </a:p>
          <a:p>
            <a:pPr lvl="4"/>
            <a:r>
              <a:rPr lang="en-GB"/>
              <a:t>Hatodik vázlatszint</a:t>
            </a:r>
          </a:p>
          <a:p>
            <a:pPr lvl="4"/>
            <a:r>
              <a:rPr lang="en-GB"/>
              <a:t>Hetedik vázlatszint</a:t>
            </a:r>
          </a:p>
          <a:p>
            <a:pPr lvl="4"/>
            <a:r>
              <a:rPr lang="en-GB"/>
              <a:t>Nyolcadik vázlatszint</a:t>
            </a:r>
          </a:p>
          <a:p>
            <a:pPr lvl="4"/>
            <a:r>
              <a:rPr lang="en-GB"/>
              <a:t>Kilencedik vázlatszint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3985FFA8-E621-435F-8A55-5B4ADEA563C5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8013" cy="143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Címszöveg formátumának szerkesztése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Vázlatszöveg formátumának szerkesztése</a:t>
            </a:r>
          </a:p>
          <a:p>
            <a:pPr lvl="1"/>
            <a:r>
              <a:rPr lang="en-GB"/>
              <a:t>Második vázlatszint</a:t>
            </a:r>
          </a:p>
          <a:p>
            <a:pPr lvl="2"/>
            <a:r>
              <a:rPr lang="en-GB"/>
              <a:t>Harmadik vázlatszint</a:t>
            </a:r>
          </a:p>
          <a:p>
            <a:pPr lvl="3"/>
            <a:r>
              <a:rPr lang="en-GB"/>
              <a:t>Negyedik vázlatszint</a:t>
            </a:r>
          </a:p>
          <a:p>
            <a:pPr lvl="4"/>
            <a:r>
              <a:rPr lang="en-GB"/>
              <a:t>Ötödik vázlatszint</a:t>
            </a:r>
          </a:p>
          <a:p>
            <a:pPr lvl="4"/>
            <a:r>
              <a:rPr lang="en-GB"/>
              <a:t>Hatodik vázlatszint</a:t>
            </a:r>
          </a:p>
          <a:p>
            <a:pPr lvl="4"/>
            <a:r>
              <a:rPr lang="en-GB"/>
              <a:t>Hetedik vázlatszint</a:t>
            </a:r>
          </a:p>
          <a:p>
            <a:pPr lvl="4"/>
            <a:r>
              <a:rPr lang="en-GB"/>
              <a:t>Nyolcadik vázlatszint</a:t>
            </a:r>
          </a:p>
          <a:p>
            <a:pPr lvl="4"/>
            <a:r>
              <a:rPr lang="en-GB"/>
              <a:t>Kilencedik vázlatszint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Times New Roman" pitchFamily="16" charset="0"/>
              </a:defRPr>
            </a:lvl1pPr>
          </a:lstStyle>
          <a:p>
            <a:fld id="{2FF25070-7471-4B3F-8EB9-03073F5BABC9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8013" cy="143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Címszöveg formátumának szerkesztése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Vázlatszöveg formátumának szerkesztése</a:t>
            </a:r>
          </a:p>
          <a:p>
            <a:pPr lvl="1"/>
            <a:r>
              <a:rPr lang="en-GB"/>
              <a:t>Második vázlatszint</a:t>
            </a:r>
          </a:p>
          <a:p>
            <a:pPr lvl="2"/>
            <a:r>
              <a:rPr lang="en-GB"/>
              <a:t>Harmadik vázlatszint</a:t>
            </a:r>
          </a:p>
          <a:p>
            <a:pPr lvl="3"/>
            <a:r>
              <a:rPr lang="en-GB"/>
              <a:t>Negyedik vázlatszint</a:t>
            </a:r>
          </a:p>
          <a:p>
            <a:pPr lvl="4"/>
            <a:r>
              <a:rPr lang="en-GB"/>
              <a:t>Ötödik vázlatszint</a:t>
            </a:r>
          </a:p>
          <a:p>
            <a:pPr lvl="4"/>
            <a:r>
              <a:rPr lang="en-GB"/>
              <a:t>Hatodik vázlatszint</a:t>
            </a:r>
          </a:p>
          <a:p>
            <a:pPr lvl="4"/>
            <a:r>
              <a:rPr lang="en-GB"/>
              <a:t>Hetedik vázlatszint</a:t>
            </a:r>
          </a:p>
          <a:p>
            <a:pPr lvl="4"/>
            <a:r>
              <a:rPr lang="en-GB"/>
              <a:t>Nyolcadik vázlatszint</a:t>
            </a:r>
          </a:p>
          <a:p>
            <a:pPr lvl="4"/>
            <a:r>
              <a:rPr lang="en-GB"/>
              <a:t>Kilencedik vázlatszint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Times New Roman" pitchFamily="16" charset="0"/>
              </a:defRPr>
            </a:lvl1pPr>
          </a:lstStyle>
          <a:p>
            <a:fld id="{118AD89C-6FD3-4B41-BF3E-7FEFFC0FFBBF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8013" cy="143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Címszöveg formátumának szerkesztése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Vázlatszöveg formátumának szerkesztése</a:t>
            </a:r>
          </a:p>
          <a:p>
            <a:pPr lvl="1"/>
            <a:r>
              <a:rPr lang="en-GB"/>
              <a:t>Második vázlatszint</a:t>
            </a:r>
          </a:p>
          <a:p>
            <a:pPr lvl="2"/>
            <a:r>
              <a:rPr lang="en-GB"/>
              <a:t>Harmadik vázlatszint</a:t>
            </a:r>
          </a:p>
          <a:p>
            <a:pPr lvl="3"/>
            <a:r>
              <a:rPr lang="en-GB"/>
              <a:t>Negyedik vázlatszint</a:t>
            </a:r>
          </a:p>
          <a:p>
            <a:pPr lvl="4"/>
            <a:r>
              <a:rPr lang="en-GB"/>
              <a:t>Ötödik vázlatszint</a:t>
            </a:r>
          </a:p>
          <a:p>
            <a:pPr lvl="4"/>
            <a:r>
              <a:rPr lang="en-GB"/>
              <a:t>Hatodik vázlatszint</a:t>
            </a:r>
          </a:p>
          <a:p>
            <a:pPr lvl="4"/>
            <a:r>
              <a:rPr lang="en-GB"/>
              <a:t>Hetedik vázlatszint</a:t>
            </a:r>
          </a:p>
          <a:p>
            <a:pPr lvl="4"/>
            <a:r>
              <a:rPr lang="en-GB"/>
              <a:t>Nyolcadik vázlatszint</a:t>
            </a:r>
          </a:p>
          <a:p>
            <a:pPr lvl="4"/>
            <a:r>
              <a:rPr lang="en-GB"/>
              <a:t>Kilencedik vázlatszint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Times New Roman" pitchFamily="16" charset="0"/>
              </a:defRPr>
            </a:lvl1pPr>
          </a:lstStyle>
          <a:p>
            <a:fld id="{10DC93C4-E1C1-4A6E-8387-27DC65B1F7EE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cbi.nlm.nih.gov/pubmed/1171722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PcvYky7p5iE" TargetMode="Externa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www.thieme-connect.com/DOI/DOI?10.1055/s-0028-1115761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64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cbi.nlm.nih.gov/pmc/articles/PMC4223225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www.ted.com/talks/matthieu_ricard_on_the_habits_of_happines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390525" indent="-292100">
              <a:spcBef>
                <a:spcPts val="1350"/>
              </a:spcBef>
              <a:tabLst>
                <a:tab pos="960438" algn="l"/>
                <a:tab pos="1873250" algn="l"/>
                <a:tab pos="2786063" algn="l"/>
                <a:tab pos="3698875" algn="l"/>
                <a:tab pos="4611688" algn="l"/>
                <a:tab pos="5524500" algn="l"/>
                <a:tab pos="6437313" algn="l"/>
                <a:tab pos="7350125" algn="l"/>
                <a:tab pos="8262938" algn="l"/>
                <a:tab pos="9175750" algn="l"/>
                <a:tab pos="10088563" algn="l"/>
                <a:tab pos="11001375" algn="l"/>
              </a:tabLst>
            </a:pPr>
            <a:r>
              <a:rPr lang="hu-HU" sz="4400" dirty="0">
                <a:solidFill>
                  <a:srgbClr val="FFFFFF"/>
                </a:solidFill>
              </a:rPr>
              <a:t>4. Jóga testtartások</a:t>
            </a:r>
            <a:br>
              <a:rPr lang="hu-HU" sz="4400" dirty="0">
                <a:solidFill>
                  <a:srgbClr val="FFFFFF"/>
                </a:solidFill>
              </a:rPr>
            </a:br>
            <a:br>
              <a:rPr lang="hu-HU" sz="4400" dirty="0">
                <a:solidFill>
                  <a:srgbClr val="FFFFFF"/>
                </a:solidFill>
              </a:rPr>
            </a:br>
            <a:r>
              <a:rPr lang="hu-HU" sz="4400" dirty="0">
                <a:solidFill>
                  <a:srgbClr val="FFFFFF"/>
                </a:solidFill>
              </a:rPr>
              <a:t>Irányítórendszerink, </a:t>
            </a:r>
            <a:br>
              <a:rPr lang="hu-HU" sz="4400" dirty="0">
                <a:solidFill>
                  <a:srgbClr val="FFFFFF"/>
                </a:solidFill>
              </a:rPr>
            </a:br>
            <a:r>
              <a:rPr lang="hu-HU" sz="4400" dirty="0">
                <a:solidFill>
                  <a:srgbClr val="FFFFFF"/>
                </a:solidFill>
              </a:rPr>
              <a:t>tudati és testi mozgásaink összefüggései</a:t>
            </a:r>
            <a:br>
              <a:rPr lang="hu-HU" sz="4400" b="1" dirty="0">
                <a:solidFill>
                  <a:srgbClr val="FFFFFF"/>
                </a:solidFill>
              </a:rPr>
            </a:br>
            <a:endParaRPr lang="hu-HU" sz="4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1538" y="5000636"/>
            <a:ext cx="7643813" cy="1384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hu-HU" sz="2400" dirty="0">
              <a:solidFill>
                <a:srgbClr val="B3A2C7"/>
              </a:solidFill>
              <a:latin typeface="Calibri" charset="0"/>
            </a:endParaRPr>
          </a:p>
          <a:p>
            <a:pPr algn="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hu-HU" sz="2400" dirty="0">
                <a:solidFill>
                  <a:srgbClr val="B3A2C7"/>
                </a:solidFill>
                <a:latin typeface="Calibri" charset="0"/>
              </a:rPr>
              <a:t>2019. 02. 28. előadó: dr. Kováts Dea Judit</a:t>
            </a:r>
            <a:br>
              <a:rPr lang="hu-HU" sz="2400" dirty="0">
                <a:solidFill>
                  <a:srgbClr val="B3A2C7"/>
                </a:solidFill>
                <a:latin typeface="Calibri" charset="0"/>
              </a:rPr>
            </a:br>
            <a:br>
              <a:rPr lang="hu-HU" dirty="0">
                <a:solidFill>
                  <a:srgbClr val="000000"/>
                </a:solidFill>
                <a:latin typeface="Calibri" charset="0"/>
              </a:rPr>
            </a:br>
            <a:endParaRPr lang="hu-HU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2401" y="1484797"/>
            <a:ext cx="6609600" cy="41476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GB" sz="4400" dirty="0">
                <a:solidFill>
                  <a:srgbClr val="FFFFFF"/>
                </a:solidFill>
              </a:rPr>
              <a:t>Ha</a:t>
            </a:r>
            <a:r>
              <a:rPr lang="hu-HU" sz="4400" dirty="0" err="1">
                <a:solidFill>
                  <a:srgbClr val="FFFFFF"/>
                </a:solidFill>
              </a:rPr>
              <a:t>ngtál</a:t>
            </a:r>
            <a:r>
              <a:rPr lang="en-GB" sz="4400" dirty="0">
                <a:solidFill>
                  <a:srgbClr val="FFFFFF"/>
                </a:solidFill>
              </a:rPr>
              <a:t> - </a:t>
            </a:r>
            <a:r>
              <a:rPr lang="hu-HU" sz="4400" dirty="0">
                <a:solidFill>
                  <a:srgbClr val="FFFFFF"/>
                </a:solidFill>
              </a:rPr>
              <a:t>Rezgések</a:t>
            </a:r>
            <a:endParaRPr lang="en-GB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27025" y="254000"/>
            <a:ext cx="8680450" cy="121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600">
                <a:solidFill>
                  <a:srgbClr val="FFFFFF"/>
                </a:solidFill>
              </a:rPr>
              <a:t>Masaru Emoto – A víz rejtett bölcsessége</a:t>
            </a:r>
            <a:br>
              <a:rPr lang="hu-HU" sz="2200">
                <a:solidFill>
                  <a:srgbClr val="FFFFFF"/>
                </a:solidFill>
              </a:rPr>
            </a:br>
            <a:r>
              <a:rPr lang="hu-HU" sz="2200">
                <a:solidFill>
                  <a:srgbClr val="FFFFFF"/>
                </a:solidFill>
              </a:rPr>
              <a:t>https://www.youtube.com/watch?v=R7WblnmBntw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38"/>
            <a:ext cx="9142413" cy="452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63513" y="163513"/>
            <a:ext cx="8750300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19080"/>
          <a:lstStyle/>
          <a:p>
            <a:pPr marL="388938" indent="-293688">
              <a:spcBef>
                <a:spcPts val="5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200">
                <a:solidFill>
                  <a:srgbClr val="FFFFFF"/>
                </a:solidFill>
              </a:rPr>
              <a:t>„Testépítő karrierem során folyamatosan fejben játszottam. Ezért kezdtem úgy gondolni a bicepszeimre mint valami hegyekre, nem pedig húsra és vérre. Azáltal, hogy karok helyett hegyormokat képzeltem el, a karjaim gyorsabban és nagyobbra nőttek, mintha puszta izomként tekintettem volna rájuk. </a:t>
            </a:r>
          </a:p>
          <a:p>
            <a:pPr marL="388938" indent="-293688">
              <a:spcBef>
                <a:spcPts val="5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200">
                <a:solidFill>
                  <a:srgbClr val="FFFFFF"/>
                </a:solidFill>
              </a:rPr>
              <a:t>Ha egyszerű izmokként gondolsz a bicepszekre, akkor tudat alatt határokat szabsz a növekedésnek.</a:t>
            </a:r>
          </a:p>
          <a:p>
            <a:pPr marL="388938" indent="-293688">
              <a:spcBef>
                <a:spcPts val="550"/>
              </a:spcBef>
              <a:buClrTx/>
              <a:buSzPct val="45000"/>
              <a:buFontTx/>
              <a:buNone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endParaRPr lang="hu-HU" sz="2200">
              <a:solidFill>
                <a:srgbClr val="FFFF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846388"/>
            <a:ext cx="5029200" cy="2916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3513" y="2495550"/>
            <a:ext cx="40132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9080" rIns="0" bIns="0"/>
          <a:lstStyle/>
          <a:p>
            <a:pPr marL="388938" indent="-293688" hangingPunct="0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r>
              <a:rPr lang="hu-HU" sz="2200">
                <a:solidFill>
                  <a:srgbClr val="FFFFFF"/>
                </a:solidFill>
              </a:rPr>
              <a:t>Magad elé képzelsz mondjuk egy 50 centis kerületet. Ha ilyen léptékkel korlátozod a gondolkodásod, nagyon nehéz lesz eljutnod idáig, és magától értetődik az is, hogy lehetetlenség lesz túlszárnyalnod. </a:t>
            </a:r>
          </a:p>
          <a:p>
            <a:pPr marL="388938" indent="-293688" hangingPunct="0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r>
              <a:rPr lang="hu-HU" sz="2200">
                <a:solidFill>
                  <a:srgbClr val="FFFFFF"/>
                </a:solidFill>
              </a:rPr>
              <a:t>Ha hegyeket látsz magad előtt, megszűnnek a határok, és így lesz esélyed átugrani a mentális kerítésen.”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0" y="273050"/>
            <a:ext cx="9144000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>
                <a:solidFill>
                  <a:srgbClr val="FFFFFF"/>
                </a:solidFill>
              </a:rPr>
              <a:t>Idegrendszer, Energiarendszer, Izmok 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90525" indent="-292100">
              <a:spcBef>
                <a:spcPts val="800"/>
              </a:spcBef>
              <a:buClrTx/>
              <a:buSzPct val="45000"/>
              <a:buFontTx/>
              <a:buNone/>
              <a:tabLst>
                <a:tab pos="960438" algn="l"/>
                <a:tab pos="1873250" algn="l"/>
                <a:tab pos="2786063" algn="l"/>
                <a:tab pos="3698875" algn="l"/>
                <a:tab pos="4611688" algn="l"/>
                <a:tab pos="5524500" algn="l"/>
                <a:tab pos="6437313" algn="l"/>
                <a:tab pos="7350125" algn="l"/>
                <a:tab pos="8262938" algn="l"/>
                <a:tab pos="9175750" algn="l"/>
                <a:tab pos="10088563" algn="l"/>
                <a:tab pos="11001375" algn="l"/>
              </a:tabLst>
            </a:pPr>
            <a:endParaRPr lang="hu-HU" sz="3200">
              <a:solidFill>
                <a:srgbClr val="000000"/>
              </a:solidFill>
            </a:endParaRPr>
          </a:p>
          <a:p>
            <a:pPr marL="390525" indent="-292100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60438" algn="l"/>
                <a:tab pos="1873250" algn="l"/>
                <a:tab pos="2786063" algn="l"/>
                <a:tab pos="3698875" algn="l"/>
                <a:tab pos="4611688" algn="l"/>
                <a:tab pos="5524500" algn="l"/>
                <a:tab pos="6437313" algn="l"/>
                <a:tab pos="7350125" algn="l"/>
                <a:tab pos="8262938" algn="l"/>
                <a:tab pos="9175750" algn="l"/>
                <a:tab pos="10088563" algn="l"/>
                <a:tab pos="11001375" algn="l"/>
              </a:tabLst>
            </a:pPr>
            <a:r>
              <a:rPr lang="hu-HU" sz="3200">
                <a:solidFill>
                  <a:srgbClr val="000000"/>
                </a:solidFill>
              </a:rPr>
              <a:t>Az izometrikus és a más típusú izommunka hatása az izom fejlesztésére</a:t>
            </a:r>
          </a:p>
          <a:p>
            <a:pPr marL="390525" indent="-292100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60438" algn="l"/>
                <a:tab pos="1873250" algn="l"/>
                <a:tab pos="2786063" algn="l"/>
                <a:tab pos="3698875" algn="l"/>
                <a:tab pos="4611688" algn="l"/>
                <a:tab pos="5524500" algn="l"/>
                <a:tab pos="6437313" algn="l"/>
                <a:tab pos="7350125" algn="l"/>
                <a:tab pos="8262938" algn="l"/>
                <a:tab pos="9175750" algn="l"/>
                <a:tab pos="10088563" algn="l"/>
                <a:tab pos="11001375" algn="l"/>
              </a:tabLst>
            </a:pPr>
            <a:r>
              <a:rPr lang="hu-HU" sz="3200">
                <a:solidFill>
                  <a:srgbClr val="000000"/>
                </a:solidFill>
              </a:rPr>
              <a:t>Az izometrikus gyakorlatok idegrendszeri hatásai</a:t>
            </a:r>
          </a:p>
          <a:p>
            <a:pPr marL="390525" indent="-292100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60438" algn="l"/>
                <a:tab pos="1873250" algn="l"/>
                <a:tab pos="2786063" algn="l"/>
                <a:tab pos="3698875" algn="l"/>
                <a:tab pos="4611688" algn="l"/>
                <a:tab pos="5524500" algn="l"/>
                <a:tab pos="6437313" algn="l"/>
                <a:tab pos="7350125" algn="l"/>
                <a:tab pos="8262938" algn="l"/>
                <a:tab pos="9175750" algn="l"/>
                <a:tab pos="10088563" algn="l"/>
                <a:tab pos="11001375" algn="l"/>
              </a:tabLst>
            </a:pPr>
            <a:r>
              <a:rPr lang="hu-HU" sz="3200">
                <a:solidFill>
                  <a:srgbClr val="000000"/>
                </a:solidFill>
              </a:rPr>
              <a:t>A figyelem hatása az izom fejlesztésére</a:t>
            </a:r>
          </a:p>
          <a:p>
            <a:pPr marL="390525" indent="-292100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60438" algn="l"/>
                <a:tab pos="1873250" algn="l"/>
                <a:tab pos="2786063" algn="l"/>
                <a:tab pos="3698875" algn="l"/>
                <a:tab pos="4611688" algn="l"/>
                <a:tab pos="5524500" algn="l"/>
                <a:tab pos="6437313" algn="l"/>
                <a:tab pos="7350125" algn="l"/>
                <a:tab pos="8262938" algn="l"/>
                <a:tab pos="9175750" algn="l"/>
                <a:tab pos="10088563" algn="l"/>
                <a:tab pos="11001375" algn="l"/>
              </a:tabLst>
            </a:pPr>
            <a:r>
              <a:rPr lang="hu-HU" sz="3200">
                <a:solidFill>
                  <a:srgbClr val="000000"/>
                </a:solidFill>
              </a:rPr>
              <a:t>Nem mindegy, hogy mit erősítesz fel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57200" y="190500"/>
            <a:ext cx="822960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GB" sz="4000" b="1">
                <a:solidFill>
                  <a:srgbClr val="FFFFFF"/>
                </a:solidFill>
              </a:rPr>
              <a:t>Izom aktivitása -</a:t>
            </a:r>
            <a:br>
              <a:rPr lang="en-GB" sz="4000" b="1">
                <a:solidFill>
                  <a:srgbClr val="FFFFFF"/>
                </a:solidFill>
              </a:rPr>
            </a:br>
            <a:r>
              <a:rPr lang="en-GB" sz="4000" b="1">
                <a:solidFill>
                  <a:srgbClr val="FFFFFF"/>
                </a:solidFill>
              </a:rPr>
              <a:t>idegrendszeri összefüggések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60375" y="1924050"/>
            <a:ext cx="4016375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87350" indent="-292100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Anizometriás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- excentrikus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- koncentrikus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450" y="3622675"/>
            <a:ext cx="3536950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7088" y="3687763"/>
            <a:ext cx="4016375" cy="193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895850" y="1938338"/>
            <a:ext cx="2771775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800" tIns="41400" rIns="82800" bIns="41400">
            <a:spAutoFit/>
          </a:bodyPr>
          <a:lstStyle/>
          <a:p>
            <a:pPr marL="387350" indent="-292100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Izometriás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-163513" y="273050"/>
            <a:ext cx="9144001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35280" rIns="81720" bIns="40680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>
                <a:solidFill>
                  <a:srgbClr val="FFFFFF"/>
                </a:solidFill>
              </a:rPr>
              <a:t>Izometrikus-Excentrikus-Koncentrikus</a:t>
            </a:r>
            <a:br>
              <a:rPr lang="hu-HU" sz="4000">
                <a:solidFill>
                  <a:srgbClr val="FFFFFF"/>
                </a:solidFill>
              </a:rPr>
            </a:br>
            <a:r>
              <a:rPr lang="hu-HU" sz="4000">
                <a:solidFill>
                  <a:srgbClr val="FFFFFF"/>
                </a:solidFill>
              </a:rPr>
              <a:t>összehasonlítás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60375" y="1633538"/>
            <a:ext cx="8228013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40680" rIns="81720" bIns="40680"/>
          <a:lstStyle/>
          <a:p>
            <a:pPr marL="387350" indent="-292100" hangingPunct="0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FF"/>
                </a:solidFill>
                <a:hlinkClick r:id="rId4"/>
              </a:rPr>
              <a:t>http://www.ncbi.nlm.nih.gov/pubmed/11717228</a:t>
            </a:r>
            <a:br>
              <a:rPr lang="hu-HU" sz="2900">
                <a:solidFill>
                  <a:srgbClr val="000000"/>
                </a:solidFill>
              </a:rPr>
            </a:b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„Activation of human quadriceps femoris during isometric, concentric, and eccentric contractions.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The mean activation levels during maximal eccentric and maximal concentric contractions were 88.3 and 89.7%, respectively, and were significantly lower (P &lt; 0.05) with respect to </a:t>
            </a:r>
            <a:r>
              <a:rPr lang="hu-HU" sz="2900" b="1">
                <a:solidFill>
                  <a:srgbClr val="000000"/>
                </a:solidFill>
              </a:rPr>
              <a:t>maximal isometric contractions (95.2%).”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8013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35280" rIns="81720" bIns="40680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Izom - aktivitás </a:t>
            </a:r>
            <a:br>
              <a:rPr lang="hu-HU" sz="4000" b="1">
                <a:solidFill>
                  <a:srgbClr val="FFFFFF"/>
                </a:solidFill>
              </a:rPr>
            </a:br>
            <a:r>
              <a:rPr lang="hu-HU" sz="4000" b="1">
                <a:solidFill>
                  <a:srgbClr val="FFFFFF"/>
                </a:solidFill>
              </a:rPr>
              <a:t>összehasonlítása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" y="1468438"/>
            <a:ext cx="7305675" cy="452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GB" sz="4400" b="1">
                <a:solidFill>
                  <a:srgbClr val="FFFFFF"/>
                </a:solidFill>
              </a:rPr>
              <a:t>A figyelem hatása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038" y="1419225"/>
            <a:ext cx="3967162" cy="434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1549400"/>
            <a:ext cx="3359150" cy="427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984750"/>
            <a:ext cx="9144000" cy="1441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800" tIns="41400" rIns="82800" bIns="41400">
            <a:spAutoFit/>
          </a:bodyPr>
          <a:lstStyle/>
          <a:p>
            <a:pPr hangingPunct="0">
              <a:lnSpc>
                <a:spcPct val="93000"/>
              </a:lnSpc>
              <a:spcAft>
                <a:spcPts val="1288"/>
              </a:spcAft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GB">
                <a:solidFill>
                  <a:srgbClr val="000000"/>
                </a:solidFill>
              </a:rPr>
              <a:t>Strength gains by motor imagery with different ratios 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of physical to mental practice”</a:t>
            </a:r>
            <a:br>
              <a:rPr lang="en-GB">
                <a:solidFill>
                  <a:srgbClr val="000000"/>
                </a:solidFill>
              </a:rPr>
            </a:br>
            <a:r>
              <a:rPr lang="en-GB" sz="1500" b="1" i="1">
                <a:solidFill>
                  <a:srgbClr val="000000"/>
                </a:solidFill>
              </a:rPr>
              <a:t>Mathias Reiser1*, Dirk Büsch2 and Jörn Munzert1 </a:t>
            </a:r>
            <a:r>
              <a:rPr lang="en-GB" sz="1500" i="1">
                <a:solidFill>
                  <a:srgbClr val="000000"/>
                </a:solidFill>
              </a:rPr>
              <a:t>1 Institute of Sport Science, Justus Liebig University Giessen, Giessen, Germany 2 Institute for Applied Training Science, Leipzig, Germany  </a:t>
            </a:r>
            <a:br>
              <a:rPr lang="hu-HU" sz="1500" i="1">
                <a:solidFill>
                  <a:srgbClr val="000000"/>
                </a:solidFill>
              </a:rPr>
            </a:br>
            <a:r>
              <a:rPr lang="en-GB" sz="1500" b="1">
                <a:solidFill>
                  <a:srgbClr val="000000"/>
                </a:solidFill>
              </a:rPr>
              <a:t>Original research article </a:t>
            </a:r>
            <a:r>
              <a:rPr lang="en-GB" sz="1500">
                <a:solidFill>
                  <a:srgbClr val="000000"/>
                </a:solidFill>
                <a:latin typeface="Univers;Univers" charset="0"/>
              </a:rPr>
              <a:t>published: 19 August 2011 doi:10.3389/fpsyg.2011.00194</a:t>
            </a:r>
            <a:br>
              <a:rPr lang="hu-HU" sz="1500">
                <a:solidFill>
                  <a:srgbClr val="000000"/>
                </a:solidFill>
                <a:latin typeface="Univers;Univers" charset="0"/>
              </a:rPr>
            </a:br>
            <a:r>
              <a:rPr lang="en-GB" sz="1500">
                <a:solidFill>
                  <a:srgbClr val="000000"/>
                </a:solidFill>
                <a:latin typeface="Univers;Univers" charset="0"/>
              </a:rPr>
              <a:t> </a:t>
            </a:r>
            <a:r>
              <a:rPr lang="en-GB" sz="1500">
                <a:solidFill>
                  <a:srgbClr val="000000"/>
                </a:solidFill>
              </a:rPr>
              <a:t>www.frontiersin.org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0" y="188913"/>
            <a:ext cx="9144000" cy="170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35280" rIns="81720" bIns="40680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600">
                <a:solidFill>
                  <a:srgbClr val="FFFFFF"/>
                </a:solidFill>
              </a:rPr>
              <a:t>Erő növekvése a kiváló és a jó képzelőerővel rendelkező mintacsoportban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15840" rIns="81720" bIns="40680"/>
          <a:lstStyle/>
          <a:p>
            <a:pPr hangingPunct="0">
              <a:lnSpc>
                <a:spcPct val="93000"/>
              </a:lnSpc>
              <a:spcAft>
                <a:spcPts val="1288"/>
              </a:spcAft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b="1">
                <a:solidFill>
                  <a:srgbClr val="000000"/>
                </a:solidFill>
              </a:rPr>
              <a:t>|</a:t>
            </a: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br>
              <a:rPr lang="hu-HU" b="1">
                <a:solidFill>
                  <a:srgbClr val="000000"/>
                </a:solidFill>
              </a:rPr>
            </a:br>
            <a:r>
              <a:rPr lang="hu-HU" b="1">
                <a:solidFill>
                  <a:srgbClr val="000000"/>
                </a:solidFill>
              </a:rPr>
              <a:t> Strength gains for good vs. excellent IMC imagers. </a:t>
            </a:r>
            <a:r>
              <a:rPr lang="hu-HU">
                <a:solidFill>
                  <a:srgbClr val="000000"/>
                </a:solidFill>
              </a:rPr>
              <a:t>Data from the mental imagery groups (M25, M50, M75) are pooled. The values shown (relative changes of isometric maximum force from pretest to Posttest 1) are expressed as mean ± SE.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6825" y="1549400"/>
            <a:ext cx="5849938" cy="345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8013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600">
                <a:solidFill>
                  <a:srgbClr val="FFFFFF"/>
                </a:solidFill>
              </a:rPr>
              <a:t>On a coffe table in traffic – Esak Garcia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6143636" cy="3643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00760" y="1428736"/>
            <a:ext cx="2928926" cy="5000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88938" indent="-293688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3200" dirty="0">
                <a:solidFill>
                  <a:srgbClr val="000000"/>
                </a:solidFill>
              </a:rPr>
              <a:t> Helyes tartás</a:t>
            </a:r>
          </a:p>
          <a:p>
            <a:pPr marL="388938" indent="-293688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3200" dirty="0">
                <a:solidFill>
                  <a:srgbClr val="000000"/>
                </a:solidFill>
              </a:rPr>
              <a:t>Légzés </a:t>
            </a:r>
            <a:r>
              <a:rPr lang="hu-HU" sz="3200" dirty="0" err="1">
                <a:solidFill>
                  <a:srgbClr val="000000"/>
                </a:solidFill>
              </a:rPr>
              <a:t>-Prána</a:t>
            </a:r>
            <a:endParaRPr lang="hu-HU" sz="3200" dirty="0">
              <a:solidFill>
                <a:srgbClr val="000000"/>
              </a:solidFill>
            </a:endParaRPr>
          </a:p>
          <a:p>
            <a:pPr marL="388938" indent="-293688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3200" dirty="0">
                <a:solidFill>
                  <a:srgbClr val="000000"/>
                </a:solidFill>
              </a:rPr>
              <a:t>Tudati fókusz</a:t>
            </a:r>
          </a:p>
          <a:p>
            <a:pPr marL="388938" indent="-293688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3200" dirty="0">
                <a:solidFill>
                  <a:srgbClr val="000000"/>
                </a:solidFill>
              </a:rPr>
              <a:t>Imagináció</a:t>
            </a:r>
          </a:p>
          <a:p>
            <a:pPr marL="388938" indent="-293688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3200" dirty="0">
                <a:solidFill>
                  <a:srgbClr val="000000"/>
                </a:solidFill>
              </a:rPr>
              <a:t>Irányító-</a:t>
            </a:r>
            <a:br>
              <a:rPr lang="hu-HU" sz="3200" dirty="0">
                <a:solidFill>
                  <a:srgbClr val="000000"/>
                </a:solidFill>
              </a:rPr>
            </a:br>
            <a:r>
              <a:rPr lang="hu-HU" sz="3200" dirty="0">
                <a:solidFill>
                  <a:srgbClr val="000000"/>
                </a:solidFill>
              </a:rPr>
              <a:t>rendszereink</a:t>
            </a:r>
            <a:br>
              <a:rPr lang="hu-HU" sz="3200" dirty="0">
                <a:solidFill>
                  <a:srgbClr val="000000"/>
                </a:solidFill>
              </a:rPr>
            </a:br>
            <a:r>
              <a:rPr lang="hu-HU" sz="3200" dirty="0">
                <a:solidFill>
                  <a:srgbClr val="000000"/>
                </a:solidFill>
              </a:rPr>
              <a:t>harmóniája</a:t>
            </a:r>
          </a:p>
          <a:p>
            <a:pPr marL="388938" indent="-293688">
              <a:spcBef>
                <a:spcPts val="8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3200" dirty="0">
                <a:solidFill>
                  <a:srgbClr val="000000"/>
                </a:solidFill>
              </a:rPr>
              <a:t>FLOW -</a:t>
            </a:r>
            <a:br>
              <a:rPr lang="hu-HU" sz="3200" dirty="0">
                <a:solidFill>
                  <a:srgbClr val="000000"/>
                </a:solidFill>
              </a:rPr>
            </a:br>
            <a:r>
              <a:rPr lang="hu-HU" sz="3200" dirty="0">
                <a:solidFill>
                  <a:srgbClr val="000000"/>
                </a:solidFill>
              </a:rPr>
              <a:t>ÁRAMLÁS</a:t>
            </a:r>
          </a:p>
          <a:p>
            <a:pPr marL="388938" indent="-293688">
              <a:spcBef>
                <a:spcPts val="800"/>
              </a:spcBef>
              <a:buClrTx/>
              <a:buSzPct val="45000"/>
              <a:buFontTx/>
              <a:buNone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endParaRPr lang="hu-HU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0538" y="1414463"/>
            <a:ext cx="5422900" cy="4930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142852"/>
            <a:ext cx="9034463" cy="119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88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4400" dirty="0">
                <a:solidFill>
                  <a:srgbClr val="FFFFFF"/>
                </a:solidFill>
              </a:rPr>
              <a:t>A    R.A.S.   működése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7200" y="196850"/>
            <a:ext cx="8228013" cy="1300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SzPct val="45000"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Csíkszentmihályi – Flow: </a:t>
            </a:r>
            <a:br>
              <a:rPr lang="hu-HU" sz="4000" b="1">
                <a:solidFill>
                  <a:srgbClr val="FFFFFF"/>
                </a:solidFill>
              </a:rPr>
            </a:br>
            <a:r>
              <a:rPr lang="hu-HU" sz="4000" b="1">
                <a:solidFill>
                  <a:srgbClr val="FFFFFF"/>
                </a:solidFill>
              </a:rPr>
              <a:t>A tudat rendje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88950" y="1468438"/>
            <a:ext cx="8229600" cy="4814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20880"/>
          <a:lstStyle/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Magas éberségi szint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Önszabályozás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Önbizalom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Energikus, laza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Félelem nélküli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Jól összpontosít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Céltudatosság, stratégiák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Kitartás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Remek problémafelismerő és helyzetmegoldó</a:t>
            </a:r>
          </a:p>
          <a:p>
            <a:pPr marL="388938" indent="-293688">
              <a:spcBef>
                <a:spcPts val="600"/>
              </a:spcBef>
              <a:buSzPct val="45000"/>
              <a:buFont typeface="Wingdings" charset="2"/>
              <a:buChar char=""/>
              <a:tabLst>
                <a:tab pos="958850" algn="l"/>
                <a:tab pos="1871663" algn="l"/>
                <a:tab pos="2784475" algn="l"/>
                <a:tab pos="3697288" algn="l"/>
                <a:tab pos="4610100" algn="l"/>
                <a:tab pos="5522913" algn="l"/>
                <a:tab pos="6435725" algn="l"/>
                <a:tab pos="7348538" algn="l"/>
                <a:tab pos="8261350" algn="l"/>
                <a:tab pos="9174163" algn="l"/>
                <a:tab pos="10086975" algn="l"/>
                <a:tab pos="10999788" algn="l"/>
              </a:tabLst>
            </a:pPr>
            <a:r>
              <a:rPr lang="hu-HU" sz="2400">
                <a:solidFill>
                  <a:srgbClr val="000000"/>
                </a:solidFill>
              </a:rPr>
              <a:t>Fantasztikusan bízik a sikerben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0"/>
            <a:ext cx="2925763" cy="424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188" y="101600"/>
            <a:ext cx="4730750" cy="3490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2206625"/>
            <a:ext cx="3036888" cy="4651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3113" y="2909888"/>
            <a:ext cx="4792662" cy="3563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327525" y="4016375"/>
            <a:ext cx="5141913" cy="1046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7520" rIns="0" bIns="0"/>
          <a:lstStyle/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002060"/>
                </a:solidFill>
              </a:rPr>
              <a:t>b</a:t>
            </a:r>
            <a:r>
              <a:rPr lang="en-GB" sz="2900" b="1">
                <a:solidFill>
                  <a:srgbClr val="002060"/>
                </a:solidFill>
              </a:rPr>
              <a:t>első és külső környezeti hatások tudatos kontrollja</a:t>
            </a: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002060"/>
                </a:solidFill>
              </a:rPr>
              <a:t>magas éberségi szint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54613" y="317500"/>
            <a:ext cx="2452687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7520" rIns="0" bIns="0"/>
          <a:lstStyle/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FFFF"/>
                </a:solidFill>
              </a:rPr>
              <a:t>energikus</a:t>
            </a:r>
            <a:br>
              <a:rPr lang="hu-HU" sz="2900" b="1">
                <a:solidFill>
                  <a:srgbClr val="FFFFFF"/>
                </a:solidFill>
              </a:rPr>
            </a:br>
            <a:r>
              <a:rPr lang="hu-HU" sz="2900" b="1">
                <a:solidFill>
                  <a:srgbClr val="FFFFFF"/>
                </a:solidFill>
              </a:rPr>
              <a:t>laza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08063" y="3298825"/>
            <a:ext cx="3044825" cy="1046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7520" rIns="0" bIns="0"/>
          <a:lstStyle/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FFFF"/>
                </a:solidFill>
              </a:rPr>
              <a:t>önbizalom</a:t>
            </a: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FFFF"/>
                </a:solidFill>
              </a:rPr>
              <a:t>r</a:t>
            </a:r>
            <a:r>
              <a:rPr lang="en-GB" sz="2900" b="1">
                <a:solidFill>
                  <a:srgbClr val="FFFFFF"/>
                </a:solidFill>
              </a:rPr>
              <a:t>itmus</a:t>
            </a: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FFFF"/>
                </a:solidFill>
              </a:rPr>
              <a:t>á</a:t>
            </a:r>
            <a:r>
              <a:rPr lang="en-GB" sz="2900" b="1">
                <a:solidFill>
                  <a:srgbClr val="FFFFFF"/>
                </a:solidFill>
              </a:rPr>
              <a:t>ramlás</a:t>
            </a: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FFFF"/>
                </a:solidFill>
              </a:rPr>
              <a:t>céltudatosság</a:t>
            </a: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FFFF"/>
                </a:solidFill>
              </a:rPr>
              <a:t>stratégiák</a:t>
            </a: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SzPct val="45000"/>
              <a:buFont typeface="Wingdings" charset="2"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endParaRPr lang="hu-HU" sz="2900">
              <a:solidFill>
                <a:srgbClr val="000000"/>
              </a:solidFill>
            </a:endParaRP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SzPct val="45000"/>
              <a:buFont typeface="Wingdings" charset="2"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endParaRPr lang="hu-HU" sz="2900">
              <a:solidFill>
                <a:srgbClr val="000000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19125" y="0"/>
            <a:ext cx="1976438" cy="137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7520" rIns="0" bIns="0"/>
          <a:lstStyle/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FFFF"/>
                </a:solidFill>
              </a:rPr>
              <a:t>   ö</a:t>
            </a:r>
            <a:r>
              <a:rPr lang="en-GB" sz="2900" b="1">
                <a:solidFill>
                  <a:srgbClr val="FFFFFF"/>
                </a:solidFill>
              </a:rPr>
              <a:t>röm</a:t>
            </a:r>
            <a:br>
              <a:rPr lang="en-GB" sz="2900" b="1">
                <a:solidFill>
                  <a:srgbClr val="FFFFFF"/>
                </a:solidFill>
              </a:rPr>
            </a:br>
            <a:endParaRPr lang="en-GB" sz="2900" b="1">
              <a:solidFill>
                <a:srgbClr val="FFFFFF"/>
              </a:solidFill>
            </a:endParaRPr>
          </a:p>
          <a:p>
            <a:pPr marL="390525" indent="-292100">
              <a:lnSpc>
                <a:spcPct val="87000"/>
              </a:lnSpc>
              <a:spcAft>
                <a:spcPts val="1288"/>
              </a:spcAft>
              <a:buClr>
                <a:srgbClr val="FFFFFF"/>
              </a:buClr>
              <a:buSzPct val="45000"/>
              <a:buFont typeface="Wingdings" charset="2"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endParaRPr lang="en-GB" sz="29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3592513"/>
            <a:ext cx="4464050" cy="310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975" y="163513"/>
            <a:ext cx="4464050" cy="326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7975" y="1633538"/>
            <a:ext cx="2771775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081338" y="577850"/>
            <a:ext cx="1976437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7520" rIns="0" bIns="0"/>
          <a:lstStyle/>
          <a:p>
            <a:pPr marL="388938" indent="-293688">
              <a:lnSpc>
                <a:spcPct val="87000"/>
              </a:lnSpc>
              <a:spcAft>
                <a:spcPts val="1288"/>
              </a:spcAft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r>
              <a:rPr lang="hu-HU" sz="2900" b="1">
                <a:solidFill>
                  <a:srgbClr val="FFFFFF"/>
                </a:solidFill>
              </a:rPr>
              <a:t>kitartó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386513" y="1744663"/>
            <a:ext cx="2951162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7520" rIns="0" bIns="0"/>
          <a:lstStyle/>
          <a:p>
            <a:pPr marL="390525" indent="-292100">
              <a:lnSpc>
                <a:spcPct val="87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 b="1">
                <a:solidFill>
                  <a:srgbClr val="FF0000"/>
                </a:solidFill>
              </a:rPr>
              <a:t>önszabályozás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627313" y="3622675"/>
            <a:ext cx="1976437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7520" rIns="0" bIns="0"/>
          <a:lstStyle/>
          <a:p>
            <a:pPr marL="388938" indent="-293688">
              <a:lnSpc>
                <a:spcPct val="87000"/>
              </a:lnSpc>
              <a:spcAft>
                <a:spcPts val="1288"/>
              </a:spcAft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r>
              <a:rPr lang="hu-HU" sz="2900" b="1">
                <a:solidFill>
                  <a:srgbClr val="FFFFFF"/>
                </a:solidFill>
              </a:rPr>
              <a:t>bízik a sikerben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8013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52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Tornagyakorlat elemeire bontva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4963"/>
            <a:ext cx="8774113" cy="4764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8013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52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Tornagyakorlat elemeire bontva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4963"/>
            <a:ext cx="8928100" cy="4764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43000"/>
            <a:ext cx="4156075" cy="424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4050" y="1143000"/>
            <a:ext cx="4464050" cy="359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60375" y="0"/>
            <a:ext cx="8228013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52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Kombináld!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540375" y="4864100"/>
            <a:ext cx="2651125" cy="215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87350" indent="-292100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Kareem Abdul Jabbar</a:t>
            </a:r>
          </a:p>
          <a:p>
            <a:pPr marL="387350" indent="-292100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Bruce Lee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736600" y="5551488"/>
            <a:ext cx="2649538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87350" indent="-292100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Simone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Biles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8013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5280" rIns="0" bIns="0" anchor="ctr"/>
          <a:lstStyle/>
          <a:p>
            <a:pPr algn="ctr">
              <a:buClrTx/>
              <a:buSzPct val="45000"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800" b="1">
                <a:solidFill>
                  <a:srgbClr val="FFFFFF"/>
                </a:solidFill>
              </a:rPr>
              <a:t>Torna vagy Jóga?</a:t>
            </a:r>
            <a:br>
              <a:rPr lang="hu-HU" sz="2400" b="1">
                <a:solidFill>
                  <a:srgbClr val="FFFFFF"/>
                </a:solidFill>
              </a:rPr>
            </a:br>
            <a:r>
              <a:rPr lang="hu-HU" sz="2400" b="1">
                <a:solidFill>
                  <a:srgbClr val="FFFFFF"/>
                </a:solidFill>
              </a:rPr>
              <a:t>https://www.youtube.com/watch?v=xieJTGj7hss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038" y="1468438"/>
            <a:ext cx="8005762" cy="484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188" y="28575"/>
            <a:ext cx="8229600" cy="682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5188" y="2327275"/>
            <a:ext cx="2438400" cy="391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915988" y="1355725"/>
            <a:ext cx="8228012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>
                <a:solidFill>
                  <a:srgbClr val="FFFFFF"/>
                </a:solidFill>
                <a:latin typeface="Forte" pitchFamily="64" charset="0"/>
              </a:rPr>
              <a:t>Az életed filmje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06438"/>
            <a:ext cx="9142413" cy="538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425450" y="1588"/>
            <a:ext cx="8228013" cy="190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Amit egy „kezdő jógázó” </a:t>
            </a:r>
            <a:br>
              <a:rPr lang="hu-HU" sz="4000" b="1">
                <a:solidFill>
                  <a:srgbClr val="FFFFFF"/>
                </a:solidFill>
              </a:rPr>
            </a:br>
            <a:r>
              <a:rPr lang="hu-HU" sz="4000" b="1">
                <a:solidFill>
                  <a:srgbClr val="FFFFFF"/>
                </a:solidFill>
              </a:rPr>
              <a:t>gondol magáról …</a:t>
            </a:r>
            <a:br>
              <a:rPr lang="hu-HU" sz="4000" b="1">
                <a:solidFill>
                  <a:srgbClr val="FFFFFF"/>
                </a:solidFill>
              </a:rPr>
            </a:br>
            <a:endParaRPr lang="hu-HU" sz="4000" b="1">
              <a:solidFill>
                <a:srgbClr val="FFFFFF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419225"/>
            <a:ext cx="7783512" cy="4884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71472" y="1571612"/>
            <a:ext cx="9034463" cy="119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88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4400" b="1" dirty="0">
                <a:solidFill>
                  <a:srgbClr val="FFFFFF"/>
                </a:solidFill>
              </a:rPr>
              <a:t>A    R.A.S.   aktiválása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142852"/>
            <a:ext cx="9034463" cy="119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88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4400" dirty="0">
                <a:solidFill>
                  <a:srgbClr val="FFFFFF"/>
                </a:solidFill>
              </a:rPr>
              <a:t>A    R.A.S.   működése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hu-HU" dirty="0"/>
              <a:t>Amire figyelünk, azt látjuk</a:t>
            </a:r>
          </a:p>
          <a:p>
            <a:pPr marL="514350" indent="-514350">
              <a:buAutoNum type="arabicPeriod"/>
            </a:pPr>
            <a:r>
              <a:rPr lang="hu-HU" dirty="0"/>
              <a:t>A szimpatikus idegrendszeri hatások beindulásához elég a GONDOLAT</a:t>
            </a:r>
          </a:p>
          <a:p>
            <a:pPr marL="514350" indent="-514350">
              <a:buAutoNum type="arabicPeriod"/>
            </a:pPr>
            <a:r>
              <a:rPr lang="hu-HU" dirty="0"/>
              <a:t>Ha elindítottad a </a:t>
            </a:r>
            <a:r>
              <a:rPr lang="hu-HU" dirty="0" err="1"/>
              <a:t>stresszválaszt</a:t>
            </a:r>
            <a:r>
              <a:rPr lang="hu-HU" dirty="0"/>
              <a:t>, lefut.</a:t>
            </a:r>
          </a:p>
          <a:p>
            <a:pPr marL="514350" indent="-514350">
              <a:buAutoNum type="arabicPeriod"/>
            </a:pPr>
            <a:r>
              <a:rPr lang="hu-HU" dirty="0"/>
              <a:t>A légzés ritmusával, mélységével  befolyásolható a paraszimpatikus- szimpatikus működés egyensúlya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457200" y="-107950"/>
            <a:ext cx="8228013" cy="190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Ami „valóban” történik </a:t>
            </a:r>
            <a:br>
              <a:rPr lang="hu-HU" sz="4000" b="1">
                <a:solidFill>
                  <a:srgbClr val="FFFFFF"/>
                </a:solidFill>
              </a:rPr>
            </a:br>
            <a:r>
              <a:rPr lang="hu-HU" sz="4000" b="1">
                <a:solidFill>
                  <a:srgbClr val="FFFFFF"/>
                </a:solidFill>
              </a:rPr>
              <a:t>egy  új jógázóval …</a:t>
            </a:r>
            <a:br>
              <a:rPr lang="hu-HU" sz="4000" b="1">
                <a:solidFill>
                  <a:srgbClr val="FFFFFF"/>
                </a:solidFill>
              </a:rPr>
            </a:br>
            <a:endParaRPr lang="hu-HU" sz="4000" b="1">
              <a:solidFill>
                <a:srgbClr val="FFFFFF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1960563"/>
            <a:ext cx="8816975" cy="431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457200" y="239713"/>
            <a:ext cx="8228013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 b="1">
                <a:solidFill>
                  <a:srgbClr val="FFFFFF"/>
                </a:solidFill>
              </a:rPr>
              <a:t>A testtartások rendszere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60363" y="1482725"/>
            <a:ext cx="8228012" cy="537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90525" indent="-292100">
              <a:spcBef>
                <a:spcPts val="625"/>
              </a:spcBef>
              <a:buClrTx/>
              <a:buSzPct val="45000"/>
              <a:buFontTx/>
              <a:buNone/>
              <a:tabLst>
                <a:tab pos="960438" algn="l"/>
                <a:tab pos="1873250" algn="l"/>
                <a:tab pos="2786063" algn="l"/>
                <a:tab pos="3698875" algn="l"/>
                <a:tab pos="4611688" algn="l"/>
                <a:tab pos="5524500" algn="l"/>
                <a:tab pos="6437313" algn="l"/>
                <a:tab pos="7350125" algn="l"/>
                <a:tab pos="8262938" algn="l"/>
                <a:tab pos="9175750" algn="l"/>
                <a:tab pos="10088563" algn="l"/>
                <a:tab pos="11001375" algn="l"/>
              </a:tabLst>
            </a:pPr>
            <a:r>
              <a:rPr lang="hu-HU" sz="2500">
                <a:solidFill>
                  <a:srgbClr val="000000"/>
                </a:solidFill>
                <a:cs typeface="Arial" charset="0"/>
              </a:rPr>
              <a:t>1. GERINCGYAKORLATOK 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hátra-, előre-, oldalra hajlító, neutrális, csavaró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 b="1">
                <a:solidFill>
                  <a:srgbClr val="000000"/>
                </a:solidFill>
                <a:cs typeface="Arial" charset="0"/>
              </a:rPr>
              <a:t>„a gerinc a fiatalság fokmérője”</a:t>
            </a:r>
            <a:br>
              <a:rPr lang="hu-HU" sz="2500" b="1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 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2. HAS GYAKORLATAI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 b="1">
                <a:solidFill>
                  <a:srgbClr val="000000"/>
                </a:solidFill>
                <a:cs typeface="Arial" charset="0"/>
              </a:rPr>
              <a:t>„a has az életerő forrása”</a:t>
            </a:r>
            <a:br>
              <a:rPr lang="hu-HU" sz="2500" b="1">
                <a:solidFill>
                  <a:srgbClr val="000000"/>
                </a:solidFill>
                <a:cs typeface="Arial" charset="0"/>
              </a:rPr>
            </a:br>
            <a:br>
              <a:rPr lang="hu-HU" sz="2500" b="1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3. FORDÍTOTT TESTHELYZET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 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4. JÓGAÜLÉSEK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 </a:t>
            </a:r>
            <a:br>
              <a:rPr lang="hu-HU" sz="2500">
                <a:solidFill>
                  <a:srgbClr val="000000"/>
                </a:solidFill>
                <a:cs typeface="Arial" charset="0"/>
              </a:rPr>
            </a:br>
            <a:r>
              <a:rPr lang="hu-HU" sz="2500">
                <a:solidFill>
                  <a:srgbClr val="000000"/>
                </a:solidFill>
                <a:cs typeface="Arial" charset="0"/>
              </a:rPr>
              <a:t>5. EGYÉB, a láb mozgathatóságát fokozó gyakorlatok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225" y="1960563"/>
            <a:ext cx="5700713" cy="347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3688" y="1633538"/>
            <a:ext cx="4016375" cy="3829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3150" y="254000"/>
            <a:ext cx="3092450" cy="611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4425" y="163513"/>
            <a:ext cx="2563813" cy="6192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57200" y="196850"/>
            <a:ext cx="8228013" cy="1300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1. A GERINC GYAKORLATAI</a:t>
            </a:r>
            <a:br>
              <a:rPr lang="hu-HU" sz="4000" b="1">
                <a:solidFill>
                  <a:srgbClr val="FFFFFF"/>
                </a:solidFill>
              </a:rPr>
            </a:br>
            <a:r>
              <a:rPr lang="hu-HU" sz="4000" b="1">
                <a:solidFill>
                  <a:srgbClr val="FFFFFF"/>
                </a:solidFill>
              </a:rPr>
              <a:t>oldalra- hátra- előrehajlítás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468438"/>
            <a:ext cx="7021513" cy="4900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60463"/>
            <a:ext cx="9144000" cy="5208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300" y="0"/>
            <a:ext cx="7721600" cy="6345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75" y="771525"/>
            <a:ext cx="4267200" cy="555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52513"/>
            <a:ext cx="9144000" cy="5208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327025"/>
            <a:ext cx="7781925" cy="603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52850"/>
            <a:ext cx="3232150" cy="261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79575"/>
            <a:ext cx="3232150" cy="281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535363" y="1225550"/>
            <a:ext cx="5848350" cy="502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87350" indent="-290513">
              <a:lnSpc>
                <a:spcPct val="93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endParaRPr lang="hu-HU" sz="2900">
              <a:solidFill>
                <a:srgbClr val="000000"/>
              </a:solidFill>
            </a:endParaRP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1992: Dharamsala</a:t>
            </a: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2002: University of Wisconsin</a:t>
            </a: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10.000 órás meditáció</a:t>
            </a: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„feltétel nélküli szeretet”</a:t>
            </a: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Gamma hullámok 30X-osak</a:t>
            </a: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Baloldali frontális cortex</a:t>
            </a: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r>
              <a:rPr lang="hu-HU" sz="2900">
                <a:solidFill>
                  <a:srgbClr val="000000"/>
                </a:solidFill>
              </a:rPr>
              <a:t>Compassion – Muscle ?!</a:t>
            </a:r>
          </a:p>
          <a:p>
            <a:pPr marL="387350" indent="-290513">
              <a:lnSpc>
                <a:spcPct val="93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87350" algn="l"/>
                <a:tab pos="1298575" algn="l"/>
                <a:tab pos="2211388" algn="l"/>
                <a:tab pos="3124200" algn="l"/>
                <a:tab pos="4037013" algn="l"/>
                <a:tab pos="4949825" algn="l"/>
                <a:tab pos="5862638" algn="l"/>
                <a:tab pos="6775450" algn="l"/>
                <a:tab pos="7688263" algn="l"/>
                <a:tab pos="8601075" algn="l"/>
                <a:tab pos="9513888" algn="l"/>
                <a:tab pos="10426700" algn="l"/>
                <a:tab pos="11339513" algn="l"/>
              </a:tabLst>
            </a:pPr>
            <a:endParaRPr lang="hu-HU" sz="2900">
              <a:solidFill>
                <a:srgbClr val="0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263900" cy="261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866969" y="500042"/>
            <a:ext cx="6277031" cy="5988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800" tIns="41400" rIns="82800" bIns="41400">
            <a:spAutoFit/>
          </a:bodyPr>
          <a:lstStyle/>
          <a:p>
            <a:pPr marL="385763" indent="-290513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85763" algn="l"/>
                <a:tab pos="1296988" algn="l"/>
                <a:tab pos="2209800" algn="l"/>
                <a:tab pos="3122613" algn="l"/>
                <a:tab pos="4035425" algn="l"/>
                <a:tab pos="4948238" algn="l"/>
                <a:tab pos="5861050" algn="l"/>
                <a:tab pos="6773863" algn="l"/>
                <a:tab pos="7686675" algn="l"/>
                <a:tab pos="8599488" algn="l"/>
                <a:tab pos="9512300" algn="l"/>
                <a:tab pos="10425113" algn="l"/>
                <a:tab pos="11337925" algn="l"/>
              </a:tabLst>
            </a:pPr>
            <a:r>
              <a:rPr lang="hu-HU" sz="3600" dirty="0">
                <a:solidFill>
                  <a:srgbClr val="FFFFFF"/>
                </a:solidFill>
              </a:rPr>
              <a:t>Dalai Láma – Richard Davidson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9513" y="979488"/>
            <a:ext cx="3754437" cy="5253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88950" y="0"/>
            <a:ext cx="8229600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 b="1">
                <a:solidFill>
                  <a:srgbClr val="FFFFFF"/>
                </a:solidFill>
              </a:rPr>
              <a:t>2. A HAS GYAKORLATA - NAULI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025" y="327025"/>
            <a:ext cx="8466138" cy="522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57200" y="5137150"/>
            <a:ext cx="8358188" cy="1395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5280" rIns="0" bIns="0" anchor="ctr"/>
          <a:lstStyle/>
          <a:p>
            <a:pPr algn="ctr">
              <a:buClrTx/>
              <a:buSzPct val="45000"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>
                <a:solidFill>
                  <a:srgbClr val="000000"/>
                </a:solidFill>
              </a:rPr>
              <a:t> </a:t>
            </a:r>
            <a:r>
              <a:rPr lang="hu-HU" sz="2500">
                <a:solidFill>
                  <a:srgbClr val="0000FF"/>
                </a:solidFill>
                <a:hlinkClick r:id="rId5"/>
              </a:rPr>
              <a:t>https://www.youtube.com/watch?v=PcvYky7p5iE</a:t>
            </a:r>
            <a:br>
              <a:rPr lang="hu-HU" sz="2500">
                <a:solidFill>
                  <a:srgbClr val="CCCCFF"/>
                </a:solidFill>
              </a:rPr>
            </a:br>
            <a:r>
              <a:rPr lang="hu-HU" sz="2500">
                <a:solidFill>
                  <a:srgbClr val="000000"/>
                </a:solidFill>
              </a:rPr>
              <a:t> https://www.youtube.com/watch?v=WLF9pqmSymE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90525" indent="-276225">
              <a:spcAft>
                <a:spcPts val="1288"/>
              </a:spcAft>
              <a:buClrTx/>
              <a:buSzPct val="45000"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-6350"/>
            <a:ext cx="8682038" cy="359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950" y="3265488"/>
            <a:ext cx="7851775" cy="359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3025" y="1604963"/>
            <a:ext cx="137795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0488" y="2613025"/>
            <a:ext cx="3833812" cy="391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050" y="1306513"/>
            <a:ext cx="7837488" cy="538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25450" y="-77788"/>
            <a:ext cx="8228013" cy="1300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SzPct val="45000"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>
                <a:solidFill>
                  <a:srgbClr val="FFFFFF"/>
                </a:solidFill>
              </a:rPr>
              <a:t> </a:t>
            </a:r>
            <a:r>
              <a:rPr lang="hu-HU" sz="4000" b="1">
                <a:solidFill>
                  <a:srgbClr val="FFFFFF"/>
                </a:solidFill>
              </a:rPr>
              <a:t>3. FORDÍTOTT</a:t>
            </a:r>
            <a:br>
              <a:rPr lang="hu-HU" sz="4000" b="1">
                <a:solidFill>
                  <a:srgbClr val="FFFFFF"/>
                </a:solidFill>
              </a:rPr>
            </a:br>
            <a:r>
              <a:rPr lang="hu-HU" sz="4000" b="1">
                <a:solidFill>
                  <a:srgbClr val="FFFFFF"/>
                </a:solidFill>
              </a:rPr>
              <a:t>TESTHELYZETEK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2462213" y="196850"/>
            <a:ext cx="4156075" cy="173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5" y="0"/>
            <a:ext cx="236537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679575"/>
            <a:ext cx="3833812" cy="391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577850"/>
            <a:ext cx="2667000" cy="522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8013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 b="1">
                <a:solidFill>
                  <a:srgbClr val="FFFFFF"/>
                </a:solidFill>
              </a:rPr>
              <a:t>4. JÓGAÜLÉSEK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163" y="1604963"/>
            <a:ext cx="67945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2428875" y="454025"/>
            <a:ext cx="2649538" cy="411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73063" indent="-277813">
              <a:spcAft>
                <a:spcPts val="1288"/>
              </a:spcAft>
              <a:buClr>
                <a:srgbClr val="FFFFFF"/>
              </a:buClr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900">
                <a:solidFill>
                  <a:srgbClr val="FFFFFF"/>
                </a:solidFill>
              </a:rPr>
              <a:t>Padmászana</a:t>
            </a:r>
            <a:br>
              <a:rPr lang="hu-HU" sz="2900">
                <a:solidFill>
                  <a:srgbClr val="FFFFFF"/>
                </a:solidFill>
              </a:rPr>
            </a:br>
            <a:r>
              <a:rPr lang="hu-HU" sz="2900">
                <a:solidFill>
                  <a:srgbClr val="FFFFFF"/>
                </a:solidFill>
              </a:rPr>
              <a:t>-típus</a:t>
            </a:r>
          </a:p>
          <a:p>
            <a:pPr marL="373063" indent="-277813">
              <a:spcAft>
                <a:spcPts val="1288"/>
              </a:spcAft>
              <a:buClr>
                <a:srgbClr val="7030A0"/>
              </a:buClr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900">
                <a:solidFill>
                  <a:srgbClr val="7030A0"/>
                </a:solidFill>
              </a:rPr>
              <a:t>&lt;&lt;&lt;&lt;</a:t>
            </a:r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859213" y="1744663"/>
            <a:ext cx="2649537" cy="215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90525" indent="-276225">
              <a:spcAft>
                <a:spcPts val="1288"/>
              </a:spcAft>
              <a:buClrTx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>
                <a:solidFill>
                  <a:srgbClr val="000000"/>
                </a:solidFill>
              </a:rPr>
              <a:t>Vhadrászana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-típus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&gt;&gt;&gt;&gt;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470275" y="3429000"/>
            <a:ext cx="3232150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90525" indent="-276225">
              <a:spcAft>
                <a:spcPts val="1288"/>
              </a:spcAft>
              <a:buClrTx/>
              <a:buFontTx/>
              <a:buNone/>
              <a:tabLst>
                <a:tab pos="390525" algn="l"/>
                <a:tab pos="1301750" algn="l"/>
                <a:tab pos="2214563" algn="l"/>
                <a:tab pos="3127375" algn="l"/>
                <a:tab pos="4040188" algn="l"/>
                <a:tab pos="4953000" algn="l"/>
                <a:tab pos="5865813" algn="l"/>
                <a:tab pos="6778625" algn="l"/>
                <a:tab pos="7691438" algn="l"/>
                <a:tab pos="8604250" algn="l"/>
                <a:tab pos="9517063" algn="l"/>
                <a:tab pos="10429875" algn="l"/>
                <a:tab pos="11342688" algn="l"/>
              </a:tabLst>
            </a:pPr>
            <a:r>
              <a:rPr lang="hu-HU" sz="2900">
                <a:solidFill>
                  <a:srgbClr val="000000"/>
                </a:solidFill>
              </a:rPr>
              <a:t>Gomukhászana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-típus</a:t>
            </a:r>
            <a:br>
              <a:rPr lang="hu-HU" sz="2900">
                <a:solidFill>
                  <a:srgbClr val="000000"/>
                </a:solidFill>
              </a:rPr>
            </a:br>
            <a:r>
              <a:rPr lang="hu-HU" sz="2900">
                <a:solidFill>
                  <a:srgbClr val="000000"/>
                </a:solidFill>
              </a:rPr>
              <a:t>&gt;&gt;&gt;&gt;&gt;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368550" y="4919663"/>
            <a:ext cx="2649538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73063" indent="-277813">
              <a:spcAft>
                <a:spcPts val="1288"/>
              </a:spcAft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900">
                <a:solidFill>
                  <a:srgbClr val="000000"/>
                </a:solidFill>
              </a:rPr>
              <a:t>Vadzsrászana- típus</a:t>
            </a:r>
          </a:p>
          <a:p>
            <a:pPr marL="373063" indent="-277813">
              <a:spcAft>
                <a:spcPts val="1288"/>
              </a:spcAft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900">
                <a:solidFill>
                  <a:srgbClr val="000000"/>
                </a:solidFill>
              </a:rPr>
              <a:t>&lt;&lt;&lt;&lt;&lt;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0"/>
            <a:ext cx="2617788" cy="3265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0"/>
            <a:ext cx="2924175" cy="2940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429000"/>
            <a:ext cx="2617788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1900" y="3403600"/>
            <a:ext cx="2874963" cy="3128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1419225"/>
            <a:ext cx="6897688" cy="4929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30188" y="188913"/>
            <a:ext cx="8228012" cy="1144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6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500" b="1">
                <a:solidFill>
                  <a:srgbClr val="FFFFFF"/>
                </a:solidFill>
              </a:rPr>
              <a:t>A: padmászana              B: vhadrászana</a:t>
            </a:r>
            <a:br>
              <a:rPr lang="hu-HU" sz="2500" b="1">
                <a:solidFill>
                  <a:srgbClr val="FFFFFF"/>
                </a:solidFill>
              </a:rPr>
            </a:br>
            <a:br>
              <a:rPr lang="hu-HU" sz="2500" b="1">
                <a:solidFill>
                  <a:srgbClr val="FFFFFF"/>
                </a:solidFill>
              </a:rPr>
            </a:br>
            <a:r>
              <a:rPr lang="hu-HU" sz="2500" b="1">
                <a:solidFill>
                  <a:srgbClr val="FFFFFF"/>
                </a:solidFill>
              </a:rPr>
              <a:t> C: gomukhászana           D: vadzsrászana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457200" y="196850"/>
            <a:ext cx="8228013" cy="1300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 b="1">
                <a:solidFill>
                  <a:srgbClr val="FFFFFF"/>
                </a:solidFill>
              </a:rPr>
              <a:t>5. EGYÉB – egyensúlyozó, láb mozgathatóságát fokozó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1633538"/>
            <a:ext cx="2579687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672013" y="1604963"/>
            <a:ext cx="4014787" cy="215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4263" y="3756025"/>
            <a:ext cx="4086225" cy="264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9513" y="2940050"/>
            <a:ext cx="2122487" cy="375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8488" y="1468438"/>
            <a:ext cx="4733925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4525" y="642938"/>
            <a:ext cx="5532438" cy="572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419225"/>
            <a:ext cx="7783512" cy="4926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31788" y="2068513"/>
            <a:ext cx="8812212" cy="46149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800" tIns="41400" rIns="82800" bIns="41400">
            <a:spAutoFit/>
          </a:bodyPr>
          <a:lstStyle/>
          <a:p>
            <a:pPr marL="388938" indent="-288925" hangingPunct="0">
              <a:lnSpc>
                <a:spcPct val="93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r>
              <a:rPr lang="hu-HU" dirty="0">
                <a:solidFill>
                  <a:srgbClr val="000000"/>
                </a:solidFill>
              </a:rPr>
              <a:t>    </a:t>
            </a:r>
            <a:r>
              <a:rPr lang="en-GB" b="1" dirty="0">
                <a:solidFill>
                  <a:srgbClr val="C00000"/>
                </a:solidFill>
              </a:rPr>
              <a:t>Gamma: </a:t>
            </a:r>
            <a:r>
              <a:rPr lang="en-GB" b="1" dirty="0" err="1">
                <a:solidFill>
                  <a:srgbClr val="C00000"/>
                </a:solidFill>
              </a:rPr>
              <a:t>emlékezés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motiváció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gyors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tanulás</a:t>
            </a:r>
            <a:r>
              <a:rPr lang="en-GB" b="1" dirty="0">
                <a:solidFill>
                  <a:srgbClr val="C00000"/>
                </a:solidFill>
              </a:rPr>
              <a:t>, 5 </a:t>
            </a:r>
            <a:r>
              <a:rPr lang="en-GB" b="1" dirty="0" err="1">
                <a:solidFill>
                  <a:srgbClr val="C00000"/>
                </a:solidFill>
              </a:rPr>
              <a:t>érzék</a:t>
            </a:r>
            <a:endParaRPr lang="en-GB" b="1" dirty="0">
              <a:solidFill>
                <a:srgbClr val="C00000"/>
              </a:solidFill>
            </a:endParaRPr>
          </a:p>
          <a:p>
            <a:pPr marL="388938" indent="-288925" hangingPunct="0">
              <a:lnSpc>
                <a:spcPct val="93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br>
              <a:rPr lang="hu-HU" dirty="0">
                <a:solidFill>
                  <a:srgbClr val="000000"/>
                </a:solidFill>
              </a:rPr>
            </a:br>
            <a:br>
              <a:rPr lang="hu-HU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C00000"/>
                </a:solidFill>
              </a:rPr>
              <a:t>Béta</a:t>
            </a:r>
            <a:r>
              <a:rPr lang="en-GB" b="1" dirty="0">
                <a:solidFill>
                  <a:srgbClr val="C00000"/>
                </a:solidFill>
              </a:rPr>
              <a:t>: </a:t>
            </a:r>
            <a:r>
              <a:rPr lang="en-GB" b="1" dirty="0" err="1">
                <a:solidFill>
                  <a:srgbClr val="C00000"/>
                </a:solidFill>
              </a:rPr>
              <a:t>ébrenlét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gondolkozás</a:t>
            </a:r>
            <a:endParaRPr lang="en-GB" b="1" dirty="0">
              <a:solidFill>
                <a:srgbClr val="C00000"/>
              </a:solidFill>
            </a:endParaRPr>
          </a:p>
          <a:p>
            <a:pPr marL="388938" indent="-288925" hangingPunct="0">
              <a:lnSpc>
                <a:spcPct val="93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br>
              <a:rPr lang="hu-HU" dirty="0">
                <a:solidFill>
                  <a:srgbClr val="000000"/>
                </a:solidFill>
              </a:rPr>
            </a:br>
            <a:br>
              <a:rPr lang="hu-HU" dirty="0">
                <a:solidFill>
                  <a:srgbClr val="000000"/>
                </a:solidFill>
              </a:rPr>
            </a:br>
            <a:r>
              <a:rPr lang="en-GB" b="1" dirty="0">
                <a:solidFill>
                  <a:srgbClr val="C00000"/>
                </a:solidFill>
              </a:rPr>
              <a:t>Alfa: relax </a:t>
            </a:r>
            <a:r>
              <a:rPr lang="en-GB" b="1" dirty="0" err="1">
                <a:solidFill>
                  <a:srgbClr val="C00000"/>
                </a:solidFill>
              </a:rPr>
              <a:t>állapot</a:t>
            </a:r>
            <a:endParaRPr lang="en-GB" b="1" dirty="0">
              <a:solidFill>
                <a:srgbClr val="C00000"/>
              </a:solidFill>
            </a:endParaRPr>
          </a:p>
          <a:p>
            <a:pPr marL="388938" indent="-288925" hangingPunct="0">
              <a:lnSpc>
                <a:spcPct val="93000"/>
              </a:lnSpc>
              <a:spcAft>
                <a:spcPts val="1288"/>
              </a:spcAft>
              <a:buClrTx/>
              <a:buSzPct val="45000"/>
              <a:buFontTx/>
              <a:buNone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br>
              <a:rPr lang="hu-HU" dirty="0">
                <a:solidFill>
                  <a:srgbClr val="000000"/>
                </a:solidFill>
              </a:rPr>
            </a:br>
            <a:br>
              <a:rPr lang="hu-HU" dirty="0">
                <a:solidFill>
                  <a:srgbClr val="000000"/>
                </a:solidFill>
              </a:rPr>
            </a:br>
            <a:r>
              <a:rPr lang="en-GB" b="1" dirty="0" err="1">
                <a:solidFill>
                  <a:srgbClr val="C00000"/>
                </a:solidFill>
              </a:rPr>
              <a:t>Théta:mély</a:t>
            </a:r>
            <a:r>
              <a:rPr lang="en-GB" b="1" dirty="0">
                <a:solidFill>
                  <a:srgbClr val="C00000"/>
                </a:solidFill>
              </a:rPr>
              <a:t> relax, </a:t>
            </a:r>
            <a:r>
              <a:rPr lang="en-GB" b="1" dirty="0" err="1">
                <a:solidFill>
                  <a:srgbClr val="C00000"/>
                </a:solidFill>
              </a:rPr>
              <a:t>hipnózis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Ön-Tudat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magas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szintű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vizualizáció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kreativitás</a:t>
            </a:r>
            <a:br>
              <a:rPr lang="hu-HU" b="1" dirty="0">
                <a:solidFill>
                  <a:srgbClr val="C00000"/>
                </a:solidFill>
              </a:rPr>
            </a:br>
            <a:br>
              <a:rPr lang="hu-HU" b="1" dirty="0">
                <a:solidFill>
                  <a:srgbClr val="C00000"/>
                </a:solidFill>
              </a:rPr>
            </a:br>
            <a:br>
              <a:rPr lang="hu-HU" b="1" dirty="0">
                <a:solidFill>
                  <a:srgbClr val="C00000"/>
                </a:solidFill>
              </a:rPr>
            </a:br>
            <a:br>
              <a:rPr lang="hu-HU" b="1" dirty="0">
                <a:solidFill>
                  <a:srgbClr val="C00000"/>
                </a:solidFill>
              </a:rPr>
            </a:br>
            <a:r>
              <a:rPr lang="en-GB" b="1" dirty="0" err="1">
                <a:solidFill>
                  <a:srgbClr val="C00000"/>
                </a:solidFill>
              </a:rPr>
              <a:t>Delta:mély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alvás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cortizol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csökken</a:t>
            </a:r>
            <a:endParaRPr lang="en-GB" b="1" dirty="0">
              <a:solidFill>
                <a:srgbClr val="C00000"/>
              </a:solidFill>
            </a:endParaRPr>
          </a:p>
          <a:p>
            <a:pPr marL="388938" indent="-288925" hangingPunct="0">
              <a:lnSpc>
                <a:spcPct val="93000"/>
              </a:lnSpc>
              <a:spcAft>
                <a:spcPts val="1288"/>
              </a:spcAft>
              <a:buSzPct val="45000"/>
              <a:buFont typeface="Wingdings" charset="2"/>
              <a:buNone/>
              <a:tabLst>
                <a:tab pos="388938" algn="l"/>
                <a:tab pos="1300163" algn="l"/>
                <a:tab pos="2212975" algn="l"/>
                <a:tab pos="3125788" algn="l"/>
                <a:tab pos="4038600" algn="l"/>
                <a:tab pos="4951413" algn="l"/>
                <a:tab pos="5864225" algn="l"/>
                <a:tab pos="6777038" algn="l"/>
                <a:tab pos="7689850" algn="l"/>
                <a:tab pos="8602663" algn="l"/>
                <a:tab pos="9515475" algn="l"/>
                <a:tab pos="10428288" algn="l"/>
                <a:tab pos="11341100" algn="l"/>
              </a:tabLst>
            </a:pPr>
            <a:endParaRPr lang="en-GB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90525" y="323850"/>
            <a:ext cx="8228013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880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3300" i="1">
                <a:solidFill>
                  <a:srgbClr val="FFFFFF"/>
                </a:solidFill>
                <a:cs typeface="Arial" charset="0"/>
              </a:rPr>
              <a:t>Mukerji </a:t>
            </a:r>
            <a:r>
              <a:rPr lang="en-US" sz="3300">
                <a:solidFill>
                  <a:srgbClr val="FFFFFF"/>
                </a:solidFill>
                <a:cs typeface="Arial" charset="0"/>
              </a:rPr>
              <a:t>és </a:t>
            </a:r>
            <a:r>
              <a:rPr lang="en-US" sz="3300" i="1">
                <a:solidFill>
                  <a:srgbClr val="FFFFFF"/>
                </a:solidFill>
                <a:cs typeface="Arial" charset="0"/>
              </a:rPr>
              <a:t>Spiegelhoff</a:t>
            </a:r>
            <a:br>
              <a:rPr lang="en-US" sz="3300" i="1">
                <a:solidFill>
                  <a:srgbClr val="FFFFFF"/>
                </a:solidFill>
                <a:cs typeface="Arial" charset="0"/>
              </a:rPr>
            </a:br>
            <a:r>
              <a:rPr lang="en-US" i="1">
                <a:solidFill>
                  <a:srgbClr val="FFFFFF"/>
                </a:solidFill>
                <a:cs typeface="Arial" charset="0"/>
              </a:rPr>
              <a:t> </a:t>
            </a:r>
            <a:br>
              <a:rPr lang="en-US" i="1">
                <a:solidFill>
                  <a:srgbClr val="000000"/>
                </a:solidFill>
                <a:cs typeface="Arial" charset="0"/>
              </a:rPr>
            </a:br>
            <a:r>
              <a:rPr lang="en-US" i="1">
                <a:solidFill>
                  <a:srgbClr val="0000FF"/>
                </a:solidFill>
                <a:cs typeface="Arial" charset="0"/>
                <a:hlinkClick r:id="rId4"/>
              </a:rPr>
              <a:t>https://www.thieme-connect.com/DOI/DOI?10.1055/s-0028-1115761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30188" y="4530725"/>
            <a:ext cx="4016375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74650" indent="-277813">
              <a:spcAft>
                <a:spcPts val="1288"/>
              </a:spcAft>
              <a:buClrTx/>
              <a:buSzPct val="45000"/>
              <a:buFontTx/>
              <a:buNone/>
              <a:tabLst>
                <a:tab pos="374650" algn="l"/>
                <a:tab pos="1285875" algn="l"/>
                <a:tab pos="2198688" algn="l"/>
                <a:tab pos="3111500" algn="l"/>
                <a:tab pos="4024313" algn="l"/>
                <a:tab pos="4937125" algn="l"/>
                <a:tab pos="5849938" algn="l"/>
                <a:tab pos="6762750" algn="l"/>
                <a:tab pos="7675563" algn="l"/>
                <a:tab pos="8588375" algn="l"/>
                <a:tab pos="9501188" algn="l"/>
                <a:tab pos="10414000" algn="l"/>
                <a:tab pos="11326813" algn="l"/>
              </a:tabLst>
            </a:pPr>
            <a:r>
              <a:rPr lang="hu-HU" sz="2900">
                <a:solidFill>
                  <a:srgbClr val="000000"/>
                </a:solidFill>
              </a:rPr>
              <a:t>Kobra póz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673600" y="1604963"/>
            <a:ext cx="4016375" cy="215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73063" indent="-277813">
              <a:spcAft>
                <a:spcPts val="1288"/>
              </a:spcAft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9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0" y="4919663"/>
            <a:ext cx="9144000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4400" rIns="0" bIns="0"/>
          <a:lstStyle/>
          <a:p>
            <a:pPr>
              <a:spcAft>
                <a:spcPts val="1288"/>
              </a:spcAft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>
                <a:solidFill>
                  <a:srgbClr val="000000"/>
                </a:solidFill>
                <a:cs typeface="Arial" charset="0"/>
              </a:rPr>
              <a:t>Az ágyéki gerincszakasz izmai felett mért h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ő</a:t>
            </a:r>
            <a:r>
              <a:rPr lang="hu-HU">
                <a:solidFill>
                  <a:srgbClr val="000000"/>
                </a:solidFill>
                <a:cs typeface="Arial" charset="0"/>
              </a:rPr>
              <a:t>mérséklet a gyakorlat idejével el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ő</a:t>
            </a:r>
            <a:r>
              <a:rPr lang="hu-HU">
                <a:solidFill>
                  <a:srgbClr val="000000"/>
                </a:solidFill>
                <a:cs typeface="Arial" charset="0"/>
              </a:rPr>
              <a:t>rehaladva n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ő</a:t>
            </a:r>
            <a:br>
              <a:rPr lang="hu-HU">
                <a:solidFill>
                  <a:srgbClr val="000000"/>
                </a:solidFill>
                <a:latin typeface="ArialMT-Identity-H" charset="0"/>
              </a:rPr>
            </a:br>
            <a:r>
              <a:rPr lang="hu-HU">
                <a:solidFill>
                  <a:srgbClr val="000000"/>
                </a:solidFill>
                <a:cs typeface="Arial" charset="0"/>
              </a:rPr>
              <a:t>3 perc múlva 0,2-0,3 °C-kal emelkedik. A gyakorlat befejezése után 2 perc alatt tért vissza a h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ő</a:t>
            </a:r>
            <a:r>
              <a:rPr lang="hu-HU">
                <a:solidFill>
                  <a:srgbClr val="000000"/>
                </a:solidFill>
                <a:cs typeface="Arial" charset="0"/>
              </a:rPr>
              <a:t>mérséklet az eredeti értékre. Az izmok aktivitása következtében a keringés meggyorsul. Ez tehát valószín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ű</a:t>
            </a:r>
            <a:r>
              <a:rPr lang="hu-HU">
                <a:solidFill>
                  <a:srgbClr val="000000"/>
                </a:solidFill>
                <a:cs typeface="Arial" charset="0"/>
              </a:rPr>
              <a:t>leg direkt izomhatás és következményes érhatás. A gerincet hátrahajlító gyakorlatok a has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ű</a:t>
            </a:r>
            <a:r>
              <a:rPr lang="hu-HU">
                <a:solidFill>
                  <a:srgbClr val="000000"/>
                </a:solidFill>
                <a:cs typeface="Arial" charset="0"/>
              </a:rPr>
              <a:t>ri és mellüregi nyomást csökkentik. A csökkent nyomás az ide belép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ő </a:t>
            </a:r>
            <a:r>
              <a:rPr lang="hu-HU">
                <a:solidFill>
                  <a:srgbClr val="000000"/>
                </a:solidFill>
                <a:cs typeface="Arial" charset="0"/>
              </a:rPr>
              <a:t>gy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ű</a:t>
            </a:r>
            <a:r>
              <a:rPr lang="hu-HU">
                <a:solidFill>
                  <a:srgbClr val="000000"/>
                </a:solidFill>
                <a:cs typeface="Arial" charset="0"/>
              </a:rPr>
              <a:t>jt</a:t>
            </a:r>
            <a:r>
              <a:rPr lang="hu-HU">
                <a:solidFill>
                  <a:srgbClr val="000000"/>
                </a:solidFill>
                <a:latin typeface="ArialMT-Identity-H" charset="0"/>
              </a:rPr>
              <a:t>ő</a:t>
            </a:r>
            <a:r>
              <a:rPr lang="hu-HU">
                <a:solidFill>
                  <a:srgbClr val="000000"/>
                </a:solidFill>
                <a:cs typeface="Arial" charset="0"/>
              </a:rPr>
              <a:t>erekre szívó hatást gyakorol, ami a keringés meggyorsulását eredményezi.</a:t>
            </a:r>
          </a:p>
          <a:p>
            <a:pPr>
              <a:spcAft>
                <a:spcPts val="1288"/>
              </a:spcAft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3938" y="1419225"/>
            <a:ext cx="4310062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68438"/>
            <a:ext cx="4924425" cy="310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2303463" y="5113338"/>
            <a:ext cx="4683125" cy="1166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52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000">
                <a:solidFill>
                  <a:srgbClr val="000000"/>
                </a:solidFill>
              </a:rPr>
              <a:t>Hőmérséklet - mérések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7175" y="0"/>
            <a:ext cx="5842000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851025" y="317500"/>
            <a:ext cx="3694113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82588" indent="-277813">
              <a:spcAft>
                <a:spcPts val="1288"/>
              </a:spcAft>
              <a:buClrTx/>
              <a:buSzPct val="45000"/>
              <a:buFontTx/>
              <a:buNone/>
              <a:tabLst>
                <a:tab pos="382588" algn="l"/>
                <a:tab pos="1293813" algn="l"/>
                <a:tab pos="2206625" algn="l"/>
                <a:tab pos="3119438" algn="l"/>
                <a:tab pos="4032250" algn="l"/>
                <a:tab pos="4945063" algn="l"/>
                <a:tab pos="5857875" algn="l"/>
                <a:tab pos="6770688" algn="l"/>
                <a:tab pos="7683500" algn="l"/>
                <a:tab pos="8596313" algn="l"/>
                <a:tab pos="9509125" algn="l"/>
                <a:tab pos="10421938" algn="l"/>
                <a:tab pos="11334750" algn="l"/>
              </a:tabLst>
            </a:pPr>
            <a:r>
              <a:rPr lang="hu-HU" sz="2900">
                <a:solidFill>
                  <a:srgbClr val="000000"/>
                </a:solidFill>
              </a:rPr>
              <a:t>szvasztikászana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673725" y="2651125"/>
            <a:ext cx="3760788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560" rIns="0" bIns="0"/>
          <a:lstStyle/>
          <a:p>
            <a:pPr marL="382588" indent="-277813">
              <a:spcAft>
                <a:spcPts val="1288"/>
              </a:spcAft>
              <a:buClrTx/>
              <a:buFontTx/>
              <a:buNone/>
              <a:tabLst>
                <a:tab pos="382588" algn="l"/>
                <a:tab pos="1293813" algn="l"/>
                <a:tab pos="2206625" algn="l"/>
                <a:tab pos="3119438" algn="l"/>
                <a:tab pos="4032250" algn="l"/>
                <a:tab pos="4945063" algn="l"/>
                <a:tab pos="5857875" algn="l"/>
                <a:tab pos="6770688" algn="l"/>
                <a:tab pos="7683500" algn="l"/>
                <a:tab pos="8596313" algn="l"/>
                <a:tab pos="9509125" algn="l"/>
                <a:tab pos="10421938" algn="l"/>
                <a:tab pos="11334750" algn="l"/>
              </a:tabLst>
            </a:pPr>
            <a:r>
              <a:rPr lang="hu-HU" sz="2900">
                <a:solidFill>
                  <a:srgbClr val="000000"/>
                </a:solidFill>
              </a:rPr>
              <a:t>vadzsrászana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4300" y="3265488"/>
            <a:ext cx="2462213" cy="359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29000"/>
            <a:ext cx="2924175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390525" y="331788"/>
            <a:ext cx="8228013" cy="2189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204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600" b="1">
                <a:solidFill>
                  <a:srgbClr val="FFFFFF"/>
                </a:solidFill>
              </a:rPr>
              <a:t>Jóga alapú keringésrendszeri rehabilitáció bypass műtét után</a:t>
            </a:r>
            <a:br>
              <a:rPr lang="hu-HU" sz="2200" b="1">
                <a:solidFill>
                  <a:srgbClr val="FFFFFF"/>
                </a:solidFill>
              </a:rPr>
            </a:br>
            <a:br>
              <a:rPr lang="hu-HU" sz="2200" b="1">
                <a:solidFill>
                  <a:srgbClr val="000000"/>
                </a:solidFill>
              </a:rPr>
            </a:br>
            <a:r>
              <a:rPr lang="en-US" sz="2200" b="1">
                <a:solidFill>
                  <a:srgbClr val="0000FF"/>
                </a:solidFill>
                <a:hlinkClick r:id="rId4"/>
              </a:rPr>
              <a:t>http://www.ncbi.nlm.nih.gov/pmc/articles/PMC4223225/</a:t>
            </a:r>
            <a:br>
              <a:rPr lang="hu-HU" sz="2200" b="1">
                <a:solidFill>
                  <a:srgbClr val="CCCCFF"/>
                </a:solidFill>
              </a:rPr>
            </a:br>
            <a:br>
              <a:rPr lang="hu-HU" sz="2200" b="1">
                <a:solidFill>
                  <a:srgbClr val="CCCCFF"/>
                </a:solidFill>
              </a:rPr>
            </a:br>
            <a:endParaRPr lang="hu-HU" sz="2200" b="1">
              <a:solidFill>
                <a:srgbClr val="CCCCFF"/>
              </a:solidFill>
            </a:endParaRPr>
          </a:p>
        </p:txBody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60375" y="2168525"/>
            <a:ext cx="8228013" cy="4687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240" rIns="0" bIns="0"/>
          <a:lstStyle/>
          <a:p>
            <a:pPr marL="373063" indent="-277813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Yoga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based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cardiac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rehabilitation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after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coronary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artery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bypass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surgery</a:t>
            </a:r>
            <a:r>
              <a:rPr lang="hu-HU" sz="1400" dirty="0">
                <a:solidFill>
                  <a:srgbClr val="000000"/>
                </a:solidFill>
              </a:rPr>
              <a:t>: </a:t>
            </a:r>
            <a:r>
              <a:rPr lang="hu-HU" sz="1400" dirty="0" err="1">
                <a:solidFill>
                  <a:srgbClr val="000000"/>
                </a:solidFill>
              </a:rPr>
              <a:t>One-year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results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on</a:t>
            </a:r>
            <a:r>
              <a:rPr lang="hu-HU" sz="1400" dirty="0">
                <a:solidFill>
                  <a:srgbClr val="000000"/>
                </a:solidFill>
              </a:rPr>
              <a:t> LVEF, </a:t>
            </a:r>
            <a:r>
              <a:rPr lang="hu-HU" sz="1400" dirty="0" err="1">
                <a:solidFill>
                  <a:srgbClr val="000000"/>
                </a:solidFill>
              </a:rPr>
              <a:t>lipid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profile</a:t>
            </a:r>
            <a:r>
              <a:rPr lang="hu-HU" sz="1400" dirty="0">
                <a:solidFill>
                  <a:srgbClr val="000000"/>
                </a:solidFill>
              </a:rPr>
              <a:t> and </a:t>
            </a:r>
            <a:r>
              <a:rPr lang="hu-HU" sz="1400" dirty="0" err="1">
                <a:solidFill>
                  <a:srgbClr val="000000"/>
                </a:solidFill>
              </a:rPr>
              <a:t>psychological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states</a:t>
            </a:r>
            <a:r>
              <a:rPr lang="hu-HU" sz="1400" dirty="0">
                <a:solidFill>
                  <a:srgbClr val="000000"/>
                </a:solidFill>
              </a:rPr>
              <a:t> – A </a:t>
            </a:r>
            <a:r>
              <a:rPr lang="hu-HU" sz="1400" dirty="0" err="1">
                <a:solidFill>
                  <a:srgbClr val="000000"/>
                </a:solidFill>
              </a:rPr>
              <a:t>randomized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controlled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study</a:t>
            </a:r>
            <a:endParaRPr lang="hu-HU" sz="1400" dirty="0">
              <a:solidFill>
                <a:srgbClr val="000000"/>
              </a:solidFill>
            </a:endParaRPr>
          </a:p>
          <a:p>
            <a:pPr marL="373063" indent="-277813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1400" dirty="0" err="1">
                <a:solidFill>
                  <a:srgbClr val="000000"/>
                </a:solidFill>
              </a:rPr>
              <a:t>Indian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Heart</a:t>
            </a:r>
            <a:r>
              <a:rPr lang="hu-HU" sz="1400" dirty="0">
                <a:solidFill>
                  <a:srgbClr val="000000"/>
                </a:solidFill>
              </a:rPr>
              <a:t> J. 2014 </a:t>
            </a:r>
            <a:r>
              <a:rPr lang="hu-HU" sz="1400" dirty="0" err="1">
                <a:solidFill>
                  <a:srgbClr val="000000"/>
                </a:solidFill>
              </a:rPr>
              <a:t>Sep</a:t>
            </a:r>
            <a:r>
              <a:rPr lang="hu-HU" sz="1400" dirty="0">
                <a:solidFill>
                  <a:srgbClr val="000000"/>
                </a:solidFill>
              </a:rPr>
              <a:t>; 66(5): 490–502.</a:t>
            </a:r>
            <a:br>
              <a:rPr lang="hu-HU" sz="1400" dirty="0">
                <a:solidFill>
                  <a:srgbClr val="000000"/>
                </a:solidFill>
              </a:rPr>
            </a:br>
            <a:r>
              <a:rPr lang="hu-HU" sz="1400" dirty="0" err="1">
                <a:solidFill>
                  <a:srgbClr val="000000"/>
                </a:solidFill>
              </a:rPr>
              <a:t>doi</a:t>
            </a:r>
            <a:r>
              <a:rPr lang="hu-HU" sz="1400" dirty="0">
                <a:solidFill>
                  <a:srgbClr val="000000"/>
                </a:solidFill>
              </a:rPr>
              <a:t>:  10.1016/j.ihj.2014.08.007</a:t>
            </a:r>
          </a:p>
          <a:p>
            <a:pPr marL="373063" indent="-277813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500" dirty="0">
                <a:solidFill>
                  <a:srgbClr val="000000"/>
                </a:solidFill>
              </a:rPr>
              <a:t>Az intézmény: </a:t>
            </a:r>
            <a:r>
              <a:rPr lang="en-US" sz="2500" dirty="0" err="1">
                <a:solidFill>
                  <a:srgbClr val="000000"/>
                </a:solidFill>
              </a:rPr>
              <a:t>Narayana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Hrudayalaya</a:t>
            </a:r>
            <a:r>
              <a:rPr lang="en-US" sz="2500" dirty="0">
                <a:solidFill>
                  <a:srgbClr val="000000"/>
                </a:solidFill>
              </a:rPr>
              <a:t> Institute of Cardiac Sciences, </a:t>
            </a:r>
            <a:r>
              <a:rPr lang="en-US" sz="2500" dirty="0" err="1">
                <a:solidFill>
                  <a:srgbClr val="000000"/>
                </a:solidFill>
              </a:rPr>
              <a:t>Bengaluru-i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intézetében</a:t>
            </a:r>
            <a:r>
              <a:rPr lang="en-US" sz="2500" dirty="0">
                <a:solidFill>
                  <a:srgbClr val="000000"/>
                </a:solidFill>
              </a:rPr>
              <a:t>, India</a:t>
            </a:r>
          </a:p>
          <a:p>
            <a:pPr marL="373063" indent="-277813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500" dirty="0">
                <a:solidFill>
                  <a:srgbClr val="000000"/>
                </a:solidFill>
              </a:rPr>
              <a:t>Résztvevők, kiválasztásuk</a:t>
            </a:r>
          </a:p>
          <a:p>
            <a:pPr marL="373063" indent="-277813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500" dirty="0">
                <a:solidFill>
                  <a:srgbClr val="000000"/>
                </a:solidFill>
              </a:rPr>
              <a:t>Tanulmány időtartama, menete, lépései</a:t>
            </a:r>
          </a:p>
          <a:p>
            <a:pPr marL="373063" indent="-277813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500" dirty="0">
                <a:solidFill>
                  <a:srgbClr val="000000"/>
                </a:solidFill>
              </a:rPr>
              <a:t>Alkalmazott módszerek</a:t>
            </a:r>
          </a:p>
          <a:p>
            <a:pPr marL="373063" indent="-277813">
              <a:spcAft>
                <a:spcPts val="1288"/>
              </a:spcAft>
              <a:buSzPct val="45000"/>
              <a:buFont typeface="Wingdings" charset="2"/>
              <a:buChar char=""/>
              <a:tabLst>
                <a:tab pos="373063" algn="l"/>
                <a:tab pos="1284288" algn="l"/>
                <a:tab pos="2197100" algn="l"/>
                <a:tab pos="3109913" algn="l"/>
                <a:tab pos="4022725" algn="l"/>
                <a:tab pos="4935538" algn="l"/>
                <a:tab pos="5848350" algn="l"/>
                <a:tab pos="6761163" algn="l"/>
                <a:tab pos="7673975" algn="l"/>
                <a:tab pos="8586788" algn="l"/>
                <a:tab pos="9499600" algn="l"/>
                <a:tab pos="10412413" algn="l"/>
                <a:tab pos="11325225" algn="l"/>
              </a:tabLst>
            </a:pPr>
            <a:r>
              <a:rPr lang="hu-HU" sz="2500" dirty="0">
                <a:solidFill>
                  <a:srgbClr val="000000"/>
                </a:solidFill>
              </a:rPr>
              <a:t>Eredmények</a:t>
            </a:r>
            <a:br>
              <a:rPr lang="hu-HU" sz="2500" dirty="0">
                <a:solidFill>
                  <a:srgbClr val="000000"/>
                </a:solidFill>
              </a:rPr>
            </a:br>
            <a:endParaRPr lang="hu-HU" sz="25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457200" y="1604963"/>
            <a:ext cx="8224838" cy="4548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25560"/>
          <a:lstStyle/>
          <a:p>
            <a:pPr marL="341313" indent="-295275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2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450" y="0"/>
            <a:ext cx="5694363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577850"/>
            <a:ext cx="4994275" cy="389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4338" y="3105150"/>
            <a:ext cx="4919662" cy="340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429000"/>
            <a:ext cx="4841875" cy="307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395288" y="0"/>
            <a:ext cx="8224837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 b="1">
                <a:solidFill>
                  <a:srgbClr val="FFFFFF"/>
                </a:solidFill>
              </a:rPr>
              <a:t>Alkalmazott jógatechnikák</a:t>
            </a:r>
          </a:p>
        </p:txBody>
      </p:sp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28596" y="1643050"/>
            <a:ext cx="8223250" cy="578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25560"/>
          <a:lstStyle/>
          <a:p>
            <a:pPr marL="341313" indent="-300038">
              <a:spcBef>
                <a:spcPts val="625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3 </a:t>
            </a:r>
            <a:r>
              <a:rPr lang="en-US" sz="2000" dirty="0" err="1">
                <a:solidFill>
                  <a:srgbClr val="000000"/>
                </a:solidFill>
              </a:rPr>
              <a:t>jóga-modul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egyenként</a:t>
            </a:r>
            <a:r>
              <a:rPr lang="en-US" sz="2000" dirty="0">
                <a:solidFill>
                  <a:srgbClr val="000000"/>
                </a:solidFill>
              </a:rPr>
              <a:t> 30 </a:t>
            </a:r>
            <a:r>
              <a:rPr lang="en-US" sz="2000" dirty="0" err="1">
                <a:solidFill>
                  <a:srgbClr val="000000"/>
                </a:solidFill>
              </a:rPr>
              <a:t>perces</a:t>
            </a:r>
            <a:r>
              <a:rPr lang="en-US" sz="2000" dirty="0">
                <a:solidFill>
                  <a:srgbClr val="000000"/>
                </a:solidFill>
              </a:rPr>
              <a:t>) </a:t>
            </a:r>
            <a:r>
              <a:rPr lang="en-US" sz="2000" dirty="0" err="1">
                <a:solidFill>
                  <a:srgbClr val="000000"/>
                </a:solidFill>
              </a:rPr>
              <a:t>készült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rehabilitácó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három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periódusához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igazítva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r>
              <a:rPr lang="en-US" sz="2000" u="sng" dirty="0">
                <a:solidFill>
                  <a:srgbClr val="000000"/>
                </a:solidFill>
              </a:rPr>
              <a:t>1. </a:t>
            </a:r>
            <a:r>
              <a:rPr lang="en-US" sz="2000" u="sng" dirty="0" err="1">
                <a:solidFill>
                  <a:srgbClr val="000000"/>
                </a:solidFill>
              </a:rPr>
              <a:t>modul</a:t>
            </a:r>
            <a:r>
              <a:rPr lang="en-US" sz="2000" u="sng" dirty="0">
                <a:solidFill>
                  <a:srgbClr val="000000"/>
                </a:solidFill>
              </a:rPr>
              <a:t> – a 6. </a:t>
            </a:r>
            <a:r>
              <a:rPr lang="en-US" sz="2000" u="sng" dirty="0" err="1">
                <a:solidFill>
                  <a:srgbClr val="000000"/>
                </a:solidFill>
              </a:rPr>
              <a:t>hét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r>
              <a:rPr lang="en-US" sz="2000" u="sng" dirty="0" err="1">
                <a:solidFill>
                  <a:srgbClr val="000000"/>
                </a:solidFill>
              </a:rPr>
              <a:t>végéig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fekvő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helyzetben</a:t>
            </a:r>
            <a:r>
              <a:rPr lang="en-US" sz="2000" dirty="0">
                <a:solidFill>
                  <a:srgbClr val="000000"/>
                </a:solidFill>
              </a:rPr>
              <a:t>):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dirty="0" err="1">
                <a:solidFill>
                  <a:srgbClr val="000000"/>
                </a:solidFill>
              </a:rPr>
              <a:t>Tudatos</a:t>
            </a:r>
            <a:r>
              <a:rPr lang="en-US" dirty="0">
                <a:solidFill>
                  <a:srgbClr val="000000"/>
                </a:solidFill>
              </a:rPr>
              <a:t> Hang </a:t>
            </a:r>
            <a:r>
              <a:rPr lang="en-US" dirty="0" err="1">
                <a:solidFill>
                  <a:srgbClr val="000000"/>
                </a:solidFill>
              </a:rPr>
              <a:t>Rezonanciás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Technika</a:t>
            </a:r>
            <a:r>
              <a:rPr lang="en-US" dirty="0">
                <a:solidFill>
                  <a:srgbClr val="000000"/>
                </a:solidFill>
              </a:rPr>
              <a:t> MSRT (Mind Sound Resonance Technique)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dirty="0" err="1">
                <a:solidFill>
                  <a:srgbClr val="000000"/>
                </a:solidFill>
              </a:rPr>
              <a:t>Légzés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tudatosság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dirty="0" err="1">
                <a:solidFill>
                  <a:srgbClr val="000000"/>
                </a:solidFill>
              </a:rPr>
              <a:t>Mély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relaxációs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technika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r>
              <a:rPr lang="en-US" sz="2000" u="sng" dirty="0">
                <a:solidFill>
                  <a:srgbClr val="000000"/>
                </a:solidFill>
              </a:rPr>
              <a:t>2. </a:t>
            </a:r>
            <a:r>
              <a:rPr lang="en-US" sz="2000" u="sng" dirty="0" err="1">
                <a:solidFill>
                  <a:srgbClr val="000000"/>
                </a:solidFill>
              </a:rPr>
              <a:t>modul</a:t>
            </a:r>
            <a:r>
              <a:rPr lang="en-US" sz="2000" u="sng" dirty="0">
                <a:solidFill>
                  <a:srgbClr val="000000"/>
                </a:solidFill>
              </a:rPr>
              <a:t> – 6. </a:t>
            </a:r>
            <a:r>
              <a:rPr lang="en-US" sz="2000" u="sng" dirty="0" err="1">
                <a:solidFill>
                  <a:srgbClr val="000000"/>
                </a:solidFill>
              </a:rPr>
              <a:t>hónap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r>
              <a:rPr lang="en-US" sz="2000" u="sng" dirty="0" err="1">
                <a:solidFill>
                  <a:srgbClr val="000000"/>
                </a:solidFill>
              </a:rPr>
              <a:t>végéig</a:t>
            </a:r>
            <a:r>
              <a:rPr lang="en-US" sz="2000" u="sng" dirty="0">
                <a:solidFill>
                  <a:srgbClr val="000000"/>
                </a:solidFill>
              </a:rPr>
              <a:t>: </a:t>
            </a:r>
            <a:br>
              <a:rPr lang="en-US" sz="2000" u="sng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dirty="0" err="1">
                <a:solidFill>
                  <a:srgbClr val="000000"/>
                </a:solidFill>
              </a:rPr>
              <a:t>ászanák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err="1">
                <a:solidFill>
                  <a:srgbClr val="000000"/>
                </a:solidFill>
              </a:rPr>
              <a:t>pranayama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r>
              <a:rPr lang="en-US" sz="2000" u="sng" dirty="0">
                <a:solidFill>
                  <a:srgbClr val="000000"/>
                </a:solidFill>
              </a:rPr>
              <a:t>3. </a:t>
            </a:r>
            <a:r>
              <a:rPr lang="en-US" sz="2000" u="sng" dirty="0" err="1">
                <a:solidFill>
                  <a:srgbClr val="000000"/>
                </a:solidFill>
              </a:rPr>
              <a:t>modul</a:t>
            </a:r>
            <a:r>
              <a:rPr lang="en-US" sz="2000" u="sng" dirty="0">
                <a:solidFill>
                  <a:srgbClr val="000000"/>
                </a:solidFill>
              </a:rPr>
              <a:t> – 1 </a:t>
            </a:r>
            <a:r>
              <a:rPr lang="en-US" sz="2000" u="sng" dirty="0" err="1">
                <a:solidFill>
                  <a:srgbClr val="000000"/>
                </a:solidFill>
              </a:rPr>
              <a:t>év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r>
              <a:rPr lang="en-US" sz="2000" u="sng" dirty="0" err="1">
                <a:solidFill>
                  <a:srgbClr val="000000"/>
                </a:solidFill>
              </a:rPr>
              <a:t>végéig</a:t>
            </a:r>
            <a:r>
              <a:rPr lang="en-US" sz="2000" u="sng" dirty="0">
                <a:solidFill>
                  <a:srgbClr val="000000"/>
                </a:solidFill>
              </a:rPr>
              <a:t>: </a:t>
            </a:r>
            <a:br>
              <a:rPr lang="en-US" sz="2000" u="sng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- </a:t>
            </a:r>
            <a:r>
              <a:rPr lang="en-US" dirty="0" err="1">
                <a:solidFill>
                  <a:srgbClr val="000000"/>
                </a:solidFill>
              </a:rPr>
              <a:t>további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ászanák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500" dirty="0">
                <a:solidFill>
                  <a:srgbClr val="000000"/>
                </a:solidFill>
                <a:latin typeface="Times New Roman;stixgeneral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0" y="-263525"/>
            <a:ext cx="9144000" cy="2211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600" b="1">
                <a:solidFill>
                  <a:srgbClr val="FFFFFF"/>
                </a:solidFill>
              </a:rPr>
              <a:t>MSRT – Mind Sound Resonance techniqe</a:t>
            </a:r>
            <a:br>
              <a:rPr lang="hu-HU" sz="3600" b="1">
                <a:solidFill>
                  <a:srgbClr val="FFFFFF"/>
                </a:solidFill>
              </a:rPr>
            </a:br>
            <a:r>
              <a:rPr lang="hu-HU" sz="3600" b="1">
                <a:solidFill>
                  <a:srgbClr val="FFFFFF"/>
                </a:solidFill>
              </a:rPr>
              <a:t>Tudatos Hang Rezonanciás gyakorlat</a:t>
            </a:r>
            <a:br>
              <a:rPr lang="hu-HU" sz="3600" b="1">
                <a:solidFill>
                  <a:srgbClr val="FFFFFF"/>
                </a:solidFill>
              </a:rPr>
            </a:br>
            <a:endParaRPr lang="hu-HU" sz="3600" b="1">
              <a:solidFill>
                <a:srgbClr val="FFFFFF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95275" y="2457450"/>
            <a:ext cx="8158163" cy="585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25560"/>
          <a:lstStyle/>
          <a:p>
            <a:pPr marL="341313" indent="-300038">
              <a:spcBef>
                <a:spcPts val="55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200" b="1">
                <a:solidFill>
                  <a:srgbClr val="000000"/>
                </a:solidFill>
              </a:rPr>
              <a:t>Tanulási rendszer </a:t>
            </a:r>
          </a:p>
          <a:p>
            <a:pPr marL="341313" indent="-300038">
              <a:spcBef>
                <a:spcPts val="55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200" b="1">
                <a:solidFill>
                  <a:srgbClr val="000000"/>
                </a:solidFill>
              </a:rPr>
              <a:t>- 8 lépcsős hangmeditácó</a:t>
            </a:r>
          </a:p>
          <a:p>
            <a:pPr marL="341313" indent="-300038">
              <a:spcBef>
                <a:spcPts val="55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200">
                <a:solidFill>
                  <a:srgbClr val="000000"/>
                </a:solidFill>
              </a:rPr>
              <a:t>- A U M hangzók és OM</a:t>
            </a:r>
          </a:p>
          <a:p>
            <a:pPr marL="341313" indent="-300038">
              <a:spcBef>
                <a:spcPts val="55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200">
                <a:solidFill>
                  <a:srgbClr val="000000"/>
                </a:solidFill>
              </a:rPr>
              <a:t>- test üregeinek átzengetése: 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has, mellkas, koponya, törzs</a:t>
            </a:r>
          </a:p>
          <a:p>
            <a:pPr marL="341313" indent="-300038">
              <a:spcBef>
                <a:spcPts val="55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200">
                <a:solidFill>
                  <a:srgbClr val="000000"/>
                </a:solidFill>
              </a:rPr>
              <a:t>- hallható és nem hallható fokozatok </a:t>
            </a:r>
            <a:br>
              <a:rPr lang="hu-HU" sz="2200">
                <a:solidFill>
                  <a:srgbClr val="000000"/>
                </a:solidFill>
              </a:rPr>
            </a:br>
            <a:r>
              <a:rPr lang="hu-HU" sz="2200">
                <a:solidFill>
                  <a:srgbClr val="000000"/>
                </a:solidFill>
              </a:rPr>
              <a:t>között váltakozik</a:t>
            </a:r>
          </a:p>
          <a:p>
            <a:pPr marL="341313" indent="-300038">
              <a:spcBef>
                <a:spcPts val="55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2200">
                <a:solidFill>
                  <a:srgbClr val="000000"/>
                </a:solidFill>
              </a:rPr>
              <a:t>- Imával zárul</a:t>
            </a:r>
          </a:p>
          <a:p>
            <a:pPr marL="341313" indent="-300038">
              <a:spcBef>
                <a:spcPts val="55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endParaRPr lang="hu-HU" sz="2200">
              <a:solidFill>
                <a:srgbClr val="000000"/>
              </a:solidFill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7975" y="1531938"/>
            <a:ext cx="4860925" cy="324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0" y="-211138"/>
            <a:ext cx="9390063" cy="210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 b="1">
                <a:solidFill>
                  <a:srgbClr val="FFFFFF"/>
                </a:solidFill>
              </a:rPr>
              <a:t>A U M </a:t>
            </a:r>
            <a:r>
              <a:rPr lang="hu-HU" sz="3300" b="1">
                <a:solidFill>
                  <a:srgbClr val="FFFFFF"/>
                </a:solidFill>
              </a:rPr>
              <a:t>OMNE, AUM</a:t>
            </a:r>
            <a:br>
              <a:rPr lang="hu-HU" sz="3300" b="1">
                <a:solidFill>
                  <a:srgbClr val="FFFFFF"/>
                </a:solidFill>
              </a:rPr>
            </a:br>
            <a:r>
              <a:rPr lang="hu-HU" sz="3300" b="1">
                <a:solidFill>
                  <a:srgbClr val="FFFFFF"/>
                </a:solidFill>
              </a:rPr>
              <a:t>mindentudás, mindenhatás, jelenvalóság</a:t>
            </a:r>
          </a:p>
        </p:txBody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4008438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25560"/>
          <a:lstStyle/>
          <a:p>
            <a:pPr marL="341313" indent="-30638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727575" y="2286000"/>
            <a:ext cx="4416425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25560"/>
          <a:lstStyle/>
          <a:p>
            <a:pPr marL="341313" indent="-30638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200">
                <a:solidFill>
                  <a:srgbClr val="000000"/>
                </a:solidFill>
              </a:rPr>
              <a:t>A: múlt </a:t>
            </a:r>
          </a:p>
          <a:p>
            <a:pPr marL="341313" indent="-30638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200">
                <a:solidFill>
                  <a:srgbClr val="000000"/>
                </a:solidFill>
              </a:rPr>
              <a:t>U: jelen</a:t>
            </a:r>
          </a:p>
          <a:p>
            <a:pPr marL="341313" indent="-30638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200">
                <a:solidFill>
                  <a:srgbClr val="000000"/>
                </a:solidFill>
              </a:rPr>
              <a:t>M: jövő</a:t>
            </a:r>
          </a:p>
          <a:p>
            <a:pPr marL="341313" indent="-30638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200">
                <a:solidFill>
                  <a:srgbClr val="000000"/>
                </a:solidFill>
              </a:rPr>
              <a:t>Egész: időtlenség állapota-</a:t>
            </a:r>
            <a:br>
              <a:rPr lang="hu-HU" sz="3200">
                <a:solidFill>
                  <a:srgbClr val="000000"/>
                </a:solidFill>
              </a:rPr>
            </a:br>
            <a:r>
              <a:rPr lang="hu-HU" sz="3200">
                <a:solidFill>
                  <a:srgbClr val="000000"/>
                </a:solidFill>
              </a:rPr>
              <a:t>a Teremtő állapot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2488"/>
            <a:ext cx="4510088" cy="408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4838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4400" b="1">
                <a:solidFill>
                  <a:srgbClr val="FFFFFF"/>
                </a:solidFill>
              </a:rPr>
              <a:t>Mért eredmények</a:t>
            </a:r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4838" cy="4600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25560"/>
          <a:lstStyle/>
          <a:p>
            <a:pPr marL="341313" indent="-30003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3200">
                <a:solidFill>
                  <a:srgbClr val="000000"/>
                </a:solidFill>
              </a:rPr>
              <a:t>- a bal szívkamra által kilökött vér mennyisége,</a:t>
            </a:r>
            <a:br>
              <a:rPr lang="en-US" sz="3200">
                <a:solidFill>
                  <a:srgbClr val="000000"/>
                </a:solidFill>
              </a:rPr>
            </a:br>
            <a:r>
              <a:rPr lang="en-US" sz="3200">
                <a:solidFill>
                  <a:srgbClr val="000000"/>
                </a:solidFill>
              </a:rPr>
              <a:t> perctérfogat</a:t>
            </a:r>
          </a:p>
          <a:p>
            <a:pPr marL="341313" indent="-30003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3200">
                <a:solidFill>
                  <a:srgbClr val="000000"/>
                </a:solidFill>
              </a:rPr>
              <a:t>- BMI, vagyis testtömeg-index, </a:t>
            </a:r>
          </a:p>
          <a:p>
            <a:pPr marL="341313" indent="-30003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3200">
                <a:solidFill>
                  <a:srgbClr val="000000"/>
                </a:solidFill>
              </a:rPr>
              <a:t>- biokémiai értékeket: </a:t>
            </a:r>
          </a:p>
          <a:p>
            <a:pPr marL="341313" indent="-30003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3200">
                <a:solidFill>
                  <a:srgbClr val="000000"/>
                </a:solidFill>
              </a:rPr>
              <a:t>vércukorszint, koleszterin, trigliceridek, lipidek</a:t>
            </a:r>
          </a:p>
          <a:p>
            <a:pPr marL="341313" indent="-30003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3200">
                <a:solidFill>
                  <a:srgbClr val="000000"/>
                </a:solidFill>
              </a:rPr>
              <a:t>- pszichológiai felmérés: pozitív negatív hozzáállás, </a:t>
            </a:r>
          </a:p>
          <a:p>
            <a:pPr marL="341313" indent="-300038">
              <a:spcBef>
                <a:spcPts val="800"/>
              </a:spcBef>
              <a:buClrTx/>
              <a:buFontTx/>
              <a:buNone/>
              <a:tabLst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US" sz="3200">
                <a:solidFill>
                  <a:srgbClr val="000000"/>
                </a:solidFill>
              </a:rPr>
              <a:t>energia/feltöltöttségi szint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tIns="35280"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GB" sz="4400" b="1">
                <a:solidFill>
                  <a:srgbClr val="FFFFFF"/>
                </a:solidFill>
              </a:rPr>
              <a:t>„JUMPING FOR WHAT?”</a:t>
            </a:r>
            <a:br>
              <a:rPr lang="en-GB" sz="2500" b="1">
                <a:solidFill>
                  <a:srgbClr val="FFFFFF"/>
                </a:solidFill>
              </a:rPr>
            </a:br>
            <a:r>
              <a:rPr lang="en-GB" sz="2500">
                <a:solidFill>
                  <a:srgbClr val="FFFFFF"/>
                </a:solidFill>
              </a:rPr>
              <a:t>https://www.youtube.com/watch?v=UCjEyjXO_Xw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95463"/>
            <a:ext cx="9142413" cy="4408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387475" y="925513"/>
            <a:ext cx="6507163" cy="547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lnSpc>
                <a:spcPct val="112000"/>
              </a:lnSpc>
              <a:spcAft>
                <a:spcPts val="1288"/>
              </a:spcAft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hu-HU" sz="3600" b="1" dirty="0">
                <a:solidFill>
                  <a:srgbClr val="FFFFFF"/>
                </a:solidFill>
                <a:latin typeface="Palatino Linotype" pitchFamily="16" charset="0"/>
              </a:rPr>
              <a:t>KÖSZÖNÖM </a:t>
            </a:r>
            <a:br>
              <a:rPr lang="hu-HU" sz="3600" b="1" dirty="0">
                <a:solidFill>
                  <a:srgbClr val="FFFFFF"/>
                </a:solidFill>
                <a:latin typeface="Palatino Linotype" pitchFamily="16" charset="0"/>
              </a:rPr>
            </a:br>
            <a:r>
              <a:rPr lang="hu-HU" sz="3600" b="1" dirty="0">
                <a:solidFill>
                  <a:srgbClr val="FFFFFF"/>
                </a:solidFill>
                <a:latin typeface="Palatino Linotype" pitchFamily="16" charset="0"/>
              </a:rPr>
              <a:t>a FIGYELMET,</a:t>
            </a:r>
            <a:br>
              <a:rPr lang="hu-HU" sz="3600" b="1" dirty="0">
                <a:solidFill>
                  <a:srgbClr val="800080"/>
                </a:solidFill>
                <a:latin typeface="Palatino Linotype" pitchFamily="16" charset="0"/>
              </a:rPr>
            </a:br>
            <a:r>
              <a:rPr lang="hu-HU" sz="3600" b="1" dirty="0">
                <a:solidFill>
                  <a:srgbClr val="800080"/>
                </a:solidFill>
                <a:latin typeface="Palatino Linotype" pitchFamily="16" charset="0"/>
              </a:rPr>
              <a:t>amit </a:t>
            </a:r>
            <a:br>
              <a:rPr lang="hu-HU" sz="3600" b="1" dirty="0">
                <a:solidFill>
                  <a:srgbClr val="800080"/>
                </a:solidFill>
                <a:latin typeface="Palatino Linotype" pitchFamily="16" charset="0"/>
              </a:rPr>
            </a:br>
            <a:r>
              <a:rPr lang="hu-HU" sz="3600" b="1" dirty="0">
                <a:solidFill>
                  <a:srgbClr val="800080"/>
                </a:solidFill>
                <a:latin typeface="Palatino Linotype" pitchFamily="16" charset="0"/>
              </a:rPr>
              <a:t>MAGADRA</a:t>
            </a:r>
            <a:br>
              <a:rPr lang="hu-HU" sz="3600" b="1" dirty="0">
                <a:solidFill>
                  <a:srgbClr val="800080"/>
                </a:solidFill>
                <a:latin typeface="Palatino Linotype" pitchFamily="16" charset="0"/>
              </a:rPr>
            </a:br>
            <a:r>
              <a:rPr lang="hu-HU" sz="3600" b="1" dirty="0">
                <a:solidFill>
                  <a:srgbClr val="800080"/>
                </a:solidFill>
                <a:latin typeface="Palatino Linotype" pitchFamily="16" charset="0"/>
              </a:rPr>
              <a:t> FORDÍTOTTÁL!</a:t>
            </a:r>
            <a:br>
              <a:rPr lang="hu-HU" sz="3600" b="1" dirty="0">
                <a:solidFill>
                  <a:srgbClr val="800080"/>
                </a:solidFill>
                <a:latin typeface="Palatino Linotype" pitchFamily="16" charset="0"/>
              </a:rPr>
            </a:br>
            <a:br>
              <a:rPr lang="hu-HU" sz="4900" b="1" dirty="0">
                <a:solidFill>
                  <a:srgbClr val="000000"/>
                </a:solidFill>
                <a:latin typeface="Palatino Linotype" pitchFamily="16" charset="0"/>
              </a:rPr>
            </a:br>
            <a:br>
              <a:rPr lang="hu-HU" sz="4900" b="1" dirty="0">
                <a:solidFill>
                  <a:srgbClr val="000000"/>
                </a:solidFill>
                <a:latin typeface="Palatino Linotype" pitchFamily="16" charset="0"/>
              </a:rPr>
            </a:br>
            <a:r>
              <a:rPr lang="hu-HU" sz="2900" b="1" dirty="0">
                <a:solidFill>
                  <a:srgbClr val="800080"/>
                </a:solidFill>
                <a:latin typeface="Palatino Linotype" pitchFamily="16" charset="0"/>
              </a:rPr>
              <a:t>Találkozunk: 2019.04.06.</a:t>
            </a:r>
            <a:br>
              <a:rPr lang="hu-HU" sz="2900" b="1" dirty="0">
                <a:solidFill>
                  <a:srgbClr val="000000"/>
                </a:solidFill>
                <a:latin typeface="Palatino Linotype" pitchFamily="16" charset="0"/>
              </a:rPr>
            </a:br>
            <a:endParaRPr lang="hu-HU" sz="2900" b="1" dirty="0">
              <a:solidFill>
                <a:srgbClr val="000000"/>
              </a:solidFill>
              <a:latin typeface="Palatino Linotype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SOTE\4SOTE2019\mérési eredménye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0"/>
            <a:ext cx="8512706" cy="62994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SOTE\4SOTE2019\gamm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9050" y="0"/>
            <a:ext cx="4492600" cy="628652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9688" y="0"/>
            <a:ext cx="5294312" cy="408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9688" y="3756025"/>
            <a:ext cx="5294312" cy="310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633538"/>
            <a:ext cx="3849688" cy="375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GB" sz="4400" dirty="0">
                <a:solidFill>
                  <a:srgbClr val="FFFFFF"/>
                </a:solidFill>
              </a:rPr>
              <a:t>Happiness - </a:t>
            </a:r>
            <a:r>
              <a:rPr lang="en-GB" sz="4400" dirty="0" err="1">
                <a:solidFill>
                  <a:srgbClr val="FFFFFF"/>
                </a:solidFill>
              </a:rPr>
              <a:t>Boldogság</a:t>
            </a:r>
            <a:endParaRPr lang="en-GB" sz="4400" dirty="0">
              <a:solidFill>
                <a:srgbClr val="FFFFFF"/>
              </a:solidFill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604963"/>
            <a:ext cx="914400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85763" indent="-290513">
              <a:spcBef>
                <a:spcPts val="450"/>
              </a:spcBef>
              <a:buSzPct val="45000"/>
              <a:buFont typeface="Wingdings" charset="2"/>
              <a:buChar char=""/>
              <a:tabLst>
                <a:tab pos="955675" algn="l"/>
                <a:tab pos="1868488" algn="l"/>
                <a:tab pos="2781300" algn="l"/>
                <a:tab pos="3694113" algn="l"/>
                <a:tab pos="4606925" algn="l"/>
                <a:tab pos="5519738" algn="l"/>
                <a:tab pos="6432550" algn="l"/>
                <a:tab pos="7345363" algn="l"/>
                <a:tab pos="8258175" algn="l"/>
                <a:tab pos="9170988" algn="l"/>
                <a:tab pos="10083800" algn="l"/>
                <a:tab pos="10996613" algn="l"/>
              </a:tabLst>
            </a:pPr>
            <a:r>
              <a:rPr lang="hu-HU">
                <a:solidFill>
                  <a:srgbClr val="000000"/>
                </a:solidFill>
              </a:rPr>
              <a:t>Matthieu Ricard/ TED- talk</a:t>
            </a:r>
            <a:br>
              <a:rPr lang="hu-HU">
                <a:solidFill>
                  <a:srgbClr val="000000"/>
                </a:solidFill>
              </a:rPr>
            </a:br>
            <a:r>
              <a:rPr lang="hu-HU">
                <a:solidFill>
                  <a:srgbClr val="0000FF"/>
                </a:solidFill>
                <a:hlinkClick r:id="rId4"/>
              </a:rPr>
              <a:t>https://www.ted.com/talks/matthieu_ricard_on_the_habits_of_happiness#t-24155</a:t>
            </a:r>
          </a:p>
          <a:p>
            <a:pPr marL="385763" indent="-290513">
              <a:spcBef>
                <a:spcPts val="450"/>
              </a:spcBef>
              <a:buSzPct val="45000"/>
              <a:buFont typeface="Wingdings" charset="2"/>
              <a:buChar char=""/>
              <a:tabLst>
                <a:tab pos="955675" algn="l"/>
                <a:tab pos="1868488" algn="l"/>
                <a:tab pos="2781300" algn="l"/>
                <a:tab pos="3694113" algn="l"/>
                <a:tab pos="4606925" algn="l"/>
                <a:tab pos="5519738" algn="l"/>
                <a:tab pos="6432550" algn="l"/>
                <a:tab pos="7345363" algn="l"/>
                <a:tab pos="8258175" algn="l"/>
                <a:tab pos="9170988" algn="l"/>
                <a:tab pos="10083800" algn="l"/>
                <a:tab pos="10996613" algn="l"/>
              </a:tabLst>
            </a:pPr>
            <a:r>
              <a:rPr lang="hu-HU">
                <a:solidFill>
                  <a:srgbClr val="000000"/>
                </a:solidFill>
              </a:rPr>
              <a:t>http://www.wired.com/2006/02/dalai/</a:t>
            </a:r>
          </a:p>
          <a:p>
            <a:pPr marL="385763" indent="-290513">
              <a:spcBef>
                <a:spcPts val="450"/>
              </a:spcBef>
              <a:buSzPct val="45000"/>
              <a:buFont typeface="Wingdings" charset="2"/>
              <a:buChar char=""/>
              <a:tabLst>
                <a:tab pos="955675" algn="l"/>
                <a:tab pos="1868488" algn="l"/>
                <a:tab pos="2781300" algn="l"/>
                <a:tab pos="3694113" algn="l"/>
                <a:tab pos="4606925" algn="l"/>
                <a:tab pos="5519738" algn="l"/>
                <a:tab pos="6432550" algn="l"/>
                <a:tab pos="7345363" algn="l"/>
                <a:tab pos="8258175" algn="l"/>
                <a:tab pos="9170988" algn="l"/>
                <a:tab pos="10083800" algn="l"/>
                <a:tab pos="10996613" algn="l"/>
              </a:tabLst>
            </a:pPr>
            <a:r>
              <a:rPr lang="hu-HU">
                <a:solidFill>
                  <a:srgbClr val="000000"/>
                </a:solidFill>
              </a:rPr>
              <a:t>http://news.harvard.edu/gazette/2002/04.18/09-tummo.html</a:t>
            </a:r>
          </a:p>
          <a:p>
            <a:pPr marL="385763" indent="-290513">
              <a:spcBef>
                <a:spcPts val="450"/>
              </a:spcBef>
              <a:buClrTx/>
              <a:buFontTx/>
              <a:buNone/>
              <a:tabLst>
                <a:tab pos="955675" algn="l"/>
                <a:tab pos="1868488" algn="l"/>
                <a:tab pos="2781300" algn="l"/>
                <a:tab pos="3694113" algn="l"/>
                <a:tab pos="4606925" algn="l"/>
                <a:tab pos="5519738" algn="l"/>
                <a:tab pos="6432550" algn="l"/>
                <a:tab pos="7345363" algn="l"/>
                <a:tab pos="8258175" algn="l"/>
                <a:tab pos="9170988" algn="l"/>
                <a:tab pos="10083800" algn="l"/>
                <a:tab pos="10996613" algn="l"/>
              </a:tabLst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40063"/>
            <a:ext cx="6311900" cy="277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3429000"/>
            <a:ext cx="4679950" cy="2940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773</Words>
  <Application>Microsoft Office PowerPoint</Application>
  <PresentationFormat>Diavetítés a képernyőre (4:3 oldalarány)</PresentationFormat>
  <Paragraphs>278</Paragraphs>
  <Slides>59</Slides>
  <Notes>59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5</vt:i4>
      </vt:variant>
      <vt:variant>
        <vt:lpstr>Diacímek</vt:lpstr>
      </vt:variant>
      <vt:variant>
        <vt:i4>59</vt:i4>
      </vt:variant>
    </vt:vector>
  </HeadingPairs>
  <TitlesOfParts>
    <vt:vector size="73" baseType="lpstr">
      <vt:lpstr>Arial</vt:lpstr>
      <vt:lpstr>ArialMT-Identity-H</vt:lpstr>
      <vt:lpstr>Calibri</vt:lpstr>
      <vt:lpstr>Forte</vt:lpstr>
      <vt:lpstr>Palatino Linotype</vt:lpstr>
      <vt:lpstr>Times New Roman</vt:lpstr>
      <vt:lpstr>Times New Roman;stixgeneral</vt:lpstr>
      <vt:lpstr>Univers;Univers</vt:lpstr>
      <vt:lpstr>Wingdings</vt:lpstr>
      <vt:lpstr>Office-téma</vt:lpstr>
      <vt:lpstr>Office-téma</vt:lpstr>
      <vt:lpstr>Office-téma</vt:lpstr>
      <vt:lpstr>Office-téma</vt:lpstr>
      <vt:lpstr>Office-téma</vt:lpstr>
      <vt:lpstr>4. Jóga testtartások  Irányítórendszerink,  tudati és testi mozgásaink összefüggései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Dell</dc:creator>
  <cp:lastModifiedBy>Kriszta</cp:lastModifiedBy>
  <cp:revision>19</cp:revision>
  <cp:lastPrinted>1601-01-01T00:00:00Z</cp:lastPrinted>
  <dcterms:created xsi:type="dcterms:W3CDTF">2018-03-08T10:19:58Z</dcterms:created>
  <dcterms:modified xsi:type="dcterms:W3CDTF">2019-04-16T15:11:43Z</dcterms:modified>
</cp:coreProperties>
</file>