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302" r:id="rId4"/>
    <p:sldId id="280" r:id="rId5"/>
    <p:sldId id="271" r:id="rId6"/>
    <p:sldId id="274" r:id="rId7"/>
    <p:sldId id="304" r:id="rId8"/>
    <p:sldId id="275" r:id="rId9"/>
    <p:sldId id="273" r:id="rId10"/>
    <p:sldId id="279" r:id="rId11"/>
    <p:sldId id="277" r:id="rId12"/>
    <p:sldId id="272" r:id="rId13"/>
    <p:sldId id="282" r:id="rId14"/>
    <p:sldId id="281" r:id="rId15"/>
    <p:sldId id="265" r:id="rId16"/>
    <p:sldId id="284" r:id="rId17"/>
    <p:sldId id="285" r:id="rId18"/>
    <p:sldId id="286" r:id="rId19"/>
    <p:sldId id="283" r:id="rId20"/>
    <p:sldId id="287" r:id="rId21"/>
    <p:sldId id="288" r:id="rId22"/>
    <p:sldId id="305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5358-B329-48DB-96C0-E9A70F86B031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F792D-25DA-454E-9F3C-9F4BC08329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73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CFC21-B8C3-4FF4-96A4-D800C271DE19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62E7-DB10-498C-BB43-DDACEB0D81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59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48ACA-2B8C-44B3-98C4-E659EE5B527C}" type="slidenum">
              <a:rPr lang="hu-HU"/>
              <a:pPr/>
              <a:t>22</a:t>
            </a:fld>
            <a:endParaRPr lang="hu-HU"/>
          </a:p>
        </p:txBody>
      </p:sp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24580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366536-263B-4619-9D35-D492173AEF68}" type="slidenum">
              <a:rPr lang="hu-HU" sz="1200">
                <a:latin typeface="Calibri" pitchFamily="34" charset="0"/>
              </a:rPr>
              <a:pPr algn="r"/>
              <a:t>22</a:t>
            </a:fld>
            <a:endParaRPr lang="hu-H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zabo.arnold@med.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773238"/>
            <a:ext cx="8280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Das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</a:t>
            </a:r>
            <a:r>
              <a:rPr kumimoji="0" lang="de-DE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ypothalam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de-DE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ypophyse</a:t>
            </a:r>
            <a:r>
              <a:rPr kumimoji="0" lang="hu-HU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ale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8575" y="3789363"/>
            <a:ext cx="6513513" cy="1990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/>
              <a:t>Dr. Arnold Szabó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i="1" dirty="0" err="1">
                <a:hlinkClick r:id="rId2"/>
              </a:rPr>
              <a:t>szabo.arnold</a:t>
            </a:r>
            <a:r>
              <a:rPr lang="hu-HU" sz="1600" i="1" dirty="0">
                <a:hlinkClick r:id="rId2"/>
              </a:rPr>
              <a:t>@</a:t>
            </a:r>
            <a:r>
              <a:rPr lang="hu-HU" sz="1600" i="1" dirty="0" err="1">
                <a:hlinkClick r:id="rId2"/>
              </a:rPr>
              <a:t>med.semmelweis-univ.hu</a:t>
            </a:r>
            <a:endParaRPr lang="hu-HU" sz="1600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/>
              <a:t>Semmelweis </a:t>
            </a:r>
            <a:r>
              <a:rPr lang="hu-HU" sz="1800" dirty="0" err="1"/>
              <a:t>Universität</a:t>
            </a:r>
            <a:endParaRPr lang="hu-HU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err="1"/>
              <a:t>Fakultät</a:t>
            </a:r>
            <a:r>
              <a:rPr lang="hu-HU" sz="1800" dirty="0"/>
              <a:t> </a:t>
            </a:r>
            <a:r>
              <a:rPr lang="hu-HU" sz="1800" dirty="0" err="1"/>
              <a:t>für</a:t>
            </a:r>
            <a:r>
              <a:rPr lang="hu-HU" sz="1800" dirty="0"/>
              <a:t> </a:t>
            </a:r>
            <a:r>
              <a:rPr lang="hu-HU" sz="1800" dirty="0" err="1"/>
              <a:t>Pharmazie</a:t>
            </a:r>
            <a:endParaRPr lang="hu-HU" sz="1800" dirty="0"/>
          </a:p>
          <a:p>
            <a:r>
              <a:rPr lang="hu-HU" sz="1800" dirty="0" err="1"/>
              <a:t>Institut</a:t>
            </a:r>
            <a:r>
              <a:rPr lang="hu-HU" sz="1800" dirty="0"/>
              <a:t> </a:t>
            </a:r>
            <a:r>
              <a:rPr lang="hu-HU" sz="1800" dirty="0" err="1"/>
              <a:t>für</a:t>
            </a:r>
            <a:r>
              <a:rPr lang="hu-HU" sz="1800" dirty="0"/>
              <a:t> </a:t>
            </a:r>
            <a:r>
              <a:rPr lang="hu-HU" sz="1800" dirty="0" err="1"/>
              <a:t>Anatomie</a:t>
            </a:r>
            <a:r>
              <a:rPr lang="hu-HU" sz="1800" dirty="0"/>
              <a:t>, </a:t>
            </a:r>
            <a:r>
              <a:rPr lang="hu-HU" sz="1800" dirty="0" err="1"/>
              <a:t>Histologie</a:t>
            </a:r>
            <a:r>
              <a:rPr lang="hu-HU" sz="1800" dirty="0"/>
              <a:t> und </a:t>
            </a:r>
            <a:r>
              <a:rPr lang="hu-HU" sz="1800" dirty="0" err="1"/>
              <a:t>Embryologie</a:t>
            </a:r>
            <a:endParaRPr lang="hu-HU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u-HU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smtClean="0"/>
              <a:t>08. </a:t>
            </a:r>
            <a:r>
              <a:rPr lang="hu-HU" sz="1800" dirty="0"/>
              <a:t>04. </a:t>
            </a:r>
            <a:r>
              <a:rPr lang="hu-HU" sz="1800" dirty="0" smtClean="0"/>
              <a:t>2019</a:t>
            </a:r>
            <a:endParaRPr lang="hu-H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de-DE" sz="3600" dirty="0"/>
              <a:t>Funktionen</a:t>
            </a:r>
            <a:r>
              <a:rPr lang="hu-HU" sz="3600" dirty="0"/>
              <a:t> des </a:t>
            </a:r>
            <a:r>
              <a:rPr lang="hu-HU" sz="3600" dirty="0" err="1"/>
              <a:t>Hypothalamus</a:t>
            </a:r>
            <a:endParaRPr lang="hu-HU" sz="3600" dirty="0"/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575940" y="1124744"/>
            <a:ext cx="896461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de-DE" sz="1600" b="1" dirty="0">
              <a:latin typeface="Arial Unicode MS" pitchFamily="34" charset="-128"/>
            </a:endParaRPr>
          </a:p>
          <a:p>
            <a:pPr marL="342900" indent="-342900"/>
            <a:endParaRPr lang="de-DE" sz="1400" b="1" dirty="0">
              <a:latin typeface="Arial Unicode MS" pitchFamily="34" charset="-128"/>
            </a:endParaRPr>
          </a:p>
          <a:p>
            <a:pPr marL="342900" indent="-342900"/>
            <a:endParaRPr lang="de-DE" sz="1400" b="1" dirty="0">
              <a:latin typeface="Arial Unicode MS" pitchFamily="34" charset="-128"/>
            </a:endParaRPr>
          </a:p>
          <a:p>
            <a:pPr marL="342900" indent="-342900"/>
            <a:r>
              <a:rPr lang="de-DE" sz="1600" b="1" u="sng" dirty="0">
                <a:latin typeface="Arial Unicode MS" pitchFamily="34" charset="-128"/>
              </a:rPr>
              <a:t>Integration und Modulation der autonomen (vegetativen) Funktionen</a:t>
            </a:r>
            <a:endParaRPr lang="de-DE" sz="1200" dirty="0">
              <a:latin typeface="Arial Unicode MS" pitchFamily="34" charset="-128"/>
            </a:endParaRPr>
          </a:p>
          <a:p>
            <a:pPr marL="342900" indent="-342900"/>
            <a:r>
              <a:rPr lang="de-DE" sz="1400" dirty="0">
                <a:latin typeface="Arial Unicode MS" pitchFamily="34" charset="-128"/>
              </a:rPr>
              <a:t>- Sympathische und parasympathische  Zentren </a:t>
            </a:r>
          </a:p>
          <a:p>
            <a:pPr marL="342900" indent="-342900"/>
            <a:r>
              <a:rPr lang="de-DE" sz="1400" dirty="0">
                <a:latin typeface="Arial Unicode MS" pitchFamily="34" charset="-128"/>
              </a:rPr>
              <a:t>- Steuerung der Körpertemperatur, Blutdruck, </a:t>
            </a:r>
            <a:r>
              <a:rPr lang="de-DE" sz="1400" dirty="0" err="1">
                <a:latin typeface="Arial Unicode MS" pitchFamily="34" charset="-128"/>
              </a:rPr>
              <a:t>Osmolarität</a:t>
            </a:r>
            <a:r>
              <a:rPr lang="de-DE" sz="1400" dirty="0">
                <a:latin typeface="Arial Unicode MS" pitchFamily="34" charset="-128"/>
              </a:rPr>
              <a:t> (</a:t>
            </a:r>
            <a:r>
              <a:rPr lang="de-DE" sz="1400" dirty="0" err="1">
                <a:latin typeface="Arial Unicode MS" pitchFamily="34" charset="-128"/>
              </a:rPr>
              <a:t>Homeostase</a:t>
            </a:r>
            <a:r>
              <a:rPr lang="de-DE" sz="1400" dirty="0">
                <a:latin typeface="Arial Unicode MS" pitchFamily="34" charset="-128"/>
              </a:rPr>
              <a:t>)</a:t>
            </a:r>
          </a:p>
          <a:p>
            <a:pPr marL="342900" indent="-342900"/>
            <a:r>
              <a:rPr lang="hu-HU" sz="1400" dirty="0">
                <a:latin typeface="Arial Unicode MS" pitchFamily="34" charset="-128"/>
              </a:rPr>
              <a:t>- </a:t>
            </a:r>
            <a:r>
              <a:rPr lang="de-DE" sz="1400" dirty="0">
                <a:latin typeface="Arial Unicode MS" pitchFamily="34" charset="-128"/>
              </a:rPr>
              <a:t>Steuerung der Wasser- und </a:t>
            </a:r>
            <a:r>
              <a:rPr lang="de-DE" sz="1400" dirty="0" err="1">
                <a:latin typeface="Arial Unicode MS" pitchFamily="34" charset="-128"/>
              </a:rPr>
              <a:t>Nahrstoffaufnahme</a:t>
            </a:r>
            <a:endParaRPr lang="hu-HU" sz="1400" dirty="0">
              <a:latin typeface="Arial Unicode MS" pitchFamily="34" charset="-128"/>
            </a:endParaRPr>
          </a:p>
          <a:p>
            <a:pPr marL="342900" indent="-342900"/>
            <a:endParaRPr lang="hu-HU" sz="1400" dirty="0">
              <a:latin typeface="Arial Unicode MS" pitchFamily="34" charset="-128"/>
            </a:endParaRPr>
          </a:p>
          <a:p>
            <a:pPr marL="342900" indent="-342900"/>
            <a:endParaRPr lang="hu-HU" sz="1400" dirty="0">
              <a:latin typeface="Arial Unicode MS" pitchFamily="34" charset="-128"/>
            </a:endParaRPr>
          </a:p>
          <a:p>
            <a:pPr marL="342900" indent="-342900"/>
            <a:r>
              <a:rPr lang="de-DE" sz="1600" b="1" u="sng" dirty="0">
                <a:latin typeface="Arial Unicode MS" pitchFamily="34" charset="-128"/>
              </a:rPr>
              <a:t>Steuerung </a:t>
            </a:r>
            <a:r>
              <a:rPr lang="hu-HU" sz="1600" b="1" u="sng" dirty="0">
                <a:latin typeface="Arial Unicode MS" pitchFamily="34" charset="-128"/>
              </a:rPr>
              <a:t>der </a:t>
            </a:r>
            <a:r>
              <a:rPr lang="hu-HU" sz="1600" b="1" u="sng" dirty="0" err="1">
                <a:latin typeface="Arial Unicode MS" pitchFamily="34" charset="-128"/>
              </a:rPr>
              <a:t>circadianen</a:t>
            </a:r>
            <a:r>
              <a:rPr lang="hu-HU" sz="1600" b="1" u="sng" dirty="0">
                <a:latin typeface="Arial Unicode MS" pitchFamily="34" charset="-128"/>
              </a:rPr>
              <a:t> </a:t>
            </a:r>
            <a:r>
              <a:rPr lang="hu-HU" sz="1600" b="1" u="sng" dirty="0" err="1">
                <a:latin typeface="Arial Unicode MS" pitchFamily="34" charset="-128"/>
              </a:rPr>
              <a:t>Rhytmik</a:t>
            </a:r>
            <a:r>
              <a:rPr lang="hu-HU" sz="1600" b="1" u="sng" dirty="0">
                <a:latin typeface="Arial Unicode MS" pitchFamily="34" charset="-128"/>
              </a:rPr>
              <a:t> und </a:t>
            </a:r>
            <a:r>
              <a:rPr lang="hu-HU" sz="1600" b="1" u="sng" dirty="0" err="1">
                <a:latin typeface="Arial Unicode MS" pitchFamily="34" charset="-128"/>
              </a:rPr>
              <a:t>vom</a:t>
            </a:r>
            <a:r>
              <a:rPr lang="hu-HU" sz="1600" b="1" u="sng" dirty="0">
                <a:latin typeface="Arial Unicode MS" pitchFamily="34" charset="-128"/>
              </a:rPr>
              <a:t> </a:t>
            </a:r>
            <a:r>
              <a:rPr lang="hu-HU" sz="1600" b="1" u="sng" dirty="0" err="1">
                <a:latin typeface="Arial Unicode MS" pitchFamily="34" charset="-128"/>
              </a:rPr>
              <a:t>Schlaf</a:t>
            </a:r>
            <a:endParaRPr lang="hu-HU" sz="1600" b="1" u="sng" dirty="0">
              <a:latin typeface="Arial Unicode MS" pitchFamily="34" charset="-128"/>
            </a:endParaRPr>
          </a:p>
          <a:p>
            <a:pPr marL="342900" indent="-342900">
              <a:buFontTx/>
              <a:buChar char="-"/>
            </a:pPr>
            <a:endParaRPr lang="hu-HU" sz="1400" dirty="0">
              <a:latin typeface="Arial Unicode MS" pitchFamily="34" charset="-128"/>
            </a:endParaRPr>
          </a:p>
          <a:p>
            <a:pPr marL="342900" indent="-342900">
              <a:buFontTx/>
              <a:buChar char="-"/>
            </a:pPr>
            <a:endParaRPr lang="hu-HU" sz="1400" dirty="0">
              <a:latin typeface="Arial Unicode MS" pitchFamily="34" charset="-128"/>
            </a:endParaRPr>
          </a:p>
          <a:p>
            <a:pPr marL="342900" indent="-342900"/>
            <a:r>
              <a:rPr lang="hu-HU" sz="1600" b="1" u="sng" dirty="0" err="1">
                <a:latin typeface="Arial Unicode MS" pitchFamily="34" charset="-128"/>
              </a:rPr>
              <a:t>Beeinflussung</a:t>
            </a:r>
            <a:r>
              <a:rPr lang="hu-HU" sz="1600" b="1" u="sng" dirty="0">
                <a:latin typeface="Arial Unicode MS" pitchFamily="34" charset="-128"/>
              </a:rPr>
              <a:t> des </a:t>
            </a:r>
            <a:r>
              <a:rPr lang="hu-HU" sz="1600" b="1" u="sng" dirty="0" err="1">
                <a:latin typeface="Arial Unicode MS" pitchFamily="34" charset="-128"/>
              </a:rPr>
              <a:t>Sexualverhaltens</a:t>
            </a:r>
          </a:p>
          <a:p>
            <a:pPr marL="342900" indent="-342900"/>
            <a:endParaRPr lang="de-DE" sz="1600" b="1" dirty="0">
              <a:latin typeface="Arial Unicode MS" pitchFamily="34" charset="-128"/>
            </a:endParaRPr>
          </a:p>
          <a:p>
            <a:pPr marL="342900" indent="-342900"/>
            <a:endParaRPr lang="de-DE" sz="1600" dirty="0">
              <a:latin typeface="Arial Unicode MS" pitchFamily="34" charset="-128"/>
            </a:endParaRPr>
          </a:p>
          <a:p>
            <a:pPr marL="342900" indent="-342900"/>
            <a:r>
              <a:rPr lang="hu-HU" sz="1600" b="1" u="sng" dirty="0">
                <a:latin typeface="Arial Unicode MS" pitchFamily="34" charset="-128"/>
              </a:rPr>
              <a:t>Endokrines </a:t>
            </a:r>
            <a:r>
              <a:rPr lang="hu-HU" sz="1600" b="1" u="sng" dirty="0" err="1">
                <a:latin typeface="Arial Unicode MS" pitchFamily="34" charset="-128"/>
              </a:rPr>
              <a:t>Organ</a:t>
            </a:r>
            <a:r>
              <a:rPr lang="de-DE" sz="1600" b="1" u="sng" dirty="0">
                <a:latin typeface="Arial Unicode MS" pitchFamily="34" charset="-128"/>
              </a:rPr>
              <a:t>: </a:t>
            </a:r>
            <a:r>
              <a:rPr lang="hu-HU" sz="1600" b="1" u="sng" dirty="0" err="1">
                <a:latin typeface="Arial Unicode MS" pitchFamily="34" charset="-128"/>
              </a:rPr>
              <a:t>Sekretion</a:t>
            </a:r>
            <a:r>
              <a:rPr lang="hu-HU" sz="1600" b="1" u="sng" dirty="0">
                <a:latin typeface="Arial Unicode MS" pitchFamily="34" charset="-128"/>
              </a:rPr>
              <a:t> von O</a:t>
            </a:r>
            <a:r>
              <a:rPr lang="de-DE" sz="1600" b="1" u="sng" dirty="0" err="1">
                <a:latin typeface="Arial Unicode MS" pitchFamily="34" charset="-128"/>
              </a:rPr>
              <a:t>xytocyn</a:t>
            </a:r>
            <a:r>
              <a:rPr lang="hu-HU" sz="1600" b="1" u="sng" dirty="0">
                <a:latin typeface="Arial Unicode MS" pitchFamily="34" charset="-128"/>
              </a:rPr>
              <a:t> und</a:t>
            </a:r>
            <a:r>
              <a:rPr lang="de-DE" sz="1600" b="1" u="sng" dirty="0">
                <a:latin typeface="Arial Unicode MS" pitchFamily="34" charset="-128"/>
              </a:rPr>
              <a:t> </a:t>
            </a:r>
            <a:r>
              <a:rPr lang="hu-HU" sz="1600" b="1" u="sng" dirty="0" err="1">
                <a:latin typeface="Arial Unicode MS" pitchFamily="34" charset="-128"/>
              </a:rPr>
              <a:t>V</a:t>
            </a:r>
            <a:r>
              <a:rPr lang="de-DE" sz="1600" b="1" u="sng" dirty="0" err="1">
                <a:latin typeface="Arial Unicode MS" pitchFamily="34" charset="-128"/>
              </a:rPr>
              <a:t>asopressin</a:t>
            </a:r>
            <a:r>
              <a:rPr lang="de-DE" sz="1600" b="1" u="sng" dirty="0">
                <a:latin typeface="Arial Unicode MS" pitchFamily="34" charset="-128"/>
              </a:rPr>
              <a:t>  </a:t>
            </a:r>
          </a:p>
          <a:p>
            <a:pPr marL="342900" indent="-342900"/>
            <a:endParaRPr lang="hu-HU" sz="1600" dirty="0">
              <a:latin typeface="Arial Unicode MS" pitchFamily="34" charset="-128"/>
            </a:endParaRPr>
          </a:p>
          <a:p>
            <a:pPr marL="342900" indent="-342900"/>
            <a:endParaRPr lang="de-DE" sz="1600" dirty="0">
              <a:latin typeface="Arial Unicode MS" pitchFamily="34" charset="-128"/>
            </a:endParaRPr>
          </a:p>
          <a:p>
            <a:pPr marL="342900" indent="-342900"/>
            <a:r>
              <a:rPr lang="hu-HU" sz="1600" b="1" u="sng" dirty="0" err="1">
                <a:latin typeface="Arial Unicode MS" pitchFamily="34" charset="-128"/>
              </a:rPr>
              <a:t>Steuerung</a:t>
            </a:r>
            <a:r>
              <a:rPr lang="hu-HU" sz="1600" b="1" u="sng" dirty="0">
                <a:latin typeface="Arial Unicode MS" pitchFamily="34" charset="-128"/>
              </a:rPr>
              <a:t> der endokrinen </a:t>
            </a:r>
            <a:r>
              <a:rPr lang="hu-HU" sz="1600" b="1" u="sng" dirty="0" err="1">
                <a:latin typeface="Arial Unicode MS" pitchFamily="34" charset="-128"/>
              </a:rPr>
              <a:t>Funktion</a:t>
            </a:r>
            <a:r>
              <a:rPr lang="hu-HU" sz="1600" b="1" u="sng" dirty="0">
                <a:latin typeface="Arial Unicode MS" pitchFamily="34" charset="-128"/>
              </a:rPr>
              <a:t> der </a:t>
            </a:r>
            <a:r>
              <a:rPr lang="hu-HU" sz="1600" b="1" u="sng" dirty="0" err="1">
                <a:latin typeface="Arial Unicode MS" pitchFamily="34" charset="-128"/>
              </a:rPr>
              <a:t>Hypophyse</a:t>
            </a:r>
            <a:r>
              <a:rPr lang="hu-HU" sz="1600" b="1" u="sng" dirty="0">
                <a:latin typeface="Arial Unicode MS" pitchFamily="34" charset="-128"/>
              </a:rPr>
              <a:t> </a:t>
            </a:r>
            <a:r>
              <a:rPr lang="hu-HU" sz="1600" b="1" u="sng" dirty="0" err="1">
                <a:latin typeface="Arial Unicode MS" pitchFamily="34" charset="-128"/>
              </a:rPr>
              <a:t>durch</a:t>
            </a:r>
            <a:r>
              <a:rPr lang="hu-HU" sz="1600" b="1" u="sng" dirty="0">
                <a:latin typeface="Arial Unicode MS" pitchFamily="34" charset="-128"/>
              </a:rPr>
              <a:t> </a:t>
            </a:r>
            <a:r>
              <a:rPr lang="hu-HU" sz="1600" b="1" u="sng" dirty="0" err="1">
                <a:solidFill>
                  <a:srgbClr val="FF0000"/>
                </a:solidFill>
                <a:latin typeface="Arial Unicode MS" pitchFamily="34" charset="-128"/>
              </a:rPr>
              <a:t>Statine</a:t>
            </a:r>
            <a:r>
              <a:rPr lang="hu-HU" sz="1600" b="1" u="sng" dirty="0">
                <a:latin typeface="Arial Unicode MS" pitchFamily="34" charset="-128"/>
              </a:rPr>
              <a:t> und </a:t>
            </a:r>
            <a:r>
              <a:rPr lang="hu-HU" sz="1600" b="1" u="sng" dirty="0" err="1">
                <a:solidFill>
                  <a:srgbClr val="00B050"/>
                </a:solidFill>
                <a:latin typeface="Arial Unicode MS" pitchFamily="34" charset="-128"/>
              </a:rPr>
              <a:t>Liberine</a:t>
            </a:r>
            <a:endParaRPr lang="de-DE" sz="1600" b="1" u="sng" dirty="0">
              <a:solidFill>
                <a:srgbClr val="00B050"/>
              </a:solidFill>
              <a:latin typeface="Arial Unicode MS" pitchFamily="34" charset="-128"/>
            </a:endParaRPr>
          </a:p>
          <a:p>
            <a:pPr marL="342900" indent="-342900"/>
            <a:endParaRPr lang="de-DE" sz="1600" dirty="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r>
              <a:rPr lang="hu-HU" sz="3600" dirty="0" err="1"/>
              <a:t>Kerngruppen</a:t>
            </a:r>
            <a:r>
              <a:rPr lang="hu-HU" sz="3600" dirty="0"/>
              <a:t> des </a:t>
            </a:r>
            <a:r>
              <a:rPr lang="hu-HU" sz="3600" dirty="0" err="1"/>
              <a:t>Hypothalamus</a:t>
            </a:r>
            <a:endParaRPr lang="hu-HU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916113"/>
            <a:ext cx="5003800" cy="46085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1800" u="sng" dirty="0" err="1"/>
              <a:t>Hypophysäre</a:t>
            </a:r>
            <a:r>
              <a:rPr lang="hu-HU" sz="1800" u="sng" dirty="0"/>
              <a:t> </a:t>
            </a:r>
            <a:r>
              <a:rPr lang="hu-HU" sz="1800" u="sng" dirty="0" err="1"/>
              <a:t>Kerne</a:t>
            </a:r>
            <a:r>
              <a:rPr lang="hu-HU" sz="1800" dirty="0"/>
              <a:t> (</a:t>
            </a:r>
            <a:r>
              <a:rPr lang="hu-HU" sz="1800" dirty="0" err="1"/>
              <a:t>neuroendokrine</a:t>
            </a:r>
            <a:r>
              <a:rPr lang="hu-HU" sz="1800" dirty="0"/>
              <a:t> </a:t>
            </a:r>
            <a:r>
              <a:rPr lang="hu-HU" sz="1800" dirty="0" err="1"/>
              <a:t>Funktion</a:t>
            </a:r>
            <a:r>
              <a:rPr lang="hu-HU" sz="18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1600" dirty="0"/>
              <a:t>	</a:t>
            </a:r>
            <a:r>
              <a:rPr lang="hu-HU" sz="1600" dirty="0" err="1"/>
              <a:t>-Parvozelluläre</a:t>
            </a:r>
            <a:r>
              <a:rPr lang="hu-HU" sz="1600" dirty="0"/>
              <a:t> (</a:t>
            </a:r>
            <a:r>
              <a:rPr lang="hu-HU" sz="1600" dirty="0" err="1"/>
              <a:t>kleinzellige</a:t>
            </a:r>
            <a:r>
              <a:rPr lang="hu-HU" sz="1600" dirty="0"/>
              <a:t>) </a:t>
            </a:r>
            <a:r>
              <a:rPr lang="hu-HU" sz="1600" dirty="0" err="1"/>
              <a:t>Kerne</a:t>
            </a:r>
            <a:r>
              <a:rPr lang="hu-HU" sz="1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1600" dirty="0"/>
              <a:t>		</a:t>
            </a:r>
            <a:r>
              <a:rPr lang="hu-HU" sz="1400" dirty="0" err="1">
                <a:solidFill>
                  <a:srgbClr val="FF0000"/>
                </a:solidFill>
              </a:rPr>
              <a:t>Statine</a:t>
            </a:r>
            <a:r>
              <a:rPr lang="hu-HU" sz="1400" dirty="0"/>
              <a:t> – </a:t>
            </a:r>
            <a:r>
              <a:rPr lang="hu-HU" sz="1400" dirty="0" err="1">
                <a:solidFill>
                  <a:srgbClr val="00B050"/>
                </a:solidFill>
              </a:rPr>
              <a:t>Liberine</a:t>
            </a:r>
            <a:endParaRPr lang="hu-HU" sz="14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1600" dirty="0"/>
              <a:t>	- </a:t>
            </a:r>
            <a:r>
              <a:rPr lang="hu-HU" sz="1600" dirty="0" err="1"/>
              <a:t>Magnozelluläre</a:t>
            </a:r>
            <a:r>
              <a:rPr lang="hu-HU" sz="1600" dirty="0"/>
              <a:t> (</a:t>
            </a:r>
            <a:r>
              <a:rPr lang="hu-HU" sz="1600" dirty="0" err="1"/>
              <a:t>großzellige</a:t>
            </a:r>
            <a:r>
              <a:rPr lang="hu-HU" sz="1600" dirty="0"/>
              <a:t>) </a:t>
            </a:r>
            <a:r>
              <a:rPr lang="hu-HU" sz="1600" dirty="0" err="1"/>
              <a:t>Kerne</a:t>
            </a:r>
            <a:r>
              <a:rPr lang="hu-HU" sz="1600" dirty="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1600" dirty="0"/>
              <a:t>		</a:t>
            </a:r>
            <a:r>
              <a:rPr lang="hu-HU" sz="1400" dirty="0" err="1"/>
              <a:t>Vasopressin</a:t>
            </a:r>
            <a:r>
              <a:rPr lang="hu-HU" sz="1400" dirty="0"/>
              <a:t> (ADH), </a:t>
            </a:r>
            <a:r>
              <a:rPr lang="hu-HU" sz="1400" dirty="0" err="1"/>
              <a:t>Oxytocin</a:t>
            </a:r>
            <a:endParaRPr lang="hu-HU" sz="1400" dirty="0"/>
          </a:p>
          <a:p>
            <a:pPr>
              <a:lnSpc>
                <a:spcPct val="90000"/>
              </a:lnSpc>
              <a:buFontTx/>
              <a:buNone/>
            </a:pPr>
            <a:endParaRPr lang="hu-HU" sz="1400" dirty="0"/>
          </a:p>
          <a:p>
            <a:pPr>
              <a:lnSpc>
                <a:spcPct val="90000"/>
              </a:lnSpc>
              <a:buFontTx/>
              <a:buNone/>
            </a:pPr>
            <a:endParaRPr lang="hu-HU" sz="1400" dirty="0"/>
          </a:p>
          <a:p>
            <a:pPr>
              <a:lnSpc>
                <a:spcPct val="90000"/>
              </a:lnSpc>
              <a:buFontTx/>
              <a:buNone/>
            </a:pPr>
            <a:endParaRPr lang="hu-HU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1800" u="sng" dirty="0" err="1"/>
              <a:t>Nicht-Hypophysäre</a:t>
            </a:r>
            <a:r>
              <a:rPr lang="hu-HU" sz="1800" u="sng" dirty="0"/>
              <a:t> </a:t>
            </a:r>
            <a:r>
              <a:rPr lang="hu-HU" sz="1800" u="sng" dirty="0" err="1"/>
              <a:t>Kerne</a:t>
            </a:r>
            <a:r>
              <a:rPr lang="hu-HU" sz="1800" dirty="0"/>
              <a:t> (</a:t>
            </a:r>
            <a:r>
              <a:rPr lang="hu-HU" sz="1800" dirty="0" err="1"/>
              <a:t>neurale</a:t>
            </a:r>
            <a:r>
              <a:rPr lang="hu-HU" sz="1800" dirty="0"/>
              <a:t> </a:t>
            </a:r>
            <a:r>
              <a:rPr lang="hu-HU" sz="1800" dirty="0" err="1"/>
              <a:t>Funktion</a:t>
            </a:r>
            <a:r>
              <a:rPr lang="hu-HU" sz="18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1800" dirty="0"/>
              <a:t>	  </a:t>
            </a:r>
            <a:r>
              <a:rPr lang="hu-HU" sz="1600" dirty="0" err="1"/>
              <a:t>Verbindungen</a:t>
            </a:r>
            <a:r>
              <a:rPr lang="hu-HU" sz="1600" dirty="0"/>
              <a:t> </a:t>
            </a:r>
            <a:r>
              <a:rPr lang="hu-HU" sz="1600" dirty="0" err="1"/>
              <a:t>zum</a:t>
            </a:r>
            <a:r>
              <a:rPr lang="hu-HU" sz="1600" dirty="0"/>
              <a:t> </a:t>
            </a:r>
            <a:r>
              <a:rPr lang="hu-HU" sz="1600" dirty="0" err="1"/>
              <a:t>Limbischen</a:t>
            </a:r>
            <a:r>
              <a:rPr lang="hu-HU" sz="1600" dirty="0"/>
              <a:t> System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1600" dirty="0"/>
              <a:t>			       </a:t>
            </a:r>
            <a:r>
              <a:rPr lang="hu-HU" sz="1600" dirty="0" err="1"/>
              <a:t>Diencephalon</a:t>
            </a:r>
            <a:endParaRPr lang="hu-HU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1600" dirty="0"/>
              <a:t>			       </a:t>
            </a:r>
            <a:r>
              <a:rPr lang="hu-HU" sz="1600" dirty="0" err="1"/>
              <a:t>Hirnstamm</a:t>
            </a:r>
            <a:endParaRPr lang="hu-HU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1600" dirty="0"/>
              <a:t>			       </a:t>
            </a:r>
            <a:r>
              <a:rPr lang="hu-HU" sz="1600" dirty="0" err="1"/>
              <a:t>Rückenmark</a:t>
            </a:r>
            <a:endParaRPr lang="hu-HU" sz="1600" dirty="0"/>
          </a:p>
          <a:p>
            <a:pPr>
              <a:lnSpc>
                <a:spcPct val="90000"/>
              </a:lnSpc>
              <a:buFontTx/>
              <a:buNone/>
            </a:pPr>
            <a:endParaRPr lang="hu-HU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1800" dirty="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1800" dirty="0"/>
              <a:t>	</a:t>
            </a:r>
          </a:p>
        </p:txBody>
      </p:sp>
      <p:pic>
        <p:nvPicPr>
          <p:cNvPr id="10244" name="Picture 4" descr="page3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9138"/>
            <a:ext cx="4105275" cy="380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4450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Hypothalamus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lang="hu-HU" sz="3600" dirty="0" err="1">
                <a:latin typeface="+mj-lt"/>
                <a:ea typeface="+mj-ea"/>
                <a:cs typeface="+mj-cs"/>
              </a:rPr>
              <a:t>Hypophysäre</a:t>
            </a:r>
            <a:r>
              <a:rPr lang="hu-HU" sz="3600" dirty="0">
                <a:latin typeface="+mj-lt"/>
                <a:ea typeface="+mj-ea"/>
                <a:cs typeface="+mj-cs"/>
              </a:rPr>
              <a:t> </a:t>
            </a:r>
            <a:r>
              <a:rPr lang="hu-HU" sz="3600" dirty="0" err="1">
                <a:latin typeface="+mj-lt"/>
                <a:ea typeface="+mj-ea"/>
                <a:cs typeface="+mj-cs"/>
              </a:rPr>
              <a:t>Kerne</a:t>
            </a:r>
            <a:r>
              <a:rPr lang="hu-HU" sz="3600" dirty="0">
                <a:latin typeface="+mj-lt"/>
                <a:ea typeface="+mj-ea"/>
                <a:cs typeface="+mj-cs"/>
              </a:rPr>
              <a:t> I. 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836712"/>
            <a:ext cx="7839005" cy="7478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 err="1"/>
              <a:t>Parvozelluläre</a:t>
            </a:r>
            <a:r>
              <a:rPr lang="de-DE" b="1" u="sng" dirty="0"/>
              <a:t> (kleinzellige) neuroendokrine Kerne</a:t>
            </a:r>
          </a:p>
          <a:p>
            <a:endParaRPr lang="de-DE" u="sng" dirty="0"/>
          </a:p>
          <a:p>
            <a:r>
              <a:rPr lang="de-DE" dirty="0"/>
              <a:t>	</a:t>
            </a:r>
            <a:r>
              <a:rPr lang="de-DE" dirty="0" err="1">
                <a:solidFill>
                  <a:srgbClr val="00B050"/>
                </a:solidFill>
              </a:rPr>
              <a:t>Liberine</a:t>
            </a:r>
            <a:r>
              <a:rPr lang="de-DE" dirty="0"/>
              <a:t> fördern die Hormonsynthese und Abgabe in der Hypophyse</a:t>
            </a:r>
          </a:p>
          <a:p>
            <a:endParaRPr lang="de-DE" sz="1000" dirty="0"/>
          </a:p>
          <a:p>
            <a:r>
              <a:rPr lang="de-DE" dirty="0"/>
              <a:t>		- </a:t>
            </a:r>
            <a:r>
              <a:rPr lang="de-DE" dirty="0">
                <a:solidFill>
                  <a:srgbClr val="00B050"/>
                </a:solidFill>
              </a:rPr>
              <a:t>TRH</a:t>
            </a:r>
            <a:r>
              <a:rPr lang="de-DE" dirty="0"/>
              <a:t> (</a:t>
            </a:r>
            <a:r>
              <a:rPr lang="de-DE" dirty="0" err="1"/>
              <a:t>Thyreotropin-Releasinghormon</a:t>
            </a:r>
            <a:r>
              <a:rPr lang="de-DE" dirty="0"/>
              <a:t>, </a:t>
            </a:r>
            <a:r>
              <a:rPr lang="de-DE" dirty="0" err="1"/>
              <a:t>Thyreoliberin</a:t>
            </a:r>
            <a:r>
              <a:rPr lang="de-DE" dirty="0"/>
              <a:t>)</a:t>
            </a:r>
          </a:p>
          <a:p>
            <a:r>
              <a:rPr lang="de-DE" dirty="0"/>
              <a:t>			→ Stimuliert die Ausschüttung von TSH </a:t>
            </a:r>
          </a:p>
          <a:p>
            <a:endParaRPr lang="de-DE" sz="1000" dirty="0"/>
          </a:p>
          <a:p>
            <a:r>
              <a:rPr lang="de-DE" dirty="0"/>
              <a:t>		- </a:t>
            </a:r>
            <a:r>
              <a:rPr lang="de-DE" dirty="0">
                <a:solidFill>
                  <a:srgbClr val="00B050"/>
                </a:solidFill>
              </a:rPr>
              <a:t>CRH</a:t>
            </a:r>
            <a:r>
              <a:rPr lang="de-DE" dirty="0"/>
              <a:t> (</a:t>
            </a:r>
            <a:r>
              <a:rPr lang="de-DE" dirty="0" err="1"/>
              <a:t>Corticotropin-releasing</a:t>
            </a:r>
            <a:r>
              <a:rPr lang="de-DE" dirty="0"/>
              <a:t> Hormone, </a:t>
            </a:r>
            <a:r>
              <a:rPr lang="de-DE" dirty="0" err="1"/>
              <a:t>Corticoliberin</a:t>
            </a:r>
            <a:r>
              <a:rPr lang="de-DE" dirty="0"/>
              <a:t>)</a:t>
            </a:r>
          </a:p>
          <a:p>
            <a:r>
              <a:rPr lang="de-DE" dirty="0"/>
              <a:t>			→ Stimuliert die Ausschüttung von ACTH</a:t>
            </a:r>
          </a:p>
          <a:p>
            <a:endParaRPr lang="de-DE" sz="1000" dirty="0"/>
          </a:p>
          <a:p>
            <a:r>
              <a:rPr lang="de-DE" dirty="0"/>
              <a:t>		- </a:t>
            </a:r>
            <a:r>
              <a:rPr lang="de-DE" dirty="0" err="1">
                <a:solidFill>
                  <a:srgbClr val="00B050"/>
                </a:solidFill>
              </a:rPr>
              <a:t>GnRH</a:t>
            </a:r>
            <a:r>
              <a:rPr lang="de-DE" dirty="0"/>
              <a:t> (</a:t>
            </a:r>
            <a:r>
              <a:rPr lang="de-DE" dirty="0" err="1"/>
              <a:t>Gonadotropin</a:t>
            </a:r>
            <a:r>
              <a:rPr lang="de-DE" dirty="0"/>
              <a:t>-</a:t>
            </a:r>
            <a:r>
              <a:rPr lang="de-DE" dirty="0" err="1"/>
              <a:t>Releasing</a:t>
            </a:r>
            <a:r>
              <a:rPr lang="de-DE" dirty="0"/>
              <a:t>-Hormon, </a:t>
            </a:r>
            <a:r>
              <a:rPr lang="de-DE" dirty="0" err="1"/>
              <a:t>Gonadoliberin</a:t>
            </a:r>
            <a:r>
              <a:rPr lang="de-DE" dirty="0"/>
              <a:t>)</a:t>
            </a:r>
          </a:p>
          <a:p>
            <a:r>
              <a:rPr lang="de-DE" dirty="0"/>
              <a:t>			→ Stimuliert die Ausschüttung von FSH und LH</a:t>
            </a:r>
          </a:p>
          <a:p>
            <a:endParaRPr lang="de-DE" sz="1000" dirty="0"/>
          </a:p>
          <a:p>
            <a:r>
              <a:rPr lang="de-DE" dirty="0"/>
              <a:t>		- </a:t>
            </a:r>
            <a:r>
              <a:rPr lang="de-DE" dirty="0">
                <a:solidFill>
                  <a:srgbClr val="00B050"/>
                </a:solidFill>
              </a:rPr>
              <a:t>GHRH</a:t>
            </a:r>
            <a:r>
              <a:rPr lang="de-DE" dirty="0"/>
              <a:t> (Growth-</a:t>
            </a:r>
            <a:r>
              <a:rPr lang="de-DE" dirty="0" err="1"/>
              <a:t>hormone</a:t>
            </a:r>
            <a:r>
              <a:rPr lang="de-DE" dirty="0"/>
              <a:t>-</a:t>
            </a:r>
            <a:r>
              <a:rPr lang="de-DE" dirty="0" err="1"/>
              <a:t>Releasinghormon</a:t>
            </a:r>
            <a:r>
              <a:rPr lang="de-DE" dirty="0"/>
              <a:t>, </a:t>
            </a:r>
            <a:r>
              <a:rPr lang="de-DE" dirty="0" err="1"/>
              <a:t>Somatoliberin</a:t>
            </a:r>
            <a:r>
              <a:rPr lang="de-DE" dirty="0"/>
              <a:t>)</a:t>
            </a:r>
          </a:p>
          <a:p>
            <a:r>
              <a:rPr lang="de-DE" dirty="0"/>
              <a:t>			→ Stimuliert die Ausschüttung von </a:t>
            </a:r>
            <a:r>
              <a:rPr lang="de-DE" dirty="0" err="1"/>
              <a:t>Somatropin</a:t>
            </a:r>
            <a:r>
              <a:rPr lang="de-DE" dirty="0"/>
              <a:t> (GH)</a:t>
            </a:r>
          </a:p>
          <a:p>
            <a:endParaRPr lang="de-DE" dirty="0"/>
          </a:p>
          <a:p>
            <a:r>
              <a:rPr lang="de-DE" dirty="0"/>
              <a:t>	</a:t>
            </a:r>
            <a:r>
              <a:rPr lang="de-DE" dirty="0" err="1">
                <a:solidFill>
                  <a:srgbClr val="FF0000"/>
                </a:solidFill>
              </a:rPr>
              <a:t>Statine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/>
              <a:t>hemmen die Hormonsynthese und Abgabe in der Hypophyse</a:t>
            </a:r>
          </a:p>
          <a:p>
            <a:endParaRPr lang="de-DE" sz="1000" dirty="0"/>
          </a:p>
          <a:p>
            <a:r>
              <a:rPr lang="de-DE" dirty="0"/>
              <a:t>		- </a:t>
            </a:r>
            <a:r>
              <a:rPr lang="de-DE" dirty="0" err="1">
                <a:solidFill>
                  <a:srgbClr val="FF0000"/>
                </a:solidFill>
              </a:rPr>
              <a:t>Somatostatin</a:t>
            </a:r>
            <a:r>
              <a:rPr lang="de-DE" dirty="0"/>
              <a:t> (Growth Hormone-</a:t>
            </a:r>
            <a:r>
              <a:rPr lang="de-DE" dirty="0" err="1"/>
              <a:t>Inhibitinghormon</a:t>
            </a:r>
            <a:r>
              <a:rPr lang="de-DE" dirty="0"/>
              <a:t>, GHIH)</a:t>
            </a:r>
          </a:p>
          <a:p>
            <a:r>
              <a:rPr lang="de-DE" dirty="0"/>
              <a:t>			→ Hemmt die Ausschüttung von </a:t>
            </a:r>
            <a:r>
              <a:rPr lang="de-DE" dirty="0" err="1"/>
              <a:t>Somatropin</a:t>
            </a:r>
            <a:r>
              <a:rPr lang="de-DE" dirty="0"/>
              <a:t> (GH)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		- </a:t>
            </a:r>
            <a:r>
              <a:rPr lang="de-DE" dirty="0">
                <a:solidFill>
                  <a:srgbClr val="FF0000"/>
                </a:solidFill>
              </a:rPr>
              <a:t>Dopamin</a:t>
            </a:r>
            <a:endParaRPr lang="de-DE" dirty="0"/>
          </a:p>
          <a:p>
            <a:r>
              <a:rPr lang="de-DE" dirty="0"/>
              <a:t>			→ Hemmt die Ausschüttung von </a:t>
            </a:r>
            <a:r>
              <a:rPr lang="de-DE" dirty="0" err="1"/>
              <a:t>Prolaktin</a:t>
            </a:r>
            <a:r>
              <a:rPr lang="de-DE" dirty="0"/>
              <a:t> (PRL)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unifr.ch/anatomy/elearningfree/allemand/biochemie/endokrin/images/hypophyse_mod_ohne.gif"/>
          <p:cNvPicPr>
            <a:picLocks noChangeAspect="1" noChangeArrowheads="1"/>
          </p:cNvPicPr>
          <p:nvPr/>
        </p:nvPicPr>
        <p:blipFill>
          <a:blip r:embed="rId2" cstate="print"/>
          <a:srcRect l="13062" r="16727"/>
          <a:stretch>
            <a:fillRect/>
          </a:stretch>
        </p:blipFill>
        <p:spPr bwMode="auto">
          <a:xfrm>
            <a:off x="6047656" y="2223437"/>
            <a:ext cx="3096344" cy="2867025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4450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Hypothalamus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lang="hu-HU" sz="3600" dirty="0" err="1">
                <a:latin typeface="+mj-lt"/>
                <a:ea typeface="+mj-ea"/>
                <a:cs typeface="+mj-cs"/>
              </a:rPr>
              <a:t>Hypophysäre</a:t>
            </a:r>
            <a:r>
              <a:rPr lang="hu-HU" sz="3600" dirty="0">
                <a:latin typeface="+mj-lt"/>
                <a:ea typeface="+mj-ea"/>
                <a:cs typeface="+mj-cs"/>
              </a:rPr>
              <a:t> </a:t>
            </a:r>
            <a:r>
              <a:rPr lang="hu-HU" sz="3600" dirty="0" err="1">
                <a:latin typeface="+mj-lt"/>
                <a:ea typeface="+mj-ea"/>
                <a:cs typeface="+mj-cs"/>
              </a:rPr>
              <a:t>Kerne</a:t>
            </a:r>
            <a:r>
              <a:rPr lang="hu-HU" sz="3600" dirty="0">
                <a:latin typeface="+mj-lt"/>
                <a:ea typeface="+mj-ea"/>
                <a:cs typeface="+mj-cs"/>
              </a:rPr>
              <a:t> II. 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1215325"/>
            <a:ext cx="7600029" cy="689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 err="1"/>
              <a:t>Magnozelluläre</a:t>
            </a:r>
            <a:r>
              <a:rPr lang="de-DE" b="1" u="sng" dirty="0"/>
              <a:t> (</a:t>
            </a:r>
            <a:r>
              <a:rPr lang="de-DE" b="1" u="sng" dirty="0" err="1"/>
              <a:t>großzellige</a:t>
            </a:r>
            <a:r>
              <a:rPr lang="de-DE" b="1" u="sng" dirty="0"/>
              <a:t>) neuroendokrine Kerne</a:t>
            </a:r>
          </a:p>
          <a:p>
            <a:endParaRPr lang="de-DE" sz="1000" u="sng" dirty="0"/>
          </a:p>
          <a:p>
            <a:r>
              <a:rPr lang="de-DE" i="1" dirty="0"/>
              <a:t>    </a:t>
            </a:r>
            <a:r>
              <a:rPr lang="de-DE" i="1" dirty="0" err="1"/>
              <a:t>Nucleus</a:t>
            </a:r>
            <a:r>
              <a:rPr lang="de-DE" i="1" dirty="0"/>
              <a:t> </a:t>
            </a:r>
            <a:r>
              <a:rPr lang="de-DE" i="1" dirty="0" err="1"/>
              <a:t>paraventricularis</a:t>
            </a:r>
            <a:r>
              <a:rPr lang="de-DE" i="1" dirty="0"/>
              <a:t> (NPV) </a:t>
            </a:r>
          </a:p>
          <a:p>
            <a:r>
              <a:rPr lang="de-DE" i="1" dirty="0"/>
              <a:t>    </a:t>
            </a:r>
            <a:r>
              <a:rPr lang="de-DE" i="1" dirty="0" err="1"/>
              <a:t>Nucleus</a:t>
            </a:r>
            <a:r>
              <a:rPr lang="de-DE" i="1" dirty="0"/>
              <a:t> </a:t>
            </a:r>
            <a:r>
              <a:rPr lang="de-DE" i="1" dirty="0" err="1"/>
              <a:t>supraopticus</a:t>
            </a:r>
            <a:r>
              <a:rPr lang="de-DE" i="1" dirty="0"/>
              <a:t> (NSO)</a:t>
            </a:r>
          </a:p>
          <a:p>
            <a:endParaRPr lang="de-DE" i="1" dirty="0"/>
          </a:p>
          <a:p>
            <a:r>
              <a:rPr lang="de-DE" i="1" dirty="0"/>
              <a:t>	</a:t>
            </a:r>
            <a:r>
              <a:rPr lang="de-DE" b="1" u="sng" dirty="0" err="1"/>
              <a:t>Oxytocin</a:t>
            </a:r>
            <a:endParaRPr lang="de-DE" b="1" u="sng" dirty="0"/>
          </a:p>
          <a:p>
            <a:r>
              <a:rPr lang="de-DE" b="1" dirty="0"/>
              <a:t>	</a:t>
            </a:r>
            <a:r>
              <a:rPr lang="de-DE" dirty="0"/>
              <a:t>       → Kontraktion der Gebärmuttermuskulatur</a:t>
            </a:r>
          </a:p>
          <a:p>
            <a:r>
              <a:rPr lang="de-DE" b="1" dirty="0"/>
              <a:t>	</a:t>
            </a:r>
            <a:r>
              <a:rPr lang="de-DE" dirty="0"/>
              <a:t>       → Milchejektion</a:t>
            </a:r>
          </a:p>
          <a:p>
            <a:endParaRPr lang="de-DE" dirty="0"/>
          </a:p>
          <a:p>
            <a:r>
              <a:rPr lang="de-DE" b="1" dirty="0"/>
              <a:t>	</a:t>
            </a:r>
            <a:r>
              <a:rPr lang="de-DE" b="1" u="sng" dirty="0" err="1"/>
              <a:t>Vasopressin</a:t>
            </a:r>
            <a:r>
              <a:rPr lang="de-DE" b="1" u="sng" dirty="0"/>
              <a:t> (Antidiuretisches Hormon, </a:t>
            </a:r>
            <a:r>
              <a:rPr lang="de-DE" b="1" u="sng" dirty="0" err="1"/>
              <a:t>Adiuretin</a:t>
            </a:r>
            <a:r>
              <a:rPr lang="de-DE" b="1" u="sng" dirty="0"/>
              <a:t>, ADH)</a:t>
            </a:r>
          </a:p>
          <a:p>
            <a:r>
              <a:rPr lang="de-DE" b="1" dirty="0"/>
              <a:t>	</a:t>
            </a:r>
            <a:r>
              <a:rPr lang="de-DE" dirty="0"/>
              <a:t>       → Reguliert die </a:t>
            </a:r>
            <a:r>
              <a:rPr lang="de-DE" dirty="0" err="1"/>
              <a:t>Osmolalität</a:t>
            </a:r>
            <a:r>
              <a:rPr lang="de-DE" dirty="0"/>
              <a:t> des Blutes durch </a:t>
            </a:r>
          </a:p>
          <a:p>
            <a:r>
              <a:rPr lang="de-DE" dirty="0"/>
              <a:t>	            Wasserrückresorption in der Niere</a:t>
            </a:r>
          </a:p>
          <a:p>
            <a:endParaRPr lang="de-DE" dirty="0"/>
          </a:p>
          <a:p>
            <a:r>
              <a:rPr lang="de-DE" dirty="0"/>
              <a:t>Die </a:t>
            </a:r>
            <a:r>
              <a:rPr lang="de-DE" dirty="0" err="1"/>
              <a:t>hormone</a:t>
            </a:r>
            <a:r>
              <a:rPr lang="de-DE" dirty="0"/>
              <a:t> </a:t>
            </a:r>
            <a:r>
              <a:rPr lang="de-DE" dirty="0" err="1"/>
              <a:t>Oxytocin</a:t>
            </a:r>
            <a:r>
              <a:rPr lang="de-DE" dirty="0"/>
              <a:t> und </a:t>
            </a:r>
            <a:r>
              <a:rPr lang="de-DE" dirty="0" err="1"/>
              <a:t>Vasopressin</a:t>
            </a:r>
            <a:r>
              <a:rPr lang="de-DE" dirty="0"/>
              <a:t> werden in den </a:t>
            </a:r>
          </a:p>
          <a:p>
            <a:r>
              <a:rPr lang="de-DE" dirty="0" err="1"/>
              <a:t>magnozellulären</a:t>
            </a:r>
            <a:r>
              <a:rPr lang="de-DE" dirty="0"/>
              <a:t> Kernen des Hypothalamus synthetisiert,</a:t>
            </a:r>
          </a:p>
          <a:p>
            <a:r>
              <a:rPr lang="de-DE" dirty="0"/>
              <a:t>und durch </a:t>
            </a:r>
            <a:r>
              <a:rPr lang="de-DE" dirty="0" err="1"/>
              <a:t>axonalen</a:t>
            </a:r>
            <a:r>
              <a:rPr lang="de-DE" dirty="0"/>
              <a:t> Transport </a:t>
            </a:r>
            <a:r>
              <a:rPr lang="hu-HU" dirty="0" err="1"/>
              <a:t>in</a:t>
            </a:r>
            <a:r>
              <a:rPr lang="hu-HU" dirty="0"/>
              <a:t> die </a:t>
            </a:r>
            <a:r>
              <a:rPr lang="de-DE" dirty="0" err="1"/>
              <a:t>Hypophysenhinterlappe</a:t>
            </a:r>
            <a:r>
              <a:rPr lang="de-DE" dirty="0"/>
              <a:t> (Neurohypophyse)</a:t>
            </a:r>
          </a:p>
          <a:p>
            <a:r>
              <a:rPr lang="de-DE" dirty="0"/>
              <a:t>Transportiert. Die Hormone werden dort gespeichert und bei Bedarf in die</a:t>
            </a:r>
          </a:p>
          <a:p>
            <a:r>
              <a:rPr lang="de-DE" dirty="0"/>
              <a:t>Blutbahn abgegeben.</a:t>
            </a:r>
          </a:p>
          <a:p>
            <a:r>
              <a:rPr lang="de-DE" b="1" dirty="0"/>
              <a:t>	</a:t>
            </a:r>
            <a:endParaRPr lang="de-DE" dirty="0"/>
          </a:p>
          <a:p>
            <a:endParaRPr lang="de-DE" dirty="0"/>
          </a:p>
          <a:p>
            <a:r>
              <a:rPr lang="de-DE" dirty="0"/>
              <a:t> 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8" name="Egyenes összekötő nyíllal 7"/>
          <p:cNvCxnSpPr>
            <a:stCxn id="15" idx="2"/>
          </p:cNvCxnSpPr>
          <p:nvPr/>
        </p:nvCxnSpPr>
        <p:spPr>
          <a:xfrm>
            <a:off x="6480212" y="1935405"/>
            <a:ext cx="72008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17" idx="2"/>
          </p:cNvCxnSpPr>
          <p:nvPr/>
        </p:nvCxnSpPr>
        <p:spPr>
          <a:xfrm>
            <a:off x="7668344" y="1821006"/>
            <a:ext cx="0" cy="5464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14" idx="2"/>
          </p:cNvCxnSpPr>
          <p:nvPr/>
        </p:nvCxnSpPr>
        <p:spPr>
          <a:xfrm flipH="1">
            <a:off x="8388424" y="2223437"/>
            <a:ext cx="18002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8028384" y="17617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Parvozelluläre</a:t>
            </a:r>
            <a:endParaRPr lang="hu-HU" sz="1200" dirty="0"/>
          </a:p>
          <a:p>
            <a:pPr algn="ctr"/>
            <a:r>
              <a:rPr lang="hu-HU" sz="1200" dirty="0"/>
              <a:t> </a:t>
            </a:r>
            <a:r>
              <a:rPr lang="hu-HU" sz="1200" dirty="0" err="1"/>
              <a:t>Kerne</a:t>
            </a:r>
            <a:endParaRPr lang="hu-HU" sz="1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940152" y="14737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/>
              <a:t>Nucleus</a:t>
            </a:r>
            <a:r>
              <a:rPr lang="hu-HU" sz="1200" b="1" dirty="0"/>
              <a:t> </a:t>
            </a:r>
            <a:r>
              <a:rPr lang="hu-HU" sz="1200" b="1" dirty="0" err="1"/>
              <a:t>supraopticus</a:t>
            </a:r>
            <a:endParaRPr lang="hu-HU" sz="12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020272" y="135934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/>
              <a:t>Nucleus</a:t>
            </a:r>
            <a:r>
              <a:rPr lang="hu-HU" sz="1200" b="1" dirty="0"/>
              <a:t> </a:t>
            </a:r>
            <a:r>
              <a:rPr lang="hu-HU" sz="1200" b="1" dirty="0" err="1"/>
              <a:t>paraventricularis</a:t>
            </a:r>
            <a:endParaRPr lang="hu-HU" sz="1200" b="1" dirty="0"/>
          </a:p>
        </p:txBody>
      </p:sp>
      <p:sp>
        <p:nvSpPr>
          <p:cNvPr id="22" name="Téglalap 21"/>
          <p:cNvSpPr/>
          <p:nvPr/>
        </p:nvSpPr>
        <p:spPr>
          <a:xfrm>
            <a:off x="3419872" y="6611779"/>
            <a:ext cx="5724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/>
              <a:t>http://www.unifr.ch/anatomy/elearningfree/allemand/biochemie/endokrin/hypophyse/d-hypophyse.php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Hypophysealer</a:t>
            </a:r>
            <a:r>
              <a:rPr lang="hu-HU" sz="3600" dirty="0"/>
              <a:t> </a:t>
            </a:r>
            <a:r>
              <a:rPr lang="hu-HU" sz="3600" dirty="0" err="1"/>
              <a:t>portale</a:t>
            </a:r>
            <a:r>
              <a:rPr lang="hu-HU" sz="3600" dirty="0"/>
              <a:t> </a:t>
            </a:r>
            <a:r>
              <a:rPr lang="hu-HU" sz="3600" dirty="0" err="1"/>
              <a:t>Kerslauf</a:t>
            </a:r>
            <a:endParaRPr lang="hu-HU" sz="3600" dirty="0"/>
          </a:p>
        </p:txBody>
      </p:sp>
      <p:pic>
        <p:nvPicPr>
          <p:cNvPr id="6" name="Picture 4" descr="d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5628338" cy="5112568"/>
          </a:xfrm>
          <a:prstGeom prst="rect">
            <a:avLst/>
          </a:prstGeom>
          <a:noFill/>
        </p:spPr>
      </p:pic>
      <p:pic>
        <p:nvPicPr>
          <p:cNvPr id="7" name="Picture 2" descr="http://www.unifr.ch/anatomy/elearningfree/allemand/biochemie/endokrin/images/hypophyse_mod_ohne.gif"/>
          <p:cNvPicPr>
            <a:picLocks noChangeAspect="1" noChangeArrowheads="1"/>
          </p:cNvPicPr>
          <p:nvPr/>
        </p:nvPicPr>
        <p:blipFill>
          <a:blip r:embed="rId3" cstate="print"/>
          <a:srcRect l="13062" r="16727"/>
          <a:stretch>
            <a:fillRect/>
          </a:stretch>
        </p:blipFill>
        <p:spPr bwMode="auto">
          <a:xfrm>
            <a:off x="6047656" y="2223437"/>
            <a:ext cx="3096344" cy="2867025"/>
          </a:xfrm>
          <a:prstGeom prst="rect">
            <a:avLst/>
          </a:prstGeom>
          <a:noFill/>
        </p:spPr>
      </p:pic>
      <p:cxnSp>
        <p:nvCxnSpPr>
          <p:cNvPr id="8" name="Egyenes összekötő nyíllal 7"/>
          <p:cNvCxnSpPr>
            <a:stCxn id="12" idx="2"/>
          </p:cNvCxnSpPr>
          <p:nvPr/>
        </p:nvCxnSpPr>
        <p:spPr>
          <a:xfrm>
            <a:off x="6480212" y="1935405"/>
            <a:ext cx="72008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13" idx="2"/>
          </p:cNvCxnSpPr>
          <p:nvPr/>
        </p:nvCxnSpPr>
        <p:spPr>
          <a:xfrm>
            <a:off x="7668344" y="1821006"/>
            <a:ext cx="0" cy="5464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stCxn id="11" idx="2"/>
          </p:cNvCxnSpPr>
          <p:nvPr/>
        </p:nvCxnSpPr>
        <p:spPr>
          <a:xfrm flipH="1">
            <a:off x="8388424" y="2223437"/>
            <a:ext cx="18002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8028384" y="17617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/>
              <a:t>Parvozelluläre</a:t>
            </a:r>
            <a:endParaRPr lang="hu-HU" sz="1200" b="1" dirty="0"/>
          </a:p>
          <a:p>
            <a:pPr algn="ctr"/>
            <a:r>
              <a:rPr lang="hu-HU" sz="1200" b="1" dirty="0"/>
              <a:t> </a:t>
            </a:r>
            <a:r>
              <a:rPr lang="hu-HU" sz="1200" b="1" dirty="0" err="1"/>
              <a:t>Kerne</a:t>
            </a:r>
            <a:endParaRPr lang="hu-HU" sz="12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940152" y="14737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Nucleus</a:t>
            </a:r>
            <a:r>
              <a:rPr lang="hu-HU" sz="1200" dirty="0"/>
              <a:t> </a:t>
            </a:r>
            <a:r>
              <a:rPr lang="hu-HU" sz="1200" dirty="0" err="1"/>
              <a:t>supraopticus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020272" y="135934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Nucleus</a:t>
            </a:r>
            <a:r>
              <a:rPr lang="hu-HU" sz="1200" dirty="0"/>
              <a:t> </a:t>
            </a:r>
            <a:r>
              <a:rPr lang="hu-HU" sz="1200" dirty="0" err="1"/>
              <a:t>paraventricularis</a:t>
            </a:r>
            <a:endParaRPr lang="hu-HU" sz="1200" dirty="0"/>
          </a:p>
        </p:txBody>
      </p:sp>
      <p:cxnSp>
        <p:nvCxnSpPr>
          <p:cNvPr id="14" name="Egyenes összekötő nyíllal 13"/>
          <p:cNvCxnSpPr>
            <a:stCxn id="16" idx="0"/>
          </p:cNvCxnSpPr>
          <p:nvPr/>
        </p:nvCxnSpPr>
        <p:spPr>
          <a:xfrm flipH="1" flipV="1">
            <a:off x="8028384" y="3284984"/>
            <a:ext cx="32403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7812360" y="35730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rgbClr val="FF0000"/>
                </a:solidFill>
              </a:rPr>
              <a:t>Portaler</a:t>
            </a:r>
            <a:endParaRPr lang="hu-HU" sz="1200" b="1" dirty="0">
              <a:solidFill>
                <a:srgbClr val="FF0000"/>
              </a:solidFill>
            </a:endParaRPr>
          </a:p>
          <a:p>
            <a:pPr algn="ctr"/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Kreislauf</a:t>
            </a:r>
            <a:endParaRPr lang="hu-HU" sz="1200" b="1" dirty="0">
              <a:solidFill>
                <a:srgbClr val="FF0000"/>
              </a:solidFill>
            </a:endParaRPr>
          </a:p>
        </p:txBody>
      </p:sp>
      <p:cxnSp>
        <p:nvCxnSpPr>
          <p:cNvPr id="19" name="Egyenes összekötő nyíllal 18"/>
          <p:cNvCxnSpPr/>
          <p:nvPr/>
        </p:nvCxnSpPr>
        <p:spPr>
          <a:xfrm flipH="1" flipV="1">
            <a:off x="971600" y="5517232"/>
            <a:ext cx="14401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67544" y="59399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Hypophysis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619672" y="543593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Infundibulum</a:t>
            </a:r>
            <a:endParaRPr lang="hu-HU" b="1" dirty="0"/>
          </a:p>
        </p:txBody>
      </p:sp>
      <p:cxnSp>
        <p:nvCxnSpPr>
          <p:cNvPr id="24" name="Egyenes összekötő nyíllal 23"/>
          <p:cNvCxnSpPr/>
          <p:nvPr/>
        </p:nvCxnSpPr>
        <p:spPr>
          <a:xfrm flipH="1" flipV="1">
            <a:off x="1259632" y="4653136"/>
            <a:ext cx="108012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3203848" y="4797152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Eminentia</a:t>
            </a:r>
            <a:r>
              <a:rPr lang="hu-HU" b="1" dirty="0"/>
              <a:t> </a:t>
            </a:r>
            <a:r>
              <a:rPr lang="hu-HU" b="1" dirty="0" err="1"/>
              <a:t>mediana</a:t>
            </a:r>
            <a:endParaRPr lang="hu-HU" b="1" dirty="0"/>
          </a:p>
        </p:txBody>
      </p:sp>
      <p:cxnSp>
        <p:nvCxnSpPr>
          <p:cNvPr id="30" name="Egyenes összekötő nyíllal 29"/>
          <p:cNvCxnSpPr/>
          <p:nvPr/>
        </p:nvCxnSpPr>
        <p:spPr>
          <a:xfrm flipH="1" flipV="1">
            <a:off x="1907704" y="4293096"/>
            <a:ext cx="1224136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églalap 35"/>
          <p:cNvSpPr/>
          <p:nvPr/>
        </p:nvSpPr>
        <p:spPr>
          <a:xfrm>
            <a:off x="5724128" y="5157192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Die </a:t>
            </a:r>
            <a:r>
              <a:rPr lang="hu-HU" dirty="0" err="1"/>
              <a:t>durch</a:t>
            </a:r>
            <a:r>
              <a:rPr lang="hu-HU" dirty="0"/>
              <a:t>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kleinzelligen</a:t>
            </a:r>
            <a:r>
              <a:rPr lang="hu-HU" dirty="0"/>
              <a:t> </a:t>
            </a:r>
            <a:r>
              <a:rPr lang="hu-HU" dirty="0" err="1"/>
              <a:t>Kerne</a:t>
            </a:r>
            <a:endParaRPr lang="hu-HU" dirty="0"/>
          </a:p>
          <a:p>
            <a:r>
              <a:rPr lang="hu-HU" dirty="0" err="1"/>
              <a:t>gebildeten</a:t>
            </a:r>
            <a:r>
              <a:rPr lang="hu-HU" dirty="0"/>
              <a:t> </a:t>
            </a:r>
            <a:r>
              <a:rPr lang="hu-HU" dirty="0" err="1">
                <a:solidFill>
                  <a:srgbClr val="00B050"/>
                </a:solidFill>
              </a:rPr>
              <a:t>Liberine</a:t>
            </a:r>
            <a:r>
              <a:rPr lang="hu-HU" dirty="0"/>
              <a:t> und </a:t>
            </a:r>
            <a:r>
              <a:rPr lang="hu-HU" dirty="0" err="1">
                <a:solidFill>
                  <a:srgbClr val="FF0000"/>
                </a:solidFill>
              </a:rPr>
              <a:t>Statine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 err="1"/>
              <a:t>werden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die </a:t>
            </a:r>
            <a:r>
              <a:rPr lang="hu-HU" dirty="0" err="1"/>
              <a:t>hypophysealen</a:t>
            </a:r>
            <a:r>
              <a:rPr lang="hu-HU" dirty="0"/>
              <a:t> </a:t>
            </a:r>
          </a:p>
          <a:p>
            <a:r>
              <a:rPr lang="hu-HU" dirty="0" err="1"/>
              <a:t>Gefäße</a:t>
            </a:r>
            <a:r>
              <a:rPr lang="hu-HU" dirty="0"/>
              <a:t> </a:t>
            </a:r>
            <a:r>
              <a:rPr lang="hu-HU" dirty="0" err="1"/>
              <a:t>abgegeben</a:t>
            </a:r>
            <a:r>
              <a:rPr lang="hu-HU" dirty="0"/>
              <a:t>. </a:t>
            </a: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erreichen</a:t>
            </a:r>
            <a:endParaRPr lang="hu-HU" dirty="0"/>
          </a:p>
          <a:p>
            <a:r>
              <a:rPr lang="hu-HU" dirty="0"/>
              <a:t>die </a:t>
            </a:r>
            <a:r>
              <a:rPr lang="hu-HU" dirty="0" err="1"/>
              <a:t>Hypophyse</a:t>
            </a:r>
            <a:r>
              <a:rPr lang="hu-HU" dirty="0"/>
              <a:t> </a:t>
            </a:r>
            <a:r>
              <a:rPr lang="hu-HU" dirty="0" err="1"/>
              <a:t>durch</a:t>
            </a:r>
            <a:r>
              <a:rPr lang="hu-HU" dirty="0"/>
              <a:t> </a:t>
            </a:r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Blut</a:t>
            </a:r>
            <a:r>
              <a:rPr lang="hu-HU" dirty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/>
              <a:t>Hypophysis</a:t>
            </a:r>
            <a:r>
              <a:rPr lang="hu-HU" sz="3600" dirty="0"/>
              <a:t> (</a:t>
            </a:r>
            <a:r>
              <a:rPr lang="hu-HU" sz="3600" dirty="0" err="1"/>
              <a:t>Hypophyse</a:t>
            </a:r>
            <a:r>
              <a:rPr lang="hu-HU" sz="3600" dirty="0"/>
              <a:t>)</a:t>
            </a:r>
          </a:p>
        </p:txBody>
      </p:sp>
      <p:pic>
        <p:nvPicPr>
          <p:cNvPr id="7170" name="Picture 2" descr="http://academic.kellogg.edu/herbrandsonc/bio201_McKinley/f20-4_pituitary_gland_c.jpg"/>
          <p:cNvPicPr>
            <a:picLocks noChangeAspect="1" noChangeArrowheads="1"/>
          </p:cNvPicPr>
          <p:nvPr/>
        </p:nvPicPr>
        <p:blipFill>
          <a:blip r:embed="rId2" cstate="print"/>
          <a:srcRect t="4705"/>
          <a:stretch>
            <a:fillRect/>
          </a:stretch>
        </p:blipFill>
        <p:spPr bwMode="auto">
          <a:xfrm>
            <a:off x="395536" y="1700808"/>
            <a:ext cx="8606050" cy="494116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228184" y="3140968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/>
              <a:t>Eminentia</a:t>
            </a:r>
            <a:r>
              <a:rPr lang="hu-HU" sz="1600" dirty="0"/>
              <a:t> </a:t>
            </a:r>
            <a:r>
              <a:rPr lang="hu-HU" sz="1600" dirty="0" err="1"/>
              <a:t>mediana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96336" y="2420888"/>
            <a:ext cx="1512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/>
              <a:t>Corpus </a:t>
            </a:r>
          </a:p>
          <a:p>
            <a:r>
              <a:rPr lang="hu-HU" sz="1600" dirty="0" err="1"/>
              <a:t>mammilare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55776" y="3429000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/>
              <a:t>Chiasma</a:t>
            </a:r>
            <a:r>
              <a:rPr lang="hu-HU" sz="1600" dirty="0"/>
              <a:t> </a:t>
            </a:r>
          </a:p>
          <a:p>
            <a:r>
              <a:rPr lang="hu-HU" sz="1600" dirty="0" err="1"/>
              <a:t>opticum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3568" y="3717032"/>
            <a:ext cx="1656184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Adenohypopyhse</a:t>
            </a:r>
            <a:endParaRPr lang="hu-HU" sz="16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092280" y="4458598"/>
            <a:ext cx="165618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Neurohypopyhse</a:t>
            </a:r>
            <a:endParaRPr lang="hu-HU" sz="16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27584" y="5517232"/>
            <a:ext cx="2088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/>
              <a:t>Fossa </a:t>
            </a:r>
            <a:r>
              <a:rPr lang="hu-HU" sz="1600" dirty="0" err="1"/>
              <a:t>hypophysealis</a:t>
            </a:r>
            <a:r>
              <a:rPr lang="hu-HU" sz="1600" dirty="0"/>
              <a:t> </a:t>
            </a:r>
            <a:r>
              <a:rPr lang="hu-HU" sz="1600" dirty="0" err="1"/>
              <a:t>in</a:t>
            </a:r>
            <a:r>
              <a:rPr lang="hu-HU" sz="1600" dirty="0"/>
              <a:t> der </a:t>
            </a:r>
            <a:r>
              <a:rPr lang="hu-HU" sz="1600" dirty="0" err="1"/>
              <a:t>Sella</a:t>
            </a:r>
            <a:r>
              <a:rPr lang="hu-HU" sz="1600" dirty="0"/>
              <a:t> </a:t>
            </a:r>
            <a:r>
              <a:rPr lang="hu-HU" sz="1600" dirty="0" err="1"/>
              <a:t>turcica</a:t>
            </a:r>
            <a:r>
              <a:rPr lang="hu-HU" sz="1600" dirty="0"/>
              <a:t> (</a:t>
            </a:r>
            <a:r>
              <a:rPr lang="hu-HU" sz="1600" dirty="0" err="1"/>
              <a:t>Türkensattel</a:t>
            </a:r>
            <a:r>
              <a:rPr lang="hu-HU" sz="1600" dirty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ypophy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736784" cy="2321728"/>
          </a:xfrm>
          <a:prstGeom prst="rect">
            <a:avLst/>
          </a:prstGeom>
          <a:noFill/>
        </p:spPr>
      </p:pic>
      <p:pic>
        <p:nvPicPr>
          <p:cNvPr id="3" name="Picture 5" descr="adenohypophysis"/>
          <p:cNvPicPr>
            <a:picLocks noChangeAspect="1" noChangeArrowheads="1"/>
          </p:cNvPicPr>
          <p:nvPr/>
        </p:nvPicPr>
        <p:blipFill>
          <a:blip r:embed="rId3" cstate="print"/>
          <a:srcRect t="7927" b="9913"/>
          <a:stretch>
            <a:fillRect/>
          </a:stretch>
        </p:blipFill>
        <p:spPr bwMode="auto">
          <a:xfrm rot="16200000">
            <a:off x="719880" y="3536984"/>
            <a:ext cx="3024000" cy="2520000"/>
          </a:xfrm>
          <a:prstGeom prst="rect">
            <a:avLst/>
          </a:prstGeom>
          <a:noFill/>
        </p:spPr>
      </p:pic>
      <p:pic>
        <p:nvPicPr>
          <p:cNvPr id="4" name="Picture 4" descr="hypophysis azan"/>
          <p:cNvPicPr>
            <a:picLocks noChangeAspect="1" noChangeArrowheads="1"/>
          </p:cNvPicPr>
          <p:nvPr/>
        </p:nvPicPr>
        <p:blipFill>
          <a:blip r:embed="rId4" cstate="print"/>
          <a:srcRect l="58321" t="37769" b="25353"/>
          <a:stretch>
            <a:fillRect/>
          </a:stretch>
        </p:blipFill>
        <p:spPr bwMode="auto">
          <a:xfrm rot="5400000">
            <a:off x="3959287" y="4329745"/>
            <a:ext cx="2521570" cy="1152128"/>
          </a:xfrm>
          <a:prstGeom prst="rect">
            <a:avLst/>
          </a:prstGeom>
          <a:noFill/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Histologie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der</a:t>
            </a:r>
            <a:r>
              <a:rPr kumimoji="0" lang="hu-H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Hypophyse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419872" y="34290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Chromophobe</a:t>
            </a:r>
            <a:endParaRPr lang="hu-HU" sz="1200" dirty="0"/>
          </a:p>
          <a:p>
            <a:r>
              <a:rPr lang="hu-HU" sz="1200" dirty="0"/>
              <a:t> </a:t>
            </a:r>
            <a:r>
              <a:rPr lang="hu-HU" sz="1200" dirty="0" err="1"/>
              <a:t>Zellen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3528" y="47971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Basophile</a:t>
            </a:r>
            <a:endParaRPr lang="hu-HU" sz="1200" dirty="0"/>
          </a:p>
          <a:p>
            <a:r>
              <a:rPr lang="hu-HU" sz="1200" dirty="0" err="1"/>
              <a:t>Zellen</a:t>
            </a:r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28256" y="5199583"/>
            <a:ext cx="92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Acidophile</a:t>
            </a:r>
            <a:endParaRPr lang="hu-HU" sz="1200" dirty="0"/>
          </a:p>
          <a:p>
            <a:r>
              <a:rPr lang="hu-HU" sz="1200" dirty="0" err="1"/>
              <a:t>Zellen</a:t>
            </a:r>
            <a:endParaRPr lang="hu-HU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15616" y="61653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Adenohypophyse</a:t>
            </a:r>
            <a:endParaRPr lang="hu-HU" b="1" dirty="0"/>
          </a:p>
          <a:p>
            <a:pPr algn="ctr"/>
            <a:r>
              <a:rPr lang="hu-HU" b="1" dirty="0" err="1"/>
              <a:t>Pars</a:t>
            </a:r>
            <a:r>
              <a:rPr lang="hu-HU" b="1" dirty="0"/>
              <a:t> </a:t>
            </a:r>
            <a:r>
              <a:rPr lang="hu-HU" b="1" dirty="0" err="1"/>
              <a:t>distalis</a:t>
            </a:r>
            <a:endParaRPr lang="hu-HU" b="1" dirty="0"/>
          </a:p>
        </p:txBody>
      </p:sp>
      <p:pic>
        <p:nvPicPr>
          <p:cNvPr id="10" name="Picture 4" descr="hypophysis azan"/>
          <p:cNvPicPr>
            <a:picLocks noChangeAspect="1" noChangeArrowheads="1"/>
          </p:cNvPicPr>
          <p:nvPr/>
        </p:nvPicPr>
        <p:blipFill>
          <a:blip r:embed="rId4" cstate="print"/>
          <a:srcRect l="58321" b="59681"/>
          <a:stretch>
            <a:fillRect/>
          </a:stretch>
        </p:blipFill>
        <p:spPr bwMode="auto">
          <a:xfrm rot="5400000">
            <a:off x="6461311" y="4275993"/>
            <a:ext cx="2521570" cy="1259632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4139952" y="61653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Adenohypophyse</a:t>
            </a:r>
            <a:endParaRPr lang="hu-HU" b="1" dirty="0"/>
          </a:p>
          <a:p>
            <a:pPr algn="ctr"/>
            <a:r>
              <a:rPr lang="hu-HU" b="1" dirty="0" err="1"/>
              <a:t>Pars</a:t>
            </a:r>
            <a:r>
              <a:rPr lang="hu-HU" b="1" dirty="0"/>
              <a:t> </a:t>
            </a:r>
            <a:r>
              <a:rPr lang="hu-HU" b="1" dirty="0" err="1"/>
              <a:t>intemedia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660232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Neurohypophyse</a:t>
            </a:r>
            <a:endParaRPr lang="hu-H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Hormonen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der</a:t>
            </a:r>
            <a:r>
              <a:rPr kumimoji="0" lang="hu-H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Adenohypophyse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I.</a:t>
            </a:r>
          </a:p>
        </p:txBody>
      </p:sp>
      <p:sp>
        <p:nvSpPr>
          <p:cNvPr id="3" name="Téglalap 2"/>
          <p:cNvSpPr/>
          <p:nvPr/>
        </p:nvSpPr>
        <p:spPr>
          <a:xfrm>
            <a:off x="539552" y="1026016"/>
            <a:ext cx="8031814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 err="1"/>
              <a:t>Somatotropin</a:t>
            </a:r>
            <a:r>
              <a:rPr lang="de-DE" b="1" u="sng" dirty="0"/>
              <a:t> (</a:t>
            </a:r>
            <a:r>
              <a:rPr lang="de-DE" b="1" u="sng" dirty="0" err="1"/>
              <a:t>Wachstumhormon</a:t>
            </a:r>
            <a:r>
              <a:rPr lang="de-DE" b="1" u="sng" dirty="0"/>
              <a:t>, Growth </a:t>
            </a:r>
            <a:r>
              <a:rPr lang="de-DE" b="1" u="sng" dirty="0" err="1"/>
              <a:t>hormone</a:t>
            </a:r>
            <a:r>
              <a:rPr lang="de-DE" b="1" u="sng" dirty="0"/>
              <a:t>, STH, GH)</a:t>
            </a:r>
          </a:p>
          <a:p>
            <a:r>
              <a:rPr lang="de-DE" dirty="0"/>
              <a:t>	→seine Synthese wird durch das </a:t>
            </a:r>
            <a:r>
              <a:rPr lang="de-DE" dirty="0" err="1"/>
              <a:t>hypothalamische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GHRH (</a:t>
            </a:r>
            <a:r>
              <a:rPr lang="de-DE" dirty="0" err="1">
                <a:solidFill>
                  <a:srgbClr val="00B050"/>
                </a:solidFill>
              </a:rPr>
              <a:t>Somatoliberin</a:t>
            </a:r>
            <a:r>
              <a:rPr lang="de-DE" dirty="0">
                <a:solidFill>
                  <a:srgbClr val="00B050"/>
                </a:solidFill>
              </a:rPr>
              <a:t>)</a:t>
            </a:r>
          </a:p>
          <a:p>
            <a:r>
              <a:rPr lang="de-DE" dirty="0">
                <a:solidFill>
                  <a:srgbClr val="00B050"/>
                </a:solidFill>
              </a:rPr>
              <a:t>	    </a:t>
            </a:r>
            <a:r>
              <a:rPr lang="de-DE" dirty="0"/>
              <a:t>gefördert und durch das </a:t>
            </a:r>
            <a:r>
              <a:rPr lang="de-DE" dirty="0" err="1">
                <a:solidFill>
                  <a:srgbClr val="FF0000"/>
                </a:solidFill>
              </a:rPr>
              <a:t>Somatostatin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gehemmt</a:t>
            </a:r>
          </a:p>
          <a:p>
            <a:r>
              <a:rPr lang="de-DE" dirty="0"/>
              <a:t>	→fördert das Wachstum</a:t>
            </a:r>
          </a:p>
          <a:p>
            <a:r>
              <a:rPr lang="de-DE" dirty="0"/>
              <a:t>	→wirkt direkt an Knochen, Knorpel, Muskel, Leber, Niere</a:t>
            </a:r>
          </a:p>
          <a:p>
            <a:endParaRPr lang="de-DE" dirty="0"/>
          </a:p>
          <a:p>
            <a:r>
              <a:rPr lang="de-DE" b="1" u="sng" dirty="0" err="1"/>
              <a:t>Prolaktin</a:t>
            </a:r>
            <a:endParaRPr lang="de-DE" b="1" u="sng" dirty="0"/>
          </a:p>
          <a:p>
            <a:r>
              <a:rPr lang="de-DE" dirty="0"/>
              <a:t>	→seine Synthese wird durch das </a:t>
            </a:r>
            <a:r>
              <a:rPr lang="de-DE" dirty="0" err="1"/>
              <a:t>hypothalamische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Dopamin </a:t>
            </a:r>
            <a:r>
              <a:rPr lang="de-DE" dirty="0"/>
              <a:t>gehemmt</a:t>
            </a:r>
          </a:p>
          <a:p>
            <a:r>
              <a:rPr lang="de-DE" dirty="0"/>
              <a:t>	→fördert die Milchproduktion</a:t>
            </a:r>
          </a:p>
          <a:p>
            <a:r>
              <a:rPr lang="de-DE" dirty="0"/>
              <a:t>	→hemmt </a:t>
            </a:r>
            <a:r>
              <a:rPr lang="hu-HU" dirty="0"/>
              <a:t>die </a:t>
            </a:r>
            <a:r>
              <a:rPr lang="hu-HU" dirty="0" err="1"/>
              <a:t>Follikelreifung</a:t>
            </a:r>
            <a:r>
              <a:rPr lang="hu-HU" dirty="0"/>
              <a:t> und </a:t>
            </a:r>
            <a:r>
              <a:rPr lang="de-DE" dirty="0"/>
              <a:t>den Follikelsprung durch senken den </a:t>
            </a:r>
            <a:endParaRPr lang="hu-HU" dirty="0"/>
          </a:p>
          <a:p>
            <a:r>
              <a:rPr lang="hu-HU" dirty="0"/>
              <a:t>                      </a:t>
            </a:r>
            <a:r>
              <a:rPr lang="de-DE" dirty="0"/>
              <a:t>LH- und FSH-Spiegel</a:t>
            </a:r>
          </a:p>
          <a:p>
            <a:r>
              <a:rPr lang="hu-HU" dirty="0"/>
              <a:t>	</a:t>
            </a:r>
            <a:r>
              <a:rPr lang="de-DE" i="1" dirty="0"/>
              <a:t>→das </a:t>
            </a:r>
            <a:r>
              <a:rPr lang="de-DE" i="1" dirty="0" err="1"/>
              <a:t>Prolaktinom</a:t>
            </a:r>
            <a:r>
              <a:rPr lang="de-DE" i="1" dirty="0"/>
              <a:t> (gutartiger Tumor) reagiert gut auf </a:t>
            </a:r>
            <a:r>
              <a:rPr lang="de-DE" i="1" dirty="0" err="1"/>
              <a:t>Dopaminagonisten</a:t>
            </a:r>
            <a:r>
              <a:rPr lang="de-DE" i="1" dirty="0"/>
              <a:t> </a:t>
            </a:r>
          </a:p>
          <a:p>
            <a:r>
              <a:rPr lang="de-DE" i="1" dirty="0"/>
              <a:t>	    wie Bromocriptin</a:t>
            </a:r>
          </a:p>
          <a:p>
            <a:endParaRPr lang="de-DE" dirty="0"/>
          </a:p>
          <a:p>
            <a:r>
              <a:rPr lang="de-DE" b="1" u="sng" dirty="0" err="1"/>
              <a:t>Thyreotropin</a:t>
            </a:r>
            <a:r>
              <a:rPr lang="de-DE" b="1" u="sng" dirty="0"/>
              <a:t> (</a:t>
            </a:r>
            <a:r>
              <a:rPr lang="de-DE" b="1" u="sng" dirty="0" err="1"/>
              <a:t>Thyreoidea</a:t>
            </a:r>
            <a:r>
              <a:rPr lang="de-DE" b="1" u="sng" dirty="0"/>
              <a:t>-stimulierendes Hormon, TSH)</a:t>
            </a:r>
          </a:p>
          <a:p>
            <a:r>
              <a:rPr lang="de-DE" dirty="0"/>
              <a:t>	→seine Synthese wird du</a:t>
            </a:r>
            <a:r>
              <a:rPr lang="hu-HU" dirty="0"/>
              <a:t>r</a:t>
            </a:r>
            <a:r>
              <a:rPr lang="de-DE" dirty="0" err="1"/>
              <a:t>ch</a:t>
            </a:r>
            <a:r>
              <a:rPr lang="de-DE" dirty="0"/>
              <a:t> das </a:t>
            </a:r>
            <a:r>
              <a:rPr lang="de-DE" dirty="0" err="1"/>
              <a:t>hypothalamische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TRH </a:t>
            </a:r>
            <a:r>
              <a:rPr lang="de-DE" dirty="0"/>
              <a:t>gefördert </a:t>
            </a:r>
          </a:p>
          <a:p>
            <a:r>
              <a:rPr lang="de-DE" dirty="0"/>
              <a:t>	→stimuliert die </a:t>
            </a:r>
            <a:r>
              <a:rPr lang="de-DE" dirty="0" err="1"/>
              <a:t>Iodaufnahme</a:t>
            </a:r>
            <a:r>
              <a:rPr lang="de-DE" dirty="0"/>
              <a:t> und fördert die Hormonbildung der</a:t>
            </a:r>
          </a:p>
          <a:p>
            <a:r>
              <a:rPr lang="de-DE" dirty="0"/>
              <a:t>	    Schilddrüse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Hormonen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der</a:t>
            </a:r>
            <a:r>
              <a:rPr kumimoji="0" lang="hu-H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Adenohypophyse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II.</a:t>
            </a:r>
          </a:p>
        </p:txBody>
      </p:sp>
      <p:sp>
        <p:nvSpPr>
          <p:cNvPr id="3" name="Téglalap 2"/>
          <p:cNvSpPr/>
          <p:nvPr/>
        </p:nvSpPr>
        <p:spPr>
          <a:xfrm>
            <a:off x="539552" y="1026016"/>
            <a:ext cx="7323928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/>
              <a:t>Follikelstimulierendes Hormon (FSH)</a:t>
            </a:r>
          </a:p>
          <a:p>
            <a:r>
              <a:rPr lang="de-DE" dirty="0"/>
              <a:t>	→seine Synthese wird du</a:t>
            </a:r>
            <a:r>
              <a:rPr lang="hu-HU" dirty="0"/>
              <a:t>r</a:t>
            </a:r>
            <a:r>
              <a:rPr lang="de-DE" dirty="0" err="1"/>
              <a:t>ch</a:t>
            </a:r>
            <a:r>
              <a:rPr lang="de-DE" dirty="0"/>
              <a:t> das </a:t>
            </a:r>
            <a:r>
              <a:rPr lang="de-DE" dirty="0" err="1"/>
              <a:t>hypothalamische</a:t>
            </a:r>
            <a:r>
              <a:rPr lang="de-DE" dirty="0"/>
              <a:t> </a:t>
            </a:r>
            <a:r>
              <a:rPr lang="de-DE" dirty="0" err="1">
                <a:solidFill>
                  <a:srgbClr val="00B050"/>
                </a:solidFill>
              </a:rPr>
              <a:t>GnRH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/>
              <a:t>gefördert</a:t>
            </a:r>
          </a:p>
          <a:p>
            <a:r>
              <a:rPr lang="de-DE" dirty="0"/>
              <a:t>	→ fördert die Reifung der Keimzellen (Spermien und Eizellen)</a:t>
            </a:r>
          </a:p>
          <a:p>
            <a:endParaRPr lang="de-DE" dirty="0"/>
          </a:p>
          <a:p>
            <a:r>
              <a:rPr lang="de-DE" b="1" u="sng" dirty="0" err="1"/>
              <a:t>Luteinisierende</a:t>
            </a:r>
            <a:r>
              <a:rPr lang="hu-HU" b="1" u="sng" dirty="0"/>
              <a:t>s</a:t>
            </a:r>
            <a:r>
              <a:rPr lang="de-DE" b="1" u="sng" dirty="0"/>
              <a:t> Hormon (LH)</a:t>
            </a:r>
          </a:p>
          <a:p>
            <a:r>
              <a:rPr lang="de-DE" dirty="0"/>
              <a:t>	→seine Synthese wird du</a:t>
            </a:r>
            <a:r>
              <a:rPr lang="hu-HU" dirty="0"/>
              <a:t>r</a:t>
            </a:r>
            <a:r>
              <a:rPr lang="de-DE" dirty="0" err="1"/>
              <a:t>ch</a:t>
            </a:r>
            <a:r>
              <a:rPr lang="de-DE" dirty="0"/>
              <a:t> das </a:t>
            </a:r>
            <a:r>
              <a:rPr lang="de-DE" dirty="0" err="1"/>
              <a:t>hypothalamische</a:t>
            </a:r>
            <a:r>
              <a:rPr lang="de-DE" dirty="0"/>
              <a:t> </a:t>
            </a:r>
            <a:r>
              <a:rPr lang="de-DE" dirty="0" err="1">
                <a:solidFill>
                  <a:srgbClr val="00B050"/>
                </a:solidFill>
              </a:rPr>
              <a:t>GnRH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/>
              <a:t>gefördert</a:t>
            </a:r>
          </a:p>
          <a:p>
            <a:r>
              <a:rPr lang="de-DE" dirty="0"/>
              <a:t>	→ fördert die Reifung der Keimzellen (Spermien und Eizellen)</a:t>
            </a:r>
          </a:p>
          <a:p>
            <a:r>
              <a:rPr lang="de-DE" dirty="0"/>
              <a:t>	→ stimuliert die Bildung des Testosterons im Hoden</a:t>
            </a:r>
          </a:p>
          <a:p>
            <a:r>
              <a:rPr lang="de-DE" dirty="0"/>
              <a:t>	→ stimuliert den Follikelsprung</a:t>
            </a:r>
          </a:p>
          <a:p>
            <a:endParaRPr lang="de-DE" dirty="0"/>
          </a:p>
          <a:p>
            <a:r>
              <a:rPr lang="de-DE" b="1" u="sng" dirty="0" err="1"/>
              <a:t>Adrenocorticotropes</a:t>
            </a:r>
            <a:r>
              <a:rPr lang="de-DE" b="1" u="sng" dirty="0"/>
              <a:t> Hormon (</a:t>
            </a:r>
            <a:r>
              <a:rPr lang="de-DE" b="1" u="sng" dirty="0" err="1"/>
              <a:t>Adrenocorticotropin</a:t>
            </a:r>
            <a:r>
              <a:rPr lang="de-DE" u="sng" dirty="0"/>
              <a:t>, </a:t>
            </a:r>
            <a:r>
              <a:rPr lang="de-DE" b="1" u="sng" dirty="0"/>
              <a:t>ACTH)</a:t>
            </a:r>
            <a:r>
              <a:rPr lang="de-DE" dirty="0"/>
              <a:t>	</a:t>
            </a:r>
          </a:p>
          <a:p>
            <a:r>
              <a:rPr lang="de-DE" dirty="0"/>
              <a:t>	→ seine Synthese wird du</a:t>
            </a:r>
            <a:r>
              <a:rPr lang="hu-HU" dirty="0"/>
              <a:t>r</a:t>
            </a:r>
            <a:r>
              <a:rPr lang="de-DE" dirty="0" err="1"/>
              <a:t>ch</a:t>
            </a:r>
            <a:r>
              <a:rPr lang="de-DE" dirty="0"/>
              <a:t> das </a:t>
            </a:r>
            <a:r>
              <a:rPr lang="de-DE" dirty="0" err="1"/>
              <a:t>hypothalamische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CRH </a:t>
            </a:r>
            <a:r>
              <a:rPr lang="de-DE" dirty="0"/>
              <a:t>gefördert </a:t>
            </a:r>
          </a:p>
          <a:p>
            <a:r>
              <a:rPr lang="de-DE" dirty="0"/>
              <a:t>	→ fördert die Bildung von </a:t>
            </a:r>
            <a:r>
              <a:rPr lang="de-DE" dirty="0" err="1"/>
              <a:t>Glukokortikoiden</a:t>
            </a:r>
            <a:r>
              <a:rPr lang="de-DE" dirty="0"/>
              <a:t>, </a:t>
            </a:r>
            <a:r>
              <a:rPr lang="de-DE" dirty="0" err="1"/>
              <a:t>Mineralokortikoiden</a:t>
            </a:r>
            <a:r>
              <a:rPr lang="de-DE" dirty="0"/>
              <a:t> </a:t>
            </a:r>
          </a:p>
          <a:p>
            <a:r>
              <a:rPr lang="de-DE" dirty="0"/>
              <a:t>                      und Sexualhormonen in der Nebennierenrinde</a:t>
            </a:r>
          </a:p>
          <a:p>
            <a:endParaRPr lang="de-DE" dirty="0"/>
          </a:p>
          <a:p>
            <a:r>
              <a:rPr lang="de-DE" b="1" u="sng" dirty="0" err="1"/>
              <a:t>Melanozyten</a:t>
            </a:r>
            <a:r>
              <a:rPr lang="de-DE" b="1" u="sng" dirty="0"/>
              <a:t>-stimulierende</a:t>
            </a:r>
            <a:r>
              <a:rPr lang="hu-HU" b="1" u="sng" dirty="0"/>
              <a:t>s</a:t>
            </a:r>
            <a:r>
              <a:rPr lang="de-DE" b="1" u="sng" dirty="0"/>
              <a:t> Hormon (</a:t>
            </a:r>
            <a:r>
              <a:rPr lang="de-DE" b="1" u="sng" dirty="0" err="1"/>
              <a:t>Melanotropine</a:t>
            </a:r>
            <a:r>
              <a:rPr lang="de-DE" b="1" u="sng" dirty="0"/>
              <a:t>, MSH)</a:t>
            </a:r>
          </a:p>
          <a:p>
            <a:r>
              <a:rPr lang="de-DE" dirty="0"/>
              <a:t>	→reguliert die </a:t>
            </a:r>
            <a:r>
              <a:rPr lang="de-DE" dirty="0" err="1"/>
              <a:t>Melaninsynthese</a:t>
            </a:r>
            <a:r>
              <a:rPr lang="de-DE" dirty="0"/>
              <a:t> (Pigment) in den </a:t>
            </a:r>
            <a:r>
              <a:rPr lang="de-DE" dirty="0" err="1"/>
              <a:t>Melanozyten</a:t>
            </a:r>
            <a:endParaRPr lang="de-DE" dirty="0"/>
          </a:p>
          <a:p>
            <a:r>
              <a:rPr lang="de-DE" dirty="0"/>
              <a:t>	→wird mit dem </a:t>
            </a:r>
            <a:r>
              <a:rPr lang="de-DE" dirty="0" err="1"/>
              <a:t>adrenocorticotropen</a:t>
            </a:r>
            <a:r>
              <a:rPr lang="de-DE" dirty="0"/>
              <a:t> Hormon zusammen gebildet</a:t>
            </a:r>
          </a:p>
          <a:p>
            <a:r>
              <a:rPr lang="de-DE" dirty="0"/>
              <a:t>	</a:t>
            </a:r>
          </a:p>
          <a:p>
            <a:endParaRPr lang="de-DE" u="sng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medicis.univ-rennes1.fr/_media/activities/theme1/projects/video/hypophyse.png?cache=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989" y="3429000"/>
            <a:ext cx="6740379" cy="3384376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Hypophysenadenom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ACNCR01-12-77-03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563" y="972300"/>
            <a:ext cx="2313341" cy="245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CNCR01-12-77-03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66143"/>
            <a:ext cx="2293737" cy="24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Zelluläre</a:t>
            </a:r>
            <a:r>
              <a:rPr lang="hu-HU" sz="3600" dirty="0"/>
              <a:t> </a:t>
            </a:r>
            <a:r>
              <a:rPr lang="hu-HU" sz="3600" dirty="0" err="1"/>
              <a:t>Kommunikation</a:t>
            </a:r>
            <a:endParaRPr lang="hu-HU" sz="3600" dirty="0"/>
          </a:p>
        </p:txBody>
      </p:sp>
      <p:pic>
        <p:nvPicPr>
          <p:cNvPr id="2050" name="Picture 2" descr="http://elte.prompt.hu/sites/default/files/tananyagok/06_VilagiIldiko-Elettani_gyakorlatok/images/11_1.jpg"/>
          <p:cNvPicPr>
            <a:picLocks noChangeAspect="1" noChangeArrowheads="1"/>
          </p:cNvPicPr>
          <p:nvPr/>
        </p:nvPicPr>
        <p:blipFill>
          <a:blip r:embed="rId2" cstate="print"/>
          <a:srcRect t="30547" r="83375" b="17343"/>
          <a:stretch>
            <a:fillRect/>
          </a:stretch>
        </p:blipFill>
        <p:spPr bwMode="auto">
          <a:xfrm>
            <a:off x="1043608" y="1484784"/>
            <a:ext cx="1512168" cy="2088232"/>
          </a:xfrm>
          <a:prstGeom prst="rect">
            <a:avLst/>
          </a:prstGeom>
          <a:noFill/>
        </p:spPr>
      </p:pic>
      <p:pic>
        <p:nvPicPr>
          <p:cNvPr id="5" name="Picture 2" descr="http://elte.prompt.hu/sites/default/files/tananyagok/06_VilagiIldiko-Elettani_gyakorlatok/images/11_1.jpg"/>
          <p:cNvPicPr>
            <a:picLocks noChangeAspect="1" noChangeArrowheads="1"/>
          </p:cNvPicPr>
          <p:nvPr/>
        </p:nvPicPr>
        <p:blipFill>
          <a:blip r:embed="rId2" cstate="print"/>
          <a:srcRect l="51460"/>
          <a:stretch>
            <a:fillRect/>
          </a:stretch>
        </p:blipFill>
        <p:spPr bwMode="auto">
          <a:xfrm>
            <a:off x="3521585" y="1340768"/>
            <a:ext cx="5632577" cy="5112568"/>
          </a:xfrm>
          <a:prstGeom prst="rect">
            <a:avLst/>
          </a:prstGeom>
          <a:noFill/>
        </p:spPr>
      </p:pic>
      <p:pic>
        <p:nvPicPr>
          <p:cNvPr id="6" name="Picture 2" descr="http://elte.prompt.hu/sites/default/files/tananyagok/06_VilagiIldiko-Elettani_gyakorlatok/images/11_1.jpg"/>
          <p:cNvPicPr>
            <a:picLocks noChangeAspect="1" noChangeArrowheads="1"/>
          </p:cNvPicPr>
          <p:nvPr/>
        </p:nvPicPr>
        <p:blipFill>
          <a:blip r:embed="rId2" cstate="print"/>
          <a:srcRect l="19001" t="30547" r="50123" b="11952"/>
          <a:stretch>
            <a:fillRect/>
          </a:stretch>
        </p:blipFill>
        <p:spPr bwMode="auto">
          <a:xfrm>
            <a:off x="323528" y="4149080"/>
            <a:ext cx="2808312" cy="2304256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3815408" y="6627168"/>
            <a:ext cx="53285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/>
              <a:t>http://elte.prompt.hu/sites/default/files/tananyagok/06_VilagiIldiko-Elettani_gyakorlatok/chunks/ch11.html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87624" y="33569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Autokrin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87624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Parakrin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995936" y="1988840"/>
            <a:ext cx="2376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pPr algn="ctr"/>
            <a:r>
              <a:rPr lang="hu-HU" b="1" dirty="0">
                <a:solidFill>
                  <a:srgbClr val="FF0000"/>
                </a:solidFill>
              </a:rPr>
              <a:t>Endokrin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940152" y="1484784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380312" y="764704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pPr algn="ctr"/>
            <a:r>
              <a:rPr lang="hu-HU" b="1" dirty="0" err="1">
                <a:solidFill>
                  <a:srgbClr val="FF0000"/>
                </a:solidFill>
              </a:rPr>
              <a:t>Neuroendokrin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508104" y="4725144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400" b="1" dirty="0" err="1">
                <a:solidFill>
                  <a:schemeClr val="tx2"/>
                </a:solidFill>
              </a:rPr>
              <a:t>Hormone</a:t>
            </a:r>
            <a:endParaRPr lang="hu-HU" sz="1400" b="1" dirty="0">
              <a:solidFill>
                <a:schemeClr val="tx2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884368" y="3717032"/>
            <a:ext cx="10164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400" b="1" dirty="0" err="1">
                <a:solidFill>
                  <a:schemeClr val="tx2"/>
                </a:solidFill>
              </a:rPr>
              <a:t>Kreislauf</a:t>
            </a:r>
            <a:endParaRPr lang="hu-HU" sz="1400" b="1" dirty="0">
              <a:solidFill>
                <a:schemeClr val="tx2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812360" y="5805264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400" b="1" dirty="0">
              <a:solidFill>
                <a:schemeClr val="tx2"/>
              </a:solidFill>
            </a:endParaRPr>
          </a:p>
          <a:p>
            <a:r>
              <a:rPr lang="hu-HU" sz="1400" b="1" dirty="0" err="1">
                <a:solidFill>
                  <a:schemeClr val="tx2"/>
                </a:solidFill>
              </a:rPr>
              <a:t>Zielzellen</a:t>
            </a:r>
            <a:endParaRPr lang="hu-HU" sz="1400" b="1" dirty="0">
              <a:solidFill>
                <a:schemeClr val="tx2"/>
              </a:solidFill>
            </a:endParaRPr>
          </a:p>
          <a:p>
            <a:endParaRPr lang="hu-HU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hu-HU" sz="3600" dirty="0" err="1"/>
              <a:t>Somatotropinmangel</a:t>
            </a:r>
            <a:r>
              <a:rPr lang="hu-HU" sz="3600" dirty="0"/>
              <a:t> - </a:t>
            </a:r>
            <a:r>
              <a:rPr lang="hu-HU" sz="3600" dirty="0" err="1"/>
              <a:t>Minderwuchs</a:t>
            </a:r>
            <a:r>
              <a:rPr kumimoji="0" lang="hu-HU" sz="3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5058" name="Picture 2" descr="http://4.bp.blogspot.com/-dN2--qpOBGI/Tahh5m5TAjI/AAAAAAAAAI0/YoGBKs5xErY/s1600/IMG_0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23695"/>
            <a:ext cx="3744416" cy="2817673"/>
          </a:xfrm>
          <a:prstGeom prst="rect">
            <a:avLst/>
          </a:prstGeom>
          <a:noFill/>
        </p:spPr>
      </p:pic>
      <p:pic>
        <p:nvPicPr>
          <p:cNvPr id="45060" name="Picture 4" descr="http://www.gokunming.com/images/blog/1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743344" cy="2736304"/>
          </a:xfrm>
          <a:prstGeom prst="rect">
            <a:avLst/>
          </a:prstGeom>
          <a:noFill/>
        </p:spPr>
      </p:pic>
      <p:pic>
        <p:nvPicPr>
          <p:cNvPr id="45062" name="Picture 6" descr="http://graphics8.nytimes.com/images/2010/03/04/world/04dwarfs_337-span/04dwarfs_337-span-article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1398" y="1052736"/>
            <a:ext cx="4975098" cy="2736304"/>
          </a:xfrm>
          <a:prstGeom prst="rect">
            <a:avLst/>
          </a:prstGeom>
          <a:noFill/>
        </p:spPr>
      </p:pic>
      <p:pic>
        <p:nvPicPr>
          <p:cNvPr id="45064" name="Picture 8" descr="http://factsanddetails.com/media/2/20111124-asia%20obscura%20dwarf%20them%20p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4608512" cy="2734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.timeinc.net/time/photoessays/2008/tallest_man/tallest_man_01.jpg"/>
          <p:cNvPicPr>
            <a:picLocks noChangeAspect="1" noChangeArrowheads="1"/>
          </p:cNvPicPr>
          <p:nvPr/>
        </p:nvPicPr>
        <p:blipFill>
          <a:blip r:embed="rId2" cstate="print"/>
          <a:srcRect l="21440"/>
          <a:stretch>
            <a:fillRect/>
          </a:stretch>
        </p:blipFill>
        <p:spPr bwMode="auto">
          <a:xfrm>
            <a:off x="4139952" y="2060848"/>
            <a:ext cx="4918810" cy="4140000"/>
          </a:xfrm>
          <a:prstGeom prst="rect">
            <a:avLst/>
          </a:prstGeom>
          <a:noFill/>
        </p:spPr>
      </p:pic>
      <p:pic>
        <p:nvPicPr>
          <p:cNvPr id="49156" name="Picture 4" descr="http://www.smh.com.au/ffximage/2004/05/02/430_stadnyk,0.jpg"/>
          <p:cNvPicPr>
            <a:picLocks noChangeAspect="1" noChangeArrowheads="1"/>
          </p:cNvPicPr>
          <p:nvPr/>
        </p:nvPicPr>
        <p:blipFill>
          <a:blip r:embed="rId3" cstate="print"/>
          <a:srcRect l="8791" r="13852"/>
          <a:stretch>
            <a:fillRect/>
          </a:stretch>
        </p:blipFill>
        <p:spPr bwMode="auto">
          <a:xfrm>
            <a:off x="107504" y="2060848"/>
            <a:ext cx="3968627" cy="4140000"/>
          </a:xfrm>
          <a:prstGeom prst="rect">
            <a:avLst/>
          </a:prstGeom>
          <a:noFill/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hu-HU" sz="3600" dirty="0" err="1"/>
              <a:t>Somatotrop</a:t>
            </a:r>
            <a:r>
              <a:rPr lang="hu-HU" sz="3600" dirty="0"/>
              <a:t> </a:t>
            </a:r>
            <a:r>
              <a:rPr lang="hu-HU" sz="3600" dirty="0" err="1"/>
              <a:t>Überproduktion</a:t>
            </a:r>
            <a:endParaRPr lang="hu-HU" sz="3600" dirty="0"/>
          </a:p>
          <a:p>
            <a:pPr lvl="0" algn="ctr">
              <a:spcBef>
                <a:spcPct val="0"/>
              </a:spcBef>
            </a:pPr>
            <a:r>
              <a:rPr lang="hu-HU" sz="3600" dirty="0"/>
              <a:t> </a:t>
            </a:r>
            <a:r>
              <a:rPr lang="hu-HU" sz="3600" dirty="0" err="1"/>
              <a:t>Gigantismus</a:t>
            </a:r>
            <a:r>
              <a:rPr lang="hu-HU" sz="3600" dirty="0"/>
              <a:t> und </a:t>
            </a:r>
            <a:r>
              <a:rPr lang="hu-HU" sz="3600" dirty="0" err="1"/>
              <a:t>Akromegalie</a:t>
            </a:r>
            <a:endParaRPr kumimoji="0" lang="hu-HU" sz="3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zövegdoboz 1"/>
          <p:cNvSpPr txBox="1">
            <a:spLocks noChangeArrowheads="1"/>
          </p:cNvSpPr>
          <p:nvPr/>
        </p:nvSpPr>
        <p:spPr bwMode="auto">
          <a:xfrm>
            <a:off x="2484438" y="473075"/>
            <a:ext cx="410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>
                <a:latin typeface="Calibri" pitchFamily="34" charset="0"/>
              </a:rPr>
              <a:t>Angewendete Literatur</a:t>
            </a:r>
          </a:p>
        </p:txBody>
      </p:sp>
      <p:sp>
        <p:nvSpPr>
          <p:cNvPr id="22531" name="Szövegdoboz 2"/>
          <p:cNvSpPr txBox="1">
            <a:spLocks noChangeArrowheads="1"/>
          </p:cNvSpPr>
          <p:nvPr/>
        </p:nvSpPr>
        <p:spPr bwMode="auto">
          <a:xfrm>
            <a:off x="755650" y="1844675"/>
            <a:ext cx="770478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i="1" dirty="0" err="1"/>
              <a:t>Sobotta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Anatomie</a:t>
            </a:r>
            <a:r>
              <a:rPr lang="hu-HU" dirty="0"/>
              <a:t> des </a:t>
            </a:r>
            <a:r>
              <a:rPr lang="hu-HU" dirty="0" err="1"/>
              <a:t>Menschen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Benninghoff</a:t>
            </a:r>
            <a:r>
              <a:rPr lang="hu-HU" i="1" dirty="0"/>
              <a:t>, </a:t>
            </a:r>
            <a:r>
              <a:rPr lang="hu-HU" i="1" dirty="0" err="1"/>
              <a:t>Drenckhahn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Anatomie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Rohen</a:t>
            </a:r>
            <a:r>
              <a:rPr lang="hu-HU" i="1" dirty="0"/>
              <a:t>, </a:t>
            </a:r>
            <a:r>
              <a:rPr lang="hu-HU" i="1" dirty="0" err="1"/>
              <a:t>Yokochi</a:t>
            </a:r>
            <a:r>
              <a:rPr lang="hu-HU" i="1" dirty="0"/>
              <a:t>, </a:t>
            </a:r>
            <a:r>
              <a:rPr lang="hu-HU" i="1" dirty="0" err="1"/>
              <a:t>Lütjen-Drecoll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Anatomie</a:t>
            </a:r>
            <a:r>
              <a:rPr lang="hu-HU" dirty="0"/>
              <a:t> des </a:t>
            </a:r>
            <a:r>
              <a:rPr lang="hu-HU" dirty="0" err="1"/>
              <a:t>Menschen</a:t>
            </a:r>
            <a:r>
              <a:rPr lang="hu-HU" dirty="0"/>
              <a:t> 	</a:t>
            </a:r>
          </a:p>
          <a:p>
            <a:r>
              <a:rPr lang="hu-HU" i="1" dirty="0" err="1"/>
              <a:t>Netter</a:t>
            </a:r>
            <a:r>
              <a:rPr lang="hu-HU" i="1" dirty="0"/>
              <a:t>:</a:t>
            </a:r>
            <a:r>
              <a:rPr lang="hu-HU" dirty="0"/>
              <a:t> Atlas der </a:t>
            </a:r>
            <a:r>
              <a:rPr lang="hu-HU" dirty="0" err="1"/>
              <a:t>Anatomie</a:t>
            </a:r>
            <a:r>
              <a:rPr lang="hu-HU" dirty="0"/>
              <a:t> des </a:t>
            </a:r>
            <a:r>
              <a:rPr lang="hu-HU" dirty="0" err="1"/>
              <a:t>Menschen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Schiebler</a:t>
            </a:r>
            <a:r>
              <a:rPr lang="hu-HU" i="1" dirty="0"/>
              <a:t>, Schmidt, </a:t>
            </a:r>
            <a:r>
              <a:rPr lang="hu-HU" i="1" dirty="0" err="1"/>
              <a:t>Zilles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Anatomie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Schünke</a:t>
            </a:r>
            <a:r>
              <a:rPr lang="hu-HU" i="1" dirty="0"/>
              <a:t>, </a:t>
            </a:r>
            <a:r>
              <a:rPr lang="hu-HU" i="1" dirty="0" err="1"/>
              <a:t>Schulte</a:t>
            </a:r>
            <a:r>
              <a:rPr lang="hu-HU" i="1" dirty="0"/>
              <a:t>, Schumacher, </a:t>
            </a:r>
            <a:r>
              <a:rPr lang="hu-HU" i="1" dirty="0" err="1"/>
              <a:t>Voll</a:t>
            </a:r>
            <a:r>
              <a:rPr lang="hu-HU" i="1" dirty="0"/>
              <a:t>, </a:t>
            </a:r>
            <a:r>
              <a:rPr lang="hu-HU" i="1" dirty="0" err="1"/>
              <a:t>Wesker</a:t>
            </a:r>
            <a:r>
              <a:rPr lang="hu-HU" i="1" dirty="0"/>
              <a:t>:</a:t>
            </a:r>
            <a:r>
              <a:rPr lang="hu-HU" dirty="0"/>
              <a:t> Prometheus</a:t>
            </a:r>
          </a:p>
          <a:p>
            <a:endParaRPr lang="hu-HU" dirty="0"/>
          </a:p>
          <a:p>
            <a:r>
              <a:rPr lang="hu-HU" dirty="0" err="1"/>
              <a:t>Vorlesungen</a:t>
            </a:r>
            <a:r>
              <a:rPr lang="hu-HU" dirty="0"/>
              <a:t> des </a:t>
            </a:r>
            <a:r>
              <a:rPr lang="hu-HU" dirty="0" err="1"/>
              <a:t>Institutes</a:t>
            </a:r>
            <a:r>
              <a:rPr lang="hu-HU" dirty="0"/>
              <a:t> 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dirty="0" err="1"/>
              <a:t>Humanmorfologie</a:t>
            </a:r>
            <a:r>
              <a:rPr lang="hu-HU" dirty="0"/>
              <a:t> und </a:t>
            </a:r>
            <a:r>
              <a:rPr lang="hu-HU" dirty="0" err="1"/>
              <a:t>Entwicklungsbiologie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Kép 5" descr="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19843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Kép 6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131888"/>
            <a:ext cx="19669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Kép 7" descr="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300" y="4005263"/>
            <a:ext cx="19288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Kép 8" descr="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3937000"/>
            <a:ext cx="1947863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latin typeface="Calibri" pitchFamily="34" charset="0"/>
              </a:rPr>
              <a:t>Exokrine</a:t>
            </a:r>
            <a:r>
              <a:rPr lang="hu-HU" sz="2800" dirty="0">
                <a:latin typeface="Calibri" pitchFamily="34" charset="0"/>
              </a:rPr>
              <a:t> vs. </a:t>
            </a:r>
            <a:r>
              <a:rPr lang="hu-HU" sz="2800" dirty="0" err="1">
                <a:latin typeface="Calibri" pitchFamily="34" charset="0"/>
              </a:rPr>
              <a:t>endokrine</a:t>
            </a:r>
            <a:r>
              <a:rPr lang="hu-HU" sz="2800" dirty="0">
                <a:latin typeface="Calibri" pitchFamily="34" charset="0"/>
              </a:rPr>
              <a:t> </a:t>
            </a:r>
            <a:r>
              <a:rPr lang="hu-HU" sz="2800" dirty="0" err="1">
                <a:latin typeface="Calibri" pitchFamily="34" charset="0"/>
              </a:rPr>
              <a:t>Drüsen</a:t>
            </a:r>
            <a:endParaRPr lang="hu-HU" sz="2800" dirty="0">
              <a:latin typeface="Calibri" pitchFamily="34" charset="0"/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2916238" y="1916113"/>
            <a:ext cx="977900" cy="344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4" name="Jobbra nyíl 13"/>
          <p:cNvSpPr/>
          <p:nvPr/>
        </p:nvSpPr>
        <p:spPr>
          <a:xfrm rot="8677878">
            <a:off x="2582863" y="3275013"/>
            <a:ext cx="1568450" cy="344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2668494">
            <a:off x="5919788" y="3224213"/>
            <a:ext cx="979487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8618" name="Szövegdoboz 15"/>
          <p:cNvSpPr txBox="1">
            <a:spLocks noChangeArrowheads="1"/>
          </p:cNvSpPr>
          <p:nvPr/>
        </p:nvSpPr>
        <p:spPr bwMode="auto">
          <a:xfrm>
            <a:off x="1187450" y="602138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 err="1">
                <a:latin typeface="Calibri" pitchFamily="34" charset="0"/>
              </a:rPr>
              <a:t>Exokrine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Drüse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68619" name="Szövegdoboz 16"/>
          <p:cNvSpPr txBox="1">
            <a:spLocks noChangeArrowheads="1"/>
          </p:cNvSpPr>
          <p:nvPr/>
        </p:nvSpPr>
        <p:spPr bwMode="auto">
          <a:xfrm>
            <a:off x="6300788" y="6021388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 err="1">
                <a:latin typeface="Calibri" pitchFamily="34" charset="0"/>
              </a:rPr>
              <a:t>Endokrine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Drüse</a:t>
            </a:r>
            <a:endParaRPr lang="hu-H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11210"/>
            <a:ext cx="3024336" cy="6030158"/>
          </a:xfrm>
          <a:prstGeom prst="rect">
            <a:avLst/>
          </a:prstGeom>
          <a:noFill/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Endokrine</a:t>
            </a:r>
            <a:r>
              <a:rPr lang="hu-HU" sz="3600" dirty="0"/>
              <a:t> </a:t>
            </a:r>
            <a:r>
              <a:rPr lang="hu-HU" sz="3600" dirty="0" err="1"/>
              <a:t>Drüsen</a:t>
            </a:r>
            <a:endParaRPr lang="hu-HU" sz="3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55368" y="620688"/>
            <a:ext cx="5688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/>
              <a:t>Hauptdrüsen</a:t>
            </a:r>
            <a:endParaRPr lang="hu-HU" dirty="0"/>
          </a:p>
          <a:p>
            <a:r>
              <a:rPr lang="hu-HU" dirty="0"/>
              <a:t>	- </a:t>
            </a:r>
            <a:r>
              <a:rPr lang="hu-HU" dirty="0" err="1"/>
              <a:t>Hypophyse</a:t>
            </a:r>
            <a:endParaRPr lang="hu-HU" dirty="0"/>
          </a:p>
          <a:p>
            <a:r>
              <a:rPr lang="hu-HU" dirty="0"/>
              <a:t>	- </a:t>
            </a:r>
            <a:r>
              <a:rPr lang="hu-HU" dirty="0" err="1"/>
              <a:t>Hypothalamus</a:t>
            </a:r>
            <a:endParaRPr lang="hu-HU" dirty="0"/>
          </a:p>
          <a:p>
            <a:r>
              <a:rPr lang="hu-HU" dirty="0"/>
              <a:t>	- Corpus </a:t>
            </a:r>
            <a:r>
              <a:rPr lang="hu-HU" dirty="0" err="1"/>
              <a:t>pineale</a:t>
            </a:r>
            <a:r>
              <a:rPr lang="hu-HU" dirty="0"/>
              <a:t> (</a:t>
            </a:r>
            <a:r>
              <a:rPr lang="hu-HU" dirty="0" err="1"/>
              <a:t>Zirbeldrüse</a:t>
            </a:r>
            <a:r>
              <a:rPr lang="hu-HU" dirty="0"/>
              <a:t>)</a:t>
            </a:r>
          </a:p>
          <a:p>
            <a:r>
              <a:rPr lang="hu-HU" dirty="0"/>
              <a:t>	- </a:t>
            </a:r>
            <a:r>
              <a:rPr lang="hu-HU" dirty="0" err="1"/>
              <a:t>Glandula</a:t>
            </a:r>
            <a:r>
              <a:rPr lang="hu-HU" dirty="0"/>
              <a:t> </a:t>
            </a:r>
            <a:r>
              <a:rPr lang="hu-HU" dirty="0" err="1"/>
              <a:t>thyroidea</a:t>
            </a:r>
            <a:r>
              <a:rPr lang="hu-HU" dirty="0"/>
              <a:t>  (</a:t>
            </a:r>
            <a:r>
              <a:rPr lang="hu-HU" dirty="0" err="1"/>
              <a:t>Schilddrüse</a:t>
            </a:r>
            <a:r>
              <a:rPr lang="hu-HU" dirty="0"/>
              <a:t>)</a:t>
            </a:r>
          </a:p>
          <a:p>
            <a:r>
              <a:rPr lang="hu-HU" dirty="0"/>
              <a:t>	- </a:t>
            </a:r>
            <a:r>
              <a:rPr lang="hu-HU" dirty="0" err="1"/>
              <a:t>Glandula</a:t>
            </a:r>
            <a:r>
              <a:rPr lang="hu-HU" dirty="0"/>
              <a:t> </a:t>
            </a:r>
            <a:r>
              <a:rPr lang="hu-HU" dirty="0" err="1"/>
              <a:t>parathyroidea</a:t>
            </a:r>
            <a:r>
              <a:rPr lang="hu-HU" dirty="0"/>
              <a:t>  (</a:t>
            </a:r>
            <a:r>
              <a:rPr lang="hu-HU" dirty="0" err="1"/>
              <a:t>Nebenschilddrüse</a:t>
            </a:r>
            <a:r>
              <a:rPr lang="hu-HU" dirty="0"/>
              <a:t>)</a:t>
            </a:r>
          </a:p>
          <a:p>
            <a:r>
              <a:rPr lang="hu-HU" dirty="0"/>
              <a:t>	- </a:t>
            </a:r>
            <a:r>
              <a:rPr lang="hu-HU" dirty="0" err="1"/>
              <a:t>Glandula</a:t>
            </a:r>
            <a:r>
              <a:rPr lang="hu-HU" dirty="0"/>
              <a:t> </a:t>
            </a:r>
            <a:r>
              <a:rPr lang="hu-HU" dirty="0" err="1"/>
              <a:t>suprarenalis</a:t>
            </a:r>
            <a:r>
              <a:rPr lang="hu-HU" dirty="0"/>
              <a:t> (</a:t>
            </a:r>
            <a:r>
              <a:rPr lang="hu-HU" dirty="0" err="1"/>
              <a:t>Nebenniere</a:t>
            </a:r>
            <a:r>
              <a:rPr lang="hu-HU" dirty="0"/>
              <a:t>)</a:t>
            </a:r>
          </a:p>
          <a:p>
            <a:r>
              <a:rPr lang="hu-HU" dirty="0"/>
              <a:t>	- </a:t>
            </a:r>
            <a:r>
              <a:rPr lang="hu-HU" dirty="0" err="1"/>
              <a:t>Pancreas</a:t>
            </a:r>
            <a:r>
              <a:rPr lang="hu-HU" dirty="0"/>
              <a:t> (</a:t>
            </a:r>
            <a:r>
              <a:rPr lang="hu-HU" dirty="0" err="1"/>
              <a:t>Bauchspeicheldrüse</a:t>
            </a:r>
            <a:r>
              <a:rPr lang="hu-HU" dirty="0"/>
              <a:t>)</a:t>
            </a:r>
          </a:p>
          <a:p>
            <a:r>
              <a:rPr lang="hu-HU" dirty="0"/>
              <a:t>	- </a:t>
            </a:r>
            <a:r>
              <a:rPr lang="hu-HU" dirty="0" err="1"/>
              <a:t>Ovarium</a:t>
            </a:r>
            <a:r>
              <a:rPr lang="hu-HU" dirty="0"/>
              <a:t> (</a:t>
            </a:r>
            <a:r>
              <a:rPr lang="hu-HU" dirty="0" err="1"/>
              <a:t>Eierstock</a:t>
            </a:r>
            <a:r>
              <a:rPr lang="hu-HU" dirty="0"/>
              <a:t>)</a:t>
            </a:r>
          </a:p>
          <a:p>
            <a:r>
              <a:rPr lang="hu-HU" dirty="0"/>
              <a:t>	- Placenta (</a:t>
            </a:r>
            <a:r>
              <a:rPr lang="hu-HU" dirty="0" err="1"/>
              <a:t>Mutterkuchen</a:t>
            </a:r>
            <a:r>
              <a:rPr lang="hu-HU" dirty="0"/>
              <a:t>)</a:t>
            </a:r>
          </a:p>
          <a:p>
            <a:r>
              <a:rPr lang="hu-HU" dirty="0"/>
              <a:t>	- </a:t>
            </a:r>
            <a:r>
              <a:rPr lang="hu-HU" dirty="0" err="1"/>
              <a:t>Testis</a:t>
            </a:r>
            <a:r>
              <a:rPr lang="hu-HU" dirty="0"/>
              <a:t> (</a:t>
            </a:r>
            <a:r>
              <a:rPr lang="hu-HU" dirty="0" err="1"/>
              <a:t>Hoden</a:t>
            </a:r>
            <a:r>
              <a:rPr lang="hu-HU" dirty="0"/>
              <a:t>)</a:t>
            </a:r>
          </a:p>
          <a:p>
            <a:endParaRPr lang="hu-HU" sz="800" u="sng" dirty="0"/>
          </a:p>
          <a:p>
            <a:r>
              <a:rPr lang="hu-HU" u="sng" dirty="0" err="1"/>
              <a:t>Weitere</a:t>
            </a:r>
            <a:r>
              <a:rPr lang="hu-HU" u="sng" dirty="0"/>
              <a:t> </a:t>
            </a:r>
            <a:r>
              <a:rPr lang="hu-HU" u="sng" dirty="0" err="1"/>
              <a:t>Zellen</a:t>
            </a:r>
            <a:r>
              <a:rPr lang="hu-HU" u="sng" dirty="0"/>
              <a:t>, </a:t>
            </a:r>
            <a:r>
              <a:rPr lang="hu-HU" u="sng" dirty="0" err="1"/>
              <a:t>bzw</a:t>
            </a:r>
            <a:r>
              <a:rPr lang="hu-HU" u="sng" dirty="0"/>
              <a:t>. </a:t>
            </a:r>
            <a:r>
              <a:rPr lang="hu-HU" u="sng" dirty="0" err="1"/>
              <a:t>Organen</a:t>
            </a:r>
            <a:r>
              <a:rPr lang="hu-HU" u="sng" dirty="0"/>
              <a:t> mit </a:t>
            </a:r>
            <a:r>
              <a:rPr lang="hu-HU" u="sng" dirty="0" err="1"/>
              <a:t>endokriner</a:t>
            </a:r>
            <a:r>
              <a:rPr lang="hu-HU" u="sng" dirty="0"/>
              <a:t> </a:t>
            </a:r>
            <a:r>
              <a:rPr lang="hu-HU" u="sng" dirty="0" err="1"/>
              <a:t>Funktion</a:t>
            </a:r>
            <a:r>
              <a:rPr lang="hu-HU" dirty="0"/>
              <a:t>:</a:t>
            </a:r>
          </a:p>
          <a:p>
            <a:r>
              <a:rPr lang="hu-HU" dirty="0"/>
              <a:t>		- </a:t>
            </a:r>
            <a:r>
              <a:rPr lang="hu-HU" dirty="0" err="1"/>
              <a:t>Herzmuskelgewebe</a:t>
            </a:r>
            <a:endParaRPr lang="hu-HU" dirty="0"/>
          </a:p>
          <a:p>
            <a:r>
              <a:rPr lang="hu-HU" dirty="0"/>
              <a:t>		- </a:t>
            </a:r>
            <a:r>
              <a:rPr lang="hu-HU" dirty="0" err="1"/>
              <a:t>Fettgewebe</a:t>
            </a:r>
            <a:endParaRPr lang="hu-HU" dirty="0"/>
          </a:p>
          <a:p>
            <a:r>
              <a:rPr lang="hu-HU" dirty="0"/>
              <a:t>		- </a:t>
            </a:r>
            <a:r>
              <a:rPr lang="hu-HU" dirty="0" err="1"/>
              <a:t>Lymphatische</a:t>
            </a:r>
            <a:r>
              <a:rPr lang="hu-HU" dirty="0"/>
              <a:t> </a:t>
            </a:r>
            <a:r>
              <a:rPr lang="hu-HU" dirty="0" err="1"/>
              <a:t>Zellen</a:t>
            </a:r>
            <a:r>
              <a:rPr lang="hu-HU" dirty="0"/>
              <a:t> und </a:t>
            </a:r>
            <a:r>
              <a:rPr lang="hu-HU" dirty="0" err="1"/>
              <a:t>Organen</a:t>
            </a:r>
            <a:endParaRPr lang="hu-HU" dirty="0"/>
          </a:p>
          <a:p>
            <a:r>
              <a:rPr lang="hu-HU" dirty="0"/>
              <a:t>		- </a:t>
            </a:r>
            <a:r>
              <a:rPr lang="hu-HU" dirty="0" err="1"/>
              <a:t>Zellen</a:t>
            </a:r>
            <a:r>
              <a:rPr lang="hu-HU" dirty="0"/>
              <a:t> des </a:t>
            </a:r>
            <a:r>
              <a:rPr lang="hu-HU" dirty="0" err="1"/>
              <a:t>Darmkanals</a:t>
            </a:r>
            <a:r>
              <a:rPr lang="hu-HU" dirty="0"/>
              <a:t> 				  (</a:t>
            </a:r>
            <a:r>
              <a:rPr lang="hu-HU" dirty="0" err="1"/>
              <a:t>enteroendokrine</a:t>
            </a:r>
            <a:r>
              <a:rPr lang="hu-HU" dirty="0"/>
              <a:t> </a:t>
            </a:r>
            <a:r>
              <a:rPr lang="hu-HU" dirty="0" err="1"/>
              <a:t>Zellen</a:t>
            </a:r>
            <a:r>
              <a:rPr lang="hu-HU" dirty="0"/>
              <a:t>)</a:t>
            </a:r>
          </a:p>
          <a:p>
            <a:r>
              <a:rPr lang="hu-HU" dirty="0"/>
              <a:t>		- </a:t>
            </a:r>
            <a:r>
              <a:rPr lang="hu-HU" dirty="0" err="1"/>
              <a:t>Speicheldrüsen</a:t>
            </a:r>
            <a:endParaRPr lang="hu-HU" dirty="0"/>
          </a:p>
          <a:p>
            <a:r>
              <a:rPr lang="hu-HU" dirty="0"/>
              <a:t>		- </a:t>
            </a:r>
            <a:r>
              <a:rPr lang="hu-HU" dirty="0" err="1"/>
              <a:t>Leber</a:t>
            </a:r>
            <a:endParaRPr lang="hu-HU" dirty="0"/>
          </a:p>
          <a:p>
            <a:r>
              <a:rPr lang="hu-HU" dirty="0"/>
              <a:t>		- </a:t>
            </a:r>
            <a:r>
              <a:rPr lang="hu-HU" dirty="0" err="1"/>
              <a:t>Niere</a:t>
            </a:r>
            <a:endParaRPr lang="hu-HU" dirty="0"/>
          </a:p>
          <a:p>
            <a:r>
              <a:rPr lang="hu-HU" dirty="0"/>
              <a:t>		- </a:t>
            </a:r>
            <a:r>
              <a:rPr lang="hu-HU" dirty="0" err="1"/>
              <a:t>vegetatives</a:t>
            </a:r>
            <a:r>
              <a:rPr lang="hu-HU" dirty="0"/>
              <a:t> </a:t>
            </a:r>
            <a:r>
              <a:rPr lang="hu-HU" dirty="0" err="1"/>
              <a:t>Nervensystem</a:t>
            </a:r>
            <a:r>
              <a:rPr lang="hu-HU" dirty="0"/>
              <a:t> </a:t>
            </a:r>
          </a:p>
          <a:p>
            <a:r>
              <a:rPr lang="hu-HU" dirty="0"/>
              <a:t>		- …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55776" y="4293096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200" dirty="0"/>
          </a:p>
          <a:p>
            <a:r>
              <a:rPr lang="hu-HU" sz="1200" dirty="0" err="1"/>
              <a:t>Pancreas</a:t>
            </a:r>
            <a:endParaRPr lang="hu-HU" sz="1200" dirty="0"/>
          </a:p>
          <a:p>
            <a:endParaRPr lang="hu-H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Allgemeines</a:t>
            </a:r>
            <a:r>
              <a:rPr lang="hu-HU" sz="3600" dirty="0"/>
              <a:t> </a:t>
            </a:r>
            <a:r>
              <a:rPr lang="hu-HU" sz="3600" dirty="0" err="1"/>
              <a:t>Regulationsschema</a:t>
            </a: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63888" y="1412776"/>
            <a:ext cx="1656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Nervensystem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63888" y="2411596"/>
            <a:ext cx="1656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Hypothalamus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63888" y="3419708"/>
            <a:ext cx="1656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Hypophysis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3563888" y="4521894"/>
            <a:ext cx="16561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Periphere</a:t>
            </a:r>
            <a:r>
              <a:rPr lang="hu-HU" b="1" dirty="0"/>
              <a:t> </a:t>
            </a:r>
            <a:r>
              <a:rPr lang="hu-HU" b="1" dirty="0" err="1"/>
              <a:t>endokrine</a:t>
            </a:r>
            <a:r>
              <a:rPr lang="hu-HU" b="1" dirty="0"/>
              <a:t> </a:t>
            </a:r>
            <a:r>
              <a:rPr lang="hu-HU" b="1" dirty="0" err="1"/>
              <a:t>Drüse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3563888" y="6084004"/>
            <a:ext cx="1656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Zielzelle</a:t>
            </a:r>
            <a:endParaRPr lang="hu-HU" b="1" dirty="0"/>
          </a:p>
        </p:txBody>
      </p:sp>
      <p:sp>
        <p:nvSpPr>
          <p:cNvPr id="12" name="Lefelé nyíl 11"/>
          <p:cNvSpPr/>
          <p:nvPr/>
        </p:nvSpPr>
        <p:spPr>
          <a:xfrm>
            <a:off x="4310257" y="1844824"/>
            <a:ext cx="45719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3791890" y="2852936"/>
            <a:ext cx="45719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>
            <a:off x="4022225" y="3933056"/>
            <a:ext cx="45719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felé nyíl 14"/>
          <p:cNvSpPr/>
          <p:nvPr/>
        </p:nvSpPr>
        <p:spPr>
          <a:xfrm>
            <a:off x="4355976" y="5517232"/>
            <a:ext cx="45719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 rot="10800000" flipH="1">
            <a:off x="4644009" y="3933056"/>
            <a:ext cx="45719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5436136" y="4995176"/>
            <a:ext cx="360000" cy="180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 rot="5400000">
            <a:off x="4635006" y="3852049"/>
            <a:ext cx="2304258" cy="180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,</a:t>
            </a:r>
          </a:p>
        </p:txBody>
      </p:sp>
      <p:cxnSp>
        <p:nvCxnSpPr>
          <p:cNvPr id="38" name="Egyenes összekötő 37"/>
          <p:cNvCxnSpPr/>
          <p:nvPr/>
        </p:nvCxnSpPr>
        <p:spPr>
          <a:xfrm>
            <a:off x="6372200" y="2492896"/>
            <a:ext cx="0" cy="37444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H="1">
            <a:off x="5292080" y="6309320"/>
            <a:ext cx="108850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/>
          <p:nvPr/>
        </p:nvCxnSpPr>
        <p:spPr>
          <a:xfrm flipH="1">
            <a:off x="5292080" y="2492896"/>
            <a:ext cx="1008112" cy="0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 flipH="1">
            <a:off x="5364088" y="3645024"/>
            <a:ext cx="1008112" cy="0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flipH="1">
            <a:off x="5364088" y="5229200"/>
            <a:ext cx="1008112" cy="0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>
            <a:stCxn id="32" idx="1"/>
          </p:cNvCxnSpPr>
          <p:nvPr/>
        </p:nvCxnSpPr>
        <p:spPr>
          <a:xfrm flipH="1">
            <a:off x="5292082" y="2708920"/>
            <a:ext cx="495053" cy="838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>
            <a:off x="2915816" y="3573016"/>
            <a:ext cx="0" cy="273630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>
            <a:off x="2987824" y="3573016"/>
            <a:ext cx="432048" cy="0"/>
          </a:xfrm>
          <a:prstGeom prst="straightConnector1">
            <a:avLst/>
          </a:prstGeom>
          <a:ln w="349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/>
          <p:nvPr/>
        </p:nvCxnSpPr>
        <p:spPr>
          <a:xfrm flipH="1">
            <a:off x="2915816" y="6309320"/>
            <a:ext cx="57606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65"/>
          <p:cNvSpPr txBox="1"/>
          <p:nvPr/>
        </p:nvSpPr>
        <p:spPr>
          <a:xfrm>
            <a:off x="4067944" y="184482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67" name="Szövegdoboz 66"/>
          <p:cNvSpPr txBox="1"/>
          <p:nvPr/>
        </p:nvSpPr>
        <p:spPr>
          <a:xfrm>
            <a:off x="3765601" y="291565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68" name="Szövegdoboz 67"/>
          <p:cNvSpPr txBox="1"/>
          <p:nvPr/>
        </p:nvSpPr>
        <p:spPr>
          <a:xfrm>
            <a:off x="3779912" y="399577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69" name="Szövegdoboz 68"/>
          <p:cNvSpPr txBox="1"/>
          <p:nvPr/>
        </p:nvSpPr>
        <p:spPr>
          <a:xfrm>
            <a:off x="4139952" y="55799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70" name="Szövegdoboz 69"/>
          <p:cNvSpPr txBox="1"/>
          <p:nvPr/>
        </p:nvSpPr>
        <p:spPr>
          <a:xfrm>
            <a:off x="2627784" y="458112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71" name="Szövegdoboz 70"/>
          <p:cNvSpPr txBox="1"/>
          <p:nvPr/>
        </p:nvSpPr>
        <p:spPr>
          <a:xfrm>
            <a:off x="4644008" y="3933056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2" name="Szövegdoboz 71"/>
          <p:cNvSpPr txBox="1"/>
          <p:nvPr/>
        </p:nvSpPr>
        <p:spPr>
          <a:xfrm>
            <a:off x="4932040" y="2852936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3" name="Szövegdoboz 72"/>
          <p:cNvSpPr txBox="1"/>
          <p:nvPr/>
        </p:nvSpPr>
        <p:spPr>
          <a:xfrm>
            <a:off x="5796136" y="3645024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5" name="Szövegdoboz 74"/>
          <p:cNvSpPr txBox="1"/>
          <p:nvPr/>
        </p:nvSpPr>
        <p:spPr>
          <a:xfrm>
            <a:off x="6444208" y="4149080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 flipV="1">
            <a:off x="4932040" y="2852936"/>
            <a:ext cx="0" cy="461665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elé nyíl 34"/>
          <p:cNvSpPr/>
          <p:nvPr/>
        </p:nvSpPr>
        <p:spPr>
          <a:xfrm>
            <a:off x="4151930" y="2852936"/>
            <a:ext cx="45719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doboz 36"/>
          <p:cNvSpPr txBox="1"/>
          <p:nvPr/>
        </p:nvSpPr>
        <p:spPr>
          <a:xfrm>
            <a:off x="3909617" y="285293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3059832" y="2924944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i="1" dirty="0" err="1">
                <a:solidFill>
                  <a:srgbClr val="00B050"/>
                </a:solidFill>
              </a:rPr>
              <a:t>Liberine</a:t>
            </a:r>
            <a:endParaRPr lang="hu-HU" sz="1400" b="1" i="1" dirty="0">
              <a:solidFill>
                <a:srgbClr val="00B05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4132577" y="2924944"/>
            <a:ext cx="713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i="1" dirty="0" err="1">
                <a:solidFill>
                  <a:srgbClr val="FF0000"/>
                </a:solidFill>
              </a:rPr>
              <a:t>Statine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36625"/>
          </a:xfrm>
        </p:spPr>
        <p:txBody>
          <a:bodyPr/>
          <a:lstStyle/>
          <a:p>
            <a:r>
              <a:rPr lang="hu-HU" sz="3600" dirty="0" err="1"/>
              <a:t>Diencephalon</a:t>
            </a:r>
            <a:r>
              <a:rPr lang="hu-HU" sz="3600" dirty="0"/>
              <a:t> – </a:t>
            </a:r>
            <a:r>
              <a:rPr lang="hu-HU" sz="3600" dirty="0" err="1"/>
              <a:t>Basalansicht</a:t>
            </a:r>
            <a:endParaRPr lang="hu-HU" sz="3600" dirty="0"/>
          </a:p>
        </p:txBody>
      </p:sp>
      <p:pic>
        <p:nvPicPr>
          <p:cNvPr id="9220" name="Picture 4" descr="S_066_176be48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1371600"/>
            <a:ext cx="5129213" cy="5486400"/>
          </a:xfrm>
          <a:prstGeom prst="rect">
            <a:avLst/>
          </a:prstGeom>
          <a:noFill/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4572000" y="2276475"/>
            <a:ext cx="2520950" cy="10080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 flipV="1">
            <a:off x="4572000" y="3644900"/>
            <a:ext cx="2447925" cy="5762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943100" y="2517775"/>
            <a:ext cx="2519363" cy="863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1979613" y="3500438"/>
            <a:ext cx="2520950" cy="6477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11188" y="2362200"/>
            <a:ext cx="1223962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 dirty="0" err="1">
                <a:solidFill>
                  <a:schemeClr val="bg1"/>
                </a:solidFill>
              </a:rPr>
              <a:t>Infundibulum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235825" y="2035175"/>
            <a:ext cx="1152525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 dirty="0" err="1">
                <a:solidFill>
                  <a:schemeClr val="bg1"/>
                </a:solidFill>
              </a:rPr>
              <a:t>Chiasma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opticum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11188" y="3908425"/>
            <a:ext cx="1223962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 dirty="0" err="1">
                <a:solidFill>
                  <a:schemeClr val="bg1"/>
                </a:solidFill>
              </a:rPr>
              <a:t>Eminentia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mediana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164388" y="4005263"/>
            <a:ext cx="1152525" cy="63094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chemeClr val="bg1"/>
                </a:solidFill>
              </a:rPr>
              <a:t>Corpus</a:t>
            </a:r>
          </a:p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chemeClr val="bg1"/>
                </a:solidFill>
              </a:rPr>
              <a:t>mammillare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/>
              <a:t>Mediansagittalschnitt</a:t>
            </a:r>
            <a:r>
              <a:rPr lang="hu-HU" sz="3200" dirty="0"/>
              <a:t> - </a:t>
            </a:r>
            <a:r>
              <a:rPr lang="hu-HU" sz="3200" dirty="0" err="1"/>
              <a:t>Übersicht</a:t>
            </a:r>
            <a:endParaRPr lang="hu-HU" sz="3200" dirty="0"/>
          </a:p>
        </p:txBody>
      </p:sp>
      <p:pic>
        <p:nvPicPr>
          <p:cNvPr id="4" name="Picture 4" descr="hypothalamus makrosz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78478"/>
            <a:ext cx="7776864" cy="5862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444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3600" dirty="0" err="1">
                <a:latin typeface="+mj-lt"/>
                <a:ea typeface="+mj-ea"/>
                <a:cs typeface="+mj-cs"/>
              </a:rPr>
              <a:t>Diencephalon</a:t>
            </a:r>
            <a:r>
              <a:rPr lang="hu-HU" sz="3600" dirty="0">
                <a:latin typeface="+mj-lt"/>
                <a:ea typeface="+mj-ea"/>
                <a:cs typeface="+mj-cs"/>
              </a:rPr>
              <a:t> – </a:t>
            </a:r>
            <a:r>
              <a:rPr lang="hu-HU" sz="3600" dirty="0" err="1">
                <a:latin typeface="+mj-lt"/>
                <a:ea typeface="+mj-ea"/>
                <a:cs typeface="+mj-cs"/>
              </a:rPr>
              <a:t>Mediansagittalschnitt</a:t>
            </a:r>
            <a:endParaRPr lang="hu-HU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5" descr="page3 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8893175" cy="462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4888" y="2276475"/>
            <a:ext cx="2808287" cy="3700463"/>
          </a:xfrm>
        </p:spPr>
        <p:txBody>
          <a:bodyPr/>
          <a:lstStyle/>
          <a:p>
            <a:r>
              <a:rPr lang="hu-HU" sz="2400" dirty="0" err="1">
                <a:solidFill>
                  <a:srgbClr val="FF0000"/>
                </a:solidFill>
              </a:rPr>
              <a:t>Thalamus</a:t>
            </a:r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r>
              <a:rPr lang="hu-HU" sz="2400" dirty="0" err="1">
                <a:solidFill>
                  <a:srgbClr val="009900"/>
                </a:solidFill>
              </a:rPr>
              <a:t>Hypothalamus</a:t>
            </a:r>
            <a:endParaRPr lang="hu-HU" sz="2400" dirty="0">
              <a:solidFill>
                <a:srgbClr val="009900"/>
              </a:solidFill>
            </a:endParaRPr>
          </a:p>
          <a:p>
            <a:endParaRPr lang="hu-HU" sz="2400" dirty="0">
              <a:solidFill>
                <a:srgbClr val="009900"/>
              </a:solidFill>
            </a:endParaRPr>
          </a:p>
          <a:p>
            <a:r>
              <a:rPr lang="hu-HU" sz="2400" dirty="0" err="1">
                <a:solidFill>
                  <a:schemeClr val="accent2"/>
                </a:solidFill>
              </a:rPr>
              <a:t>Epithalamus</a:t>
            </a:r>
            <a:endParaRPr lang="hu-HU" sz="2400" dirty="0">
              <a:solidFill>
                <a:schemeClr val="accent2"/>
              </a:solidFill>
            </a:endParaRPr>
          </a:p>
          <a:p>
            <a:endParaRPr lang="hu-HU" sz="2400" dirty="0">
              <a:solidFill>
                <a:schemeClr val="accent2"/>
              </a:solidFill>
            </a:endParaRPr>
          </a:p>
          <a:p>
            <a:r>
              <a:rPr lang="hu-HU" sz="2400" dirty="0" err="1"/>
              <a:t>Subthalamus</a:t>
            </a:r>
            <a:endParaRPr lang="hu-HU" sz="2400" dirty="0"/>
          </a:p>
          <a:p>
            <a:endParaRPr lang="hu-HU" dirty="0"/>
          </a:p>
        </p:txBody>
      </p:sp>
      <p:pic>
        <p:nvPicPr>
          <p:cNvPr id="4100" name="Picture 4" descr="d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5543550" cy="5035550"/>
          </a:xfrm>
          <a:prstGeom prst="rect">
            <a:avLst/>
          </a:prstGeom>
          <a:noFill/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 rot="894159">
            <a:off x="4067175" y="3213100"/>
            <a:ext cx="1501775" cy="90805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 rot="722390">
            <a:off x="2195513" y="2349500"/>
            <a:ext cx="2159000" cy="10795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 rot="-387845">
            <a:off x="1187450" y="3213100"/>
            <a:ext cx="1800225" cy="1295400"/>
          </a:xfrm>
          <a:prstGeom prst="ellips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57200" y="444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3600" dirty="0" err="1">
                <a:latin typeface="+mj-lt"/>
                <a:ea typeface="+mj-ea"/>
                <a:cs typeface="+mj-cs"/>
              </a:rPr>
              <a:t>Diencephalon</a:t>
            </a:r>
            <a:r>
              <a:rPr lang="hu-HU" sz="3600" dirty="0">
                <a:latin typeface="+mj-lt"/>
                <a:ea typeface="+mj-ea"/>
                <a:cs typeface="+mj-cs"/>
              </a:rPr>
              <a:t> – </a:t>
            </a:r>
            <a:r>
              <a:rPr lang="hu-HU" sz="3600" dirty="0" err="1">
                <a:latin typeface="+mj-lt"/>
                <a:ea typeface="+mj-ea"/>
                <a:cs typeface="+mj-cs"/>
              </a:rPr>
              <a:t>Mediansagittalschnitt</a:t>
            </a:r>
            <a:endParaRPr lang="hu-HU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358</Words>
  <Application>Microsoft Office PowerPoint</Application>
  <PresentationFormat>Diavetítés a képernyőre (4:3 oldalarány)</PresentationFormat>
  <Paragraphs>274</Paragraphs>
  <Slides>22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Arial Unicode MS</vt:lpstr>
      <vt:lpstr>Calibri</vt:lpstr>
      <vt:lpstr>Office-téma</vt:lpstr>
      <vt:lpstr>PowerPoint-bemutató</vt:lpstr>
      <vt:lpstr>Zelluläre Kommunikation</vt:lpstr>
      <vt:lpstr>PowerPoint-bemutató</vt:lpstr>
      <vt:lpstr>Endokrine Drüsen</vt:lpstr>
      <vt:lpstr>Allgemeines Regulationsschema</vt:lpstr>
      <vt:lpstr>Diencephalon – Basalansicht</vt:lpstr>
      <vt:lpstr>Mediansagittalschnitt - Übersicht</vt:lpstr>
      <vt:lpstr>PowerPoint-bemutató</vt:lpstr>
      <vt:lpstr>PowerPoint-bemutató</vt:lpstr>
      <vt:lpstr>Funktionen des Hypothalamus</vt:lpstr>
      <vt:lpstr>Kerngruppen des Hypothalamus</vt:lpstr>
      <vt:lpstr>PowerPoint-bemutató</vt:lpstr>
      <vt:lpstr>PowerPoint-bemutató</vt:lpstr>
      <vt:lpstr>Hypophysealer portale Kerslauf</vt:lpstr>
      <vt:lpstr>Hypophysis (Hypophyse)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Arnold</dc:creator>
  <cp:lastModifiedBy>Arnold Szabó</cp:lastModifiedBy>
  <cp:revision>113</cp:revision>
  <dcterms:created xsi:type="dcterms:W3CDTF">2013-03-03T12:32:31Z</dcterms:created>
  <dcterms:modified xsi:type="dcterms:W3CDTF">2019-05-10T14:43:46Z</dcterms:modified>
</cp:coreProperties>
</file>