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89" r:id="rId5"/>
    <p:sldId id="260" r:id="rId6"/>
    <p:sldId id="266" r:id="rId7"/>
    <p:sldId id="261" r:id="rId8"/>
    <p:sldId id="288" r:id="rId9"/>
    <p:sldId id="262" r:id="rId10"/>
    <p:sldId id="279" r:id="rId11"/>
    <p:sldId id="280" r:id="rId12"/>
    <p:sldId id="281" r:id="rId13"/>
    <p:sldId id="282" r:id="rId14"/>
    <p:sldId id="284" r:id="rId15"/>
    <p:sldId id="283" r:id="rId16"/>
    <p:sldId id="263" r:id="rId17"/>
    <p:sldId id="290" r:id="rId18"/>
    <p:sldId id="286" r:id="rId19"/>
    <p:sldId id="264" r:id="rId20"/>
    <p:sldId id="278" r:id="rId21"/>
    <p:sldId id="265" r:id="rId22"/>
    <p:sldId id="291" r:id="rId23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99FF"/>
    <a:srgbClr val="FF9966"/>
    <a:srgbClr val="FF99FF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1" d="100"/>
          <a:sy n="101" d="100"/>
        </p:scale>
        <p:origin x="108" y="2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171AB-8E20-4614-9454-F3CE7EF46B69}" type="datetimeFigureOut">
              <a:rPr lang="hu-HU" smtClean="0"/>
              <a:t>2019.04.09.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64E3E-755B-475D-9579-0E2B487AE4A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086080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171AB-8E20-4614-9454-F3CE7EF46B69}" type="datetimeFigureOut">
              <a:rPr lang="hu-HU" smtClean="0"/>
              <a:t>2019.04.09.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64E3E-755B-475D-9579-0E2B487AE4A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052924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171AB-8E20-4614-9454-F3CE7EF46B69}" type="datetimeFigureOut">
              <a:rPr lang="hu-HU" smtClean="0"/>
              <a:t>2019.04.09.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64E3E-755B-475D-9579-0E2B487AE4A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439157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171AB-8E20-4614-9454-F3CE7EF46B69}" type="datetimeFigureOut">
              <a:rPr lang="hu-HU" smtClean="0"/>
              <a:t>2019.04.09.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64E3E-755B-475D-9579-0E2B487AE4A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37214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171AB-8E20-4614-9454-F3CE7EF46B69}" type="datetimeFigureOut">
              <a:rPr lang="hu-HU" smtClean="0"/>
              <a:t>2019.04.09.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64E3E-755B-475D-9579-0E2B487AE4A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656111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171AB-8E20-4614-9454-F3CE7EF46B69}" type="datetimeFigureOut">
              <a:rPr lang="hu-HU" smtClean="0"/>
              <a:t>2019.04.09.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64E3E-755B-475D-9579-0E2B487AE4A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587806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171AB-8E20-4614-9454-F3CE7EF46B69}" type="datetimeFigureOut">
              <a:rPr lang="hu-HU" smtClean="0"/>
              <a:t>2019.04.09.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64E3E-755B-475D-9579-0E2B487AE4A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615154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171AB-8E20-4614-9454-F3CE7EF46B69}" type="datetimeFigureOut">
              <a:rPr lang="hu-HU" smtClean="0"/>
              <a:t>2019.04.09.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64E3E-755B-475D-9579-0E2B487AE4A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139176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171AB-8E20-4614-9454-F3CE7EF46B69}" type="datetimeFigureOut">
              <a:rPr lang="hu-HU" smtClean="0"/>
              <a:t>2019.04.09.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64E3E-755B-475D-9579-0E2B487AE4A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998818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171AB-8E20-4614-9454-F3CE7EF46B69}" type="datetimeFigureOut">
              <a:rPr lang="hu-HU" smtClean="0"/>
              <a:t>2019.04.09.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64E3E-755B-475D-9579-0E2B487AE4A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153771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171AB-8E20-4614-9454-F3CE7EF46B69}" type="datetimeFigureOut">
              <a:rPr lang="hu-HU" smtClean="0"/>
              <a:t>2019.04.09.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64E3E-755B-475D-9579-0E2B487AE4A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566353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B171AB-8E20-4614-9454-F3CE7EF46B69}" type="datetimeFigureOut">
              <a:rPr lang="hu-HU" smtClean="0"/>
              <a:t>2019.04.09.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A64E3E-755B-475D-9579-0E2B487AE4A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41033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475656" y="1772816"/>
            <a:ext cx="604867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Histologie</a:t>
            </a:r>
            <a:r>
              <a:rPr lang="hu-HU" sz="2800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 der </a:t>
            </a:r>
            <a:r>
              <a:rPr lang="hu-HU" sz="2800" b="1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männlichen</a:t>
            </a:r>
            <a:r>
              <a:rPr lang="hu-HU" sz="2800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hu-HU" sz="2800" b="1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Geschlechtsorgane</a:t>
            </a:r>
            <a:r>
              <a:rPr lang="hu-HU" sz="2800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 I.</a:t>
            </a:r>
          </a:p>
          <a:p>
            <a:pPr algn="ctr"/>
            <a:endParaRPr lang="hu-HU" sz="2800" dirty="0" smtClean="0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hu-HU" sz="2800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Hoden</a:t>
            </a:r>
            <a:r>
              <a:rPr lang="hu-HU" sz="28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, </a:t>
            </a:r>
            <a:r>
              <a:rPr lang="hu-HU" sz="2800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Spermatogenese</a:t>
            </a:r>
            <a:endParaRPr lang="hu-HU" sz="280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2843808" y="4437112"/>
            <a:ext cx="31683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Prof. Dr. Pál </a:t>
            </a:r>
            <a:r>
              <a:rPr lang="hu-HU" sz="20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Röhlich</a:t>
            </a:r>
            <a:endParaRPr lang="hu-HU" sz="20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2699792" y="5616666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>
                <a:solidFill>
                  <a:schemeClr val="bg1"/>
                </a:solidFill>
              </a:rPr>
              <a:t>ÁOK, 8.-10. 04. 2019</a:t>
            </a:r>
            <a:endParaRPr lang="hu-H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310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Text Box 7"/>
          <p:cNvSpPr txBox="1">
            <a:spLocks noChangeArrowheads="1"/>
          </p:cNvSpPr>
          <p:nvPr/>
        </p:nvSpPr>
        <p:spPr bwMode="auto">
          <a:xfrm>
            <a:off x="268288" y="549275"/>
            <a:ext cx="8496300" cy="507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hu-HU" altLang="hu-HU" sz="1300" b="1" dirty="0" smtClean="0">
              <a:solidFill>
                <a:srgbClr val="FF7C80"/>
              </a:solidFill>
              <a:latin typeface="Calibri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hu-HU" altLang="hu-HU" sz="1300" dirty="0" smtClean="0">
              <a:solidFill>
                <a:schemeClr val="bg1"/>
              </a:solidFill>
              <a:latin typeface="Calibri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hu-HU" altLang="hu-HU" sz="1300" dirty="0" smtClean="0">
              <a:solidFill>
                <a:schemeClr val="bg1"/>
              </a:solidFill>
              <a:latin typeface="Calibri" pitchFamily="34" charset="0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hu-HU" altLang="hu-HU" sz="1800" dirty="0" smtClean="0">
                <a:solidFill>
                  <a:schemeClr val="bg1"/>
                </a:solidFill>
              </a:rPr>
              <a:t> </a:t>
            </a:r>
            <a:r>
              <a:rPr lang="hu-HU" altLang="hu-HU" sz="1800" b="1" dirty="0" err="1" smtClean="0">
                <a:solidFill>
                  <a:srgbClr val="FFFF00"/>
                </a:solidFill>
                <a:latin typeface="Calibri" pitchFamily="34" charset="0"/>
              </a:rPr>
              <a:t>Meiose</a:t>
            </a:r>
            <a:r>
              <a:rPr lang="hu-HU" altLang="hu-HU" sz="1800" b="1" dirty="0" smtClean="0">
                <a:solidFill>
                  <a:srgbClr val="FFFF00"/>
                </a:solidFill>
                <a:latin typeface="Calibri" pitchFamily="34" charset="0"/>
              </a:rPr>
              <a:t>: </a:t>
            </a:r>
            <a:r>
              <a:rPr lang="hu-HU" altLang="hu-HU" sz="1800" b="1" dirty="0" err="1">
                <a:solidFill>
                  <a:srgbClr val="FFFF00"/>
                </a:solidFill>
                <a:latin typeface="Calibri" pitchFamily="34" charset="0"/>
              </a:rPr>
              <a:t>e</a:t>
            </a:r>
            <a:r>
              <a:rPr lang="hu-HU" altLang="hu-HU" sz="1800" b="1" dirty="0" err="1" smtClean="0">
                <a:solidFill>
                  <a:srgbClr val="FFFF00"/>
                </a:solidFill>
                <a:latin typeface="Calibri" pitchFamily="34" charset="0"/>
              </a:rPr>
              <a:t>ine</a:t>
            </a:r>
            <a:r>
              <a:rPr lang="hu-HU" altLang="hu-HU" sz="1800" b="1" dirty="0" smtClean="0">
                <a:solidFill>
                  <a:srgbClr val="FFFF00"/>
                </a:solidFill>
                <a:latin typeface="Calibri" pitchFamily="34" charset="0"/>
              </a:rPr>
              <a:t> </a:t>
            </a:r>
            <a:r>
              <a:rPr lang="hu-HU" altLang="hu-HU" sz="1800" b="1" dirty="0" err="1">
                <a:solidFill>
                  <a:srgbClr val="FFFF00"/>
                </a:solidFill>
                <a:latin typeface="Calibri" pitchFamily="34" charset="0"/>
              </a:rPr>
              <a:t>Doppelteilung</a:t>
            </a:r>
            <a:r>
              <a:rPr lang="hu-HU" altLang="hu-HU" sz="1800" b="1" dirty="0">
                <a:solidFill>
                  <a:srgbClr val="FFFF00"/>
                </a:solidFill>
                <a:latin typeface="Calibri" pitchFamily="34" charset="0"/>
              </a:rPr>
              <a:t> </a:t>
            </a:r>
            <a:r>
              <a:rPr lang="hu-HU" altLang="hu-HU" sz="1800" b="1" dirty="0" err="1">
                <a:solidFill>
                  <a:srgbClr val="FFFF00"/>
                </a:solidFill>
                <a:latin typeface="Calibri" pitchFamily="34" charset="0"/>
              </a:rPr>
              <a:t>kombiniert</a:t>
            </a:r>
            <a:r>
              <a:rPr lang="hu-HU" altLang="hu-HU" sz="1800" b="1" dirty="0">
                <a:solidFill>
                  <a:srgbClr val="FFFF00"/>
                </a:solidFill>
                <a:latin typeface="Calibri" pitchFamily="34" charset="0"/>
              </a:rPr>
              <a:t> mit </a:t>
            </a:r>
            <a:r>
              <a:rPr lang="hu-HU" altLang="hu-HU" sz="1800" b="1" dirty="0" err="1">
                <a:solidFill>
                  <a:srgbClr val="FFFF00"/>
                </a:solidFill>
                <a:latin typeface="Calibri" pitchFamily="34" charset="0"/>
              </a:rPr>
              <a:t>genetischer</a:t>
            </a:r>
            <a:r>
              <a:rPr lang="hu-HU" altLang="hu-HU" sz="1800" b="1" dirty="0">
                <a:solidFill>
                  <a:srgbClr val="FFFF00"/>
                </a:solidFill>
                <a:latin typeface="Calibri" pitchFamily="34" charset="0"/>
              </a:rPr>
              <a:t> </a:t>
            </a:r>
            <a:r>
              <a:rPr lang="hu-HU" altLang="hu-HU" sz="1800" b="1" dirty="0" err="1">
                <a:solidFill>
                  <a:srgbClr val="FFFF00"/>
                </a:solidFill>
                <a:latin typeface="Calibri" pitchFamily="34" charset="0"/>
              </a:rPr>
              <a:t>Rekombination</a:t>
            </a:r>
            <a:r>
              <a:rPr lang="hu-HU" altLang="hu-HU" sz="1800" b="1" dirty="0">
                <a:solidFill>
                  <a:srgbClr val="FFFF00"/>
                </a:solidFill>
                <a:latin typeface="Calibri" pitchFamily="34" charset="0"/>
              </a:rPr>
              <a:t>, die </a:t>
            </a:r>
            <a:r>
              <a:rPr lang="hu-HU" altLang="hu-HU" sz="1800" b="1" dirty="0" err="1">
                <a:solidFill>
                  <a:srgbClr val="FFFF00"/>
                </a:solidFill>
                <a:latin typeface="Calibri" pitchFamily="34" charset="0"/>
              </a:rPr>
              <a:t>entstandenen</a:t>
            </a:r>
            <a:r>
              <a:rPr lang="hu-HU" altLang="hu-HU" sz="1800" b="1" dirty="0">
                <a:solidFill>
                  <a:srgbClr val="FFFF00"/>
                </a:solidFill>
                <a:latin typeface="Calibri" pitchFamily="34" charset="0"/>
              </a:rPr>
              <a:t> </a:t>
            </a:r>
            <a:r>
              <a:rPr lang="hu-HU" altLang="hu-HU" sz="1800" b="1" dirty="0" err="1">
                <a:solidFill>
                  <a:srgbClr val="FFFF00"/>
                </a:solidFill>
                <a:latin typeface="Calibri" pitchFamily="34" charset="0"/>
              </a:rPr>
              <a:t>Zellen</a:t>
            </a:r>
            <a:r>
              <a:rPr lang="hu-HU" altLang="hu-HU" sz="1800" b="1" dirty="0">
                <a:solidFill>
                  <a:srgbClr val="FFFF00"/>
                </a:solidFill>
                <a:latin typeface="Calibri" pitchFamily="34" charset="0"/>
              </a:rPr>
              <a:t> </a:t>
            </a:r>
            <a:r>
              <a:rPr lang="hu-HU" altLang="hu-HU" sz="1800" b="1" dirty="0" err="1">
                <a:solidFill>
                  <a:srgbClr val="FFFF00"/>
                </a:solidFill>
                <a:latin typeface="Calibri" pitchFamily="34" charset="0"/>
              </a:rPr>
              <a:t>sind</a:t>
            </a:r>
            <a:r>
              <a:rPr lang="hu-HU" altLang="hu-HU" sz="1800" b="1" dirty="0">
                <a:solidFill>
                  <a:srgbClr val="FFFF00"/>
                </a:solidFill>
                <a:latin typeface="Calibri" pitchFamily="34" charset="0"/>
              </a:rPr>
              <a:t> </a:t>
            </a:r>
            <a:r>
              <a:rPr lang="hu-HU" altLang="hu-HU" sz="1800" b="1" dirty="0" err="1">
                <a:solidFill>
                  <a:srgbClr val="FFFF00"/>
                </a:solidFill>
                <a:latin typeface="Calibri" pitchFamily="34" charset="0"/>
              </a:rPr>
              <a:t>haploid</a:t>
            </a:r>
            <a:r>
              <a:rPr lang="hu-HU" altLang="hu-HU" sz="1800" b="1" dirty="0">
                <a:solidFill>
                  <a:srgbClr val="FFFF00"/>
                </a:solidFill>
                <a:latin typeface="Calibri" pitchFamily="34" charset="0"/>
              </a:rPr>
              <a:t>. </a:t>
            </a: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hu-HU" altLang="hu-HU" sz="1400" b="1" dirty="0" smtClean="0">
              <a:solidFill>
                <a:schemeClr val="bg1"/>
              </a:solidFill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hu-HU" altLang="hu-HU" sz="1800" b="1" dirty="0" err="1" smtClean="0">
                <a:solidFill>
                  <a:srgbClr val="FFFF00"/>
                </a:solidFill>
                <a:latin typeface="Calibri" pitchFamily="34" charset="0"/>
              </a:rPr>
              <a:t>Meiose</a:t>
            </a:r>
            <a:r>
              <a:rPr lang="hu-HU" altLang="hu-HU" sz="1800" b="1" dirty="0" smtClean="0">
                <a:solidFill>
                  <a:srgbClr val="FFFF00"/>
                </a:solidFill>
                <a:latin typeface="Calibri" pitchFamily="34" charset="0"/>
              </a:rPr>
              <a:t> I</a:t>
            </a:r>
            <a:r>
              <a:rPr lang="hu-HU" altLang="hu-HU" sz="1800" dirty="0" smtClean="0">
                <a:solidFill>
                  <a:srgbClr val="FFFF00"/>
                </a:solidFill>
                <a:latin typeface="Calibri" pitchFamily="34" charset="0"/>
              </a:rPr>
              <a:t> </a:t>
            </a:r>
            <a:r>
              <a:rPr lang="hu-HU" altLang="hu-HU" sz="1600" dirty="0" smtClean="0">
                <a:solidFill>
                  <a:schemeClr val="bg1"/>
                </a:solidFill>
                <a:latin typeface="Calibri" pitchFamily="34" charset="0"/>
              </a:rPr>
              <a:t>(1. </a:t>
            </a:r>
            <a:r>
              <a:rPr lang="hu-HU" altLang="hu-HU" sz="1600" dirty="0" err="1" smtClean="0">
                <a:solidFill>
                  <a:schemeClr val="bg1"/>
                </a:solidFill>
                <a:latin typeface="Calibri" pitchFamily="34" charset="0"/>
              </a:rPr>
              <a:t>Reifeteilung</a:t>
            </a:r>
            <a:r>
              <a:rPr lang="hu-HU" altLang="hu-HU" sz="1600" dirty="0" smtClean="0">
                <a:solidFill>
                  <a:schemeClr val="bg1"/>
                </a:solidFill>
                <a:latin typeface="Calibri" pitchFamily="34" charset="0"/>
              </a:rPr>
              <a:t>).  </a:t>
            </a:r>
            <a:r>
              <a:rPr lang="hu-HU" altLang="hu-HU" sz="1600" b="1" dirty="0" err="1" smtClean="0">
                <a:solidFill>
                  <a:srgbClr val="FF9966"/>
                </a:solidFill>
                <a:latin typeface="Calibri" pitchFamily="34" charset="0"/>
              </a:rPr>
              <a:t>Genetische</a:t>
            </a:r>
            <a:r>
              <a:rPr lang="hu-HU" altLang="hu-HU" sz="1600" b="1" dirty="0" smtClean="0">
                <a:solidFill>
                  <a:srgbClr val="FF9966"/>
                </a:solidFill>
                <a:latin typeface="Calibri" pitchFamily="34" charset="0"/>
              </a:rPr>
              <a:t> </a:t>
            </a:r>
            <a:r>
              <a:rPr lang="hu-HU" altLang="hu-HU" sz="1600" b="1" dirty="0" err="1" smtClean="0">
                <a:solidFill>
                  <a:srgbClr val="FF9966"/>
                </a:solidFill>
                <a:latin typeface="Calibri" pitchFamily="34" charset="0"/>
              </a:rPr>
              <a:t>Rekombination</a:t>
            </a:r>
            <a:r>
              <a:rPr lang="hu-HU" altLang="hu-HU" sz="1600" b="1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</a:p>
          <a:p>
            <a:pPr marL="285750" indent="-285750" eaLnBrk="1" hangingPunct="1">
              <a:spcBef>
                <a:spcPct val="50000"/>
              </a:spcBef>
              <a:defRPr/>
            </a:pPr>
            <a:r>
              <a:rPr lang="hu-HU" altLang="hu-HU" sz="1600" dirty="0" smtClean="0">
                <a:solidFill>
                  <a:schemeClr val="bg1"/>
                </a:solidFill>
                <a:latin typeface="Calibri" pitchFamily="34" charset="0"/>
              </a:rPr>
              <a:t>(</a:t>
            </a:r>
            <a:r>
              <a:rPr lang="hu-HU" altLang="hu-HU" sz="1600" dirty="0" err="1" smtClean="0">
                <a:solidFill>
                  <a:schemeClr val="bg1"/>
                </a:solidFill>
                <a:latin typeface="Calibri" pitchFamily="34" charset="0"/>
              </a:rPr>
              <a:t>crossing</a:t>
            </a:r>
            <a:r>
              <a:rPr lang="hu-HU" altLang="hu-HU" sz="1600" dirty="0" smtClean="0">
                <a:solidFill>
                  <a:schemeClr val="bg1"/>
                </a:solidFill>
                <a:latin typeface="Calibri" pitchFamily="34" charset="0"/>
              </a:rPr>
              <a:t> over  und</a:t>
            </a:r>
          </a:p>
          <a:p>
            <a:pPr marL="285750" indent="-285750" eaLnBrk="1" hangingPunct="1">
              <a:spcBef>
                <a:spcPct val="50000"/>
              </a:spcBef>
              <a:defRPr/>
            </a:pPr>
            <a:r>
              <a:rPr lang="hu-HU" altLang="hu-HU" sz="1600" dirty="0" err="1" smtClean="0">
                <a:solidFill>
                  <a:schemeClr val="bg1"/>
                </a:solidFill>
                <a:latin typeface="Calibri" pitchFamily="34" charset="0"/>
              </a:rPr>
              <a:t>zufällige</a:t>
            </a:r>
            <a:r>
              <a:rPr lang="hu-HU" altLang="hu-HU" sz="1600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hu-HU" altLang="hu-HU" sz="1600" dirty="0" err="1" smtClean="0">
                <a:solidFill>
                  <a:schemeClr val="bg1"/>
                </a:solidFill>
                <a:latin typeface="Calibri" pitchFamily="34" charset="0"/>
              </a:rPr>
              <a:t>Segregation</a:t>
            </a:r>
            <a:r>
              <a:rPr lang="hu-HU" altLang="hu-HU" sz="1600" dirty="0" smtClean="0">
                <a:solidFill>
                  <a:schemeClr val="bg1"/>
                </a:solidFill>
                <a:latin typeface="Calibri" pitchFamily="34" charset="0"/>
              </a:rPr>
              <a:t> der </a:t>
            </a:r>
            <a:r>
              <a:rPr lang="hu-HU" altLang="hu-HU" sz="1600" dirty="0" err="1" smtClean="0">
                <a:solidFill>
                  <a:schemeClr val="bg1"/>
                </a:solidFill>
                <a:latin typeface="Calibri" pitchFamily="34" charset="0"/>
              </a:rPr>
              <a:t>homologen</a:t>
            </a:r>
            <a:r>
              <a:rPr lang="hu-HU" altLang="hu-HU" sz="1600" dirty="0" smtClean="0">
                <a:solidFill>
                  <a:schemeClr val="bg1"/>
                </a:solidFill>
                <a:latin typeface="Calibri" pitchFamily="34" charset="0"/>
              </a:rPr>
              <a:t>  </a:t>
            </a:r>
            <a:r>
              <a:rPr lang="hu-HU" altLang="hu-HU" sz="1600" dirty="0" err="1" smtClean="0">
                <a:solidFill>
                  <a:schemeClr val="bg1"/>
                </a:solidFill>
                <a:latin typeface="Calibri" pitchFamily="34" charset="0"/>
              </a:rPr>
              <a:t>Chromosomen</a:t>
            </a:r>
            <a:r>
              <a:rPr lang="hu-HU" altLang="hu-HU" sz="1600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hu-HU" altLang="hu-HU" sz="1600" dirty="0" err="1" smtClean="0">
                <a:solidFill>
                  <a:schemeClr val="bg1"/>
                </a:solidFill>
                <a:latin typeface="Calibri" pitchFamily="34" charset="0"/>
              </a:rPr>
              <a:t>in</a:t>
            </a:r>
            <a:r>
              <a:rPr lang="hu-HU" altLang="hu-HU" sz="1600" dirty="0" smtClean="0">
                <a:solidFill>
                  <a:schemeClr val="bg1"/>
                </a:solidFill>
                <a:latin typeface="Calibri" pitchFamily="34" charset="0"/>
              </a:rPr>
              <a:t> die </a:t>
            </a:r>
            <a:r>
              <a:rPr lang="hu-HU" altLang="hu-HU" sz="1600" dirty="0" err="1" smtClean="0">
                <a:solidFill>
                  <a:schemeClr val="bg1"/>
                </a:solidFill>
                <a:latin typeface="Calibri" pitchFamily="34" charset="0"/>
              </a:rPr>
              <a:t>Tochterzellen</a:t>
            </a:r>
            <a:r>
              <a:rPr lang="hu-HU" altLang="hu-HU" sz="1600" dirty="0" smtClean="0">
                <a:solidFill>
                  <a:schemeClr val="bg1"/>
                </a:solidFill>
                <a:latin typeface="Calibri" pitchFamily="34" charset="0"/>
              </a:rPr>
              <a:t>)</a:t>
            </a: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hu-HU" altLang="hu-HU" sz="1600" b="1" dirty="0" smtClean="0">
                <a:solidFill>
                  <a:srgbClr val="FF9966"/>
                </a:solidFill>
                <a:latin typeface="Calibri" pitchFamily="34" charset="0"/>
              </a:rPr>
              <a:t>	2 </a:t>
            </a:r>
            <a:r>
              <a:rPr lang="hu-HU" altLang="hu-HU" sz="1600" b="1" dirty="0" err="1" smtClean="0">
                <a:solidFill>
                  <a:srgbClr val="FF9966"/>
                </a:solidFill>
                <a:latin typeface="Calibri" pitchFamily="34" charset="0"/>
              </a:rPr>
              <a:t>Diploide</a:t>
            </a:r>
            <a:r>
              <a:rPr lang="hu-HU" altLang="hu-HU" sz="1600" b="1" dirty="0" smtClean="0">
                <a:solidFill>
                  <a:srgbClr val="FF9966"/>
                </a:solidFill>
                <a:latin typeface="Calibri" pitchFamily="34" charset="0"/>
              </a:rPr>
              <a:t> </a:t>
            </a:r>
            <a:r>
              <a:rPr lang="hu-HU" altLang="hu-HU" sz="1600" b="1" dirty="0" err="1" smtClean="0">
                <a:solidFill>
                  <a:srgbClr val="FF9966"/>
                </a:solidFill>
                <a:latin typeface="Calibri" pitchFamily="34" charset="0"/>
              </a:rPr>
              <a:t>Zellen</a:t>
            </a:r>
            <a:r>
              <a:rPr lang="hu-HU" altLang="hu-HU" sz="1600" b="1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hu-HU" altLang="hu-HU" sz="1600" dirty="0" err="1" smtClean="0">
                <a:solidFill>
                  <a:schemeClr val="bg1"/>
                </a:solidFill>
                <a:latin typeface="Calibri" pitchFamily="34" charset="0"/>
              </a:rPr>
              <a:t>entstehen</a:t>
            </a:r>
            <a:r>
              <a:rPr lang="hu-HU" altLang="hu-HU" sz="1600" dirty="0" smtClean="0">
                <a:solidFill>
                  <a:schemeClr val="bg1"/>
                </a:solidFill>
                <a:latin typeface="Calibri" pitchFamily="34" charset="0"/>
              </a:rPr>
              <a:t>, die </a:t>
            </a:r>
            <a:r>
              <a:rPr lang="hu-HU" altLang="hu-HU" sz="1600" b="1" dirty="0" err="1" smtClean="0">
                <a:solidFill>
                  <a:srgbClr val="CC99FF"/>
                </a:solidFill>
                <a:latin typeface="Calibri" pitchFamily="34" charset="0"/>
              </a:rPr>
              <a:t>homologen</a:t>
            </a:r>
            <a:r>
              <a:rPr lang="hu-HU" altLang="hu-HU" sz="1600" b="1" dirty="0" smtClean="0">
                <a:solidFill>
                  <a:srgbClr val="CC99FF"/>
                </a:solidFill>
                <a:latin typeface="Calibri" pitchFamily="34" charset="0"/>
              </a:rPr>
              <a:t> </a:t>
            </a:r>
            <a:r>
              <a:rPr lang="hu-HU" altLang="hu-HU" sz="1600" b="1" dirty="0" err="1" smtClean="0">
                <a:solidFill>
                  <a:srgbClr val="CC99FF"/>
                </a:solidFill>
                <a:latin typeface="Calibri" pitchFamily="34" charset="0"/>
              </a:rPr>
              <a:t>Chromosomen</a:t>
            </a:r>
            <a:r>
              <a:rPr lang="hu-HU" altLang="hu-HU" sz="1600" b="1" dirty="0" smtClean="0">
                <a:solidFill>
                  <a:srgbClr val="CC99FF"/>
                </a:solidFill>
                <a:latin typeface="Calibri" pitchFamily="34" charset="0"/>
              </a:rPr>
              <a:t> </a:t>
            </a:r>
            <a:r>
              <a:rPr lang="hu-HU" altLang="hu-HU" sz="1600" dirty="0" err="1" smtClean="0">
                <a:solidFill>
                  <a:schemeClr val="bg1"/>
                </a:solidFill>
                <a:latin typeface="Calibri" pitchFamily="34" charset="0"/>
              </a:rPr>
              <a:t>werden</a:t>
            </a:r>
            <a:r>
              <a:rPr lang="hu-HU" altLang="hu-HU" sz="1600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hu-HU" altLang="hu-HU" sz="1600" dirty="0" err="1" smtClean="0">
                <a:solidFill>
                  <a:schemeClr val="bg1"/>
                </a:solidFill>
                <a:latin typeface="Calibri" pitchFamily="34" charset="0"/>
              </a:rPr>
              <a:t>in</a:t>
            </a:r>
            <a:r>
              <a:rPr lang="hu-HU" altLang="hu-HU" sz="1600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hu-HU" altLang="hu-HU" sz="1600" dirty="0" err="1" smtClean="0">
                <a:solidFill>
                  <a:schemeClr val="bg1"/>
                </a:solidFill>
                <a:latin typeface="Calibri" pitchFamily="34" charset="0"/>
              </a:rPr>
              <a:t>diploide</a:t>
            </a:r>
            <a:r>
              <a:rPr lang="hu-HU" altLang="hu-HU" sz="1600" dirty="0" smtClean="0">
                <a:solidFill>
                  <a:schemeClr val="bg1"/>
                </a:solidFill>
                <a:latin typeface="Calibri" pitchFamily="34" charset="0"/>
              </a:rPr>
              <a:t> 	</a:t>
            </a:r>
            <a:r>
              <a:rPr lang="hu-HU" altLang="hu-HU" sz="1600" dirty="0" err="1" smtClean="0">
                <a:solidFill>
                  <a:schemeClr val="bg1"/>
                </a:solidFill>
                <a:latin typeface="Calibri" pitchFamily="34" charset="0"/>
              </a:rPr>
              <a:t>Tochterzellen</a:t>
            </a:r>
            <a:r>
              <a:rPr lang="hu-HU" altLang="hu-HU" sz="1600" dirty="0" smtClean="0">
                <a:solidFill>
                  <a:schemeClr val="bg1"/>
                </a:solidFill>
                <a:latin typeface="Calibri" pitchFamily="34" charset="0"/>
              </a:rPr>
              <a:t>  </a:t>
            </a:r>
            <a:r>
              <a:rPr lang="hu-HU" altLang="hu-HU" sz="1600" dirty="0" err="1" smtClean="0">
                <a:solidFill>
                  <a:schemeClr val="bg1"/>
                </a:solidFill>
                <a:latin typeface="Calibri" pitchFamily="34" charset="0"/>
              </a:rPr>
              <a:t>geteilt</a:t>
            </a:r>
            <a:r>
              <a:rPr lang="hu-HU" altLang="hu-HU" sz="1600" dirty="0" smtClean="0">
                <a:solidFill>
                  <a:schemeClr val="bg1"/>
                </a:solidFill>
                <a:latin typeface="Calibri" pitchFamily="34" charset="0"/>
              </a:rPr>
              <a:t>.</a:t>
            </a: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hu-HU" altLang="hu-HU" sz="1600" dirty="0" smtClean="0">
              <a:solidFill>
                <a:schemeClr val="bg1"/>
              </a:solidFill>
              <a:latin typeface="Calibri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hu-HU" altLang="hu-HU" sz="1800" b="1" dirty="0" err="1" smtClean="0">
                <a:solidFill>
                  <a:srgbClr val="FFFF00"/>
                </a:solidFill>
                <a:latin typeface="Calibri" pitchFamily="34" charset="0"/>
              </a:rPr>
              <a:t>Meiose</a:t>
            </a:r>
            <a:r>
              <a:rPr lang="hu-HU" altLang="hu-HU" sz="1800" b="1" dirty="0" smtClean="0">
                <a:solidFill>
                  <a:srgbClr val="FFFF00"/>
                </a:solidFill>
                <a:latin typeface="Calibri" pitchFamily="34" charset="0"/>
              </a:rPr>
              <a:t> II</a:t>
            </a:r>
            <a:r>
              <a:rPr lang="hu-HU" altLang="hu-HU" sz="1800" dirty="0" smtClean="0">
                <a:solidFill>
                  <a:srgbClr val="FFFF00"/>
                </a:solidFill>
                <a:latin typeface="Calibri" pitchFamily="34" charset="0"/>
              </a:rPr>
              <a:t> </a:t>
            </a:r>
            <a:r>
              <a:rPr lang="hu-HU" altLang="hu-HU" sz="1600" dirty="0" smtClean="0">
                <a:solidFill>
                  <a:schemeClr val="bg1"/>
                </a:solidFill>
                <a:latin typeface="Calibri" pitchFamily="34" charset="0"/>
              </a:rPr>
              <a:t>(2. </a:t>
            </a:r>
            <a:r>
              <a:rPr lang="hu-HU" altLang="hu-HU" sz="1600" dirty="0" err="1" smtClean="0">
                <a:solidFill>
                  <a:schemeClr val="bg1"/>
                </a:solidFill>
                <a:latin typeface="Calibri" pitchFamily="34" charset="0"/>
              </a:rPr>
              <a:t>Reifeteilung</a:t>
            </a:r>
            <a:r>
              <a:rPr lang="hu-HU" altLang="hu-HU" sz="1600" dirty="0" smtClean="0">
                <a:solidFill>
                  <a:schemeClr val="bg1"/>
                </a:solidFill>
                <a:latin typeface="Calibri" pitchFamily="34" charset="0"/>
              </a:rPr>
              <a:t>).</a:t>
            </a: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hu-HU" altLang="hu-HU" sz="1600" dirty="0" smtClean="0">
                <a:solidFill>
                  <a:srgbClr val="FF7C80"/>
                </a:solidFill>
                <a:latin typeface="Calibri" pitchFamily="34" charset="0"/>
              </a:rPr>
              <a:t> 	Es </a:t>
            </a:r>
            <a:r>
              <a:rPr lang="hu-HU" altLang="hu-HU" sz="1600" dirty="0" err="1" smtClean="0">
                <a:solidFill>
                  <a:srgbClr val="FF7C80"/>
                </a:solidFill>
                <a:latin typeface="Calibri" pitchFamily="34" charset="0"/>
              </a:rPr>
              <a:t>entstehen</a:t>
            </a:r>
            <a:r>
              <a:rPr lang="hu-HU" altLang="hu-HU" sz="1600" dirty="0" smtClean="0">
                <a:solidFill>
                  <a:srgbClr val="FF7C80"/>
                </a:solidFill>
                <a:latin typeface="Calibri" pitchFamily="34" charset="0"/>
              </a:rPr>
              <a:t> </a:t>
            </a:r>
            <a:r>
              <a:rPr lang="hu-HU" altLang="hu-HU" sz="1600" dirty="0" err="1" smtClean="0">
                <a:solidFill>
                  <a:srgbClr val="FF7C80"/>
                </a:solidFill>
                <a:latin typeface="Calibri" pitchFamily="34" charset="0"/>
              </a:rPr>
              <a:t>i</a:t>
            </a:r>
            <a:r>
              <a:rPr lang="hu-HU" altLang="hu-HU" sz="1600" dirty="0" err="1" smtClean="0">
                <a:solidFill>
                  <a:srgbClr val="FF9966"/>
                </a:solidFill>
                <a:latin typeface="Calibri" pitchFamily="34" charset="0"/>
              </a:rPr>
              <a:t>nsgesamt</a:t>
            </a:r>
            <a:r>
              <a:rPr lang="hu-HU" altLang="hu-HU" sz="1600" dirty="0" smtClean="0">
                <a:solidFill>
                  <a:srgbClr val="FF9966"/>
                </a:solidFill>
                <a:latin typeface="Calibri" pitchFamily="34" charset="0"/>
              </a:rPr>
              <a:t> </a:t>
            </a:r>
            <a:r>
              <a:rPr lang="hu-HU" altLang="hu-HU" sz="1600" b="1" dirty="0" smtClean="0">
                <a:solidFill>
                  <a:srgbClr val="FF9966"/>
                </a:solidFill>
                <a:latin typeface="Calibri" pitchFamily="34" charset="0"/>
              </a:rPr>
              <a:t>4 </a:t>
            </a:r>
            <a:r>
              <a:rPr lang="hu-HU" altLang="hu-HU" sz="1600" b="1" dirty="0" err="1" smtClean="0">
                <a:solidFill>
                  <a:srgbClr val="FF9966"/>
                </a:solidFill>
                <a:latin typeface="Calibri" pitchFamily="34" charset="0"/>
              </a:rPr>
              <a:t>Haploide</a:t>
            </a:r>
            <a:r>
              <a:rPr lang="hu-HU" altLang="hu-HU" sz="1600" b="1" dirty="0" smtClean="0">
                <a:solidFill>
                  <a:srgbClr val="FF9966"/>
                </a:solidFill>
                <a:latin typeface="Calibri" pitchFamily="34" charset="0"/>
              </a:rPr>
              <a:t> </a:t>
            </a:r>
            <a:r>
              <a:rPr lang="hu-HU" altLang="hu-HU" sz="1600" b="1" dirty="0" err="1" smtClean="0">
                <a:solidFill>
                  <a:srgbClr val="FF9966"/>
                </a:solidFill>
                <a:latin typeface="Calibri" pitchFamily="34" charset="0"/>
              </a:rPr>
              <a:t>Zellen</a:t>
            </a:r>
            <a:r>
              <a:rPr lang="hu-HU" altLang="hu-HU" sz="1600" b="1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hu-HU" altLang="hu-HU" sz="1600" dirty="0" smtClean="0">
                <a:solidFill>
                  <a:schemeClr val="bg1"/>
                </a:solidFill>
                <a:latin typeface="Calibri" pitchFamily="34" charset="0"/>
              </a:rPr>
              <a:t>mit </a:t>
            </a:r>
            <a:r>
              <a:rPr lang="hu-HU" altLang="hu-HU" sz="1600" dirty="0" err="1" smtClean="0">
                <a:solidFill>
                  <a:schemeClr val="bg1"/>
                </a:solidFill>
                <a:latin typeface="Calibri" pitchFamily="34" charset="0"/>
              </a:rPr>
              <a:t>einfacher</a:t>
            </a:r>
            <a:r>
              <a:rPr lang="hu-HU" altLang="hu-HU" sz="1600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hu-HU" altLang="hu-HU" sz="1600" dirty="0" err="1" smtClean="0">
                <a:solidFill>
                  <a:schemeClr val="bg1"/>
                </a:solidFill>
                <a:latin typeface="Calibri" pitchFamily="34" charset="0"/>
              </a:rPr>
              <a:t>mitotischer</a:t>
            </a:r>
            <a:r>
              <a:rPr lang="hu-HU" altLang="hu-HU" sz="1600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hu-HU" altLang="hu-HU" sz="1600" dirty="0" err="1" smtClean="0">
                <a:solidFill>
                  <a:schemeClr val="bg1"/>
                </a:solidFill>
                <a:latin typeface="Calibri" pitchFamily="34" charset="0"/>
              </a:rPr>
              <a:t>Teilung</a:t>
            </a:r>
            <a:r>
              <a:rPr lang="hu-HU" altLang="hu-HU" sz="1600" dirty="0" smtClean="0">
                <a:solidFill>
                  <a:schemeClr val="bg1"/>
                </a:solidFill>
                <a:latin typeface="Calibri" pitchFamily="34" charset="0"/>
              </a:rPr>
              <a:t> , 	</a:t>
            </a:r>
            <a:r>
              <a:rPr lang="hu-HU" altLang="hu-HU" sz="1600" b="1" dirty="0" err="1" smtClean="0">
                <a:solidFill>
                  <a:srgbClr val="CC99FF"/>
                </a:solidFill>
                <a:latin typeface="Calibri" pitchFamily="34" charset="0"/>
              </a:rPr>
              <a:t>Schwesterchromatiden</a:t>
            </a:r>
            <a:r>
              <a:rPr lang="hu-HU" altLang="hu-HU" sz="1600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hu-HU" altLang="hu-HU" sz="1600" dirty="0" err="1" smtClean="0">
                <a:solidFill>
                  <a:schemeClr val="bg1"/>
                </a:solidFill>
                <a:latin typeface="Calibri" pitchFamily="34" charset="0"/>
              </a:rPr>
              <a:t>werden</a:t>
            </a:r>
            <a:r>
              <a:rPr lang="hu-HU" altLang="hu-HU" sz="1600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hu-HU" altLang="hu-HU" sz="1600" dirty="0" err="1" smtClean="0">
                <a:solidFill>
                  <a:schemeClr val="bg1"/>
                </a:solidFill>
                <a:latin typeface="Calibri" pitchFamily="34" charset="0"/>
              </a:rPr>
              <a:t>in</a:t>
            </a:r>
            <a:r>
              <a:rPr lang="hu-HU" altLang="hu-HU" sz="1600" dirty="0" smtClean="0">
                <a:solidFill>
                  <a:schemeClr val="bg1"/>
                </a:solidFill>
                <a:latin typeface="Calibri" pitchFamily="34" charset="0"/>
              </a:rPr>
              <a:t> die </a:t>
            </a:r>
            <a:r>
              <a:rPr lang="hu-HU" altLang="hu-HU" sz="1400" dirty="0" err="1" smtClean="0">
                <a:solidFill>
                  <a:schemeClr val="bg1"/>
                </a:solidFill>
                <a:latin typeface="Calibri" pitchFamily="34" charset="0"/>
              </a:rPr>
              <a:t>Tochterzellen</a:t>
            </a:r>
            <a:r>
              <a:rPr lang="hu-HU" altLang="hu-HU" sz="1400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hu-HU" altLang="hu-HU" sz="1400" dirty="0" err="1" smtClean="0">
                <a:solidFill>
                  <a:schemeClr val="bg1"/>
                </a:solidFill>
                <a:latin typeface="Calibri" pitchFamily="34" charset="0"/>
              </a:rPr>
              <a:t>geteilt</a:t>
            </a:r>
            <a:r>
              <a:rPr lang="hu-HU" altLang="hu-HU" sz="1400" dirty="0" smtClean="0">
                <a:solidFill>
                  <a:schemeClr val="bg1"/>
                </a:solidFill>
                <a:latin typeface="Calibri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13380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4"/>
          <p:cNvSpPr txBox="1">
            <a:spLocks noChangeArrowheads="1"/>
          </p:cNvSpPr>
          <p:nvPr/>
        </p:nvSpPr>
        <p:spPr bwMode="auto">
          <a:xfrm>
            <a:off x="3622675" y="260350"/>
            <a:ext cx="15843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2400" b="1">
                <a:solidFill>
                  <a:srgbClr val="FFFF00"/>
                </a:solidFill>
                <a:latin typeface="Comic Sans MS" pitchFamily="66" charset="0"/>
              </a:rPr>
              <a:t>Meiose I</a:t>
            </a:r>
          </a:p>
        </p:txBody>
      </p:sp>
      <p:sp>
        <p:nvSpPr>
          <p:cNvPr id="13315" name="Text Box 5"/>
          <p:cNvSpPr txBox="1">
            <a:spLocks noChangeArrowheads="1"/>
          </p:cNvSpPr>
          <p:nvPr/>
        </p:nvSpPr>
        <p:spPr bwMode="auto">
          <a:xfrm>
            <a:off x="684213" y="852488"/>
            <a:ext cx="4895850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1600" b="1">
                <a:solidFill>
                  <a:srgbClr val="FFFF00"/>
                </a:solidFill>
              </a:rPr>
              <a:t>Prophase I</a:t>
            </a:r>
            <a:r>
              <a:rPr lang="hu-HU" altLang="hu-HU" sz="1600"/>
              <a:t> </a:t>
            </a:r>
            <a:r>
              <a:rPr lang="hu-HU" altLang="hu-HU" sz="1300">
                <a:solidFill>
                  <a:schemeClr val="bg1"/>
                </a:solidFill>
              </a:rPr>
              <a:t>(längster, kompliziertester Abschnitt)</a:t>
            </a:r>
          </a:p>
        </p:txBody>
      </p:sp>
      <p:sp>
        <p:nvSpPr>
          <p:cNvPr id="13316" name="Text Box 6"/>
          <p:cNvSpPr txBox="1">
            <a:spLocks noChangeArrowheads="1"/>
          </p:cNvSpPr>
          <p:nvPr/>
        </p:nvSpPr>
        <p:spPr bwMode="auto">
          <a:xfrm>
            <a:off x="539750" y="1557338"/>
            <a:ext cx="6165850" cy="69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hu-HU" altLang="hu-HU" sz="1300" b="1">
                <a:solidFill>
                  <a:srgbClr val="FF7C80"/>
                </a:solidFill>
                <a:latin typeface="Calibri" pitchFamily="34" charset="0"/>
              </a:rPr>
              <a:t>1. Leptoten Phase:</a:t>
            </a:r>
            <a:r>
              <a:rPr lang="hu-HU" altLang="hu-HU" sz="1300">
                <a:latin typeface="Calibri" pitchFamily="34" charset="0"/>
              </a:rPr>
              <a:t> </a:t>
            </a:r>
            <a:r>
              <a:rPr lang="hu-HU" altLang="hu-HU" sz="1300">
                <a:solidFill>
                  <a:schemeClr val="bg1"/>
                </a:solidFill>
                <a:latin typeface="Calibri" pitchFamily="34" charset="0"/>
              </a:rPr>
              <a:t>es bilden sich die Chromosomen aus, die homologen Chromosomen suchen einander auf und lagern sich in der gleichen Orientation und Position aneinander.</a:t>
            </a:r>
          </a:p>
        </p:txBody>
      </p:sp>
      <p:pic>
        <p:nvPicPr>
          <p:cNvPr id="13317" name="Picture 7" descr="leptot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603250"/>
            <a:ext cx="1944688" cy="232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8" name="Text Box 8"/>
          <p:cNvSpPr txBox="1">
            <a:spLocks noChangeArrowheads="1"/>
          </p:cNvSpPr>
          <p:nvPr/>
        </p:nvSpPr>
        <p:spPr bwMode="auto">
          <a:xfrm>
            <a:off x="107950" y="3409950"/>
            <a:ext cx="4679950" cy="693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hu-HU" altLang="hu-HU" sz="1300" b="1" dirty="0">
                <a:solidFill>
                  <a:srgbClr val="FF7C80"/>
                </a:solidFill>
                <a:latin typeface="Calibri" pitchFamily="34" charset="0"/>
              </a:rPr>
              <a:t>2. </a:t>
            </a:r>
            <a:r>
              <a:rPr lang="hu-HU" altLang="hu-HU" sz="1300" b="1" dirty="0" err="1">
                <a:solidFill>
                  <a:srgbClr val="FF7C80"/>
                </a:solidFill>
                <a:latin typeface="Calibri" pitchFamily="34" charset="0"/>
              </a:rPr>
              <a:t>Zygoten</a:t>
            </a:r>
            <a:r>
              <a:rPr lang="hu-HU" altLang="hu-HU" sz="1300" b="1" dirty="0">
                <a:solidFill>
                  <a:srgbClr val="FF7C80"/>
                </a:solidFill>
                <a:latin typeface="Calibri" pitchFamily="34" charset="0"/>
              </a:rPr>
              <a:t> </a:t>
            </a:r>
            <a:r>
              <a:rPr lang="hu-HU" altLang="hu-HU" sz="1300" b="1" dirty="0" err="1">
                <a:solidFill>
                  <a:srgbClr val="FF7C80"/>
                </a:solidFill>
                <a:latin typeface="Calibri" pitchFamily="34" charset="0"/>
              </a:rPr>
              <a:t>Phase</a:t>
            </a:r>
            <a:r>
              <a:rPr lang="hu-HU" altLang="hu-HU" sz="1300" b="1" dirty="0">
                <a:solidFill>
                  <a:srgbClr val="FF7C80"/>
                </a:solidFill>
                <a:latin typeface="Calibri" pitchFamily="34" charset="0"/>
              </a:rPr>
              <a:t>:</a:t>
            </a:r>
            <a:r>
              <a:rPr lang="hu-HU" altLang="hu-HU" sz="1300" dirty="0">
                <a:latin typeface="Calibri" pitchFamily="34" charset="0"/>
              </a:rPr>
              <a:t> </a:t>
            </a:r>
            <a:r>
              <a:rPr lang="hu-HU" altLang="hu-HU" sz="1300" dirty="0">
                <a:solidFill>
                  <a:schemeClr val="bg1"/>
                </a:solidFill>
                <a:latin typeface="Calibri" pitchFamily="34" charset="0"/>
              </a:rPr>
              <a:t> die </a:t>
            </a:r>
            <a:r>
              <a:rPr lang="hu-HU" altLang="hu-HU" sz="1300" dirty="0" err="1">
                <a:solidFill>
                  <a:schemeClr val="bg1"/>
                </a:solidFill>
                <a:latin typeface="Calibri" pitchFamily="34" charset="0"/>
              </a:rPr>
              <a:t>Homologen</a:t>
            </a:r>
            <a:r>
              <a:rPr lang="hu-HU" altLang="hu-HU" sz="13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hu-HU" altLang="hu-HU" sz="1300" dirty="0" err="1">
                <a:solidFill>
                  <a:schemeClr val="bg1"/>
                </a:solidFill>
                <a:latin typeface="Calibri" pitchFamily="34" charset="0"/>
              </a:rPr>
              <a:t>beginnen</a:t>
            </a:r>
            <a:r>
              <a:rPr lang="hu-HU" altLang="hu-HU" sz="13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hu-HU" altLang="hu-HU" sz="1300" dirty="0" err="1">
                <a:solidFill>
                  <a:schemeClr val="bg1"/>
                </a:solidFill>
                <a:latin typeface="Calibri" pitchFamily="34" charset="0"/>
              </a:rPr>
              <a:t>zu</a:t>
            </a:r>
            <a:r>
              <a:rPr lang="hu-HU" altLang="hu-HU" sz="13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hu-HU" altLang="hu-HU" sz="1300" dirty="0" err="1">
                <a:solidFill>
                  <a:schemeClr val="bg1"/>
                </a:solidFill>
                <a:latin typeface="Calibri" pitchFamily="34" charset="0"/>
              </a:rPr>
              <a:t>paaren</a:t>
            </a:r>
            <a:r>
              <a:rPr lang="hu-HU" altLang="hu-HU" sz="1300" dirty="0">
                <a:solidFill>
                  <a:schemeClr val="bg1"/>
                </a:solidFill>
                <a:latin typeface="Calibri" pitchFamily="34" charset="0"/>
              </a:rPr>
              <a:t>, </a:t>
            </a:r>
            <a:r>
              <a:rPr lang="hu-HU" altLang="hu-HU" sz="1300" dirty="0" err="1">
                <a:solidFill>
                  <a:schemeClr val="bg1"/>
                </a:solidFill>
                <a:latin typeface="Calibri" pitchFamily="34" charset="0"/>
              </a:rPr>
              <a:t>Querstrukturen</a:t>
            </a:r>
            <a:r>
              <a:rPr lang="hu-HU" altLang="hu-HU" sz="13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hu-HU" altLang="hu-HU" sz="1300" dirty="0">
                <a:solidFill>
                  <a:srgbClr val="FFFF00"/>
                </a:solidFill>
                <a:latin typeface="Calibri" pitchFamily="34" charset="0"/>
              </a:rPr>
              <a:t>(</a:t>
            </a:r>
            <a:r>
              <a:rPr lang="hu-HU" altLang="hu-HU" sz="1300" dirty="0" err="1">
                <a:solidFill>
                  <a:srgbClr val="FFFF00"/>
                </a:solidFill>
                <a:latin typeface="Calibri" pitchFamily="34" charset="0"/>
              </a:rPr>
              <a:t>synaptonemaler</a:t>
            </a:r>
            <a:r>
              <a:rPr lang="hu-HU" altLang="hu-HU" sz="1300" dirty="0">
                <a:solidFill>
                  <a:srgbClr val="FFFF00"/>
                </a:solidFill>
                <a:latin typeface="Calibri" pitchFamily="34" charset="0"/>
              </a:rPr>
              <a:t> Komplex) </a:t>
            </a:r>
            <a:r>
              <a:rPr lang="hu-HU" altLang="hu-HU" sz="1300" dirty="0" err="1">
                <a:solidFill>
                  <a:schemeClr val="bg1"/>
                </a:solidFill>
                <a:latin typeface="Calibri" pitchFamily="34" charset="0"/>
              </a:rPr>
              <a:t>binden</a:t>
            </a:r>
            <a:r>
              <a:rPr lang="hu-HU" altLang="hu-HU" sz="1300" dirty="0">
                <a:solidFill>
                  <a:schemeClr val="bg1"/>
                </a:solidFill>
                <a:latin typeface="Calibri" pitchFamily="34" charset="0"/>
              </a:rPr>
              <a:t> die </a:t>
            </a:r>
            <a:r>
              <a:rPr lang="hu-HU" altLang="hu-HU" sz="1300" dirty="0" err="1">
                <a:solidFill>
                  <a:schemeClr val="bg1"/>
                </a:solidFill>
                <a:latin typeface="Calibri" pitchFamily="34" charset="0"/>
              </a:rPr>
              <a:t>zwei</a:t>
            </a:r>
            <a:r>
              <a:rPr lang="hu-HU" altLang="hu-HU" sz="13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hu-HU" altLang="hu-HU" sz="1300" dirty="0" err="1">
                <a:solidFill>
                  <a:schemeClr val="bg1"/>
                </a:solidFill>
                <a:latin typeface="Calibri" pitchFamily="34" charset="0"/>
              </a:rPr>
              <a:t>Chromosomen</a:t>
            </a:r>
            <a:r>
              <a:rPr lang="hu-HU" altLang="hu-HU" sz="13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hu-HU" altLang="hu-HU" sz="1300" dirty="0" err="1">
                <a:solidFill>
                  <a:schemeClr val="bg1"/>
                </a:solidFill>
                <a:latin typeface="Calibri" pitchFamily="34" charset="0"/>
              </a:rPr>
              <a:t>miteinander</a:t>
            </a:r>
            <a:r>
              <a:rPr lang="hu-HU" altLang="hu-HU" sz="1300" dirty="0">
                <a:solidFill>
                  <a:schemeClr val="bg1"/>
                </a:solidFill>
                <a:latin typeface="Calibri" pitchFamily="34" charset="0"/>
              </a:rPr>
              <a:t>. </a:t>
            </a:r>
          </a:p>
        </p:txBody>
      </p:sp>
      <p:pic>
        <p:nvPicPr>
          <p:cNvPr id="13319" name="Picture 9" descr="zygot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2636838"/>
            <a:ext cx="1822450" cy="219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0" name="Text Box 10"/>
          <p:cNvSpPr txBox="1">
            <a:spLocks noChangeArrowheads="1"/>
          </p:cNvSpPr>
          <p:nvPr/>
        </p:nvSpPr>
        <p:spPr bwMode="auto">
          <a:xfrm>
            <a:off x="346075" y="5373688"/>
            <a:ext cx="6335713" cy="109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hu-HU" altLang="hu-HU" sz="1300" b="1">
                <a:solidFill>
                  <a:srgbClr val="FF7C80"/>
                </a:solidFill>
                <a:latin typeface="Calibri" pitchFamily="34" charset="0"/>
              </a:rPr>
              <a:t>3. Pachyten Phase:</a:t>
            </a:r>
            <a:r>
              <a:rPr lang="hu-HU" altLang="hu-HU" sz="1300">
                <a:latin typeface="Calibri" pitchFamily="34" charset="0"/>
              </a:rPr>
              <a:t> </a:t>
            </a:r>
            <a:r>
              <a:rPr lang="hu-HU" altLang="hu-HU" sz="1300">
                <a:solidFill>
                  <a:schemeClr val="bg1"/>
                </a:solidFill>
                <a:latin typeface="Calibri" pitchFamily="34" charset="0"/>
              </a:rPr>
              <a:t>die Homologen paaren entlang ihrer ganzen Länge, entsprechende Gene sind in der gleichen Höhe. </a:t>
            </a:r>
            <a:r>
              <a:rPr lang="hu-HU" altLang="hu-HU" sz="1300">
                <a:solidFill>
                  <a:srgbClr val="FFFF00"/>
                </a:solidFill>
                <a:latin typeface="Calibri" pitchFamily="34" charset="0"/>
              </a:rPr>
              <a:t>Rekombinationskomplexe</a:t>
            </a:r>
            <a:r>
              <a:rPr lang="hu-HU" altLang="hu-HU" sz="1300">
                <a:solidFill>
                  <a:schemeClr val="bg1"/>
                </a:solidFill>
                <a:latin typeface="Calibri" pitchFamily="34" charset="0"/>
              </a:rPr>
              <a:t> (Proteinkomplexe) erscheinen an den paarenden Chromosomen, brechen zwei Chromatide auf, und verbinden die freien Enden mit denen des anderen Chromatids (</a:t>
            </a:r>
            <a:r>
              <a:rPr lang="hu-HU" altLang="hu-HU" sz="1300">
                <a:solidFill>
                  <a:srgbClr val="FFFF00"/>
                </a:solidFill>
                <a:latin typeface="Calibri" pitchFamily="34" charset="0"/>
              </a:rPr>
              <a:t>Überkreuzung</a:t>
            </a:r>
            <a:r>
              <a:rPr lang="hu-HU" altLang="hu-HU" sz="1300">
                <a:solidFill>
                  <a:schemeClr val="bg1"/>
                </a:solidFill>
                <a:latin typeface="Calibri" pitchFamily="34" charset="0"/>
              </a:rPr>
              <a:t>). Mosaikartiger Umbau der Chromatiden (väterliche und mütterliche Abschnitte am gleichen Chromatid).</a:t>
            </a:r>
          </a:p>
        </p:txBody>
      </p:sp>
      <p:pic>
        <p:nvPicPr>
          <p:cNvPr id="13321" name="Picture 11" descr="pachyt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050" y="4365625"/>
            <a:ext cx="1943100" cy="225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0346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4"/>
          <p:cNvSpPr txBox="1">
            <a:spLocks noChangeArrowheads="1"/>
          </p:cNvSpPr>
          <p:nvPr/>
        </p:nvSpPr>
        <p:spPr bwMode="auto">
          <a:xfrm>
            <a:off x="792163" y="692150"/>
            <a:ext cx="5400675" cy="89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hu-HU" altLang="hu-HU" sz="1300" b="1">
                <a:solidFill>
                  <a:srgbClr val="FF7C80"/>
                </a:solidFill>
                <a:latin typeface="Calibri" pitchFamily="34" charset="0"/>
              </a:rPr>
              <a:t>4. Diploten Phase:</a:t>
            </a:r>
            <a:r>
              <a:rPr lang="hu-HU" altLang="hu-HU" sz="1300">
                <a:latin typeface="Calibri" pitchFamily="34" charset="0"/>
              </a:rPr>
              <a:t> </a:t>
            </a:r>
            <a:r>
              <a:rPr lang="hu-HU" altLang="hu-HU" sz="1300">
                <a:solidFill>
                  <a:schemeClr val="bg1"/>
                </a:solidFill>
                <a:latin typeface="Calibri" pitchFamily="34" charset="0"/>
              </a:rPr>
              <a:t>der synaptonemale Komplex verschwindet, die Chromosomen werden frei voneinander, die </a:t>
            </a:r>
            <a:r>
              <a:rPr lang="hu-HU" altLang="hu-HU" sz="1300" b="1">
                <a:solidFill>
                  <a:schemeClr val="bg1"/>
                </a:solidFill>
                <a:latin typeface="Calibri" pitchFamily="34" charset="0"/>
              </a:rPr>
              <a:t>Überkreuzungen werden sichtbar</a:t>
            </a:r>
            <a:r>
              <a:rPr lang="hu-HU" altLang="hu-HU" sz="1300">
                <a:solidFill>
                  <a:schemeClr val="bg1"/>
                </a:solidFill>
                <a:latin typeface="Calibri" pitchFamily="34" charset="0"/>
              </a:rPr>
              <a:t> (chiasma, crossing over). Einige Chromosomenabschnitte lockern sich auf und bilden Schleifen, wo bestimmte Gene transkribiert werden).</a:t>
            </a:r>
          </a:p>
        </p:txBody>
      </p:sp>
      <p:pic>
        <p:nvPicPr>
          <p:cNvPr id="14339" name="Picture 5" descr="diplot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185738"/>
            <a:ext cx="1800225" cy="196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Text Box 6"/>
          <p:cNvSpPr txBox="1">
            <a:spLocks noChangeArrowheads="1"/>
          </p:cNvSpPr>
          <p:nvPr/>
        </p:nvSpPr>
        <p:spPr bwMode="auto">
          <a:xfrm>
            <a:off x="757238" y="2740025"/>
            <a:ext cx="5976937" cy="89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hu-HU" altLang="hu-HU" sz="1300" b="1">
                <a:solidFill>
                  <a:srgbClr val="FF7C80"/>
                </a:solidFill>
                <a:latin typeface="Calibri" pitchFamily="34" charset="0"/>
              </a:rPr>
              <a:t>5. Diakinese:</a:t>
            </a:r>
            <a:r>
              <a:rPr lang="hu-HU" altLang="hu-HU" sz="1300">
                <a:latin typeface="Calibri" pitchFamily="34" charset="0"/>
              </a:rPr>
              <a:t> </a:t>
            </a:r>
            <a:r>
              <a:rPr lang="hu-HU" altLang="hu-HU" sz="1300">
                <a:solidFill>
                  <a:schemeClr val="bg1"/>
                </a:solidFill>
                <a:latin typeface="Calibri" pitchFamily="34" charset="0"/>
              </a:rPr>
              <a:t>die Chromosomen lösen sich von der Kernhülle ab, die Schleifen kondensieren sich wieder (keine Transkription). Die homologen Chromosomen sind durch die Überkreuzungen, die Schwesterchromatiden durch ihre Centromerproteine zusammengehalten. </a:t>
            </a:r>
          </a:p>
        </p:txBody>
      </p:sp>
      <p:pic>
        <p:nvPicPr>
          <p:cNvPr id="14341" name="Picture 7" descr="diakinesi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2420938"/>
            <a:ext cx="158432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8" descr="tetrá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3589338"/>
            <a:ext cx="1655762" cy="270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Text Box 10"/>
          <p:cNvSpPr txBox="1">
            <a:spLocks noChangeArrowheads="1"/>
          </p:cNvSpPr>
          <p:nvPr/>
        </p:nvSpPr>
        <p:spPr bwMode="auto">
          <a:xfrm>
            <a:off x="2627313" y="6237288"/>
            <a:ext cx="86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hu-HU" altLang="hu-HU" sz="1200" b="1">
                <a:solidFill>
                  <a:schemeClr val="bg1"/>
                </a:solidFill>
                <a:latin typeface="Calibri" pitchFamily="34" charset="0"/>
              </a:rPr>
              <a:t>Crossing over</a:t>
            </a:r>
          </a:p>
        </p:txBody>
      </p:sp>
      <p:sp>
        <p:nvSpPr>
          <p:cNvPr id="14344" name="Text Box 11"/>
          <p:cNvSpPr txBox="1">
            <a:spLocks noChangeArrowheads="1"/>
          </p:cNvSpPr>
          <p:nvPr/>
        </p:nvSpPr>
        <p:spPr bwMode="auto">
          <a:xfrm>
            <a:off x="3522663" y="6253163"/>
            <a:ext cx="11509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1200" b="1">
                <a:solidFill>
                  <a:schemeClr val="bg1"/>
                </a:solidFill>
                <a:latin typeface="Calibri" pitchFamily="34" charset="0"/>
              </a:rPr>
              <a:t>Umgebaute Chromatiden</a:t>
            </a:r>
          </a:p>
        </p:txBody>
      </p:sp>
      <p:sp>
        <p:nvSpPr>
          <p:cNvPr id="14345" name="Text Box 12"/>
          <p:cNvSpPr txBox="1">
            <a:spLocks noChangeArrowheads="1"/>
          </p:cNvSpPr>
          <p:nvPr/>
        </p:nvSpPr>
        <p:spPr bwMode="auto">
          <a:xfrm>
            <a:off x="1690688" y="3962400"/>
            <a:ext cx="9366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hu-HU" altLang="hu-HU" sz="1400" b="1">
                <a:solidFill>
                  <a:schemeClr val="bg1"/>
                </a:solidFill>
              </a:rPr>
              <a:t>Tetrad</a:t>
            </a:r>
          </a:p>
        </p:txBody>
      </p:sp>
      <p:sp>
        <p:nvSpPr>
          <p:cNvPr id="14346" name="Text Box 13"/>
          <p:cNvSpPr txBox="1">
            <a:spLocks noChangeArrowheads="1"/>
          </p:cNvSpPr>
          <p:nvPr/>
        </p:nvSpPr>
        <p:spPr bwMode="auto">
          <a:xfrm>
            <a:off x="250825" y="4941888"/>
            <a:ext cx="2303463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hu-HU" altLang="hu-HU" sz="1300">
                <a:solidFill>
                  <a:schemeClr val="bg1"/>
                </a:solidFill>
                <a:latin typeface="Calibri" pitchFamily="34" charset="0"/>
              </a:rPr>
              <a:t>Schematische Darstellung des Crossing overs</a:t>
            </a:r>
          </a:p>
        </p:txBody>
      </p:sp>
      <p:sp>
        <p:nvSpPr>
          <p:cNvPr id="14347" name="Text Box 14"/>
          <p:cNvSpPr txBox="1">
            <a:spLocks noChangeArrowheads="1"/>
          </p:cNvSpPr>
          <p:nvPr/>
        </p:nvSpPr>
        <p:spPr bwMode="auto">
          <a:xfrm>
            <a:off x="4572000" y="4724400"/>
            <a:ext cx="2663825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1200">
                <a:solidFill>
                  <a:srgbClr val="FFCCCC"/>
                </a:solidFill>
                <a:latin typeface="Calibri" pitchFamily="34" charset="0"/>
              </a:rPr>
              <a:t>Nicht nur Gene, sondern auch Genabschnitte können ausgetauscht werden</a:t>
            </a:r>
            <a:r>
              <a:rPr lang="hu-HU" altLang="hu-HU" sz="1200">
                <a:solidFill>
                  <a:schemeClr val="bg1"/>
                </a:solidFill>
                <a:latin typeface="Calibri" pitchFamily="34" charset="0"/>
              </a:rPr>
              <a:t>.</a:t>
            </a:r>
          </a:p>
        </p:txBody>
      </p:sp>
      <p:sp>
        <p:nvSpPr>
          <p:cNvPr id="14348" name="Text Box 15"/>
          <p:cNvSpPr txBox="1">
            <a:spLocks noChangeArrowheads="1"/>
          </p:cNvSpPr>
          <p:nvPr/>
        </p:nvSpPr>
        <p:spPr bwMode="auto">
          <a:xfrm>
            <a:off x="4572000" y="5445125"/>
            <a:ext cx="2808288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1200">
                <a:solidFill>
                  <a:srgbClr val="FFCCCC"/>
                </a:solidFill>
                <a:latin typeface="Calibri" pitchFamily="34" charset="0"/>
              </a:rPr>
              <a:t>Die X und Y Chromosomen können mit bestimmten Abschnitten auch paaren</a:t>
            </a:r>
            <a:r>
              <a:rPr lang="hu-HU" altLang="hu-HU" sz="1200">
                <a:solidFill>
                  <a:schemeClr val="bg1"/>
                </a:solidFill>
                <a:latin typeface="Calibri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68269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4"/>
          <p:cNvSpPr txBox="1">
            <a:spLocks noChangeArrowheads="1"/>
          </p:cNvSpPr>
          <p:nvPr/>
        </p:nvSpPr>
        <p:spPr bwMode="auto">
          <a:xfrm>
            <a:off x="755649" y="483577"/>
            <a:ext cx="756126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hu-HU" altLang="hu-HU" sz="1800" b="1" dirty="0" err="1" smtClean="0">
                <a:solidFill>
                  <a:srgbClr val="FFFF00"/>
                </a:solidFill>
                <a:latin typeface="Comic Sans MS" pitchFamily="66" charset="0"/>
              </a:rPr>
              <a:t>Metaphase</a:t>
            </a:r>
            <a:r>
              <a:rPr lang="hu-HU" altLang="hu-HU" sz="1800" b="1" dirty="0" smtClean="0">
                <a:solidFill>
                  <a:srgbClr val="FFFF00"/>
                </a:solidFill>
                <a:latin typeface="Comic Sans MS" pitchFamily="66" charset="0"/>
              </a:rPr>
              <a:t>, </a:t>
            </a:r>
            <a:r>
              <a:rPr lang="hu-HU" altLang="hu-HU" sz="1800" b="1" dirty="0" err="1" smtClean="0">
                <a:solidFill>
                  <a:srgbClr val="FFFF00"/>
                </a:solidFill>
                <a:latin typeface="Comic Sans MS" pitchFamily="66" charset="0"/>
              </a:rPr>
              <a:t>Anaphase</a:t>
            </a:r>
            <a:r>
              <a:rPr lang="hu-HU" altLang="hu-HU" sz="1800" b="1" dirty="0" smtClean="0">
                <a:solidFill>
                  <a:srgbClr val="FFFF00"/>
                </a:solidFill>
                <a:latin typeface="Comic Sans MS" pitchFamily="66" charset="0"/>
              </a:rPr>
              <a:t> von </a:t>
            </a:r>
            <a:r>
              <a:rPr lang="hu-HU" altLang="hu-HU" sz="1800" b="1" dirty="0" err="1" smtClean="0">
                <a:solidFill>
                  <a:srgbClr val="FFFF00"/>
                </a:solidFill>
                <a:latin typeface="Comic Sans MS" pitchFamily="66" charset="0"/>
              </a:rPr>
              <a:t>Meiose</a:t>
            </a:r>
            <a:r>
              <a:rPr lang="hu-HU" altLang="hu-HU" sz="1800" b="1" dirty="0" smtClean="0">
                <a:solidFill>
                  <a:srgbClr val="FFFF00"/>
                </a:solidFill>
                <a:latin typeface="Comic Sans MS" pitchFamily="66" charset="0"/>
              </a:rPr>
              <a:t> I</a:t>
            </a:r>
            <a:endParaRPr lang="hu-HU" altLang="hu-HU" sz="1800" dirty="0"/>
          </a:p>
        </p:txBody>
      </p:sp>
      <p:sp>
        <p:nvSpPr>
          <p:cNvPr id="15363" name="Text Box 5"/>
          <p:cNvSpPr txBox="1">
            <a:spLocks noChangeArrowheads="1"/>
          </p:cNvSpPr>
          <p:nvPr/>
        </p:nvSpPr>
        <p:spPr bwMode="auto">
          <a:xfrm>
            <a:off x="323528" y="3800943"/>
            <a:ext cx="4681537" cy="1923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1400" b="1" dirty="0" smtClean="0">
                <a:solidFill>
                  <a:srgbClr val="FF7C80"/>
                </a:solidFill>
                <a:latin typeface="Calibri" pitchFamily="34" charset="0"/>
              </a:rPr>
              <a:t>2. </a:t>
            </a:r>
            <a:r>
              <a:rPr lang="hu-HU" altLang="hu-HU" sz="1400" b="1" dirty="0" err="1">
                <a:solidFill>
                  <a:srgbClr val="FF7C80"/>
                </a:solidFill>
                <a:latin typeface="Calibri" pitchFamily="34" charset="0"/>
              </a:rPr>
              <a:t>in</a:t>
            </a:r>
            <a:r>
              <a:rPr lang="hu-HU" altLang="hu-HU" sz="1400" b="1" dirty="0">
                <a:solidFill>
                  <a:srgbClr val="FF7C80"/>
                </a:solidFill>
                <a:latin typeface="Calibri" pitchFamily="34" charset="0"/>
              </a:rPr>
              <a:t> der </a:t>
            </a:r>
            <a:r>
              <a:rPr lang="hu-HU" altLang="hu-HU" sz="1400" b="1" dirty="0" err="1">
                <a:solidFill>
                  <a:srgbClr val="FF7C80"/>
                </a:solidFill>
                <a:latin typeface="Calibri" pitchFamily="34" charset="0"/>
              </a:rPr>
              <a:t>Anaphase</a:t>
            </a:r>
            <a:r>
              <a:rPr lang="hu-HU" altLang="hu-HU" sz="1400" b="1" dirty="0">
                <a:solidFill>
                  <a:srgbClr val="FF7C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altLang="hu-HU" sz="1400" b="1" dirty="0">
                <a:solidFill>
                  <a:srgbClr val="FF7C80"/>
                </a:solidFill>
                <a:latin typeface="Comic Sans MS" pitchFamily="66" charset="0"/>
                <a:cs typeface="Times New Roman" pitchFamily="18" charset="0"/>
              </a:rPr>
              <a:t>I</a:t>
            </a:r>
            <a:r>
              <a:rPr lang="hu-HU" altLang="hu-HU" sz="1400" b="1" dirty="0">
                <a:solidFill>
                  <a:srgbClr val="FF7C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altLang="hu-HU" sz="1400" b="1" dirty="0" err="1">
                <a:solidFill>
                  <a:srgbClr val="FF7C80"/>
                </a:solidFill>
                <a:latin typeface="Calibri" pitchFamily="34" charset="0"/>
              </a:rPr>
              <a:t>sind</a:t>
            </a:r>
            <a:r>
              <a:rPr lang="hu-HU" altLang="hu-HU" sz="1400" b="1" dirty="0">
                <a:solidFill>
                  <a:srgbClr val="FF7C80"/>
                </a:solidFill>
                <a:latin typeface="Calibri" pitchFamily="34" charset="0"/>
              </a:rPr>
              <a:t> die </a:t>
            </a:r>
            <a:r>
              <a:rPr lang="hu-HU" altLang="hu-HU" sz="1400" b="1" u="sng" dirty="0" err="1">
                <a:solidFill>
                  <a:srgbClr val="FF7C80"/>
                </a:solidFill>
                <a:latin typeface="Calibri" pitchFamily="34" charset="0"/>
              </a:rPr>
              <a:t>homologen</a:t>
            </a:r>
            <a:r>
              <a:rPr lang="hu-HU" altLang="hu-HU" sz="1400" b="1" u="sng" dirty="0">
                <a:solidFill>
                  <a:srgbClr val="FF7C80"/>
                </a:solidFill>
                <a:latin typeface="Calibri" pitchFamily="34" charset="0"/>
              </a:rPr>
              <a:t> </a:t>
            </a:r>
            <a:r>
              <a:rPr lang="hu-HU" altLang="hu-HU" sz="1400" b="1" u="sng" dirty="0" err="1">
                <a:solidFill>
                  <a:srgbClr val="FF7C80"/>
                </a:solidFill>
                <a:latin typeface="Calibri" pitchFamily="34" charset="0"/>
              </a:rPr>
              <a:t>Chromosomen</a:t>
            </a:r>
            <a:r>
              <a:rPr lang="hu-HU" altLang="hu-HU" sz="1400" b="1" dirty="0">
                <a:solidFill>
                  <a:srgbClr val="FF7C80"/>
                </a:solidFill>
                <a:latin typeface="Calibri" pitchFamily="34" charset="0"/>
              </a:rPr>
              <a:t> (und </a:t>
            </a:r>
            <a:r>
              <a:rPr lang="hu-HU" altLang="hu-HU" sz="1400" b="1" dirty="0" err="1">
                <a:solidFill>
                  <a:srgbClr val="FF7C80"/>
                </a:solidFill>
                <a:latin typeface="Calibri" pitchFamily="34" charset="0"/>
              </a:rPr>
              <a:t>nicht</a:t>
            </a:r>
            <a:r>
              <a:rPr lang="hu-HU" altLang="hu-HU" sz="1400" b="1" dirty="0">
                <a:solidFill>
                  <a:srgbClr val="FF7C80"/>
                </a:solidFill>
                <a:latin typeface="Calibri" pitchFamily="34" charset="0"/>
              </a:rPr>
              <a:t> die </a:t>
            </a:r>
            <a:r>
              <a:rPr lang="hu-HU" altLang="hu-HU" sz="1400" b="1" dirty="0" err="1">
                <a:solidFill>
                  <a:srgbClr val="FF7C80"/>
                </a:solidFill>
                <a:latin typeface="Calibri" pitchFamily="34" charset="0"/>
              </a:rPr>
              <a:t>Chromatiden</a:t>
            </a:r>
            <a:r>
              <a:rPr lang="hu-HU" altLang="hu-HU" sz="1400" b="1" dirty="0">
                <a:solidFill>
                  <a:srgbClr val="FF7C80"/>
                </a:solidFill>
                <a:latin typeface="Calibri" pitchFamily="34" charset="0"/>
              </a:rPr>
              <a:t>!) </a:t>
            </a:r>
            <a:r>
              <a:rPr lang="hu-HU" altLang="hu-HU" sz="1400" b="1" dirty="0" err="1">
                <a:solidFill>
                  <a:srgbClr val="FF7C80"/>
                </a:solidFill>
                <a:latin typeface="Calibri" pitchFamily="34" charset="0"/>
              </a:rPr>
              <a:t>in</a:t>
            </a:r>
            <a:r>
              <a:rPr lang="hu-HU" altLang="hu-HU" sz="1400" b="1" dirty="0">
                <a:solidFill>
                  <a:srgbClr val="FF7C80"/>
                </a:solidFill>
                <a:latin typeface="Calibri" pitchFamily="34" charset="0"/>
              </a:rPr>
              <a:t> </a:t>
            </a:r>
            <a:r>
              <a:rPr lang="hu-HU" altLang="hu-HU" sz="1400" b="1" dirty="0" err="1">
                <a:solidFill>
                  <a:srgbClr val="FF7C80"/>
                </a:solidFill>
                <a:latin typeface="Calibri" pitchFamily="34" charset="0"/>
              </a:rPr>
              <a:t>die</a:t>
            </a:r>
            <a:r>
              <a:rPr lang="hu-HU" altLang="hu-HU" sz="1400" b="1" dirty="0">
                <a:solidFill>
                  <a:srgbClr val="FF7C80"/>
                </a:solidFill>
                <a:latin typeface="Calibri" pitchFamily="34" charset="0"/>
              </a:rPr>
              <a:t> </a:t>
            </a:r>
            <a:r>
              <a:rPr lang="hu-HU" altLang="hu-HU" sz="1400" b="1" dirty="0" err="1">
                <a:solidFill>
                  <a:srgbClr val="FF7C80"/>
                </a:solidFill>
                <a:latin typeface="Calibri" pitchFamily="34" charset="0"/>
              </a:rPr>
              <a:t>Tochterzellen</a:t>
            </a:r>
            <a:r>
              <a:rPr lang="hu-HU" altLang="hu-HU" sz="1400" b="1" dirty="0">
                <a:solidFill>
                  <a:srgbClr val="FF7C80"/>
                </a:solidFill>
                <a:latin typeface="Calibri" pitchFamily="34" charset="0"/>
              </a:rPr>
              <a:t> </a:t>
            </a:r>
            <a:r>
              <a:rPr lang="hu-HU" altLang="hu-HU" sz="1400" b="1" dirty="0" err="1">
                <a:solidFill>
                  <a:srgbClr val="FF7C80"/>
                </a:solidFill>
                <a:latin typeface="Calibri" pitchFamily="34" charset="0"/>
              </a:rPr>
              <a:t>segregiert</a:t>
            </a:r>
            <a:r>
              <a:rPr lang="hu-HU" altLang="hu-HU" sz="1400" b="1" dirty="0">
                <a:solidFill>
                  <a:srgbClr val="FF7C80"/>
                </a:solidFill>
                <a:latin typeface="Calibri" pitchFamily="34" charset="0"/>
              </a:rPr>
              <a:t>.. </a:t>
            </a:r>
            <a:r>
              <a:rPr lang="hu-HU" altLang="hu-HU" sz="1400" dirty="0">
                <a:solidFill>
                  <a:schemeClr val="bg1"/>
                </a:solidFill>
                <a:latin typeface="Calibri" pitchFamily="34" charset="0"/>
              </a:rPr>
              <a:t>Die </a:t>
            </a:r>
            <a:r>
              <a:rPr lang="hu-HU" altLang="hu-HU" sz="1400" dirty="0" err="1">
                <a:solidFill>
                  <a:schemeClr val="bg1"/>
                </a:solidFill>
                <a:latin typeface="Calibri" pitchFamily="34" charset="0"/>
              </a:rPr>
              <a:t>homologen</a:t>
            </a:r>
            <a:r>
              <a:rPr lang="hu-HU" altLang="hu-HU" sz="14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hu-HU" altLang="hu-HU" sz="1400" dirty="0" err="1">
                <a:solidFill>
                  <a:schemeClr val="bg1"/>
                </a:solidFill>
                <a:latin typeface="Calibri" pitchFamily="34" charset="0"/>
              </a:rPr>
              <a:t>Chromosomen</a:t>
            </a:r>
            <a:r>
              <a:rPr lang="hu-HU" altLang="hu-HU" sz="14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hu-HU" altLang="hu-HU" sz="1400" dirty="0" err="1">
                <a:solidFill>
                  <a:schemeClr val="bg1"/>
                </a:solidFill>
                <a:latin typeface="Calibri" pitchFamily="34" charset="0"/>
              </a:rPr>
              <a:t>sind</a:t>
            </a:r>
            <a:r>
              <a:rPr lang="hu-HU" altLang="hu-HU" sz="14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hu-HU" altLang="hu-HU" sz="1400" dirty="0" err="1">
                <a:solidFill>
                  <a:schemeClr val="bg1"/>
                </a:solidFill>
                <a:latin typeface="Calibri" pitchFamily="34" charset="0"/>
              </a:rPr>
              <a:t>vor</a:t>
            </a:r>
            <a:r>
              <a:rPr lang="hu-HU" altLang="hu-HU" sz="1400" dirty="0">
                <a:solidFill>
                  <a:schemeClr val="bg1"/>
                </a:solidFill>
                <a:latin typeface="Calibri" pitchFamily="34" charset="0"/>
              </a:rPr>
              <a:t> der </a:t>
            </a:r>
            <a:r>
              <a:rPr lang="hu-HU" altLang="hu-HU" sz="1400" dirty="0" err="1">
                <a:solidFill>
                  <a:schemeClr val="bg1"/>
                </a:solidFill>
                <a:latin typeface="Calibri" pitchFamily="34" charset="0"/>
              </a:rPr>
              <a:t>Trennung</a:t>
            </a:r>
            <a:r>
              <a:rPr lang="hu-HU" altLang="hu-HU" sz="14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hu-HU" altLang="hu-HU" sz="1400" dirty="0" err="1">
                <a:solidFill>
                  <a:schemeClr val="bg1"/>
                </a:solidFill>
                <a:latin typeface="Calibri" pitchFamily="34" charset="0"/>
              </a:rPr>
              <a:t>nur</a:t>
            </a:r>
            <a:r>
              <a:rPr lang="hu-HU" altLang="hu-HU" sz="14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hu-HU" altLang="hu-HU" sz="1400" dirty="0" err="1">
                <a:solidFill>
                  <a:schemeClr val="bg1"/>
                </a:solidFill>
                <a:latin typeface="Calibri" pitchFamily="34" charset="0"/>
              </a:rPr>
              <a:t>durch</a:t>
            </a:r>
            <a:r>
              <a:rPr lang="hu-HU" altLang="hu-HU" sz="1400" dirty="0">
                <a:solidFill>
                  <a:schemeClr val="bg1"/>
                </a:solidFill>
                <a:latin typeface="Calibri" pitchFamily="34" charset="0"/>
              </a:rPr>
              <a:t> die </a:t>
            </a:r>
            <a:r>
              <a:rPr lang="hu-HU" altLang="hu-HU" sz="1400" dirty="0" err="1">
                <a:solidFill>
                  <a:schemeClr val="bg1"/>
                </a:solidFill>
                <a:latin typeface="Calibri" pitchFamily="34" charset="0"/>
              </a:rPr>
              <a:t>Überkreuzungen</a:t>
            </a:r>
            <a:r>
              <a:rPr lang="hu-HU" altLang="hu-HU" sz="14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hu-HU" altLang="hu-HU" sz="1400" dirty="0" err="1">
                <a:solidFill>
                  <a:schemeClr val="bg1"/>
                </a:solidFill>
                <a:latin typeface="Calibri" pitchFamily="34" charset="0"/>
              </a:rPr>
              <a:t>zusammengehalten</a:t>
            </a:r>
            <a:r>
              <a:rPr lang="hu-HU" altLang="hu-HU" sz="1400" dirty="0">
                <a:solidFill>
                  <a:schemeClr val="bg1"/>
                </a:solidFill>
                <a:latin typeface="Calibri" pitchFamily="34" charset="0"/>
              </a:rPr>
              <a:t>, </a:t>
            </a:r>
            <a:r>
              <a:rPr lang="hu-HU" altLang="hu-HU" sz="1400" dirty="0" err="1">
                <a:solidFill>
                  <a:schemeClr val="bg1"/>
                </a:solidFill>
                <a:latin typeface="Calibri" pitchFamily="34" charset="0"/>
              </a:rPr>
              <a:t>jedes</a:t>
            </a:r>
            <a:r>
              <a:rPr lang="hu-HU" altLang="hu-HU" sz="14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hu-HU" altLang="hu-HU" sz="1400" dirty="0" err="1">
                <a:solidFill>
                  <a:schemeClr val="bg1"/>
                </a:solidFill>
                <a:latin typeface="Calibri" pitchFamily="34" charset="0"/>
              </a:rPr>
              <a:t>Chromosom</a:t>
            </a:r>
            <a:r>
              <a:rPr lang="hu-HU" altLang="hu-HU" sz="1400" dirty="0">
                <a:solidFill>
                  <a:schemeClr val="bg1"/>
                </a:solidFill>
                <a:latin typeface="Calibri" pitchFamily="34" charset="0"/>
              </a:rPr>
              <a:t> hat </a:t>
            </a:r>
            <a:r>
              <a:rPr lang="hu-HU" altLang="hu-HU" sz="1400" dirty="0" err="1">
                <a:solidFill>
                  <a:schemeClr val="bg1"/>
                </a:solidFill>
                <a:latin typeface="Calibri" pitchFamily="34" charset="0"/>
              </a:rPr>
              <a:t>nur</a:t>
            </a:r>
            <a:r>
              <a:rPr lang="hu-HU" altLang="hu-HU" sz="14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hu-HU" altLang="hu-HU" sz="1400" dirty="0" err="1">
                <a:solidFill>
                  <a:schemeClr val="bg1"/>
                </a:solidFill>
                <a:latin typeface="Calibri" pitchFamily="34" charset="0"/>
              </a:rPr>
              <a:t>ein</a:t>
            </a:r>
            <a:r>
              <a:rPr lang="hu-HU" altLang="hu-HU" sz="14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hu-HU" altLang="hu-HU" sz="1400" dirty="0" err="1">
                <a:solidFill>
                  <a:schemeClr val="bg1"/>
                </a:solidFill>
                <a:latin typeface="Calibri" pitchFamily="34" charset="0"/>
              </a:rPr>
              <a:t>einziges</a:t>
            </a:r>
            <a:r>
              <a:rPr lang="hu-HU" altLang="hu-HU" sz="14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hu-HU" altLang="hu-HU" sz="1400" dirty="0" err="1">
                <a:solidFill>
                  <a:schemeClr val="bg1"/>
                </a:solidFill>
                <a:latin typeface="Calibri" pitchFamily="34" charset="0"/>
              </a:rPr>
              <a:t>Kinetochor</a:t>
            </a:r>
            <a:r>
              <a:rPr lang="hu-HU" altLang="hu-HU" sz="1400" dirty="0">
                <a:solidFill>
                  <a:schemeClr val="bg1"/>
                </a:solidFill>
                <a:latin typeface="Calibri" pitchFamily="34" charset="0"/>
              </a:rPr>
              <a:t> (</a:t>
            </a:r>
            <a:r>
              <a:rPr lang="hu-HU" altLang="hu-HU" sz="1400" dirty="0" err="1">
                <a:solidFill>
                  <a:schemeClr val="bg1"/>
                </a:solidFill>
                <a:latin typeface="Calibri" pitchFamily="34" charset="0"/>
              </a:rPr>
              <a:t>MT-bindende</a:t>
            </a:r>
            <a:r>
              <a:rPr lang="hu-HU" altLang="hu-HU" sz="14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hu-HU" altLang="hu-HU" sz="1400" dirty="0" err="1">
                <a:solidFill>
                  <a:schemeClr val="bg1"/>
                </a:solidFill>
                <a:latin typeface="Calibri" pitchFamily="34" charset="0"/>
              </a:rPr>
              <a:t>Stelle</a:t>
            </a:r>
            <a:r>
              <a:rPr lang="hu-HU" altLang="hu-HU" sz="1400" dirty="0">
                <a:solidFill>
                  <a:schemeClr val="bg1"/>
                </a:solidFill>
                <a:latin typeface="Calibri" pitchFamily="34" charset="0"/>
              </a:rPr>
              <a:t>).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1400" dirty="0" err="1">
                <a:solidFill>
                  <a:schemeClr val="bg1"/>
                </a:solidFill>
                <a:latin typeface="Calibri" pitchFamily="34" charset="0"/>
              </a:rPr>
              <a:t>Das</a:t>
            </a:r>
            <a:r>
              <a:rPr lang="hu-HU" altLang="hu-HU" sz="14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hu-HU" altLang="hu-HU" sz="1400" dirty="0" err="1">
                <a:solidFill>
                  <a:schemeClr val="bg1"/>
                </a:solidFill>
                <a:latin typeface="Calibri" pitchFamily="34" charset="0"/>
              </a:rPr>
              <a:t>eine</a:t>
            </a:r>
            <a:r>
              <a:rPr lang="hu-HU" altLang="hu-HU" sz="14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hu-HU" altLang="hu-HU" sz="1400" dirty="0" err="1">
                <a:solidFill>
                  <a:schemeClr val="bg1"/>
                </a:solidFill>
                <a:latin typeface="Calibri" pitchFamily="34" charset="0"/>
              </a:rPr>
              <a:t>Homolog</a:t>
            </a:r>
            <a:r>
              <a:rPr lang="hu-HU" altLang="hu-HU" sz="14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hu-HU" altLang="hu-HU" sz="1400" dirty="0" err="1">
                <a:solidFill>
                  <a:schemeClr val="bg1"/>
                </a:solidFill>
                <a:latin typeface="Calibri" pitchFamily="34" charset="0"/>
              </a:rPr>
              <a:t>kann</a:t>
            </a:r>
            <a:r>
              <a:rPr lang="hu-HU" altLang="hu-HU" sz="14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hu-HU" altLang="hu-HU" sz="1400" dirty="0" err="1">
                <a:solidFill>
                  <a:schemeClr val="bg1"/>
                </a:solidFill>
                <a:latin typeface="Calibri" pitchFamily="34" charset="0"/>
              </a:rPr>
              <a:t>nur</a:t>
            </a:r>
            <a:r>
              <a:rPr lang="hu-HU" altLang="hu-HU" sz="1400" dirty="0">
                <a:solidFill>
                  <a:schemeClr val="bg1"/>
                </a:solidFill>
                <a:latin typeface="Calibri" pitchFamily="34" charset="0"/>
              </a:rPr>
              <a:t> an </a:t>
            </a:r>
            <a:r>
              <a:rPr lang="hu-HU" altLang="hu-HU" sz="1400" dirty="0" err="1">
                <a:solidFill>
                  <a:schemeClr val="bg1"/>
                </a:solidFill>
                <a:latin typeface="Calibri" pitchFamily="34" charset="0"/>
              </a:rPr>
              <a:t>einen</a:t>
            </a:r>
            <a:r>
              <a:rPr lang="hu-HU" altLang="hu-HU" sz="1400" dirty="0">
                <a:solidFill>
                  <a:schemeClr val="bg1"/>
                </a:solidFill>
                <a:latin typeface="Calibri" pitchFamily="34" charset="0"/>
              </a:rPr>
              <a:t> Pol, </a:t>
            </a:r>
            <a:r>
              <a:rPr lang="hu-HU" altLang="hu-HU" sz="1400" dirty="0" err="1">
                <a:solidFill>
                  <a:schemeClr val="bg1"/>
                </a:solidFill>
                <a:latin typeface="Calibri" pitchFamily="34" charset="0"/>
              </a:rPr>
              <a:t>das</a:t>
            </a:r>
            <a:r>
              <a:rPr lang="hu-HU" altLang="hu-HU" sz="14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hu-HU" altLang="hu-HU" sz="1400" dirty="0" err="1">
                <a:solidFill>
                  <a:schemeClr val="bg1"/>
                </a:solidFill>
                <a:latin typeface="Calibri" pitchFamily="34" charset="0"/>
              </a:rPr>
              <a:t>andere</a:t>
            </a:r>
            <a:r>
              <a:rPr lang="hu-HU" altLang="hu-HU" sz="1400" dirty="0">
                <a:solidFill>
                  <a:schemeClr val="bg1"/>
                </a:solidFill>
                <a:latin typeface="Calibri" pitchFamily="34" charset="0"/>
              </a:rPr>
              <a:t> an den </a:t>
            </a:r>
            <a:r>
              <a:rPr lang="hu-HU" altLang="hu-HU" sz="1400" dirty="0" err="1">
                <a:solidFill>
                  <a:schemeClr val="bg1"/>
                </a:solidFill>
                <a:latin typeface="Calibri" pitchFamily="34" charset="0"/>
              </a:rPr>
              <a:t>anderen</a:t>
            </a:r>
            <a:r>
              <a:rPr lang="hu-HU" altLang="hu-HU" sz="1400" dirty="0">
                <a:solidFill>
                  <a:schemeClr val="bg1"/>
                </a:solidFill>
                <a:latin typeface="Calibri" pitchFamily="34" charset="0"/>
              </a:rPr>
              <a:t> Pol </a:t>
            </a:r>
            <a:r>
              <a:rPr lang="hu-HU" altLang="hu-HU" sz="1400" dirty="0" err="1">
                <a:solidFill>
                  <a:schemeClr val="bg1"/>
                </a:solidFill>
                <a:latin typeface="Calibri" pitchFamily="34" charset="0"/>
              </a:rPr>
              <a:t>wandern</a:t>
            </a:r>
            <a:r>
              <a:rPr lang="hu-HU" altLang="hu-HU" sz="1400" dirty="0" smtClean="0">
                <a:solidFill>
                  <a:schemeClr val="bg1"/>
                </a:solidFill>
                <a:latin typeface="Calibri" pitchFamily="34" charset="0"/>
              </a:rPr>
              <a:t>.</a:t>
            </a:r>
            <a:endParaRPr lang="hu-HU" altLang="hu-HU" sz="1400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15364" name="Picture 6" descr="szegregáció meiosisban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1484313"/>
            <a:ext cx="2906713" cy="309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Text Box 7"/>
          <p:cNvSpPr txBox="1">
            <a:spLocks noChangeArrowheads="1"/>
          </p:cNvSpPr>
          <p:nvPr/>
        </p:nvSpPr>
        <p:spPr bwMode="auto">
          <a:xfrm>
            <a:off x="323528" y="1893888"/>
            <a:ext cx="5040313" cy="1277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1400" b="1" dirty="0" smtClean="0">
                <a:solidFill>
                  <a:srgbClr val="FF7C80"/>
                </a:solidFill>
                <a:latin typeface="Calibri" pitchFamily="34" charset="0"/>
              </a:rPr>
              <a:t>1. </a:t>
            </a:r>
            <a:r>
              <a:rPr lang="hu-HU" altLang="hu-HU" sz="1400" b="1" dirty="0" err="1" smtClean="0">
                <a:solidFill>
                  <a:srgbClr val="FF7C80"/>
                </a:solidFill>
                <a:latin typeface="Calibri" pitchFamily="34" charset="0"/>
              </a:rPr>
              <a:t>Zufällige</a:t>
            </a:r>
            <a:r>
              <a:rPr lang="hu-HU" altLang="hu-HU" sz="1400" b="1" dirty="0" smtClean="0">
                <a:solidFill>
                  <a:srgbClr val="FF7C80"/>
                </a:solidFill>
                <a:latin typeface="Calibri" pitchFamily="34" charset="0"/>
              </a:rPr>
              <a:t> </a:t>
            </a:r>
            <a:r>
              <a:rPr lang="hu-HU" altLang="hu-HU" sz="1400" b="1" dirty="0" err="1">
                <a:solidFill>
                  <a:srgbClr val="FF7C80"/>
                </a:solidFill>
                <a:latin typeface="Calibri" pitchFamily="34" charset="0"/>
              </a:rPr>
              <a:t>Anordnung</a:t>
            </a:r>
            <a:r>
              <a:rPr lang="hu-HU" altLang="hu-HU" sz="1400" b="1" dirty="0">
                <a:solidFill>
                  <a:srgbClr val="FF7C80"/>
                </a:solidFill>
                <a:latin typeface="Calibri" pitchFamily="34" charset="0"/>
              </a:rPr>
              <a:t> der </a:t>
            </a:r>
            <a:r>
              <a:rPr lang="hu-HU" altLang="hu-HU" sz="1400" b="1" dirty="0" err="1">
                <a:solidFill>
                  <a:srgbClr val="FF7C80"/>
                </a:solidFill>
                <a:latin typeface="Calibri" pitchFamily="34" charset="0"/>
              </a:rPr>
              <a:t>Chromosomenpaare</a:t>
            </a:r>
            <a:r>
              <a:rPr lang="hu-HU" altLang="hu-HU" sz="1400" b="1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hu-HU" altLang="hu-HU" sz="1400" dirty="0" err="1">
                <a:solidFill>
                  <a:schemeClr val="bg1"/>
                </a:solidFill>
                <a:latin typeface="Calibri" pitchFamily="34" charset="0"/>
              </a:rPr>
              <a:t>in</a:t>
            </a:r>
            <a:r>
              <a:rPr lang="hu-HU" altLang="hu-HU" sz="14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hu-HU" altLang="hu-HU" sz="1400" dirty="0" err="1">
                <a:solidFill>
                  <a:schemeClr val="bg1"/>
                </a:solidFill>
                <a:latin typeface="Calibri" pitchFamily="34" charset="0"/>
              </a:rPr>
              <a:t>der</a:t>
            </a:r>
            <a:r>
              <a:rPr lang="hu-HU" altLang="hu-HU" sz="14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hu-HU" altLang="hu-HU" sz="1400" b="1" dirty="0" err="1">
                <a:solidFill>
                  <a:schemeClr val="bg1"/>
                </a:solidFill>
                <a:latin typeface="Calibri" pitchFamily="34" charset="0"/>
              </a:rPr>
              <a:t>Metaphaseplatte</a:t>
            </a:r>
            <a:r>
              <a:rPr lang="hu-HU" altLang="hu-HU" sz="1400" dirty="0">
                <a:solidFill>
                  <a:schemeClr val="bg1"/>
                </a:solidFill>
                <a:latin typeface="Calibri" pitchFamily="34" charset="0"/>
              </a:rPr>
              <a:t>. </a:t>
            </a:r>
            <a:r>
              <a:rPr lang="hu-HU" altLang="hu-HU" sz="1400" dirty="0" err="1">
                <a:solidFill>
                  <a:schemeClr val="bg1"/>
                </a:solidFill>
                <a:latin typeface="Calibri" pitchFamily="34" charset="0"/>
              </a:rPr>
              <a:t>Verschiedene</a:t>
            </a:r>
            <a:r>
              <a:rPr lang="hu-HU" altLang="hu-HU" sz="14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hu-HU" altLang="hu-HU" sz="1400" dirty="0" err="1">
                <a:solidFill>
                  <a:schemeClr val="bg1"/>
                </a:solidFill>
                <a:latin typeface="Calibri" pitchFamily="34" charset="0"/>
              </a:rPr>
              <a:t>Kombinationsmöglichkeiten</a:t>
            </a:r>
            <a:r>
              <a:rPr lang="hu-HU" altLang="hu-HU" sz="14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hu-HU" altLang="hu-HU" sz="1400" dirty="0" err="1">
                <a:solidFill>
                  <a:schemeClr val="bg1"/>
                </a:solidFill>
                <a:latin typeface="Calibri" pitchFamily="34" charset="0"/>
              </a:rPr>
              <a:t>abhängend</a:t>
            </a:r>
            <a:r>
              <a:rPr lang="hu-HU" altLang="hu-HU" sz="14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hu-HU" altLang="hu-HU" sz="1400" dirty="0" err="1">
                <a:solidFill>
                  <a:schemeClr val="bg1"/>
                </a:solidFill>
                <a:latin typeface="Calibri" pitchFamily="34" charset="0"/>
              </a:rPr>
              <a:t>davon</a:t>
            </a:r>
            <a:r>
              <a:rPr lang="hu-HU" altLang="hu-HU" sz="1400" dirty="0">
                <a:solidFill>
                  <a:schemeClr val="bg1"/>
                </a:solidFill>
                <a:latin typeface="Calibri" pitchFamily="34" charset="0"/>
              </a:rPr>
              <a:t>, </a:t>
            </a:r>
            <a:r>
              <a:rPr lang="hu-HU" altLang="hu-HU" sz="1400" dirty="0" err="1">
                <a:solidFill>
                  <a:schemeClr val="bg1"/>
                </a:solidFill>
                <a:latin typeface="Calibri" pitchFamily="34" charset="0"/>
              </a:rPr>
              <a:t>welche</a:t>
            </a:r>
            <a:r>
              <a:rPr lang="hu-HU" altLang="hu-HU" sz="14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hu-HU" altLang="hu-HU" sz="1400" dirty="0" err="1">
                <a:solidFill>
                  <a:schemeClr val="bg1"/>
                </a:solidFill>
                <a:latin typeface="Calibri" pitchFamily="34" charset="0"/>
              </a:rPr>
              <a:t>Seiten</a:t>
            </a:r>
            <a:r>
              <a:rPr lang="hu-HU" altLang="hu-HU" sz="1400" dirty="0">
                <a:solidFill>
                  <a:schemeClr val="bg1"/>
                </a:solidFill>
                <a:latin typeface="Calibri" pitchFamily="34" charset="0"/>
              </a:rPr>
              <a:t> (</a:t>
            </a:r>
            <a:r>
              <a:rPr lang="hu-HU" altLang="hu-HU" sz="1400" dirty="0" err="1">
                <a:solidFill>
                  <a:schemeClr val="bg1"/>
                </a:solidFill>
                <a:latin typeface="Calibri" pitchFamily="34" charset="0"/>
              </a:rPr>
              <a:t>ursprünglich</a:t>
            </a:r>
            <a:r>
              <a:rPr lang="hu-HU" altLang="hu-HU" sz="14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hu-HU" altLang="hu-HU" sz="1400" dirty="0" err="1">
                <a:solidFill>
                  <a:schemeClr val="bg1"/>
                </a:solidFill>
                <a:latin typeface="Calibri" pitchFamily="34" charset="0"/>
              </a:rPr>
              <a:t>väterliche</a:t>
            </a:r>
            <a:r>
              <a:rPr lang="hu-HU" altLang="hu-HU" sz="14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hu-HU" altLang="hu-HU" sz="1400" dirty="0" err="1">
                <a:solidFill>
                  <a:schemeClr val="bg1"/>
                </a:solidFill>
                <a:latin typeface="Calibri" pitchFamily="34" charset="0"/>
              </a:rPr>
              <a:t>oder</a:t>
            </a:r>
            <a:r>
              <a:rPr lang="hu-HU" altLang="hu-HU" sz="14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hu-HU" altLang="hu-HU" sz="1400" dirty="0" err="1">
                <a:solidFill>
                  <a:schemeClr val="bg1"/>
                </a:solidFill>
                <a:latin typeface="Calibri" pitchFamily="34" charset="0"/>
              </a:rPr>
              <a:t>mütterliche</a:t>
            </a:r>
            <a:r>
              <a:rPr lang="hu-HU" altLang="hu-HU" sz="1400" dirty="0">
                <a:solidFill>
                  <a:schemeClr val="bg1"/>
                </a:solidFill>
                <a:latin typeface="Calibri" pitchFamily="34" charset="0"/>
              </a:rPr>
              <a:t>) an den </a:t>
            </a:r>
            <a:r>
              <a:rPr lang="hu-HU" altLang="hu-HU" sz="1400" dirty="0" err="1">
                <a:solidFill>
                  <a:schemeClr val="bg1"/>
                </a:solidFill>
                <a:latin typeface="Calibri" pitchFamily="34" charset="0"/>
              </a:rPr>
              <a:t>gleichen</a:t>
            </a:r>
            <a:r>
              <a:rPr lang="hu-HU" altLang="hu-HU" sz="1400" dirty="0">
                <a:solidFill>
                  <a:schemeClr val="bg1"/>
                </a:solidFill>
                <a:latin typeface="Calibri" pitchFamily="34" charset="0"/>
              </a:rPr>
              <a:t> Pol </a:t>
            </a:r>
            <a:r>
              <a:rPr lang="hu-HU" altLang="hu-HU" sz="1400" dirty="0" err="1">
                <a:solidFill>
                  <a:schemeClr val="bg1"/>
                </a:solidFill>
                <a:latin typeface="Calibri" pitchFamily="34" charset="0"/>
              </a:rPr>
              <a:t>orientiert</a:t>
            </a:r>
            <a:r>
              <a:rPr lang="hu-HU" altLang="hu-HU" sz="14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hu-HU" altLang="hu-HU" sz="1400" dirty="0" err="1">
                <a:solidFill>
                  <a:schemeClr val="bg1"/>
                </a:solidFill>
                <a:latin typeface="Calibri" pitchFamily="34" charset="0"/>
              </a:rPr>
              <a:t>sind</a:t>
            </a:r>
            <a:r>
              <a:rPr lang="hu-HU" altLang="hu-HU" sz="1400" dirty="0">
                <a:solidFill>
                  <a:schemeClr val="bg1"/>
                </a:solidFill>
                <a:latin typeface="Calibri" pitchFamily="34" charset="0"/>
              </a:rPr>
              <a:t>. 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1400" b="1" dirty="0" err="1">
                <a:solidFill>
                  <a:srgbClr val="FF7C80"/>
                </a:solidFill>
                <a:latin typeface="Calibri" pitchFamily="34" charset="0"/>
              </a:rPr>
              <a:t>Zahl</a:t>
            </a:r>
            <a:r>
              <a:rPr lang="hu-HU" altLang="hu-HU" sz="1400" b="1" dirty="0">
                <a:solidFill>
                  <a:srgbClr val="FF7C80"/>
                </a:solidFill>
                <a:latin typeface="Calibri" pitchFamily="34" charset="0"/>
              </a:rPr>
              <a:t> der </a:t>
            </a:r>
            <a:r>
              <a:rPr lang="hu-HU" altLang="hu-HU" sz="1400" b="1" dirty="0" err="1">
                <a:solidFill>
                  <a:srgbClr val="FF7C80"/>
                </a:solidFill>
                <a:latin typeface="Calibri" pitchFamily="34" charset="0"/>
              </a:rPr>
              <a:t>Kombinationsmöglichkeiten</a:t>
            </a:r>
            <a:r>
              <a:rPr lang="hu-HU" altLang="hu-HU" sz="1400" b="1" dirty="0">
                <a:solidFill>
                  <a:srgbClr val="FF7C80"/>
                </a:solidFill>
                <a:latin typeface="Calibri" pitchFamily="34" charset="0"/>
              </a:rPr>
              <a:t> </a:t>
            </a:r>
            <a:r>
              <a:rPr lang="en-US" altLang="hu-HU" sz="1400" b="1" dirty="0">
                <a:solidFill>
                  <a:srgbClr val="FF7C80"/>
                </a:solidFill>
                <a:latin typeface="Calibri" pitchFamily="34" charset="0"/>
                <a:cs typeface="Arial" charset="0"/>
              </a:rPr>
              <a:t>&gt;</a:t>
            </a:r>
            <a:r>
              <a:rPr lang="hu-HU" altLang="hu-HU" sz="1400" b="1" dirty="0">
                <a:solidFill>
                  <a:srgbClr val="FF7C80"/>
                </a:solidFill>
                <a:latin typeface="Calibri" pitchFamily="34" charset="0"/>
                <a:cs typeface="Arial" charset="0"/>
              </a:rPr>
              <a:t> 8 </a:t>
            </a:r>
            <a:r>
              <a:rPr lang="hu-HU" altLang="hu-HU" sz="1400" b="1" dirty="0" err="1">
                <a:solidFill>
                  <a:srgbClr val="FF7C80"/>
                </a:solidFill>
                <a:latin typeface="Calibri" pitchFamily="34" charset="0"/>
                <a:cs typeface="Arial" charset="0"/>
              </a:rPr>
              <a:t>Million</a:t>
            </a:r>
            <a:r>
              <a:rPr lang="hu-HU" altLang="hu-HU" sz="1400" b="1" dirty="0">
                <a:solidFill>
                  <a:srgbClr val="FF7C80"/>
                </a:solidFill>
                <a:latin typeface="Calibri" pitchFamily="34" charset="0"/>
                <a:cs typeface="Arial" charset="0"/>
              </a:rPr>
              <a:t>!</a:t>
            </a:r>
            <a:endParaRPr lang="en-US" altLang="hu-HU" sz="1400" b="1" dirty="0">
              <a:solidFill>
                <a:srgbClr val="FF7C8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15366" name="Text Box 9"/>
          <p:cNvSpPr txBox="1">
            <a:spLocks noChangeArrowheads="1"/>
          </p:cNvSpPr>
          <p:nvPr/>
        </p:nvSpPr>
        <p:spPr bwMode="auto">
          <a:xfrm>
            <a:off x="6057900" y="4695825"/>
            <a:ext cx="12954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hu-HU" altLang="hu-HU" sz="1200">
                <a:solidFill>
                  <a:schemeClr val="bg1"/>
                </a:solidFill>
              </a:rPr>
              <a:t>ursprünglich väterlich</a:t>
            </a:r>
          </a:p>
        </p:txBody>
      </p:sp>
      <p:sp>
        <p:nvSpPr>
          <p:cNvPr id="15367" name="Text Box 10"/>
          <p:cNvSpPr txBox="1">
            <a:spLocks noChangeArrowheads="1"/>
          </p:cNvSpPr>
          <p:nvPr/>
        </p:nvSpPr>
        <p:spPr bwMode="auto">
          <a:xfrm>
            <a:off x="7265988" y="4695825"/>
            <a:ext cx="12954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hu-HU" altLang="hu-HU" sz="1200">
                <a:solidFill>
                  <a:schemeClr val="bg1"/>
                </a:solidFill>
              </a:rPr>
              <a:t>ursprünglich mütterlich</a:t>
            </a:r>
          </a:p>
        </p:txBody>
      </p:sp>
      <p:sp>
        <p:nvSpPr>
          <p:cNvPr id="15369" name="Line 12"/>
          <p:cNvSpPr>
            <a:spLocks noChangeShapeType="1"/>
          </p:cNvSpPr>
          <p:nvPr/>
        </p:nvSpPr>
        <p:spPr bwMode="auto">
          <a:xfrm>
            <a:off x="6804025" y="2205038"/>
            <a:ext cx="0" cy="142875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5370" name="Line 13"/>
          <p:cNvSpPr>
            <a:spLocks noChangeShapeType="1"/>
          </p:cNvSpPr>
          <p:nvPr/>
        </p:nvSpPr>
        <p:spPr bwMode="auto">
          <a:xfrm>
            <a:off x="7596188" y="2205038"/>
            <a:ext cx="0" cy="142875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5371" name="Line 14"/>
          <p:cNvSpPr>
            <a:spLocks noChangeShapeType="1"/>
          </p:cNvSpPr>
          <p:nvPr/>
        </p:nvSpPr>
        <p:spPr bwMode="auto">
          <a:xfrm>
            <a:off x="6588125" y="3716338"/>
            <a:ext cx="0" cy="142875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5372" name="Line 15"/>
          <p:cNvSpPr>
            <a:spLocks noChangeShapeType="1"/>
          </p:cNvSpPr>
          <p:nvPr/>
        </p:nvSpPr>
        <p:spPr bwMode="auto">
          <a:xfrm>
            <a:off x="7885113" y="3644900"/>
            <a:ext cx="0" cy="142875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5373" name="Text Box 16"/>
          <p:cNvSpPr txBox="1">
            <a:spLocks noChangeArrowheads="1"/>
          </p:cNvSpPr>
          <p:nvPr/>
        </p:nvSpPr>
        <p:spPr bwMode="auto">
          <a:xfrm>
            <a:off x="7667625" y="1557338"/>
            <a:ext cx="7207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800"/>
              <a:t>Kinetochor (grün)</a:t>
            </a:r>
          </a:p>
        </p:txBody>
      </p:sp>
      <p:sp>
        <p:nvSpPr>
          <p:cNvPr id="15374" name="Line 17"/>
          <p:cNvSpPr>
            <a:spLocks noChangeShapeType="1"/>
          </p:cNvSpPr>
          <p:nvPr/>
        </p:nvSpPr>
        <p:spPr bwMode="auto">
          <a:xfrm flipH="1">
            <a:off x="7596188" y="1844675"/>
            <a:ext cx="144462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9829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476375" y="1557338"/>
            <a:ext cx="6335713" cy="38877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u-HU" altLang="hu-HU" sz="2000" b="1" dirty="0">
                <a:solidFill>
                  <a:srgbClr val="FFFF00"/>
                </a:solidFill>
                <a:latin typeface="Calibri" panose="020F0502020204030204" pitchFamily="34" charset="0"/>
              </a:rPr>
              <a:t>Die </a:t>
            </a:r>
            <a:r>
              <a:rPr lang="hu-HU" altLang="hu-HU" sz="2000" b="1" dirty="0" err="1" smtClean="0">
                <a:solidFill>
                  <a:srgbClr val="FFFF00"/>
                </a:solidFill>
                <a:latin typeface="Calibri" panose="020F0502020204030204" pitchFamily="34" charset="0"/>
              </a:rPr>
              <a:t>Meiose</a:t>
            </a:r>
            <a:r>
              <a:rPr lang="hu-HU" altLang="hu-HU" sz="2000" b="1" dirty="0" smtClean="0">
                <a:solidFill>
                  <a:srgbClr val="FFFF00"/>
                </a:solidFill>
                <a:latin typeface="Calibri" panose="020F0502020204030204" pitchFamily="34" charset="0"/>
              </a:rPr>
              <a:t> I </a:t>
            </a:r>
            <a:r>
              <a:rPr lang="hu-HU" altLang="hu-HU" sz="2000" b="1" dirty="0">
                <a:solidFill>
                  <a:srgbClr val="FFFF00"/>
                </a:solidFill>
                <a:latin typeface="Calibri" panose="020F0502020204030204" pitchFamily="34" charset="0"/>
              </a:rPr>
              <a:t>„</a:t>
            </a:r>
            <a:r>
              <a:rPr lang="hu-HU" altLang="hu-HU" sz="2000" b="1" dirty="0" err="1">
                <a:solidFill>
                  <a:srgbClr val="FFFF00"/>
                </a:solidFill>
                <a:latin typeface="Calibri" panose="020F0502020204030204" pitchFamily="34" charset="0"/>
              </a:rPr>
              <a:t>mischt</a:t>
            </a:r>
            <a:r>
              <a:rPr lang="hu-HU" altLang="hu-HU" sz="2000" b="1" dirty="0">
                <a:solidFill>
                  <a:srgbClr val="FFFF00"/>
                </a:solidFill>
                <a:latin typeface="Calibri" panose="020F0502020204030204" pitchFamily="34" charset="0"/>
              </a:rPr>
              <a:t> die </a:t>
            </a:r>
            <a:r>
              <a:rPr lang="hu-HU" altLang="hu-HU" sz="2000" b="1" dirty="0" err="1">
                <a:solidFill>
                  <a:srgbClr val="FFFF00"/>
                </a:solidFill>
                <a:latin typeface="Calibri" panose="020F0502020204030204" pitchFamily="34" charset="0"/>
              </a:rPr>
              <a:t>Karten</a:t>
            </a:r>
            <a:r>
              <a:rPr lang="hu-HU" altLang="hu-HU" sz="2000" b="1" dirty="0">
                <a:solidFill>
                  <a:srgbClr val="FFFF00"/>
                </a:solidFill>
                <a:latin typeface="Calibri" panose="020F0502020204030204" pitchFamily="34" charset="0"/>
              </a:rPr>
              <a:t>” </a:t>
            </a:r>
            <a:r>
              <a:rPr lang="hu-HU" altLang="hu-HU" sz="2000" b="1" dirty="0" err="1">
                <a:solidFill>
                  <a:srgbClr val="FFFF00"/>
                </a:solidFill>
                <a:latin typeface="Calibri" panose="020F0502020204030204" pitchFamily="34" charset="0"/>
              </a:rPr>
              <a:t>zweimal</a:t>
            </a:r>
            <a:r>
              <a:rPr lang="hu-HU" altLang="hu-HU" sz="2000" b="1" dirty="0">
                <a:solidFill>
                  <a:srgbClr val="FFFF00"/>
                </a:solidFill>
                <a:latin typeface="Calibri" panose="020F0502020204030204" pitchFamily="34" charset="0"/>
              </a:rPr>
              <a:t>:</a:t>
            </a:r>
          </a:p>
          <a:p>
            <a:pPr algn="ctr">
              <a:spcBef>
                <a:spcPct val="50000"/>
              </a:spcBef>
              <a:defRPr/>
            </a:pPr>
            <a:endParaRPr lang="hu-HU" altLang="hu-HU" sz="2000" b="1" dirty="0">
              <a:solidFill>
                <a:srgbClr val="FFFF00"/>
              </a:solidFill>
              <a:latin typeface="Calibri" panose="020F0502020204030204" pitchFamily="34" charset="0"/>
            </a:endParaRPr>
          </a:p>
          <a:p>
            <a:pPr marL="457200" indent="-457200">
              <a:lnSpc>
                <a:spcPts val="2600"/>
              </a:lnSpc>
              <a:spcBef>
                <a:spcPct val="50000"/>
              </a:spcBef>
              <a:buFontTx/>
              <a:buAutoNum type="arabicPeriod"/>
              <a:defRPr/>
            </a:pPr>
            <a:r>
              <a:rPr lang="hu-HU" altLang="hu-HU" dirty="0" err="1">
                <a:solidFill>
                  <a:schemeClr val="bg1"/>
                </a:solidFill>
                <a:latin typeface="Calibri" panose="020F0502020204030204" pitchFamily="34" charset="0"/>
              </a:rPr>
              <a:t>in</a:t>
            </a:r>
            <a:r>
              <a:rPr lang="hu-HU" altLang="hu-HU" dirty="0">
                <a:solidFill>
                  <a:schemeClr val="bg1"/>
                </a:solidFill>
                <a:latin typeface="Calibri" panose="020F0502020204030204" pitchFamily="34" charset="0"/>
              </a:rPr>
              <a:t> der </a:t>
            </a:r>
            <a:r>
              <a:rPr lang="hu-HU" altLang="hu-HU" dirty="0" err="1">
                <a:solidFill>
                  <a:schemeClr val="bg1"/>
                </a:solidFill>
                <a:latin typeface="Calibri" panose="020F0502020204030204" pitchFamily="34" charset="0"/>
              </a:rPr>
              <a:t>Prophase</a:t>
            </a:r>
            <a:r>
              <a:rPr lang="hu-HU" altLang="hu-HU" dirty="0">
                <a:solidFill>
                  <a:schemeClr val="bg1"/>
                </a:solidFill>
                <a:latin typeface="Calibri" panose="020F0502020204030204" pitchFamily="34" charset="0"/>
              </a:rPr>
              <a:t> I </a:t>
            </a:r>
            <a:r>
              <a:rPr lang="hu-HU" altLang="hu-HU" dirty="0" err="1">
                <a:solidFill>
                  <a:schemeClr val="bg1"/>
                </a:solidFill>
                <a:latin typeface="Calibri" panose="020F0502020204030204" pitchFamily="34" charset="0"/>
              </a:rPr>
              <a:t>baut</a:t>
            </a:r>
            <a:r>
              <a:rPr lang="hu-HU" altLang="hu-HU" dirty="0">
                <a:solidFill>
                  <a:schemeClr val="bg1"/>
                </a:solidFill>
                <a:latin typeface="Calibri" panose="020F0502020204030204" pitchFamily="34" charset="0"/>
              </a:rPr>
              <a:t> die </a:t>
            </a:r>
            <a:r>
              <a:rPr lang="hu-HU" altLang="hu-HU" dirty="0" err="1">
                <a:solidFill>
                  <a:schemeClr val="bg1"/>
                </a:solidFill>
                <a:latin typeface="Calibri" panose="020F0502020204030204" pitchFamily="34" charset="0"/>
              </a:rPr>
              <a:t>Chromatiden</a:t>
            </a:r>
            <a:r>
              <a:rPr lang="hu-HU" altLang="hu-HU" dirty="0">
                <a:solidFill>
                  <a:schemeClr val="bg1"/>
                </a:solidFill>
                <a:latin typeface="Calibri" panose="020F0502020204030204" pitchFamily="34" charset="0"/>
              </a:rPr>
              <a:t> mit </a:t>
            </a:r>
            <a:r>
              <a:rPr lang="hu-HU" altLang="hu-HU" dirty="0" err="1">
                <a:solidFill>
                  <a:schemeClr val="bg1"/>
                </a:solidFill>
                <a:latin typeface="Calibri" panose="020F0502020204030204" pitchFamily="34" charset="0"/>
              </a:rPr>
              <a:t>dem</a:t>
            </a:r>
            <a:r>
              <a:rPr lang="hu-HU" altLang="hu-HU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hu-HU" altLang="hu-HU" b="1" dirty="0" err="1">
                <a:solidFill>
                  <a:srgbClr val="FFFF00"/>
                </a:solidFill>
                <a:latin typeface="Calibri" panose="020F0502020204030204" pitchFamily="34" charset="0"/>
              </a:rPr>
              <a:t>crossing</a:t>
            </a:r>
            <a:r>
              <a:rPr lang="hu-HU" altLang="hu-HU" b="1" dirty="0">
                <a:solidFill>
                  <a:srgbClr val="FFFF00"/>
                </a:solidFill>
                <a:latin typeface="Calibri" panose="020F0502020204030204" pitchFamily="34" charset="0"/>
              </a:rPr>
              <a:t> over</a:t>
            </a:r>
            <a:r>
              <a:rPr lang="hu-HU" altLang="hu-HU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hu-HU" altLang="hu-HU" dirty="0" err="1">
                <a:solidFill>
                  <a:schemeClr val="bg1"/>
                </a:solidFill>
                <a:latin typeface="Calibri" panose="020F0502020204030204" pitchFamily="34" charset="0"/>
              </a:rPr>
              <a:t>um</a:t>
            </a:r>
            <a:r>
              <a:rPr lang="hu-HU" altLang="hu-HU" dirty="0">
                <a:solidFill>
                  <a:schemeClr val="bg1"/>
                </a:solidFill>
                <a:latin typeface="Calibri" panose="020F0502020204030204" pitchFamily="34" charset="0"/>
              </a:rPr>
              <a:t> (</a:t>
            </a:r>
            <a:r>
              <a:rPr lang="hu-HU" altLang="hu-HU" dirty="0" err="1">
                <a:solidFill>
                  <a:schemeClr val="bg1"/>
                </a:solidFill>
                <a:latin typeface="Calibri" panose="020F0502020204030204" pitchFamily="34" charset="0"/>
              </a:rPr>
              <a:t>väterliche</a:t>
            </a:r>
            <a:r>
              <a:rPr lang="hu-HU" altLang="hu-HU" dirty="0">
                <a:solidFill>
                  <a:schemeClr val="bg1"/>
                </a:solidFill>
                <a:latin typeface="Calibri" panose="020F0502020204030204" pitchFamily="34" charset="0"/>
              </a:rPr>
              <a:t> und </a:t>
            </a:r>
            <a:r>
              <a:rPr lang="hu-HU" altLang="hu-HU" dirty="0" err="1">
                <a:solidFill>
                  <a:schemeClr val="bg1"/>
                </a:solidFill>
                <a:latin typeface="Calibri" panose="020F0502020204030204" pitchFamily="34" charset="0"/>
              </a:rPr>
              <a:t>mütterliche</a:t>
            </a:r>
            <a:r>
              <a:rPr lang="hu-HU" altLang="hu-HU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hu-HU" altLang="hu-HU" dirty="0" err="1">
                <a:solidFill>
                  <a:schemeClr val="bg1"/>
                </a:solidFill>
                <a:latin typeface="Calibri" panose="020F0502020204030204" pitchFamily="34" charset="0"/>
              </a:rPr>
              <a:t>Abshnitte</a:t>
            </a:r>
            <a:r>
              <a:rPr lang="hu-HU" altLang="hu-HU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hu-HU" altLang="hu-HU" dirty="0" err="1">
                <a:solidFill>
                  <a:schemeClr val="bg1"/>
                </a:solidFill>
                <a:latin typeface="Calibri" panose="020F0502020204030204" pitchFamily="34" charset="0"/>
              </a:rPr>
              <a:t>mosaikartig</a:t>
            </a:r>
            <a:r>
              <a:rPr lang="hu-HU" altLang="hu-HU" dirty="0">
                <a:solidFill>
                  <a:schemeClr val="bg1"/>
                </a:solidFill>
                <a:latin typeface="Calibri" panose="020F0502020204030204" pitchFamily="34" charset="0"/>
              </a:rPr>
              <a:t> am </a:t>
            </a:r>
            <a:r>
              <a:rPr lang="hu-HU" altLang="hu-HU" dirty="0" err="1">
                <a:solidFill>
                  <a:schemeClr val="bg1"/>
                </a:solidFill>
                <a:latin typeface="Calibri" panose="020F0502020204030204" pitchFamily="34" charset="0"/>
              </a:rPr>
              <a:t>gleichen</a:t>
            </a:r>
            <a:r>
              <a:rPr lang="hu-HU" altLang="hu-HU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hu-HU" altLang="hu-HU" dirty="0" err="1">
                <a:solidFill>
                  <a:schemeClr val="bg1"/>
                </a:solidFill>
                <a:latin typeface="Calibri" panose="020F0502020204030204" pitchFamily="34" charset="0"/>
              </a:rPr>
              <a:t>Chromatid</a:t>
            </a:r>
            <a:r>
              <a:rPr lang="hu-HU" altLang="hu-HU" dirty="0">
                <a:solidFill>
                  <a:schemeClr val="bg1"/>
                </a:solidFill>
                <a:latin typeface="Calibri" panose="020F0502020204030204" pitchFamily="34" charset="0"/>
              </a:rPr>
              <a:t>),</a:t>
            </a:r>
          </a:p>
          <a:p>
            <a:pPr marL="457200" indent="-457200">
              <a:lnSpc>
                <a:spcPts val="2600"/>
              </a:lnSpc>
              <a:spcBef>
                <a:spcPct val="50000"/>
              </a:spcBef>
              <a:buFontTx/>
              <a:buAutoNum type="arabicPeriod"/>
              <a:defRPr/>
            </a:pPr>
            <a:endParaRPr lang="hu-HU" altLang="hu-HU" b="1" dirty="0">
              <a:solidFill>
                <a:srgbClr val="FF7C80"/>
              </a:solidFill>
              <a:latin typeface="Calibri" panose="020F0502020204030204" pitchFamily="34" charset="0"/>
            </a:endParaRPr>
          </a:p>
          <a:p>
            <a:pPr marL="457200" indent="-457200">
              <a:lnSpc>
                <a:spcPts val="2600"/>
              </a:lnSpc>
              <a:spcBef>
                <a:spcPct val="50000"/>
              </a:spcBef>
              <a:buFont typeface="+mj-lt"/>
              <a:buAutoNum type="arabicPeriod"/>
              <a:defRPr/>
            </a:pPr>
            <a:r>
              <a:rPr lang="hu-HU" altLang="hu-HU" dirty="0" err="1">
                <a:solidFill>
                  <a:schemeClr val="bg1"/>
                </a:solidFill>
                <a:latin typeface="Calibri" panose="020F0502020204030204" pitchFamily="34" charset="0"/>
              </a:rPr>
              <a:t>in</a:t>
            </a:r>
            <a:r>
              <a:rPr lang="hu-HU" altLang="hu-HU" dirty="0">
                <a:solidFill>
                  <a:schemeClr val="bg1"/>
                </a:solidFill>
                <a:latin typeface="Calibri" panose="020F0502020204030204" pitchFamily="34" charset="0"/>
              </a:rPr>
              <a:t> der Meta- und </a:t>
            </a:r>
            <a:r>
              <a:rPr lang="hu-HU" altLang="hu-HU" dirty="0" err="1">
                <a:solidFill>
                  <a:schemeClr val="bg1"/>
                </a:solidFill>
                <a:latin typeface="Calibri" panose="020F0502020204030204" pitchFamily="34" charset="0"/>
              </a:rPr>
              <a:t>Anaphase</a:t>
            </a:r>
            <a:r>
              <a:rPr lang="hu-HU" altLang="hu-HU" dirty="0">
                <a:solidFill>
                  <a:schemeClr val="bg1"/>
                </a:solidFill>
                <a:latin typeface="Calibri" panose="020F0502020204030204" pitchFamily="34" charset="0"/>
              </a:rPr>
              <a:t> I </a:t>
            </a:r>
            <a:r>
              <a:rPr lang="hu-HU" altLang="hu-HU" dirty="0" err="1">
                <a:solidFill>
                  <a:schemeClr val="bg1"/>
                </a:solidFill>
                <a:latin typeface="Calibri" panose="020F0502020204030204" pitchFamily="34" charset="0"/>
              </a:rPr>
              <a:t>segregiert</a:t>
            </a:r>
            <a:r>
              <a:rPr lang="hu-HU" altLang="hu-HU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hu-HU" altLang="hu-HU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ursprünglich</a:t>
            </a:r>
            <a:r>
              <a:rPr lang="hu-HU" altLang="hu-HU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hu-HU" altLang="hu-HU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väterliche</a:t>
            </a:r>
            <a:r>
              <a:rPr lang="hu-HU" altLang="hu-HU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hu-HU" altLang="hu-HU" dirty="0">
                <a:solidFill>
                  <a:schemeClr val="bg1"/>
                </a:solidFill>
                <a:latin typeface="Calibri" panose="020F0502020204030204" pitchFamily="34" charset="0"/>
              </a:rPr>
              <a:t>und </a:t>
            </a:r>
            <a:r>
              <a:rPr lang="hu-HU" altLang="hu-HU" dirty="0" err="1">
                <a:solidFill>
                  <a:schemeClr val="bg1"/>
                </a:solidFill>
                <a:latin typeface="Calibri" panose="020F0502020204030204" pitchFamily="34" charset="0"/>
              </a:rPr>
              <a:t>mütterliche</a:t>
            </a:r>
            <a:r>
              <a:rPr lang="hu-HU" altLang="hu-HU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hu-HU" altLang="hu-HU" b="1" dirty="0" err="1">
                <a:solidFill>
                  <a:srgbClr val="FFFF00"/>
                </a:solidFill>
                <a:latin typeface="Calibri" panose="020F0502020204030204" pitchFamily="34" charset="0"/>
              </a:rPr>
              <a:t>homologe</a:t>
            </a:r>
            <a:r>
              <a:rPr lang="hu-HU" altLang="hu-HU" b="1" dirty="0">
                <a:solidFill>
                  <a:srgbClr val="FFFF00"/>
                </a:solidFill>
                <a:latin typeface="Calibri" panose="020F0502020204030204" pitchFamily="34" charset="0"/>
              </a:rPr>
              <a:t> </a:t>
            </a:r>
            <a:r>
              <a:rPr lang="hu-HU" altLang="hu-HU" b="1" dirty="0" err="1">
                <a:solidFill>
                  <a:srgbClr val="FFFF00"/>
                </a:solidFill>
                <a:latin typeface="Calibri" panose="020F0502020204030204" pitchFamily="34" charset="0"/>
              </a:rPr>
              <a:t>Chromosomen</a:t>
            </a:r>
            <a:r>
              <a:rPr lang="hu-HU" altLang="hu-HU" b="1" dirty="0">
                <a:solidFill>
                  <a:srgbClr val="FFFF00"/>
                </a:solidFill>
                <a:latin typeface="Calibri" panose="020F0502020204030204" pitchFamily="34" charset="0"/>
              </a:rPr>
              <a:t> </a:t>
            </a:r>
            <a:r>
              <a:rPr lang="hu-HU" altLang="hu-HU" b="1" dirty="0" err="1">
                <a:solidFill>
                  <a:srgbClr val="FFFF00"/>
                </a:solidFill>
                <a:latin typeface="Calibri" panose="020F0502020204030204" pitchFamily="34" charset="0"/>
              </a:rPr>
              <a:t>zufälligerweise</a:t>
            </a:r>
            <a:r>
              <a:rPr lang="hu-HU" altLang="hu-HU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hu-HU" altLang="hu-HU" dirty="0" err="1">
                <a:solidFill>
                  <a:schemeClr val="bg1"/>
                </a:solidFill>
                <a:latin typeface="Calibri" panose="020F0502020204030204" pitchFamily="34" charset="0"/>
              </a:rPr>
              <a:t>in</a:t>
            </a:r>
            <a:r>
              <a:rPr lang="hu-HU" altLang="hu-HU" dirty="0">
                <a:solidFill>
                  <a:schemeClr val="bg1"/>
                </a:solidFill>
                <a:latin typeface="Calibri" panose="020F0502020204030204" pitchFamily="34" charset="0"/>
              </a:rPr>
              <a:t> die </a:t>
            </a:r>
            <a:r>
              <a:rPr lang="hu-HU" altLang="hu-HU" dirty="0" err="1">
                <a:solidFill>
                  <a:schemeClr val="bg1"/>
                </a:solidFill>
                <a:latin typeface="Calibri" panose="020F0502020204030204" pitchFamily="34" charset="0"/>
              </a:rPr>
              <a:t>zwei</a:t>
            </a:r>
            <a:r>
              <a:rPr lang="hu-HU" altLang="hu-HU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hu-HU" altLang="hu-HU" dirty="0" err="1">
                <a:solidFill>
                  <a:schemeClr val="bg1"/>
                </a:solidFill>
                <a:latin typeface="Calibri" panose="020F0502020204030204" pitchFamily="34" charset="0"/>
              </a:rPr>
              <a:t>Zellen</a:t>
            </a:r>
            <a:r>
              <a:rPr lang="hu-HU" altLang="hu-HU" dirty="0">
                <a:solidFill>
                  <a:schemeClr val="bg1"/>
                </a:solidFill>
                <a:latin typeface="Calibri" panose="020F0502020204030204" pitchFamily="34" charset="0"/>
              </a:rPr>
              <a:t>.</a:t>
            </a:r>
          </a:p>
          <a:p>
            <a:pPr>
              <a:defRPr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769992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4"/>
          <p:cNvSpPr txBox="1">
            <a:spLocks noChangeArrowheads="1"/>
          </p:cNvSpPr>
          <p:nvPr/>
        </p:nvSpPr>
        <p:spPr bwMode="auto">
          <a:xfrm>
            <a:off x="3419475" y="404813"/>
            <a:ext cx="20145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2400" b="1">
                <a:solidFill>
                  <a:srgbClr val="FFFF00"/>
                </a:solidFill>
                <a:latin typeface="Comic Sans MS" pitchFamily="66" charset="0"/>
              </a:rPr>
              <a:t>Meiose II</a:t>
            </a:r>
          </a:p>
        </p:txBody>
      </p:sp>
      <p:sp>
        <p:nvSpPr>
          <p:cNvPr id="16387" name="Text Box 5"/>
          <p:cNvSpPr txBox="1">
            <a:spLocks noChangeArrowheads="1"/>
          </p:cNvSpPr>
          <p:nvPr/>
        </p:nvSpPr>
        <p:spPr bwMode="auto">
          <a:xfrm>
            <a:off x="1139825" y="1341438"/>
            <a:ext cx="4319588" cy="2785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1400" b="1" dirty="0">
                <a:solidFill>
                  <a:srgbClr val="FF7C80"/>
                </a:solidFill>
                <a:latin typeface="Calibri" pitchFamily="34" charset="0"/>
              </a:rPr>
              <a:t>Pro-, Meta-, </a:t>
            </a:r>
            <a:r>
              <a:rPr lang="hu-HU" altLang="hu-HU" sz="1400" b="1" dirty="0" err="1">
                <a:solidFill>
                  <a:srgbClr val="FF7C80"/>
                </a:solidFill>
                <a:latin typeface="Calibri" pitchFamily="34" charset="0"/>
              </a:rPr>
              <a:t>Ana-</a:t>
            </a:r>
            <a:r>
              <a:rPr lang="hu-HU" altLang="hu-HU" sz="1400" b="1" dirty="0">
                <a:solidFill>
                  <a:srgbClr val="FF7C80"/>
                </a:solidFill>
                <a:latin typeface="Calibri" pitchFamily="34" charset="0"/>
              </a:rPr>
              <a:t> und </a:t>
            </a:r>
            <a:r>
              <a:rPr lang="hu-HU" altLang="hu-HU" sz="1400" b="1" dirty="0" err="1">
                <a:solidFill>
                  <a:srgbClr val="FF7C80"/>
                </a:solidFill>
                <a:latin typeface="Calibri" pitchFamily="34" charset="0"/>
              </a:rPr>
              <a:t>Telophase</a:t>
            </a:r>
            <a:r>
              <a:rPr lang="hu-HU" altLang="hu-HU" sz="1400" b="1" dirty="0">
                <a:solidFill>
                  <a:srgbClr val="FF7C80"/>
                </a:solidFill>
                <a:latin typeface="Calibri" pitchFamily="34" charset="0"/>
              </a:rPr>
              <a:t> </a:t>
            </a:r>
            <a:r>
              <a:rPr lang="hu-HU" altLang="hu-HU" sz="1400" b="1" dirty="0" err="1">
                <a:solidFill>
                  <a:srgbClr val="FF7C80"/>
                </a:solidFill>
                <a:latin typeface="Calibri" pitchFamily="34" charset="0"/>
              </a:rPr>
              <a:t>wie</a:t>
            </a:r>
            <a:r>
              <a:rPr lang="hu-HU" altLang="hu-HU" sz="1400" b="1" dirty="0">
                <a:solidFill>
                  <a:srgbClr val="FF7C80"/>
                </a:solidFill>
                <a:latin typeface="Calibri" pitchFamily="34" charset="0"/>
              </a:rPr>
              <a:t> </a:t>
            </a:r>
            <a:r>
              <a:rPr lang="hu-HU" altLang="hu-HU" sz="1400" b="1" dirty="0" err="1">
                <a:solidFill>
                  <a:srgbClr val="FF7C80"/>
                </a:solidFill>
                <a:latin typeface="Calibri" pitchFamily="34" charset="0"/>
              </a:rPr>
              <a:t>in</a:t>
            </a:r>
            <a:r>
              <a:rPr lang="hu-HU" altLang="hu-HU" sz="1400" b="1" dirty="0">
                <a:solidFill>
                  <a:srgbClr val="FF7C80"/>
                </a:solidFill>
                <a:latin typeface="Calibri" pitchFamily="34" charset="0"/>
              </a:rPr>
              <a:t> </a:t>
            </a:r>
            <a:r>
              <a:rPr lang="hu-HU" altLang="hu-HU" sz="1400" b="1" dirty="0" err="1">
                <a:solidFill>
                  <a:srgbClr val="FF7C80"/>
                </a:solidFill>
                <a:latin typeface="Calibri" pitchFamily="34" charset="0"/>
              </a:rPr>
              <a:t>Mitose</a:t>
            </a:r>
            <a:r>
              <a:rPr lang="hu-HU" altLang="hu-HU" sz="1400" dirty="0">
                <a:latin typeface="Calibri" pitchFamily="34" charset="0"/>
              </a:rPr>
              <a:t> </a:t>
            </a:r>
            <a:r>
              <a:rPr lang="hu-HU" altLang="hu-HU" sz="1400" dirty="0" smtClean="0">
                <a:latin typeface="Calibri" pitchFamily="34" charset="0"/>
              </a:rPr>
              <a:t>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1400" dirty="0" smtClean="0">
                <a:solidFill>
                  <a:schemeClr val="bg1"/>
                </a:solidFill>
                <a:latin typeface="Calibri" pitchFamily="34" charset="0"/>
              </a:rPr>
              <a:t>(</a:t>
            </a:r>
            <a:r>
              <a:rPr lang="hu-HU" altLang="hu-HU" sz="1400" b="1" dirty="0" err="1">
                <a:solidFill>
                  <a:srgbClr val="FFFF00"/>
                </a:solidFill>
                <a:latin typeface="Calibri" pitchFamily="34" charset="0"/>
              </a:rPr>
              <a:t>keine</a:t>
            </a:r>
            <a:r>
              <a:rPr lang="hu-HU" altLang="hu-HU" sz="1400" b="1" dirty="0">
                <a:solidFill>
                  <a:srgbClr val="FFFF00"/>
                </a:solidFill>
                <a:latin typeface="Calibri" pitchFamily="34" charset="0"/>
              </a:rPr>
              <a:t> DNA </a:t>
            </a:r>
            <a:r>
              <a:rPr lang="hu-HU" altLang="hu-HU" sz="1400" b="1" dirty="0" err="1">
                <a:solidFill>
                  <a:srgbClr val="FFFF00"/>
                </a:solidFill>
                <a:latin typeface="Calibri" pitchFamily="34" charset="0"/>
              </a:rPr>
              <a:t>Replikation</a:t>
            </a:r>
            <a:r>
              <a:rPr lang="hu-HU" altLang="hu-HU" sz="1400" b="1" dirty="0">
                <a:solidFill>
                  <a:srgbClr val="FFFF00"/>
                </a:solidFill>
                <a:latin typeface="Calibri" pitchFamily="34" charset="0"/>
              </a:rPr>
              <a:t> </a:t>
            </a:r>
            <a:r>
              <a:rPr lang="hu-HU" altLang="hu-HU" sz="1400" dirty="0" err="1">
                <a:solidFill>
                  <a:schemeClr val="bg1"/>
                </a:solidFill>
                <a:latin typeface="Calibri" pitchFamily="34" charset="0"/>
              </a:rPr>
              <a:t>vor</a:t>
            </a:r>
            <a:r>
              <a:rPr lang="hu-HU" altLang="hu-HU" sz="1400" dirty="0">
                <a:solidFill>
                  <a:schemeClr val="bg1"/>
                </a:solidFill>
                <a:latin typeface="Calibri" pitchFamily="34" charset="0"/>
              </a:rPr>
              <a:t> der </a:t>
            </a:r>
            <a:r>
              <a:rPr lang="hu-HU" altLang="hu-HU" sz="1400" dirty="0" err="1">
                <a:solidFill>
                  <a:schemeClr val="bg1"/>
                </a:solidFill>
                <a:latin typeface="Calibri" pitchFamily="34" charset="0"/>
              </a:rPr>
              <a:t>Teilung</a:t>
            </a:r>
            <a:r>
              <a:rPr lang="hu-HU" altLang="hu-HU" sz="1400" dirty="0">
                <a:solidFill>
                  <a:schemeClr val="bg1"/>
                </a:solidFill>
                <a:latin typeface="Calibri" pitchFamily="34" charset="0"/>
              </a:rPr>
              <a:t>).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hu-HU" altLang="hu-HU" sz="1400" dirty="0">
              <a:solidFill>
                <a:schemeClr val="bg1"/>
              </a:solidFill>
              <a:latin typeface="Calibri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14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alibri" pitchFamily="34" charset="0"/>
              </a:rPr>
              <a:t>23 </a:t>
            </a:r>
            <a:r>
              <a:rPr lang="hu-HU" altLang="hu-HU" sz="1400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Calibri" pitchFamily="34" charset="0"/>
              </a:rPr>
              <a:t>Chromosomen</a:t>
            </a:r>
            <a:r>
              <a:rPr lang="hu-HU" altLang="hu-HU" sz="1400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 pitchFamily="34" charset="0"/>
              </a:rPr>
              <a:t> </a:t>
            </a:r>
            <a:r>
              <a:rPr lang="hu-HU" altLang="hu-HU" sz="1400" dirty="0">
                <a:solidFill>
                  <a:schemeClr val="bg1"/>
                </a:solidFill>
                <a:latin typeface="Calibri" pitchFamily="34" charset="0"/>
              </a:rPr>
              <a:t>(</a:t>
            </a:r>
            <a:r>
              <a:rPr lang="hu-HU" altLang="hu-HU" sz="1400" dirty="0" err="1">
                <a:solidFill>
                  <a:schemeClr val="bg1"/>
                </a:solidFill>
                <a:latin typeface="Calibri" pitchFamily="34" charset="0"/>
              </a:rPr>
              <a:t>also</a:t>
            </a:r>
            <a:r>
              <a:rPr lang="hu-HU" altLang="hu-HU" sz="1400" dirty="0">
                <a:solidFill>
                  <a:schemeClr val="bg1"/>
                </a:solidFill>
                <a:latin typeface="Calibri" pitchFamily="34" charset="0"/>
              </a:rPr>
              <a:t> die </a:t>
            </a:r>
            <a:r>
              <a:rPr lang="hu-HU" altLang="hu-HU" sz="1400" dirty="0" err="1">
                <a:solidFill>
                  <a:schemeClr val="bg1"/>
                </a:solidFill>
                <a:latin typeface="Calibri" pitchFamily="34" charset="0"/>
              </a:rPr>
              <a:t>Hälfte</a:t>
            </a:r>
            <a:r>
              <a:rPr lang="hu-HU" altLang="hu-HU" sz="1400" dirty="0">
                <a:solidFill>
                  <a:schemeClr val="bg1"/>
                </a:solidFill>
                <a:latin typeface="Calibri" pitchFamily="34" charset="0"/>
              </a:rPr>
              <a:t>  der </a:t>
            </a:r>
            <a:r>
              <a:rPr lang="hu-HU" altLang="hu-HU" sz="1400" dirty="0" err="1">
                <a:solidFill>
                  <a:schemeClr val="bg1"/>
                </a:solidFill>
                <a:latin typeface="Calibri" pitchFamily="34" charset="0"/>
              </a:rPr>
              <a:t>Chromosomen</a:t>
            </a:r>
            <a:r>
              <a:rPr lang="hu-HU" altLang="hu-HU" sz="14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hu-HU" altLang="hu-HU" sz="1400" dirty="0" err="1">
                <a:solidFill>
                  <a:schemeClr val="bg1"/>
                </a:solidFill>
                <a:latin typeface="Calibri" pitchFamily="34" charset="0"/>
              </a:rPr>
              <a:t>in</a:t>
            </a:r>
            <a:r>
              <a:rPr lang="hu-HU" altLang="hu-HU" sz="1400" dirty="0">
                <a:solidFill>
                  <a:schemeClr val="bg1"/>
                </a:solidFill>
                <a:latin typeface="Calibri" pitchFamily="34" charset="0"/>
              </a:rPr>
              <a:t> den </a:t>
            </a:r>
            <a:r>
              <a:rPr lang="hu-HU" altLang="hu-HU" sz="1400" dirty="0" err="1">
                <a:solidFill>
                  <a:schemeClr val="bg1"/>
                </a:solidFill>
                <a:latin typeface="Calibri" pitchFamily="34" charset="0"/>
              </a:rPr>
              <a:t>Körperzellen</a:t>
            </a:r>
            <a:r>
              <a:rPr lang="hu-HU" altLang="hu-HU" sz="1400" dirty="0">
                <a:solidFill>
                  <a:schemeClr val="bg1"/>
                </a:solidFill>
                <a:latin typeface="Calibri" pitchFamily="34" charset="0"/>
              </a:rPr>
              <a:t>) </a:t>
            </a:r>
            <a:r>
              <a:rPr lang="hu-HU" altLang="hu-HU" sz="1400" dirty="0" err="1">
                <a:solidFill>
                  <a:schemeClr val="bg1"/>
                </a:solidFill>
                <a:latin typeface="Calibri" pitchFamily="34" charset="0"/>
              </a:rPr>
              <a:t>trennen</a:t>
            </a:r>
            <a:r>
              <a:rPr lang="hu-HU" altLang="hu-HU" sz="14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hu-HU" altLang="hu-HU" sz="1400" dirty="0" err="1">
                <a:solidFill>
                  <a:schemeClr val="bg1"/>
                </a:solidFill>
                <a:latin typeface="Calibri" pitchFamily="34" charset="0"/>
              </a:rPr>
              <a:t>sich</a:t>
            </a:r>
            <a:r>
              <a:rPr lang="hu-HU" altLang="hu-HU" sz="14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hu-HU" altLang="hu-HU" sz="1400" dirty="0" err="1">
                <a:solidFill>
                  <a:schemeClr val="bg1"/>
                </a:solidFill>
                <a:latin typeface="Calibri" pitchFamily="34" charset="0"/>
              </a:rPr>
              <a:t>in</a:t>
            </a:r>
            <a:r>
              <a:rPr lang="hu-HU" altLang="hu-HU" sz="14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hu-HU" altLang="hu-HU" sz="1400" dirty="0" err="1">
                <a:solidFill>
                  <a:schemeClr val="bg1"/>
                </a:solidFill>
                <a:latin typeface="Calibri" pitchFamily="34" charset="0"/>
              </a:rPr>
              <a:t>einzelne</a:t>
            </a:r>
            <a:r>
              <a:rPr lang="hu-HU" altLang="hu-HU" sz="14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hu-HU" altLang="hu-HU" sz="1400" dirty="0" err="1">
                <a:solidFill>
                  <a:schemeClr val="bg1"/>
                </a:solidFill>
                <a:latin typeface="Calibri" pitchFamily="34" charset="0"/>
              </a:rPr>
              <a:t>Chromatiden</a:t>
            </a:r>
            <a:r>
              <a:rPr lang="hu-HU" altLang="hu-HU" sz="1400" dirty="0">
                <a:solidFill>
                  <a:schemeClr val="bg1"/>
                </a:solidFill>
                <a:latin typeface="Calibri" pitchFamily="34" charset="0"/>
              </a:rPr>
              <a:t>.</a:t>
            </a:r>
            <a:r>
              <a:rPr lang="hu-HU" altLang="hu-HU" sz="1400" dirty="0">
                <a:latin typeface="Calibri" pitchFamily="34" charset="0"/>
              </a:rPr>
              <a:t>  </a:t>
            </a:r>
            <a:r>
              <a:rPr lang="hu-HU" altLang="hu-HU" sz="1400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Calibri" pitchFamily="34" charset="0"/>
              </a:rPr>
              <a:t>Ergebnis</a:t>
            </a:r>
            <a:r>
              <a:rPr lang="hu-HU" altLang="hu-HU" sz="1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 pitchFamily="34" charset="0"/>
              </a:rPr>
              <a:t>: 2 </a:t>
            </a:r>
            <a:r>
              <a:rPr lang="hu-HU" altLang="hu-HU" sz="1400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Calibri" pitchFamily="34" charset="0"/>
              </a:rPr>
              <a:t>haploide</a:t>
            </a:r>
            <a:r>
              <a:rPr lang="hu-HU" altLang="hu-HU" sz="1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 pitchFamily="34" charset="0"/>
              </a:rPr>
              <a:t> </a:t>
            </a:r>
            <a:r>
              <a:rPr lang="hu-HU" altLang="hu-HU" sz="1400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Calibri" pitchFamily="34" charset="0"/>
              </a:rPr>
              <a:t>Zellen</a:t>
            </a:r>
            <a:r>
              <a:rPr lang="hu-HU" altLang="hu-HU" sz="1400" b="1" dirty="0">
                <a:solidFill>
                  <a:schemeClr val="accent1"/>
                </a:solidFill>
                <a:latin typeface="Calibri" pitchFamily="34" charset="0"/>
              </a:rPr>
              <a:t>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hu-HU" altLang="hu-HU" sz="1400" b="1" dirty="0">
              <a:solidFill>
                <a:schemeClr val="accent1"/>
              </a:solidFill>
              <a:latin typeface="Calibri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1400" dirty="0">
                <a:solidFill>
                  <a:schemeClr val="bg1"/>
                </a:solidFill>
                <a:latin typeface="Calibri" pitchFamily="34" charset="0"/>
              </a:rPr>
              <a:t>An </a:t>
            </a:r>
            <a:r>
              <a:rPr lang="hu-HU" altLang="hu-HU" sz="1400" dirty="0" err="1">
                <a:solidFill>
                  <a:schemeClr val="bg1"/>
                </a:solidFill>
                <a:latin typeface="Calibri" pitchFamily="34" charset="0"/>
              </a:rPr>
              <a:t>jedem</a:t>
            </a:r>
            <a:r>
              <a:rPr lang="hu-HU" altLang="hu-HU" sz="14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hu-HU" altLang="hu-HU" sz="1400" dirty="0" err="1">
                <a:solidFill>
                  <a:schemeClr val="bg1"/>
                </a:solidFill>
                <a:latin typeface="Calibri" pitchFamily="34" charset="0"/>
              </a:rPr>
              <a:t>Chromatid</a:t>
            </a:r>
            <a:r>
              <a:rPr lang="hu-HU" altLang="hu-HU" sz="1400" dirty="0">
                <a:solidFill>
                  <a:schemeClr val="bg1"/>
                </a:solidFill>
                <a:latin typeface="Calibri" pitchFamily="34" charset="0"/>
              </a:rPr>
              <a:t> der </a:t>
            </a:r>
            <a:r>
              <a:rPr lang="hu-HU" altLang="hu-HU" sz="1400" dirty="0" err="1">
                <a:solidFill>
                  <a:schemeClr val="bg1"/>
                </a:solidFill>
                <a:latin typeface="Calibri" pitchFamily="34" charset="0"/>
              </a:rPr>
              <a:t>Chromosomen</a:t>
            </a:r>
            <a:r>
              <a:rPr lang="hu-HU" altLang="hu-HU" sz="14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hu-HU" altLang="hu-HU" sz="1400" dirty="0" err="1">
                <a:solidFill>
                  <a:schemeClr val="bg1"/>
                </a:solidFill>
                <a:latin typeface="Calibri" pitchFamily="34" charset="0"/>
              </a:rPr>
              <a:t>befindet</a:t>
            </a:r>
            <a:r>
              <a:rPr lang="hu-HU" altLang="hu-HU" sz="14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hu-HU" altLang="hu-HU" sz="1400" dirty="0" err="1">
                <a:solidFill>
                  <a:schemeClr val="bg1"/>
                </a:solidFill>
                <a:latin typeface="Calibri" pitchFamily="34" charset="0"/>
              </a:rPr>
              <a:t>sich</a:t>
            </a:r>
            <a:r>
              <a:rPr lang="hu-HU" altLang="hu-HU" sz="14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hu-HU" altLang="hu-HU" sz="1400" dirty="0" err="1">
                <a:solidFill>
                  <a:schemeClr val="bg1"/>
                </a:solidFill>
                <a:latin typeface="Calibri" pitchFamily="34" charset="0"/>
              </a:rPr>
              <a:t>ein</a:t>
            </a:r>
            <a:r>
              <a:rPr lang="hu-HU" altLang="hu-HU" sz="14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hu-HU" altLang="hu-HU" sz="1400" dirty="0" err="1">
                <a:solidFill>
                  <a:schemeClr val="bg1"/>
                </a:solidFill>
                <a:latin typeface="Calibri" pitchFamily="34" charset="0"/>
              </a:rPr>
              <a:t>Kinetochor</a:t>
            </a:r>
            <a:r>
              <a:rPr lang="hu-HU" altLang="hu-HU" sz="1400" dirty="0">
                <a:solidFill>
                  <a:schemeClr val="bg1"/>
                </a:solidFill>
                <a:latin typeface="Calibri" pitchFamily="34" charset="0"/>
              </a:rPr>
              <a:t>, </a:t>
            </a:r>
            <a:r>
              <a:rPr lang="hu-HU" altLang="hu-HU" sz="1400" dirty="0" err="1">
                <a:solidFill>
                  <a:schemeClr val="bg1"/>
                </a:solidFill>
                <a:latin typeface="Calibri" pitchFamily="34" charset="0"/>
              </a:rPr>
              <a:t>d.h</a:t>
            </a:r>
            <a:r>
              <a:rPr lang="hu-HU" altLang="hu-HU" sz="1400" dirty="0">
                <a:solidFill>
                  <a:schemeClr val="bg1"/>
                </a:solidFill>
                <a:latin typeface="Calibri" pitchFamily="34" charset="0"/>
              </a:rPr>
              <a:t>. </a:t>
            </a:r>
            <a:r>
              <a:rPr lang="hu-HU" altLang="hu-HU" sz="1400" b="1" dirty="0">
                <a:solidFill>
                  <a:srgbClr val="FF7C80"/>
                </a:solidFill>
                <a:latin typeface="Calibri" pitchFamily="34" charset="0"/>
              </a:rPr>
              <a:t>die </a:t>
            </a:r>
            <a:r>
              <a:rPr lang="hu-HU" altLang="hu-HU" sz="1400" b="1" dirty="0" err="1">
                <a:solidFill>
                  <a:srgbClr val="FF7C80"/>
                </a:solidFill>
                <a:latin typeface="Calibri" pitchFamily="34" charset="0"/>
              </a:rPr>
              <a:t>Chromatiden</a:t>
            </a:r>
            <a:r>
              <a:rPr lang="hu-HU" altLang="hu-HU" sz="1400" b="1" dirty="0">
                <a:solidFill>
                  <a:srgbClr val="FF7C80"/>
                </a:solidFill>
                <a:latin typeface="Calibri" pitchFamily="34" charset="0"/>
              </a:rPr>
              <a:t> </a:t>
            </a:r>
            <a:r>
              <a:rPr lang="hu-HU" altLang="hu-HU" sz="1400" dirty="0" err="1">
                <a:solidFill>
                  <a:srgbClr val="FF7C80"/>
                </a:solidFill>
                <a:latin typeface="Calibri" pitchFamily="34" charset="0"/>
              </a:rPr>
              <a:t>werden</a:t>
            </a:r>
            <a:r>
              <a:rPr lang="hu-HU" altLang="hu-HU" sz="1400" dirty="0">
                <a:solidFill>
                  <a:srgbClr val="FF7C80"/>
                </a:solidFill>
                <a:latin typeface="Calibri" pitchFamily="34" charset="0"/>
              </a:rPr>
              <a:t> </a:t>
            </a:r>
            <a:r>
              <a:rPr lang="hu-HU" altLang="hu-HU" sz="1400" dirty="0" err="1">
                <a:solidFill>
                  <a:srgbClr val="FF7C80"/>
                </a:solidFill>
                <a:latin typeface="Calibri" pitchFamily="34" charset="0"/>
              </a:rPr>
              <a:t>voneinander</a:t>
            </a:r>
            <a:r>
              <a:rPr lang="hu-HU" altLang="hu-HU" sz="1400" dirty="0">
                <a:solidFill>
                  <a:srgbClr val="FF7C80"/>
                </a:solidFill>
                <a:latin typeface="Calibri" pitchFamily="34" charset="0"/>
              </a:rPr>
              <a:t> </a:t>
            </a:r>
            <a:r>
              <a:rPr lang="hu-HU" altLang="hu-HU" sz="1400" dirty="0" err="1">
                <a:solidFill>
                  <a:srgbClr val="FF7C80"/>
                </a:solidFill>
                <a:latin typeface="Calibri" pitchFamily="34" charset="0"/>
              </a:rPr>
              <a:t>gezogen</a:t>
            </a:r>
            <a:r>
              <a:rPr lang="hu-HU" altLang="hu-HU" sz="1400" dirty="0">
                <a:solidFill>
                  <a:schemeClr val="bg1"/>
                </a:solidFill>
                <a:latin typeface="Calibri" pitchFamily="34" charset="0"/>
              </a:rPr>
              <a:t>. </a:t>
            </a:r>
            <a:r>
              <a:rPr lang="hu-HU" altLang="hu-HU" sz="1400" dirty="0">
                <a:latin typeface="Calibri" pitchFamily="34" charset="0"/>
              </a:rPr>
              <a:t> </a:t>
            </a:r>
          </a:p>
        </p:txBody>
      </p:sp>
      <p:pic>
        <p:nvPicPr>
          <p:cNvPr id="16388" name="Picture 6" descr="szegregáció meiosisban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908050"/>
            <a:ext cx="2908300" cy="303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1" name="Line 10"/>
          <p:cNvSpPr>
            <a:spLocks noChangeShapeType="1"/>
          </p:cNvSpPr>
          <p:nvPr/>
        </p:nvSpPr>
        <p:spPr bwMode="auto">
          <a:xfrm>
            <a:off x="7092950" y="1557338"/>
            <a:ext cx="0" cy="142875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6392" name="Line 11"/>
          <p:cNvSpPr>
            <a:spLocks noChangeShapeType="1"/>
          </p:cNvSpPr>
          <p:nvPr/>
        </p:nvSpPr>
        <p:spPr bwMode="auto">
          <a:xfrm>
            <a:off x="6877050" y="1557338"/>
            <a:ext cx="0" cy="142875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6393" name="Line 12"/>
          <p:cNvSpPr>
            <a:spLocks noChangeShapeType="1"/>
          </p:cNvSpPr>
          <p:nvPr/>
        </p:nvSpPr>
        <p:spPr bwMode="auto">
          <a:xfrm>
            <a:off x="6443663" y="3141663"/>
            <a:ext cx="0" cy="142875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6394" name="Line 13"/>
          <p:cNvSpPr>
            <a:spLocks noChangeShapeType="1"/>
          </p:cNvSpPr>
          <p:nvPr/>
        </p:nvSpPr>
        <p:spPr bwMode="auto">
          <a:xfrm>
            <a:off x="7667625" y="3141663"/>
            <a:ext cx="0" cy="142875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" name="Téglalap 1"/>
          <p:cNvSpPr/>
          <p:nvPr/>
        </p:nvSpPr>
        <p:spPr>
          <a:xfrm>
            <a:off x="2322439" y="5013176"/>
            <a:ext cx="4104456" cy="1152128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hu-HU" altLang="hu-HU" sz="1600" b="1" dirty="0" err="1">
                <a:solidFill>
                  <a:srgbClr val="FFFF00"/>
                </a:solidFill>
                <a:latin typeface="Calibri" pitchFamily="34" charset="0"/>
              </a:rPr>
              <a:t>Ergebnis</a:t>
            </a:r>
            <a:r>
              <a:rPr lang="hu-HU" altLang="hu-HU" sz="1600" b="1" dirty="0">
                <a:solidFill>
                  <a:srgbClr val="FFFF00"/>
                </a:solidFill>
                <a:latin typeface="Calibri" pitchFamily="34" charset="0"/>
              </a:rPr>
              <a:t> der </a:t>
            </a:r>
            <a:r>
              <a:rPr lang="hu-HU" altLang="hu-HU" sz="1600" b="1" dirty="0" err="1">
                <a:solidFill>
                  <a:srgbClr val="FFFF00"/>
                </a:solidFill>
                <a:latin typeface="Calibri" pitchFamily="34" charset="0"/>
              </a:rPr>
              <a:t>Meiose</a:t>
            </a:r>
            <a:r>
              <a:rPr lang="hu-HU" altLang="hu-HU" sz="1600" b="1" dirty="0">
                <a:solidFill>
                  <a:srgbClr val="FFFF00"/>
                </a:solidFill>
                <a:latin typeface="Calibri" pitchFamily="34" charset="0"/>
              </a:rPr>
              <a:t>:</a:t>
            </a:r>
          </a:p>
          <a:p>
            <a:pPr>
              <a:spcBef>
                <a:spcPct val="50000"/>
              </a:spcBef>
            </a:pPr>
            <a:r>
              <a:rPr lang="hu-HU" altLang="hu-HU" sz="1600" b="1" dirty="0">
                <a:solidFill>
                  <a:srgbClr val="FF7C80"/>
                </a:solidFill>
                <a:latin typeface="Calibri" pitchFamily="34" charset="0"/>
              </a:rPr>
              <a:t>  4 </a:t>
            </a:r>
            <a:r>
              <a:rPr lang="hu-HU" altLang="hu-HU" sz="1600" b="1" dirty="0" err="1">
                <a:solidFill>
                  <a:srgbClr val="FF7C80"/>
                </a:solidFill>
                <a:latin typeface="Calibri" pitchFamily="34" charset="0"/>
              </a:rPr>
              <a:t>haploide</a:t>
            </a:r>
            <a:r>
              <a:rPr lang="hu-HU" altLang="hu-HU" sz="1600" b="1" dirty="0">
                <a:solidFill>
                  <a:srgbClr val="FF7C80"/>
                </a:solidFill>
                <a:latin typeface="Calibri" pitchFamily="34" charset="0"/>
              </a:rPr>
              <a:t> </a:t>
            </a:r>
            <a:r>
              <a:rPr lang="hu-HU" altLang="hu-HU" sz="1600" b="1" dirty="0" err="1">
                <a:solidFill>
                  <a:srgbClr val="FF7C80"/>
                </a:solidFill>
                <a:latin typeface="Calibri" pitchFamily="34" charset="0"/>
              </a:rPr>
              <a:t>Geschlechtszellen</a:t>
            </a:r>
            <a:r>
              <a:rPr lang="hu-HU" altLang="hu-HU" sz="1600" b="1" dirty="0">
                <a:solidFill>
                  <a:srgbClr val="FF7C80"/>
                </a:solidFill>
                <a:latin typeface="Calibri" pitchFamily="34" charset="0"/>
              </a:rPr>
              <a:t> </a:t>
            </a:r>
            <a:r>
              <a:rPr lang="hu-HU" altLang="hu-HU" sz="1600" b="1" dirty="0" smtClean="0">
                <a:solidFill>
                  <a:srgbClr val="FF7C80"/>
                </a:solidFill>
                <a:latin typeface="Calibri" pitchFamily="34" charset="0"/>
              </a:rPr>
              <a:t>(</a:t>
            </a:r>
            <a:r>
              <a:rPr lang="hu-HU" altLang="hu-HU" sz="1600" b="1" dirty="0" err="1" smtClean="0">
                <a:solidFill>
                  <a:srgbClr val="FF7C80"/>
                </a:solidFill>
                <a:latin typeface="Calibri" pitchFamily="34" charset="0"/>
              </a:rPr>
              <a:t>Spermatiden</a:t>
            </a:r>
            <a:r>
              <a:rPr lang="hu-HU" altLang="hu-HU" sz="1600" b="1" dirty="0" smtClean="0">
                <a:solidFill>
                  <a:srgbClr val="FF7C80"/>
                </a:solidFill>
                <a:latin typeface="Calibri" pitchFamily="34" charset="0"/>
              </a:rPr>
              <a:t>), </a:t>
            </a:r>
            <a:endParaRPr lang="hu-HU" altLang="hu-HU" sz="1600" b="1" dirty="0">
              <a:solidFill>
                <a:srgbClr val="FF7C80"/>
              </a:solidFill>
              <a:latin typeface="Calibri" pitchFamily="34" charset="0"/>
            </a:endParaRPr>
          </a:p>
          <a:p>
            <a:pPr>
              <a:spcBef>
                <a:spcPct val="50000"/>
              </a:spcBef>
            </a:pPr>
            <a:r>
              <a:rPr lang="hu-HU" altLang="hu-HU" sz="1600" b="1" dirty="0">
                <a:solidFill>
                  <a:srgbClr val="FF7C80"/>
                </a:solidFill>
                <a:latin typeface="Calibri" pitchFamily="34" charset="0"/>
              </a:rPr>
              <a:t>  </a:t>
            </a:r>
            <a:r>
              <a:rPr lang="hu-HU" altLang="hu-HU" sz="1600" b="1" dirty="0" err="1">
                <a:solidFill>
                  <a:srgbClr val="FF7C80"/>
                </a:solidFill>
                <a:latin typeface="Calibri" pitchFamily="34" charset="0"/>
              </a:rPr>
              <a:t>alle</a:t>
            </a:r>
            <a:r>
              <a:rPr lang="hu-HU" altLang="hu-HU" sz="1600" b="1" dirty="0">
                <a:solidFill>
                  <a:srgbClr val="FF7C80"/>
                </a:solidFill>
                <a:latin typeface="Calibri" pitchFamily="34" charset="0"/>
              </a:rPr>
              <a:t> von </a:t>
            </a:r>
            <a:r>
              <a:rPr lang="hu-HU" altLang="hu-HU" sz="1600" b="1" dirty="0" err="1">
                <a:solidFill>
                  <a:srgbClr val="FF7C80"/>
                </a:solidFill>
                <a:latin typeface="Calibri" pitchFamily="34" charset="0"/>
              </a:rPr>
              <a:t>ihnen</a:t>
            </a:r>
            <a:r>
              <a:rPr lang="hu-HU" altLang="hu-HU" sz="1600" b="1" dirty="0">
                <a:solidFill>
                  <a:srgbClr val="FF7C80"/>
                </a:solidFill>
                <a:latin typeface="Calibri" pitchFamily="34" charset="0"/>
              </a:rPr>
              <a:t> </a:t>
            </a:r>
            <a:r>
              <a:rPr lang="hu-HU" altLang="hu-HU" sz="1600" b="1" dirty="0" err="1">
                <a:solidFill>
                  <a:srgbClr val="FF7C80"/>
                </a:solidFill>
                <a:latin typeface="Calibri" pitchFamily="34" charset="0"/>
              </a:rPr>
              <a:t>sind</a:t>
            </a:r>
            <a:r>
              <a:rPr lang="hu-HU" altLang="hu-HU" sz="1600" b="1" dirty="0">
                <a:solidFill>
                  <a:srgbClr val="FF7C80"/>
                </a:solidFill>
                <a:latin typeface="Calibri" pitchFamily="34" charset="0"/>
              </a:rPr>
              <a:t> </a:t>
            </a:r>
            <a:r>
              <a:rPr lang="hu-HU" altLang="hu-HU" sz="1600" b="1" dirty="0" err="1">
                <a:solidFill>
                  <a:srgbClr val="FF7C80"/>
                </a:solidFill>
                <a:latin typeface="Calibri" pitchFamily="34" charset="0"/>
              </a:rPr>
              <a:t>genetisch</a:t>
            </a:r>
            <a:r>
              <a:rPr lang="hu-HU" altLang="hu-HU" sz="1600" b="1" dirty="0">
                <a:solidFill>
                  <a:srgbClr val="FF7C80"/>
                </a:solidFill>
                <a:latin typeface="Calibri" pitchFamily="34" charset="0"/>
              </a:rPr>
              <a:t> </a:t>
            </a:r>
            <a:r>
              <a:rPr lang="hu-HU" altLang="hu-HU" sz="1600" b="1" dirty="0" err="1">
                <a:solidFill>
                  <a:srgbClr val="FF7C80"/>
                </a:solidFill>
                <a:latin typeface="Calibri" pitchFamily="34" charset="0"/>
              </a:rPr>
              <a:t>verschieden</a:t>
            </a:r>
            <a:r>
              <a:rPr lang="hu-HU" altLang="hu-HU" sz="1600" dirty="0">
                <a:solidFill>
                  <a:srgbClr val="FF7C80"/>
                </a:solidFill>
                <a:latin typeface="Calibri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49270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758" y="1815711"/>
            <a:ext cx="7355935" cy="4649506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4" name="Szövegdoboz 3"/>
          <p:cNvSpPr txBox="1"/>
          <p:nvPr/>
        </p:nvSpPr>
        <p:spPr>
          <a:xfrm>
            <a:off x="1376851" y="404664"/>
            <a:ext cx="525190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>
                <a:solidFill>
                  <a:srgbClr val="FFFF00"/>
                </a:solidFill>
              </a:rPr>
              <a:t>3. </a:t>
            </a:r>
            <a:r>
              <a:rPr lang="hu-HU" b="1" dirty="0" err="1">
                <a:solidFill>
                  <a:srgbClr val="FFFF00"/>
                </a:solidFill>
              </a:rPr>
              <a:t>Differenzierung</a:t>
            </a:r>
            <a:r>
              <a:rPr lang="hu-HU" b="1" dirty="0">
                <a:solidFill>
                  <a:srgbClr val="FFFF00"/>
                </a:solidFill>
              </a:rPr>
              <a:t> (</a:t>
            </a:r>
            <a:r>
              <a:rPr lang="hu-HU" b="1" dirty="0" err="1">
                <a:solidFill>
                  <a:srgbClr val="FFFF00"/>
                </a:solidFill>
              </a:rPr>
              <a:t>Spermiohistogenese</a:t>
            </a:r>
            <a:r>
              <a:rPr lang="hu-HU" b="1" dirty="0">
                <a:solidFill>
                  <a:srgbClr val="FFFF00"/>
                </a:solidFill>
              </a:rPr>
              <a:t>).</a:t>
            </a:r>
          </a:p>
          <a:p>
            <a:endParaRPr lang="hu-HU" dirty="0" smtClean="0">
              <a:solidFill>
                <a:schemeClr val="bg1"/>
              </a:solidFill>
            </a:endParaRPr>
          </a:p>
          <a:p>
            <a:r>
              <a:rPr lang="hu-HU" sz="1600" dirty="0" smtClean="0">
                <a:solidFill>
                  <a:schemeClr val="bg1"/>
                </a:solidFill>
              </a:rPr>
              <a:t>Die </a:t>
            </a:r>
            <a:r>
              <a:rPr lang="hu-HU" sz="1600" dirty="0" err="1">
                <a:solidFill>
                  <a:schemeClr val="bg1"/>
                </a:solidFill>
              </a:rPr>
              <a:t>Spermien</a:t>
            </a:r>
            <a:r>
              <a:rPr lang="hu-HU" sz="1600" dirty="0">
                <a:solidFill>
                  <a:schemeClr val="bg1"/>
                </a:solidFill>
              </a:rPr>
              <a:t> </a:t>
            </a:r>
            <a:r>
              <a:rPr lang="hu-HU" sz="1600" dirty="0" err="1">
                <a:solidFill>
                  <a:schemeClr val="bg1"/>
                </a:solidFill>
              </a:rPr>
              <a:t>nehmen</a:t>
            </a:r>
            <a:r>
              <a:rPr lang="hu-HU" sz="1600" dirty="0">
                <a:solidFill>
                  <a:schemeClr val="bg1"/>
                </a:solidFill>
              </a:rPr>
              <a:t> </a:t>
            </a:r>
            <a:r>
              <a:rPr lang="hu-HU" sz="1600" dirty="0" err="1">
                <a:solidFill>
                  <a:schemeClr val="bg1"/>
                </a:solidFill>
              </a:rPr>
              <a:t>ihre</a:t>
            </a:r>
            <a:r>
              <a:rPr lang="hu-HU" sz="1600" dirty="0">
                <a:solidFill>
                  <a:schemeClr val="bg1"/>
                </a:solidFill>
              </a:rPr>
              <a:t> </a:t>
            </a:r>
            <a:r>
              <a:rPr lang="hu-HU" sz="1600" dirty="0" err="1">
                <a:solidFill>
                  <a:schemeClr val="bg1"/>
                </a:solidFill>
              </a:rPr>
              <a:t>endgültige</a:t>
            </a:r>
            <a:r>
              <a:rPr lang="hu-HU" sz="1600" dirty="0">
                <a:solidFill>
                  <a:schemeClr val="bg1"/>
                </a:solidFill>
              </a:rPr>
              <a:t> </a:t>
            </a:r>
            <a:r>
              <a:rPr lang="hu-HU" sz="1600" dirty="0" err="1">
                <a:solidFill>
                  <a:schemeClr val="bg1"/>
                </a:solidFill>
              </a:rPr>
              <a:t>Form</a:t>
            </a:r>
            <a:r>
              <a:rPr lang="hu-HU" sz="1600" dirty="0">
                <a:solidFill>
                  <a:schemeClr val="bg1"/>
                </a:solidFill>
              </a:rPr>
              <a:t> </a:t>
            </a:r>
            <a:r>
              <a:rPr lang="hu-HU" sz="1600" dirty="0" err="1" smtClean="0">
                <a:solidFill>
                  <a:schemeClr val="bg1"/>
                </a:solidFill>
              </a:rPr>
              <a:t>auf</a:t>
            </a:r>
            <a:r>
              <a:rPr lang="hu-HU" sz="1600" dirty="0" smtClean="0">
                <a:solidFill>
                  <a:schemeClr val="bg1"/>
                </a:solidFill>
              </a:rPr>
              <a:t>,</a:t>
            </a:r>
          </a:p>
        </p:txBody>
      </p:sp>
      <p:sp>
        <p:nvSpPr>
          <p:cNvPr id="5" name="Szövegdoboz 4"/>
          <p:cNvSpPr txBox="1"/>
          <p:nvPr/>
        </p:nvSpPr>
        <p:spPr>
          <a:xfrm>
            <a:off x="1979712" y="2088520"/>
            <a:ext cx="7200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800" dirty="0" err="1" smtClean="0"/>
              <a:t>Acrosomale</a:t>
            </a:r>
            <a:r>
              <a:rPr lang="hu-HU" sz="800" dirty="0" smtClean="0"/>
              <a:t> </a:t>
            </a:r>
            <a:r>
              <a:rPr lang="hu-HU" sz="800" dirty="0" err="1" smtClean="0"/>
              <a:t>Vakuole</a:t>
            </a:r>
            <a:endParaRPr lang="hu-HU" sz="800" dirty="0"/>
          </a:p>
        </p:txBody>
      </p:sp>
      <p:sp>
        <p:nvSpPr>
          <p:cNvPr id="6" name="Szövegdoboz 5"/>
          <p:cNvSpPr txBox="1"/>
          <p:nvPr/>
        </p:nvSpPr>
        <p:spPr>
          <a:xfrm>
            <a:off x="3008047" y="2001034"/>
            <a:ext cx="108567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800" dirty="0" err="1" smtClean="0"/>
              <a:t>Acrosomale</a:t>
            </a:r>
            <a:r>
              <a:rPr lang="hu-HU" sz="800" dirty="0" smtClean="0"/>
              <a:t> </a:t>
            </a:r>
            <a:r>
              <a:rPr lang="hu-HU" sz="800" dirty="0" err="1" smtClean="0"/>
              <a:t>Kappe</a:t>
            </a:r>
            <a:endParaRPr lang="hu-HU" sz="800" dirty="0"/>
          </a:p>
        </p:txBody>
      </p:sp>
      <p:sp>
        <p:nvSpPr>
          <p:cNvPr id="7" name="Szövegdoboz 6"/>
          <p:cNvSpPr txBox="1"/>
          <p:nvPr/>
        </p:nvSpPr>
        <p:spPr>
          <a:xfrm>
            <a:off x="4440254" y="4765521"/>
            <a:ext cx="8640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800" dirty="0" err="1" smtClean="0"/>
              <a:t>Residualkörper</a:t>
            </a:r>
            <a:endParaRPr lang="hu-HU" sz="800" dirty="0"/>
          </a:p>
        </p:txBody>
      </p:sp>
      <p:sp>
        <p:nvSpPr>
          <p:cNvPr id="8" name="Szövegdoboz 7"/>
          <p:cNvSpPr txBox="1"/>
          <p:nvPr/>
        </p:nvSpPr>
        <p:spPr>
          <a:xfrm>
            <a:off x="4093725" y="5444715"/>
            <a:ext cx="12761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1200" cap="all" dirty="0" err="1" smtClean="0"/>
              <a:t>Reifes</a:t>
            </a:r>
            <a:r>
              <a:rPr lang="hu-HU" sz="1200" cap="all" dirty="0" smtClean="0"/>
              <a:t> Spermium</a:t>
            </a:r>
            <a:endParaRPr lang="hu-HU" sz="1200" cap="all" dirty="0"/>
          </a:p>
        </p:txBody>
      </p:sp>
      <p:sp>
        <p:nvSpPr>
          <p:cNvPr id="9" name="Szövegdoboz 8"/>
          <p:cNvSpPr txBox="1"/>
          <p:nvPr/>
        </p:nvSpPr>
        <p:spPr>
          <a:xfrm>
            <a:off x="5824954" y="2895479"/>
            <a:ext cx="50405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800" dirty="0" err="1" smtClean="0"/>
              <a:t>Kopf</a:t>
            </a:r>
            <a:endParaRPr lang="hu-HU" sz="800" dirty="0"/>
          </a:p>
        </p:txBody>
      </p:sp>
      <p:sp>
        <p:nvSpPr>
          <p:cNvPr id="10" name="Szövegdoboz 9"/>
          <p:cNvSpPr txBox="1"/>
          <p:nvPr/>
        </p:nvSpPr>
        <p:spPr>
          <a:xfrm>
            <a:off x="5896962" y="3356113"/>
            <a:ext cx="36004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800" dirty="0" smtClean="0"/>
              <a:t>Hals</a:t>
            </a:r>
            <a:endParaRPr lang="hu-HU" sz="800" dirty="0"/>
          </a:p>
        </p:txBody>
      </p:sp>
      <p:sp>
        <p:nvSpPr>
          <p:cNvPr id="11" name="Szövegdoboz 10"/>
          <p:cNvSpPr txBox="1"/>
          <p:nvPr/>
        </p:nvSpPr>
        <p:spPr>
          <a:xfrm>
            <a:off x="5840955" y="3789040"/>
            <a:ext cx="72008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800" dirty="0" err="1" smtClean="0"/>
              <a:t>Mittelstück</a:t>
            </a:r>
            <a:endParaRPr lang="hu-HU" sz="800" dirty="0"/>
          </a:p>
        </p:txBody>
      </p:sp>
      <p:sp>
        <p:nvSpPr>
          <p:cNvPr id="12" name="Szövegdoboz 11"/>
          <p:cNvSpPr txBox="1"/>
          <p:nvPr/>
        </p:nvSpPr>
        <p:spPr>
          <a:xfrm>
            <a:off x="5831654" y="4761438"/>
            <a:ext cx="7032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800" dirty="0" err="1" smtClean="0"/>
              <a:t>Hauptstück</a:t>
            </a:r>
            <a:endParaRPr lang="hu-HU" sz="800" dirty="0"/>
          </a:p>
        </p:txBody>
      </p:sp>
      <p:sp>
        <p:nvSpPr>
          <p:cNvPr id="13" name="Szövegdoboz 12"/>
          <p:cNvSpPr txBox="1"/>
          <p:nvPr/>
        </p:nvSpPr>
        <p:spPr>
          <a:xfrm>
            <a:off x="5840955" y="6028638"/>
            <a:ext cx="64953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800" dirty="0" err="1" smtClean="0"/>
              <a:t>Endstück</a:t>
            </a:r>
            <a:endParaRPr lang="hu-HU" sz="800" dirty="0"/>
          </a:p>
        </p:txBody>
      </p:sp>
      <p:sp>
        <p:nvSpPr>
          <p:cNvPr id="14" name="Szövegdoboz 13"/>
          <p:cNvSpPr txBox="1"/>
          <p:nvPr/>
        </p:nvSpPr>
        <p:spPr>
          <a:xfrm>
            <a:off x="5831654" y="2563658"/>
            <a:ext cx="8280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800" dirty="0" err="1" smtClean="0"/>
              <a:t>Mitochondriale</a:t>
            </a:r>
            <a:r>
              <a:rPr lang="hu-HU" sz="800" dirty="0" smtClean="0"/>
              <a:t> </a:t>
            </a:r>
            <a:r>
              <a:rPr lang="hu-HU" sz="800" dirty="0" err="1" smtClean="0"/>
              <a:t>Hülle</a:t>
            </a:r>
            <a:endParaRPr lang="hu-HU" sz="800" dirty="0"/>
          </a:p>
        </p:txBody>
      </p:sp>
      <p:sp>
        <p:nvSpPr>
          <p:cNvPr id="16" name="Szövegdoboz 15"/>
          <p:cNvSpPr txBox="1"/>
          <p:nvPr/>
        </p:nvSpPr>
        <p:spPr>
          <a:xfrm>
            <a:off x="6570222" y="2680035"/>
            <a:ext cx="78593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800" dirty="0" err="1" smtClean="0"/>
              <a:t>Laterale</a:t>
            </a:r>
            <a:r>
              <a:rPr lang="hu-HU" sz="800" dirty="0" smtClean="0"/>
              <a:t> Faser</a:t>
            </a:r>
            <a:endParaRPr lang="hu-HU" sz="800" dirty="0"/>
          </a:p>
        </p:txBody>
      </p:sp>
      <p:sp>
        <p:nvSpPr>
          <p:cNvPr id="17" name="Szövegdoboz 16"/>
          <p:cNvSpPr txBox="1"/>
          <p:nvPr/>
        </p:nvSpPr>
        <p:spPr>
          <a:xfrm>
            <a:off x="6570222" y="5194120"/>
            <a:ext cx="92065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800" dirty="0" err="1" smtClean="0"/>
              <a:t>Ringfaserscheide</a:t>
            </a:r>
            <a:endParaRPr lang="hu-HU" sz="800" dirty="0"/>
          </a:p>
        </p:txBody>
      </p:sp>
      <p:sp>
        <p:nvSpPr>
          <p:cNvPr id="18" name="Szövegdoboz 17"/>
          <p:cNvSpPr txBox="1"/>
          <p:nvPr/>
        </p:nvSpPr>
        <p:spPr>
          <a:xfrm>
            <a:off x="4906852" y="2233010"/>
            <a:ext cx="81009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800" dirty="0" err="1"/>
              <a:t>A</a:t>
            </a:r>
            <a:r>
              <a:rPr lang="hu-HU" sz="800" dirty="0" err="1" smtClean="0"/>
              <a:t>crosom</a:t>
            </a:r>
            <a:endParaRPr lang="hu-HU" sz="800" dirty="0"/>
          </a:p>
        </p:txBody>
      </p:sp>
      <p:cxnSp>
        <p:nvCxnSpPr>
          <p:cNvPr id="20" name="Egyenes összekötő nyíllal 19"/>
          <p:cNvCxnSpPr/>
          <p:nvPr/>
        </p:nvCxnSpPr>
        <p:spPr>
          <a:xfrm>
            <a:off x="5436096" y="2384594"/>
            <a:ext cx="32225" cy="29771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Kép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281" y="92749"/>
            <a:ext cx="1808806" cy="2054068"/>
          </a:xfrm>
          <a:prstGeom prst="rect">
            <a:avLst/>
          </a:prstGeom>
        </p:spPr>
      </p:pic>
      <p:sp>
        <p:nvSpPr>
          <p:cNvPr id="24" name="Szövegdoboz 23"/>
          <p:cNvSpPr txBox="1"/>
          <p:nvPr/>
        </p:nvSpPr>
        <p:spPr>
          <a:xfrm>
            <a:off x="7799951" y="2216478"/>
            <a:ext cx="122413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100" dirty="0" err="1" smtClean="0">
                <a:solidFill>
                  <a:schemeClr val="bg1"/>
                </a:solidFill>
              </a:rPr>
              <a:t>Mittelstück</a:t>
            </a:r>
            <a:r>
              <a:rPr lang="hu-HU" sz="1100" dirty="0" smtClean="0">
                <a:solidFill>
                  <a:schemeClr val="bg1"/>
                </a:solidFill>
              </a:rPr>
              <a:t> </a:t>
            </a:r>
            <a:r>
              <a:rPr lang="hu-HU" sz="1100" dirty="0" err="1" smtClean="0">
                <a:solidFill>
                  <a:schemeClr val="bg1"/>
                </a:solidFill>
              </a:rPr>
              <a:t>in</a:t>
            </a:r>
            <a:r>
              <a:rPr lang="hu-HU" sz="1100" dirty="0" smtClean="0">
                <a:solidFill>
                  <a:schemeClr val="bg1"/>
                </a:solidFill>
              </a:rPr>
              <a:t> </a:t>
            </a:r>
            <a:r>
              <a:rPr lang="hu-HU" sz="1100" dirty="0" err="1" smtClean="0">
                <a:solidFill>
                  <a:schemeClr val="bg1"/>
                </a:solidFill>
              </a:rPr>
              <a:t>Querschnitt</a:t>
            </a:r>
            <a:r>
              <a:rPr lang="hu-HU" sz="1100" dirty="0" smtClean="0">
                <a:solidFill>
                  <a:schemeClr val="bg1"/>
                </a:solidFill>
              </a:rPr>
              <a:t>, EM </a:t>
            </a:r>
            <a:r>
              <a:rPr lang="hu-HU" sz="1100" dirty="0" err="1" smtClean="0">
                <a:solidFill>
                  <a:schemeClr val="bg1"/>
                </a:solidFill>
              </a:rPr>
              <a:t>Bild</a:t>
            </a:r>
            <a:endParaRPr lang="hu-HU" sz="1100" dirty="0">
              <a:solidFill>
                <a:schemeClr val="bg1"/>
              </a:solidFill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563807" y="5444715"/>
            <a:ext cx="36481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dirty="0" err="1" smtClean="0"/>
              <a:t>Kondensierung</a:t>
            </a:r>
            <a:r>
              <a:rPr lang="hu-HU" sz="1200" dirty="0" smtClean="0"/>
              <a:t> der DNA mit  </a:t>
            </a:r>
            <a:r>
              <a:rPr lang="hu-HU" sz="1200" dirty="0" err="1" smtClean="0"/>
              <a:t>Protamin</a:t>
            </a:r>
            <a:r>
              <a:rPr lang="hu-HU" sz="1200" dirty="0" smtClean="0"/>
              <a:t> (</a:t>
            </a:r>
            <a:r>
              <a:rPr lang="hu-HU" sz="1200" dirty="0" err="1" smtClean="0"/>
              <a:t>anstatt</a:t>
            </a:r>
            <a:r>
              <a:rPr lang="hu-HU" sz="1200" dirty="0" smtClean="0"/>
              <a:t> </a:t>
            </a:r>
            <a:r>
              <a:rPr lang="hu-HU" sz="1200" dirty="0" err="1" smtClean="0"/>
              <a:t>Histon</a:t>
            </a:r>
            <a:r>
              <a:rPr lang="hu-HU" sz="1200" dirty="0" smtClean="0"/>
              <a:t>)</a:t>
            </a:r>
            <a:endParaRPr lang="hu-HU" sz="1200" dirty="0"/>
          </a:p>
        </p:txBody>
      </p:sp>
      <p:sp>
        <p:nvSpPr>
          <p:cNvPr id="15" name="Szövegdoboz 14"/>
          <p:cNvSpPr txBox="1"/>
          <p:nvPr/>
        </p:nvSpPr>
        <p:spPr>
          <a:xfrm>
            <a:off x="715914" y="5008979"/>
            <a:ext cx="21602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dirty="0" err="1" smtClean="0"/>
              <a:t>Frühe</a:t>
            </a:r>
            <a:r>
              <a:rPr lang="hu-HU" sz="1400" dirty="0" smtClean="0"/>
              <a:t> </a:t>
            </a:r>
            <a:r>
              <a:rPr lang="hu-HU" sz="1400" dirty="0" err="1" smtClean="0"/>
              <a:t>Spermatiden</a:t>
            </a:r>
            <a:endParaRPr lang="hu-HU" sz="1400" dirty="0"/>
          </a:p>
        </p:txBody>
      </p:sp>
      <p:sp>
        <p:nvSpPr>
          <p:cNvPr id="19" name="Szövegdoboz 18"/>
          <p:cNvSpPr txBox="1"/>
          <p:nvPr/>
        </p:nvSpPr>
        <p:spPr>
          <a:xfrm>
            <a:off x="3060252" y="5034826"/>
            <a:ext cx="15841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dirty="0" err="1" smtClean="0"/>
              <a:t>Späte</a:t>
            </a:r>
            <a:r>
              <a:rPr lang="hu-HU" sz="1400" dirty="0" smtClean="0"/>
              <a:t> </a:t>
            </a:r>
            <a:r>
              <a:rPr lang="hu-HU" sz="1400" dirty="0" err="1" smtClean="0"/>
              <a:t>Spermatiden</a:t>
            </a:r>
            <a:endParaRPr lang="hu-HU" sz="1400" dirty="0"/>
          </a:p>
        </p:txBody>
      </p:sp>
      <p:sp>
        <p:nvSpPr>
          <p:cNvPr id="21" name="Téglalap 20"/>
          <p:cNvSpPr/>
          <p:nvPr/>
        </p:nvSpPr>
        <p:spPr>
          <a:xfrm>
            <a:off x="675736" y="4927104"/>
            <a:ext cx="2160240" cy="10772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5" name="Téglalap 24"/>
          <p:cNvSpPr/>
          <p:nvPr/>
        </p:nvSpPr>
        <p:spPr>
          <a:xfrm>
            <a:off x="3013128" y="4927104"/>
            <a:ext cx="1678425" cy="10772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2" name="Szövegdoboz 21"/>
          <p:cNvSpPr txBox="1"/>
          <p:nvPr/>
        </p:nvSpPr>
        <p:spPr>
          <a:xfrm>
            <a:off x="548022" y="5802959"/>
            <a:ext cx="4656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dirty="0" err="1" smtClean="0"/>
              <a:t>Während</a:t>
            </a:r>
            <a:r>
              <a:rPr lang="hu-HU" sz="1200" dirty="0" smtClean="0"/>
              <a:t> der </a:t>
            </a:r>
            <a:r>
              <a:rPr lang="hu-HU" sz="1200" dirty="0" err="1" smtClean="0"/>
              <a:t>Differenzierung</a:t>
            </a:r>
            <a:r>
              <a:rPr lang="hu-HU" sz="1200" dirty="0" smtClean="0"/>
              <a:t> </a:t>
            </a:r>
            <a:r>
              <a:rPr lang="hu-HU" sz="1200" dirty="0" err="1" smtClean="0"/>
              <a:t>bleiben</a:t>
            </a:r>
            <a:r>
              <a:rPr lang="hu-HU" sz="1200" dirty="0" smtClean="0"/>
              <a:t> die </a:t>
            </a:r>
            <a:r>
              <a:rPr lang="hu-HU" sz="1200" dirty="0" err="1" smtClean="0"/>
              <a:t>Zellen</a:t>
            </a:r>
            <a:r>
              <a:rPr lang="hu-HU" sz="1200" dirty="0" smtClean="0"/>
              <a:t> mit </a:t>
            </a:r>
            <a:r>
              <a:rPr lang="hu-HU" sz="1200" dirty="0" err="1" smtClean="0"/>
              <a:t>Zytoplasmabrücken</a:t>
            </a:r>
            <a:r>
              <a:rPr lang="hu-HU" sz="1200" dirty="0" smtClean="0"/>
              <a:t> </a:t>
            </a:r>
            <a:r>
              <a:rPr lang="hu-HU" sz="1200" dirty="0" err="1" smtClean="0"/>
              <a:t>verbunden</a:t>
            </a:r>
            <a:endParaRPr lang="hu-HU" sz="1200" dirty="0"/>
          </a:p>
        </p:txBody>
      </p:sp>
    </p:spTree>
    <p:extLst>
      <p:ext uri="{BB962C8B-B14F-4D97-AF65-F5344CB8AC3E}">
        <p14:creationId xmlns:p14="http://schemas.microsoft.com/office/powerpoint/2010/main" val="642319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046378"/>
            <a:ext cx="5229176" cy="4188964"/>
          </a:xfrm>
          <a:prstGeom prst="rect">
            <a:avLst/>
          </a:prstGeom>
        </p:spPr>
      </p:pic>
      <p:sp>
        <p:nvSpPr>
          <p:cNvPr id="3" name="Téglalap 2"/>
          <p:cNvSpPr/>
          <p:nvPr/>
        </p:nvSpPr>
        <p:spPr>
          <a:xfrm>
            <a:off x="4644008" y="5445224"/>
            <a:ext cx="1124720" cy="432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Téglalap 3"/>
          <p:cNvSpPr/>
          <p:nvPr/>
        </p:nvSpPr>
        <p:spPr>
          <a:xfrm>
            <a:off x="5436096" y="4941168"/>
            <a:ext cx="332632" cy="432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Szövegdoboz 6"/>
          <p:cNvSpPr txBox="1"/>
          <p:nvPr/>
        </p:nvSpPr>
        <p:spPr>
          <a:xfrm>
            <a:off x="1619672" y="886307"/>
            <a:ext cx="6048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err="1" smtClean="0">
                <a:solidFill>
                  <a:schemeClr val="bg1"/>
                </a:solidFill>
              </a:rPr>
              <a:t>Spermien</a:t>
            </a:r>
            <a:r>
              <a:rPr lang="hu-HU" dirty="0" smtClean="0">
                <a:solidFill>
                  <a:schemeClr val="bg1"/>
                </a:solidFill>
              </a:rPr>
              <a:t> </a:t>
            </a:r>
            <a:r>
              <a:rPr lang="hu-HU" dirty="0" err="1">
                <a:solidFill>
                  <a:schemeClr val="bg1"/>
                </a:solidFill>
              </a:rPr>
              <a:t>lösen</a:t>
            </a:r>
            <a:r>
              <a:rPr lang="hu-HU" dirty="0">
                <a:solidFill>
                  <a:schemeClr val="bg1"/>
                </a:solidFill>
              </a:rPr>
              <a:t> </a:t>
            </a:r>
            <a:r>
              <a:rPr lang="hu-HU" dirty="0" err="1">
                <a:solidFill>
                  <a:schemeClr val="bg1"/>
                </a:solidFill>
              </a:rPr>
              <a:t>sich</a:t>
            </a:r>
            <a:r>
              <a:rPr lang="hu-HU" dirty="0">
                <a:solidFill>
                  <a:schemeClr val="bg1"/>
                </a:solidFill>
              </a:rPr>
              <a:t> von der </a:t>
            </a:r>
            <a:r>
              <a:rPr lang="hu-HU" dirty="0" err="1">
                <a:solidFill>
                  <a:schemeClr val="bg1"/>
                </a:solidFill>
              </a:rPr>
              <a:t>Reihe</a:t>
            </a:r>
            <a:r>
              <a:rPr lang="hu-HU" dirty="0">
                <a:solidFill>
                  <a:schemeClr val="bg1"/>
                </a:solidFill>
              </a:rPr>
              <a:t> </a:t>
            </a:r>
            <a:r>
              <a:rPr lang="hu-HU" dirty="0" err="1">
                <a:solidFill>
                  <a:schemeClr val="bg1"/>
                </a:solidFill>
              </a:rPr>
              <a:t>der</a:t>
            </a:r>
            <a:r>
              <a:rPr lang="hu-HU" dirty="0">
                <a:solidFill>
                  <a:schemeClr val="bg1"/>
                </a:solidFill>
              </a:rPr>
              <a:t> </a:t>
            </a:r>
            <a:r>
              <a:rPr lang="hu-HU" dirty="0" err="1" smtClean="0">
                <a:solidFill>
                  <a:schemeClr val="bg1"/>
                </a:solidFill>
              </a:rPr>
              <a:t>Residualkörper</a:t>
            </a:r>
            <a:endParaRPr lang="hu-HU" dirty="0">
              <a:solidFill>
                <a:schemeClr val="bg1"/>
              </a:solidFill>
            </a:endParaRPr>
          </a:p>
          <a:p>
            <a:pPr algn="ctr"/>
            <a:endParaRPr lang="hu-HU" dirty="0"/>
          </a:p>
        </p:txBody>
      </p:sp>
      <p:sp>
        <p:nvSpPr>
          <p:cNvPr id="8" name="Szövegdoboz 7"/>
          <p:cNvSpPr txBox="1"/>
          <p:nvPr/>
        </p:nvSpPr>
        <p:spPr>
          <a:xfrm>
            <a:off x="2627784" y="325343"/>
            <a:ext cx="40324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 err="1">
                <a:solidFill>
                  <a:srgbClr val="FFFF00"/>
                </a:solidFill>
                <a:latin typeface="Comic Sans MS" panose="030F0702030302020204" pitchFamily="66" charset="0"/>
              </a:rPr>
              <a:t>Spermiation</a:t>
            </a:r>
            <a:endParaRPr lang="hu-HU" sz="2000" b="1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10" name="Egyenes összekötő nyíllal 9"/>
          <p:cNvCxnSpPr/>
          <p:nvPr/>
        </p:nvCxnSpPr>
        <p:spPr>
          <a:xfrm flipH="1">
            <a:off x="5602412" y="3140968"/>
            <a:ext cx="697780" cy="0"/>
          </a:xfrm>
          <a:prstGeom prst="straightConnector1">
            <a:avLst/>
          </a:prstGeom>
          <a:ln w="1905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zövegdoboz 10"/>
          <p:cNvSpPr txBox="1"/>
          <p:nvPr/>
        </p:nvSpPr>
        <p:spPr>
          <a:xfrm>
            <a:off x="6310028" y="2924944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dirty="0" err="1" smtClean="0">
                <a:solidFill>
                  <a:schemeClr val="bg1"/>
                </a:solidFill>
              </a:rPr>
              <a:t>Späte</a:t>
            </a:r>
            <a:r>
              <a:rPr lang="hu-HU" sz="1400" dirty="0" smtClean="0">
                <a:solidFill>
                  <a:schemeClr val="bg1"/>
                </a:solidFill>
              </a:rPr>
              <a:t> </a:t>
            </a:r>
            <a:r>
              <a:rPr lang="hu-HU" sz="1400" dirty="0" err="1" smtClean="0">
                <a:solidFill>
                  <a:schemeClr val="bg1"/>
                </a:solidFill>
              </a:rPr>
              <a:t>Spermatiden</a:t>
            </a:r>
            <a:r>
              <a:rPr lang="hu-HU" sz="1400" dirty="0" smtClean="0">
                <a:solidFill>
                  <a:schemeClr val="bg1"/>
                </a:solidFill>
              </a:rPr>
              <a:t> mit der </a:t>
            </a:r>
            <a:r>
              <a:rPr lang="hu-HU" sz="1400" dirty="0" err="1" smtClean="0">
                <a:solidFill>
                  <a:schemeClr val="bg1"/>
                </a:solidFill>
              </a:rPr>
              <a:t>Reihe</a:t>
            </a:r>
            <a:r>
              <a:rPr lang="hu-HU" sz="1400" dirty="0" smtClean="0">
                <a:solidFill>
                  <a:schemeClr val="bg1"/>
                </a:solidFill>
              </a:rPr>
              <a:t> </a:t>
            </a:r>
            <a:r>
              <a:rPr lang="hu-HU" sz="1400" dirty="0" err="1" smtClean="0">
                <a:solidFill>
                  <a:schemeClr val="bg1"/>
                </a:solidFill>
              </a:rPr>
              <a:t>der</a:t>
            </a:r>
            <a:r>
              <a:rPr lang="hu-HU" sz="1400" dirty="0" smtClean="0">
                <a:solidFill>
                  <a:schemeClr val="bg1"/>
                </a:solidFill>
              </a:rPr>
              <a:t>  </a:t>
            </a:r>
            <a:r>
              <a:rPr lang="hu-HU" sz="1400" dirty="0" err="1" smtClean="0">
                <a:solidFill>
                  <a:schemeClr val="bg1"/>
                </a:solidFill>
              </a:rPr>
              <a:t>Residualkörper</a:t>
            </a:r>
            <a:endParaRPr lang="hu-HU" sz="1400" dirty="0">
              <a:solidFill>
                <a:schemeClr val="bg1"/>
              </a:solidFill>
            </a:endParaRPr>
          </a:p>
        </p:txBody>
      </p:sp>
      <p:cxnSp>
        <p:nvCxnSpPr>
          <p:cNvPr id="13" name="Egyenes összekötő nyíllal 12"/>
          <p:cNvCxnSpPr/>
          <p:nvPr/>
        </p:nvCxnSpPr>
        <p:spPr>
          <a:xfrm flipH="1">
            <a:off x="5612248" y="2439816"/>
            <a:ext cx="697780" cy="0"/>
          </a:xfrm>
          <a:prstGeom prst="straightConnector1">
            <a:avLst/>
          </a:prstGeom>
          <a:ln w="1905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Egyenes összekötő nyíllal 13"/>
          <p:cNvCxnSpPr/>
          <p:nvPr/>
        </p:nvCxnSpPr>
        <p:spPr>
          <a:xfrm flipH="1">
            <a:off x="4857478" y="5661248"/>
            <a:ext cx="1442714" cy="0"/>
          </a:xfrm>
          <a:prstGeom prst="straightConnector1">
            <a:avLst/>
          </a:prstGeom>
          <a:ln w="1905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Egyenes összekötő nyíllal 14"/>
          <p:cNvCxnSpPr/>
          <p:nvPr/>
        </p:nvCxnSpPr>
        <p:spPr>
          <a:xfrm flipH="1">
            <a:off x="5602412" y="5125834"/>
            <a:ext cx="697780" cy="0"/>
          </a:xfrm>
          <a:prstGeom prst="straightConnector1">
            <a:avLst/>
          </a:prstGeom>
          <a:ln w="1905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zövegdoboz 15"/>
          <p:cNvSpPr txBox="1"/>
          <p:nvPr/>
        </p:nvSpPr>
        <p:spPr>
          <a:xfrm>
            <a:off x="6311778" y="2285926"/>
            <a:ext cx="18623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dirty="0" err="1" smtClean="0">
                <a:solidFill>
                  <a:schemeClr val="bg1"/>
                </a:solidFill>
              </a:rPr>
              <a:t>Frühe</a:t>
            </a:r>
            <a:r>
              <a:rPr lang="hu-HU" sz="1400" dirty="0" smtClean="0">
                <a:solidFill>
                  <a:schemeClr val="bg1"/>
                </a:solidFill>
              </a:rPr>
              <a:t> </a:t>
            </a:r>
            <a:r>
              <a:rPr lang="hu-HU" sz="1400" dirty="0" err="1" smtClean="0">
                <a:solidFill>
                  <a:schemeClr val="bg1"/>
                </a:solidFill>
              </a:rPr>
              <a:t>Spermatiden</a:t>
            </a:r>
            <a:endParaRPr lang="hu-HU" sz="1400" dirty="0">
              <a:solidFill>
                <a:schemeClr val="bg1"/>
              </a:solidFill>
            </a:endParaRPr>
          </a:p>
        </p:txBody>
      </p:sp>
      <p:sp>
        <p:nvSpPr>
          <p:cNvPr id="19" name="Szövegdoboz 18"/>
          <p:cNvSpPr txBox="1"/>
          <p:nvPr/>
        </p:nvSpPr>
        <p:spPr>
          <a:xfrm>
            <a:off x="6372200" y="5445224"/>
            <a:ext cx="26642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dirty="0" err="1" smtClean="0">
                <a:solidFill>
                  <a:schemeClr val="bg1"/>
                </a:solidFill>
              </a:rPr>
              <a:t>Abgelöste</a:t>
            </a:r>
            <a:r>
              <a:rPr lang="hu-HU" sz="1400" dirty="0" smtClean="0">
                <a:solidFill>
                  <a:schemeClr val="bg1"/>
                </a:solidFill>
              </a:rPr>
              <a:t> </a:t>
            </a:r>
            <a:r>
              <a:rPr lang="hu-HU" sz="1400" dirty="0" err="1" smtClean="0">
                <a:solidFill>
                  <a:schemeClr val="bg1"/>
                </a:solidFill>
              </a:rPr>
              <a:t>reife</a:t>
            </a:r>
            <a:r>
              <a:rPr lang="hu-HU" sz="1400" dirty="0" smtClean="0">
                <a:solidFill>
                  <a:schemeClr val="bg1"/>
                </a:solidFill>
              </a:rPr>
              <a:t> </a:t>
            </a:r>
            <a:r>
              <a:rPr lang="hu-HU" sz="1400" dirty="0" err="1" smtClean="0">
                <a:solidFill>
                  <a:schemeClr val="bg1"/>
                </a:solidFill>
              </a:rPr>
              <a:t>Spermien</a:t>
            </a:r>
            <a:endParaRPr lang="hu-HU" sz="1400" dirty="0">
              <a:solidFill>
                <a:schemeClr val="bg1"/>
              </a:solidFill>
            </a:endParaRPr>
          </a:p>
        </p:txBody>
      </p:sp>
      <p:sp>
        <p:nvSpPr>
          <p:cNvPr id="20" name="Szövegdoboz 19"/>
          <p:cNvSpPr txBox="1"/>
          <p:nvPr/>
        </p:nvSpPr>
        <p:spPr>
          <a:xfrm>
            <a:off x="6310028" y="4419109"/>
            <a:ext cx="25922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dirty="0" err="1" smtClean="0">
                <a:solidFill>
                  <a:schemeClr val="bg1"/>
                </a:solidFill>
              </a:rPr>
              <a:t>Residualkörper</a:t>
            </a:r>
            <a:r>
              <a:rPr lang="hu-HU" sz="1400" dirty="0" smtClean="0">
                <a:solidFill>
                  <a:schemeClr val="bg1"/>
                </a:solidFill>
              </a:rPr>
              <a:t> </a:t>
            </a:r>
            <a:r>
              <a:rPr lang="hu-HU" sz="1400" dirty="0" err="1" smtClean="0">
                <a:solidFill>
                  <a:schemeClr val="bg1"/>
                </a:solidFill>
              </a:rPr>
              <a:t>in</a:t>
            </a:r>
            <a:r>
              <a:rPr lang="hu-HU" sz="1400" dirty="0" smtClean="0">
                <a:solidFill>
                  <a:schemeClr val="bg1"/>
                </a:solidFill>
              </a:rPr>
              <a:t> </a:t>
            </a:r>
            <a:r>
              <a:rPr lang="hu-HU" sz="1400" dirty="0" err="1" smtClean="0">
                <a:solidFill>
                  <a:schemeClr val="bg1"/>
                </a:solidFill>
              </a:rPr>
              <a:t>Reihe</a:t>
            </a:r>
            <a:r>
              <a:rPr lang="hu-HU" sz="1400" dirty="0" smtClean="0">
                <a:solidFill>
                  <a:schemeClr val="bg1"/>
                </a:solidFill>
              </a:rPr>
              <a:t>.</a:t>
            </a:r>
          </a:p>
          <a:p>
            <a:r>
              <a:rPr lang="hu-HU" sz="1400" dirty="0" err="1" smtClean="0">
                <a:solidFill>
                  <a:schemeClr val="bg1"/>
                </a:solidFill>
              </a:rPr>
              <a:t>Phagozytose</a:t>
            </a:r>
            <a:r>
              <a:rPr lang="hu-HU" sz="1400" dirty="0" smtClean="0">
                <a:solidFill>
                  <a:schemeClr val="bg1"/>
                </a:solidFill>
              </a:rPr>
              <a:t> und </a:t>
            </a:r>
            <a:r>
              <a:rPr lang="hu-HU" sz="1400" dirty="0" err="1" smtClean="0">
                <a:solidFill>
                  <a:schemeClr val="bg1"/>
                </a:solidFill>
              </a:rPr>
              <a:t>Abbau</a:t>
            </a:r>
            <a:r>
              <a:rPr lang="hu-HU" sz="1400" dirty="0" smtClean="0">
                <a:solidFill>
                  <a:schemeClr val="bg1"/>
                </a:solidFill>
              </a:rPr>
              <a:t> </a:t>
            </a:r>
            <a:r>
              <a:rPr lang="hu-HU" sz="1400" dirty="0" err="1" smtClean="0">
                <a:solidFill>
                  <a:schemeClr val="bg1"/>
                </a:solidFill>
              </a:rPr>
              <a:t>in</a:t>
            </a:r>
            <a:r>
              <a:rPr lang="hu-HU" sz="1400" dirty="0" smtClean="0">
                <a:solidFill>
                  <a:schemeClr val="bg1"/>
                </a:solidFill>
              </a:rPr>
              <a:t> </a:t>
            </a:r>
            <a:r>
              <a:rPr lang="hu-HU" sz="1400" dirty="0" err="1" smtClean="0">
                <a:solidFill>
                  <a:schemeClr val="bg1"/>
                </a:solidFill>
              </a:rPr>
              <a:t>Sertoli-Zellen</a:t>
            </a:r>
            <a:r>
              <a:rPr lang="hu-HU" sz="1400" dirty="0" smtClean="0">
                <a:solidFill>
                  <a:schemeClr val="bg1"/>
                </a:solidFill>
              </a:rPr>
              <a:t> </a:t>
            </a:r>
            <a:r>
              <a:rPr lang="hu-HU" sz="1400" dirty="0" err="1" smtClean="0">
                <a:solidFill>
                  <a:schemeClr val="bg1"/>
                </a:solidFill>
              </a:rPr>
              <a:t>und</a:t>
            </a:r>
            <a:r>
              <a:rPr lang="hu-HU" sz="1400" dirty="0" smtClean="0">
                <a:solidFill>
                  <a:schemeClr val="bg1"/>
                </a:solidFill>
              </a:rPr>
              <a:t> </a:t>
            </a:r>
            <a:r>
              <a:rPr lang="hu-HU" sz="1400" dirty="0" err="1" smtClean="0">
                <a:solidFill>
                  <a:schemeClr val="bg1"/>
                </a:solidFill>
              </a:rPr>
              <a:t>Nebenhodengang</a:t>
            </a:r>
            <a:r>
              <a:rPr lang="hu-HU" sz="1400" dirty="0" smtClean="0">
                <a:solidFill>
                  <a:schemeClr val="bg1"/>
                </a:solidFill>
              </a:rPr>
              <a:t>.</a:t>
            </a:r>
            <a:endParaRPr lang="hu-HU" sz="1400" dirty="0">
              <a:solidFill>
                <a:schemeClr val="bg1"/>
              </a:solidFill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5951302" y="5949280"/>
            <a:ext cx="4929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endParaRPr lang="hu-HU" sz="3200" dirty="0"/>
          </a:p>
        </p:txBody>
      </p:sp>
    </p:spTree>
    <p:extLst>
      <p:ext uri="{BB962C8B-B14F-4D97-AF65-F5344CB8AC3E}">
        <p14:creationId xmlns:p14="http://schemas.microsoft.com/office/powerpoint/2010/main" val="1986320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/>
          <p:nvPr/>
        </p:nvSpPr>
        <p:spPr>
          <a:xfrm>
            <a:off x="1860050" y="404664"/>
            <a:ext cx="53285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Wellen</a:t>
            </a:r>
            <a:r>
              <a:rPr lang="hu-HU" sz="2000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 der </a:t>
            </a:r>
            <a:r>
              <a:rPr lang="hu-HU" sz="2000" b="1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Spermatogenese</a:t>
            </a:r>
            <a:endParaRPr lang="hu-HU" sz="2000" b="1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466673" y="908720"/>
            <a:ext cx="6984776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u-HU" sz="1400" b="1" dirty="0" smtClean="0">
                <a:solidFill>
                  <a:srgbClr val="FFFF00"/>
                </a:solidFill>
              </a:rPr>
              <a:t>Dauer der </a:t>
            </a:r>
            <a:r>
              <a:rPr lang="hu-HU" sz="1400" b="1" dirty="0" err="1" smtClean="0">
                <a:solidFill>
                  <a:srgbClr val="FFFF00"/>
                </a:solidFill>
              </a:rPr>
              <a:t>Entwicklung</a:t>
            </a:r>
            <a:r>
              <a:rPr lang="hu-HU" sz="1400" b="1" dirty="0" smtClean="0">
                <a:solidFill>
                  <a:srgbClr val="FFFF00"/>
                </a:solidFill>
              </a:rPr>
              <a:t> </a:t>
            </a:r>
            <a:r>
              <a:rPr lang="hu-HU" sz="1400" dirty="0" err="1" smtClean="0">
                <a:solidFill>
                  <a:schemeClr val="bg1"/>
                </a:solidFill>
              </a:rPr>
              <a:t>der</a:t>
            </a:r>
            <a:r>
              <a:rPr lang="hu-HU" sz="1400" dirty="0" smtClean="0">
                <a:solidFill>
                  <a:schemeClr val="bg1"/>
                </a:solidFill>
              </a:rPr>
              <a:t> </a:t>
            </a:r>
            <a:r>
              <a:rPr lang="hu-HU" sz="1400" dirty="0" err="1" smtClean="0">
                <a:solidFill>
                  <a:schemeClr val="bg1"/>
                </a:solidFill>
              </a:rPr>
              <a:t>Spermien</a:t>
            </a:r>
            <a:r>
              <a:rPr lang="hu-HU" sz="1400" dirty="0" smtClean="0">
                <a:solidFill>
                  <a:schemeClr val="bg1"/>
                </a:solidFill>
              </a:rPr>
              <a:t>: </a:t>
            </a:r>
            <a:r>
              <a:rPr lang="hu-HU" sz="1400" b="1" dirty="0" err="1" smtClean="0">
                <a:solidFill>
                  <a:schemeClr val="bg1"/>
                </a:solidFill>
              </a:rPr>
              <a:t>etwa</a:t>
            </a:r>
            <a:r>
              <a:rPr lang="hu-HU" sz="1400" b="1" dirty="0" smtClean="0">
                <a:solidFill>
                  <a:schemeClr val="bg1"/>
                </a:solidFill>
              </a:rPr>
              <a:t> 8 </a:t>
            </a:r>
            <a:r>
              <a:rPr lang="hu-HU" sz="1400" b="1" dirty="0" err="1" smtClean="0">
                <a:solidFill>
                  <a:schemeClr val="bg1"/>
                </a:solidFill>
              </a:rPr>
              <a:t>Wochen</a:t>
            </a:r>
            <a:endParaRPr lang="hu-HU" sz="1400" dirty="0" smtClean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hu-HU" sz="1400" b="1" dirty="0" err="1" smtClean="0">
                <a:solidFill>
                  <a:srgbClr val="FFFF00"/>
                </a:solidFill>
              </a:rPr>
              <a:t>Periodizität</a:t>
            </a:r>
            <a:r>
              <a:rPr lang="hu-HU" sz="1400" dirty="0" smtClean="0">
                <a:solidFill>
                  <a:schemeClr val="bg1"/>
                </a:solidFill>
              </a:rPr>
              <a:t>: </a:t>
            </a:r>
            <a:r>
              <a:rPr lang="hu-HU" sz="1400" dirty="0" err="1" smtClean="0">
                <a:solidFill>
                  <a:schemeClr val="bg1"/>
                </a:solidFill>
              </a:rPr>
              <a:t>Zeitperiode</a:t>
            </a:r>
            <a:r>
              <a:rPr lang="hu-HU" sz="1400" dirty="0" smtClean="0">
                <a:solidFill>
                  <a:schemeClr val="bg1"/>
                </a:solidFill>
              </a:rPr>
              <a:t> </a:t>
            </a:r>
            <a:r>
              <a:rPr lang="hu-HU" sz="1400" dirty="0" err="1" smtClean="0">
                <a:solidFill>
                  <a:schemeClr val="bg1"/>
                </a:solidFill>
              </a:rPr>
              <a:t>bis</a:t>
            </a:r>
            <a:r>
              <a:rPr lang="hu-HU" sz="1400" dirty="0" smtClean="0">
                <a:solidFill>
                  <a:schemeClr val="bg1"/>
                </a:solidFill>
              </a:rPr>
              <a:t> </a:t>
            </a:r>
            <a:r>
              <a:rPr lang="hu-HU" sz="1400" dirty="0" err="1" smtClean="0">
                <a:solidFill>
                  <a:schemeClr val="bg1"/>
                </a:solidFill>
              </a:rPr>
              <a:t>zum</a:t>
            </a:r>
            <a:r>
              <a:rPr lang="hu-HU" sz="1400" dirty="0" smtClean="0">
                <a:solidFill>
                  <a:schemeClr val="bg1"/>
                </a:solidFill>
              </a:rPr>
              <a:t> </a:t>
            </a:r>
            <a:r>
              <a:rPr lang="hu-HU" sz="1400" dirty="0" err="1" smtClean="0">
                <a:solidFill>
                  <a:schemeClr val="bg1"/>
                </a:solidFill>
              </a:rPr>
              <a:t>Beginn</a:t>
            </a:r>
            <a:r>
              <a:rPr lang="hu-HU" sz="1400" dirty="0" smtClean="0">
                <a:solidFill>
                  <a:schemeClr val="bg1"/>
                </a:solidFill>
              </a:rPr>
              <a:t> der </a:t>
            </a:r>
            <a:r>
              <a:rPr lang="hu-HU" sz="1400" dirty="0" err="1" smtClean="0">
                <a:solidFill>
                  <a:schemeClr val="bg1"/>
                </a:solidFill>
              </a:rPr>
              <a:t>folgenden</a:t>
            </a:r>
            <a:r>
              <a:rPr lang="hu-HU" sz="1400" dirty="0" smtClean="0">
                <a:solidFill>
                  <a:schemeClr val="bg1"/>
                </a:solidFill>
              </a:rPr>
              <a:t> </a:t>
            </a:r>
            <a:r>
              <a:rPr lang="hu-HU" sz="1400" dirty="0" err="1" smtClean="0">
                <a:solidFill>
                  <a:schemeClr val="bg1"/>
                </a:solidFill>
              </a:rPr>
              <a:t>Spermatogenese</a:t>
            </a:r>
            <a:r>
              <a:rPr lang="hu-HU" sz="1400" dirty="0" smtClean="0">
                <a:solidFill>
                  <a:schemeClr val="bg1"/>
                </a:solidFill>
              </a:rPr>
              <a:t>: </a:t>
            </a:r>
            <a:r>
              <a:rPr lang="hu-HU" sz="1400" b="1" dirty="0" smtClean="0">
                <a:solidFill>
                  <a:schemeClr val="bg1"/>
                </a:solidFill>
              </a:rPr>
              <a:t>16</a:t>
            </a:r>
            <a:r>
              <a:rPr lang="hu-HU" sz="1400" dirty="0" smtClean="0">
                <a:solidFill>
                  <a:schemeClr val="bg1"/>
                </a:solidFill>
              </a:rPr>
              <a:t> </a:t>
            </a:r>
            <a:r>
              <a:rPr lang="hu-HU" sz="1400" dirty="0" err="1" smtClean="0">
                <a:solidFill>
                  <a:schemeClr val="bg1"/>
                </a:solidFill>
              </a:rPr>
              <a:t>Tage</a:t>
            </a:r>
            <a:endParaRPr lang="hu-HU" sz="1400" dirty="0" smtClean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hu-HU" sz="1400" dirty="0" smtClean="0">
                <a:solidFill>
                  <a:schemeClr val="bg1"/>
                </a:solidFill>
              </a:rPr>
              <a:t>Am </a:t>
            </a:r>
            <a:r>
              <a:rPr lang="hu-HU" sz="1400" dirty="0" err="1" smtClean="0">
                <a:solidFill>
                  <a:schemeClr val="bg1"/>
                </a:solidFill>
              </a:rPr>
              <a:t>Querschnitt</a:t>
            </a:r>
            <a:r>
              <a:rPr lang="hu-HU" sz="1400" dirty="0" smtClean="0">
                <a:solidFill>
                  <a:schemeClr val="bg1"/>
                </a:solidFill>
              </a:rPr>
              <a:t> des </a:t>
            </a:r>
            <a:r>
              <a:rPr lang="hu-HU" sz="1400" dirty="0" err="1" smtClean="0">
                <a:solidFill>
                  <a:schemeClr val="bg1"/>
                </a:solidFill>
              </a:rPr>
              <a:t>Hodenkanälchens</a:t>
            </a:r>
            <a:r>
              <a:rPr lang="hu-HU" sz="1400" dirty="0" smtClean="0">
                <a:solidFill>
                  <a:schemeClr val="bg1"/>
                </a:solidFill>
              </a:rPr>
              <a:t> </a:t>
            </a:r>
            <a:r>
              <a:rPr lang="hu-HU" sz="1400" dirty="0" err="1" smtClean="0">
                <a:solidFill>
                  <a:schemeClr val="bg1"/>
                </a:solidFill>
              </a:rPr>
              <a:t>sind</a:t>
            </a:r>
            <a:r>
              <a:rPr lang="hu-HU" sz="1400" dirty="0" smtClean="0">
                <a:solidFill>
                  <a:schemeClr val="bg1"/>
                </a:solidFill>
              </a:rPr>
              <a:t> </a:t>
            </a:r>
            <a:r>
              <a:rPr lang="hu-HU" sz="1400" dirty="0" err="1" smtClean="0">
                <a:solidFill>
                  <a:schemeClr val="bg1"/>
                </a:solidFill>
              </a:rPr>
              <a:t>nicht</a:t>
            </a:r>
            <a:r>
              <a:rPr lang="hu-HU" sz="1400" dirty="0" smtClean="0">
                <a:solidFill>
                  <a:schemeClr val="bg1"/>
                </a:solidFill>
              </a:rPr>
              <a:t> </a:t>
            </a:r>
            <a:r>
              <a:rPr lang="hu-HU" sz="1400" dirty="0" err="1" smtClean="0">
                <a:solidFill>
                  <a:schemeClr val="bg1"/>
                </a:solidFill>
              </a:rPr>
              <a:t>alle</a:t>
            </a:r>
            <a:r>
              <a:rPr lang="hu-HU" sz="1400" dirty="0" smtClean="0">
                <a:solidFill>
                  <a:schemeClr val="bg1"/>
                </a:solidFill>
              </a:rPr>
              <a:t> </a:t>
            </a:r>
            <a:r>
              <a:rPr lang="hu-HU" sz="1400" dirty="0" err="1" smtClean="0">
                <a:solidFill>
                  <a:schemeClr val="bg1"/>
                </a:solidFill>
              </a:rPr>
              <a:t>Schritte</a:t>
            </a:r>
            <a:r>
              <a:rPr lang="hu-HU" sz="1400" dirty="0" smtClean="0">
                <a:solidFill>
                  <a:schemeClr val="bg1"/>
                </a:solidFill>
              </a:rPr>
              <a:t> der </a:t>
            </a:r>
            <a:r>
              <a:rPr lang="hu-HU" sz="1400" dirty="0" err="1" smtClean="0">
                <a:solidFill>
                  <a:schemeClr val="bg1"/>
                </a:solidFill>
              </a:rPr>
              <a:t>Spermatogenese</a:t>
            </a:r>
            <a:r>
              <a:rPr lang="hu-HU" sz="1400" dirty="0" smtClean="0">
                <a:solidFill>
                  <a:schemeClr val="bg1"/>
                </a:solidFill>
              </a:rPr>
              <a:t> </a:t>
            </a:r>
            <a:r>
              <a:rPr lang="hu-HU" sz="1400" dirty="0" err="1" smtClean="0">
                <a:solidFill>
                  <a:schemeClr val="bg1"/>
                </a:solidFill>
              </a:rPr>
              <a:t>sichtbar</a:t>
            </a:r>
            <a:r>
              <a:rPr lang="hu-HU" sz="1400" dirty="0" smtClean="0">
                <a:solidFill>
                  <a:schemeClr val="bg1"/>
                </a:solidFill>
              </a:rPr>
              <a:t>.</a:t>
            </a:r>
          </a:p>
          <a:p>
            <a:endParaRPr lang="hu-HU" sz="1400" dirty="0">
              <a:solidFill>
                <a:schemeClr val="bg1"/>
              </a:solidFill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2375168"/>
            <a:ext cx="4655135" cy="3896488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296163" y="3717957"/>
            <a:ext cx="3781291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u-HU" sz="1400" b="1" dirty="0" err="1" smtClean="0">
                <a:solidFill>
                  <a:srgbClr val="FFFF00"/>
                </a:solidFill>
              </a:rPr>
              <a:t>Spermienproduktion</a:t>
            </a:r>
            <a:r>
              <a:rPr lang="hu-HU" sz="1400" dirty="0" smtClean="0">
                <a:solidFill>
                  <a:schemeClr val="bg1"/>
                </a:solidFill>
              </a:rPr>
              <a:t> pro </a:t>
            </a:r>
            <a:r>
              <a:rPr lang="hu-HU" sz="1400" dirty="0" err="1" smtClean="0">
                <a:solidFill>
                  <a:schemeClr val="bg1"/>
                </a:solidFill>
              </a:rPr>
              <a:t>Stunde</a:t>
            </a:r>
            <a:r>
              <a:rPr lang="hu-HU" sz="1400" dirty="0" smtClean="0">
                <a:solidFill>
                  <a:schemeClr val="bg1"/>
                </a:solidFill>
              </a:rPr>
              <a:t>: 1-2 </a:t>
            </a:r>
            <a:r>
              <a:rPr lang="hu-HU" sz="1400" dirty="0" err="1" smtClean="0">
                <a:solidFill>
                  <a:schemeClr val="bg1"/>
                </a:solidFill>
              </a:rPr>
              <a:t>Millionen</a:t>
            </a:r>
            <a:r>
              <a:rPr lang="hu-HU" sz="1400" dirty="0" smtClean="0">
                <a:solidFill>
                  <a:schemeClr val="bg1"/>
                </a:solidFill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hu-HU" sz="1400" b="1" dirty="0" err="1" smtClean="0">
                <a:solidFill>
                  <a:schemeClr val="bg1"/>
                </a:solidFill>
              </a:rPr>
              <a:t>Zahl</a:t>
            </a:r>
            <a:r>
              <a:rPr lang="hu-HU" sz="1400" b="1" dirty="0" smtClean="0">
                <a:solidFill>
                  <a:schemeClr val="bg1"/>
                </a:solidFill>
              </a:rPr>
              <a:t> der </a:t>
            </a:r>
            <a:r>
              <a:rPr lang="hu-HU" sz="1400" b="1" dirty="0" err="1" smtClean="0">
                <a:solidFill>
                  <a:schemeClr val="bg1"/>
                </a:solidFill>
              </a:rPr>
              <a:t>Spermien</a:t>
            </a:r>
            <a:r>
              <a:rPr lang="hu-HU" sz="1400" b="1" dirty="0" smtClean="0">
                <a:solidFill>
                  <a:schemeClr val="bg1"/>
                </a:solidFill>
              </a:rPr>
              <a:t> </a:t>
            </a:r>
            <a:r>
              <a:rPr lang="hu-HU" sz="1400" b="1" dirty="0" err="1" smtClean="0">
                <a:solidFill>
                  <a:schemeClr val="bg1"/>
                </a:solidFill>
              </a:rPr>
              <a:t>im</a:t>
            </a:r>
            <a:r>
              <a:rPr lang="hu-HU" sz="1400" b="1" dirty="0" smtClean="0">
                <a:solidFill>
                  <a:schemeClr val="bg1"/>
                </a:solidFill>
              </a:rPr>
              <a:t> </a:t>
            </a:r>
            <a:r>
              <a:rPr lang="hu-HU" sz="1400" b="1" dirty="0" err="1" smtClean="0">
                <a:solidFill>
                  <a:schemeClr val="bg1"/>
                </a:solidFill>
              </a:rPr>
              <a:t>Ejakulat</a:t>
            </a:r>
            <a:r>
              <a:rPr lang="hu-HU" sz="1400" b="1" dirty="0" smtClean="0">
                <a:solidFill>
                  <a:schemeClr val="bg1"/>
                </a:solidFill>
              </a:rPr>
              <a:t> </a:t>
            </a:r>
            <a:r>
              <a:rPr lang="hu-HU" sz="1400" dirty="0" smtClean="0">
                <a:solidFill>
                  <a:schemeClr val="bg1"/>
                </a:solidFill>
              </a:rPr>
              <a:t>des </a:t>
            </a:r>
            <a:r>
              <a:rPr lang="hu-HU" sz="1400" dirty="0" err="1" smtClean="0">
                <a:solidFill>
                  <a:schemeClr val="bg1"/>
                </a:solidFill>
              </a:rPr>
              <a:t>gesunden</a:t>
            </a:r>
            <a:r>
              <a:rPr lang="hu-HU" sz="1400" dirty="0" smtClean="0">
                <a:solidFill>
                  <a:schemeClr val="bg1"/>
                </a:solidFill>
              </a:rPr>
              <a:t> </a:t>
            </a:r>
            <a:r>
              <a:rPr lang="hu-HU" sz="1400" dirty="0" err="1" smtClean="0">
                <a:solidFill>
                  <a:schemeClr val="bg1"/>
                </a:solidFill>
              </a:rPr>
              <a:t>Mannes</a:t>
            </a:r>
            <a:r>
              <a:rPr lang="hu-HU" sz="1400" dirty="0" smtClean="0">
                <a:solidFill>
                  <a:schemeClr val="bg1"/>
                </a:solidFill>
              </a:rPr>
              <a:t>: 100-200 </a:t>
            </a:r>
            <a:r>
              <a:rPr lang="hu-HU" sz="1400" dirty="0" err="1" smtClean="0">
                <a:solidFill>
                  <a:schemeClr val="bg1"/>
                </a:solidFill>
              </a:rPr>
              <a:t>Millionen</a:t>
            </a:r>
            <a:r>
              <a:rPr lang="hu-HU" sz="1400" dirty="0" smtClean="0">
                <a:solidFill>
                  <a:schemeClr val="bg1"/>
                </a:solidFill>
              </a:rPr>
              <a:t>! </a:t>
            </a:r>
            <a:endParaRPr lang="hu-HU" sz="1400" dirty="0">
              <a:solidFill>
                <a:schemeClr val="bg1"/>
              </a:solidFill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296163" y="2806933"/>
            <a:ext cx="38884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dirty="0" err="1" smtClean="0">
                <a:solidFill>
                  <a:schemeClr val="bg1"/>
                </a:solidFill>
              </a:rPr>
              <a:t>Reife</a:t>
            </a:r>
            <a:r>
              <a:rPr lang="hu-HU" sz="1400" dirty="0" smtClean="0">
                <a:solidFill>
                  <a:schemeClr val="bg1"/>
                </a:solidFill>
              </a:rPr>
              <a:t> </a:t>
            </a:r>
            <a:r>
              <a:rPr lang="hu-HU" sz="1400" dirty="0" err="1" smtClean="0">
                <a:solidFill>
                  <a:schemeClr val="bg1"/>
                </a:solidFill>
              </a:rPr>
              <a:t>Spermien</a:t>
            </a:r>
            <a:r>
              <a:rPr lang="hu-HU" sz="1400" dirty="0" smtClean="0">
                <a:solidFill>
                  <a:schemeClr val="bg1"/>
                </a:solidFill>
              </a:rPr>
              <a:t> </a:t>
            </a:r>
            <a:r>
              <a:rPr lang="hu-HU" sz="1400" dirty="0" err="1" smtClean="0">
                <a:solidFill>
                  <a:schemeClr val="bg1"/>
                </a:solidFill>
              </a:rPr>
              <a:t>im</a:t>
            </a:r>
            <a:r>
              <a:rPr lang="hu-HU" sz="1400" dirty="0" smtClean="0">
                <a:solidFill>
                  <a:schemeClr val="bg1"/>
                </a:solidFill>
              </a:rPr>
              <a:t> </a:t>
            </a:r>
            <a:r>
              <a:rPr lang="hu-HU" sz="1400" dirty="0" err="1" smtClean="0">
                <a:solidFill>
                  <a:schemeClr val="bg1"/>
                </a:solidFill>
              </a:rPr>
              <a:t>Hoden</a:t>
            </a:r>
            <a:r>
              <a:rPr lang="hu-HU" sz="1400" dirty="0" smtClean="0">
                <a:solidFill>
                  <a:schemeClr val="bg1"/>
                </a:solidFill>
              </a:rPr>
              <a:t> </a:t>
            </a:r>
            <a:r>
              <a:rPr lang="hu-HU" sz="1400" dirty="0" err="1" smtClean="0">
                <a:solidFill>
                  <a:schemeClr val="bg1"/>
                </a:solidFill>
              </a:rPr>
              <a:t>sind</a:t>
            </a:r>
            <a:r>
              <a:rPr lang="hu-HU" sz="1400" dirty="0" smtClean="0">
                <a:solidFill>
                  <a:schemeClr val="bg1"/>
                </a:solidFill>
              </a:rPr>
              <a:t> </a:t>
            </a:r>
            <a:r>
              <a:rPr lang="hu-HU" sz="1400" dirty="0" err="1" smtClean="0">
                <a:solidFill>
                  <a:schemeClr val="bg1"/>
                </a:solidFill>
              </a:rPr>
              <a:t>noch</a:t>
            </a:r>
            <a:r>
              <a:rPr lang="hu-HU" sz="1400" dirty="0" smtClean="0">
                <a:solidFill>
                  <a:schemeClr val="bg1"/>
                </a:solidFill>
              </a:rPr>
              <a:t> </a:t>
            </a:r>
            <a:r>
              <a:rPr lang="hu-HU" sz="1400" dirty="0" err="1" smtClean="0">
                <a:solidFill>
                  <a:schemeClr val="bg1"/>
                </a:solidFill>
              </a:rPr>
              <a:t>nicht</a:t>
            </a:r>
            <a:r>
              <a:rPr lang="hu-HU" sz="1400" dirty="0" smtClean="0">
                <a:solidFill>
                  <a:schemeClr val="bg1"/>
                </a:solidFill>
              </a:rPr>
              <a:t> </a:t>
            </a:r>
            <a:r>
              <a:rPr lang="hu-HU" sz="1400" dirty="0" err="1" smtClean="0">
                <a:solidFill>
                  <a:schemeClr val="bg1"/>
                </a:solidFill>
              </a:rPr>
              <a:t>eigenbeweglich</a:t>
            </a:r>
            <a:r>
              <a:rPr lang="hu-HU" sz="1400" dirty="0" smtClean="0">
                <a:solidFill>
                  <a:schemeClr val="bg1"/>
                </a:solidFill>
              </a:rPr>
              <a:t>  und  </a:t>
            </a:r>
            <a:r>
              <a:rPr lang="hu-HU" sz="1400" dirty="0" err="1" smtClean="0">
                <a:solidFill>
                  <a:schemeClr val="bg1"/>
                </a:solidFill>
              </a:rPr>
              <a:t>befruchtungsfähig</a:t>
            </a:r>
            <a:r>
              <a:rPr lang="hu-HU" sz="1400" dirty="0" smtClean="0">
                <a:solidFill>
                  <a:schemeClr val="bg1"/>
                </a:solidFill>
              </a:rPr>
              <a:t>.</a:t>
            </a:r>
            <a:endParaRPr lang="hu-HU" sz="1400" dirty="0">
              <a:solidFill>
                <a:schemeClr val="bg1"/>
              </a:solidFill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296163" y="5229200"/>
            <a:ext cx="35283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dirty="0" err="1" smtClean="0">
                <a:solidFill>
                  <a:schemeClr val="bg1"/>
                </a:solidFill>
              </a:rPr>
              <a:t>Spermatogenese</a:t>
            </a:r>
            <a:r>
              <a:rPr lang="hu-HU" sz="1400" dirty="0" smtClean="0">
                <a:solidFill>
                  <a:schemeClr val="bg1"/>
                </a:solidFill>
              </a:rPr>
              <a:t> </a:t>
            </a:r>
            <a:r>
              <a:rPr lang="hu-HU" sz="1400" dirty="0" err="1" smtClean="0">
                <a:solidFill>
                  <a:schemeClr val="bg1"/>
                </a:solidFill>
              </a:rPr>
              <a:t>beeinflussende</a:t>
            </a:r>
            <a:r>
              <a:rPr lang="hu-HU" sz="1400" dirty="0" smtClean="0">
                <a:solidFill>
                  <a:schemeClr val="bg1"/>
                </a:solidFill>
              </a:rPr>
              <a:t> </a:t>
            </a:r>
            <a:r>
              <a:rPr lang="hu-HU" sz="1400" dirty="0" err="1" smtClean="0">
                <a:solidFill>
                  <a:schemeClr val="bg1"/>
                </a:solidFill>
              </a:rPr>
              <a:t>Faktoren</a:t>
            </a:r>
            <a:r>
              <a:rPr lang="hu-HU" sz="1400" dirty="0" smtClean="0">
                <a:solidFill>
                  <a:schemeClr val="bg1"/>
                </a:solidFill>
              </a:rPr>
              <a:t>.</a:t>
            </a:r>
            <a:endParaRPr lang="hu-HU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230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421" y="1143729"/>
            <a:ext cx="6622403" cy="5214442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3612134" y="1776392"/>
            <a:ext cx="13919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100" dirty="0" err="1" smtClean="0"/>
              <a:t>Frühe</a:t>
            </a:r>
            <a:r>
              <a:rPr lang="hu-HU" sz="1100" dirty="0" smtClean="0"/>
              <a:t> </a:t>
            </a:r>
            <a:r>
              <a:rPr lang="hu-HU" sz="1100" dirty="0" err="1" smtClean="0"/>
              <a:t>Spermatiden</a:t>
            </a:r>
            <a:endParaRPr lang="hu-HU" sz="1100" dirty="0"/>
          </a:p>
        </p:txBody>
      </p:sp>
      <p:sp>
        <p:nvSpPr>
          <p:cNvPr id="5" name="Szövegdoboz 4"/>
          <p:cNvSpPr txBox="1"/>
          <p:nvPr/>
        </p:nvSpPr>
        <p:spPr>
          <a:xfrm>
            <a:off x="3509509" y="3199433"/>
            <a:ext cx="135052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100" dirty="0" err="1" smtClean="0"/>
              <a:t>Späte</a:t>
            </a:r>
            <a:r>
              <a:rPr lang="hu-HU" sz="1100" dirty="0" smtClean="0"/>
              <a:t> </a:t>
            </a:r>
            <a:r>
              <a:rPr lang="hu-HU" sz="1100" dirty="0" err="1" smtClean="0"/>
              <a:t>Spermatiden</a:t>
            </a:r>
            <a:endParaRPr lang="hu-HU" sz="1100" dirty="0"/>
          </a:p>
        </p:txBody>
      </p:sp>
      <p:sp>
        <p:nvSpPr>
          <p:cNvPr id="6" name="Szövegdoboz 5"/>
          <p:cNvSpPr txBox="1"/>
          <p:nvPr/>
        </p:nvSpPr>
        <p:spPr>
          <a:xfrm>
            <a:off x="7631832" y="2697542"/>
            <a:ext cx="151216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100" dirty="0" err="1" smtClean="0">
                <a:solidFill>
                  <a:schemeClr val="bg1"/>
                </a:solidFill>
              </a:rPr>
              <a:t>Spermatogonium</a:t>
            </a:r>
            <a:r>
              <a:rPr lang="hu-HU" sz="1100" dirty="0" smtClean="0">
                <a:solidFill>
                  <a:schemeClr val="bg1"/>
                </a:solidFill>
              </a:rPr>
              <a:t> A</a:t>
            </a:r>
            <a:endParaRPr lang="hu-HU" sz="1100" dirty="0">
              <a:solidFill>
                <a:schemeClr val="bg1"/>
              </a:solidFill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7609801" y="1846329"/>
            <a:ext cx="147565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100" dirty="0" err="1" smtClean="0">
                <a:solidFill>
                  <a:schemeClr val="bg1"/>
                </a:solidFill>
              </a:rPr>
              <a:t>Spermatogonium</a:t>
            </a:r>
            <a:r>
              <a:rPr lang="hu-HU" sz="1100" dirty="0" smtClean="0">
                <a:solidFill>
                  <a:schemeClr val="bg1"/>
                </a:solidFill>
              </a:rPr>
              <a:t> B</a:t>
            </a:r>
            <a:endParaRPr lang="hu-HU" sz="1100" dirty="0">
              <a:solidFill>
                <a:schemeClr val="bg1"/>
              </a:solidFill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-21486" y="2744090"/>
            <a:ext cx="1152128" cy="430887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1100" dirty="0" err="1" smtClean="0">
                <a:solidFill>
                  <a:schemeClr val="bg1"/>
                </a:solidFill>
              </a:rPr>
              <a:t>Myofibroblast-Hülle</a:t>
            </a:r>
            <a:endParaRPr lang="hu-HU" sz="1100" dirty="0">
              <a:solidFill>
                <a:schemeClr val="bg1"/>
              </a:solidFill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7631832" y="2156912"/>
            <a:ext cx="162979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100" dirty="0" smtClean="0">
                <a:solidFill>
                  <a:schemeClr val="bg1"/>
                </a:solidFill>
              </a:rPr>
              <a:t>Kern der </a:t>
            </a:r>
            <a:r>
              <a:rPr lang="hu-HU" sz="1100" dirty="0" err="1" smtClean="0">
                <a:solidFill>
                  <a:schemeClr val="bg1"/>
                </a:solidFill>
              </a:rPr>
              <a:t>Sertoli-Zelle</a:t>
            </a:r>
            <a:endParaRPr lang="hu-HU" sz="1100" dirty="0">
              <a:solidFill>
                <a:schemeClr val="bg1"/>
              </a:solidFill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3484393" y="2790983"/>
            <a:ext cx="15841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100" dirty="0" err="1" smtClean="0"/>
              <a:t>Primärer</a:t>
            </a:r>
            <a:r>
              <a:rPr lang="hu-HU" sz="1100" dirty="0" smtClean="0"/>
              <a:t> </a:t>
            </a:r>
            <a:r>
              <a:rPr lang="hu-HU" sz="1100" dirty="0" err="1" smtClean="0"/>
              <a:t>Spermatozyt</a:t>
            </a:r>
            <a:endParaRPr lang="hu-HU" sz="1100" dirty="0"/>
          </a:p>
        </p:txBody>
      </p:sp>
      <p:cxnSp>
        <p:nvCxnSpPr>
          <p:cNvPr id="12" name="Egyenes összekötő nyíllal 11"/>
          <p:cNvCxnSpPr>
            <a:stCxn id="4" idx="3"/>
          </p:cNvCxnSpPr>
          <p:nvPr/>
        </p:nvCxnSpPr>
        <p:spPr>
          <a:xfrm>
            <a:off x="5004048" y="1907197"/>
            <a:ext cx="792088" cy="84917"/>
          </a:xfrm>
          <a:prstGeom prst="straightConnector1">
            <a:avLst/>
          </a:prstGeom>
          <a:ln w="190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Egyenes összekötő nyíllal 14"/>
          <p:cNvCxnSpPr/>
          <p:nvPr/>
        </p:nvCxnSpPr>
        <p:spPr>
          <a:xfrm flipH="1" flipV="1">
            <a:off x="7022740" y="2530884"/>
            <a:ext cx="683822" cy="297464"/>
          </a:xfrm>
          <a:prstGeom prst="straightConnector1">
            <a:avLst/>
          </a:prstGeom>
          <a:ln w="190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gyenes összekötő nyíllal 15"/>
          <p:cNvCxnSpPr>
            <a:stCxn id="8" idx="3"/>
          </p:cNvCxnSpPr>
          <p:nvPr/>
        </p:nvCxnSpPr>
        <p:spPr>
          <a:xfrm flipV="1">
            <a:off x="1130642" y="2959533"/>
            <a:ext cx="489030" cy="1"/>
          </a:xfrm>
          <a:prstGeom prst="straightConnector1">
            <a:avLst/>
          </a:prstGeom>
          <a:ln w="190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gyenes összekötő nyíllal 16"/>
          <p:cNvCxnSpPr>
            <a:stCxn id="7" idx="1"/>
          </p:cNvCxnSpPr>
          <p:nvPr/>
        </p:nvCxnSpPr>
        <p:spPr>
          <a:xfrm flipH="1">
            <a:off x="7164288" y="1977134"/>
            <a:ext cx="445513" cy="29960"/>
          </a:xfrm>
          <a:prstGeom prst="straightConnector1">
            <a:avLst/>
          </a:prstGeom>
          <a:ln w="190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Egyenes összekötő nyíllal 17"/>
          <p:cNvCxnSpPr/>
          <p:nvPr/>
        </p:nvCxnSpPr>
        <p:spPr>
          <a:xfrm>
            <a:off x="4797170" y="3382295"/>
            <a:ext cx="602922" cy="7874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Egyenes összekötő nyíllal 18"/>
          <p:cNvCxnSpPr>
            <a:stCxn id="9" idx="1"/>
          </p:cNvCxnSpPr>
          <p:nvPr/>
        </p:nvCxnSpPr>
        <p:spPr>
          <a:xfrm flipH="1" flipV="1">
            <a:off x="6813866" y="2250288"/>
            <a:ext cx="817966" cy="37429"/>
          </a:xfrm>
          <a:prstGeom prst="straightConnector1">
            <a:avLst/>
          </a:prstGeom>
          <a:ln w="190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Egyenes összekötő nyíllal 25"/>
          <p:cNvCxnSpPr/>
          <p:nvPr/>
        </p:nvCxnSpPr>
        <p:spPr>
          <a:xfrm flipH="1">
            <a:off x="2483768" y="2913494"/>
            <a:ext cx="1093155" cy="0"/>
          </a:xfrm>
          <a:prstGeom prst="straightConnector1">
            <a:avLst/>
          </a:prstGeom>
          <a:ln w="190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Szövegdoboz 33"/>
          <p:cNvSpPr txBox="1"/>
          <p:nvPr/>
        </p:nvSpPr>
        <p:spPr>
          <a:xfrm>
            <a:off x="1754671" y="260648"/>
            <a:ext cx="47810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Querschnitt</a:t>
            </a:r>
            <a:r>
              <a:rPr lang="hu-HU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hu-HU" b="1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eines</a:t>
            </a:r>
            <a:r>
              <a:rPr lang="hu-HU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hu-HU" b="1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Hodenkanälchens</a:t>
            </a:r>
            <a:r>
              <a:rPr lang="hu-HU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 mit </a:t>
            </a:r>
            <a:r>
              <a:rPr lang="hu-HU" b="1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hoher</a:t>
            </a:r>
            <a:r>
              <a:rPr lang="hu-HU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hu-HU" b="1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Vergrößerung</a:t>
            </a:r>
            <a:endParaRPr lang="hu-HU" b="1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6469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6064" y="1268760"/>
            <a:ext cx="5688519" cy="3534144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467544" y="404664"/>
            <a:ext cx="72728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Innere</a:t>
            </a:r>
            <a:r>
              <a:rPr lang="hu-HU" sz="2000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hu-HU" sz="2000" b="1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männliche</a:t>
            </a:r>
            <a:r>
              <a:rPr lang="hu-HU" sz="2000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hu-HU" sz="2000" b="1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Geschlechtsorgane</a:t>
            </a:r>
            <a:endParaRPr lang="hu-HU" sz="2000" b="1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107504" y="1509695"/>
            <a:ext cx="244827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 err="1" smtClean="0">
                <a:solidFill>
                  <a:srgbClr val="FFFF00"/>
                </a:solidFill>
              </a:rPr>
              <a:t>Keimdrüsen</a:t>
            </a:r>
            <a:r>
              <a:rPr lang="hu-HU" sz="1600" dirty="0" smtClean="0">
                <a:solidFill>
                  <a:srgbClr val="FFFF00"/>
                </a:solidFill>
              </a:rPr>
              <a:t>: </a:t>
            </a:r>
            <a:r>
              <a:rPr lang="hu-HU" sz="1400" dirty="0" err="1" smtClean="0">
                <a:solidFill>
                  <a:schemeClr val="bg1"/>
                </a:solidFill>
              </a:rPr>
              <a:t>Hoden</a:t>
            </a:r>
            <a:r>
              <a:rPr lang="hu-HU" sz="1400" dirty="0" smtClean="0">
                <a:solidFill>
                  <a:schemeClr val="bg1"/>
                </a:solidFill>
              </a:rPr>
              <a:t> (</a:t>
            </a:r>
            <a:r>
              <a:rPr lang="hu-HU" sz="1400" dirty="0" err="1" smtClean="0">
                <a:solidFill>
                  <a:schemeClr val="bg1"/>
                </a:solidFill>
              </a:rPr>
              <a:t>testis</a:t>
            </a:r>
            <a:r>
              <a:rPr lang="hu-HU" sz="1400" dirty="0" smtClean="0">
                <a:solidFill>
                  <a:schemeClr val="bg1"/>
                </a:solidFill>
              </a:rPr>
              <a:t>)</a:t>
            </a:r>
          </a:p>
          <a:p>
            <a:endParaRPr lang="hu-HU" sz="1600" dirty="0">
              <a:solidFill>
                <a:schemeClr val="bg1"/>
              </a:solidFill>
            </a:endParaRPr>
          </a:p>
          <a:p>
            <a:r>
              <a:rPr lang="hu-HU" sz="1600" dirty="0" err="1" smtClean="0">
                <a:solidFill>
                  <a:srgbClr val="FFFF00"/>
                </a:solidFill>
              </a:rPr>
              <a:t>Samenwege</a:t>
            </a:r>
            <a:r>
              <a:rPr lang="hu-HU" sz="1600" dirty="0" smtClean="0">
                <a:solidFill>
                  <a:srgbClr val="FFFF00"/>
                </a:solidFill>
              </a:rPr>
              <a:t>: </a:t>
            </a:r>
          </a:p>
          <a:p>
            <a:r>
              <a:rPr lang="hu-HU" sz="1400" dirty="0" err="1" smtClean="0">
                <a:solidFill>
                  <a:schemeClr val="bg1"/>
                </a:solidFill>
              </a:rPr>
              <a:t>ductuli</a:t>
            </a:r>
            <a:r>
              <a:rPr lang="hu-HU" sz="1400" dirty="0" smtClean="0">
                <a:solidFill>
                  <a:schemeClr val="bg1"/>
                </a:solidFill>
              </a:rPr>
              <a:t> </a:t>
            </a:r>
            <a:r>
              <a:rPr lang="hu-HU" sz="1400" dirty="0" err="1" smtClean="0">
                <a:solidFill>
                  <a:schemeClr val="bg1"/>
                </a:solidFill>
              </a:rPr>
              <a:t>efferentes</a:t>
            </a:r>
            <a:r>
              <a:rPr lang="hu-HU" sz="1400" dirty="0" smtClean="0">
                <a:solidFill>
                  <a:schemeClr val="bg1"/>
                </a:solidFill>
              </a:rPr>
              <a:t> </a:t>
            </a:r>
            <a:r>
              <a:rPr lang="hu-HU" sz="1400" dirty="0" err="1" smtClean="0">
                <a:solidFill>
                  <a:schemeClr val="bg1"/>
                </a:solidFill>
              </a:rPr>
              <a:t>testis</a:t>
            </a:r>
            <a:r>
              <a:rPr lang="hu-HU" sz="1400" dirty="0" smtClean="0">
                <a:solidFill>
                  <a:schemeClr val="bg1"/>
                </a:solidFill>
              </a:rPr>
              <a:t>, </a:t>
            </a:r>
          </a:p>
          <a:p>
            <a:r>
              <a:rPr lang="hu-HU" sz="1400" dirty="0" err="1" smtClean="0">
                <a:solidFill>
                  <a:schemeClr val="bg1"/>
                </a:solidFill>
              </a:rPr>
              <a:t>ductus</a:t>
            </a:r>
            <a:r>
              <a:rPr lang="hu-HU" sz="1400" dirty="0" smtClean="0">
                <a:solidFill>
                  <a:schemeClr val="bg1"/>
                </a:solidFill>
              </a:rPr>
              <a:t> </a:t>
            </a:r>
            <a:r>
              <a:rPr lang="hu-HU" sz="1400" dirty="0" err="1" smtClean="0">
                <a:solidFill>
                  <a:schemeClr val="bg1"/>
                </a:solidFill>
              </a:rPr>
              <a:t>epididymidis</a:t>
            </a:r>
            <a:r>
              <a:rPr lang="hu-HU" sz="1400" dirty="0" smtClean="0">
                <a:solidFill>
                  <a:schemeClr val="bg1"/>
                </a:solidFill>
              </a:rPr>
              <a:t>, </a:t>
            </a:r>
          </a:p>
          <a:p>
            <a:r>
              <a:rPr lang="hu-HU" sz="1400" dirty="0" err="1" smtClean="0">
                <a:solidFill>
                  <a:schemeClr val="bg1"/>
                </a:solidFill>
              </a:rPr>
              <a:t>ductus</a:t>
            </a:r>
            <a:r>
              <a:rPr lang="hu-HU" sz="1400" dirty="0" smtClean="0">
                <a:solidFill>
                  <a:schemeClr val="bg1"/>
                </a:solidFill>
              </a:rPr>
              <a:t> </a:t>
            </a:r>
            <a:r>
              <a:rPr lang="hu-HU" sz="1400" dirty="0" err="1" smtClean="0">
                <a:solidFill>
                  <a:schemeClr val="bg1"/>
                </a:solidFill>
              </a:rPr>
              <a:t>deferens</a:t>
            </a:r>
            <a:r>
              <a:rPr lang="hu-HU" sz="1400" dirty="0" smtClean="0">
                <a:solidFill>
                  <a:schemeClr val="bg1"/>
                </a:solidFill>
              </a:rPr>
              <a:t>, </a:t>
            </a:r>
          </a:p>
          <a:p>
            <a:r>
              <a:rPr lang="hu-HU" sz="1400" dirty="0" err="1" smtClean="0">
                <a:solidFill>
                  <a:schemeClr val="bg1"/>
                </a:solidFill>
              </a:rPr>
              <a:t>ductus</a:t>
            </a:r>
            <a:r>
              <a:rPr lang="hu-HU" sz="1400" dirty="0" smtClean="0">
                <a:solidFill>
                  <a:schemeClr val="bg1"/>
                </a:solidFill>
              </a:rPr>
              <a:t> </a:t>
            </a:r>
            <a:r>
              <a:rPr lang="hu-HU" sz="1400" dirty="0" err="1" smtClean="0">
                <a:solidFill>
                  <a:schemeClr val="bg1"/>
                </a:solidFill>
              </a:rPr>
              <a:t>ejaculatorius</a:t>
            </a:r>
            <a:r>
              <a:rPr lang="hu-HU" sz="1400" dirty="0" smtClean="0">
                <a:solidFill>
                  <a:schemeClr val="bg1"/>
                </a:solidFill>
              </a:rPr>
              <a:t> </a:t>
            </a:r>
          </a:p>
          <a:p>
            <a:r>
              <a:rPr lang="hu-HU" sz="1400" dirty="0" smtClean="0">
                <a:solidFill>
                  <a:schemeClr val="bg1"/>
                </a:solidFill>
              </a:rPr>
              <a:t>(und </a:t>
            </a:r>
            <a:r>
              <a:rPr lang="hu-HU" sz="1400" dirty="0" err="1" smtClean="0">
                <a:solidFill>
                  <a:schemeClr val="bg1"/>
                </a:solidFill>
              </a:rPr>
              <a:t>bei</a:t>
            </a:r>
            <a:r>
              <a:rPr lang="hu-HU" sz="1400" dirty="0" smtClean="0">
                <a:solidFill>
                  <a:schemeClr val="bg1"/>
                </a:solidFill>
              </a:rPr>
              <a:t> der </a:t>
            </a:r>
            <a:r>
              <a:rPr lang="hu-HU" sz="1400" dirty="0" err="1" smtClean="0">
                <a:solidFill>
                  <a:schemeClr val="bg1"/>
                </a:solidFill>
              </a:rPr>
              <a:t>Ejakulation</a:t>
            </a:r>
            <a:r>
              <a:rPr lang="hu-HU" sz="1400" dirty="0" smtClean="0">
                <a:solidFill>
                  <a:schemeClr val="bg1"/>
                </a:solidFill>
              </a:rPr>
              <a:t>: </a:t>
            </a:r>
            <a:r>
              <a:rPr lang="hu-HU" sz="1400" dirty="0" err="1" smtClean="0">
                <a:solidFill>
                  <a:schemeClr val="bg1"/>
                </a:solidFill>
              </a:rPr>
              <a:t>urethra</a:t>
            </a:r>
            <a:r>
              <a:rPr lang="hu-HU" sz="1400" dirty="0" smtClean="0">
                <a:solidFill>
                  <a:schemeClr val="bg1"/>
                </a:solidFill>
              </a:rPr>
              <a:t>)</a:t>
            </a:r>
          </a:p>
          <a:p>
            <a:endParaRPr lang="hu-HU" sz="1600" dirty="0">
              <a:solidFill>
                <a:schemeClr val="bg1"/>
              </a:solidFill>
            </a:endParaRPr>
          </a:p>
          <a:p>
            <a:r>
              <a:rPr lang="hu-HU" sz="1600" dirty="0" err="1" smtClean="0">
                <a:solidFill>
                  <a:srgbClr val="FFFF00"/>
                </a:solidFill>
              </a:rPr>
              <a:t>Akzessorische</a:t>
            </a:r>
            <a:r>
              <a:rPr lang="hu-HU" sz="1600" dirty="0" smtClean="0">
                <a:solidFill>
                  <a:srgbClr val="FFFF00"/>
                </a:solidFill>
              </a:rPr>
              <a:t> </a:t>
            </a:r>
            <a:r>
              <a:rPr lang="hu-HU" sz="1600" dirty="0" err="1" smtClean="0">
                <a:solidFill>
                  <a:srgbClr val="FFFF00"/>
                </a:solidFill>
              </a:rPr>
              <a:t>Drüsen</a:t>
            </a:r>
            <a:r>
              <a:rPr lang="hu-HU" sz="1600" dirty="0" smtClean="0">
                <a:solidFill>
                  <a:srgbClr val="FFFF00"/>
                </a:solidFill>
              </a:rPr>
              <a:t>: </a:t>
            </a:r>
            <a:r>
              <a:rPr lang="hu-HU" sz="1400" dirty="0" err="1" smtClean="0">
                <a:solidFill>
                  <a:schemeClr val="bg1"/>
                </a:solidFill>
              </a:rPr>
              <a:t>vesicula</a:t>
            </a:r>
            <a:r>
              <a:rPr lang="hu-HU" sz="1400" dirty="0" smtClean="0">
                <a:solidFill>
                  <a:schemeClr val="bg1"/>
                </a:solidFill>
              </a:rPr>
              <a:t> </a:t>
            </a:r>
            <a:r>
              <a:rPr lang="hu-HU" sz="1400" dirty="0" err="1" smtClean="0">
                <a:solidFill>
                  <a:schemeClr val="bg1"/>
                </a:solidFill>
              </a:rPr>
              <a:t>seminalis</a:t>
            </a:r>
            <a:r>
              <a:rPr lang="hu-HU" sz="1400" dirty="0" smtClean="0">
                <a:solidFill>
                  <a:schemeClr val="bg1"/>
                </a:solidFill>
              </a:rPr>
              <a:t>,</a:t>
            </a:r>
          </a:p>
          <a:p>
            <a:r>
              <a:rPr lang="hu-HU" sz="1400" dirty="0" smtClean="0">
                <a:solidFill>
                  <a:schemeClr val="bg1"/>
                </a:solidFill>
              </a:rPr>
              <a:t> </a:t>
            </a:r>
            <a:r>
              <a:rPr lang="hu-HU" sz="1400" dirty="0" err="1" smtClean="0">
                <a:solidFill>
                  <a:schemeClr val="bg1"/>
                </a:solidFill>
              </a:rPr>
              <a:t>prostata</a:t>
            </a:r>
            <a:r>
              <a:rPr lang="hu-HU" sz="1400" dirty="0" smtClean="0">
                <a:solidFill>
                  <a:schemeClr val="bg1"/>
                </a:solidFill>
              </a:rPr>
              <a:t>, </a:t>
            </a:r>
          </a:p>
          <a:p>
            <a:r>
              <a:rPr lang="hu-HU" sz="1400" dirty="0" err="1" smtClean="0">
                <a:solidFill>
                  <a:schemeClr val="bg1"/>
                </a:solidFill>
              </a:rPr>
              <a:t>glandula</a:t>
            </a:r>
            <a:r>
              <a:rPr lang="hu-HU" sz="1400" dirty="0" smtClean="0">
                <a:solidFill>
                  <a:schemeClr val="bg1"/>
                </a:solidFill>
              </a:rPr>
              <a:t> </a:t>
            </a:r>
            <a:r>
              <a:rPr lang="hu-HU" sz="1400" dirty="0" err="1" smtClean="0">
                <a:solidFill>
                  <a:schemeClr val="bg1"/>
                </a:solidFill>
              </a:rPr>
              <a:t>bulbourethralis</a:t>
            </a:r>
            <a:r>
              <a:rPr lang="hu-HU" sz="1400" dirty="0" smtClean="0">
                <a:solidFill>
                  <a:schemeClr val="bg1"/>
                </a:solidFill>
              </a:rPr>
              <a:t>, </a:t>
            </a:r>
            <a:r>
              <a:rPr lang="hu-HU" sz="1400" dirty="0" err="1" smtClean="0">
                <a:solidFill>
                  <a:schemeClr val="bg1"/>
                </a:solidFill>
              </a:rPr>
              <a:t>glandulae</a:t>
            </a:r>
            <a:r>
              <a:rPr lang="hu-HU" sz="1400" dirty="0" smtClean="0">
                <a:solidFill>
                  <a:schemeClr val="bg1"/>
                </a:solidFill>
              </a:rPr>
              <a:t> </a:t>
            </a:r>
            <a:r>
              <a:rPr lang="hu-HU" sz="1400" dirty="0" err="1" smtClean="0">
                <a:solidFill>
                  <a:schemeClr val="bg1"/>
                </a:solidFill>
              </a:rPr>
              <a:t>urethrales</a:t>
            </a:r>
            <a:endParaRPr lang="hu-HU" sz="1400" dirty="0">
              <a:solidFill>
                <a:schemeClr val="bg1"/>
              </a:solidFill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2051720" y="5237952"/>
            <a:ext cx="53285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Aussere</a:t>
            </a:r>
            <a:r>
              <a:rPr lang="hu-HU" sz="2000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hu-HU" sz="2000" b="1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männliche</a:t>
            </a:r>
            <a:r>
              <a:rPr lang="hu-HU" sz="2000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hu-HU" sz="2000" b="1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Geschlechtsorgane</a:t>
            </a:r>
            <a:endParaRPr lang="hu-HU" sz="2000" b="1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2555776" y="5805264"/>
            <a:ext cx="44644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600" dirty="0" err="1" smtClean="0">
                <a:solidFill>
                  <a:schemeClr val="bg1"/>
                </a:solidFill>
              </a:rPr>
              <a:t>Penis</a:t>
            </a:r>
            <a:r>
              <a:rPr lang="hu-HU" sz="1600" dirty="0" smtClean="0">
                <a:solidFill>
                  <a:schemeClr val="bg1"/>
                </a:solidFill>
              </a:rPr>
              <a:t>, </a:t>
            </a:r>
            <a:r>
              <a:rPr lang="hu-HU" sz="1600" dirty="0" err="1" smtClean="0">
                <a:solidFill>
                  <a:schemeClr val="bg1"/>
                </a:solidFill>
              </a:rPr>
              <a:t>Hodensack</a:t>
            </a:r>
            <a:endParaRPr lang="hu-HU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9887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86556" y="1174085"/>
            <a:ext cx="6137677" cy="4598837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357173" y="260648"/>
            <a:ext cx="3600400" cy="6617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err="1">
                <a:solidFill>
                  <a:srgbClr val="FFFF00"/>
                </a:solidFill>
              </a:rPr>
              <a:t>Leydig-Zellen</a:t>
            </a:r>
            <a:r>
              <a:rPr lang="hu-HU" b="1" dirty="0">
                <a:solidFill>
                  <a:srgbClr val="FFFF00"/>
                </a:solidFill>
              </a:rPr>
              <a:t>: </a:t>
            </a:r>
            <a:endParaRPr lang="hu-HU" b="1" dirty="0" smtClean="0">
              <a:solidFill>
                <a:srgbClr val="FFFF00"/>
              </a:solidFill>
            </a:endParaRPr>
          </a:p>
          <a:p>
            <a:endParaRPr lang="hu-HU" sz="1600" b="1" dirty="0">
              <a:solidFill>
                <a:srgbClr val="FFFF00"/>
              </a:solidFill>
            </a:endParaRPr>
          </a:p>
          <a:p>
            <a:r>
              <a:rPr lang="hu-HU" sz="1400" dirty="0" err="1" smtClean="0">
                <a:solidFill>
                  <a:schemeClr val="bg1"/>
                </a:solidFill>
              </a:rPr>
              <a:t>im</a:t>
            </a:r>
            <a:r>
              <a:rPr lang="hu-HU" sz="1400" dirty="0" smtClean="0">
                <a:solidFill>
                  <a:schemeClr val="bg1"/>
                </a:solidFill>
              </a:rPr>
              <a:t> </a:t>
            </a:r>
            <a:r>
              <a:rPr lang="hu-HU" sz="1400" dirty="0" err="1">
                <a:solidFill>
                  <a:schemeClr val="bg1"/>
                </a:solidFill>
              </a:rPr>
              <a:t>Interstitium</a:t>
            </a:r>
            <a:r>
              <a:rPr lang="hu-HU" sz="1400" dirty="0">
                <a:solidFill>
                  <a:schemeClr val="bg1"/>
                </a:solidFill>
              </a:rPr>
              <a:t> des </a:t>
            </a:r>
            <a:r>
              <a:rPr lang="hu-HU" sz="1400" dirty="0" err="1" smtClean="0">
                <a:solidFill>
                  <a:schemeClr val="bg1"/>
                </a:solidFill>
              </a:rPr>
              <a:t>Hodens</a:t>
            </a:r>
            <a:r>
              <a:rPr lang="hu-HU" sz="1400" dirty="0" smtClean="0">
                <a:solidFill>
                  <a:schemeClr val="bg1"/>
                </a:solidFill>
              </a:rPr>
              <a:t> (</a:t>
            </a:r>
            <a:r>
              <a:rPr lang="hu-HU" sz="1400" dirty="0" err="1" smtClean="0">
                <a:solidFill>
                  <a:schemeClr val="bg1"/>
                </a:solidFill>
              </a:rPr>
              <a:t>auch</a:t>
            </a:r>
            <a:r>
              <a:rPr lang="hu-HU" sz="1400" dirty="0" smtClean="0">
                <a:solidFill>
                  <a:schemeClr val="bg1"/>
                </a:solidFill>
              </a:rPr>
              <a:t> </a:t>
            </a:r>
            <a:r>
              <a:rPr lang="hu-HU" sz="1400" dirty="0" err="1" smtClean="0">
                <a:solidFill>
                  <a:schemeClr val="bg1"/>
                </a:solidFill>
              </a:rPr>
              <a:t>interstitielle</a:t>
            </a:r>
            <a:r>
              <a:rPr lang="hu-HU" sz="1400" dirty="0" smtClean="0">
                <a:solidFill>
                  <a:schemeClr val="bg1"/>
                </a:solidFill>
              </a:rPr>
              <a:t> </a:t>
            </a:r>
            <a:r>
              <a:rPr lang="hu-HU" sz="1400" dirty="0" err="1" smtClean="0">
                <a:solidFill>
                  <a:schemeClr val="bg1"/>
                </a:solidFill>
              </a:rPr>
              <a:t>oder</a:t>
            </a:r>
            <a:r>
              <a:rPr lang="hu-HU" sz="1400" dirty="0" smtClean="0">
                <a:solidFill>
                  <a:schemeClr val="bg1"/>
                </a:solidFill>
              </a:rPr>
              <a:t> </a:t>
            </a:r>
            <a:r>
              <a:rPr lang="hu-HU" sz="1400" dirty="0" err="1" smtClean="0">
                <a:solidFill>
                  <a:schemeClr val="bg1"/>
                </a:solidFill>
              </a:rPr>
              <a:t>Zwischenzellen</a:t>
            </a:r>
            <a:r>
              <a:rPr lang="hu-HU" sz="1400" dirty="0" smtClean="0">
                <a:solidFill>
                  <a:schemeClr val="bg1"/>
                </a:solidFill>
              </a:rPr>
              <a:t> </a:t>
            </a:r>
            <a:r>
              <a:rPr lang="hu-HU" sz="1400" dirty="0" err="1" smtClean="0">
                <a:solidFill>
                  <a:schemeClr val="bg1"/>
                </a:solidFill>
              </a:rPr>
              <a:t>genannt</a:t>
            </a:r>
            <a:r>
              <a:rPr lang="hu-HU" sz="1400" dirty="0" smtClean="0">
                <a:solidFill>
                  <a:schemeClr val="bg1"/>
                </a:solidFill>
              </a:rPr>
              <a:t>). </a:t>
            </a:r>
          </a:p>
          <a:p>
            <a:endParaRPr lang="hu-HU" sz="1400" dirty="0" smtClean="0">
              <a:solidFill>
                <a:schemeClr val="bg1"/>
              </a:solidFill>
            </a:endParaRPr>
          </a:p>
          <a:p>
            <a:r>
              <a:rPr lang="hu-HU" sz="1400" b="1" dirty="0" err="1" smtClean="0">
                <a:solidFill>
                  <a:srgbClr val="FFC000"/>
                </a:solidFill>
              </a:rPr>
              <a:t>Lichtmikroskopie</a:t>
            </a:r>
            <a:r>
              <a:rPr lang="hu-HU" sz="1400" b="1" dirty="0" smtClean="0">
                <a:solidFill>
                  <a:schemeClr val="bg1"/>
                </a:solidFill>
              </a:rPr>
              <a:t>:</a:t>
            </a:r>
            <a:r>
              <a:rPr lang="hu-HU" sz="1400" dirty="0" smtClean="0">
                <a:solidFill>
                  <a:schemeClr val="bg1"/>
                </a:solidFill>
              </a:rPr>
              <a:t> </a:t>
            </a:r>
            <a:r>
              <a:rPr lang="hu-HU" sz="1400" dirty="0" err="1" smtClean="0">
                <a:solidFill>
                  <a:schemeClr val="bg1"/>
                </a:solidFill>
              </a:rPr>
              <a:t>Zytoplasma-reiche</a:t>
            </a:r>
            <a:r>
              <a:rPr lang="hu-HU" sz="1400" dirty="0">
                <a:solidFill>
                  <a:schemeClr val="bg1"/>
                </a:solidFill>
              </a:rPr>
              <a:t>, </a:t>
            </a:r>
            <a:r>
              <a:rPr lang="hu-HU" sz="1400" dirty="0" err="1">
                <a:solidFill>
                  <a:schemeClr val="bg1"/>
                </a:solidFill>
              </a:rPr>
              <a:t>eosinophile</a:t>
            </a:r>
            <a:r>
              <a:rPr lang="hu-HU" sz="1400" dirty="0">
                <a:solidFill>
                  <a:schemeClr val="bg1"/>
                </a:solidFill>
              </a:rPr>
              <a:t> </a:t>
            </a:r>
            <a:r>
              <a:rPr lang="hu-HU" sz="1400" dirty="0" err="1">
                <a:solidFill>
                  <a:schemeClr val="bg1"/>
                </a:solidFill>
              </a:rPr>
              <a:t>Zellen</a:t>
            </a:r>
            <a:r>
              <a:rPr lang="hu-HU" sz="1400" dirty="0">
                <a:solidFill>
                  <a:schemeClr val="bg1"/>
                </a:solidFill>
              </a:rPr>
              <a:t>, </a:t>
            </a:r>
            <a:r>
              <a:rPr lang="hu-HU" sz="1400" dirty="0" err="1" smtClean="0">
                <a:solidFill>
                  <a:schemeClr val="bg1"/>
                </a:solidFill>
              </a:rPr>
              <a:t>in</a:t>
            </a:r>
            <a:r>
              <a:rPr lang="hu-HU" sz="1400" dirty="0" smtClean="0">
                <a:solidFill>
                  <a:schemeClr val="bg1"/>
                </a:solidFill>
              </a:rPr>
              <a:t> </a:t>
            </a:r>
            <a:r>
              <a:rPr lang="hu-HU" sz="1400" dirty="0" err="1" smtClean="0">
                <a:solidFill>
                  <a:schemeClr val="bg1"/>
                </a:solidFill>
              </a:rPr>
              <a:t>Gruppen</a:t>
            </a:r>
            <a:r>
              <a:rPr lang="hu-HU" sz="1400" dirty="0" smtClean="0">
                <a:solidFill>
                  <a:schemeClr val="bg1"/>
                </a:solidFill>
              </a:rPr>
              <a:t> und </a:t>
            </a:r>
            <a:r>
              <a:rPr lang="hu-HU" sz="1400" dirty="0" err="1" smtClean="0">
                <a:solidFill>
                  <a:schemeClr val="bg1"/>
                </a:solidFill>
              </a:rPr>
              <a:t>in</a:t>
            </a:r>
            <a:r>
              <a:rPr lang="hu-HU" sz="1400" dirty="0" smtClean="0">
                <a:solidFill>
                  <a:schemeClr val="bg1"/>
                </a:solidFill>
              </a:rPr>
              <a:t> </a:t>
            </a:r>
            <a:r>
              <a:rPr lang="hu-HU" sz="1400" dirty="0" err="1" smtClean="0">
                <a:solidFill>
                  <a:schemeClr val="bg1"/>
                </a:solidFill>
              </a:rPr>
              <a:t>Umgebung</a:t>
            </a:r>
            <a:r>
              <a:rPr lang="hu-HU" sz="1400" dirty="0" smtClean="0">
                <a:solidFill>
                  <a:schemeClr val="bg1"/>
                </a:solidFill>
              </a:rPr>
              <a:t> von </a:t>
            </a:r>
            <a:r>
              <a:rPr lang="hu-HU" sz="1400" dirty="0" err="1" smtClean="0">
                <a:solidFill>
                  <a:schemeClr val="bg1"/>
                </a:solidFill>
              </a:rPr>
              <a:t>Blutgefässen</a:t>
            </a:r>
            <a:r>
              <a:rPr lang="hu-HU" sz="1400" dirty="0" smtClean="0">
                <a:solidFill>
                  <a:schemeClr val="bg1"/>
                </a:solidFill>
              </a:rPr>
              <a:t>. </a:t>
            </a:r>
          </a:p>
          <a:p>
            <a:endParaRPr lang="hu-HU" sz="1400" b="1" dirty="0">
              <a:solidFill>
                <a:schemeClr val="bg1"/>
              </a:solidFill>
            </a:endParaRPr>
          </a:p>
          <a:p>
            <a:r>
              <a:rPr lang="hu-HU" sz="1400" b="1" dirty="0" err="1" smtClean="0">
                <a:solidFill>
                  <a:srgbClr val="FFC000"/>
                </a:solidFill>
              </a:rPr>
              <a:t>Elektronenmikroskopie</a:t>
            </a:r>
            <a:r>
              <a:rPr lang="hu-HU" sz="1400" dirty="0" smtClean="0">
                <a:solidFill>
                  <a:srgbClr val="FFC000"/>
                </a:solidFill>
              </a:rPr>
              <a:t>:</a:t>
            </a:r>
            <a:r>
              <a:rPr lang="hu-HU" sz="1400" dirty="0" smtClean="0">
                <a:solidFill>
                  <a:schemeClr val="bg1"/>
                </a:solidFill>
              </a:rPr>
              <a:t> </a:t>
            </a:r>
            <a:r>
              <a:rPr lang="hu-HU" sz="1400" dirty="0" err="1" smtClean="0">
                <a:solidFill>
                  <a:schemeClr val="bg1"/>
                </a:solidFill>
              </a:rPr>
              <a:t>Typische</a:t>
            </a:r>
            <a:r>
              <a:rPr lang="hu-HU" sz="1400" dirty="0" smtClean="0">
                <a:solidFill>
                  <a:schemeClr val="bg1"/>
                </a:solidFill>
              </a:rPr>
              <a:t> </a:t>
            </a:r>
            <a:r>
              <a:rPr lang="hu-HU" sz="1400" dirty="0" err="1" smtClean="0">
                <a:solidFill>
                  <a:schemeClr val="bg1"/>
                </a:solidFill>
              </a:rPr>
              <a:t>Steroidhormon-synthetisierende</a:t>
            </a:r>
            <a:r>
              <a:rPr lang="hu-HU" sz="1400" dirty="0" smtClean="0">
                <a:solidFill>
                  <a:schemeClr val="bg1"/>
                </a:solidFill>
              </a:rPr>
              <a:t> </a:t>
            </a:r>
            <a:r>
              <a:rPr lang="hu-HU" sz="1400" dirty="0" err="1" smtClean="0">
                <a:solidFill>
                  <a:schemeClr val="bg1"/>
                </a:solidFill>
              </a:rPr>
              <a:t>Zelle</a:t>
            </a:r>
            <a:r>
              <a:rPr lang="hu-HU" sz="1400" dirty="0" smtClean="0">
                <a:solidFill>
                  <a:schemeClr val="bg1"/>
                </a:solidFill>
              </a:rPr>
              <a:t>: </a:t>
            </a:r>
            <a:r>
              <a:rPr lang="hu-HU" sz="1400" dirty="0" err="1" smtClean="0">
                <a:solidFill>
                  <a:schemeClr val="bg1"/>
                </a:solidFill>
              </a:rPr>
              <a:t>stark</a:t>
            </a:r>
            <a:r>
              <a:rPr lang="hu-HU" sz="1400" dirty="0" smtClean="0">
                <a:solidFill>
                  <a:schemeClr val="bg1"/>
                </a:solidFill>
              </a:rPr>
              <a:t> </a:t>
            </a:r>
            <a:r>
              <a:rPr lang="hu-HU" sz="1400" dirty="0" err="1" smtClean="0">
                <a:solidFill>
                  <a:schemeClr val="bg1"/>
                </a:solidFill>
              </a:rPr>
              <a:t>entwickeltes</a:t>
            </a:r>
            <a:r>
              <a:rPr lang="hu-HU" sz="1400" dirty="0" smtClean="0">
                <a:solidFill>
                  <a:schemeClr val="bg1"/>
                </a:solidFill>
              </a:rPr>
              <a:t> </a:t>
            </a:r>
            <a:r>
              <a:rPr lang="hu-HU" sz="1400" b="1" dirty="0" err="1" smtClean="0">
                <a:solidFill>
                  <a:schemeClr val="bg1"/>
                </a:solidFill>
              </a:rPr>
              <a:t>glattes</a:t>
            </a:r>
            <a:r>
              <a:rPr lang="hu-HU" sz="1400" b="1" dirty="0" smtClean="0">
                <a:solidFill>
                  <a:schemeClr val="bg1"/>
                </a:solidFill>
              </a:rPr>
              <a:t> ER</a:t>
            </a:r>
            <a:r>
              <a:rPr lang="hu-HU" sz="1400" dirty="0" smtClean="0">
                <a:solidFill>
                  <a:schemeClr val="bg1"/>
                </a:solidFill>
              </a:rPr>
              <a:t>, </a:t>
            </a:r>
            <a:r>
              <a:rPr lang="hu-HU" sz="1400" dirty="0" err="1" smtClean="0">
                <a:solidFill>
                  <a:schemeClr val="bg1"/>
                </a:solidFill>
              </a:rPr>
              <a:t>spezielle</a:t>
            </a:r>
            <a:r>
              <a:rPr lang="hu-HU" sz="1400" dirty="0" smtClean="0">
                <a:solidFill>
                  <a:schemeClr val="bg1"/>
                </a:solidFill>
              </a:rPr>
              <a:t> </a:t>
            </a:r>
            <a:r>
              <a:rPr lang="hu-HU" sz="1400" b="1" dirty="0" err="1" smtClean="0">
                <a:solidFill>
                  <a:schemeClr val="bg1"/>
                </a:solidFill>
              </a:rPr>
              <a:t>tubulovesiculäre</a:t>
            </a:r>
            <a:r>
              <a:rPr lang="hu-HU" sz="1400" b="1" dirty="0" smtClean="0">
                <a:solidFill>
                  <a:schemeClr val="bg1"/>
                </a:solidFill>
              </a:rPr>
              <a:t> </a:t>
            </a:r>
            <a:r>
              <a:rPr lang="hu-HU" sz="1400" b="1" dirty="0" err="1">
                <a:solidFill>
                  <a:schemeClr val="bg1"/>
                </a:solidFill>
              </a:rPr>
              <a:t>Mitochondrien</a:t>
            </a:r>
            <a:r>
              <a:rPr lang="hu-HU" sz="1400" b="1" dirty="0">
                <a:solidFill>
                  <a:schemeClr val="bg1"/>
                </a:solidFill>
              </a:rPr>
              <a:t> </a:t>
            </a:r>
            <a:r>
              <a:rPr lang="hu-HU" sz="1400" dirty="0" smtClean="0">
                <a:solidFill>
                  <a:schemeClr val="bg1"/>
                </a:solidFill>
              </a:rPr>
              <a:t>, </a:t>
            </a:r>
            <a:r>
              <a:rPr lang="hu-HU" sz="1400" b="1" dirty="0" err="1" smtClean="0">
                <a:solidFill>
                  <a:schemeClr val="bg1"/>
                </a:solidFill>
              </a:rPr>
              <a:t>Lipidtröpfchen</a:t>
            </a:r>
            <a:r>
              <a:rPr lang="hu-HU" sz="1400" dirty="0" smtClean="0">
                <a:solidFill>
                  <a:schemeClr val="bg1"/>
                </a:solidFill>
              </a:rPr>
              <a:t> (und </a:t>
            </a:r>
            <a:r>
              <a:rPr lang="hu-HU" sz="1400" dirty="0" err="1" smtClean="0">
                <a:solidFill>
                  <a:schemeClr val="bg1"/>
                </a:solidFill>
              </a:rPr>
              <a:t>oft</a:t>
            </a:r>
            <a:r>
              <a:rPr lang="hu-HU" sz="1400" dirty="0" smtClean="0">
                <a:solidFill>
                  <a:schemeClr val="bg1"/>
                </a:solidFill>
              </a:rPr>
              <a:t> </a:t>
            </a:r>
            <a:r>
              <a:rPr lang="hu-HU" sz="1400" b="1" dirty="0" err="1" smtClean="0">
                <a:solidFill>
                  <a:schemeClr val="bg1"/>
                </a:solidFill>
              </a:rPr>
              <a:t>Reinke-Proteinkristalle</a:t>
            </a:r>
            <a:r>
              <a:rPr lang="hu-HU" sz="1400" dirty="0" smtClean="0">
                <a:solidFill>
                  <a:schemeClr val="bg1"/>
                </a:solidFill>
              </a:rPr>
              <a:t>, mit </a:t>
            </a:r>
            <a:r>
              <a:rPr lang="hu-HU" sz="1400" dirty="0" err="1" smtClean="0">
                <a:solidFill>
                  <a:schemeClr val="bg1"/>
                </a:solidFill>
              </a:rPr>
              <a:t>unklarer</a:t>
            </a:r>
            <a:r>
              <a:rPr lang="hu-HU" sz="1400" dirty="0" smtClean="0">
                <a:solidFill>
                  <a:schemeClr val="bg1"/>
                </a:solidFill>
              </a:rPr>
              <a:t> </a:t>
            </a:r>
            <a:r>
              <a:rPr lang="hu-HU" sz="1400" dirty="0" err="1" smtClean="0">
                <a:solidFill>
                  <a:schemeClr val="bg1"/>
                </a:solidFill>
              </a:rPr>
              <a:t>Bedeutung</a:t>
            </a:r>
            <a:r>
              <a:rPr lang="hu-HU" sz="1400" dirty="0" smtClean="0">
                <a:solidFill>
                  <a:schemeClr val="bg1"/>
                </a:solidFill>
              </a:rPr>
              <a:t>).</a:t>
            </a:r>
          </a:p>
          <a:p>
            <a:endParaRPr lang="hu-HU" sz="1400" dirty="0" smtClean="0">
              <a:solidFill>
                <a:schemeClr val="bg1"/>
              </a:solidFill>
            </a:endParaRPr>
          </a:p>
          <a:p>
            <a:r>
              <a:rPr lang="hu-HU" sz="1400" b="1" dirty="0" err="1" smtClean="0">
                <a:solidFill>
                  <a:srgbClr val="FFC000"/>
                </a:solidFill>
              </a:rPr>
              <a:t>Produzieren</a:t>
            </a:r>
            <a:r>
              <a:rPr lang="hu-HU" sz="1400" b="1" dirty="0" smtClean="0">
                <a:solidFill>
                  <a:srgbClr val="FFC000"/>
                </a:solidFill>
              </a:rPr>
              <a:t> </a:t>
            </a:r>
            <a:r>
              <a:rPr lang="hu-HU" sz="1400" b="1" dirty="0" err="1" smtClean="0">
                <a:solidFill>
                  <a:srgbClr val="FFC000"/>
                </a:solidFill>
              </a:rPr>
              <a:t>Androgene</a:t>
            </a:r>
            <a:r>
              <a:rPr lang="hu-HU" sz="1400" b="1" dirty="0" smtClean="0">
                <a:solidFill>
                  <a:srgbClr val="FFC000"/>
                </a:solidFill>
              </a:rPr>
              <a:t> </a:t>
            </a:r>
            <a:r>
              <a:rPr lang="hu-HU" sz="1400" dirty="0" smtClean="0">
                <a:solidFill>
                  <a:schemeClr val="bg1"/>
                </a:solidFill>
              </a:rPr>
              <a:t>(</a:t>
            </a:r>
            <a:r>
              <a:rPr lang="hu-HU" sz="1400" dirty="0" err="1" smtClean="0">
                <a:solidFill>
                  <a:schemeClr val="bg1"/>
                </a:solidFill>
              </a:rPr>
              <a:t>vor</a:t>
            </a:r>
            <a:r>
              <a:rPr lang="hu-HU" sz="1400" dirty="0" smtClean="0">
                <a:solidFill>
                  <a:schemeClr val="bg1"/>
                </a:solidFill>
              </a:rPr>
              <a:t> </a:t>
            </a:r>
            <a:r>
              <a:rPr lang="hu-HU" sz="1400" dirty="0" err="1" smtClean="0">
                <a:solidFill>
                  <a:schemeClr val="bg1"/>
                </a:solidFill>
              </a:rPr>
              <a:t>allem</a:t>
            </a:r>
            <a:r>
              <a:rPr lang="hu-HU" sz="1400" dirty="0" smtClean="0">
                <a:solidFill>
                  <a:schemeClr val="bg1"/>
                </a:solidFill>
              </a:rPr>
              <a:t> </a:t>
            </a:r>
            <a:r>
              <a:rPr lang="hu-HU" sz="1400" dirty="0" err="1" smtClean="0">
                <a:solidFill>
                  <a:schemeClr val="bg1"/>
                </a:solidFill>
              </a:rPr>
              <a:t>männliches</a:t>
            </a:r>
            <a:r>
              <a:rPr lang="hu-HU" sz="1400" dirty="0" smtClean="0">
                <a:solidFill>
                  <a:schemeClr val="bg1"/>
                </a:solidFill>
              </a:rPr>
              <a:t> </a:t>
            </a:r>
            <a:r>
              <a:rPr lang="hu-HU" sz="1400" dirty="0" err="1" smtClean="0">
                <a:solidFill>
                  <a:schemeClr val="bg1"/>
                </a:solidFill>
              </a:rPr>
              <a:t>Sexualhormon</a:t>
            </a:r>
            <a:r>
              <a:rPr lang="hu-HU" sz="1400" dirty="0" smtClean="0">
                <a:solidFill>
                  <a:schemeClr val="bg1"/>
                </a:solidFill>
              </a:rPr>
              <a:t> </a:t>
            </a:r>
            <a:r>
              <a:rPr lang="hu-HU" sz="1400" dirty="0" err="1" smtClean="0">
                <a:solidFill>
                  <a:schemeClr val="bg1"/>
                </a:solidFill>
              </a:rPr>
              <a:t>Testosteron</a:t>
            </a:r>
            <a:r>
              <a:rPr lang="hu-HU" sz="1400" dirty="0" smtClean="0">
                <a:solidFill>
                  <a:schemeClr val="bg1"/>
                </a:solidFill>
              </a:rPr>
              <a:t>).</a:t>
            </a:r>
          </a:p>
          <a:p>
            <a:endParaRPr lang="hu-HU" sz="1400" dirty="0">
              <a:solidFill>
                <a:schemeClr val="bg1"/>
              </a:solidFill>
            </a:endParaRPr>
          </a:p>
          <a:p>
            <a:r>
              <a:rPr lang="hu-HU" sz="1400" b="1" dirty="0" err="1" smtClean="0">
                <a:solidFill>
                  <a:srgbClr val="FFC000"/>
                </a:solidFill>
              </a:rPr>
              <a:t>Hormonale</a:t>
            </a:r>
            <a:r>
              <a:rPr lang="hu-HU" sz="1400" b="1" dirty="0" smtClean="0">
                <a:solidFill>
                  <a:srgbClr val="FFC000"/>
                </a:solidFill>
              </a:rPr>
              <a:t> </a:t>
            </a:r>
            <a:r>
              <a:rPr lang="hu-HU" sz="1400" b="1" dirty="0" err="1" smtClean="0">
                <a:solidFill>
                  <a:srgbClr val="FFC000"/>
                </a:solidFill>
              </a:rPr>
              <a:t>Aktivität</a:t>
            </a:r>
            <a:r>
              <a:rPr lang="hu-HU" sz="1400" b="1" dirty="0" smtClean="0">
                <a:solidFill>
                  <a:srgbClr val="FFC000"/>
                </a:solidFill>
              </a:rPr>
              <a:t>:</a:t>
            </a:r>
          </a:p>
          <a:p>
            <a:r>
              <a:rPr lang="hu-HU" sz="1400" b="1" dirty="0" err="1" smtClean="0">
                <a:solidFill>
                  <a:srgbClr val="CC99FF"/>
                </a:solidFill>
              </a:rPr>
              <a:t>In</a:t>
            </a:r>
            <a:r>
              <a:rPr lang="hu-HU" sz="1400" b="1" dirty="0" smtClean="0">
                <a:solidFill>
                  <a:srgbClr val="CC99FF"/>
                </a:solidFill>
              </a:rPr>
              <a:t> der </a:t>
            </a:r>
            <a:r>
              <a:rPr lang="hu-HU" sz="1400" b="1" dirty="0" err="1" smtClean="0">
                <a:solidFill>
                  <a:srgbClr val="CC99FF"/>
                </a:solidFill>
              </a:rPr>
              <a:t>fötalen</a:t>
            </a:r>
            <a:r>
              <a:rPr lang="hu-HU" sz="1400" b="1" dirty="0" smtClean="0">
                <a:solidFill>
                  <a:srgbClr val="CC99FF"/>
                </a:solidFill>
              </a:rPr>
              <a:t> </a:t>
            </a:r>
            <a:r>
              <a:rPr lang="hu-HU" sz="1400" b="1" dirty="0" err="1" smtClean="0">
                <a:solidFill>
                  <a:srgbClr val="CC99FF"/>
                </a:solidFill>
              </a:rPr>
              <a:t>Entwicklung</a:t>
            </a:r>
            <a:r>
              <a:rPr lang="hu-HU" sz="1400" b="1" dirty="0" smtClean="0">
                <a:solidFill>
                  <a:srgbClr val="CC99FF"/>
                </a:solidFill>
              </a:rPr>
              <a:t> </a:t>
            </a:r>
            <a:r>
              <a:rPr lang="hu-HU" sz="1400" b="1" dirty="0" smtClean="0">
                <a:solidFill>
                  <a:schemeClr val="bg1"/>
                </a:solidFill>
              </a:rPr>
              <a:t>(3. </a:t>
            </a:r>
            <a:r>
              <a:rPr lang="hu-HU" sz="1400" b="1" dirty="0" err="1" smtClean="0">
                <a:solidFill>
                  <a:schemeClr val="bg1"/>
                </a:solidFill>
              </a:rPr>
              <a:t>bis</a:t>
            </a:r>
            <a:r>
              <a:rPr lang="hu-HU" sz="1400" b="1" dirty="0" smtClean="0">
                <a:solidFill>
                  <a:schemeClr val="bg1"/>
                </a:solidFill>
              </a:rPr>
              <a:t> 5. </a:t>
            </a:r>
            <a:r>
              <a:rPr lang="hu-HU" sz="1400" b="1" dirty="0" err="1" smtClean="0">
                <a:solidFill>
                  <a:schemeClr val="bg1"/>
                </a:solidFill>
              </a:rPr>
              <a:t>Monat</a:t>
            </a:r>
            <a:r>
              <a:rPr lang="hu-HU" sz="1400" dirty="0" smtClean="0">
                <a:solidFill>
                  <a:schemeClr val="bg1"/>
                </a:solidFill>
              </a:rPr>
              <a:t>). </a:t>
            </a:r>
            <a:r>
              <a:rPr lang="hu-HU" sz="1400" dirty="0" err="1" smtClean="0">
                <a:solidFill>
                  <a:schemeClr val="bg1"/>
                </a:solidFill>
              </a:rPr>
              <a:t>Wichtig</a:t>
            </a:r>
            <a:r>
              <a:rPr lang="hu-HU" sz="1400" dirty="0" smtClean="0">
                <a:solidFill>
                  <a:schemeClr val="bg1"/>
                </a:solidFill>
              </a:rPr>
              <a:t> </a:t>
            </a:r>
            <a:r>
              <a:rPr lang="hu-HU" sz="1400" dirty="0" err="1" smtClean="0">
                <a:solidFill>
                  <a:schemeClr val="bg1"/>
                </a:solidFill>
              </a:rPr>
              <a:t>für</a:t>
            </a:r>
            <a:r>
              <a:rPr lang="hu-HU" sz="1400" dirty="0" smtClean="0">
                <a:solidFill>
                  <a:schemeClr val="bg1"/>
                </a:solidFill>
              </a:rPr>
              <a:t> die </a:t>
            </a:r>
            <a:r>
              <a:rPr lang="hu-HU" sz="1400" dirty="0" err="1" smtClean="0">
                <a:solidFill>
                  <a:schemeClr val="bg1"/>
                </a:solidFill>
              </a:rPr>
              <a:t>Entwicklung</a:t>
            </a:r>
            <a:r>
              <a:rPr lang="hu-HU" sz="1400" dirty="0" smtClean="0">
                <a:solidFill>
                  <a:schemeClr val="bg1"/>
                </a:solidFill>
              </a:rPr>
              <a:t> der </a:t>
            </a:r>
            <a:r>
              <a:rPr lang="hu-HU" sz="1400" dirty="0" err="1" smtClean="0">
                <a:solidFill>
                  <a:schemeClr val="bg1"/>
                </a:solidFill>
              </a:rPr>
              <a:t>männlichen</a:t>
            </a:r>
            <a:r>
              <a:rPr lang="hu-HU" sz="1400" dirty="0" smtClean="0">
                <a:solidFill>
                  <a:schemeClr val="bg1"/>
                </a:solidFill>
              </a:rPr>
              <a:t> </a:t>
            </a:r>
            <a:r>
              <a:rPr lang="hu-HU" sz="1400" dirty="0" err="1" smtClean="0">
                <a:solidFill>
                  <a:schemeClr val="bg1"/>
                </a:solidFill>
              </a:rPr>
              <a:t>Geschlechtsorgane</a:t>
            </a:r>
            <a:r>
              <a:rPr lang="hu-HU" sz="1400" dirty="0" smtClean="0">
                <a:solidFill>
                  <a:schemeClr val="bg1"/>
                </a:solidFill>
              </a:rPr>
              <a:t>!</a:t>
            </a:r>
          </a:p>
          <a:p>
            <a:r>
              <a:rPr lang="hu-HU" sz="1400" b="1" dirty="0" err="1" smtClean="0">
                <a:solidFill>
                  <a:srgbClr val="CC99FF"/>
                </a:solidFill>
              </a:rPr>
              <a:t>In</a:t>
            </a:r>
            <a:r>
              <a:rPr lang="hu-HU" sz="1400" b="1" dirty="0" smtClean="0">
                <a:solidFill>
                  <a:srgbClr val="CC99FF"/>
                </a:solidFill>
              </a:rPr>
              <a:t> der </a:t>
            </a:r>
            <a:r>
              <a:rPr lang="hu-HU" sz="1400" b="1" dirty="0" err="1" smtClean="0">
                <a:solidFill>
                  <a:srgbClr val="CC99FF"/>
                </a:solidFill>
              </a:rPr>
              <a:t>Pubertät</a:t>
            </a:r>
            <a:r>
              <a:rPr lang="hu-HU" sz="1400" b="1" dirty="0" smtClean="0">
                <a:solidFill>
                  <a:schemeClr val="bg1"/>
                </a:solidFill>
              </a:rPr>
              <a:t> </a:t>
            </a:r>
            <a:r>
              <a:rPr lang="hu-HU" sz="1400" dirty="0" smtClean="0">
                <a:solidFill>
                  <a:schemeClr val="bg1"/>
                </a:solidFill>
              </a:rPr>
              <a:t>(</a:t>
            </a:r>
            <a:r>
              <a:rPr lang="hu-HU" sz="1400" dirty="0" err="1" smtClean="0">
                <a:solidFill>
                  <a:schemeClr val="bg1"/>
                </a:solidFill>
              </a:rPr>
              <a:t>auf</a:t>
            </a:r>
            <a:r>
              <a:rPr lang="hu-HU" sz="1400" dirty="0" smtClean="0">
                <a:solidFill>
                  <a:schemeClr val="bg1"/>
                </a:solidFill>
              </a:rPr>
              <a:t> die </a:t>
            </a:r>
            <a:r>
              <a:rPr lang="hu-HU" sz="1400" dirty="0" err="1" smtClean="0">
                <a:solidFill>
                  <a:schemeClr val="bg1"/>
                </a:solidFill>
              </a:rPr>
              <a:t>Wirkung</a:t>
            </a:r>
            <a:r>
              <a:rPr lang="hu-HU" sz="1400" dirty="0" smtClean="0">
                <a:solidFill>
                  <a:schemeClr val="bg1"/>
                </a:solidFill>
              </a:rPr>
              <a:t> der </a:t>
            </a:r>
            <a:r>
              <a:rPr lang="hu-HU" sz="1400" dirty="0" err="1" smtClean="0">
                <a:solidFill>
                  <a:schemeClr val="bg1"/>
                </a:solidFill>
              </a:rPr>
              <a:t>gonadotrop</a:t>
            </a:r>
            <a:r>
              <a:rPr lang="hu-HU" sz="1400" dirty="0" smtClean="0">
                <a:solidFill>
                  <a:schemeClr val="bg1"/>
                </a:solidFill>
              </a:rPr>
              <a:t> </a:t>
            </a:r>
            <a:r>
              <a:rPr lang="hu-HU" sz="1400" dirty="0" err="1" smtClean="0">
                <a:solidFill>
                  <a:schemeClr val="bg1"/>
                </a:solidFill>
              </a:rPr>
              <a:t>Hormone</a:t>
            </a:r>
            <a:r>
              <a:rPr lang="hu-HU" sz="1400" dirty="0" smtClean="0">
                <a:solidFill>
                  <a:schemeClr val="bg1"/>
                </a:solidFill>
              </a:rPr>
              <a:t>. </a:t>
            </a:r>
            <a:r>
              <a:rPr lang="hu-HU" sz="1400" dirty="0" err="1" smtClean="0">
                <a:solidFill>
                  <a:schemeClr val="bg1"/>
                </a:solidFill>
              </a:rPr>
              <a:t>Entwicklung</a:t>
            </a:r>
            <a:r>
              <a:rPr lang="hu-HU" sz="1400" dirty="0" smtClean="0">
                <a:solidFill>
                  <a:schemeClr val="bg1"/>
                </a:solidFill>
              </a:rPr>
              <a:t> der </a:t>
            </a:r>
            <a:r>
              <a:rPr lang="hu-HU" sz="1400" dirty="0" err="1" smtClean="0">
                <a:solidFill>
                  <a:schemeClr val="bg1"/>
                </a:solidFill>
              </a:rPr>
              <a:t>Geschlechtsmerkmale</a:t>
            </a:r>
            <a:r>
              <a:rPr lang="hu-HU" sz="1400" dirty="0" smtClean="0">
                <a:solidFill>
                  <a:schemeClr val="bg1"/>
                </a:solidFill>
              </a:rPr>
              <a:t>,  </a:t>
            </a:r>
            <a:r>
              <a:rPr lang="hu-HU" sz="1400" dirty="0" err="1" smtClean="0">
                <a:solidFill>
                  <a:schemeClr val="bg1"/>
                </a:solidFill>
              </a:rPr>
              <a:t>Spermatogenese</a:t>
            </a:r>
            <a:r>
              <a:rPr lang="hu-HU" sz="1400" dirty="0" smtClean="0">
                <a:solidFill>
                  <a:schemeClr val="bg1"/>
                </a:solidFill>
              </a:rPr>
              <a:t>).</a:t>
            </a:r>
          </a:p>
          <a:p>
            <a:r>
              <a:rPr lang="hu-HU" sz="1400" b="1" dirty="0" err="1" smtClean="0">
                <a:solidFill>
                  <a:srgbClr val="CC99FF"/>
                </a:solidFill>
              </a:rPr>
              <a:t>Im</a:t>
            </a:r>
            <a:r>
              <a:rPr lang="hu-HU" sz="1400" b="1" dirty="0" smtClean="0">
                <a:solidFill>
                  <a:srgbClr val="CC99FF"/>
                </a:solidFill>
              </a:rPr>
              <a:t> </a:t>
            </a:r>
            <a:r>
              <a:rPr lang="hu-HU" sz="1400" b="1" dirty="0" err="1" smtClean="0">
                <a:solidFill>
                  <a:srgbClr val="CC99FF"/>
                </a:solidFill>
              </a:rPr>
              <a:t>erwachsenen</a:t>
            </a:r>
            <a:r>
              <a:rPr lang="hu-HU" sz="1400" b="1" dirty="0" smtClean="0">
                <a:solidFill>
                  <a:srgbClr val="CC99FF"/>
                </a:solidFill>
              </a:rPr>
              <a:t> Mann</a:t>
            </a:r>
            <a:r>
              <a:rPr lang="hu-HU" sz="1400" dirty="0" smtClean="0">
                <a:solidFill>
                  <a:schemeClr val="bg1"/>
                </a:solidFill>
              </a:rPr>
              <a:t>: </a:t>
            </a:r>
            <a:r>
              <a:rPr lang="hu-HU" sz="1400" dirty="0" err="1" smtClean="0">
                <a:solidFill>
                  <a:schemeClr val="bg1"/>
                </a:solidFill>
              </a:rPr>
              <a:t>Aufrechterhaltung</a:t>
            </a:r>
            <a:r>
              <a:rPr lang="hu-HU" sz="1400" dirty="0" smtClean="0">
                <a:solidFill>
                  <a:schemeClr val="bg1"/>
                </a:solidFill>
              </a:rPr>
              <a:t> der </a:t>
            </a:r>
            <a:r>
              <a:rPr lang="hu-HU" sz="1400" dirty="0" err="1" smtClean="0">
                <a:solidFill>
                  <a:schemeClr val="bg1"/>
                </a:solidFill>
              </a:rPr>
              <a:t>Spermatogenese</a:t>
            </a:r>
            <a:r>
              <a:rPr lang="hu-HU" sz="1400" dirty="0" smtClean="0">
                <a:solidFill>
                  <a:schemeClr val="bg1"/>
                </a:solidFill>
              </a:rPr>
              <a:t>, </a:t>
            </a:r>
            <a:r>
              <a:rPr lang="hu-HU" sz="1400" dirty="0" err="1" smtClean="0">
                <a:solidFill>
                  <a:schemeClr val="bg1"/>
                </a:solidFill>
              </a:rPr>
              <a:t>der</a:t>
            </a:r>
            <a:r>
              <a:rPr lang="hu-HU" sz="1400" dirty="0" smtClean="0">
                <a:solidFill>
                  <a:schemeClr val="bg1"/>
                </a:solidFill>
              </a:rPr>
              <a:t> </a:t>
            </a:r>
            <a:r>
              <a:rPr lang="hu-HU" sz="1400" dirty="0" err="1" smtClean="0">
                <a:solidFill>
                  <a:schemeClr val="bg1"/>
                </a:solidFill>
              </a:rPr>
              <a:t>akzessorischen</a:t>
            </a:r>
            <a:r>
              <a:rPr lang="hu-HU" sz="1400" dirty="0" smtClean="0">
                <a:solidFill>
                  <a:schemeClr val="bg1"/>
                </a:solidFill>
              </a:rPr>
              <a:t> </a:t>
            </a:r>
            <a:r>
              <a:rPr lang="hu-HU" sz="1400" dirty="0" err="1" smtClean="0">
                <a:solidFill>
                  <a:schemeClr val="bg1"/>
                </a:solidFill>
              </a:rPr>
              <a:t>Drüsen</a:t>
            </a:r>
            <a:r>
              <a:rPr lang="hu-HU" sz="1400" dirty="0" smtClean="0">
                <a:solidFill>
                  <a:schemeClr val="bg1"/>
                </a:solidFill>
              </a:rPr>
              <a:t> und </a:t>
            </a:r>
            <a:r>
              <a:rPr lang="hu-HU" sz="1400" dirty="0" err="1" smtClean="0">
                <a:solidFill>
                  <a:schemeClr val="bg1"/>
                </a:solidFill>
              </a:rPr>
              <a:t>Geschlechtsmerkmalen</a:t>
            </a:r>
            <a:r>
              <a:rPr lang="hu-HU" sz="1400" dirty="0" smtClean="0">
                <a:solidFill>
                  <a:schemeClr val="bg1"/>
                </a:solidFill>
              </a:rPr>
              <a:t>.</a:t>
            </a:r>
          </a:p>
        </p:txBody>
      </p:sp>
      <p:cxnSp>
        <p:nvCxnSpPr>
          <p:cNvPr id="4" name="Egyenes összekötő nyíllal 3"/>
          <p:cNvCxnSpPr/>
          <p:nvPr/>
        </p:nvCxnSpPr>
        <p:spPr>
          <a:xfrm>
            <a:off x="3347864" y="1700808"/>
            <a:ext cx="3528392" cy="576064"/>
          </a:xfrm>
          <a:prstGeom prst="straightConnector1">
            <a:avLst/>
          </a:prstGeom>
          <a:ln w="190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Egyenes összekötő nyíllal 6"/>
          <p:cNvCxnSpPr/>
          <p:nvPr/>
        </p:nvCxnSpPr>
        <p:spPr>
          <a:xfrm>
            <a:off x="3347864" y="1700808"/>
            <a:ext cx="2822430" cy="2376264"/>
          </a:xfrm>
          <a:prstGeom prst="straightConnector1">
            <a:avLst/>
          </a:prstGeom>
          <a:ln w="190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467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483768" y="404664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Endokrine</a:t>
            </a:r>
            <a:r>
              <a:rPr lang="hu-HU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hu-HU" b="1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Regulation</a:t>
            </a:r>
            <a:endParaRPr lang="hu-HU" b="1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12" y="957218"/>
            <a:ext cx="4814876" cy="5548504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3345919" y="1128134"/>
            <a:ext cx="93610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300" dirty="0" err="1" smtClean="0"/>
              <a:t>Hirnrinde</a:t>
            </a:r>
            <a:endParaRPr lang="hu-HU" sz="1300" dirty="0"/>
          </a:p>
        </p:txBody>
      </p:sp>
      <p:sp>
        <p:nvSpPr>
          <p:cNvPr id="5" name="Szövegdoboz 4"/>
          <p:cNvSpPr txBox="1"/>
          <p:nvPr/>
        </p:nvSpPr>
        <p:spPr>
          <a:xfrm>
            <a:off x="4932040" y="5044325"/>
            <a:ext cx="504056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300" dirty="0" err="1" smtClean="0"/>
              <a:t>Zelle</a:t>
            </a:r>
            <a:endParaRPr lang="hu-HU" sz="1300" dirty="0"/>
          </a:p>
        </p:txBody>
      </p:sp>
      <p:sp>
        <p:nvSpPr>
          <p:cNvPr id="6" name="Szövegdoboz 5"/>
          <p:cNvSpPr txBox="1"/>
          <p:nvPr/>
        </p:nvSpPr>
        <p:spPr>
          <a:xfrm>
            <a:off x="5799439" y="5608230"/>
            <a:ext cx="72008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sz="1300" dirty="0"/>
          </a:p>
        </p:txBody>
      </p:sp>
      <p:sp>
        <p:nvSpPr>
          <p:cNvPr id="7" name="Szövegdoboz 6"/>
          <p:cNvSpPr txBox="1"/>
          <p:nvPr/>
        </p:nvSpPr>
        <p:spPr>
          <a:xfrm>
            <a:off x="1259632" y="5771816"/>
            <a:ext cx="3497218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300" b="1" dirty="0" err="1" smtClean="0"/>
              <a:t>Zielorgane</a:t>
            </a:r>
            <a:r>
              <a:rPr lang="hu-HU" sz="1300" dirty="0" smtClean="0"/>
              <a:t> </a:t>
            </a:r>
            <a:r>
              <a:rPr lang="hu-HU" sz="1200" dirty="0" smtClean="0"/>
              <a:t>(</a:t>
            </a:r>
            <a:r>
              <a:rPr lang="hu-HU" sz="1200" dirty="0" err="1" smtClean="0"/>
              <a:t>Geschlechtsorgane</a:t>
            </a:r>
            <a:r>
              <a:rPr lang="hu-HU" sz="1200" dirty="0" smtClean="0"/>
              <a:t>,  </a:t>
            </a:r>
            <a:r>
              <a:rPr lang="hu-HU" sz="1200" dirty="0" err="1" smtClean="0"/>
              <a:t>sekundäre</a:t>
            </a:r>
            <a:r>
              <a:rPr lang="hu-HU" sz="1200" dirty="0" smtClean="0"/>
              <a:t> </a:t>
            </a:r>
            <a:r>
              <a:rPr lang="hu-HU" sz="1200" dirty="0" err="1" smtClean="0"/>
              <a:t>Geschlechtsmerkmale</a:t>
            </a:r>
            <a:r>
              <a:rPr lang="hu-HU" sz="1200" dirty="0" smtClean="0"/>
              <a:t>, </a:t>
            </a:r>
            <a:r>
              <a:rPr lang="hu-HU" sz="1200" dirty="0" err="1" smtClean="0"/>
              <a:t>Haut</a:t>
            </a:r>
            <a:r>
              <a:rPr lang="hu-HU" sz="1200" dirty="0" smtClean="0"/>
              <a:t>, </a:t>
            </a:r>
            <a:r>
              <a:rPr lang="hu-HU" sz="1200" dirty="0" err="1" smtClean="0"/>
              <a:t>Knochen-</a:t>
            </a:r>
            <a:r>
              <a:rPr lang="hu-HU" sz="1200" dirty="0" smtClean="0"/>
              <a:t> und </a:t>
            </a:r>
            <a:r>
              <a:rPr lang="hu-HU" sz="1200" dirty="0" err="1" smtClean="0"/>
              <a:t>Muskelsystem</a:t>
            </a:r>
            <a:r>
              <a:rPr lang="hu-HU" sz="1200" dirty="0" smtClean="0"/>
              <a:t>, </a:t>
            </a:r>
            <a:r>
              <a:rPr lang="hu-HU" sz="1200" dirty="0" err="1" smtClean="0"/>
              <a:t>Hirn</a:t>
            </a:r>
            <a:r>
              <a:rPr lang="hu-HU" sz="1200" dirty="0" smtClean="0"/>
              <a:t>, </a:t>
            </a:r>
            <a:r>
              <a:rPr lang="hu-HU" sz="1200" dirty="0" err="1" smtClean="0"/>
              <a:t>Kehlkopf</a:t>
            </a:r>
            <a:r>
              <a:rPr lang="hu-HU" sz="1200" dirty="0" smtClean="0"/>
              <a:t>, </a:t>
            </a:r>
            <a:r>
              <a:rPr lang="hu-HU" sz="1200" dirty="0" err="1" smtClean="0"/>
              <a:t>usw</a:t>
            </a:r>
            <a:r>
              <a:rPr lang="hu-HU" sz="1200" dirty="0" smtClean="0"/>
              <a:t>.)</a:t>
            </a:r>
            <a:endParaRPr lang="hu-HU" sz="1200" dirty="0"/>
          </a:p>
        </p:txBody>
      </p:sp>
      <p:sp>
        <p:nvSpPr>
          <p:cNvPr id="8" name="Szövegdoboz 7"/>
          <p:cNvSpPr txBox="1"/>
          <p:nvPr/>
        </p:nvSpPr>
        <p:spPr>
          <a:xfrm>
            <a:off x="3056914" y="3872080"/>
            <a:ext cx="5780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dirty="0" err="1" smtClean="0"/>
              <a:t>Zelle</a:t>
            </a:r>
            <a:endParaRPr lang="hu-HU" sz="1200" dirty="0"/>
          </a:p>
        </p:txBody>
      </p:sp>
      <p:sp>
        <p:nvSpPr>
          <p:cNvPr id="11" name="Szövegdoboz 10"/>
          <p:cNvSpPr txBox="1"/>
          <p:nvPr/>
        </p:nvSpPr>
        <p:spPr>
          <a:xfrm>
            <a:off x="4756850" y="5381597"/>
            <a:ext cx="13584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000" dirty="0" err="1" smtClean="0"/>
              <a:t>Androgen-bindendes</a:t>
            </a:r>
            <a:r>
              <a:rPr lang="hu-HU" sz="1000" dirty="0" smtClean="0"/>
              <a:t> Protein</a:t>
            </a:r>
            <a:endParaRPr lang="hu-HU" sz="1000" dirty="0"/>
          </a:p>
        </p:txBody>
      </p:sp>
      <p:sp>
        <p:nvSpPr>
          <p:cNvPr id="12" name="Szövegdoboz 11"/>
          <p:cNvSpPr txBox="1"/>
          <p:nvPr/>
        </p:nvSpPr>
        <p:spPr>
          <a:xfrm>
            <a:off x="6444208" y="4521494"/>
            <a:ext cx="259228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 err="1" smtClean="0">
                <a:solidFill>
                  <a:srgbClr val="FFFF00"/>
                </a:solidFill>
              </a:rPr>
              <a:t>Östrogene</a:t>
            </a:r>
            <a:r>
              <a:rPr lang="hu-HU" sz="1600" dirty="0" smtClean="0">
                <a:solidFill>
                  <a:srgbClr val="FFFF00"/>
                </a:solidFill>
              </a:rPr>
              <a:t> </a:t>
            </a:r>
            <a:r>
              <a:rPr lang="hu-HU" sz="1600" dirty="0" err="1" smtClean="0">
                <a:solidFill>
                  <a:srgbClr val="FFFF00"/>
                </a:solidFill>
              </a:rPr>
              <a:t>im</a:t>
            </a:r>
            <a:r>
              <a:rPr lang="hu-HU" sz="1600" dirty="0" smtClean="0">
                <a:solidFill>
                  <a:srgbClr val="FFFF00"/>
                </a:solidFill>
              </a:rPr>
              <a:t> Mann:</a:t>
            </a:r>
          </a:p>
          <a:p>
            <a:r>
              <a:rPr lang="hu-HU" sz="1300" dirty="0" err="1" smtClean="0">
                <a:solidFill>
                  <a:schemeClr val="bg1"/>
                </a:solidFill>
              </a:rPr>
              <a:t>Molekularer</a:t>
            </a:r>
            <a:r>
              <a:rPr lang="hu-HU" sz="1300" dirty="0" smtClean="0">
                <a:solidFill>
                  <a:schemeClr val="bg1"/>
                </a:solidFill>
              </a:rPr>
              <a:t> </a:t>
            </a:r>
            <a:r>
              <a:rPr lang="hu-HU" sz="1300" dirty="0" err="1" smtClean="0">
                <a:solidFill>
                  <a:schemeClr val="bg1"/>
                </a:solidFill>
              </a:rPr>
              <a:t>Umbau</a:t>
            </a:r>
            <a:r>
              <a:rPr lang="hu-HU" sz="1300" dirty="0" smtClean="0">
                <a:solidFill>
                  <a:schemeClr val="bg1"/>
                </a:solidFill>
              </a:rPr>
              <a:t> der </a:t>
            </a:r>
            <a:r>
              <a:rPr lang="hu-HU" sz="1300" dirty="0" err="1" smtClean="0">
                <a:solidFill>
                  <a:schemeClr val="bg1"/>
                </a:solidFill>
              </a:rPr>
              <a:t>Androgene</a:t>
            </a:r>
            <a:r>
              <a:rPr lang="hu-HU" sz="1300" dirty="0" smtClean="0">
                <a:solidFill>
                  <a:schemeClr val="bg1"/>
                </a:solidFill>
              </a:rPr>
              <a:t> </a:t>
            </a:r>
            <a:r>
              <a:rPr lang="hu-HU" sz="1300" dirty="0" err="1" smtClean="0">
                <a:solidFill>
                  <a:schemeClr val="bg1"/>
                </a:solidFill>
              </a:rPr>
              <a:t>in</a:t>
            </a:r>
            <a:r>
              <a:rPr lang="hu-HU" sz="1300" dirty="0" smtClean="0">
                <a:solidFill>
                  <a:schemeClr val="bg1"/>
                </a:solidFill>
              </a:rPr>
              <a:t> </a:t>
            </a:r>
            <a:r>
              <a:rPr lang="hu-HU" sz="1300" dirty="0" err="1" smtClean="0">
                <a:solidFill>
                  <a:schemeClr val="bg1"/>
                </a:solidFill>
              </a:rPr>
              <a:t>Östrogene</a:t>
            </a:r>
            <a:r>
              <a:rPr lang="hu-HU" sz="1300" dirty="0" smtClean="0">
                <a:solidFill>
                  <a:schemeClr val="bg1"/>
                </a:solidFill>
              </a:rPr>
              <a:t> </a:t>
            </a:r>
            <a:r>
              <a:rPr lang="hu-HU" sz="1300" dirty="0" err="1" smtClean="0">
                <a:solidFill>
                  <a:schemeClr val="bg1"/>
                </a:solidFill>
              </a:rPr>
              <a:t>durch</a:t>
            </a:r>
            <a:r>
              <a:rPr lang="hu-HU" sz="1300" dirty="0" smtClean="0">
                <a:solidFill>
                  <a:schemeClr val="bg1"/>
                </a:solidFill>
              </a:rPr>
              <a:t> </a:t>
            </a:r>
            <a:r>
              <a:rPr lang="hu-HU" sz="1300" dirty="0" err="1" smtClean="0">
                <a:solidFill>
                  <a:schemeClr val="bg1"/>
                </a:solidFill>
              </a:rPr>
              <a:t>Aromatase</a:t>
            </a:r>
            <a:r>
              <a:rPr lang="hu-HU" sz="1300" dirty="0" smtClean="0">
                <a:solidFill>
                  <a:schemeClr val="bg1"/>
                </a:solidFill>
              </a:rPr>
              <a:t> </a:t>
            </a:r>
            <a:r>
              <a:rPr lang="hu-HU" sz="1300" dirty="0" err="1" smtClean="0">
                <a:solidFill>
                  <a:schemeClr val="bg1"/>
                </a:solidFill>
              </a:rPr>
              <a:t>in</a:t>
            </a:r>
            <a:r>
              <a:rPr lang="hu-HU" sz="1300" dirty="0" smtClean="0">
                <a:solidFill>
                  <a:schemeClr val="bg1"/>
                </a:solidFill>
              </a:rPr>
              <a:t> </a:t>
            </a:r>
            <a:r>
              <a:rPr lang="hu-HU" sz="1300" dirty="0" err="1" smtClean="0">
                <a:solidFill>
                  <a:schemeClr val="bg1"/>
                </a:solidFill>
              </a:rPr>
              <a:t>Leydig-</a:t>
            </a:r>
            <a:r>
              <a:rPr lang="hu-HU" sz="1300" dirty="0" smtClean="0">
                <a:solidFill>
                  <a:schemeClr val="bg1"/>
                </a:solidFill>
              </a:rPr>
              <a:t>, </a:t>
            </a:r>
            <a:r>
              <a:rPr lang="hu-HU" sz="1300" dirty="0" err="1" smtClean="0">
                <a:solidFill>
                  <a:schemeClr val="bg1"/>
                </a:solidFill>
              </a:rPr>
              <a:t>Sertoli-</a:t>
            </a:r>
            <a:r>
              <a:rPr lang="hu-HU" sz="1300" dirty="0" smtClean="0">
                <a:solidFill>
                  <a:schemeClr val="bg1"/>
                </a:solidFill>
              </a:rPr>
              <a:t> und </a:t>
            </a:r>
            <a:r>
              <a:rPr lang="hu-HU" sz="1300" dirty="0" err="1" smtClean="0">
                <a:solidFill>
                  <a:schemeClr val="bg1"/>
                </a:solidFill>
              </a:rPr>
              <a:t>Keimzellen</a:t>
            </a:r>
            <a:r>
              <a:rPr lang="hu-HU" sz="1300" dirty="0" smtClean="0">
                <a:solidFill>
                  <a:schemeClr val="bg1"/>
                </a:solidFill>
              </a:rPr>
              <a:t>.</a:t>
            </a:r>
          </a:p>
          <a:p>
            <a:r>
              <a:rPr lang="hu-HU" sz="1300" dirty="0" err="1" smtClean="0">
                <a:solidFill>
                  <a:schemeClr val="bg1"/>
                </a:solidFill>
              </a:rPr>
              <a:t>Wirkung</a:t>
            </a:r>
            <a:r>
              <a:rPr lang="hu-HU" sz="1300" dirty="0" smtClean="0">
                <a:solidFill>
                  <a:schemeClr val="bg1"/>
                </a:solidFill>
              </a:rPr>
              <a:t> an die </a:t>
            </a:r>
            <a:r>
              <a:rPr lang="hu-HU" sz="1300" dirty="0" err="1" smtClean="0">
                <a:solidFill>
                  <a:schemeClr val="bg1"/>
                </a:solidFill>
              </a:rPr>
              <a:t>Samenzell-Reifung</a:t>
            </a:r>
            <a:r>
              <a:rPr lang="hu-HU" sz="1300" dirty="0" smtClean="0">
                <a:solidFill>
                  <a:schemeClr val="bg1"/>
                </a:solidFill>
              </a:rPr>
              <a:t>,  </a:t>
            </a:r>
            <a:r>
              <a:rPr lang="hu-HU" sz="1300" dirty="0" err="1" smtClean="0">
                <a:solidFill>
                  <a:schemeClr val="bg1"/>
                </a:solidFill>
              </a:rPr>
              <a:t>männliche</a:t>
            </a:r>
            <a:r>
              <a:rPr lang="hu-HU" sz="1300" dirty="0" smtClean="0">
                <a:solidFill>
                  <a:schemeClr val="bg1"/>
                </a:solidFill>
              </a:rPr>
              <a:t> </a:t>
            </a:r>
            <a:r>
              <a:rPr lang="hu-HU" sz="1300" dirty="0" err="1" smtClean="0">
                <a:solidFill>
                  <a:schemeClr val="bg1"/>
                </a:solidFill>
              </a:rPr>
              <a:t>Fertilität</a:t>
            </a:r>
            <a:endParaRPr lang="hu-HU" sz="13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738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138862" y="1127700"/>
            <a:ext cx="4320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err="1" smtClean="0">
                <a:solidFill>
                  <a:srgbClr val="FFFF00"/>
                </a:solidFill>
              </a:rPr>
              <a:t>Quellen</a:t>
            </a:r>
            <a:r>
              <a:rPr lang="hu-HU" sz="2400" b="1" dirty="0" smtClean="0">
                <a:solidFill>
                  <a:srgbClr val="FFFF00"/>
                </a:solidFill>
              </a:rPr>
              <a:t> der </a:t>
            </a:r>
            <a:r>
              <a:rPr lang="hu-HU" sz="2400" b="1" dirty="0" err="1" smtClean="0">
                <a:solidFill>
                  <a:srgbClr val="FFFF00"/>
                </a:solidFill>
              </a:rPr>
              <a:t>Abbildungen</a:t>
            </a:r>
            <a:endParaRPr lang="hu-HU" sz="2400" b="1" dirty="0">
              <a:solidFill>
                <a:srgbClr val="FFFF00"/>
              </a:solidFill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844388" y="2332892"/>
            <a:ext cx="7344816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dirty="0"/>
          </a:p>
          <a:p>
            <a:r>
              <a:rPr lang="hu-HU" dirty="0" smtClean="0">
                <a:solidFill>
                  <a:schemeClr val="bg1"/>
                </a:solidFill>
              </a:rPr>
              <a:t>	</a:t>
            </a:r>
            <a:r>
              <a:rPr lang="hu-HU" dirty="0" err="1" smtClean="0">
                <a:solidFill>
                  <a:schemeClr val="bg1"/>
                </a:solidFill>
              </a:rPr>
              <a:t>Alle</a:t>
            </a:r>
            <a:r>
              <a:rPr lang="hu-HU" dirty="0" smtClean="0">
                <a:solidFill>
                  <a:schemeClr val="bg1"/>
                </a:solidFill>
              </a:rPr>
              <a:t> </a:t>
            </a:r>
            <a:r>
              <a:rPr lang="hu-HU" dirty="0" err="1" smtClean="0">
                <a:solidFill>
                  <a:schemeClr val="bg1"/>
                </a:solidFill>
              </a:rPr>
              <a:t>Abbildungen</a:t>
            </a:r>
            <a:r>
              <a:rPr lang="hu-HU" dirty="0" smtClean="0">
                <a:solidFill>
                  <a:schemeClr val="bg1"/>
                </a:solidFill>
              </a:rPr>
              <a:t> von:</a:t>
            </a:r>
          </a:p>
          <a:p>
            <a:r>
              <a:rPr lang="hu-HU" dirty="0">
                <a:solidFill>
                  <a:schemeClr val="bg1"/>
                </a:solidFill>
              </a:rPr>
              <a:t>	</a:t>
            </a:r>
            <a:r>
              <a:rPr lang="hu-HU" dirty="0" smtClean="0">
                <a:solidFill>
                  <a:schemeClr val="bg1"/>
                </a:solidFill>
              </a:rPr>
              <a:t>Pál</a:t>
            </a:r>
            <a:r>
              <a:rPr lang="hu-HU" sz="3200" dirty="0" smtClean="0">
                <a:solidFill>
                  <a:schemeClr val="bg1"/>
                </a:solidFill>
              </a:rPr>
              <a:t> </a:t>
            </a:r>
            <a:r>
              <a:rPr lang="hu-HU" dirty="0" err="1">
                <a:solidFill>
                  <a:schemeClr val="bg1"/>
                </a:solidFill>
              </a:rPr>
              <a:t>Röhlich</a:t>
            </a:r>
            <a:r>
              <a:rPr lang="hu-HU" dirty="0">
                <a:solidFill>
                  <a:schemeClr val="bg1"/>
                </a:solidFill>
              </a:rPr>
              <a:t> : </a:t>
            </a:r>
            <a:r>
              <a:rPr lang="hu-HU" dirty="0" smtClean="0">
                <a:solidFill>
                  <a:schemeClr val="bg1"/>
                </a:solidFill>
              </a:rPr>
              <a:t>Szövettan (</a:t>
            </a:r>
            <a:r>
              <a:rPr lang="hu-HU" dirty="0" err="1" smtClean="0">
                <a:solidFill>
                  <a:schemeClr val="bg1"/>
                </a:solidFill>
              </a:rPr>
              <a:t>Lehrbuch</a:t>
            </a:r>
            <a:r>
              <a:rPr lang="hu-HU" dirty="0" smtClean="0">
                <a:solidFill>
                  <a:schemeClr val="bg1"/>
                </a:solidFill>
              </a:rPr>
              <a:t> der </a:t>
            </a:r>
            <a:r>
              <a:rPr lang="hu-HU" dirty="0" err="1" smtClean="0">
                <a:solidFill>
                  <a:schemeClr val="bg1"/>
                </a:solidFill>
              </a:rPr>
              <a:t>Histologie</a:t>
            </a:r>
            <a:r>
              <a:rPr lang="hu-HU" dirty="0" smtClean="0">
                <a:solidFill>
                  <a:schemeClr val="bg1"/>
                </a:solidFill>
              </a:rPr>
              <a:t>, </a:t>
            </a:r>
            <a:r>
              <a:rPr lang="hu-HU" dirty="0" err="1" smtClean="0">
                <a:solidFill>
                  <a:schemeClr val="bg1"/>
                </a:solidFill>
              </a:rPr>
              <a:t>ungarisch</a:t>
            </a:r>
            <a:r>
              <a:rPr lang="hu-HU" dirty="0" smtClean="0">
                <a:solidFill>
                  <a:schemeClr val="bg1"/>
                </a:solidFill>
              </a:rPr>
              <a:t>), 	Semmelweis </a:t>
            </a:r>
            <a:r>
              <a:rPr lang="hu-HU" dirty="0">
                <a:solidFill>
                  <a:schemeClr val="bg1"/>
                </a:solidFill>
              </a:rPr>
              <a:t>Kiadó, Budapest, 4. </a:t>
            </a:r>
            <a:r>
              <a:rPr lang="hu-HU" dirty="0" err="1">
                <a:solidFill>
                  <a:schemeClr val="bg1"/>
                </a:solidFill>
              </a:rPr>
              <a:t>Auflage</a:t>
            </a:r>
            <a:r>
              <a:rPr lang="hu-HU" dirty="0">
                <a:solidFill>
                  <a:schemeClr val="bg1"/>
                </a:solidFill>
              </a:rPr>
              <a:t>, 2014</a:t>
            </a:r>
          </a:p>
          <a:p>
            <a:endParaRPr lang="hu-HU" dirty="0"/>
          </a:p>
          <a:p>
            <a:r>
              <a:rPr lang="hu-HU" sz="32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hu-HU" dirty="0" err="1" smtClean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Ausnahme</a:t>
            </a:r>
            <a:r>
              <a:rPr lang="hu-HU" dirty="0" smtClean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:</a:t>
            </a:r>
          </a:p>
          <a:p>
            <a:r>
              <a:rPr lang="hu-HU" sz="3200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	</a:t>
            </a:r>
            <a:r>
              <a:rPr lang="hu-HU" dirty="0" smtClean="0">
                <a:solidFill>
                  <a:schemeClr val="bg1"/>
                </a:solidFill>
              </a:rPr>
              <a:t>Ross, Kaye, </a:t>
            </a:r>
            <a:r>
              <a:rPr lang="hu-HU" dirty="0" err="1" smtClean="0">
                <a:solidFill>
                  <a:schemeClr val="bg1"/>
                </a:solidFill>
              </a:rPr>
              <a:t>Pawlina</a:t>
            </a:r>
            <a:r>
              <a:rPr lang="hu-HU" dirty="0" smtClean="0">
                <a:solidFill>
                  <a:schemeClr val="bg1"/>
                </a:solidFill>
              </a:rPr>
              <a:t>: </a:t>
            </a:r>
            <a:r>
              <a:rPr lang="hu-HU" dirty="0" err="1" smtClean="0">
                <a:solidFill>
                  <a:schemeClr val="bg1"/>
                </a:solidFill>
              </a:rPr>
              <a:t>Histology</a:t>
            </a:r>
            <a:r>
              <a:rPr lang="hu-HU" dirty="0" smtClean="0">
                <a:solidFill>
                  <a:schemeClr val="bg1"/>
                </a:solidFill>
              </a:rPr>
              <a:t>, 2003 </a:t>
            </a:r>
            <a:r>
              <a:rPr lang="hu-HU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endParaRPr lang="hu-HU" sz="3200" dirty="0" smtClean="0">
              <a:solidFill>
                <a:schemeClr val="bg1"/>
              </a:solidFill>
            </a:endParaRPr>
          </a:p>
          <a:p>
            <a:pPr marL="285750" indent="-285750">
              <a:buFont typeface="Arial" charset="0"/>
              <a:buChar char="•"/>
            </a:pPr>
            <a:endParaRPr lang="hu-HU" dirty="0"/>
          </a:p>
          <a:p>
            <a:pPr marL="285750" indent="-285750">
              <a:buFont typeface="Arial" charset="0"/>
              <a:buChar char="•"/>
            </a:pPr>
            <a:endParaRPr lang="hu-HU" dirty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439185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043608" y="428579"/>
            <a:ext cx="72728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Histologische</a:t>
            </a:r>
            <a:r>
              <a:rPr lang="hu-HU" sz="2000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hu-HU" sz="2000" b="1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Gliederung</a:t>
            </a:r>
            <a:r>
              <a:rPr lang="hu-HU" sz="2000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 des </a:t>
            </a:r>
            <a:r>
              <a:rPr lang="hu-HU" sz="2000" b="1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Hodens</a:t>
            </a:r>
            <a:r>
              <a:rPr lang="hu-HU" sz="2000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 und </a:t>
            </a:r>
            <a:r>
              <a:rPr lang="hu-HU" sz="2000" b="1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Nebenhodens</a:t>
            </a:r>
            <a:endParaRPr lang="hu-HU" sz="2000" b="1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268760"/>
            <a:ext cx="4427483" cy="5362957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399497" y="1628800"/>
            <a:ext cx="3816424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b="1" dirty="0" err="1" smtClean="0">
                <a:solidFill>
                  <a:srgbClr val="FFFF00"/>
                </a:solidFill>
              </a:rPr>
              <a:t>Im</a:t>
            </a:r>
            <a:r>
              <a:rPr lang="hu-HU" sz="1400" b="1" dirty="0" smtClean="0">
                <a:solidFill>
                  <a:srgbClr val="FFFF00"/>
                </a:solidFill>
              </a:rPr>
              <a:t> </a:t>
            </a:r>
            <a:r>
              <a:rPr lang="hu-HU" sz="1400" b="1" dirty="0" err="1" smtClean="0">
                <a:solidFill>
                  <a:srgbClr val="FFFF00"/>
                </a:solidFill>
              </a:rPr>
              <a:t>Hoden</a:t>
            </a:r>
            <a:r>
              <a:rPr lang="hu-HU" sz="1400" b="1" dirty="0" smtClean="0">
                <a:solidFill>
                  <a:srgbClr val="FFFF00"/>
                </a:solidFill>
              </a:rPr>
              <a:t>:</a:t>
            </a:r>
          </a:p>
          <a:p>
            <a:endParaRPr lang="hu-HU" sz="1400" dirty="0">
              <a:solidFill>
                <a:schemeClr val="bg1"/>
              </a:solidFill>
            </a:endParaRPr>
          </a:p>
          <a:p>
            <a:r>
              <a:rPr lang="hu-HU" sz="1400" dirty="0" err="1" smtClean="0">
                <a:solidFill>
                  <a:schemeClr val="bg1"/>
                </a:solidFill>
              </a:rPr>
              <a:t>Tunica</a:t>
            </a:r>
            <a:r>
              <a:rPr lang="hu-HU" sz="1400" dirty="0" smtClean="0">
                <a:solidFill>
                  <a:schemeClr val="bg1"/>
                </a:solidFill>
              </a:rPr>
              <a:t> </a:t>
            </a:r>
            <a:r>
              <a:rPr lang="hu-HU" sz="1400" dirty="0" err="1" smtClean="0">
                <a:solidFill>
                  <a:schemeClr val="bg1"/>
                </a:solidFill>
              </a:rPr>
              <a:t>albuginea</a:t>
            </a:r>
            <a:r>
              <a:rPr lang="hu-HU" sz="1400" dirty="0" smtClean="0">
                <a:solidFill>
                  <a:schemeClr val="bg1"/>
                </a:solidFill>
              </a:rPr>
              <a:t>, </a:t>
            </a:r>
            <a:r>
              <a:rPr lang="hu-HU" sz="1400" dirty="0" err="1" smtClean="0">
                <a:solidFill>
                  <a:schemeClr val="bg1"/>
                </a:solidFill>
              </a:rPr>
              <a:t>mediastinum</a:t>
            </a:r>
            <a:r>
              <a:rPr lang="hu-HU" sz="1400" dirty="0" smtClean="0">
                <a:solidFill>
                  <a:schemeClr val="bg1"/>
                </a:solidFill>
              </a:rPr>
              <a:t> </a:t>
            </a:r>
            <a:r>
              <a:rPr lang="hu-HU" sz="1400" dirty="0" err="1" smtClean="0">
                <a:solidFill>
                  <a:schemeClr val="bg1"/>
                </a:solidFill>
              </a:rPr>
              <a:t>testis</a:t>
            </a:r>
            <a:endParaRPr lang="hu-HU" sz="1400" dirty="0" smtClean="0">
              <a:solidFill>
                <a:schemeClr val="bg1"/>
              </a:solidFill>
            </a:endParaRPr>
          </a:p>
          <a:p>
            <a:r>
              <a:rPr lang="hu-HU" sz="1400" dirty="0" err="1" smtClean="0">
                <a:solidFill>
                  <a:schemeClr val="bg1"/>
                </a:solidFill>
              </a:rPr>
              <a:t>Septula</a:t>
            </a:r>
            <a:r>
              <a:rPr lang="hu-HU" sz="1400" dirty="0" smtClean="0">
                <a:solidFill>
                  <a:schemeClr val="bg1"/>
                </a:solidFill>
              </a:rPr>
              <a:t> </a:t>
            </a:r>
            <a:r>
              <a:rPr lang="hu-HU" sz="1400" dirty="0" err="1" smtClean="0">
                <a:solidFill>
                  <a:schemeClr val="bg1"/>
                </a:solidFill>
              </a:rPr>
              <a:t>testis</a:t>
            </a:r>
            <a:r>
              <a:rPr lang="hu-HU" sz="1400" dirty="0" smtClean="0">
                <a:solidFill>
                  <a:schemeClr val="bg1"/>
                </a:solidFill>
              </a:rPr>
              <a:t>,</a:t>
            </a:r>
          </a:p>
          <a:p>
            <a:r>
              <a:rPr lang="hu-HU" sz="1400" dirty="0" err="1" smtClean="0">
                <a:solidFill>
                  <a:schemeClr val="bg1"/>
                </a:solidFill>
              </a:rPr>
              <a:t>Hodenläppchen</a:t>
            </a:r>
            <a:r>
              <a:rPr lang="hu-HU" sz="1400" dirty="0" smtClean="0">
                <a:solidFill>
                  <a:schemeClr val="bg1"/>
                </a:solidFill>
              </a:rPr>
              <a:t> (&gt;300),</a:t>
            </a:r>
          </a:p>
          <a:p>
            <a:r>
              <a:rPr lang="hu-HU" sz="1400" dirty="0" err="1" smtClean="0">
                <a:solidFill>
                  <a:schemeClr val="bg1"/>
                </a:solidFill>
              </a:rPr>
              <a:t>Hodenkanälchen</a:t>
            </a:r>
            <a:r>
              <a:rPr lang="hu-HU" sz="1400" dirty="0">
                <a:solidFill>
                  <a:schemeClr val="bg1"/>
                </a:solidFill>
              </a:rPr>
              <a:t> </a:t>
            </a:r>
            <a:r>
              <a:rPr lang="hu-HU" sz="1400" dirty="0" smtClean="0">
                <a:solidFill>
                  <a:schemeClr val="bg1"/>
                </a:solidFill>
              </a:rPr>
              <a:t>(</a:t>
            </a:r>
            <a:r>
              <a:rPr lang="hu-HU" sz="1400" dirty="0" err="1" smtClean="0">
                <a:solidFill>
                  <a:schemeClr val="bg1"/>
                </a:solidFill>
              </a:rPr>
              <a:t>tubuli</a:t>
            </a:r>
            <a:r>
              <a:rPr lang="hu-HU" sz="1400" dirty="0" smtClean="0">
                <a:solidFill>
                  <a:schemeClr val="bg1"/>
                </a:solidFill>
              </a:rPr>
              <a:t> </a:t>
            </a:r>
            <a:r>
              <a:rPr lang="hu-HU" sz="1400" dirty="0" err="1" smtClean="0">
                <a:solidFill>
                  <a:schemeClr val="bg1"/>
                </a:solidFill>
              </a:rPr>
              <a:t>seminiferi</a:t>
            </a:r>
            <a:r>
              <a:rPr lang="hu-HU" sz="1400" dirty="0" smtClean="0">
                <a:solidFill>
                  <a:schemeClr val="bg1"/>
                </a:solidFill>
              </a:rPr>
              <a:t> </a:t>
            </a:r>
            <a:r>
              <a:rPr lang="hu-HU" sz="1400" dirty="0" err="1" smtClean="0">
                <a:solidFill>
                  <a:schemeClr val="bg1"/>
                </a:solidFill>
              </a:rPr>
              <a:t>contorti</a:t>
            </a:r>
            <a:r>
              <a:rPr lang="hu-HU" sz="1400" dirty="0" smtClean="0">
                <a:solidFill>
                  <a:schemeClr val="bg1"/>
                </a:solidFill>
              </a:rPr>
              <a:t>, </a:t>
            </a:r>
            <a:r>
              <a:rPr lang="hu-HU" sz="1400" dirty="0" err="1" smtClean="0">
                <a:solidFill>
                  <a:schemeClr val="bg1"/>
                </a:solidFill>
              </a:rPr>
              <a:t>recti</a:t>
            </a:r>
            <a:r>
              <a:rPr lang="hu-HU" sz="1400" dirty="0">
                <a:solidFill>
                  <a:schemeClr val="bg1"/>
                </a:solidFill>
              </a:rPr>
              <a:t>)</a:t>
            </a:r>
            <a:endParaRPr lang="hu-HU" sz="1400" dirty="0" smtClean="0">
              <a:solidFill>
                <a:schemeClr val="bg1"/>
              </a:solidFill>
            </a:endParaRPr>
          </a:p>
          <a:p>
            <a:r>
              <a:rPr lang="hu-HU" sz="1400" dirty="0" err="1">
                <a:solidFill>
                  <a:schemeClr val="bg1"/>
                </a:solidFill>
              </a:rPr>
              <a:t>r</a:t>
            </a:r>
            <a:r>
              <a:rPr lang="hu-HU" sz="1400" dirty="0" err="1" smtClean="0">
                <a:solidFill>
                  <a:schemeClr val="bg1"/>
                </a:solidFill>
              </a:rPr>
              <a:t>ete</a:t>
            </a:r>
            <a:r>
              <a:rPr lang="hu-HU" sz="1400" dirty="0" smtClean="0">
                <a:solidFill>
                  <a:schemeClr val="bg1"/>
                </a:solidFill>
              </a:rPr>
              <a:t> </a:t>
            </a:r>
            <a:r>
              <a:rPr lang="hu-HU" sz="1400" dirty="0" err="1" smtClean="0">
                <a:solidFill>
                  <a:schemeClr val="bg1"/>
                </a:solidFill>
              </a:rPr>
              <a:t>testis</a:t>
            </a:r>
            <a:r>
              <a:rPr lang="hu-HU" sz="1400" dirty="0" smtClean="0">
                <a:solidFill>
                  <a:schemeClr val="bg1"/>
                </a:solidFill>
              </a:rPr>
              <a:t>,</a:t>
            </a:r>
          </a:p>
          <a:p>
            <a:endParaRPr lang="hu-HU" sz="1400" dirty="0">
              <a:solidFill>
                <a:schemeClr val="bg1"/>
              </a:solidFill>
            </a:endParaRPr>
          </a:p>
          <a:p>
            <a:r>
              <a:rPr lang="hu-HU" sz="1400" b="1" dirty="0" err="1" smtClean="0">
                <a:solidFill>
                  <a:srgbClr val="FFFF00"/>
                </a:solidFill>
              </a:rPr>
              <a:t>Im</a:t>
            </a:r>
            <a:r>
              <a:rPr lang="hu-HU" sz="1400" b="1" dirty="0" smtClean="0">
                <a:solidFill>
                  <a:srgbClr val="FFFF00"/>
                </a:solidFill>
              </a:rPr>
              <a:t> </a:t>
            </a:r>
            <a:r>
              <a:rPr lang="hu-HU" sz="1400" b="1" dirty="0" err="1" smtClean="0">
                <a:solidFill>
                  <a:srgbClr val="FFFF00"/>
                </a:solidFill>
              </a:rPr>
              <a:t>Nebenhoden</a:t>
            </a:r>
            <a:r>
              <a:rPr lang="hu-HU" sz="1400" b="1" dirty="0" smtClean="0">
                <a:solidFill>
                  <a:srgbClr val="FFFF00"/>
                </a:solidFill>
              </a:rPr>
              <a:t>:</a:t>
            </a:r>
          </a:p>
          <a:p>
            <a:endParaRPr lang="hu-HU" sz="1400" dirty="0">
              <a:solidFill>
                <a:schemeClr val="bg1"/>
              </a:solidFill>
            </a:endParaRPr>
          </a:p>
          <a:p>
            <a:r>
              <a:rPr lang="hu-HU" sz="1400" dirty="0" err="1" smtClean="0">
                <a:solidFill>
                  <a:schemeClr val="bg1"/>
                </a:solidFill>
              </a:rPr>
              <a:t>Ductuli</a:t>
            </a:r>
            <a:r>
              <a:rPr lang="hu-HU" sz="1400" dirty="0" smtClean="0">
                <a:solidFill>
                  <a:schemeClr val="bg1"/>
                </a:solidFill>
              </a:rPr>
              <a:t> </a:t>
            </a:r>
            <a:r>
              <a:rPr lang="hu-HU" sz="1400" dirty="0" err="1" smtClean="0">
                <a:solidFill>
                  <a:schemeClr val="bg1"/>
                </a:solidFill>
              </a:rPr>
              <a:t>efferentes</a:t>
            </a:r>
            <a:r>
              <a:rPr lang="hu-HU" sz="1400" dirty="0" smtClean="0">
                <a:solidFill>
                  <a:schemeClr val="bg1"/>
                </a:solidFill>
              </a:rPr>
              <a:t> </a:t>
            </a:r>
            <a:r>
              <a:rPr lang="hu-HU" sz="1400" dirty="0" err="1" smtClean="0">
                <a:solidFill>
                  <a:schemeClr val="bg1"/>
                </a:solidFill>
              </a:rPr>
              <a:t>testis</a:t>
            </a:r>
            <a:r>
              <a:rPr lang="hu-HU" sz="1400" dirty="0" smtClean="0">
                <a:solidFill>
                  <a:schemeClr val="bg1"/>
                </a:solidFill>
              </a:rPr>
              <a:t> (</a:t>
            </a:r>
            <a:r>
              <a:rPr lang="hu-HU" sz="1400" dirty="0" err="1" smtClean="0">
                <a:solidFill>
                  <a:schemeClr val="bg1"/>
                </a:solidFill>
              </a:rPr>
              <a:t>im</a:t>
            </a:r>
            <a:r>
              <a:rPr lang="hu-HU" sz="1400" dirty="0" smtClean="0">
                <a:solidFill>
                  <a:schemeClr val="bg1"/>
                </a:solidFill>
              </a:rPr>
              <a:t> </a:t>
            </a:r>
            <a:r>
              <a:rPr lang="hu-HU" sz="1400" dirty="0" err="1" smtClean="0">
                <a:solidFill>
                  <a:schemeClr val="bg1"/>
                </a:solidFill>
              </a:rPr>
              <a:t>caput</a:t>
            </a:r>
            <a:r>
              <a:rPr lang="hu-HU" sz="1400" dirty="0" smtClean="0">
                <a:solidFill>
                  <a:schemeClr val="bg1"/>
                </a:solidFill>
              </a:rPr>
              <a:t> </a:t>
            </a:r>
            <a:r>
              <a:rPr lang="hu-HU" sz="1400" dirty="0" err="1" smtClean="0">
                <a:solidFill>
                  <a:schemeClr val="bg1"/>
                </a:solidFill>
              </a:rPr>
              <a:t>epididymidis</a:t>
            </a:r>
            <a:r>
              <a:rPr lang="hu-HU" sz="1400" dirty="0" smtClean="0">
                <a:solidFill>
                  <a:schemeClr val="bg1"/>
                </a:solidFill>
              </a:rPr>
              <a:t>)</a:t>
            </a:r>
          </a:p>
          <a:p>
            <a:r>
              <a:rPr lang="hu-HU" sz="1400" dirty="0" err="1" smtClean="0">
                <a:solidFill>
                  <a:schemeClr val="bg1"/>
                </a:solidFill>
              </a:rPr>
              <a:t>Ductus</a:t>
            </a:r>
            <a:r>
              <a:rPr lang="hu-HU" sz="1400" dirty="0" smtClean="0">
                <a:solidFill>
                  <a:schemeClr val="bg1"/>
                </a:solidFill>
              </a:rPr>
              <a:t> </a:t>
            </a:r>
            <a:r>
              <a:rPr lang="hu-HU" sz="1400" dirty="0" err="1" smtClean="0">
                <a:solidFill>
                  <a:schemeClr val="bg1"/>
                </a:solidFill>
              </a:rPr>
              <a:t>epididymidis</a:t>
            </a:r>
            <a:r>
              <a:rPr lang="hu-HU" sz="1400" dirty="0" smtClean="0">
                <a:solidFill>
                  <a:schemeClr val="bg1"/>
                </a:solidFill>
              </a:rPr>
              <a:t> (</a:t>
            </a:r>
            <a:r>
              <a:rPr lang="hu-HU" sz="1400" dirty="0" err="1" smtClean="0">
                <a:solidFill>
                  <a:schemeClr val="bg1"/>
                </a:solidFill>
              </a:rPr>
              <a:t>Nebenhodengang</a:t>
            </a:r>
            <a:r>
              <a:rPr lang="hu-HU" sz="1400" dirty="0" smtClean="0">
                <a:solidFill>
                  <a:schemeClr val="bg1"/>
                </a:solidFill>
              </a:rPr>
              <a:t>, </a:t>
            </a:r>
            <a:r>
              <a:rPr lang="hu-HU" sz="1400" dirty="0" err="1" smtClean="0">
                <a:solidFill>
                  <a:schemeClr val="bg1"/>
                </a:solidFill>
              </a:rPr>
              <a:t>im</a:t>
            </a:r>
            <a:r>
              <a:rPr lang="hu-HU" sz="1400" dirty="0" smtClean="0">
                <a:solidFill>
                  <a:schemeClr val="bg1"/>
                </a:solidFill>
              </a:rPr>
              <a:t> corpus und </a:t>
            </a:r>
            <a:r>
              <a:rPr lang="hu-HU" sz="1400" dirty="0" err="1" smtClean="0">
                <a:solidFill>
                  <a:schemeClr val="bg1"/>
                </a:solidFill>
              </a:rPr>
              <a:t>cauda</a:t>
            </a:r>
            <a:r>
              <a:rPr lang="hu-HU" sz="1400" dirty="0" smtClean="0">
                <a:solidFill>
                  <a:schemeClr val="bg1"/>
                </a:solidFill>
              </a:rPr>
              <a:t> </a:t>
            </a:r>
            <a:r>
              <a:rPr lang="hu-HU" sz="1400" dirty="0" err="1" smtClean="0">
                <a:solidFill>
                  <a:schemeClr val="bg1"/>
                </a:solidFill>
              </a:rPr>
              <a:t>epididymidis</a:t>
            </a:r>
            <a:r>
              <a:rPr lang="hu-HU" sz="1400" dirty="0" smtClean="0">
                <a:solidFill>
                  <a:schemeClr val="bg1"/>
                </a:solidFill>
              </a:rPr>
              <a:t>))</a:t>
            </a:r>
            <a:endParaRPr lang="hu-HU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4582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267744" y="548679"/>
            <a:ext cx="4608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Bindegewebe</a:t>
            </a:r>
            <a:r>
              <a:rPr lang="hu-HU" sz="2400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 des </a:t>
            </a:r>
            <a:r>
              <a:rPr lang="hu-HU" sz="2400" b="1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Hodens</a:t>
            </a:r>
            <a:endParaRPr lang="hu-HU" sz="2400" b="1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539552" y="1379677"/>
            <a:ext cx="7848872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 smtClean="0"/>
              <a:t>:</a:t>
            </a:r>
            <a:r>
              <a:rPr lang="hu-HU" b="1" dirty="0" err="1">
                <a:solidFill>
                  <a:srgbClr val="FFFF00"/>
                </a:solidFill>
              </a:rPr>
              <a:t>Tunica</a:t>
            </a:r>
            <a:r>
              <a:rPr lang="hu-HU" b="1" dirty="0">
                <a:solidFill>
                  <a:srgbClr val="FFFF00"/>
                </a:solidFill>
              </a:rPr>
              <a:t> </a:t>
            </a:r>
            <a:r>
              <a:rPr lang="hu-HU" b="1" dirty="0" err="1" smtClean="0">
                <a:solidFill>
                  <a:srgbClr val="FFFF00"/>
                </a:solidFill>
              </a:rPr>
              <a:t>albuginea</a:t>
            </a:r>
            <a:r>
              <a:rPr lang="hu-HU" sz="1600" dirty="0">
                <a:solidFill>
                  <a:schemeClr val="bg1"/>
                </a:solidFill>
              </a:rPr>
              <a:t>:</a:t>
            </a:r>
            <a:r>
              <a:rPr lang="hu-HU" sz="1600" dirty="0" smtClean="0">
                <a:solidFill>
                  <a:schemeClr val="bg1"/>
                </a:solidFill>
              </a:rPr>
              <a:t> </a:t>
            </a:r>
            <a:r>
              <a:rPr lang="hu-HU" sz="1600" dirty="0" err="1">
                <a:solidFill>
                  <a:schemeClr val="bg1"/>
                </a:solidFill>
              </a:rPr>
              <a:t>e</a:t>
            </a:r>
            <a:r>
              <a:rPr lang="hu-HU" sz="1600" dirty="0" err="1" smtClean="0">
                <a:solidFill>
                  <a:schemeClr val="bg1"/>
                </a:solidFill>
              </a:rPr>
              <a:t>ine</a:t>
            </a:r>
            <a:r>
              <a:rPr lang="hu-HU" sz="1600" dirty="0" smtClean="0">
                <a:solidFill>
                  <a:schemeClr val="bg1"/>
                </a:solidFill>
              </a:rPr>
              <a:t> </a:t>
            </a:r>
            <a:r>
              <a:rPr lang="hu-HU" sz="1600" dirty="0" err="1" smtClean="0">
                <a:solidFill>
                  <a:schemeClr val="bg1"/>
                </a:solidFill>
              </a:rPr>
              <a:t>derbe</a:t>
            </a:r>
            <a:r>
              <a:rPr lang="hu-HU" sz="1600" dirty="0" smtClean="0">
                <a:solidFill>
                  <a:schemeClr val="bg1"/>
                </a:solidFill>
              </a:rPr>
              <a:t> und </a:t>
            </a:r>
            <a:r>
              <a:rPr lang="hu-HU" sz="1600" dirty="0" err="1" smtClean="0">
                <a:solidFill>
                  <a:schemeClr val="bg1"/>
                </a:solidFill>
              </a:rPr>
              <a:t>dicke</a:t>
            </a:r>
            <a:r>
              <a:rPr lang="hu-HU" sz="1600" dirty="0" smtClean="0">
                <a:solidFill>
                  <a:schemeClr val="bg1"/>
                </a:solidFill>
              </a:rPr>
              <a:t> </a:t>
            </a:r>
            <a:r>
              <a:rPr lang="hu-HU" sz="1600" dirty="0" err="1" smtClean="0">
                <a:solidFill>
                  <a:schemeClr val="bg1"/>
                </a:solidFill>
              </a:rPr>
              <a:t>Kapsel</a:t>
            </a:r>
            <a:r>
              <a:rPr lang="hu-HU" sz="1600" dirty="0" smtClean="0">
                <a:solidFill>
                  <a:schemeClr val="bg1"/>
                </a:solidFill>
              </a:rPr>
              <a:t> </a:t>
            </a:r>
            <a:r>
              <a:rPr lang="hu-HU" sz="1600" dirty="0" err="1" smtClean="0">
                <a:solidFill>
                  <a:schemeClr val="bg1"/>
                </a:solidFill>
              </a:rPr>
              <a:t>aus</a:t>
            </a:r>
            <a:r>
              <a:rPr lang="hu-HU" sz="1600" dirty="0" smtClean="0">
                <a:solidFill>
                  <a:schemeClr val="bg1"/>
                </a:solidFill>
              </a:rPr>
              <a:t>  </a:t>
            </a:r>
            <a:r>
              <a:rPr lang="hu-HU" sz="1600" dirty="0" err="1" smtClean="0">
                <a:solidFill>
                  <a:schemeClr val="bg1"/>
                </a:solidFill>
              </a:rPr>
              <a:t>straffem</a:t>
            </a:r>
            <a:r>
              <a:rPr lang="hu-HU" sz="1600" dirty="0" smtClean="0">
                <a:solidFill>
                  <a:schemeClr val="bg1"/>
                </a:solidFill>
              </a:rPr>
              <a:t>, </a:t>
            </a:r>
            <a:r>
              <a:rPr lang="hu-HU" sz="1600" dirty="0" err="1" smtClean="0">
                <a:solidFill>
                  <a:schemeClr val="bg1"/>
                </a:solidFill>
              </a:rPr>
              <a:t>geflächtartigem</a:t>
            </a:r>
            <a:r>
              <a:rPr lang="hu-HU" sz="1600" dirty="0" smtClean="0">
                <a:solidFill>
                  <a:schemeClr val="bg1"/>
                </a:solidFill>
              </a:rPr>
              <a:t> </a:t>
            </a:r>
            <a:r>
              <a:rPr lang="hu-HU" sz="1600" dirty="0" err="1" smtClean="0">
                <a:solidFill>
                  <a:schemeClr val="bg1"/>
                </a:solidFill>
              </a:rPr>
              <a:t>Bindegewebe</a:t>
            </a:r>
            <a:r>
              <a:rPr lang="hu-HU" sz="1600" dirty="0" smtClean="0">
                <a:solidFill>
                  <a:schemeClr val="bg1"/>
                </a:solidFill>
              </a:rPr>
              <a:t>. </a:t>
            </a:r>
            <a:r>
              <a:rPr lang="hu-HU" sz="1600" dirty="0" err="1" smtClean="0">
                <a:solidFill>
                  <a:schemeClr val="bg1"/>
                </a:solidFill>
              </a:rPr>
              <a:t>Enthält</a:t>
            </a:r>
            <a:r>
              <a:rPr lang="hu-HU" sz="1600" dirty="0" smtClean="0">
                <a:solidFill>
                  <a:schemeClr val="bg1"/>
                </a:solidFill>
              </a:rPr>
              <a:t> </a:t>
            </a:r>
            <a:r>
              <a:rPr lang="hu-HU" sz="1600" dirty="0" err="1" smtClean="0">
                <a:solidFill>
                  <a:schemeClr val="bg1"/>
                </a:solidFill>
              </a:rPr>
              <a:t>auch</a:t>
            </a:r>
            <a:r>
              <a:rPr lang="hu-HU" sz="1600" dirty="0" smtClean="0">
                <a:solidFill>
                  <a:schemeClr val="bg1"/>
                </a:solidFill>
              </a:rPr>
              <a:t> </a:t>
            </a:r>
            <a:r>
              <a:rPr lang="hu-HU" sz="1600" dirty="0" err="1" smtClean="0">
                <a:solidFill>
                  <a:schemeClr val="bg1"/>
                </a:solidFill>
              </a:rPr>
              <a:t>einzelne</a:t>
            </a:r>
            <a:r>
              <a:rPr lang="hu-HU" sz="1600" dirty="0" smtClean="0">
                <a:solidFill>
                  <a:schemeClr val="bg1"/>
                </a:solidFill>
              </a:rPr>
              <a:t> </a:t>
            </a:r>
            <a:r>
              <a:rPr lang="hu-HU" sz="1600" dirty="0" err="1" smtClean="0">
                <a:solidFill>
                  <a:schemeClr val="bg1"/>
                </a:solidFill>
              </a:rPr>
              <a:t>glatte</a:t>
            </a:r>
            <a:r>
              <a:rPr lang="hu-HU" sz="1600" dirty="0" smtClean="0">
                <a:solidFill>
                  <a:schemeClr val="bg1"/>
                </a:solidFill>
              </a:rPr>
              <a:t> </a:t>
            </a:r>
            <a:r>
              <a:rPr lang="hu-HU" sz="1600" dirty="0" err="1" smtClean="0">
                <a:solidFill>
                  <a:schemeClr val="bg1"/>
                </a:solidFill>
              </a:rPr>
              <a:t>Muskelzellen</a:t>
            </a:r>
            <a:r>
              <a:rPr lang="hu-HU" sz="1600" dirty="0" smtClean="0">
                <a:solidFill>
                  <a:schemeClr val="bg1"/>
                </a:solidFill>
              </a:rPr>
              <a:t>. </a:t>
            </a:r>
            <a:r>
              <a:rPr lang="hu-HU" sz="1600" dirty="0" err="1" smtClean="0">
                <a:solidFill>
                  <a:schemeClr val="bg1"/>
                </a:solidFill>
              </a:rPr>
              <a:t>Hält</a:t>
            </a:r>
            <a:r>
              <a:rPr lang="hu-HU" sz="1600" dirty="0" smtClean="0">
                <a:solidFill>
                  <a:schemeClr val="bg1"/>
                </a:solidFill>
              </a:rPr>
              <a:t> </a:t>
            </a:r>
            <a:r>
              <a:rPr lang="hu-HU" sz="1600" dirty="0" err="1" smtClean="0">
                <a:solidFill>
                  <a:schemeClr val="bg1"/>
                </a:solidFill>
              </a:rPr>
              <a:t>das</a:t>
            </a:r>
            <a:r>
              <a:rPr lang="hu-HU" sz="1600" dirty="0" smtClean="0">
                <a:solidFill>
                  <a:schemeClr val="bg1"/>
                </a:solidFill>
              </a:rPr>
              <a:t> </a:t>
            </a:r>
            <a:r>
              <a:rPr lang="hu-HU" sz="1600" dirty="0" err="1" smtClean="0">
                <a:solidFill>
                  <a:schemeClr val="bg1"/>
                </a:solidFill>
              </a:rPr>
              <a:t>Innere</a:t>
            </a:r>
            <a:r>
              <a:rPr lang="hu-HU" sz="1600" dirty="0" smtClean="0">
                <a:solidFill>
                  <a:schemeClr val="bg1"/>
                </a:solidFill>
              </a:rPr>
              <a:t> des </a:t>
            </a:r>
            <a:r>
              <a:rPr lang="hu-HU" sz="1600" dirty="0" err="1" smtClean="0">
                <a:solidFill>
                  <a:schemeClr val="bg1"/>
                </a:solidFill>
              </a:rPr>
              <a:t>Hodens</a:t>
            </a:r>
            <a:r>
              <a:rPr lang="hu-HU" sz="1600" dirty="0" smtClean="0">
                <a:solidFill>
                  <a:schemeClr val="bg1"/>
                </a:solidFill>
              </a:rPr>
              <a:t> </a:t>
            </a:r>
            <a:r>
              <a:rPr lang="hu-HU" sz="1600" dirty="0" err="1" smtClean="0">
                <a:solidFill>
                  <a:schemeClr val="bg1"/>
                </a:solidFill>
              </a:rPr>
              <a:t>unter</a:t>
            </a:r>
            <a:r>
              <a:rPr lang="hu-HU" sz="1600" dirty="0" smtClean="0">
                <a:solidFill>
                  <a:schemeClr val="bg1"/>
                </a:solidFill>
              </a:rPr>
              <a:t> </a:t>
            </a:r>
            <a:r>
              <a:rPr lang="hu-HU" sz="1600" dirty="0" err="1" smtClean="0">
                <a:solidFill>
                  <a:schemeClr val="bg1"/>
                </a:solidFill>
              </a:rPr>
              <a:t>Druck</a:t>
            </a:r>
            <a:r>
              <a:rPr lang="hu-HU" sz="1600" dirty="0" smtClean="0">
                <a:solidFill>
                  <a:schemeClr val="bg1"/>
                </a:solidFill>
              </a:rPr>
              <a:t>.</a:t>
            </a:r>
          </a:p>
          <a:p>
            <a:r>
              <a:rPr lang="hu-HU" sz="1600" dirty="0" err="1" smtClean="0">
                <a:solidFill>
                  <a:schemeClr val="bg1"/>
                </a:solidFill>
              </a:rPr>
              <a:t>Verdickung</a:t>
            </a:r>
            <a:r>
              <a:rPr lang="hu-HU" sz="1600" dirty="0" smtClean="0">
                <a:solidFill>
                  <a:schemeClr val="bg1"/>
                </a:solidFill>
              </a:rPr>
              <a:t> an der </a:t>
            </a:r>
            <a:r>
              <a:rPr lang="hu-HU" sz="1600" dirty="0" err="1" smtClean="0">
                <a:solidFill>
                  <a:schemeClr val="bg1"/>
                </a:solidFill>
              </a:rPr>
              <a:t>dorsalen</a:t>
            </a:r>
            <a:r>
              <a:rPr lang="hu-HU" sz="1600" dirty="0" smtClean="0">
                <a:solidFill>
                  <a:schemeClr val="bg1"/>
                </a:solidFill>
              </a:rPr>
              <a:t> </a:t>
            </a:r>
            <a:r>
              <a:rPr lang="hu-HU" sz="1600" dirty="0" err="1" smtClean="0">
                <a:solidFill>
                  <a:schemeClr val="bg1"/>
                </a:solidFill>
              </a:rPr>
              <a:t>Seite</a:t>
            </a:r>
            <a:r>
              <a:rPr lang="hu-HU" sz="1600" dirty="0" smtClean="0">
                <a:solidFill>
                  <a:schemeClr val="bg1"/>
                </a:solidFill>
              </a:rPr>
              <a:t>: </a:t>
            </a:r>
            <a:r>
              <a:rPr lang="hu-HU" sz="1600" b="1" dirty="0" err="1" smtClean="0">
                <a:solidFill>
                  <a:schemeClr val="bg1"/>
                </a:solidFill>
              </a:rPr>
              <a:t>Mediastinum</a:t>
            </a:r>
            <a:r>
              <a:rPr lang="hu-HU" sz="1600" b="1" dirty="0" smtClean="0">
                <a:solidFill>
                  <a:schemeClr val="bg1"/>
                </a:solidFill>
              </a:rPr>
              <a:t> </a:t>
            </a:r>
            <a:r>
              <a:rPr lang="hu-HU" sz="1600" b="1" dirty="0" err="1" smtClean="0">
                <a:solidFill>
                  <a:schemeClr val="bg1"/>
                </a:solidFill>
              </a:rPr>
              <a:t>testis</a:t>
            </a:r>
            <a:r>
              <a:rPr lang="hu-HU" sz="1600" dirty="0" smtClean="0">
                <a:solidFill>
                  <a:schemeClr val="bg1"/>
                </a:solidFill>
              </a:rPr>
              <a:t>: </a:t>
            </a:r>
            <a:r>
              <a:rPr lang="hu-HU" sz="1600" dirty="0" err="1" smtClean="0">
                <a:solidFill>
                  <a:schemeClr val="bg1"/>
                </a:solidFill>
              </a:rPr>
              <a:t>Ein-</a:t>
            </a:r>
            <a:r>
              <a:rPr lang="hu-HU" sz="1600" dirty="0" smtClean="0">
                <a:solidFill>
                  <a:schemeClr val="bg1"/>
                </a:solidFill>
              </a:rPr>
              <a:t> und </a:t>
            </a:r>
            <a:r>
              <a:rPr lang="hu-HU" sz="1600" dirty="0" err="1" smtClean="0">
                <a:solidFill>
                  <a:schemeClr val="bg1"/>
                </a:solidFill>
              </a:rPr>
              <a:t>Austrittsbereich</a:t>
            </a:r>
            <a:r>
              <a:rPr lang="hu-HU" sz="1600" dirty="0" smtClean="0">
                <a:solidFill>
                  <a:schemeClr val="bg1"/>
                </a:solidFill>
              </a:rPr>
              <a:t> von </a:t>
            </a:r>
            <a:r>
              <a:rPr lang="hu-HU" sz="1600" dirty="0" err="1" smtClean="0">
                <a:solidFill>
                  <a:schemeClr val="bg1"/>
                </a:solidFill>
              </a:rPr>
              <a:t>Blutgefässen</a:t>
            </a:r>
            <a:r>
              <a:rPr lang="hu-HU" sz="1600" dirty="0" smtClean="0">
                <a:solidFill>
                  <a:schemeClr val="bg1"/>
                </a:solidFill>
              </a:rPr>
              <a:t>, </a:t>
            </a:r>
            <a:r>
              <a:rPr lang="hu-HU" sz="1600" dirty="0" err="1" smtClean="0">
                <a:solidFill>
                  <a:schemeClr val="bg1"/>
                </a:solidFill>
              </a:rPr>
              <a:t>Lymphgefässe</a:t>
            </a:r>
            <a:r>
              <a:rPr lang="hu-HU" sz="1600" dirty="0" smtClean="0">
                <a:solidFill>
                  <a:schemeClr val="bg1"/>
                </a:solidFill>
              </a:rPr>
              <a:t>, </a:t>
            </a:r>
            <a:r>
              <a:rPr lang="hu-HU" sz="1600" dirty="0" err="1" smtClean="0">
                <a:solidFill>
                  <a:schemeClr val="bg1"/>
                </a:solidFill>
              </a:rPr>
              <a:t>rete</a:t>
            </a:r>
            <a:r>
              <a:rPr lang="hu-HU" sz="1600" dirty="0" smtClean="0">
                <a:solidFill>
                  <a:schemeClr val="bg1"/>
                </a:solidFill>
              </a:rPr>
              <a:t> </a:t>
            </a:r>
            <a:r>
              <a:rPr lang="hu-HU" sz="1600" dirty="0" err="1" smtClean="0">
                <a:solidFill>
                  <a:schemeClr val="bg1"/>
                </a:solidFill>
              </a:rPr>
              <a:t>testis</a:t>
            </a:r>
            <a:r>
              <a:rPr lang="hu-HU" sz="1600" dirty="0" smtClean="0">
                <a:solidFill>
                  <a:schemeClr val="bg1"/>
                </a:solidFill>
              </a:rPr>
              <a:t> (</a:t>
            </a:r>
            <a:r>
              <a:rPr lang="hu-HU" sz="1600" dirty="0" err="1" smtClean="0">
                <a:solidFill>
                  <a:schemeClr val="bg1"/>
                </a:solidFill>
              </a:rPr>
              <a:t>Ausgangsstelle</a:t>
            </a:r>
            <a:r>
              <a:rPr lang="hu-HU" sz="1600" dirty="0" smtClean="0">
                <a:solidFill>
                  <a:schemeClr val="bg1"/>
                </a:solidFill>
              </a:rPr>
              <a:t> </a:t>
            </a:r>
            <a:r>
              <a:rPr lang="hu-HU" sz="1600" dirty="0" err="1" smtClean="0">
                <a:solidFill>
                  <a:schemeClr val="bg1"/>
                </a:solidFill>
              </a:rPr>
              <a:t>von</a:t>
            </a:r>
            <a:r>
              <a:rPr lang="hu-HU" sz="1600" dirty="0" smtClean="0">
                <a:solidFill>
                  <a:schemeClr val="bg1"/>
                </a:solidFill>
              </a:rPr>
              <a:t> </a:t>
            </a:r>
            <a:r>
              <a:rPr lang="hu-HU" sz="1600" dirty="0" err="1" smtClean="0">
                <a:solidFill>
                  <a:schemeClr val="bg1"/>
                </a:solidFill>
              </a:rPr>
              <a:t>ductuli</a:t>
            </a:r>
            <a:r>
              <a:rPr lang="hu-HU" sz="1600" dirty="0" smtClean="0">
                <a:solidFill>
                  <a:schemeClr val="bg1"/>
                </a:solidFill>
              </a:rPr>
              <a:t> </a:t>
            </a:r>
            <a:r>
              <a:rPr lang="hu-HU" sz="1600" dirty="0" err="1" smtClean="0">
                <a:solidFill>
                  <a:schemeClr val="bg1"/>
                </a:solidFill>
              </a:rPr>
              <a:t>efferentes</a:t>
            </a:r>
            <a:r>
              <a:rPr lang="hu-HU" sz="1600" dirty="0" smtClean="0">
                <a:solidFill>
                  <a:schemeClr val="bg1"/>
                </a:solidFill>
              </a:rPr>
              <a:t> </a:t>
            </a:r>
            <a:r>
              <a:rPr lang="hu-HU" sz="1600" dirty="0" err="1" smtClean="0">
                <a:solidFill>
                  <a:schemeClr val="bg1"/>
                </a:solidFill>
              </a:rPr>
              <a:t>testis</a:t>
            </a:r>
            <a:r>
              <a:rPr lang="hu-HU" sz="1600" dirty="0" smtClean="0">
                <a:solidFill>
                  <a:schemeClr val="bg1"/>
                </a:solidFill>
              </a:rPr>
              <a:t>).</a:t>
            </a:r>
          </a:p>
          <a:p>
            <a:endParaRPr lang="hu-HU" b="1" dirty="0" smtClean="0">
              <a:solidFill>
                <a:srgbClr val="FFFF00"/>
              </a:solidFill>
            </a:endParaRPr>
          </a:p>
          <a:p>
            <a:r>
              <a:rPr lang="hu-HU" b="1" dirty="0" err="1" smtClean="0">
                <a:solidFill>
                  <a:srgbClr val="FFFF00"/>
                </a:solidFill>
              </a:rPr>
              <a:t>Tunica</a:t>
            </a:r>
            <a:r>
              <a:rPr lang="hu-HU" b="1" dirty="0" smtClean="0">
                <a:solidFill>
                  <a:srgbClr val="FFFF00"/>
                </a:solidFill>
              </a:rPr>
              <a:t> </a:t>
            </a:r>
            <a:r>
              <a:rPr lang="hu-HU" b="1" dirty="0" err="1" smtClean="0">
                <a:solidFill>
                  <a:srgbClr val="FFFF00"/>
                </a:solidFill>
              </a:rPr>
              <a:t>serosa</a:t>
            </a:r>
            <a:r>
              <a:rPr lang="hu-HU" b="1" dirty="0" smtClean="0">
                <a:solidFill>
                  <a:srgbClr val="FFFF00"/>
                </a:solidFill>
              </a:rPr>
              <a:t> (</a:t>
            </a:r>
            <a:r>
              <a:rPr lang="hu-HU" b="1" dirty="0" err="1" smtClean="0">
                <a:solidFill>
                  <a:srgbClr val="FFFF00"/>
                </a:solidFill>
              </a:rPr>
              <a:t>Epiorchium</a:t>
            </a:r>
            <a:r>
              <a:rPr lang="hu-HU" sz="1600" dirty="0" smtClean="0">
                <a:solidFill>
                  <a:schemeClr val="bg1"/>
                </a:solidFill>
              </a:rPr>
              <a:t>): </a:t>
            </a:r>
            <a:r>
              <a:rPr lang="hu-HU" sz="1600" dirty="0" err="1" smtClean="0">
                <a:solidFill>
                  <a:schemeClr val="bg1"/>
                </a:solidFill>
              </a:rPr>
              <a:t>bedeckt</a:t>
            </a:r>
            <a:r>
              <a:rPr lang="hu-HU" sz="1600" dirty="0" smtClean="0">
                <a:solidFill>
                  <a:schemeClr val="bg1"/>
                </a:solidFill>
              </a:rPr>
              <a:t> die </a:t>
            </a:r>
            <a:r>
              <a:rPr lang="hu-HU" sz="1600" dirty="0" err="1" smtClean="0">
                <a:solidFill>
                  <a:schemeClr val="bg1"/>
                </a:solidFill>
              </a:rPr>
              <a:t>Hodenoberfläche</a:t>
            </a:r>
            <a:r>
              <a:rPr lang="hu-HU" sz="1600" dirty="0" smtClean="0">
                <a:solidFill>
                  <a:schemeClr val="bg1"/>
                </a:solidFill>
              </a:rPr>
              <a:t>, </a:t>
            </a:r>
            <a:r>
              <a:rPr lang="hu-HU" sz="1600" dirty="0" err="1" smtClean="0">
                <a:solidFill>
                  <a:schemeClr val="bg1"/>
                </a:solidFill>
              </a:rPr>
              <a:t>schlägt</a:t>
            </a:r>
            <a:r>
              <a:rPr lang="hu-HU" sz="1600" dirty="0" smtClean="0">
                <a:solidFill>
                  <a:schemeClr val="bg1"/>
                </a:solidFill>
              </a:rPr>
              <a:t> </a:t>
            </a:r>
            <a:r>
              <a:rPr lang="hu-HU" sz="1600" dirty="0" err="1" smtClean="0">
                <a:solidFill>
                  <a:schemeClr val="bg1"/>
                </a:solidFill>
              </a:rPr>
              <a:t>beim</a:t>
            </a:r>
            <a:r>
              <a:rPr lang="hu-HU" sz="1600" dirty="0" smtClean="0">
                <a:solidFill>
                  <a:schemeClr val="bg1"/>
                </a:solidFill>
              </a:rPr>
              <a:t> </a:t>
            </a:r>
            <a:r>
              <a:rPr lang="hu-HU" sz="1600" dirty="0" err="1" smtClean="0">
                <a:solidFill>
                  <a:schemeClr val="bg1"/>
                </a:solidFill>
              </a:rPr>
              <a:t>Mediastinum</a:t>
            </a:r>
            <a:r>
              <a:rPr lang="hu-HU" sz="1600" dirty="0" smtClean="0">
                <a:solidFill>
                  <a:schemeClr val="bg1"/>
                </a:solidFill>
              </a:rPr>
              <a:t> </a:t>
            </a:r>
            <a:r>
              <a:rPr lang="hu-HU" sz="1600" dirty="0" err="1" smtClean="0">
                <a:solidFill>
                  <a:schemeClr val="bg1"/>
                </a:solidFill>
              </a:rPr>
              <a:t>in</a:t>
            </a:r>
            <a:r>
              <a:rPr lang="hu-HU" sz="1600" dirty="0" smtClean="0">
                <a:solidFill>
                  <a:schemeClr val="bg1"/>
                </a:solidFill>
              </a:rPr>
              <a:t> </a:t>
            </a:r>
            <a:r>
              <a:rPr lang="hu-HU" sz="1600" dirty="0" err="1" smtClean="0">
                <a:solidFill>
                  <a:schemeClr val="bg1"/>
                </a:solidFill>
              </a:rPr>
              <a:t>das</a:t>
            </a:r>
            <a:r>
              <a:rPr lang="hu-HU" sz="1600" dirty="0" smtClean="0">
                <a:solidFill>
                  <a:schemeClr val="bg1"/>
                </a:solidFill>
              </a:rPr>
              <a:t> </a:t>
            </a:r>
            <a:r>
              <a:rPr lang="hu-HU" sz="1600" dirty="0" err="1" smtClean="0">
                <a:solidFill>
                  <a:schemeClr val="bg1"/>
                </a:solidFill>
              </a:rPr>
              <a:t>parietale</a:t>
            </a:r>
            <a:r>
              <a:rPr lang="hu-HU" sz="1600" dirty="0" smtClean="0">
                <a:solidFill>
                  <a:schemeClr val="bg1"/>
                </a:solidFill>
              </a:rPr>
              <a:t> Blatt (</a:t>
            </a:r>
            <a:r>
              <a:rPr lang="hu-HU" sz="1600" dirty="0" err="1" smtClean="0">
                <a:solidFill>
                  <a:schemeClr val="bg1"/>
                </a:solidFill>
              </a:rPr>
              <a:t>Periorchium</a:t>
            </a:r>
            <a:r>
              <a:rPr lang="hu-HU" sz="1600" dirty="0" smtClean="0">
                <a:solidFill>
                  <a:schemeClr val="bg1"/>
                </a:solidFill>
              </a:rPr>
              <a:t>) </a:t>
            </a:r>
            <a:r>
              <a:rPr lang="hu-HU" sz="1600" dirty="0" err="1" smtClean="0">
                <a:solidFill>
                  <a:schemeClr val="bg1"/>
                </a:solidFill>
              </a:rPr>
              <a:t>über</a:t>
            </a:r>
            <a:r>
              <a:rPr lang="hu-HU" sz="1600" dirty="0" smtClean="0">
                <a:solidFill>
                  <a:schemeClr val="bg1"/>
                </a:solidFill>
              </a:rPr>
              <a:t>.</a:t>
            </a:r>
          </a:p>
          <a:p>
            <a:endParaRPr lang="hu-HU" sz="1600" dirty="0">
              <a:solidFill>
                <a:schemeClr val="bg1"/>
              </a:solidFill>
            </a:endParaRPr>
          </a:p>
          <a:p>
            <a:r>
              <a:rPr lang="hu-HU" b="1" dirty="0" err="1" smtClean="0">
                <a:solidFill>
                  <a:srgbClr val="FFFF00"/>
                </a:solidFill>
              </a:rPr>
              <a:t>Blutgefässreiche</a:t>
            </a:r>
            <a:r>
              <a:rPr lang="hu-HU" b="1" dirty="0" smtClean="0">
                <a:solidFill>
                  <a:srgbClr val="FFFF00"/>
                </a:solidFill>
              </a:rPr>
              <a:t> </a:t>
            </a:r>
            <a:r>
              <a:rPr lang="hu-HU" b="1" dirty="0" err="1" smtClean="0">
                <a:solidFill>
                  <a:srgbClr val="FFFF00"/>
                </a:solidFill>
              </a:rPr>
              <a:t>Schicht</a:t>
            </a:r>
            <a:r>
              <a:rPr lang="hu-HU" sz="1600" dirty="0" smtClean="0">
                <a:solidFill>
                  <a:schemeClr val="bg1"/>
                </a:solidFill>
              </a:rPr>
              <a:t> an der </a:t>
            </a:r>
            <a:r>
              <a:rPr lang="hu-HU" sz="1600" dirty="0" err="1" smtClean="0">
                <a:solidFill>
                  <a:schemeClr val="bg1"/>
                </a:solidFill>
              </a:rPr>
              <a:t>inneren</a:t>
            </a:r>
            <a:r>
              <a:rPr lang="hu-HU" sz="1600" dirty="0" smtClean="0">
                <a:solidFill>
                  <a:schemeClr val="bg1"/>
                </a:solidFill>
              </a:rPr>
              <a:t> </a:t>
            </a:r>
            <a:r>
              <a:rPr lang="hu-HU" sz="1600" dirty="0" err="1" smtClean="0">
                <a:solidFill>
                  <a:schemeClr val="bg1"/>
                </a:solidFill>
              </a:rPr>
              <a:t>Oberfläche</a:t>
            </a:r>
            <a:r>
              <a:rPr lang="hu-HU" sz="1600" dirty="0" smtClean="0">
                <a:solidFill>
                  <a:schemeClr val="bg1"/>
                </a:solidFill>
              </a:rPr>
              <a:t> </a:t>
            </a:r>
            <a:r>
              <a:rPr lang="hu-HU" sz="1600" dirty="0" err="1" smtClean="0">
                <a:solidFill>
                  <a:schemeClr val="bg1"/>
                </a:solidFill>
              </a:rPr>
              <a:t>der</a:t>
            </a:r>
            <a:r>
              <a:rPr lang="hu-HU" sz="1600" dirty="0" smtClean="0">
                <a:solidFill>
                  <a:schemeClr val="bg1"/>
                </a:solidFill>
              </a:rPr>
              <a:t> </a:t>
            </a:r>
            <a:r>
              <a:rPr lang="hu-HU" sz="1600" dirty="0" err="1" smtClean="0">
                <a:solidFill>
                  <a:schemeClr val="bg1"/>
                </a:solidFill>
              </a:rPr>
              <a:t>Tunica</a:t>
            </a:r>
            <a:r>
              <a:rPr lang="hu-HU" sz="1600" dirty="0" smtClean="0">
                <a:solidFill>
                  <a:schemeClr val="bg1"/>
                </a:solidFill>
              </a:rPr>
              <a:t> </a:t>
            </a:r>
            <a:r>
              <a:rPr lang="hu-HU" sz="1600" dirty="0" err="1" smtClean="0">
                <a:solidFill>
                  <a:schemeClr val="bg1"/>
                </a:solidFill>
              </a:rPr>
              <a:t>albuginea</a:t>
            </a:r>
            <a:r>
              <a:rPr lang="hu-HU" sz="1600" dirty="0" smtClean="0">
                <a:solidFill>
                  <a:schemeClr val="bg1"/>
                </a:solidFill>
              </a:rPr>
              <a:t>.</a:t>
            </a:r>
          </a:p>
          <a:p>
            <a:endParaRPr lang="hu-HU" sz="1600" dirty="0">
              <a:solidFill>
                <a:schemeClr val="bg1"/>
              </a:solidFill>
            </a:endParaRPr>
          </a:p>
          <a:p>
            <a:r>
              <a:rPr lang="hu-HU" b="1" dirty="0" err="1" smtClean="0">
                <a:solidFill>
                  <a:srgbClr val="FFFF00"/>
                </a:solidFill>
              </a:rPr>
              <a:t>Septula</a:t>
            </a:r>
            <a:r>
              <a:rPr lang="hu-HU" b="1" dirty="0" smtClean="0">
                <a:solidFill>
                  <a:srgbClr val="FFFF00"/>
                </a:solidFill>
              </a:rPr>
              <a:t> </a:t>
            </a:r>
            <a:r>
              <a:rPr lang="hu-HU" b="1" dirty="0" err="1" smtClean="0">
                <a:solidFill>
                  <a:srgbClr val="FFFF00"/>
                </a:solidFill>
              </a:rPr>
              <a:t>testis</a:t>
            </a:r>
            <a:r>
              <a:rPr lang="hu-HU" sz="1600" dirty="0" smtClean="0">
                <a:solidFill>
                  <a:schemeClr val="bg1"/>
                </a:solidFill>
              </a:rPr>
              <a:t> </a:t>
            </a:r>
            <a:r>
              <a:rPr lang="hu-HU" sz="1600" dirty="0" err="1" smtClean="0">
                <a:solidFill>
                  <a:schemeClr val="bg1"/>
                </a:solidFill>
              </a:rPr>
              <a:t>zwischen</a:t>
            </a:r>
            <a:r>
              <a:rPr lang="hu-HU" sz="1600" dirty="0" smtClean="0">
                <a:solidFill>
                  <a:schemeClr val="bg1"/>
                </a:solidFill>
              </a:rPr>
              <a:t> </a:t>
            </a:r>
            <a:r>
              <a:rPr lang="hu-HU" sz="1600" dirty="0" err="1" smtClean="0">
                <a:solidFill>
                  <a:schemeClr val="bg1"/>
                </a:solidFill>
              </a:rPr>
              <a:t>Hodenläppchen</a:t>
            </a:r>
            <a:endParaRPr lang="hu-HU" sz="1600" dirty="0" smtClean="0">
              <a:solidFill>
                <a:schemeClr val="bg1"/>
              </a:solidFill>
            </a:endParaRPr>
          </a:p>
          <a:p>
            <a:endParaRPr lang="hu-HU" sz="1600" dirty="0">
              <a:solidFill>
                <a:schemeClr val="bg1"/>
              </a:solidFill>
            </a:endParaRPr>
          </a:p>
          <a:p>
            <a:r>
              <a:rPr lang="hu-HU" b="1" dirty="0" err="1" smtClean="0">
                <a:solidFill>
                  <a:srgbClr val="FFFF00"/>
                </a:solidFill>
              </a:rPr>
              <a:t>Interstitium</a:t>
            </a:r>
            <a:r>
              <a:rPr lang="hu-HU" sz="1600" dirty="0" smtClean="0">
                <a:solidFill>
                  <a:schemeClr val="bg1"/>
                </a:solidFill>
              </a:rPr>
              <a:t>: </a:t>
            </a:r>
            <a:r>
              <a:rPr lang="hu-HU" sz="1600" dirty="0" err="1" smtClean="0">
                <a:solidFill>
                  <a:schemeClr val="bg1"/>
                </a:solidFill>
              </a:rPr>
              <a:t>lockeres</a:t>
            </a:r>
            <a:r>
              <a:rPr lang="hu-HU" sz="1600" dirty="0" smtClean="0">
                <a:solidFill>
                  <a:schemeClr val="bg1"/>
                </a:solidFill>
              </a:rPr>
              <a:t> </a:t>
            </a:r>
            <a:r>
              <a:rPr lang="hu-HU" sz="1600" dirty="0" err="1" smtClean="0">
                <a:solidFill>
                  <a:schemeClr val="bg1"/>
                </a:solidFill>
              </a:rPr>
              <a:t>Bindegewebe</a:t>
            </a:r>
            <a:r>
              <a:rPr lang="hu-HU" sz="1600" dirty="0" smtClean="0">
                <a:solidFill>
                  <a:schemeClr val="bg1"/>
                </a:solidFill>
              </a:rPr>
              <a:t> </a:t>
            </a:r>
            <a:r>
              <a:rPr lang="hu-HU" sz="1600" dirty="0" err="1" smtClean="0">
                <a:solidFill>
                  <a:schemeClr val="bg1"/>
                </a:solidFill>
              </a:rPr>
              <a:t>zwischen</a:t>
            </a:r>
            <a:r>
              <a:rPr lang="hu-HU" sz="1600" dirty="0" smtClean="0">
                <a:solidFill>
                  <a:schemeClr val="bg1"/>
                </a:solidFill>
              </a:rPr>
              <a:t> </a:t>
            </a:r>
            <a:r>
              <a:rPr lang="hu-HU" sz="1600" dirty="0" err="1" smtClean="0">
                <a:solidFill>
                  <a:schemeClr val="bg1"/>
                </a:solidFill>
              </a:rPr>
              <a:t>Hodenkanälchen</a:t>
            </a:r>
            <a:r>
              <a:rPr lang="hu-HU" sz="1600" dirty="0" smtClean="0">
                <a:solidFill>
                  <a:schemeClr val="bg1"/>
                </a:solidFill>
              </a:rPr>
              <a:t>, </a:t>
            </a:r>
            <a:r>
              <a:rPr lang="hu-HU" sz="1600" dirty="0" err="1" smtClean="0">
                <a:solidFill>
                  <a:schemeClr val="bg1"/>
                </a:solidFill>
              </a:rPr>
              <a:t>hormonproduzierende</a:t>
            </a:r>
            <a:r>
              <a:rPr lang="hu-HU" sz="1600" dirty="0" smtClean="0">
                <a:solidFill>
                  <a:schemeClr val="bg1"/>
                </a:solidFill>
              </a:rPr>
              <a:t> </a:t>
            </a:r>
            <a:r>
              <a:rPr lang="hu-HU" sz="1600" dirty="0" err="1" smtClean="0">
                <a:solidFill>
                  <a:schemeClr val="bg1"/>
                </a:solidFill>
              </a:rPr>
              <a:t>Leydig-Zellen</a:t>
            </a:r>
            <a:r>
              <a:rPr lang="hu-HU" sz="1600" dirty="0" smtClean="0">
                <a:solidFill>
                  <a:schemeClr val="bg1"/>
                </a:solidFill>
              </a:rPr>
              <a:t>, </a:t>
            </a:r>
            <a:r>
              <a:rPr lang="hu-HU" sz="1600" dirty="0" err="1" smtClean="0">
                <a:solidFill>
                  <a:schemeClr val="bg1"/>
                </a:solidFill>
              </a:rPr>
              <a:t>kleine</a:t>
            </a:r>
            <a:r>
              <a:rPr lang="hu-HU" sz="1600" dirty="0" smtClean="0">
                <a:solidFill>
                  <a:schemeClr val="bg1"/>
                </a:solidFill>
              </a:rPr>
              <a:t> </a:t>
            </a:r>
            <a:r>
              <a:rPr lang="hu-HU" sz="1600" dirty="0" err="1" smtClean="0">
                <a:solidFill>
                  <a:schemeClr val="bg1"/>
                </a:solidFill>
              </a:rPr>
              <a:t>Blutgefässe</a:t>
            </a:r>
            <a:endParaRPr lang="hu-HU" sz="1600" dirty="0" smtClean="0">
              <a:solidFill>
                <a:schemeClr val="bg1"/>
              </a:solidFill>
            </a:endParaRPr>
          </a:p>
          <a:p>
            <a:r>
              <a:rPr lang="hu-HU" sz="1600" dirty="0" smtClean="0">
                <a:solidFill>
                  <a:schemeClr val="bg1"/>
                </a:solidFill>
              </a:rPr>
              <a:t> </a:t>
            </a:r>
            <a:endParaRPr lang="hu-HU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646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31165" y="1052736"/>
            <a:ext cx="36724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Hodenkanälchen</a:t>
            </a:r>
            <a:endParaRPr lang="hu-HU" sz="2000" b="1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14604" y="1058004"/>
            <a:ext cx="6360515" cy="4765804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143508" y="2492896"/>
            <a:ext cx="388843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b="1" dirty="0" err="1" smtClean="0">
                <a:solidFill>
                  <a:srgbClr val="FFFF00"/>
                </a:solidFill>
              </a:rPr>
              <a:t>Tubuli</a:t>
            </a:r>
            <a:r>
              <a:rPr lang="hu-HU" sz="1400" b="1" dirty="0" smtClean="0">
                <a:solidFill>
                  <a:srgbClr val="FFFF00"/>
                </a:solidFill>
              </a:rPr>
              <a:t> </a:t>
            </a:r>
            <a:r>
              <a:rPr lang="hu-HU" sz="1400" b="1" dirty="0" err="1" smtClean="0">
                <a:solidFill>
                  <a:srgbClr val="FFFF00"/>
                </a:solidFill>
              </a:rPr>
              <a:t>seminiferi</a:t>
            </a:r>
            <a:r>
              <a:rPr lang="hu-HU" sz="1400" b="1" dirty="0" smtClean="0">
                <a:solidFill>
                  <a:srgbClr val="FFFF00"/>
                </a:solidFill>
              </a:rPr>
              <a:t> </a:t>
            </a:r>
            <a:r>
              <a:rPr lang="hu-HU" sz="1400" b="1" dirty="0" err="1" smtClean="0">
                <a:solidFill>
                  <a:srgbClr val="FFFF00"/>
                </a:solidFill>
              </a:rPr>
              <a:t>contorti</a:t>
            </a:r>
            <a:r>
              <a:rPr lang="hu-HU" sz="1400" b="1" dirty="0" smtClean="0">
                <a:solidFill>
                  <a:srgbClr val="FFFF00"/>
                </a:solidFill>
              </a:rPr>
              <a:t>: </a:t>
            </a:r>
            <a:r>
              <a:rPr lang="hu-HU" sz="1400" dirty="0" smtClean="0">
                <a:solidFill>
                  <a:schemeClr val="bg1"/>
                </a:solidFill>
              </a:rPr>
              <a:t>20-80 cm </a:t>
            </a:r>
            <a:r>
              <a:rPr lang="hu-HU" sz="1400" dirty="0" err="1" smtClean="0">
                <a:solidFill>
                  <a:schemeClr val="bg1"/>
                </a:solidFill>
              </a:rPr>
              <a:t>lange</a:t>
            </a:r>
            <a:r>
              <a:rPr lang="hu-HU" sz="1400" dirty="0" smtClean="0">
                <a:solidFill>
                  <a:schemeClr val="bg1"/>
                </a:solidFill>
              </a:rPr>
              <a:t>, 250 </a:t>
            </a:r>
            <a:r>
              <a:rPr lang="el-GR" sz="1400" dirty="0" smtClean="0">
                <a:solidFill>
                  <a:schemeClr val="bg1"/>
                </a:solidFill>
              </a:rPr>
              <a:t>μ</a:t>
            </a:r>
            <a:r>
              <a:rPr lang="hu-HU" sz="1400" dirty="0" smtClean="0">
                <a:solidFill>
                  <a:schemeClr val="bg1"/>
                </a:solidFill>
              </a:rPr>
              <a:t>m </a:t>
            </a:r>
            <a:r>
              <a:rPr lang="hu-HU" sz="1400" dirty="0" err="1" smtClean="0">
                <a:solidFill>
                  <a:schemeClr val="bg1"/>
                </a:solidFill>
              </a:rPr>
              <a:t>dicke</a:t>
            </a:r>
            <a:r>
              <a:rPr lang="hu-HU" sz="1400" dirty="0" smtClean="0">
                <a:solidFill>
                  <a:schemeClr val="bg1"/>
                </a:solidFill>
              </a:rPr>
              <a:t>, </a:t>
            </a:r>
            <a:r>
              <a:rPr lang="hu-HU" sz="1400" dirty="0" err="1" smtClean="0">
                <a:solidFill>
                  <a:schemeClr val="bg1"/>
                </a:solidFill>
              </a:rPr>
              <a:t>stark</a:t>
            </a:r>
            <a:r>
              <a:rPr lang="hu-HU" sz="1400" dirty="0" smtClean="0">
                <a:solidFill>
                  <a:schemeClr val="bg1"/>
                </a:solidFill>
              </a:rPr>
              <a:t> </a:t>
            </a:r>
            <a:r>
              <a:rPr lang="hu-HU" sz="1400" dirty="0" err="1" smtClean="0">
                <a:solidFill>
                  <a:schemeClr val="bg1"/>
                </a:solidFill>
              </a:rPr>
              <a:t>gewundene</a:t>
            </a:r>
            <a:r>
              <a:rPr lang="hu-HU" sz="1400" dirty="0" smtClean="0">
                <a:solidFill>
                  <a:schemeClr val="bg1"/>
                </a:solidFill>
              </a:rPr>
              <a:t> </a:t>
            </a:r>
            <a:r>
              <a:rPr lang="hu-HU" sz="1400" dirty="0" err="1" smtClean="0">
                <a:solidFill>
                  <a:schemeClr val="bg1"/>
                </a:solidFill>
              </a:rPr>
              <a:t>Kanälchen</a:t>
            </a:r>
            <a:r>
              <a:rPr lang="hu-HU" sz="1400" dirty="0" smtClean="0">
                <a:solidFill>
                  <a:schemeClr val="bg1"/>
                </a:solidFill>
              </a:rPr>
              <a:t>, 1-2 </a:t>
            </a:r>
            <a:r>
              <a:rPr lang="hu-HU" sz="1400" dirty="0" err="1" smtClean="0">
                <a:solidFill>
                  <a:schemeClr val="bg1"/>
                </a:solidFill>
              </a:rPr>
              <a:t>in</a:t>
            </a:r>
            <a:r>
              <a:rPr lang="hu-HU" sz="1400" dirty="0" smtClean="0">
                <a:solidFill>
                  <a:schemeClr val="bg1"/>
                </a:solidFill>
              </a:rPr>
              <a:t> </a:t>
            </a:r>
            <a:r>
              <a:rPr lang="hu-HU" sz="1400" dirty="0" err="1" smtClean="0">
                <a:solidFill>
                  <a:schemeClr val="bg1"/>
                </a:solidFill>
              </a:rPr>
              <a:t>einem</a:t>
            </a:r>
            <a:r>
              <a:rPr lang="hu-HU" sz="1400" dirty="0" smtClean="0">
                <a:solidFill>
                  <a:schemeClr val="bg1"/>
                </a:solidFill>
              </a:rPr>
              <a:t> </a:t>
            </a:r>
            <a:r>
              <a:rPr lang="hu-HU" sz="1400" dirty="0" err="1" smtClean="0">
                <a:solidFill>
                  <a:schemeClr val="bg1"/>
                </a:solidFill>
              </a:rPr>
              <a:t>Läppchen</a:t>
            </a:r>
            <a:r>
              <a:rPr lang="hu-HU" sz="1400" dirty="0" smtClean="0">
                <a:solidFill>
                  <a:schemeClr val="bg1"/>
                </a:solidFill>
              </a:rPr>
              <a:t>. </a:t>
            </a:r>
          </a:p>
          <a:p>
            <a:endParaRPr lang="hu-HU" sz="1400" dirty="0">
              <a:solidFill>
                <a:schemeClr val="bg1"/>
              </a:solidFill>
            </a:endParaRPr>
          </a:p>
          <a:p>
            <a:r>
              <a:rPr lang="hu-HU" sz="1400" b="1" dirty="0" err="1" smtClean="0">
                <a:solidFill>
                  <a:srgbClr val="FFFF00"/>
                </a:solidFill>
              </a:rPr>
              <a:t>Tubuli</a:t>
            </a:r>
            <a:r>
              <a:rPr lang="hu-HU" sz="1400" b="1" dirty="0" smtClean="0">
                <a:solidFill>
                  <a:srgbClr val="FFFF00"/>
                </a:solidFill>
              </a:rPr>
              <a:t> </a:t>
            </a:r>
            <a:r>
              <a:rPr lang="hu-HU" sz="1400" b="1" dirty="0" err="1" smtClean="0">
                <a:solidFill>
                  <a:srgbClr val="FFFF00"/>
                </a:solidFill>
              </a:rPr>
              <a:t>seminiferi</a:t>
            </a:r>
            <a:r>
              <a:rPr lang="hu-HU" sz="1400" b="1" dirty="0" smtClean="0">
                <a:solidFill>
                  <a:srgbClr val="FFFF00"/>
                </a:solidFill>
              </a:rPr>
              <a:t> </a:t>
            </a:r>
            <a:r>
              <a:rPr lang="hu-HU" sz="1400" b="1" dirty="0" err="1" smtClean="0">
                <a:solidFill>
                  <a:srgbClr val="FFFF00"/>
                </a:solidFill>
              </a:rPr>
              <a:t>recti</a:t>
            </a:r>
            <a:r>
              <a:rPr lang="hu-HU" sz="1400" b="1" dirty="0" smtClean="0">
                <a:solidFill>
                  <a:srgbClr val="FFFF00"/>
                </a:solidFill>
              </a:rPr>
              <a:t>: </a:t>
            </a:r>
            <a:r>
              <a:rPr lang="hu-HU" sz="1400" dirty="0" err="1" smtClean="0">
                <a:solidFill>
                  <a:schemeClr val="bg1"/>
                </a:solidFill>
              </a:rPr>
              <a:t>kurze</a:t>
            </a:r>
            <a:r>
              <a:rPr lang="hu-HU" sz="1400" dirty="0" smtClean="0">
                <a:solidFill>
                  <a:schemeClr val="bg1"/>
                </a:solidFill>
              </a:rPr>
              <a:t> </a:t>
            </a:r>
            <a:r>
              <a:rPr lang="hu-HU" sz="1400" dirty="0" err="1" smtClean="0">
                <a:solidFill>
                  <a:schemeClr val="bg1"/>
                </a:solidFill>
              </a:rPr>
              <a:t>Endabschnitte</a:t>
            </a:r>
            <a:r>
              <a:rPr lang="hu-HU" sz="1400" dirty="0" smtClean="0">
                <a:solidFill>
                  <a:schemeClr val="bg1"/>
                </a:solidFill>
              </a:rPr>
              <a:t>, </a:t>
            </a:r>
            <a:r>
              <a:rPr lang="hu-HU" sz="1400" dirty="0" err="1" smtClean="0">
                <a:solidFill>
                  <a:schemeClr val="bg1"/>
                </a:solidFill>
              </a:rPr>
              <a:t>münden</a:t>
            </a:r>
            <a:r>
              <a:rPr lang="hu-HU" sz="1400" dirty="0" smtClean="0">
                <a:solidFill>
                  <a:schemeClr val="bg1"/>
                </a:solidFill>
              </a:rPr>
              <a:t> </a:t>
            </a:r>
            <a:r>
              <a:rPr lang="hu-HU" sz="1400" dirty="0" err="1" smtClean="0">
                <a:solidFill>
                  <a:schemeClr val="bg1"/>
                </a:solidFill>
              </a:rPr>
              <a:t>in</a:t>
            </a:r>
            <a:r>
              <a:rPr lang="hu-HU" sz="1400" dirty="0" smtClean="0">
                <a:solidFill>
                  <a:schemeClr val="bg1"/>
                </a:solidFill>
              </a:rPr>
              <a:t> die </a:t>
            </a:r>
            <a:r>
              <a:rPr lang="hu-HU" sz="1400" dirty="0" err="1" smtClean="0">
                <a:solidFill>
                  <a:schemeClr val="bg1"/>
                </a:solidFill>
              </a:rPr>
              <a:t>rete</a:t>
            </a:r>
            <a:r>
              <a:rPr lang="hu-HU" sz="1400" dirty="0" smtClean="0">
                <a:solidFill>
                  <a:schemeClr val="bg1"/>
                </a:solidFill>
              </a:rPr>
              <a:t> </a:t>
            </a:r>
            <a:r>
              <a:rPr lang="hu-HU" sz="1400" dirty="0" err="1" smtClean="0">
                <a:solidFill>
                  <a:schemeClr val="bg1"/>
                </a:solidFill>
              </a:rPr>
              <a:t>testis</a:t>
            </a:r>
            <a:r>
              <a:rPr lang="hu-HU" sz="1400" dirty="0" smtClean="0">
                <a:solidFill>
                  <a:schemeClr val="bg1"/>
                </a:solidFill>
              </a:rPr>
              <a:t>.</a:t>
            </a:r>
          </a:p>
          <a:p>
            <a:endParaRPr lang="hu-HU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2622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68436"/>
            <a:ext cx="6120680" cy="5356135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3995936" y="224880"/>
            <a:ext cx="3960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Rete</a:t>
            </a:r>
            <a:r>
              <a:rPr lang="hu-HU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hu-HU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testis</a:t>
            </a:r>
            <a:r>
              <a:rPr lang="hu-HU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, </a:t>
            </a:r>
            <a:r>
              <a:rPr lang="hu-HU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tubuli</a:t>
            </a:r>
            <a:r>
              <a:rPr lang="hu-HU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hu-HU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seminiferi</a:t>
            </a:r>
            <a:r>
              <a:rPr lang="hu-HU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hu-HU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recti</a:t>
            </a:r>
            <a:endParaRPr lang="hu-HU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6804248" y="4653136"/>
            <a:ext cx="19442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dirty="0" err="1" smtClean="0">
                <a:solidFill>
                  <a:schemeClr val="bg1"/>
                </a:solidFill>
              </a:rPr>
              <a:t>Tubuli</a:t>
            </a:r>
            <a:r>
              <a:rPr lang="hu-HU" sz="1400" dirty="0" smtClean="0">
                <a:solidFill>
                  <a:schemeClr val="bg1"/>
                </a:solidFill>
              </a:rPr>
              <a:t> </a:t>
            </a:r>
            <a:r>
              <a:rPr lang="hu-HU" sz="1400" dirty="0" err="1" smtClean="0">
                <a:solidFill>
                  <a:schemeClr val="bg1"/>
                </a:solidFill>
              </a:rPr>
              <a:t>seminiferi</a:t>
            </a:r>
            <a:r>
              <a:rPr lang="hu-HU" sz="1400" dirty="0" smtClean="0">
                <a:solidFill>
                  <a:schemeClr val="bg1"/>
                </a:solidFill>
              </a:rPr>
              <a:t> </a:t>
            </a:r>
            <a:r>
              <a:rPr lang="hu-HU" sz="1400" dirty="0" err="1" smtClean="0">
                <a:solidFill>
                  <a:schemeClr val="bg1"/>
                </a:solidFill>
              </a:rPr>
              <a:t>recti</a:t>
            </a:r>
            <a:endParaRPr lang="hu-HU" sz="1400" dirty="0">
              <a:solidFill>
                <a:schemeClr val="bg1"/>
              </a:solidFill>
            </a:endParaRPr>
          </a:p>
        </p:txBody>
      </p:sp>
      <p:cxnSp>
        <p:nvCxnSpPr>
          <p:cNvPr id="6" name="Egyenes összekötő nyíllal 5"/>
          <p:cNvCxnSpPr/>
          <p:nvPr/>
        </p:nvCxnSpPr>
        <p:spPr>
          <a:xfrm flipH="1">
            <a:off x="5220072" y="4791635"/>
            <a:ext cx="1512168" cy="293549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Egyenes összekötő nyíllal 6"/>
          <p:cNvCxnSpPr/>
          <p:nvPr/>
        </p:nvCxnSpPr>
        <p:spPr>
          <a:xfrm flipH="1">
            <a:off x="4535996" y="4944035"/>
            <a:ext cx="2348644" cy="861229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nyíllal 7"/>
          <p:cNvCxnSpPr/>
          <p:nvPr/>
        </p:nvCxnSpPr>
        <p:spPr>
          <a:xfrm>
            <a:off x="2555776" y="980728"/>
            <a:ext cx="36004" cy="1877725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zövegdoboz 11"/>
          <p:cNvSpPr txBox="1"/>
          <p:nvPr/>
        </p:nvSpPr>
        <p:spPr>
          <a:xfrm>
            <a:off x="2015716" y="725825"/>
            <a:ext cx="1152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dirty="0" err="1" smtClean="0">
                <a:solidFill>
                  <a:schemeClr val="bg1"/>
                </a:solidFill>
              </a:rPr>
              <a:t>Rete</a:t>
            </a:r>
            <a:r>
              <a:rPr lang="hu-HU" sz="1400" dirty="0" smtClean="0">
                <a:solidFill>
                  <a:schemeClr val="bg1"/>
                </a:solidFill>
              </a:rPr>
              <a:t> </a:t>
            </a:r>
            <a:r>
              <a:rPr lang="hu-HU" sz="1400" dirty="0" err="1" smtClean="0">
                <a:solidFill>
                  <a:schemeClr val="bg1"/>
                </a:solidFill>
              </a:rPr>
              <a:t>testis</a:t>
            </a:r>
            <a:endParaRPr lang="hu-HU" sz="1400" dirty="0">
              <a:solidFill>
                <a:schemeClr val="bg1"/>
              </a:solidFill>
            </a:endParaRPr>
          </a:p>
        </p:txBody>
      </p:sp>
      <p:sp>
        <p:nvSpPr>
          <p:cNvPr id="13" name="Szövegdoboz 12"/>
          <p:cNvSpPr txBox="1"/>
          <p:nvPr/>
        </p:nvSpPr>
        <p:spPr>
          <a:xfrm>
            <a:off x="755576" y="1556792"/>
            <a:ext cx="12601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dirty="0" err="1" smtClean="0"/>
              <a:t>Mediastinum</a:t>
            </a:r>
            <a:r>
              <a:rPr lang="hu-HU" sz="1400" dirty="0" smtClean="0"/>
              <a:t> </a:t>
            </a:r>
            <a:r>
              <a:rPr lang="hu-HU" sz="1400" dirty="0" err="1" smtClean="0"/>
              <a:t>testis</a:t>
            </a:r>
            <a:endParaRPr lang="hu-HU" sz="1400" dirty="0"/>
          </a:p>
        </p:txBody>
      </p:sp>
    </p:spTree>
    <p:extLst>
      <p:ext uri="{BB962C8B-B14F-4D97-AF65-F5344CB8AC3E}">
        <p14:creationId xmlns:p14="http://schemas.microsoft.com/office/powerpoint/2010/main" val="1162237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19478" y="295253"/>
            <a:ext cx="7009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Feinere</a:t>
            </a:r>
            <a:r>
              <a:rPr lang="hu-HU" sz="2000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hu-HU" sz="2000" b="1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histologische</a:t>
            </a:r>
            <a:r>
              <a:rPr lang="hu-HU" sz="2000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hu-HU" sz="2000" b="1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Struktur</a:t>
            </a:r>
            <a:r>
              <a:rPr lang="hu-HU" sz="2000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 des </a:t>
            </a:r>
            <a:r>
              <a:rPr lang="hu-HU" sz="2000" b="1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Hodenkanälchens</a:t>
            </a:r>
            <a:endParaRPr lang="hu-HU" sz="2000" b="1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467544" y="1106741"/>
            <a:ext cx="49685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b="1" dirty="0" err="1" smtClean="0">
                <a:solidFill>
                  <a:srgbClr val="FFFF00"/>
                </a:solidFill>
              </a:rPr>
              <a:t>Grundaufbau</a:t>
            </a:r>
            <a:r>
              <a:rPr lang="hu-HU" sz="1400" b="1" dirty="0" smtClean="0">
                <a:solidFill>
                  <a:srgbClr val="FFFF00"/>
                </a:solidFill>
              </a:rPr>
              <a:t>:</a:t>
            </a:r>
            <a:r>
              <a:rPr lang="hu-HU" sz="1400" dirty="0" smtClean="0">
                <a:solidFill>
                  <a:schemeClr val="bg1"/>
                </a:solidFill>
              </a:rPr>
              <a:t> </a:t>
            </a:r>
            <a:r>
              <a:rPr lang="hu-HU" sz="1400" dirty="0" err="1" smtClean="0">
                <a:solidFill>
                  <a:schemeClr val="bg1"/>
                </a:solidFill>
              </a:rPr>
              <a:t>Epitheliales</a:t>
            </a:r>
            <a:r>
              <a:rPr lang="hu-HU" sz="1400" dirty="0" smtClean="0">
                <a:solidFill>
                  <a:schemeClr val="bg1"/>
                </a:solidFill>
              </a:rPr>
              <a:t> </a:t>
            </a:r>
            <a:r>
              <a:rPr lang="hu-HU" sz="1400" dirty="0" err="1" smtClean="0">
                <a:solidFill>
                  <a:schemeClr val="bg1"/>
                </a:solidFill>
              </a:rPr>
              <a:t>Rohr</a:t>
            </a:r>
            <a:r>
              <a:rPr lang="hu-HU" sz="1400" dirty="0" smtClean="0">
                <a:solidFill>
                  <a:schemeClr val="bg1"/>
                </a:solidFill>
              </a:rPr>
              <a:t>, </a:t>
            </a:r>
            <a:r>
              <a:rPr lang="hu-HU" sz="1400" dirty="0" err="1" smtClean="0">
                <a:solidFill>
                  <a:schemeClr val="bg1"/>
                </a:solidFill>
              </a:rPr>
              <a:t>lamina</a:t>
            </a:r>
            <a:r>
              <a:rPr lang="hu-HU" sz="1400" dirty="0" smtClean="0">
                <a:solidFill>
                  <a:schemeClr val="bg1"/>
                </a:solidFill>
              </a:rPr>
              <a:t> </a:t>
            </a:r>
            <a:r>
              <a:rPr lang="hu-HU" sz="1400" dirty="0" err="1" smtClean="0">
                <a:solidFill>
                  <a:schemeClr val="bg1"/>
                </a:solidFill>
              </a:rPr>
              <a:t>basalis</a:t>
            </a:r>
            <a:r>
              <a:rPr lang="hu-HU" sz="1400" dirty="0" smtClean="0">
                <a:solidFill>
                  <a:schemeClr val="bg1"/>
                </a:solidFill>
              </a:rPr>
              <a:t>, </a:t>
            </a:r>
            <a:r>
              <a:rPr lang="hu-HU" sz="1400" dirty="0" err="1" smtClean="0">
                <a:solidFill>
                  <a:schemeClr val="bg1"/>
                </a:solidFill>
              </a:rPr>
              <a:t>Myofibroblasten</a:t>
            </a:r>
            <a:endParaRPr lang="hu-HU" sz="1400" dirty="0" smtClean="0">
              <a:solidFill>
                <a:schemeClr val="bg1"/>
              </a:solidFill>
            </a:endParaRPr>
          </a:p>
          <a:p>
            <a:endParaRPr lang="hu-HU" sz="1400" dirty="0">
              <a:solidFill>
                <a:schemeClr val="bg1"/>
              </a:solidFill>
            </a:endParaRPr>
          </a:p>
          <a:p>
            <a:r>
              <a:rPr lang="hu-HU" sz="1400" b="1" dirty="0" err="1" smtClean="0">
                <a:solidFill>
                  <a:srgbClr val="FFFF00"/>
                </a:solidFill>
              </a:rPr>
              <a:t>Zwischen</a:t>
            </a:r>
            <a:r>
              <a:rPr lang="hu-HU" sz="1400" b="1" dirty="0" smtClean="0">
                <a:solidFill>
                  <a:srgbClr val="FFFF00"/>
                </a:solidFill>
              </a:rPr>
              <a:t> </a:t>
            </a:r>
            <a:r>
              <a:rPr lang="hu-HU" sz="1400" b="1" dirty="0" err="1" smtClean="0">
                <a:solidFill>
                  <a:srgbClr val="FFFF00"/>
                </a:solidFill>
              </a:rPr>
              <a:t>Epithelzellen</a:t>
            </a:r>
            <a:r>
              <a:rPr lang="hu-HU" sz="1400" dirty="0" smtClean="0">
                <a:solidFill>
                  <a:schemeClr val="bg1"/>
                </a:solidFill>
              </a:rPr>
              <a:t>: </a:t>
            </a:r>
            <a:r>
              <a:rPr lang="hu-HU" sz="1400" dirty="0" err="1" smtClean="0">
                <a:solidFill>
                  <a:schemeClr val="bg1"/>
                </a:solidFill>
              </a:rPr>
              <a:t>Keimzellen</a:t>
            </a:r>
            <a:r>
              <a:rPr lang="hu-HU" sz="1400" dirty="0" smtClean="0">
                <a:solidFill>
                  <a:schemeClr val="bg1"/>
                </a:solidFill>
              </a:rPr>
              <a:t> </a:t>
            </a:r>
            <a:r>
              <a:rPr lang="hu-HU" sz="1400" dirty="0" err="1" smtClean="0">
                <a:solidFill>
                  <a:schemeClr val="bg1"/>
                </a:solidFill>
              </a:rPr>
              <a:t>in</a:t>
            </a:r>
            <a:r>
              <a:rPr lang="hu-HU" sz="1400" dirty="0" smtClean="0">
                <a:solidFill>
                  <a:schemeClr val="bg1"/>
                </a:solidFill>
              </a:rPr>
              <a:t> </a:t>
            </a:r>
            <a:r>
              <a:rPr lang="hu-HU" sz="1400" dirty="0" err="1" smtClean="0">
                <a:solidFill>
                  <a:schemeClr val="bg1"/>
                </a:solidFill>
              </a:rPr>
              <a:t>verschiedenen</a:t>
            </a:r>
            <a:r>
              <a:rPr lang="hu-HU" sz="1400" dirty="0" smtClean="0">
                <a:solidFill>
                  <a:schemeClr val="bg1"/>
                </a:solidFill>
              </a:rPr>
              <a:t> </a:t>
            </a:r>
            <a:r>
              <a:rPr lang="hu-HU" sz="1400" dirty="0" err="1" smtClean="0">
                <a:solidFill>
                  <a:schemeClr val="bg1"/>
                </a:solidFill>
              </a:rPr>
              <a:t>Stadien</a:t>
            </a:r>
            <a:r>
              <a:rPr lang="hu-HU" sz="1400" dirty="0" smtClean="0">
                <a:solidFill>
                  <a:schemeClr val="bg1"/>
                </a:solidFill>
              </a:rPr>
              <a:t> der </a:t>
            </a:r>
            <a:r>
              <a:rPr lang="hu-HU" sz="1400" dirty="0" err="1" smtClean="0">
                <a:solidFill>
                  <a:schemeClr val="bg1"/>
                </a:solidFill>
              </a:rPr>
              <a:t>Spermatogenese</a:t>
            </a:r>
            <a:r>
              <a:rPr lang="hu-HU" sz="1400" dirty="0" smtClean="0">
                <a:solidFill>
                  <a:schemeClr val="bg1"/>
                </a:solidFill>
              </a:rPr>
              <a:t> </a:t>
            </a:r>
            <a:endParaRPr lang="hu-HU" sz="1400" dirty="0">
              <a:solidFill>
                <a:schemeClr val="bg1"/>
              </a:solidFill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6493" y="2060848"/>
            <a:ext cx="4809401" cy="3920484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7750961" y="3871782"/>
            <a:ext cx="10355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800" dirty="0" err="1" smtClean="0">
                <a:solidFill>
                  <a:srgbClr val="008000"/>
                </a:solidFill>
              </a:rPr>
              <a:t>Zonula</a:t>
            </a:r>
            <a:r>
              <a:rPr lang="hu-HU" sz="800" dirty="0" smtClean="0">
                <a:solidFill>
                  <a:srgbClr val="008000"/>
                </a:solidFill>
              </a:rPr>
              <a:t> </a:t>
            </a:r>
            <a:r>
              <a:rPr lang="hu-HU" sz="800" dirty="0" err="1" smtClean="0">
                <a:solidFill>
                  <a:srgbClr val="008000"/>
                </a:solidFill>
              </a:rPr>
              <a:t>occludens</a:t>
            </a:r>
            <a:r>
              <a:rPr lang="hu-HU" sz="800" dirty="0" smtClean="0">
                <a:solidFill>
                  <a:srgbClr val="008000"/>
                </a:solidFill>
              </a:rPr>
              <a:t> (</a:t>
            </a:r>
            <a:r>
              <a:rPr lang="hu-HU" sz="800" dirty="0" err="1" smtClean="0">
                <a:solidFill>
                  <a:srgbClr val="008000"/>
                </a:solidFill>
              </a:rPr>
              <a:t>tight</a:t>
            </a:r>
            <a:r>
              <a:rPr lang="hu-HU" sz="800" dirty="0" smtClean="0">
                <a:solidFill>
                  <a:srgbClr val="008000"/>
                </a:solidFill>
              </a:rPr>
              <a:t> </a:t>
            </a:r>
            <a:r>
              <a:rPr lang="hu-HU" sz="800" dirty="0" err="1" smtClean="0">
                <a:solidFill>
                  <a:srgbClr val="008000"/>
                </a:solidFill>
              </a:rPr>
              <a:t>junction</a:t>
            </a:r>
            <a:r>
              <a:rPr lang="hu-HU" sz="800" dirty="0" smtClean="0">
                <a:solidFill>
                  <a:srgbClr val="008000"/>
                </a:solidFill>
              </a:rPr>
              <a:t>)</a:t>
            </a:r>
            <a:endParaRPr lang="hu-HU" sz="800" dirty="0">
              <a:solidFill>
                <a:srgbClr val="008000"/>
              </a:solidFill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7656664" y="4225744"/>
            <a:ext cx="122413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800" b="1" dirty="0" err="1" smtClean="0">
                <a:solidFill>
                  <a:srgbClr val="C00000"/>
                </a:solidFill>
              </a:rPr>
              <a:t>Basales</a:t>
            </a:r>
            <a:r>
              <a:rPr lang="hu-HU" sz="800" b="1" dirty="0" smtClean="0">
                <a:solidFill>
                  <a:srgbClr val="C00000"/>
                </a:solidFill>
              </a:rPr>
              <a:t> </a:t>
            </a:r>
            <a:r>
              <a:rPr lang="hu-HU" sz="800" b="1" dirty="0" err="1" smtClean="0">
                <a:solidFill>
                  <a:srgbClr val="C00000"/>
                </a:solidFill>
              </a:rPr>
              <a:t>Kompartiment</a:t>
            </a:r>
            <a:endParaRPr lang="hu-HU" sz="800" b="1" dirty="0">
              <a:solidFill>
                <a:srgbClr val="C00000"/>
              </a:solidFill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7740352" y="3533228"/>
            <a:ext cx="8640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800" b="1" dirty="0" err="1" smtClean="0">
                <a:solidFill>
                  <a:srgbClr val="C00000"/>
                </a:solidFill>
              </a:rPr>
              <a:t>Adluminales</a:t>
            </a:r>
            <a:r>
              <a:rPr lang="hu-HU" sz="800" b="1" dirty="0" smtClean="0">
                <a:solidFill>
                  <a:srgbClr val="C00000"/>
                </a:solidFill>
              </a:rPr>
              <a:t> </a:t>
            </a:r>
            <a:r>
              <a:rPr lang="hu-HU" sz="800" b="1" dirty="0" err="1" smtClean="0">
                <a:solidFill>
                  <a:srgbClr val="C00000"/>
                </a:solidFill>
              </a:rPr>
              <a:t>Kompartiment</a:t>
            </a:r>
            <a:endParaRPr lang="hu-HU" sz="800" b="1" dirty="0">
              <a:solidFill>
                <a:srgbClr val="C00000"/>
              </a:solidFill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8222780" y="5079894"/>
            <a:ext cx="40772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800" dirty="0" err="1" smtClean="0"/>
              <a:t>Zelle</a:t>
            </a:r>
            <a:endParaRPr lang="hu-HU" sz="800" dirty="0"/>
          </a:p>
        </p:txBody>
      </p:sp>
      <p:sp>
        <p:nvSpPr>
          <p:cNvPr id="10" name="Szövegdoboz 9"/>
          <p:cNvSpPr txBox="1"/>
          <p:nvPr/>
        </p:nvSpPr>
        <p:spPr>
          <a:xfrm>
            <a:off x="5511191" y="5428311"/>
            <a:ext cx="100811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800" dirty="0" err="1" smtClean="0"/>
              <a:t>Spermatogonium</a:t>
            </a:r>
            <a:r>
              <a:rPr lang="hu-HU" sz="800" dirty="0" smtClean="0"/>
              <a:t> A</a:t>
            </a:r>
            <a:endParaRPr lang="hu-HU" sz="800" dirty="0"/>
          </a:p>
        </p:txBody>
      </p:sp>
      <p:sp>
        <p:nvSpPr>
          <p:cNvPr id="11" name="Szövegdoboz 10"/>
          <p:cNvSpPr txBox="1"/>
          <p:nvPr/>
        </p:nvSpPr>
        <p:spPr>
          <a:xfrm>
            <a:off x="4499992" y="5410312"/>
            <a:ext cx="100811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800" dirty="0" err="1" smtClean="0"/>
              <a:t>Spermatogonium</a:t>
            </a:r>
            <a:r>
              <a:rPr lang="hu-HU" sz="800" dirty="0" smtClean="0"/>
              <a:t> B</a:t>
            </a:r>
            <a:endParaRPr lang="hu-HU" sz="800" dirty="0"/>
          </a:p>
        </p:txBody>
      </p:sp>
      <p:sp>
        <p:nvSpPr>
          <p:cNvPr id="12" name="Szövegdoboz 11"/>
          <p:cNvSpPr txBox="1"/>
          <p:nvPr/>
        </p:nvSpPr>
        <p:spPr>
          <a:xfrm>
            <a:off x="7740353" y="3140968"/>
            <a:ext cx="8901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800" dirty="0" err="1" smtClean="0"/>
              <a:t>Primäre</a:t>
            </a:r>
            <a:r>
              <a:rPr lang="hu-HU" sz="800" dirty="0" smtClean="0"/>
              <a:t> </a:t>
            </a:r>
            <a:r>
              <a:rPr lang="hu-HU" sz="800" dirty="0" err="1" smtClean="0"/>
              <a:t>Spermatozyten</a:t>
            </a:r>
            <a:endParaRPr lang="hu-HU" sz="800" dirty="0"/>
          </a:p>
        </p:txBody>
      </p:sp>
      <p:sp>
        <p:nvSpPr>
          <p:cNvPr id="13" name="Szövegdoboz 12"/>
          <p:cNvSpPr txBox="1"/>
          <p:nvPr/>
        </p:nvSpPr>
        <p:spPr>
          <a:xfrm>
            <a:off x="5746458" y="2165297"/>
            <a:ext cx="7200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800" dirty="0" err="1" smtClean="0"/>
              <a:t>Frühe</a:t>
            </a:r>
            <a:r>
              <a:rPr lang="hu-HU" sz="800" dirty="0" smtClean="0"/>
              <a:t> </a:t>
            </a:r>
            <a:r>
              <a:rPr lang="hu-HU" sz="800" dirty="0" err="1" smtClean="0"/>
              <a:t>Spermatiden</a:t>
            </a:r>
            <a:endParaRPr lang="hu-HU" sz="800" dirty="0"/>
          </a:p>
        </p:txBody>
      </p:sp>
      <p:sp>
        <p:nvSpPr>
          <p:cNvPr id="14" name="Szövegdoboz 13"/>
          <p:cNvSpPr txBox="1"/>
          <p:nvPr/>
        </p:nvSpPr>
        <p:spPr>
          <a:xfrm>
            <a:off x="6484919" y="2411304"/>
            <a:ext cx="86100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800" dirty="0" err="1" smtClean="0"/>
              <a:t>Sertoli-Zelle</a:t>
            </a:r>
            <a:endParaRPr lang="hu-HU" sz="800" dirty="0"/>
          </a:p>
        </p:txBody>
      </p:sp>
      <p:sp>
        <p:nvSpPr>
          <p:cNvPr id="15" name="Szövegdoboz 14"/>
          <p:cNvSpPr txBox="1"/>
          <p:nvPr/>
        </p:nvSpPr>
        <p:spPr>
          <a:xfrm>
            <a:off x="4427984" y="2503851"/>
            <a:ext cx="7920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800" dirty="0" err="1" smtClean="0"/>
              <a:t>Späte</a:t>
            </a:r>
            <a:r>
              <a:rPr lang="hu-HU" sz="800" dirty="0" smtClean="0"/>
              <a:t> </a:t>
            </a:r>
            <a:r>
              <a:rPr lang="hu-HU" sz="800" dirty="0" err="1" smtClean="0"/>
              <a:t>Spermatiden</a:t>
            </a:r>
            <a:endParaRPr lang="hu-HU" sz="800" dirty="0"/>
          </a:p>
        </p:txBody>
      </p:sp>
      <p:sp>
        <p:nvSpPr>
          <p:cNvPr id="17" name="Szövegdoboz 16"/>
          <p:cNvSpPr txBox="1"/>
          <p:nvPr/>
        </p:nvSpPr>
        <p:spPr>
          <a:xfrm>
            <a:off x="467544" y="2204864"/>
            <a:ext cx="331236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b="1" dirty="0" err="1" smtClean="0">
                <a:solidFill>
                  <a:srgbClr val="FFFF00"/>
                </a:solidFill>
              </a:rPr>
              <a:t>Sertoli-Zellen</a:t>
            </a:r>
            <a:r>
              <a:rPr lang="hu-HU" sz="1400" dirty="0" smtClean="0">
                <a:solidFill>
                  <a:schemeClr val="bg1"/>
                </a:solidFill>
              </a:rPr>
              <a:t>: </a:t>
            </a:r>
            <a:r>
              <a:rPr lang="hu-HU" sz="1400" dirty="0" err="1" smtClean="0">
                <a:solidFill>
                  <a:schemeClr val="bg1"/>
                </a:solidFill>
              </a:rPr>
              <a:t>transformierte</a:t>
            </a:r>
            <a:r>
              <a:rPr lang="hu-HU" sz="1400" dirty="0" smtClean="0">
                <a:solidFill>
                  <a:schemeClr val="bg1"/>
                </a:solidFill>
              </a:rPr>
              <a:t> </a:t>
            </a:r>
            <a:r>
              <a:rPr lang="hu-HU" sz="1400" dirty="0" err="1" smtClean="0">
                <a:solidFill>
                  <a:schemeClr val="bg1"/>
                </a:solidFill>
              </a:rPr>
              <a:t>Epithelzellen</a:t>
            </a:r>
            <a:r>
              <a:rPr lang="hu-HU" sz="1400" dirty="0" smtClean="0">
                <a:solidFill>
                  <a:schemeClr val="bg1"/>
                </a:solidFill>
              </a:rPr>
              <a:t>, </a:t>
            </a:r>
            <a:r>
              <a:rPr lang="hu-HU" sz="1400" dirty="0" err="1" smtClean="0">
                <a:solidFill>
                  <a:schemeClr val="bg1"/>
                </a:solidFill>
              </a:rPr>
              <a:t>Zellkern</a:t>
            </a:r>
            <a:r>
              <a:rPr lang="hu-HU" sz="1400" dirty="0" smtClean="0">
                <a:solidFill>
                  <a:schemeClr val="bg1"/>
                </a:solidFill>
              </a:rPr>
              <a:t>: </a:t>
            </a:r>
            <a:r>
              <a:rPr lang="hu-HU" sz="1400" dirty="0" err="1" smtClean="0">
                <a:solidFill>
                  <a:schemeClr val="bg1"/>
                </a:solidFill>
              </a:rPr>
              <a:t>oval</a:t>
            </a:r>
            <a:r>
              <a:rPr lang="hu-HU" sz="1400" dirty="0" smtClean="0">
                <a:solidFill>
                  <a:schemeClr val="bg1"/>
                </a:solidFill>
              </a:rPr>
              <a:t>, </a:t>
            </a:r>
            <a:r>
              <a:rPr lang="hu-HU" sz="1400" dirty="0" err="1" smtClean="0">
                <a:solidFill>
                  <a:schemeClr val="bg1"/>
                </a:solidFill>
              </a:rPr>
              <a:t>lockere</a:t>
            </a:r>
            <a:r>
              <a:rPr lang="hu-HU" sz="1400" dirty="0" smtClean="0">
                <a:solidFill>
                  <a:schemeClr val="bg1"/>
                </a:solidFill>
              </a:rPr>
              <a:t> </a:t>
            </a:r>
            <a:r>
              <a:rPr lang="hu-HU" sz="1400" dirty="0" err="1" smtClean="0">
                <a:solidFill>
                  <a:schemeClr val="bg1"/>
                </a:solidFill>
              </a:rPr>
              <a:t>Chromatinstruktur</a:t>
            </a:r>
            <a:r>
              <a:rPr lang="hu-HU" sz="1400" dirty="0" smtClean="0">
                <a:solidFill>
                  <a:schemeClr val="bg1"/>
                </a:solidFill>
              </a:rPr>
              <a:t>,  </a:t>
            </a:r>
            <a:r>
              <a:rPr lang="hu-HU" sz="1400" dirty="0" err="1" smtClean="0">
                <a:solidFill>
                  <a:schemeClr val="bg1"/>
                </a:solidFill>
              </a:rPr>
              <a:t>Nucleolus</a:t>
            </a:r>
            <a:r>
              <a:rPr lang="hu-HU" sz="1400" dirty="0" smtClean="0">
                <a:solidFill>
                  <a:schemeClr val="bg1"/>
                </a:solidFill>
              </a:rPr>
              <a:t>. </a:t>
            </a:r>
          </a:p>
          <a:p>
            <a:r>
              <a:rPr lang="hu-HU" sz="1400" b="1" dirty="0" err="1" smtClean="0">
                <a:solidFill>
                  <a:schemeClr val="bg1"/>
                </a:solidFill>
              </a:rPr>
              <a:t>Funktion</a:t>
            </a:r>
            <a:r>
              <a:rPr lang="hu-HU" sz="1400" b="1" dirty="0" smtClean="0">
                <a:solidFill>
                  <a:schemeClr val="bg1"/>
                </a:solidFill>
              </a:rPr>
              <a:t>:</a:t>
            </a:r>
            <a:r>
              <a:rPr lang="hu-HU" sz="1400" dirty="0" smtClean="0">
                <a:solidFill>
                  <a:schemeClr val="bg1"/>
                </a:solidFill>
              </a:rPr>
              <a:t> </a:t>
            </a:r>
            <a:r>
              <a:rPr lang="hu-HU" sz="1400" dirty="0" err="1" smtClean="0">
                <a:solidFill>
                  <a:schemeClr val="bg1"/>
                </a:solidFill>
              </a:rPr>
              <a:t>wichtige</a:t>
            </a:r>
            <a:r>
              <a:rPr lang="hu-HU" sz="1400" dirty="0" smtClean="0">
                <a:solidFill>
                  <a:schemeClr val="bg1"/>
                </a:solidFill>
              </a:rPr>
              <a:t> </a:t>
            </a:r>
            <a:r>
              <a:rPr lang="hu-HU" sz="1400" dirty="0" err="1" smtClean="0">
                <a:solidFill>
                  <a:schemeClr val="bg1"/>
                </a:solidFill>
              </a:rPr>
              <a:t>Hilfszellen</a:t>
            </a:r>
            <a:r>
              <a:rPr lang="hu-HU" sz="1400" dirty="0" smtClean="0">
                <a:solidFill>
                  <a:schemeClr val="bg1"/>
                </a:solidFill>
              </a:rPr>
              <a:t> der </a:t>
            </a:r>
            <a:r>
              <a:rPr lang="hu-HU" sz="1400" dirty="0" err="1" smtClean="0">
                <a:solidFill>
                  <a:schemeClr val="bg1"/>
                </a:solidFill>
              </a:rPr>
              <a:t>Spermatogenese</a:t>
            </a:r>
            <a:r>
              <a:rPr lang="hu-HU" sz="1400" dirty="0" smtClean="0">
                <a:solidFill>
                  <a:schemeClr val="bg1"/>
                </a:solidFill>
              </a:rPr>
              <a:t>: </a:t>
            </a:r>
            <a:r>
              <a:rPr lang="hu-HU" sz="1400" dirty="0" err="1" smtClean="0">
                <a:solidFill>
                  <a:schemeClr val="bg1"/>
                </a:solidFill>
              </a:rPr>
              <a:t>versorgen</a:t>
            </a:r>
            <a:r>
              <a:rPr lang="hu-HU" sz="1400" dirty="0" smtClean="0">
                <a:solidFill>
                  <a:schemeClr val="bg1"/>
                </a:solidFill>
              </a:rPr>
              <a:t> die </a:t>
            </a:r>
            <a:r>
              <a:rPr lang="hu-HU" sz="1400" dirty="0" err="1" smtClean="0">
                <a:solidFill>
                  <a:schemeClr val="bg1"/>
                </a:solidFill>
              </a:rPr>
              <a:t>Keimzellen</a:t>
            </a:r>
            <a:r>
              <a:rPr lang="hu-HU" sz="1400" dirty="0" smtClean="0">
                <a:solidFill>
                  <a:schemeClr val="bg1"/>
                </a:solidFill>
              </a:rPr>
              <a:t> mit </a:t>
            </a:r>
            <a:r>
              <a:rPr lang="hu-HU" sz="1400" dirty="0" err="1" smtClean="0">
                <a:solidFill>
                  <a:schemeClr val="bg1"/>
                </a:solidFill>
              </a:rPr>
              <a:t>Nährstoffen</a:t>
            </a:r>
            <a:r>
              <a:rPr lang="hu-HU" sz="1400" dirty="0" smtClean="0">
                <a:solidFill>
                  <a:schemeClr val="bg1"/>
                </a:solidFill>
              </a:rPr>
              <a:t>, </a:t>
            </a:r>
            <a:r>
              <a:rPr lang="hu-HU" sz="1400" dirty="0" err="1" smtClean="0">
                <a:solidFill>
                  <a:schemeClr val="bg1"/>
                </a:solidFill>
              </a:rPr>
              <a:t>Stützfunktion</a:t>
            </a:r>
            <a:r>
              <a:rPr lang="hu-HU" sz="1400" dirty="0" smtClean="0">
                <a:solidFill>
                  <a:schemeClr val="bg1"/>
                </a:solidFill>
              </a:rPr>
              <a:t>, </a:t>
            </a:r>
            <a:r>
              <a:rPr lang="hu-HU" sz="1400" dirty="0" err="1" smtClean="0">
                <a:solidFill>
                  <a:schemeClr val="bg1"/>
                </a:solidFill>
              </a:rPr>
              <a:t>bilden</a:t>
            </a:r>
            <a:r>
              <a:rPr lang="hu-HU" sz="1400" dirty="0" smtClean="0">
                <a:solidFill>
                  <a:schemeClr val="bg1"/>
                </a:solidFill>
              </a:rPr>
              <a:t> </a:t>
            </a:r>
            <a:r>
              <a:rPr lang="hu-HU" sz="1400" dirty="0" err="1" smtClean="0">
                <a:solidFill>
                  <a:schemeClr val="bg1"/>
                </a:solidFill>
              </a:rPr>
              <a:t>eine</a:t>
            </a:r>
            <a:r>
              <a:rPr lang="hu-HU" sz="1400" dirty="0" smtClean="0">
                <a:solidFill>
                  <a:schemeClr val="bg1"/>
                </a:solidFill>
              </a:rPr>
              <a:t> </a:t>
            </a:r>
            <a:r>
              <a:rPr lang="hu-HU" sz="1400" dirty="0" err="1" smtClean="0">
                <a:solidFill>
                  <a:schemeClr val="bg1"/>
                </a:solidFill>
              </a:rPr>
              <a:t>günstige</a:t>
            </a:r>
            <a:r>
              <a:rPr lang="hu-HU" sz="1400" dirty="0" smtClean="0">
                <a:solidFill>
                  <a:schemeClr val="bg1"/>
                </a:solidFill>
              </a:rPr>
              <a:t> </a:t>
            </a:r>
            <a:r>
              <a:rPr lang="hu-HU" sz="1400" dirty="0" err="1" smtClean="0">
                <a:solidFill>
                  <a:schemeClr val="bg1"/>
                </a:solidFill>
              </a:rPr>
              <a:t>Umgebung</a:t>
            </a:r>
            <a:r>
              <a:rPr lang="hu-HU" sz="1400" dirty="0" smtClean="0">
                <a:solidFill>
                  <a:schemeClr val="bg1"/>
                </a:solidFill>
              </a:rPr>
              <a:t> </a:t>
            </a:r>
            <a:r>
              <a:rPr lang="hu-HU" sz="1400" dirty="0" err="1" smtClean="0">
                <a:solidFill>
                  <a:schemeClr val="bg1"/>
                </a:solidFill>
              </a:rPr>
              <a:t>für</a:t>
            </a:r>
            <a:r>
              <a:rPr lang="hu-HU" sz="1400" dirty="0" smtClean="0">
                <a:solidFill>
                  <a:schemeClr val="bg1"/>
                </a:solidFill>
              </a:rPr>
              <a:t> die </a:t>
            </a:r>
            <a:r>
              <a:rPr lang="hu-HU" sz="1400" dirty="0" err="1" smtClean="0">
                <a:solidFill>
                  <a:schemeClr val="bg1"/>
                </a:solidFill>
              </a:rPr>
              <a:t>Spermatogenese</a:t>
            </a:r>
            <a:r>
              <a:rPr lang="hu-HU" sz="1400" dirty="0" smtClean="0">
                <a:solidFill>
                  <a:schemeClr val="bg1"/>
                </a:solidFill>
              </a:rPr>
              <a:t>. </a:t>
            </a:r>
            <a:endParaRPr lang="hu-HU" sz="1400" dirty="0">
              <a:solidFill>
                <a:schemeClr val="bg1"/>
              </a:solidFill>
            </a:endParaRPr>
          </a:p>
        </p:txBody>
      </p:sp>
      <p:sp>
        <p:nvSpPr>
          <p:cNvPr id="18" name="Szövegdoboz 17"/>
          <p:cNvSpPr txBox="1"/>
          <p:nvPr/>
        </p:nvSpPr>
        <p:spPr>
          <a:xfrm>
            <a:off x="467544" y="4171953"/>
            <a:ext cx="331236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b="1" dirty="0" err="1" smtClean="0">
                <a:solidFill>
                  <a:srgbClr val="FFFF00"/>
                </a:solidFill>
              </a:rPr>
              <a:t>Blut-Hoden</a:t>
            </a:r>
            <a:r>
              <a:rPr lang="hu-HU" sz="1400" b="1" dirty="0" smtClean="0">
                <a:solidFill>
                  <a:srgbClr val="FFFF00"/>
                </a:solidFill>
              </a:rPr>
              <a:t> </a:t>
            </a:r>
            <a:r>
              <a:rPr lang="hu-HU" sz="1400" b="1" dirty="0" err="1" smtClean="0">
                <a:solidFill>
                  <a:srgbClr val="FFFF00"/>
                </a:solidFill>
              </a:rPr>
              <a:t>Schranke</a:t>
            </a:r>
            <a:r>
              <a:rPr lang="hu-HU" sz="1400" b="1" dirty="0" smtClean="0">
                <a:solidFill>
                  <a:srgbClr val="FFFF00"/>
                </a:solidFill>
              </a:rPr>
              <a:t>:</a:t>
            </a:r>
          </a:p>
          <a:p>
            <a:r>
              <a:rPr lang="hu-HU" sz="1400" dirty="0" err="1" smtClean="0">
                <a:solidFill>
                  <a:schemeClr val="bg1"/>
                </a:solidFill>
              </a:rPr>
              <a:t>Tight</a:t>
            </a:r>
            <a:r>
              <a:rPr lang="hu-HU" sz="1400" dirty="0" smtClean="0">
                <a:solidFill>
                  <a:schemeClr val="bg1"/>
                </a:solidFill>
              </a:rPr>
              <a:t> </a:t>
            </a:r>
            <a:r>
              <a:rPr lang="hu-HU" sz="1400" dirty="0" err="1" smtClean="0">
                <a:solidFill>
                  <a:schemeClr val="bg1"/>
                </a:solidFill>
              </a:rPr>
              <a:t>junctions</a:t>
            </a:r>
            <a:r>
              <a:rPr lang="hu-HU" sz="1400" dirty="0" smtClean="0">
                <a:solidFill>
                  <a:schemeClr val="bg1"/>
                </a:solidFill>
              </a:rPr>
              <a:t> </a:t>
            </a:r>
            <a:r>
              <a:rPr lang="hu-HU" sz="1400" dirty="0" err="1" smtClean="0">
                <a:solidFill>
                  <a:schemeClr val="bg1"/>
                </a:solidFill>
              </a:rPr>
              <a:t>zwischen</a:t>
            </a:r>
            <a:r>
              <a:rPr lang="hu-HU" sz="1400" dirty="0" smtClean="0">
                <a:solidFill>
                  <a:schemeClr val="bg1"/>
                </a:solidFill>
              </a:rPr>
              <a:t> </a:t>
            </a:r>
            <a:r>
              <a:rPr lang="hu-HU" sz="1400" dirty="0" err="1" smtClean="0">
                <a:solidFill>
                  <a:schemeClr val="bg1"/>
                </a:solidFill>
              </a:rPr>
              <a:t>Sertoli-Zellen</a:t>
            </a:r>
            <a:r>
              <a:rPr lang="hu-HU" sz="1400" dirty="0">
                <a:solidFill>
                  <a:schemeClr val="bg1"/>
                </a:solidFill>
              </a:rPr>
              <a:t> </a:t>
            </a:r>
            <a:r>
              <a:rPr lang="hu-HU" sz="1400" dirty="0" smtClean="0">
                <a:solidFill>
                  <a:schemeClr val="bg1"/>
                </a:solidFill>
              </a:rPr>
              <a:t>(</a:t>
            </a:r>
            <a:r>
              <a:rPr lang="hu-HU" sz="1400" dirty="0" err="1" smtClean="0">
                <a:solidFill>
                  <a:schemeClr val="bg1"/>
                </a:solidFill>
              </a:rPr>
              <a:t>Diffusionsbarriere</a:t>
            </a:r>
            <a:r>
              <a:rPr lang="hu-HU" sz="1400" dirty="0" smtClean="0">
                <a:solidFill>
                  <a:schemeClr val="bg1"/>
                </a:solidFill>
              </a:rPr>
              <a:t>). </a:t>
            </a:r>
          </a:p>
          <a:p>
            <a:r>
              <a:rPr lang="hu-HU" sz="1400" dirty="0" err="1" smtClean="0">
                <a:solidFill>
                  <a:srgbClr val="FFFF00"/>
                </a:solidFill>
              </a:rPr>
              <a:t>Basales</a:t>
            </a:r>
            <a:r>
              <a:rPr lang="hu-HU" sz="1400" dirty="0" smtClean="0">
                <a:solidFill>
                  <a:srgbClr val="FFFF00"/>
                </a:solidFill>
              </a:rPr>
              <a:t> </a:t>
            </a:r>
            <a:r>
              <a:rPr lang="hu-HU" sz="1400" dirty="0" err="1" smtClean="0">
                <a:solidFill>
                  <a:srgbClr val="FFFF00"/>
                </a:solidFill>
              </a:rPr>
              <a:t>Kompartiment</a:t>
            </a:r>
            <a:r>
              <a:rPr lang="hu-HU" sz="1400" dirty="0" smtClean="0">
                <a:solidFill>
                  <a:schemeClr val="bg1"/>
                </a:solidFill>
              </a:rPr>
              <a:t>: </a:t>
            </a:r>
            <a:r>
              <a:rPr lang="hu-HU" sz="1400" dirty="0" err="1" smtClean="0">
                <a:solidFill>
                  <a:schemeClr val="bg1"/>
                </a:solidFill>
              </a:rPr>
              <a:t>vom</a:t>
            </a:r>
            <a:r>
              <a:rPr lang="hu-HU" sz="1400" dirty="0" smtClean="0">
                <a:solidFill>
                  <a:schemeClr val="bg1"/>
                </a:solidFill>
              </a:rPr>
              <a:t> </a:t>
            </a:r>
            <a:r>
              <a:rPr lang="hu-HU" sz="1400" dirty="0" err="1" smtClean="0">
                <a:solidFill>
                  <a:schemeClr val="bg1"/>
                </a:solidFill>
              </a:rPr>
              <a:t>Blutmilieu</a:t>
            </a:r>
            <a:r>
              <a:rPr lang="hu-HU" sz="1400" dirty="0" smtClean="0">
                <a:solidFill>
                  <a:schemeClr val="bg1"/>
                </a:solidFill>
              </a:rPr>
              <a:t> </a:t>
            </a:r>
            <a:r>
              <a:rPr lang="hu-HU" sz="1400" dirty="0" err="1" smtClean="0">
                <a:solidFill>
                  <a:schemeClr val="bg1"/>
                </a:solidFill>
              </a:rPr>
              <a:t>bestimmt</a:t>
            </a:r>
            <a:r>
              <a:rPr lang="hu-HU" sz="1400" dirty="0" smtClean="0">
                <a:solidFill>
                  <a:schemeClr val="bg1"/>
                </a:solidFill>
              </a:rPr>
              <a:t>, </a:t>
            </a:r>
            <a:r>
              <a:rPr lang="hu-HU" sz="1400" dirty="0" err="1" smtClean="0">
                <a:solidFill>
                  <a:schemeClr val="bg1"/>
                </a:solidFill>
              </a:rPr>
              <a:t>enthält</a:t>
            </a:r>
            <a:r>
              <a:rPr lang="hu-HU" sz="1400" dirty="0" smtClean="0">
                <a:solidFill>
                  <a:schemeClr val="bg1"/>
                </a:solidFill>
              </a:rPr>
              <a:t> </a:t>
            </a:r>
            <a:r>
              <a:rPr lang="hu-HU" sz="1400" dirty="0" err="1" smtClean="0">
                <a:solidFill>
                  <a:schemeClr val="bg1"/>
                </a:solidFill>
              </a:rPr>
              <a:t>Spermatogonien</a:t>
            </a:r>
            <a:r>
              <a:rPr lang="hu-HU" sz="1400" dirty="0" smtClean="0">
                <a:solidFill>
                  <a:schemeClr val="bg1"/>
                </a:solidFill>
              </a:rPr>
              <a:t>.</a:t>
            </a:r>
          </a:p>
          <a:p>
            <a:r>
              <a:rPr lang="hu-HU" sz="1400" dirty="0" err="1" smtClean="0">
                <a:solidFill>
                  <a:srgbClr val="FFFF00"/>
                </a:solidFill>
              </a:rPr>
              <a:t>Adluminales</a:t>
            </a:r>
            <a:r>
              <a:rPr lang="hu-HU" sz="1400" dirty="0" smtClean="0">
                <a:solidFill>
                  <a:srgbClr val="FFFF00"/>
                </a:solidFill>
              </a:rPr>
              <a:t> </a:t>
            </a:r>
            <a:r>
              <a:rPr lang="hu-HU" sz="1400" dirty="0" err="1" smtClean="0">
                <a:solidFill>
                  <a:srgbClr val="FFFF00"/>
                </a:solidFill>
              </a:rPr>
              <a:t>Kompartiment</a:t>
            </a:r>
            <a:r>
              <a:rPr lang="hu-HU" sz="1400" dirty="0" smtClean="0">
                <a:solidFill>
                  <a:schemeClr val="bg1"/>
                </a:solidFill>
              </a:rPr>
              <a:t>: </a:t>
            </a:r>
            <a:r>
              <a:rPr lang="hu-HU" sz="1400" dirty="0" err="1" smtClean="0">
                <a:solidFill>
                  <a:schemeClr val="bg1"/>
                </a:solidFill>
              </a:rPr>
              <a:t>abgeschirmt</a:t>
            </a:r>
            <a:r>
              <a:rPr lang="hu-HU" sz="1400" dirty="0" smtClean="0">
                <a:solidFill>
                  <a:schemeClr val="bg1"/>
                </a:solidFill>
              </a:rPr>
              <a:t> </a:t>
            </a:r>
            <a:r>
              <a:rPr lang="hu-HU" sz="1400" dirty="0" err="1" smtClean="0">
                <a:solidFill>
                  <a:schemeClr val="bg1"/>
                </a:solidFill>
              </a:rPr>
              <a:t>vom</a:t>
            </a:r>
            <a:r>
              <a:rPr lang="hu-HU" sz="1400" dirty="0" smtClean="0">
                <a:solidFill>
                  <a:schemeClr val="bg1"/>
                </a:solidFill>
              </a:rPr>
              <a:t> </a:t>
            </a:r>
            <a:r>
              <a:rPr lang="hu-HU" sz="1400" dirty="0" err="1" smtClean="0">
                <a:solidFill>
                  <a:schemeClr val="bg1"/>
                </a:solidFill>
              </a:rPr>
              <a:t>Blut</a:t>
            </a:r>
            <a:r>
              <a:rPr lang="hu-HU" sz="1400" dirty="0" smtClean="0">
                <a:solidFill>
                  <a:schemeClr val="bg1"/>
                </a:solidFill>
              </a:rPr>
              <a:t>. </a:t>
            </a:r>
            <a:r>
              <a:rPr lang="hu-HU" sz="1400" dirty="0" err="1" smtClean="0">
                <a:solidFill>
                  <a:schemeClr val="bg1"/>
                </a:solidFill>
              </a:rPr>
              <a:t>Zusammensetzung</a:t>
            </a:r>
            <a:r>
              <a:rPr lang="hu-HU" sz="1400" dirty="0" smtClean="0">
                <a:solidFill>
                  <a:schemeClr val="bg1"/>
                </a:solidFill>
              </a:rPr>
              <a:t> von </a:t>
            </a:r>
            <a:r>
              <a:rPr lang="hu-HU" sz="1400" dirty="0" err="1" smtClean="0">
                <a:solidFill>
                  <a:schemeClr val="bg1"/>
                </a:solidFill>
              </a:rPr>
              <a:t>Sertoli-Zellen</a:t>
            </a:r>
            <a:r>
              <a:rPr lang="hu-HU" sz="1400" dirty="0" smtClean="0">
                <a:solidFill>
                  <a:schemeClr val="bg1"/>
                </a:solidFill>
              </a:rPr>
              <a:t> </a:t>
            </a:r>
            <a:r>
              <a:rPr lang="hu-HU" sz="1400" dirty="0" err="1" smtClean="0">
                <a:solidFill>
                  <a:schemeClr val="bg1"/>
                </a:solidFill>
              </a:rPr>
              <a:t>bestimmt</a:t>
            </a:r>
            <a:r>
              <a:rPr lang="hu-HU" sz="1400" dirty="0" smtClean="0">
                <a:solidFill>
                  <a:schemeClr val="bg1"/>
                </a:solidFill>
              </a:rPr>
              <a:t>. </a:t>
            </a:r>
            <a:r>
              <a:rPr lang="hu-HU" sz="1400" dirty="0" err="1" smtClean="0">
                <a:solidFill>
                  <a:schemeClr val="bg1"/>
                </a:solidFill>
              </a:rPr>
              <a:t>Bedeutung</a:t>
            </a:r>
            <a:r>
              <a:rPr lang="hu-HU" sz="1400" dirty="0" smtClean="0">
                <a:solidFill>
                  <a:schemeClr val="bg1"/>
                </a:solidFill>
              </a:rPr>
              <a:t>: </a:t>
            </a:r>
            <a:r>
              <a:rPr lang="hu-HU" sz="1400" dirty="0" err="1" smtClean="0">
                <a:solidFill>
                  <a:schemeClr val="bg1"/>
                </a:solidFill>
              </a:rPr>
              <a:t>Schutz</a:t>
            </a:r>
            <a:r>
              <a:rPr lang="hu-HU" sz="1400" dirty="0" smtClean="0">
                <a:solidFill>
                  <a:schemeClr val="bg1"/>
                </a:solidFill>
              </a:rPr>
              <a:t> der </a:t>
            </a:r>
            <a:r>
              <a:rPr lang="hu-HU" sz="1400" dirty="0" err="1" smtClean="0">
                <a:solidFill>
                  <a:schemeClr val="bg1"/>
                </a:solidFill>
              </a:rPr>
              <a:t>Spermien</a:t>
            </a:r>
            <a:r>
              <a:rPr lang="hu-HU" sz="1400" dirty="0" smtClean="0">
                <a:solidFill>
                  <a:schemeClr val="bg1"/>
                </a:solidFill>
              </a:rPr>
              <a:t> </a:t>
            </a:r>
            <a:r>
              <a:rPr lang="hu-HU" sz="1400" dirty="0" err="1" smtClean="0">
                <a:solidFill>
                  <a:schemeClr val="bg1"/>
                </a:solidFill>
              </a:rPr>
              <a:t>gegen</a:t>
            </a:r>
            <a:r>
              <a:rPr lang="hu-HU" sz="1400" dirty="0" smtClean="0">
                <a:solidFill>
                  <a:schemeClr val="bg1"/>
                </a:solidFill>
              </a:rPr>
              <a:t> </a:t>
            </a:r>
            <a:r>
              <a:rPr lang="hu-HU" sz="1400" dirty="0" err="1" smtClean="0">
                <a:solidFill>
                  <a:schemeClr val="bg1"/>
                </a:solidFill>
              </a:rPr>
              <a:t>eigene</a:t>
            </a:r>
            <a:r>
              <a:rPr lang="hu-HU" sz="1400" dirty="0" smtClean="0">
                <a:solidFill>
                  <a:schemeClr val="bg1"/>
                </a:solidFill>
              </a:rPr>
              <a:t> </a:t>
            </a:r>
            <a:r>
              <a:rPr lang="hu-HU" sz="1400" dirty="0" err="1" smtClean="0">
                <a:solidFill>
                  <a:schemeClr val="bg1"/>
                </a:solidFill>
              </a:rPr>
              <a:t>Antikörpern</a:t>
            </a:r>
            <a:r>
              <a:rPr lang="hu-HU" sz="1400" dirty="0" smtClean="0">
                <a:solidFill>
                  <a:schemeClr val="bg1"/>
                </a:solidFill>
              </a:rPr>
              <a:t> und </a:t>
            </a:r>
            <a:r>
              <a:rPr lang="hu-HU" sz="1400" dirty="0" err="1" smtClean="0">
                <a:solidFill>
                  <a:schemeClr val="bg1"/>
                </a:solidFill>
              </a:rPr>
              <a:t>gegen</a:t>
            </a:r>
            <a:r>
              <a:rPr lang="hu-HU" sz="1400" dirty="0" smtClean="0">
                <a:solidFill>
                  <a:schemeClr val="bg1"/>
                </a:solidFill>
              </a:rPr>
              <a:t> </a:t>
            </a:r>
            <a:r>
              <a:rPr lang="hu-HU" sz="1400" dirty="0" err="1" smtClean="0">
                <a:solidFill>
                  <a:schemeClr val="bg1"/>
                </a:solidFill>
              </a:rPr>
              <a:t>schädliche</a:t>
            </a:r>
            <a:r>
              <a:rPr lang="hu-HU" sz="1400" dirty="0" smtClean="0">
                <a:solidFill>
                  <a:schemeClr val="bg1"/>
                </a:solidFill>
              </a:rPr>
              <a:t> </a:t>
            </a:r>
            <a:r>
              <a:rPr lang="hu-HU" sz="1400" dirty="0" err="1" smtClean="0">
                <a:solidFill>
                  <a:schemeClr val="bg1"/>
                </a:solidFill>
              </a:rPr>
              <a:t>Stoffe</a:t>
            </a:r>
            <a:r>
              <a:rPr lang="hu-HU" sz="1400" dirty="0" smtClean="0">
                <a:solidFill>
                  <a:schemeClr val="bg1"/>
                </a:solidFill>
              </a:rPr>
              <a:t>.</a:t>
            </a:r>
            <a:endParaRPr lang="hu-HU" sz="1400" dirty="0">
              <a:solidFill>
                <a:schemeClr val="bg1"/>
              </a:solidFill>
            </a:endParaRPr>
          </a:p>
        </p:txBody>
      </p:sp>
      <p:cxnSp>
        <p:nvCxnSpPr>
          <p:cNvPr id="16" name="Egyenes összekötő 15"/>
          <p:cNvCxnSpPr/>
          <p:nvPr/>
        </p:nvCxnSpPr>
        <p:spPr>
          <a:xfrm flipV="1">
            <a:off x="4824028" y="4171953"/>
            <a:ext cx="2628292" cy="161513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5176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011825" y="204609"/>
            <a:ext cx="52964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Zytologische</a:t>
            </a:r>
            <a:r>
              <a:rPr lang="hu-HU" sz="2000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hu-HU" sz="2000" b="1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Entwicklung</a:t>
            </a:r>
            <a:r>
              <a:rPr lang="hu-HU" sz="2000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 der </a:t>
            </a:r>
            <a:r>
              <a:rPr lang="hu-HU" sz="2000" b="1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Spermien</a:t>
            </a:r>
            <a:endParaRPr lang="hu-HU" sz="2000" b="1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642388" y="631922"/>
            <a:ext cx="74888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dirty="0" err="1" smtClean="0">
                <a:solidFill>
                  <a:schemeClr val="bg1"/>
                </a:solidFill>
              </a:rPr>
              <a:t>Vom</a:t>
            </a:r>
            <a:r>
              <a:rPr lang="hu-HU" sz="1400" dirty="0" smtClean="0">
                <a:solidFill>
                  <a:schemeClr val="bg1"/>
                </a:solidFill>
              </a:rPr>
              <a:t> </a:t>
            </a:r>
            <a:r>
              <a:rPr lang="hu-HU" sz="1400" dirty="0" err="1" smtClean="0">
                <a:solidFill>
                  <a:schemeClr val="bg1"/>
                </a:solidFill>
              </a:rPr>
              <a:t>Spermatogonium</a:t>
            </a:r>
            <a:r>
              <a:rPr lang="hu-HU" sz="1400" dirty="0" smtClean="0">
                <a:solidFill>
                  <a:schemeClr val="bg1"/>
                </a:solidFill>
              </a:rPr>
              <a:t> </a:t>
            </a:r>
            <a:r>
              <a:rPr lang="hu-HU" sz="1400" dirty="0" err="1" smtClean="0">
                <a:solidFill>
                  <a:schemeClr val="bg1"/>
                </a:solidFill>
              </a:rPr>
              <a:t>Stadium</a:t>
            </a:r>
            <a:r>
              <a:rPr lang="hu-HU" sz="1400" dirty="0" smtClean="0">
                <a:solidFill>
                  <a:schemeClr val="bg1"/>
                </a:solidFill>
              </a:rPr>
              <a:t> </a:t>
            </a:r>
            <a:r>
              <a:rPr lang="hu-HU" sz="1400" dirty="0" err="1" smtClean="0">
                <a:solidFill>
                  <a:schemeClr val="bg1"/>
                </a:solidFill>
              </a:rPr>
              <a:t>bis</a:t>
            </a:r>
            <a:r>
              <a:rPr lang="hu-HU" sz="1400" dirty="0" smtClean="0">
                <a:solidFill>
                  <a:schemeClr val="bg1"/>
                </a:solidFill>
              </a:rPr>
              <a:t> </a:t>
            </a:r>
            <a:r>
              <a:rPr lang="hu-HU" sz="1400" dirty="0" err="1" smtClean="0">
                <a:solidFill>
                  <a:schemeClr val="bg1"/>
                </a:solidFill>
              </a:rPr>
              <a:t>zur</a:t>
            </a:r>
            <a:r>
              <a:rPr lang="hu-HU" sz="1400" dirty="0" smtClean="0">
                <a:solidFill>
                  <a:schemeClr val="bg1"/>
                </a:solidFill>
              </a:rPr>
              <a:t> </a:t>
            </a:r>
            <a:r>
              <a:rPr lang="hu-HU" sz="1400" dirty="0" err="1" smtClean="0">
                <a:solidFill>
                  <a:schemeClr val="bg1"/>
                </a:solidFill>
              </a:rPr>
              <a:t>Freilassung</a:t>
            </a:r>
            <a:r>
              <a:rPr lang="hu-HU" sz="1400" dirty="0" smtClean="0">
                <a:solidFill>
                  <a:schemeClr val="bg1"/>
                </a:solidFill>
              </a:rPr>
              <a:t> der </a:t>
            </a:r>
            <a:r>
              <a:rPr lang="hu-HU" sz="1400" dirty="0" err="1" smtClean="0">
                <a:solidFill>
                  <a:schemeClr val="bg1"/>
                </a:solidFill>
              </a:rPr>
              <a:t>reifen</a:t>
            </a:r>
            <a:r>
              <a:rPr lang="hu-HU" sz="1400" dirty="0" smtClean="0">
                <a:solidFill>
                  <a:schemeClr val="bg1"/>
                </a:solidFill>
              </a:rPr>
              <a:t> </a:t>
            </a:r>
            <a:r>
              <a:rPr lang="hu-HU" sz="1400" dirty="0" err="1" smtClean="0">
                <a:solidFill>
                  <a:schemeClr val="bg1"/>
                </a:solidFill>
              </a:rPr>
              <a:t>Spermien</a:t>
            </a:r>
            <a:r>
              <a:rPr lang="hu-HU" sz="1400" dirty="0" smtClean="0">
                <a:solidFill>
                  <a:schemeClr val="bg1"/>
                </a:solidFill>
              </a:rPr>
              <a:t> </a:t>
            </a:r>
            <a:r>
              <a:rPr lang="hu-HU" sz="1400" dirty="0" err="1" smtClean="0">
                <a:solidFill>
                  <a:schemeClr val="bg1"/>
                </a:solidFill>
              </a:rPr>
              <a:t>in</a:t>
            </a:r>
            <a:r>
              <a:rPr lang="hu-HU" sz="1400" dirty="0" smtClean="0">
                <a:solidFill>
                  <a:schemeClr val="bg1"/>
                </a:solidFill>
              </a:rPr>
              <a:t> </a:t>
            </a:r>
            <a:r>
              <a:rPr lang="hu-HU" sz="1400" dirty="0" err="1" smtClean="0">
                <a:solidFill>
                  <a:schemeClr val="bg1"/>
                </a:solidFill>
              </a:rPr>
              <a:t>das</a:t>
            </a:r>
            <a:r>
              <a:rPr lang="hu-HU" sz="1400" dirty="0" smtClean="0">
                <a:solidFill>
                  <a:schemeClr val="bg1"/>
                </a:solidFill>
              </a:rPr>
              <a:t> Lumen (</a:t>
            </a:r>
            <a:r>
              <a:rPr lang="hu-HU" sz="1400" dirty="0" err="1" smtClean="0">
                <a:solidFill>
                  <a:schemeClr val="bg1"/>
                </a:solidFill>
              </a:rPr>
              <a:t>etwa</a:t>
            </a:r>
            <a:r>
              <a:rPr lang="hu-HU" sz="1400" dirty="0" smtClean="0">
                <a:solidFill>
                  <a:schemeClr val="bg1"/>
                </a:solidFill>
              </a:rPr>
              <a:t> 74 </a:t>
            </a:r>
            <a:r>
              <a:rPr lang="hu-HU" sz="1400" dirty="0" err="1" smtClean="0">
                <a:solidFill>
                  <a:schemeClr val="bg1"/>
                </a:solidFill>
              </a:rPr>
              <a:t>Tage</a:t>
            </a:r>
            <a:r>
              <a:rPr lang="hu-HU" sz="1400" dirty="0" smtClean="0">
                <a:solidFill>
                  <a:schemeClr val="bg1"/>
                </a:solidFill>
              </a:rPr>
              <a:t>)</a:t>
            </a:r>
            <a:endParaRPr lang="hu-HU" sz="1400" dirty="0">
              <a:solidFill>
                <a:schemeClr val="bg1"/>
              </a:solidFill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0122" y="1596042"/>
            <a:ext cx="5040560" cy="4770884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 rot="5400000">
            <a:off x="8259506" y="2765830"/>
            <a:ext cx="12241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000" b="1" dirty="0" err="1" smtClean="0">
                <a:solidFill>
                  <a:schemeClr val="bg1"/>
                </a:solidFill>
              </a:rPr>
              <a:t>Vermehrungsphase</a:t>
            </a:r>
            <a:endParaRPr lang="hu-HU" sz="1000" b="1" dirty="0">
              <a:solidFill>
                <a:schemeClr val="bg1"/>
              </a:solidFill>
            </a:endParaRPr>
          </a:p>
        </p:txBody>
      </p:sp>
      <p:sp>
        <p:nvSpPr>
          <p:cNvPr id="6" name="Szövegdoboz 5"/>
          <p:cNvSpPr txBox="1"/>
          <p:nvPr/>
        </p:nvSpPr>
        <p:spPr>
          <a:xfrm rot="5400000">
            <a:off x="8223502" y="4661723"/>
            <a:ext cx="129614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000" b="1" dirty="0" err="1" smtClean="0">
                <a:solidFill>
                  <a:schemeClr val="bg1"/>
                </a:solidFill>
              </a:rPr>
              <a:t>Reifung</a:t>
            </a:r>
            <a:r>
              <a:rPr lang="hu-HU" sz="1000" b="1" dirty="0" smtClean="0">
                <a:solidFill>
                  <a:schemeClr val="bg1"/>
                </a:solidFill>
              </a:rPr>
              <a:t> (</a:t>
            </a:r>
            <a:r>
              <a:rPr lang="hu-HU" sz="1000" b="1" dirty="0" err="1" smtClean="0">
                <a:solidFill>
                  <a:schemeClr val="bg1"/>
                </a:solidFill>
              </a:rPr>
              <a:t>Meiose</a:t>
            </a:r>
            <a:r>
              <a:rPr lang="hu-HU" sz="1000" b="1" dirty="0" smtClean="0">
                <a:solidFill>
                  <a:schemeClr val="bg1"/>
                </a:solidFill>
              </a:rPr>
              <a:t>)</a:t>
            </a:r>
            <a:endParaRPr lang="hu-HU" sz="1000" b="1" dirty="0">
              <a:solidFill>
                <a:schemeClr val="bg1"/>
              </a:solidFill>
            </a:endParaRPr>
          </a:p>
        </p:txBody>
      </p:sp>
      <p:sp>
        <p:nvSpPr>
          <p:cNvPr id="7" name="Szövegdoboz 6"/>
          <p:cNvSpPr txBox="1"/>
          <p:nvPr/>
        </p:nvSpPr>
        <p:spPr>
          <a:xfrm rot="5400000">
            <a:off x="8323733" y="5844995"/>
            <a:ext cx="10801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000" b="1" dirty="0" err="1" smtClean="0">
                <a:solidFill>
                  <a:schemeClr val="bg1"/>
                </a:solidFill>
              </a:rPr>
              <a:t>Differenzierung</a:t>
            </a:r>
            <a:endParaRPr lang="hu-HU" sz="1000" b="1" dirty="0">
              <a:solidFill>
                <a:schemeClr val="bg1"/>
              </a:solidFill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4164494" y="1700808"/>
            <a:ext cx="8640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800" dirty="0" err="1" smtClean="0"/>
              <a:t>Stammzelle</a:t>
            </a:r>
            <a:endParaRPr lang="hu-HU" sz="800" dirty="0"/>
          </a:p>
        </p:txBody>
      </p:sp>
      <p:sp>
        <p:nvSpPr>
          <p:cNvPr id="9" name="Szövegdoboz 8"/>
          <p:cNvSpPr txBox="1"/>
          <p:nvPr/>
        </p:nvSpPr>
        <p:spPr>
          <a:xfrm>
            <a:off x="3923928" y="4226311"/>
            <a:ext cx="115212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800" dirty="0" err="1" smtClean="0"/>
              <a:t>Primärer</a:t>
            </a:r>
            <a:r>
              <a:rPr lang="hu-HU" sz="800" dirty="0" smtClean="0"/>
              <a:t> </a:t>
            </a:r>
            <a:r>
              <a:rPr lang="hu-HU" sz="800" dirty="0" err="1" smtClean="0"/>
              <a:t>Spermatozyt</a:t>
            </a:r>
            <a:endParaRPr lang="hu-HU" sz="800" dirty="0"/>
          </a:p>
        </p:txBody>
      </p:sp>
      <p:sp>
        <p:nvSpPr>
          <p:cNvPr id="10" name="Szövegdoboz 9"/>
          <p:cNvSpPr txBox="1"/>
          <p:nvPr/>
        </p:nvSpPr>
        <p:spPr>
          <a:xfrm>
            <a:off x="3779912" y="4697439"/>
            <a:ext cx="129614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800" dirty="0" err="1" smtClean="0"/>
              <a:t>Sekundärer</a:t>
            </a:r>
            <a:r>
              <a:rPr lang="hu-HU" sz="800" dirty="0" smtClean="0"/>
              <a:t> </a:t>
            </a:r>
            <a:r>
              <a:rPr lang="hu-HU" sz="800" dirty="0" err="1" smtClean="0"/>
              <a:t>Spermatozyt</a:t>
            </a:r>
            <a:endParaRPr lang="hu-HU" sz="800" dirty="0"/>
          </a:p>
        </p:txBody>
      </p:sp>
      <p:sp>
        <p:nvSpPr>
          <p:cNvPr id="11" name="Szövegdoboz 10"/>
          <p:cNvSpPr txBox="1"/>
          <p:nvPr/>
        </p:nvSpPr>
        <p:spPr>
          <a:xfrm>
            <a:off x="4178090" y="5157192"/>
            <a:ext cx="8640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800" dirty="0" err="1" smtClean="0"/>
              <a:t>Spermatid</a:t>
            </a:r>
            <a:endParaRPr lang="hu-HU" sz="800" dirty="0"/>
          </a:p>
        </p:txBody>
      </p:sp>
      <p:sp>
        <p:nvSpPr>
          <p:cNvPr id="12" name="Szövegdoboz 11"/>
          <p:cNvSpPr txBox="1"/>
          <p:nvPr/>
        </p:nvSpPr>
        <p:spPr>
          <a:xfrm>
            <a:off x="4355976" y="5661248"/>
            <a:ext cx="68621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800" dirty="0" smtClean="0"/>
              <a:t>Spermium</a:t>
            </a:r>
            <a:endParaRPr lang="hu-HU" sz="800" dirty="0"/>
          </a:p>
        </p:txBody>
      </p:sp>
      <p:sp>
        <p:nvSpPr>
          <p:cNvPr id="13" name="Szövegdoboz 12"/>
          <p:cNvSpPr txBox="1"/>
          <p:nvPr/>
        </p:nvSpPr>
        <p:spPr>
          <a:xfrm>
            <a:off x="8028384" y="4441755"/>
            <a:ext cx="576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800" dirty="0" err="1" smtClean="0"/>
              <a:t>Meiose</a:t>
            </a:r>
            <a:r>
              <a:rPr lang="hu-HU" sz="800" dirty="0" smtClean="0"/>
              <a:t> I</a:t>
            </a:r>
            <a:endParaRPr lang="hu-HU" sz="800" dirty="0"/>
          </a:p>
        </p:txBody>
      </p:sp>
      <p:sp>
        <p:nvSpPr>
          <p:cNvPr id="14" name="Szövegdoboz 13"/>
          <p:cNvSpPr txBox="1"/>
          <p:nvPr/>
        </p:nvSpPr>
        <p:spPr>
          <a:xfrm>
            <a:off x="8018584" y="5157192"/>
            <a:ext cx="64807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800" dirty="0" err="1" smtClean="0"/>
              <a:t>Meiose</a:t>
            </a:r>
            <a:r>
              <a:rPr lang="hu-HU" sz="800" dirty="0" smtClean="0"/>
              <a:t> II</a:t>
            </a:r>
            <a:endParaRPr lang="hu-HU" sz="800" dirty="0"/>
          </a:p>
        </p:txBody>
      </p:sp>
      <p:sp>
        <p:nvSpPr>
          <p:cNvPr id="15" name="Szövegdoboz 14"/>
          <p:cNvSpPr txBox="1"/>
          <p:nvPr/>
        </p:nvSpPr>
        <p:spPr>
          <a:xfrm>
            <a:off x="127372" y="2753029"/>
            <a:ext cx="3432052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hu-HU" sz="1600" b="1" dirty="0" err="1" smtClean="0">
                <a:solidFill>
                  <a:srgbClr val="FFFF00"/>
                </a:solidFill>
              </a:rPr>
              <a:t>Vermehrungsphase</a:t>
            </a:r>
            <a:endParaRPr lang="hu-HU" sz="1600" b="1" dirty="0" smtClean="0">
              <a:solidFill>
                <a:srgbClr val="FFFF00"/>
              </a:solidFill>
            </a:endParaRPr>
          </a:p>
          <a:p>
            <a:r>
              <a:rPr lang="hu-HU" sz="1400" dirty="0" smtClean="0">
                <a:solidFill>
                  <a:schemeClr val="bg1"/>
                </a:solidFill>
              </a:rPr>
              <a:t>Die </a:t>
            </a:r>
            <a:r>
              <a:rPr lang="hu-HU" sz="1400" dirty="0" err="1" smtClean="0">
                <a:solidFill>
                  <a:schemeClr val="bg1"/>
                </a:solidFill>
              </a:rPr>
              <a:t>Stammzellen</a:t>
            </a:r>
            <a:r>
              <a:rPr lang="hu-HU" sz="1400" dirty="0" smtClean="0">
                <a:solidFill>
                  <a:schemeClr val="bg1"/>
                </a:solidFill>
              </a:rPr>
              <a:t>  </a:t>
            </a:r>
            <a:r>
              <a:rPr lang="hu-HU" sz="1400" dirty="0" err="1" smtClean="0">
                <a:solidFill>
                  <a:schemeClr val="bg1"/>
                </a:solidFill>
              </a:rPr>
              <a:t>teilen</a:t>
            </a:r>
            <a:r>
              <a:rPr lang="hu-HU" sz="1400" dirty="0" smtClean="0">
                <a:solidFill>
                  <a:schemeClr val="bg1"/>
                </a:solidFill>
              </a:rPr>
              <a:t> </a:t>
            </a:r>
            <a:r>
              <a:rPr lang="hu-HU" sz="1400" dirty="0" err="1" smtClean="0">
                <a:solidFill>
                  <a:schemeClr val="bg1"/>
                </a:solidFill>
              </a:rPr>
              <a:t>sich</a:t>
            </a:r>
            <a:r>
              <a:rPr lang="hu-HU" sz="1400" dirty="0" smtClean="0">
                <a:solidFill>
                  <a:schemeClr val="bg1"/>
                </a:solidFill>
              </a:rPr>
              <a:t> </a:t>
            </a:r>
            <a:r>
              <a:rPr lang="hu-HU" sz="1400" dirty="0" err="1" smtClean="0">
                <a:solidFill>
                  <a:schemeClr val="bg1"/>
                </a:solidFill>
              </a:rPr>
              <a:t>asymmetrisch</a:t>
            </a:r>
            <a:r>
              <a:rPr lang="hu-HU" sz="1400" dirty="0" smtClean="0">
                <a:solidFill>
                  <a:schemeClr val="bg1"/>
                </a:solidFill>
              </a:rPr>
              <a:t> (die </a:t>
            </a:r>
            <a:r>
              <a:rPr lang="hu-HU" sz="1400" dirty="0" err="1" smtClean="0">
                <a:solidFill>
                  <a:schemeClr val="bg1"/>
                </a:solidFill>
              </a:rPr>
              <a:t>eine</a:t>
            </a:r>
            <a:r>
              <a:rPr lang="hu-HU" sz="1400" dirty="0" smtClean="0">
                <a:solidFill>
                  <a:schemeClr val="bg1"/>
                </a:solidFill>
              </a:rPr>
              <a:t> </a:t>
            </a:r>
            <a:r>
              <a:rPr lang="hu-HU" sz="1400" dirty="0" err="1" smtClean="0">
                <a:solidFill>
                  <a:schemeClr val="bg1"/>
                </a:solidFill>
              </a:rPr>
              <a:t>Tochterzelle</a:t>
            </a:r>
            <a:r>
              <a:rPr lang="hu-HU" sz="1400" dirty="0" smtClean="0">
                <a:solidFill>
                  <a:schemeClr val="bg1"/>
                </a:solidFill>
              </a:rPr>
              <a:t> </a:t>
            </a:r>
            <a:r>
              <a:rPr lang="hu-HU" sz="1400" dirty="0" err="1" smtClean="0">
                <a:solidFill>
                  <a:schemeClr val="bg1"/>
                </a:solidFill>
              </a:rPr>
              <a:t>entwickelt</a:t>
            </a:r>
            <a:r>
              <a:rPr lang="hu-HU" sz="1400" dirty="0" smtClean="0">
                <a:solidFill>
                  <a:schemeClr val="bg1"/>
                </a:solidFill>
              </a:rPr>
              <a:t> </a:t>
            </a:r>
            <a:r>
              <a:rPr lang="hu-HU" sz="1400" dirty="0" err="1" smtClean="0">
                <a:solidFill>
                  <a:schemeClr val="bg1"/>
                </a:solidFill>
              </a:rPr>
              <a:t>sich</a:t>
            </a:r>
            <a:r>
              <a:rPr lang="hu-HU" sz="1400" dirty="0" smtClean="0">
                <a:solidFill>
                  <a:schemeClr val="bg1"/>
                </a:solidFill>
              </a:rPr>
              <a:t> </a:t>
            </a:r>
            <a:r>
              <a:rPr lang="hu-HU" sz="1400" dirty="0" err="1" smtClean="0">
                <a:solidFill>
                  <a:schemeClr val="bg1"/>
                </a:solidFill>
              </a:rPr>
              <a:t>in</a:t>
            </a:r>
            <a:r>
              <a:rPr lang="hu-HU" sz="1400" dirty="0" smtClean="0">
                <a:solidFill>
                  <a:schemeClr val="bg1"/>
                </a:solidFill>
              </a:rPr>
              <a:t> </a:t>
            </a:r>
            <a:r>
              <a:rPr lang="hu-HU" sz="1400" dirty="0" err="1" smtClean="0">
                <a:solidFill>
                  <a:schemeClr val="bg1"/>
                </a:solidFill>
              </a:rPr>
              <a:t>Spermatogonium</a:t>
            </a:r>
            <a:r>
              <a:rPr lang="hu-HU" sz="1400" dirty="0" smtClean="0">
                <a:solidFill>
                  <a:schemeClr val="bg1"/>
                </a:solidFill>
              </a:rPr>
              <a:t> A, die </a:t>
            </a:r>
            <a:r>
              <a:rPr lang="hu-HU" sz="1400" dirty="0" err="1" smtClean="0">
                <a:solidFill>
                  <a:schemeClr val="bg1"/>
                </a:solidFill>
              </a:rPr>
              <a:t>andere</a:t>
            </a:r>
            <a:r>
              <a:rPr lang="hu-HU" sz="1400" dirty="0" smtClean="0">
                <a:solidFill>
                  <a:schemeClr val="bg1"/>
                </a:solidFill>
              </a:rPr>
              <a:t> </a:t>
            </a:r>
            <a:r>
              <a:rPr lang="hu-HU" sz="1400" dirty="0" err="1" smtClean="0">
                <a:solidFill>
                  <a:schemeClr val="bg1"/>
                </a:solidFill>
              </a:rPr>
              <a:t>bleibt</a:t>
            </a:r>
            <a:r>
              <a:rPr lang="hu-HU" sz="1400" dirty="0" smtClean="0">
                <a:solidFill>
                  <a:schemeClr val="bg1"/>
                </a:solidFill>
              </a:rPr>
              <a:t> </a:t>
            </a:r>
            <a:r>
              <a:rPr lang="hu-HU" sz="1400" dirty="0" err="1" smtClean="0">
                <a:solidFill>
                  <a:schemeClr val="bg1"/>
                </a:solidFill>
              </a:rPr>
              <a:t>Stammzelle</a:t>
            </a:r>
            <a:r>
              <a:rPr lang="hu-HU" sz="1400" dirty="0" smtClean="0">
                <a:solidFill>
                  <a:schemeClr val="bg1"/>
                </a:solidFill>
              </a:rPr>
              <a:t>. </a:t>
            </a:r>
          </a:p>
          <a:p>
            <a:r>
              <a:rPr lang="hu-HU" sz="1400" dirty="0" err="1" smtClean="0">
                <a:solidFill>
                  <a:schemeClr val="bg1"/>
                </a:solidFill>
              </a:rPr>
              <a:t>Spermatogonien</a:t>
            </a:r>
            <a:r>
              <a:rPr lang="hu-HU" sz="1400" dirty="0" smtClean="0">
                <a:solidFill>
                  <a:schemeClr val="bg1"/>
                </a:solidFill>
              </a:rPr>
              <a:t> </a:t>
            </a:r>
            <a:r>
              <a:rPr lang="hu-HU" sz="1400" dirty="0" err="1" smtClean="0">
                <a:solidFill>
                  <a:schemeClr val="bg1"/>
                </a:solidFill>
              </a:rPr>
              <a:t>teilen</a:t>
            </a:r>
            <a:r>
              <a:rPr lang="hu-HU" sz="1400" dirty="0" smtClean="0">
                <a:solidFill>
                  <a:schemeClr val="bg1"/>
                </a:solidFill>
              </a:rPr>
              <a:t> </a:t>
            </a:r>
            <a:r>
              <a:rPr lang="hu-HU" sz="1400" dirty="0" err="1" smtClean="0">
                <a:solidFill>
                  <a:schemeClr val="bg1"/>
                </a:solidFill>
              </a:rPr>
              <a:t>sich</a:t>
            </a:r>
            <a:r>
              <a:rPr lang="hu-HU" sz="1400" dirty="0" smtClean="0">
                <a:solidFill>
                  <a:schemeClr val="bg1"/>
                </a:solidFill>
              </a:rPr>
              <a:t> mit </a:t>
            </a:r>
            <a:r>
              <a:rPr lang="hu-HU" sz="1400" dirty="0" err="1" smtClean="0">
                <a:solidFill>
                  <a:schemeClr val="bg1"/>
                </a:solidFill>
              </a:rPr>
              <a:t>mitotischen</a:t>
            </a:r>
            <a:r>
              <a:rPr lang="hu-HU" sz="1400" dirty="0" smtClean="0">
                <a:solidFill>
                  <a:schemeClr val="bg1"/>
                </a:solidFill>
              </a:rPr>
              <a:t> </a:t>
            </a:r>
            <a:r>
              <a:rPr lang="hu-HU" sz="1400" dirty="0" err="1" smtClean="0">
                <a:solidFill>
                  <a:schemeClr val="bg1"/>
                </a:solidFill>
              </a:rPr>
              <a:t>Teilungen</a:t>
            </a:r>
            <a:r>
              <a:rPr lang="hu-HU" sz="1400" dirty="0" smtClean="0">
                <a:solidFill>
                  <a:schemeClr val="bg1"/>
                </a:solidFill>
              </a:rPr>
              <a:t>.  Am </a:t>
            </a:r>
            <a:r>
              <a:rPr lang="hu-HU" sz="1400" dirty="0" err="1" smtClean="0">
                <a:solidFill>
                  <a:schemeClr val="bg1"/>
                </a:solidFill>
              </a:rPr>
              <a:t>Ende</a:t>
            </a:r>
            <a:r>
              <a:rPr lang="hu-HU" sz="1400" dirty="0" smtClean="0">
                <a:solidFill>
                  <a:schemeClr val="bg1"/>
                </a:solidFill>
              </a:rPr>
              <a:t> </a:t>
            </a:r>
            <a:r>
              <a:rPr lang="hu-HU" sz="1400" dirty="0" err="1" smtClean="0">
                <a:solidFill>
                  <a:schemeClr val="bg1"/>
                </a:solidFill>
              </a:rPr>
              <a:t>dieser</a:t>
            </a:r>
            <a:r>
              <a:rPr lang="hu-HU" sz="1400" dirty="0" smtClean="0">
                <a:solidFill>
                  <a:schemeClr val="bg1"/>
                </a:solidFill>
              </a:rPr>
              <a:t> </a:t>
            </a:r>
            <a:r>
              <a:rPr lang="hu-HU" sz="1400" dirty="0" err="1" smtClean="0">
                <a:solidFill>
                  <a:schemeClr val="bg1"/>
                </a:solidFill>
              </a:rPr>
              <a:t>Phase</a:t>
            </a:r>
            <a:r>
              <a:rPr lang="hu-HU" sz="1400" dirty="0" smtClean="0">
                <a:solidFill>
                  <a:schemeClr val="bg1"/>
                </a:solidFill>
              </a:rPr>
              <a:t>: </a:t>
            </a:r>
            <a:r>
              <a:rPr lang="hu-HU" sz="1400" dirty="0" err="1" smtClean="0">
                <a:solidFill>
                  <a:schemeClr val="bg1"/>
                </a:solidFill>
              </a:rPr>
              <a:t>Spermatogonien</a:t>
            </a:r>
            <a:r>
              <a:rPr lang="hu-HU" sz="1400" dirty="0" smtClean="0">
                <a:solidFill>
                  <a:schemeClr val="bg1"/>
                </a:solidFill>
              </a:rPr>
              <a:t> B  </a:t>
            </a:r>
            <a:r>
              <a:rPr lang="hu-HU" sz="1400" dirty="0" err="1" smtClean="0">
                <a:solidFill>
                  <a:schemeClr val="bg1"/>
                </a:solidFill>
              </a:rPr>
              <a:t>treten</a:t>
            </a:r>
            <a:r>
              <a:rPr lang="hu-HU" sz="1400" dirty="0" smtClean="0">
                <a:solidFill>
                  <a:schemeClr val="bg1"/>
                </a:solidFill>
              </a:rPr>
              <a:t> </a:t>
            </a:r>
            <a:r>
              <a:rPr lang="hu-HU" sz="1400" dirty="0" err="1" smtClean="0">
                <a:solidFill>
                  <a:schemeClr val="bg1"/>
                </a:solidFill>
              </a:rPr>
              <a:t>in</a:t>
            </a:r>
            <a:r>
              <a:rPr lang="hu-HU" sz="1400" dirty="0" smtClean="0">
                <a:solidFill>
                  <a:schemeClr val="bg1"/>
                </a:solidFill>
              </a:rPr>
              <a:t> die </a:t>
            </a:r>
            <a:r>
              <a:rPr lang="hu-HU" sz="1400" dirty="0" err="1" smtClean="0">
                <a:solidFill>
                  <a:schemeClr val="bg1"/>
                </a:solidFill>
              </a:rPr>
              <a:t>Reifungsphase</a:t>
            </a:r>
            <a:r>
              <a:rPr lang="hu-HU" sz="1400" dirty="0" smtClean="0">
                <a:solidFill>
                  <a:schemeClr val="bg1"/>
                </a:solidFill>
              </a:rPr>
              <a:t> (</a:t>
            </a:r>
            <a:r>
              <a:rPr lang="hu-HU" sz="1400" dirty="0" err="1" smtClean="0">
                <a:solidFill>
                  <a:schemeClr val="bg1"/>
                </a:solidFill>
              </a:rPr>
              <a:t>Meiose</a:t>
            </a:r>
            <a:r>
              <a:rPr lang="hu-HU" sz="1400" dirty="0" smtClean="0">
                <a:solidFill>
                  <a:schemeClr val="bg1"/>
                </a:solidFill>
              </a:rPr>
              <a:t>) </a:t>
            </a:r>
            <a:r>
              <a:rPr lang="hu-HU" sz="1400" dirty="0" err="1" smtClean="0">
                <a:solidFill>
                  <a:schemeClr val="bg1"/>
                </a:solidFill>
              </a:rPr>
              <a:t>ein</a:t>
            </a:r>
            <a:r>
              <a:rPr lang="hu-HU" sz="1400" dirty="0" smtClean="0">
                <a:solidFill>
                  <a:schemeClr val="bg1"/>
                </a:solidFill>
              </a:rPr>
              <a:t>.</a:t>
            </a:r>
          </a:p>
          <a:p>
            <a:endParaRPr lang="hu-HU" sz="1200" dirty="0" smtClean="0">
              <a:solidFill>
                <a:schemeClr val="bg1"/>
              </a:solidFill>
            </a:endParaRPr>
          </a:p>
          <a:p>
            <a:endParaRPr lang="hu-HU" sz="1200" dirty="0">
              <a:solidFill>
                <a:schemeClr val="bg1"/>
              </a:solidFill>
            </a:endParaRPr>
          </a:p>
        </p:txBody>
      </p:sp>
      <p:sp>
        <p:nvSpPr>
          <p:cNvPr id="16" name="Szövegdoboz 15"/>
          <p:cNvSpPr txBox="1"/>
          <p:nvPr/>
        </p:nvSpPr>
        <p:spPr>
          <a:xfrm>
            <a:off x="122109" y="5305425"/>
            <a:ext cx="34320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dirty="0" smtClean="0">
                <a:solidFill>
                  <a:schemeClr val="bg1"/>
                </a:solidFill>
              </a:rPr>
              <a:t>Die </a:t>
            </a:r>
            <a:r>
              <a:rPr lang="hu-HU" sz="1200" dirty="0" err="1" smtClean="0">
                <a:solidFill>
                  <a:schemeClr val="bg1"/>
                </a:solidFill>
              </a:rPr>
              <a:t>Zellen</a:t>
            </a:r>
            <a:r>
              <a:rPr lang="hu-HU" sz="1200" dirty="0" smtClean="0">
                <a:solidFill>
                  <a:schemeClr val="bg1"/>
                </a:solidFill>
              </a:rPr>
              <a:t>  </a:t>
            </a:r>
            <a:r>
              <a:rPr lang="hu-HU" sz="1200" dirty="0" err="1" smtClean="0">
                <a:solidFill>
                  <a:schemeClr val="bg1"/>
                </a:solidFill>
              </a:rPr>
              <a:t>bleiben</a:t>
            </a:r>
            <a:r>
              <a:rPr lang="hu-HU" sz="1200" dirty="0" smtClean="0">
                <a:solidFill>
                  <a:schemeClr val="bg1"/>
                </a:solidFill>
              </a:rPr>
              <a:t> </a:t>
            </a:r>
            <a:r>
              <a:rPr lang="hu-HU" sz="1200" dirty="0" err="1" smtClean="0">
                <a:solidFill>
                  <a:schemeClr val="bg1"/>
                </a:solidFill>
              </a:rPr>
              <a:t>während</a:t>
            </a:r>
            <a:r>
              <a:rPr lang="hu-HU" sz="1200" dirty="0" smtClean="0">
                <a:solidFill>
                  <a:schemeClr val="bg1"/>
                </a:solidFill>
              </a:rPr>
              <a:t> der kompletten </a:t>
            </a:r>
            <a:r>
              <a:rPr lang="hu-HU" sz="1200" dirty="0" err="1" smtClean="0">
                <a:solidFill>
                  <a:schemeClr val="bg1"/>
                </a:solidFill>
              </a:rPr>
              <a:t>Spermatogenese</a:t>
            </a:r>
            <a:r>
              <a:rPr lang="hu-HU" sz="1200" dirty="0" smtClean="0">
                <a:solidFill>
                  <a:schemeClr val="bg1"/>
                </a:solidFill>
              </a:rPr>
              <a:t> mit </a:t>
            </a:r>
            <a:r>
              <a:rPr lang="hu-HU" sz="1200" dirty="0" err="1" smtClean="0">
                <a:solidFill>
                  <a:srgbClr val="FFFF00"/>
                </a:solidFill>
              </a:rPr>
              <a:t>Zytoplasmabrücken</a:t>
            </a:r>
            <a:r>
              <a:rPr lang="hu-HU" sz="1200" dirty="0" smtClean="0">
                <a:solidFill>
                  <a:schemeClr val="bg1"/>
                </a:solidFill>
              </a:rPr>
              <a:t> </a:t>
            </a:r>
            <a:r>
              <a:rPr lang="hu-HU" sz="1200" dirty="0" err="1" smtClean="0">
                <a:solidFill>
                  <a:schemeClr val="bg1"/>
                </a:solidFill>
              </a:rPr>
              <a:t>miteinander</a:t>
            </a:r>
            <a:r>
              <a:rPr lang="hu-HU" sz="1200" dirty="0" smtClean="0">
                <a:solidFill>
                  <a:schemeClr val="bg1"/>
                </a:solidFill>
              </a:rPr>
              <a:t> </a:t>
            </a:r>
            <a:r>
              <a:rPr lang="hu-HU" sz="1200" dirty="0" err="1" smtClean="0">
                <a:solidFill>
                  <a:schemeClr val="bg1"/>
                </a:solidFill>
              </a:rPr>
              <a:t>in</a:t>
            </a:r>
            <a:r>
              <a:rPr lang="hu-HU" sz="1200" dirty="0" smtClean="0">
                <a:solidFill>
                  <a:schemeClr val="bg1"/>
                </a:solidFill>
              </a:rPr>
              <a:t> </a:t>
            </a:r>
            <a:r>
              <a:rPr lang="hu-HU" sz="1200" dirty="0" err="1" smtClean="0">
                <a:solidFill>
                  <a:schemeClr val="bg1"/>
                </a:solidFill>
              </a:rPr>
              <a:t>Verbindung</a:t>
            </a:r>
            <a:r>
              <a:rPr lang="hu-HU" sz="1200" dirty="0" smtClean="0">
                <a:solidFill>
                  <a:schemeClr val="bg1"/>
                </a:solidFill>
              </a:rPr>
              <a:t>. </a:t>
            </a:r>
            <a:r>
              <a:rPr lang="hu-HU" sz="1200" dirty="0" err="1" smtClean="0">
                <a:solidFill>
                  <a:schemeClr val="bg1"/>
                </a:solidFill>
              </a:rPr>
              <a:t>Synchronisierung</a:t>
            </a:r>
            <a:r>
              <a:rPr lang="hu-HU" sz="1200" dirty="0" smtClean="0">
                <a:solidFill>
                  <a:schemeClr val="bg1"/>
                </a:solidFill>
              </a:rPr>
              <a:t>. </a:t>
            </a:r>
            <a:r>
              <a:rPr lang="hu-HU" sz="1200" dirty="0" err="1" smtClean="0">
                <a:solidFill>
                  <a:schemeClr val="bg1"/>
                </a:solidFill>
              </a:rPr>
              <a:t>Nach</a:t>
            </a:r>
            <a:r>
              <a:rPr lang="hu-HU" sz="1200" dirty="0" smtClean="0">
                <a:solidFill>
                  <a:schemeClr val="bg1"/>
                </a:solidFill>
              </a:rPr>
              <a:t> </a:t>
            </a:r>
            <a:r>
              <a:rPr lang="hu-HU" sz="1200" dirty="0" err="1" smtClean="0">
                <a:solidFill>
                  <a:schemeClr val="bg1"/>
                </a:solidFill>
              </a:rPr>
              <a:t>Beendigung</a:t>
            </a:r>
            <a:r>
              <a:rPr lang="hu-HU" sz="1200" dirty="0" smtClean="0">
                <a:solidFill>
                  <a:schemeClr val="bg1"/>
                </a:solidFill>
              </a:rPr>
              <a:t> der </a:t>
            </a:r>
            <a:r>
              <a:rPr lang="hu-HU" sz="1200" dirty="0" err="1" smtClean="0">
                <a:solidFill>
                  <a:schemeClr val="bg1"/>
                </a:solidFill>
              </a:rPr>
              <a:t>Entwicklung</a:t>
            </a:r>
            <a:r>
              <a:rPr lang="hu-HU" sz="1200" dirty="0" smtClean="0">
                <a:solidFill>
                  <a:schemeClr val="bg1"/>
                </a:solidFill>
              </a:rPr>
              <a:t> </a:t>
            </a:r>
            <a:r>
              <a:rPr lang="hu-HU" sz="1200" dirty="0" err="1" smtClean="0">
                <a:solidFill>
                  <a:schemeClr val="bg1"/>
                </a:solidFill>
              </a:rPr>
              <a:t>trennen</a:t>
            </a:r>
            <a:r>
              <a:rPr lang="hu-HU" sz="1200" dirty="0" smtClean="0">
                <a:solidFill>
                  <a:schemeClr val="bg1"/>
                </a:solidFill>
              </a:rPr>
              <a:t> </a:t>
            </a:r>
            <a:r>
              <a:rPr lang="hu-HU" sz="1200" dirty="0" err="1" smtClean="0">
                <a:solidFill>
                  <a:schemeClr val="bg1"/>
                </a:solidFill>
              </a:rPr>
              <a:t>sich</a:t>
            </a:r>
            <a:r>
              <a:rPr lang="hu-HU" sz="1200" dirty="0" smtClean="0">
                <a:solidFill>
                  <a:schemeClr val="bg1"/>
                </a:solidFill>
              </a:rPr>
              <a:t> </a:t>
            </a:r>
            <a:r>
              <a:rPr lang="hu-HU" sz="1200" dirty="0" err="1" smtClean="0">
                <a:solidFill>
                  <a:schemeClr val="bg1"/>
                </a:solidFill>
              </a:rPr>
              <a:t>voneinander</a:t>
            </a:r>
            <a:r>
              <a:rPr lang="hu-HU" sz="1200" dirty="0" smtClean="0">
                <a:solidFill>
                  <a:schemeClr val="bg1"/>
                </a:solidFill>
              </a:rPr>
              <a:t>.</a:t>
            </a:r>
          </a:p>
          <a:p>
            <a:endParaRPr lang="hu-HU" sz="1200" dirty="0">
              <a:solidFill>
                <a:schemeClr val="bg1"/>
              </a:solidFill>
            </a:endParaRPr>
          </a:p>
        </p:txBody>
      </p:sp>
      <p:sp>
        <p:nvSpPr>
          <p:cNvPr id="18" name="Szövegdoboz 17"/>
          <p:cNvSpPr txBox="1"/>
          <p:nvPr/>
        </p:nvSpPr>
        <p:spPr>
          <a:xfrm>
            <a:off x="182830" y="1116033"/>
            <a:ext cx="337659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b="1" dirty="0" err="1" smtClean="0">
                <a:solidFill>
                  <a:srgbClr val="FFFF00"/>
                </a:solidFill>
              </a:rPr>
              <a:t>Ziel</a:t>
            </a:r>
            <a:r>
              <a:rPr lang="hu-HU" sz="1400" b="1" dirty="0" smtClean="0">
                <a:solidFill>
                  <a:srgbClr val="FFFF00"/>
                </a:solidFill>
              </a:rPr>
              <a:t>: </a:t>
            </a:r>
            <a:r>
              <a:rPr lang="hu-HU" sz="1400" b="1" dirty="0" err="1" smtClean="0">
                <a:solidFill>
                  <a:srgbClr val="FFFF00"/>
                </a:solidFill>
              </a:rPr>
              <a:t>Vorbereitung</a:t>
            </a:r>
            <a:r>
              <a:rPr lang="hu-HU" sz="1400" b="1" dirty="0" smtClean="0">
                <a:solidFill>
                  <a:srgbClr val="FFFF00"/>
                </a:solidFill>
              </a:rPr>
              <a:t> der  </a:t>
            </a:r>
            <a:r>
              <a:rPr lang="hu-HU" sz="1400" b="1" dirty="0" err="1" smtClean="0">
                <a:solidFill>
                  <a:srgbClr val="FFFF00"/>
                </a:solidFill>
              </a:rPr>
              <a:t>Spermien</a:t>
            </a:r>
            <a:endParaRPr lang="hu-HU" sz="1400" b="1" dirty="0" smtClean="0">
              <a:solidFill>
                <a:srgbClr val="FFFF00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hu-HU" sz="1400" b="1" dirty="0" err="1" smtClean="0">
                <a:solidFill>
                  <a:srgbClr val="FF99FF"/>
                </a:solidFill>
              </a:rPr>
              <a:t>In</a:t>
            </a:r>
            <a:r>
              <a:rPr lang="hu-HU" sz="1400" b="1" dirty="0" smtClean="0">
                <a:solidFill>
                  <a:srgbClr val="FF99FF"/>
                </a:solidFill>
              </a:rPr>
              <a:t> </a:t>
            </a:r>
            <a:r>
              <a:rPr lang="hu-HU" sz="1400" b="1" dirty="0" err="1" smtClean="0">
                <a:solidFill>
                  <a:srgbClr val="FF99FF"/>
                </a:solidFill>
              </a:rPr>
              <a:t>Zahl</a:t>
            </a:r>
            <a:r>
              <a:rPr lang="hu-HU" sz="1400" b="1" dirty="0" smtClean="0">
                <a:solidFill>
                  <a:srgbClr val="FF99FF"/>
                </a:solidFill>
              </a:rPr>
              <a:t> </a:t>
            </a:r>
            <a:r>
              <a:rPr lang="hu-HU" sz="1400" dirty="0" smtClean="0">
                <a:solidFill>
                  <a:schemeClr val="bg1"/>
                </a:solidFill>
              </a:rPr>
              <a:t>(</a:t>
            </a:r>
            <a:r>
              <a:rPr lang="hu-HU" sz="1400" dirty="0" err="1" smtClean="0">
                <a:solidFill>
                  <a:schemeClr val="bg1"/>
                </a:solidFill>
              </a:rPr>
              <a:t>starke</a:t>
            </a:r>
            <a:r>
              <a:rPr lang="hu-HU" sz="1400" dirty="0" smtClean="0">
                <a:solidFill>
                  <a:schemeClr val="bg1"/>
                </a:solidFill>
              </a:rPr>
              <a:t> </a:t>
            </a:r>
            <a:r>
              <a:rPr lang="hu-HU" sz="1400" dirty="0" err="1" smtClean="0">
                <a:solidFill>
                  <a:schemeClr val="bg1"/>
                </a:solidFill>
              </a:rPr>
              <a:t>Vermehrung</a:t>
            </a:r>
            <a:r>
              <a:rPr lang="hu-HU" sz="1400" dirty="0" smtClean="0">
                <a:solidFill>
                  <a:schemeClr val="bg1"/>
                </a:solidFill>
              </a:rPr>
              <a:t>)</a:t>
            </a:r>
          </a:p>
          <a:p>
            <a:pPr marL="342900" indent="-342900">
              <a:buFont typeface="+mj-lt"/>
              <a:buAutoNum type="arabicPeriod"/>
            </a:pPr>
            <a:r>
              <a:rPr lang="hu-HU" sz="1400" b="1" dirty="0" err="1" smtClean="0">
                <a:solidFill>
                  <a:srgbClr val="FF99FF"/>
                </a:solidFill>
              </a:rPr>
              <a:t>Genetisch</a:t>
            </a:r>
            <a:r>
              <a:rPr lang="hu-HU" sz="1400" dirty="0" smtClean="0">
                <a:solidFill>
                  <a:schemeClr val="bg1"/>
                </a:solidFill>
              </a:rPr>
              <a:t> (</a:t>
            </a:r>
            <a:r>
              <a:rPr lang="hu-HU" sz="1400" dirty="0" err="1" smtClean="0">
                <a:solidFill>
                  <a:schemeClr val="bg1"/>
                </a:solidFill>
              </a:rPr>
              <a:t>gen</a:t>
            </a:r>
            <a:r>
              <a:rPr lang="hu-HU" sz="1400" dirty="0" smtClean="0">
                <a:solidFill>
                  <a:schemeClr val="bg1"/>
                </a:solidFill>
              </a:rPr>
              <a:t>. </a:t>
            </a:r>
            <a:r>
              <a:rPr lang="hu-HU" sz="1400" dirty="0" err="1" smtClean="0">
                <a:solidFill>
                  <a:schemeClr val="bg1"/>
                </a:solidFill>
              </a:rPr>
              <a:t>Rekombination</a:t>
            </a:r>
            <a:r>
              <a:rPr lang="hu-HU" sz="1400" dirty="0" smtClean="0">
                <a:solidFill>
                  <a:schemeClr val="bg1"/>
                </a:solidFill>
              </a:rPr>
              <a:t> und </a:t>
            </a:r>
            <a:r>
              <a:rPr lang="hu-HU" sz="1400" dirty="0" err="1" smtClean="0">
                <a:solidFill>
                  <a:schemeClr val="bg1"/>
                </a:solidFill>
              </a:rPr>
              <a:t>Haploidie</a:t>
            </a:r>
            <a:r>
              <a:rPr lang="hu-HU" sz="1400" dirty="0" smtClean="0">
                <a:solidFill>
                  <a:schemeClr val="bg1"/>
                </a:solidFill>
              </a:rPr>
              <a:t>) </a:t>
            </a:r>
            <a:r>
              <a:rPr lang="hu-HU" sz="1400" dirty="0" err="1" smtClean="0">
                <a:solidFill>
                  <a:schemeClr val="bg1"/>
                </a:solidFill>
              </a:rPr>
              <a:t>und</a:t>
            </a:r>
            <a:endParaRPr lang="hu-HU" sz="1400" dirty="0" smtClean="0">
              <a:solidFill>
                <a:schemeClr val="bg1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hu-HU" sz="1400" b="1" dirty="0" err="1" smtClean="0">
                <a:solidFill>
                  <a:srgbClr val="FF99FF"/>
                </a:solidFill>
              </a:rPr>
              <a:t>Strukturell</a:t>
            </a:r>
            <a:r>
              <a:rPr lang="hu-HU" sz="1400" dirty="0" smtClean="0">
                <a:solidFill>
                  <a:schemeClr val="bg1"/>
                </a:solidFill>
              </a:rPr>
              <a:t> (</a:t>
            </a:r>
            <a:r>
              <a:rPr lang="hu-HU" sz="1400" dirty="0" err="1" smtClean="0">
                <a:solidFill>
                  <a:schemeClr val="bg1"/>
                </a:solidFill>
              </a:rPr>
              <a:t>für</a:t>
            </a:r>
            <a:r>
              <a:rPr lang="hu-HU" sz="1400" dirty="0" smtClean="0">
                <a:solidFill>
                  <a:schemeClr val="bg1"/>
                </a:solidFill>
              </a:rPr>
              <a:t> </a:t>
            </a:r>
            <a:r>
              <a:rPr lang="hu-HU" sz="1400" dirty="0" err="1" smtClean="0">
                <a:solidFill>
                  <a:schemeClr val="bg1"/>
                </a:solidFill>
              </a:rPr>
              <a:t>das</a:t>
            </a:r>
            <a:r>
              <a:rPr lang="hu-HU" sz="1400" dirty="0" smtClean="0">
                <a:solidFill>
                  <a:schemeClr val="bg1"/>
                </a:solidFill>
              </a:rPr>
              <a:t> </a:t>
            </a:r>
            <a:r>
              <a:rPr lang="hu-HU" sz="1400" dirty="0" err="1" smtClean="0">
                <a:solidFill>
                  <a:schemeClr val="bg1"/>
                </a:solidFill>
              </a:rPr>
              <a:t>Aufsuchen</a:t>
            </a:r>
            <a:r>
              <a:rPr lang="hu-HU" sz="1400" dirty="0" smtClean="0">
                <a:solidFill>
                  <a:schemeClr val="bg1"/>
                </a:solidFill>
              </a:rPr>
              <a:t> und </a:t>
            </a:r>
            <a:r>
              <a:rPr lang="hu-HU" sz="1400" dirty="0" err="1" smtClean="0">
                <a:solidFill>
                  <a:schemeClr val="bg1"/>
                </a:solidFill>
              </a:rPr>
              <a:t>Befruchtung</a:t>
            </a:r>
            <a:r>
              <a:rPr lang="hu-HU" sz="1400" dirty="0" smtClean="0">
                <a:solidFill>
                  <a:schemeClr val="bg1"/>
                </a:solidFill>
              </a:rPr>
              <a:t> der </a:t>
            </a:r>
            <a:r>
              <a:rPr lang="hu-HU" sz="1400" dirty="0" err="1" smtClean="0">
                <a:solidFill>
                  <a:schemeClr val="bg1"/>
                </a:solidFill>
              </a:rPr>
              <a:t>Eizelle</a:t>
            </a:r>
            <a:r>
              <a:rPr lang="hu-HU" sz="1400" dirty="0" smtClean="0">
                <a:solidFill>
                  <a:schemeClr val="bg1"/>
                </a:solidFill>
              </a:rPr>
              <a:t>)</a:t>
            </a:r>
          </a:p>
          <a:p>
            <a:endParaRPr lang="hu-HU" sz="1400" dirty="0">
              <a:solidFill>
                <a:schemeClr val="bg1"/>
              </a:solidFill>
            </a:endParaRPr>
          </a:p>
        </p:txBody>
      </p:sp>
      <p:sp>
        <p:nvSpPr>
          <p:cNvPr id="19" name="Téglalap 18"/>
          <p:cNvSpPr/>
          <p:nvPr/>
        </p:nvSpPr>
        <p:spPr>
          <a:xfrm>
            <a:off x="3779912" y="1916252"/>
            <a:ext cx="288032" cy="194479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54756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1807874"/>
            <a:ext cx="4816754" cy="4559052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 rot="5400000">
            <a:off x="8365014" y="2765830"/>
            <a:ext cx="12241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000" b="1" dirty="0" err="1" smtClean="0">
                <a:solidFill>
                  <a:schemeClr val="bg1"/>
                </a:solidFill>
              </a:rPr>
              <a:t>Vermehrungsphase</a:t>
            </a:r>
            <a:endParaRPr lang="hu-HU" sz="1000" b="1" dirty="0">
              <a:solidFill>
                <a:schemeClr val="bg1"/>
              </a:solidFill>
            </a:endParaRPr>
          </a:p>
        </p:txBody>
      </p:sp>
      <p:sp>
        <p:nvSpPr>
          <p:cNvPr id="6" name="Szövegdoboz 5"/>
          <p:cNvSpPr txBox="1"/>
          <p:nvPr/>
        </p:nvSpPr>
        <p:spPr>
          <a:xfrm rot="5400000">
            <a:off x="8320371" y="4661724"/>
            <a:ext cx="129614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000" b="1" dirty="0" err="1" smtClean="0">
                <a:solidFill>
                  <a:schemeClr val="bg1"/>
                </a:solidFill>
              </a:rPr>
              <a:t>Reifung</a:t>
            </a:r>
            <a:r>
              <a:rPr lang="hu-HU" sz="1000" b="1" dirty="0" smtClean="0">
                <a:solidFill>
                  <a:schemeClr val="bg1"/>
                </a:solidFill>
              </a:rPr>
              <a:t> (</a:t>
            </a:r>
            <a:r>
              <a:rPr lang="hu-HU" sz="1000" b="1" dirty="0" err="1" smtClean="0">
                <a:solidFill>
                  <a:schemeClr val="bg1"/>
                </a:solidFill>
              </a:rPr>
              <a:t>Meiose</a:t>
            </a:r>
            <a:r>
              <a:rPr lang="hu-HU" sz="1000" b="1" dirty="0" smtClean="0">
                <a:solidFill>
                  <a:schemeClr val="bg1"/>
                </a:solidFill>
              </a:rPr>
              <a:t>)</a:t>
            </a:r>
            <a:endParaRPr lang="hu-HU" sz="1000" b="1" dirty="0">
              <a:solidFill>
                <a:schemeClr val="bg1"/>
              </a:solidFill>
            </a:endParaRPr>
          </a:p>
        </p:txBody>
      </p:sp>
      <p:sp>
        <p:nvSpPr>
          <p:cNvPr id="7" name="Szövegdoboz 6"/>
          <p:cNvSpPr txBox="1"/>
          <p:nvPr/>
        </p:nvSpPr>
        <p:spPr>
          <a:xfrm rot="5400000">
            <a:off x="8480829" y="5849857"/>
            <a:ext cx="10801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000" b="1" dirty="0" err="1" smtClean="0">
                <a:solidFill>
                  <a:schemeClr val="bg1"/>
                </a:solidFill>
              </a:rPr>
              <a:t>Differenzierung</a:t>
            </a:r>
            <a:endParaRPr lang="hu-HU" sz="1000" b="1" dirty="0">
              <a:solidFill>
                <a:schemeClr val="bg1"/>
              </a:solidFill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4355976" y="1916252"/>
            <a:ext cx="8640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800" dirty="0" err="1" smtClean="0"/>
              <a:t>Stammzelle</a:t>
            </a:r>
            <a:endParaRPr lang="hu-HU" sz="800" dirty="0"/>
          </a:p>
        </p:txBody>
      </p:sp>
      <p:sp>
        <p:nvSpPr>
          <p:cNvPr id="9" name="Szövegdoboz 8"/>
          <p:cNvSpPr txBox="1"/>
          <p:nvPr/>
        </p:nvSpPr>
        <p:spPr>
          <a:xfrm>
            <a:off x="5134635" y="4352042"/>
            <a:ext cx="115212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800" dirty="0" err="1" smtClean="0"/>
              <a:t>Primärer</a:t>
            </a:r>
            <a:r>
              <a:rPr lang="hu-HU" sz="800" dirty="0" smtClean="0"/>
              <a:t> </a:t>
            </a:r>
            <a:r>
              <a:rPr lang="hu-HU" sz="800" dirty="0" err="1" smtClean="0"/>
              <a:t>Spermatozyt</a:t>
            </a:r>
            <a:endParaRPr lang="hu-HU" sz="800" dirty="0"/>
          </a:p>
        </p:txBody>
      </p:sp>
      <p:sp>
        <p:nvSpPr>
          <p:cNvPr id="10" name="Szövegdoboz 9"/>
          <p:cNvSpPr txBox="1"/>
          <p:nvPr/>
        </p:nvSpPr>
        <p:spPr>
          <a:xfrm>
            <a:off x="4990619" y="4774743"/>
            <a:ext cx="129614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800" dirty="0" err="1" smtClean="0"/>
              <a:t>Sekundärer</a:t>
            </a:r>
            <a:r>
              <a:rPr lang="hu-HU" sz="800" dirty="0" smtClean="0"/>
              <a:t> </a:t>
            </a:r>
            <a:r>
              <a:rPr lang="hu-HU" sz="800" dirty="0" err="1" smtClean="0"/>
              <a:t>Spermatozyt</a:t>
            </a:r>
            <a:endParaRPr lang="hu-HU" sz="800" dirty="0"/>
          </a:p>
        </p:txBody>
      </p:sp>
      <p:sp>
        <p:nvSpPr>
          <p:cNvPr id="11" name="Szövegdoboz 10"/>
          <p:cNvSpPr txBox="1"/>
          <p:nvPr/>
        </p:nvSpPr>
        <p:spPr>
          <a:xfrm>
            <a:off x="5201562" y="5239947"/>
            <a:ext cx="8640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800" dirty="0" err="1" smtClean="0"/>
              <a:t>Spermatid</a:t>
            </a:r>
            <a:endParaRPr lang="hu-HU" sz="800" dirty="0"/>
          </a:p>
        </p:txBody>
      </p:sp>
      <p:sp>
        <p:nvSpPr>
          <p:cNvPr id="12" name="Szövegdoboz 11"/>
          <p:cNvSpPr txBox="1"/>
          <p:nvPr/>
        </p:nvSpPr>
        <p:spPr>
          <a:xfrm>
            <a:off x="4499992" y="5751663"/>
            <a:ext cx="68621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800" dirty="0" smtClean="0"/>
              <a:t>Spermium</a:t>
            </a:r>
            <a:endParaRPr lang="hu-HU" sz="800" dirty="0"/>
          </a:p>
        </p:txBody>
      </p:sp>
      <p:sp>
        <p:nvSpPr>
          <p:cNvPr id="13" name="Szövegdoboz 12"/>
          <p:cNvSpPr txBox="1"/>
          <p:nvPr/>
        </p:nvSpPr>
        <p:spPr>
          <a:xfrm>
            <a:off x="8028384" y="4441755"/>
            <a:ext cx="576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800" dirty="0" err="1" smtClean="0"/>
              <a:t>Meiose</a:t>
            </a:r>
            <a:r>
              <a:rPr lang="hu-HU" sz="800" dirty="0" smtClean="0"/>
              <a:t> I</a:t>
            </a:r>
            <a:endParaRPr lang="hu-HU" sz="800" dirty="0"/>
          </a:p>
        </p:txBody>
      </p:sp>
      <p:sp>
        <p:nvSpPr>
          <p:cNvPr id="14" name="Szövegdoboz 13"/>
          <p:cNvSpPr txBox="1"/>
          <p:nvPr/>
        </p:nvSpPr>
        <p:spPr>
          <a:xfrm>
            <a:off x="8018584" y="5157192"/>
            <a:ext cx="64807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800" dirty="0" err="1" smtClean="0"/>
              <a:t>Meiose</a:t>
            </a:r>
            <a:r>
              <a:rPr lang="hu-HU" sz="800" dirty="0" smtClean="0"/>
              <a:t> II</a:t>
            </a:r>
            <a:endParaRPr lang="hu-HU" sz="800" dirty="0"/>
          </a:p>
        </p:txBody>
      </p:sp>
      <p:sp>
        <p:nvSpPr>
          <p:cNvPr id="15" name="Szövegdoboz 14"/>
          <p:cNvSpPr txBox="1"/>
          <p:nvPr/>
        </p:nvSpPr>
        <p:spPr>
          <a:xfrm>
            <a:off x="166969" y="1194712"/>
            <a:ext cx="3700122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sz="1200" dirty="0" smtClean="0">
              <a:solidFill>
                <a:schemeClr val="bg1"/>
              </a:solidFill>
            </a:endParaRPr>
          </a:p>
          <a:p>
            <a:pPr marL="228600" indent="-228600">
              <a:buAutoNum type="arabicPeriod" startAt="2"/>
            </a:pPr>
            <a:r>
              <a:rPr lang="hu-HU" sz="1600" b="1" dirty="0" err="1" smtClean="0">
                <a:solidFill>
                  <a:srgbClr val="FFFF00"/>
                </a:solidFill>
              </a:rPr>
              <a:t>Reifungsphase</a:t>
            </a:r>
            <a:r>
              <a:rPr lang="hu-HU" sz="1600" b="1" dirty="0" smtClean="0">
                <a:solidFill>
                  <a:srgbClr val="FFFF00"/>
                </a:solidFill>
              </a:rPr>
              <a:t> (</a:t>
            </a:r>
            <a:r>
              <a:rPr lang="hu-HU" sz="1600" b="1" dirty="0" err="1" smtClean="0">
                <a:solidFill>
                  <a:srgbClr val="FFFF00"/>
                </a:solidFill>
              </a:rPr>
              <a:t>Meiose</a:t>
            </a:r>
            <a:r>
              <a:rPr lang="hu-HU" sz="1600" b="1" dirty="0" smtClean="0">
                <a:solidFill>
                  <a:srgbClr val="FFFF00"/>
                </a:solidFill>
              </a:rPr>
              <a:t>).</a:t>
            </a:r>
          </a:p>
          <a:p>
            <a:endParaRPr lang="hu-HU" sz="1200" b="1" dirty="0" smtClean="0">
              <a:solidFill>
                <a:schemeClr val="bg1"/>
              </a:solidFill>
            </a:endParaRPr>
          </a:p>
          <a:p>
            <a:r>
              <a:rPr lang="hu-HU" sz="1400" b="1" dirty="0" err="1" smtClean="0">
                <a:solidFill>
                  <a:schemeClr val="bg1"/>
                </a:solidFill>
              </a:rPr>
              <a:t>Während</a:t>
            </a:r>
            <a:r>
              <a:rPr lang="hu-HU" sz="1400" b="1" dirty="0" smtClean="0">
                <a:solidFill>
                  <a:schemeClr val="bg1"/>
                </a:solidFill>
              </a:rPr>
              <a:t> </a:t>
            </a:r>
            <a:r>
              <a:rPr lang="hu-HU" sz="1400" b="1" dirty="0" err="1" smtClean="0">
                <a:solidFill>
                  <a:schemeClr val="bg1"/>
                </a:solidFill>
              </a:rPr>
              <a:t>Meiose</a:t>
            </a:r>
            <a:r>
              <a:rPr lang="hu-HU" sz="1400" b="1" dirty="0" smtClean="0">
                <a:solidFill>
                  <a:schemeClr val="bg1"/>
                </a:solidFill>
              </a:rPr>
              <a:t> I</a:t>
            </a:r>
            <a:r>
              <a:rPr lang="hu-HU" sz="1400" dirty="0" smtClean="0">
                <a:solidFill>
                  <a:schemeClr val="bg1"/>
                </a:solidFill>
              </a:rPr>
              <a:t>: </a:t>
            </a:r>
          </a:p>
          <a:p>
            <a:r>
              <a:rPr lang="hu-HU" sz="1400" dirty="0" err="1" smtClean="0">
                <a:solidFill>
                  <a:schemeClr val="bg1"/>
                </a:solidFill>
              </a:rPr>
              <a:t>genetische</a:t>
            </a:r>
            <a:r>
              <a:rPr lang="hu-HU" sz="1400" dirty="0" smtClean="0">
                <a:solidFill>
                  <a:schemeClr val="bg1"/>
                </a:solidFill>
              </a:rPr>
              <a:t> </a:t>
            </a:r>
            <a:r>
              <a:rPr lang="hu-HU" sz="1400" dirty="0" err="1" smtClean="0">
                <a:solidFill>
                  <a:schemeClr val="bg1"/>
                </a:solidFill>
              </a:rPr>
              <a:t>Rekombination</a:t>
            </a:r>
            <a:r>
              <a:rPr lang="hu-HU" sz="1400" dirty="0" smtClean="0">
                <a:solidFill>
                  <a:schemeClr val="bg1"/>
                </a:solidFill>
              </a:rPr>
              <a:t> </a:t>
            </a:r>
            <a:r>
              <a:rPr lang="hu-HU" sz="1400" dirty="0" err="1" smtClean="0">
                <a:solidFill>
                  <a:schemeClr val="bg1"/>
                </a:solidFill>
              </a:rPr>
              <a:t>durch</a:t>
            </a:r>
            <a:r>
              <a:rPr lang="hu-HU" sz="1400" dirty="0" smtClean="0">
                <a:solidFill>
                  <a:schemeClr val="bg1"/>
                </a:solidFill>
              </a:rPr>
              <a:t> </a:t>
            </a:r>
            <a:r>
              <a:rPr lang="hu-HU" sz="1400" dirty="0" err="1" smtClean="0">
                <a:solidFill>
                  <a:schemeClr val="bg1"/>
                </a:solidFill>
              </a:rPr>
              <a:t>crossing</a:t>
            </a:r>
            <a:r>
              <a:rPr lang="hu-HU" sz="1400" dirty="0" smtClean="0">
                <a:solidFill>
                  <a:schemeClr val="bg1"/>
                </a:solidFill>
              </a:rPr>
              <a:t> over und </a:t>
            </a:r>
            <a:r>
              <a:rPr lang="hu-HU" sz="1400" dirty="0" err="1" smtClean="0">
                <a:solidFill>
                  <a:schemeClr val="bg1"/>
                </a:solidFill>
              </a:rPr>
              <a:t>zufällige</a:t>
            </a:r>
            <a:r>
              <a:rPr lang="hu-HU" sz="1400" dirty="0" smtClean="0">
                <a:solidFill>
                  <a:schemeClr val="bg1"/>
                </a:solidFill>
              </a:rPr>
              <a:t> </a:t>
            </a:r>
            <a:r>
              <a:rPr lang="hu-HU" sz="1400" dirty="0" err="1" smtClean="0">
                <a:solidFill>
                  <a:schemeClr val="bg1"/>
                </a:solidFill>
              </a:rPr>
              <a:t>Verteilung</a:t>
            </a:r>
            <a:r>
              <a:rPr lang="hu-HU" sz="1400" dirty="0" smtClean="0">
                <a:solidFill>
                  <a:schemeClr val="bg1"/>
                </a:solidFill>
              </a:rPr>
              <a:t> der </a:t>
            </a:r>
            <a:r>
              <a:rPr lang="hu-HU" sz="1400" dirty="0" err="1" smtClean="0">
                <a:solidFill>
                  <a:schemeClr val="bg1"/>
                </a:solidFill>
              </a:rPr>
              <a:t>homologen</a:t>
            </a:r>
            <a:r>
              <a:rPr lang="hu-HU" sz="1400" dirty="0" smtClean="0">
                <a:solidFill>
                  <a:schemeClr val="bg1"/>
                </a:solidFill>
              </a:rPr>
              <a:t> </a:t>
            </a:r>
            <a:r>
              <a:rPr lang="hu-HU" sz="1400" dirty="0" err="1" smtClean="0">
                <a:solidFill>
                  <a:schemeClr val="bg1"/>
                </a:solidFill>
              </a:rPr>
              <a:t>Chromosomen</a:t>
            </a:r>
            <a:r>
              <a:rPr lang="hu-HU" sz="1400" dirty="0" smtClean="0">
                <a:solidFill>
                  <a:schemeClr val="bg1"/>
                </a:solidFill>
              </a:rPr>
              <a:t> (</a:t>
            </a:r>
            <a:r>
              <a:rPr lang="hu-HU" sz="1400" dirty="0" err="1" smtClean="0">
                <a:solidFill>
                  <a:srgbClr val="FFFF00"/>
                </a:solidFill>
              </a:rPr>
              <a:t>primäre</a:t>
            </a:r>
            <a:r>
              <a:rPr lang="hu-HU" sz="1400" dirty="0" smtClean="0">
                <a:solidFill>
                  <a:srgbClr val="FFFF00"/>
                </a:solidFill>
              </a:rPr>
              <a:t> </a:t>
            </a:r>
            <a:r>
              <a:rPr lang="hu-HU" sz="1400" dirty="0" err="1" smtClean="0">
                <a:solidFill>
                  <a:srgbClr val="FFFF00"/>
                </a:solidFill>
              </a:rPr>
              <a:t>Spermatozyten</a:t>
            </a:r>
            <a:r>
              <a:rPr lang="hu-HU" sz="1400" dirty="0" smtClean="0">
                <a:solidFill>
                  <a:schemeClr val="bg1"/>
                </a:solidFill>
              </a:rPr>
              <a:t>, 4n). </a:t>
            </a:r>
            <a:r>
              <a:rPr lang="hu-HU" sz="1400" dirty="0" err="1" smtClean="0">
                <a:solidFill>
                  <a:schemeClr val="bg1"/>
                </a:solidFill>
              </a:rPr>
              <a:t>Ergebnis</a:t>
            </a:r>
            <a:r>
              <a:rPr lang="hu-HU" sz="1400" dirty="0" smtClean="0">
                <a:solidFill>
                  <a:schemeClr val="bg1"/>
                </a:solidFill>
              </a:rPr>
              <a:t>: </a:t>
            </a:r>
            <a:r>
              <a:rPr lang="hu-HU" sz="1400" dirty="0" err="1" smtClean="0">
                <a:solidFill>
                  <a:srgbClr val="FFFF00"/>
                </a:solidFill>
              </a:rPr>
              <a:t>sekundäre</a:t>
            </a:r>
            <a:r>
              <a:rPr lang="hu-HU" sz="1400" dirty="0" smtClean="0">
                <a:solidFill>
                  <a:srgbClr val="FFFF00"/>
                </a:solidFill>
              </a:rPr>
              <a:t> </a:t>
            </a:r>
            <a:r>
              <a:rPr lang="hu-HU" sz="1400" dirty="0" err="1" smtClean="0">
                <a:solidFill>
                  <a:srgbClr val="FFFF00"/>
                </a:solidFill>
              </a:rPr>
              <a:t>Spermatozyten</a:t>
            </a:r>
            <a:r>
              <a:rPr lang="hu-HU" sz="1400" dirty="0" smtClean="0">
                <a:solidFill>
                  <a:schemeClr val="bg1"/>
                </a:solidFill>
              </a:rPr>
              <a:t>, 2n).</a:t>
            </a:r>
          </a:p>
          <a:p>
            <a:endParaRPr lang="hu-HU" sz="1400" dirty="0" smtClean="0">
              <a:solidFill>
                <a:schemeClr val="bg1"/>
              </a:solidFill>
            </a:endParaRPr>
          </a:p>
          <a:p>
            <a:r>
              <a:rPr lang="hu-HU" sz="1400" b="1" dirty="0" err="1" smtClean="0">
                <a:solidFill>
                  <a:schemeClr val="bg1"/>
                </a:solidFill>
              </a:rPr>
              <a:t>Während</a:t>
            </a:r>
            <a:r>
              <a:rPr lang="hu-HU" sz="1400" b="1" dirty="0" smtClean="0">
                <a:solidFill>
                  <a:schemeClr val="bg1"/>
                </a:solidFill>
              </a:rPr>
              <a:t> </a:t>
            </a:r>
            <a:r>
              <a:rPr lang="hu-HU" sz="1400" b="1" dirty="0" err="1" smtClean="0">
                <a:solidFill>
                  <a:schemeClr val="bg1"/>
                </a:solidFill>
              </a:rPr>
              <a:t>Meiose</a:t>
            </a:r>
            <a:r>
              <a:rPr lang="hu-HU" sz="1400" b="1" dirty="0" smtClean="0">
                <a:solidFill>
                  <a:schemeClr val="bg1"/>
                </a:solidFill>
              </a:rPr>
              <a:t> II</a:t>
            </a:r>
            <a:r>
              <a:rPr lang="hu-HU" sz="1400" dirty="0" smtClean="0">
                <a:solidFill>
                  <a:schemeClr val="bg1"/>
                </a:solidFill>
              </a:rPr>
              <a:t>: </a:t>
            </a:r>
          </a:p>
          <a:p>
            <a:r>
              <a:rPr lang="hu-HU" sz="1400" dirty="0" err="1" smtClean="0">
                <a:solidFill>
                  <a:schemeClr val="bg1"/>
                </a:solidFill>
              </a:rPr>
              <a:t>trennen</a:t>
            </a:r>
            <a:r>
              <a:rPr lang="hu-HU" sz="1400" dirty="0" smtClean="0">
                <a:solidFill>
                  <a:schemeClr val="bg1"/>
                </a:solidFill>
              </a:rPr>
              <a:t> </a:t>
            </a:r>
            <a:r>
              <a:rPr lang="hu-HU" sz="1400" dirty="0" err="1" smtClean="0">
                <a:solidFill>
                  <a:schemeClr val="bg1"/>
                </a:solidFill>
              </a:rPr>
              <a:t>sich</a:t>
            </a:r>
            <a:r>
              <a:rPr lang="hu-HU" sz="1400" dirty="0" smtClean="0">
                <a:solidFill>
                  <a:schemeClr val="bg1"/>
                </a:solidFill>
              </a:rPr>
              <a:t> die </a:t>
            </a:r>
            <a:r>
              <a:rPr lang="hu-HU" sz="1400" dirty="0" err="1" smtClean="0">
                <a:solidFill>
                  <a:schemeClr val="bg1"/>
                </a:solidFill>
              </a:rPr>
              <a:t>Chromatiden</a:t>
            </a:r>
            <a:r>
              <a:rPr lang="hu-HU" sz="1400" dirty="0" smtClean="0">
                <a:solidFill>
                  <a:schemeClr val="bg1"/>
                </a:solidFill>
              </a:rPr>
              <a:t>, es </a:t>
            </a:r>
            <a:r>
              <a:rPr lang="hu-HU" sz="1400" dirty="0" err="1" smtClean="0">
                <a:solidFill>
                  <a:schemeClr val="bg1"/>
                </a:solidFill>
              </a:rPr>
              <a:t>entstehen</a:t>
            </a:r>
            <a:r>
              <a:rPr lang="hu-HU" sz="1400" dirty="0" smtClean="0">
                <a:solidFill>
                  <a:schemeClr val="bg1"/>
                </a:solidFill>
              </a:rPr>
              <a:t> </a:t>
            </a:r>
            <a:r>
              <a:rPr lang="hu-HU" sz="1400" dirty="0" err="1" smtClean="0">
                <a:solidFill>
                  <a:schemeClr val="bg1"/>
                </a:solidFill>
              </a:rPr>
              <a:t>haploide</a:t>
            </a:r>
            <a:r>
              <a:rPr lang="hu-HU" sz="1400" dirty="0" smtClean="0">
                <a:solidFill>
                  <a:schemeClr val="bg1"/>
                </a:solidFill>
              </a:rPr>
              <a:t> </a:t>
            </a:r>
            <a:r>
              <a:rPr lang="hu-HU" sz="1400" dirty="0" err="1" smtClean="0">
                <a:solidFill>
                  <a:schemeClr val="bg1"/>
                </a:solidFill>
              </a:rPr>
              <a:t>kleine</a:t>
            </a:r>
            <a:r>
              <a:rPr lang="hu-HU" sz="1400" dirty="0" smtClean="0">
                <a:solidFill>
                  <a:schemeClr val="bg1"/>
                </a:solidFill>
              </a:rPr>
              <a:t>, </a:t>
            </a:r>
            <a:r>
              <a:rPr lang="hu-HU" sz="1400" dirty="0" err="1" smtClean="0">
                <a:solidFill>
                  <a:schemeClr val="bg1"/>
                </a:solidFill>
              </a:rPr>
              <a:t>runde</a:t>
            </a:r>
            <a:r>
              <a:rPr lang="hu-HU" sz="1400" dirty="0" smtClean="0">
                <a:solidFill>
                  <a:schemeClr val="bg1"/>
                </a:solidFill>
              </a:rPr>
              <a:t> </a:t>
            </a:r>
            <a:r>
              <a:rPr lang="hu-HU" sz="1400" dirty="0" err="1" smtClean="0">
                <a:solidFill>
                  <a:schemeClr val="bg1"/>
                </a:solidFill>
              </a:rPr>
              <a:t>Zellen</a:t>
            </a:r>
            <a:r>
              <a:rPr lang="hu-HU" sz="1400" dirty="0" smtClean="0">
                <a:solidFill>
                  <a:schemeClr val="bg1"/>
                </a:solidFill>
              </a:rPr>
              <a:t>: </a:t>
            </a:r>
            <a:r>
              <a:rPr lang="hu-HU" sz="1400" dirty="0" err="1" smtClean="0">
                <a:solidFill>
                  <a:srgbClr val="FFFF00"/>
                </a:solidFill>
              </a:rPr>
              <a:t>Spermatiden</a:t>
            </a:r>
            <a:r>
              <a:rPr lang="hu-HU" sz="1400" dirty="0" smtClean="0">
                <a:solidFill>
                  <a:schemeClr val="bg1"/>
                </a:solidFill>
              </a:rPr>
              <a:t>.</a:t>
            </a:r>
          </a:p>
          <a:p>
            <a:endParaRPr lang="hu-HU" sz="1400" dirty="0">
              <a:solidFill>
                <a:schemeClr val="bg1"/>
              </a:solidFill>
            </a:endParaRPr>
          </a:p>
          <a:p>
            <a:endParaRPr lang="hu-HU" sz="1600" b="1" dirty="0" smtClean="0">
              <a:solidFill>
                <a:srgbClr val="FFFF00"/>
              </a:solidFill>
            </a:endParaRPr>
          </a:p>
          <a:p>
            <a:endParaRPr lang="hu-HU" sz="1600" b="1" dirty="0" smtClean="0">
              <a:solidFill>
                <a:srgbClr val="FFFF00"/>
              </a:solidFill>
            </a:endParaRPr>
          </a:p>
        </p:txBody>
      </p:sp>
      <p:sp>
        <p:nvSpPr>
          <p:cNvPr id="16" name="Szövegdoboz 15"/>
          <p:cNvSpPr txBox="1"/>
          <p:nvPr/>
        </p:nvSpPr>
        <p:spPr>
          <a:xfrm>
            <a:off x="166969" y="4970877"/>
            <a:ext cx="34320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dirty="0" err="1" smtClean="0">
                <a:solidFill>
                  <a:schemeClr val="bg1"/>
                </a:solidFill>
              </a:rPr>
              <a:t>Während</a:t>
            </a:r>
            <a:r>
              <a:rPr lang="hu-HU" sz="1200" dirty="0" smtClean="0">
                <a:solidFill>
                  <a:schemeClr val="bg1"/>
                </a:solidFill>
              </a:rPr>
              <a:t> der </a:t>
            </a:r>
            <a:r>
              <a:rPr lang="hu-HU" sz="1200" dirty="0" err="1" smtClean="0">
                <a:solidFill>
                  <a:schemeClr val="bg1"/>
                </a:solidFill>
              </a:rPr>
              <a:t>Spermatogenese</a:t>
            </a:r>
            <a:r>
              <a:rPr lang="hu-HU" sz="1200" dirty="0" smtClean="0">
                <a:solidFill>
                  <a:schemeClr val="bg1"/>
                </a:solidFill>
              </a:rPr>
              <a:t> </a:t>
            </a:r>
            <a:r>
              <a:rPr lang="hu-HU" sz="1200" dirty="0" err="1" smtClean="0">
                <a:solidFill>
                  <a:schemeClr val="bg1"/>
                </a:solidFill>
              </a:rPr>
              <a:t>sind</a:t>
            </a:r>
            <a:r>
              <a:rPr lang="hu-HU" sz="1200" dirty="0" smtClean="0">
                <a:solidFill>
                  <a:schemeClr val="bg1"/>
                </a:solidFill>
              </a:rPr>
              <a:t> die </a:t>
            </a:r>
            <a:r>
              <a:rPr lang="hu-HU" sz="1200" dirty="0" err="1" smtClean="0">
                <a:solidFill>
                  <a:schemeClr val="bg1"/>
                </a:solidFill>
              </a:rPr>
              <a:t>Zellen</a:t>
            </a:r>
            <a:r>
              <a:rPr lang="hu-HU" sz="1200" dirty="0" smtClean="0">
                <a:solidFill>
                  <a:schemeClr val="bg1"/>
                </a:solidFill>
              </a:rPr>
              <a:t> </a:t>
            </a:r>
            <a:r>
              <a:rPr lang="hu-HU" sz="1200" dirty="0" err="1" smtClean="0">
                <a:solidFill>
                  <a:srgbClr val="FFFF00"/>
                </a:solidFill>
              </a:rPr>
              <a:t>in</a:t>
            </a:r>
            <a:r>
              <a:rPr lang="hu-HU" sz="1200" dirty="0" smtClean="0">
                <a:solidFill>
                  <a:srgbClr val="FFFF00"/>
                </a:solidFill>
              </a:rPr>
              <a:t> </a:t>
            </a:r>
            <a:r>
              <a:rPr lang="hu-HU" sz="1200" dirty="0" err="1" smtClean="0">
                <a:solidFill>
                  <a:srgbClr val="FFFF00"/>
                </a:solidFill>
              </a:rPr>
              <a:t>Einbuchtungen</a:t>
            </a:r>
            <a:r>
              <a:rPr lang="hu-HU" sz="1200" dirty="0" smtClean="0">
                <a:solidFill>
                  <a:srgbClr val="FFFF00"/>
                </a:solidFill>
              </a:rPr>
              <a:t> der </a:t>
            </a:r>
            <a:r>
              <a:rPr lang="hu-HU" sz="1200" dirty="0" err="1" smtClean="0">
                <a:solidFill>
                  <a:srgbClr val="FFFF00"/>
                </a:solidFill>
              </a:rPr>
              <a:t>Oberfläche</a:t>
            </a:r>
            <a:r>
              <a:rPr lang="hu-HU" sz="1200" dirty="0" smtClean="0">
                <a:solidFill>
                  <a:srgbClr val="FFFF00"/>
                </a:solidFill>
              </a:rPr>
              <a:t> </a:t>
            </a:r>
            <a:r>
              <a:rPr lang="hu-HU" sz="1200" dirty="0" err="1" smtClean="0">
                <a:solidFill>
                  <a:srgbClr val="FFFF00"/>
                </a:solidFill>
              </a:rPr>
              <a:t>der</a:t>
            </a:r>
            <a:r>
              <a:rPr lang="hu-HU" sz="1200" dirty="0" smtClean="0">
                <a:solidFill>
                  <a:srgbClr val="FFFF00"/>
                </a:solidFill>
              </a:rPr>
              <a:t> </a:t>
            </a:r>
            <a:r>
              <a:rPr lang="hu-HU" sz="1200" dirty="0" err="1" smtClean="0">
                <a:solidFill>
                  <a:srgbClr val="FFFF00"/>
                </a:solidFill>
              </a:rPr>
              <a:t>Sertoli-Zellen</a:t>
            </a:r>
            <a:r>
              <a:rPr lang="hu-HU" sz="1200" dirty="0" smtClean="0">
                <a:solidFill>
                  <a:schemeClr val="bg1"/>
                </a:solidFill>
              </a:rPr>
              <a:t>. </a:t>
            </a:r>
            <a:endParaRPr lang="hu-HU" sz="1200" dirty="0">
              <a:solidFill>
                <a:schemeClr val="bg1"/>
              </a:solidFill>
            </a:endParaRPr>
          </a:p>
        </p:txBody>
      </p:sp>
      <p:sp>
        <p:nvSpPr>
          <p:cNvPr id="17" name="Téglalap 16"/>
          <p:cNvSpPr/>
          <p:nvPr/>
        </p:nvSpPr>
        <p:spPr>
          <a:xfrm>
            <a:off x="4067944" y="4136762"/>
            <a:ext cx="288032" cy="145247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03329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2556</TotalTime>
  <Words>1499</Words>
  <Application>Microsoft Office PowerPoint</Application>
  <PresentationFormat>Diavetítés a képernyőre (4:3 oldalarány)</PresentationFormat>
  <Paragraphs>237</Paragraphs>
  <Slides>22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22</vt:i4>
      </vt:variant>
    </vt:vector>
  </HeadingPairs>
  <TitlesOfParts>
    <vt:vector size="27" baseType="lpstr">
      <vt:lpstr>Arial</vt:lpstr>
      <vt:lpstr>Calibri</vt:lpstr>
      <vt:lpstr>Comic Sans MS</vt:lpstr>
      <vt:lpstr>Times New Roman</vt:lpstr>
      <vt:lpstr>Office-téma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RP</dc:creator>
  <cp:lastModifiedBy>rohlich</cp:lastModifiedBy>
  <cp:revision>112</cp:revision>
  <dcterms:created xsi:type="dcterms:W3CDTF">2015-04-12T08:38:23Z</dcterms:created>
  <dcterms:modified xsi:type="dcterms:W3CDTF">2019-04-09T10:41:23Z</dcterms:modified>
</cp:coreProperties>
</file>