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6" r:id="rId2"/>
    <p:sldId id="257" r:id="rId3"/>
    <p:sldId id="269" r:id="rId4"/>
    <p:sldId id="270" r:id="rId5"/>
    <p:sldId id="258" r:id="rId6"/>
    <p:sldId id="259" r:id="rId7"/>
    <p:sldId id="260" r:id="rId8"/>
    <p:sldId id="271" r:id="rId9"/>
    <p:sldId id="261" r:id="rId10"/>
    <p:sldId id="262" r:id="rId11"/>
    <p:sldId id="264" r:id="rId12"/>
    <p:sldId id="272" r:id="rId13"/>
    <p:sldId id="273" r:id="rId14"/>
    <p:sldId id="266" r:id="rId15"/>
    <p:sldId id="277" r:id="rId16"/>
    <p:sldId id="267" r:id="rId17"/>
    <p:sldId id="268" r:id="rId18"/>
    <p:sldId id="274" r:id="rId19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392"/>
    <a:srgbClr val="0060A8"/>
    <a:srgbClr val="CC99FF"/>
    <a:srgbClr val="336699"/>
    <a:srgbClr val="800080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67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B494C-F6B3-4B4D-9E57-CF0ECE475278}" type="datetimeFigureOut">
              <a:rPr lang="hu-HU" smtClean="0"/>
              <a:t>2019.03.17.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82B46-0050-496D-9778-2CAFA5B1406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6237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Jegyzetek hely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hu-HU" altLang="hu-HU" smtClean="0"/>
          </a:p>
        </p:txBody>
      </p:sp>
      <p:sp>
        <p:nvSpPr>
          <p:cNvPr id="79876" name="Dia számának hely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BC2CA9D-00C2-4CC9-B9B0-9BD62B10F391}" type="slidenum">
              <a:rPr lang="hu-HU" altLang="hu-HU" smtClean="0"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hu-HU" altLang="hu-HU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D1AB-60B6-4682-9EE7-CE9DF0F6C172}" type="datetimeFigureOut">
              <a:rPr lang="hu-HU" smtClean="0"/>
              <a:t>2019.03.17.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7063-18CE-4E19-9583-81BE30233E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3577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D1AB-60B6-4682-9EE7-CE9DF0F6C172}" type="datetimeFigureOut">
              <a:rPr lang="hu-HU" smtClean="0"/>
              <a:t>2019.03.17.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7063-18CE-4E19-9583-81BE30233E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793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D1AB-60B6-4682-9EE7-CE9DF0F6C172}" type="datetimeFigureOut">
              <a:rPr lang="hu-HU" smtClean="0"/>
              <a:t>2019.03.17.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7063-18CE-4E19-9583-81BE30233E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13389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D1AB-60B6-4682-9EE7-CE9DF0F6C172}" type="datetimeFigureOut">
              <a:rPr lang="hu-HU" smtClean="0"/>
              <a:t>2019.03.17.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7063-18CE-4E19-9583-81BE30233E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62908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D1AB-60B6-4682-9EE7-CE9DF0F6C172}" type="datetimeFigureOut">
              <a:rPr lang="hu-HU" smtClean="0"/>
              <a:t>2019.03.17.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7063-18CE-4E19-9583-81BE30233E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685741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D1AB-60B6-4682-9EE7-CE9DF0F6C172}" type="datetimeFigureOut">
              <a:rPr lang="hu-HU" smtClean="0"/>
              <a:t>2019.03.17.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7063-18CE-4E19-9583-81BE30233E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34787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D1AB-60B6-4682-9EE7-CE9DF0F6C172}" type="datetimeFigureOut">
              <a:rPr lang="hu-HU" smtClean="0"/>
              <a:t>2019.03.17.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7063-18CE-4E19-9583-81BE30233E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5916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D1AB-60B6-4682-9EE7-CE9DF0F6C172}" type="datetimeFigureOut">
              <a:rPr lang="hu-HU" smtClean="0"/>
              <a:t>2019.03.17.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7063-18CE-4E19-9583-81BE30233E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2341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D1AB-60B6-4682-9EE7-CE9DF0F6C172}" type="datetimeFigureOut">
              <a:rPr lang="hu-HU" smtClean="0"/>
              <a:t>2019.03.17.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7063-18CE-4E19-9583-81BE30233E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7203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D1AB-60B6-4682-9EE7-CE9DF0F6C172}" type="datetimeFigureOut">
              <a:rPr lang="hu-HU" smtClean="0"/>
              <a:t>2019.03.17.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7063-18CE-4E19-9583-81BE30233E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90371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80D1AB-60B6-4682-9EE7-CE9DF0F6C172}" type="datetimeFigureOut">
              <a:rPr lang="hu-HU" smtClean="0"/>
              <a:t>2019.03.17.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87063-18CE-4E19-9583-81BE30233E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222852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80D1AB-60B6-4682-9EE7-CE9DF0F6C172}" type="datetimeFigureOut">
              <a:rPr lang="hu-HU" smtClean="0"/>
              <a:t>2019.03.17.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87063-18CE-4E19-9583-81BE30233E85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306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772400" cy="1470025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hu-HU" sz="3200" b="1" dirty="0" smtClean="0">
                <a:solidFill>
                  <a:srgbClr val="336699"/>
                </a:solidFill>
                <a:latin typeface="Comic Sans MS" panose="030F0702030302020204" pitchFamily="66" charset="0"/>
              </a:rPr>
              <a:t/>
            </a:r>
            <a:br>
              <a:rPr lang="hu-HU" sz="3200" b="1" dirty="0" smtClean="0">
                <a:solidFill>
                  <a:srgbClr val="336699"/>
                </a:solidFill>
                <a:latin typeface="Comic Sans MS" panose="030F0702030302020204" pitchFamily="66" charset="0"/>
              </a:rPr>
            </a:br>
            <a:r>
              <a:rPr lang="hu-HU" sz="32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Histologie</a:t>
            </a:r>
            <a:r>
              <a:rPr lang="hu-HU" sz="32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von </a:t>
            </a:r>
            <a:r>
              <a:rPr lang="hu-HU" sz="32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Ösophagus</a:t>
            </a:r>
            <a:r>
              <a:rPr lang="hu-HU" sz="32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, </a:t>
            </a:r>
            <a:r>
              <a:rPr lang="hu-HU" sz="32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Magen</a:t>
            </a:r>
            <a:r>
              <a:rPr lang="hu-HU" sz="32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und </a:t>
            </a:r>
            <a:r>
              <a:rPr lang="hu-HU" sz="32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Bauspeicheldrüse</a:t>
            </a:r>
            <a:endParaRPr lang="hu-HU" sz="3200" b="1" dirty="0">
              <a:solidFill>
                <a:srgbClr val="00539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699792" y="4005064"/>
            <a:ext cx="388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60A8"/>
                </a:solidFill>
                <a:latin typeface="Lucida Calligraphy" panose="03010101010101010101" pitchFamily="66" charset="0"/>
              </a:rPr>
              <a:t>Pál </a:t>
            </a:r>
            <a:r>
              <a:rPr lang="hu-HU" sz="2000" b="1" dirty="0" err="1" smtClean="0">
                <a:solidFill>
                  <a:srgbClr val="0060A8"/>
                </a:solidFill>
                <a:latin typeface="Lucida Calligraphy" panose="03010101010101010101" pitchFamily="66" charset="0"/>
              </a:rPr>
              <a:t>Röhlich</a:t>
            </a:r>
            <a:endParaRPr lang="hu-HU" sz="2000" b="1" dirty="0">
              <a:solidFill>
                <a:srgbClr val="0060A8"/>
              </a:solidFill>
              <a:latin typeface="Lucida Calligraphy" panose="03010101010101010101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2915816" y="530120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ÁOK, </a:t>
            </a:r>
            <a:r>
              <a:rPr lang="hu-HU" dirty="0" err="1" smtClean="0"/>
              <a:t>zweites</a:t>
            </a:r>
            <a:r>
              <a:rPr lang="hu-HU" dirty="0" smtClean="0"/>
              <a:t> </a:t>
            </a:r>
            <a:r>
              <a:rPr lang="hu-HU" dirty="0" err="1" smtClean="0"/>
              <a:t>Semester</a:t>
            </a:r>
            <a:r>
              <a:rPr lang="hu-HU" dirty="0" smtClean="0"/>
              <a:t>, 18., 19.  03. 2019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466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6625" y="1339850"/>
            <a:ext cx="2811463" cy="345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354138"/>
            <a:ext cx="4773613" cy="330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Szövegdoboz 3"/>
          <p:cNvSpPr txBox="1">
            <a:spLocks noChangeArrowheads="1"/>
          </p:cNvSpPr>
          <p:nvPr/>
        </p:nvSpPr>
        <p:spPr bwMode="auto">
          <a:xfrm>
            <a:off x="5421313" y="2446338"/>
            <a:ext cx="5762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00"/>
              <a:t>Pylorus-Drüsen</a:t>
            </a:r>
          </a:p>
        </p:txBody>
      </p:sp>
      <p:sp>
        <p:nvSpPr>
          <p:cNvPr id="44037" name="Szövegdoboz 4"/>
          <p:cNvSpPr txBox="1">
            <a:spLocks noChangeArrowheads="1"/>
          </p:cNvSpPr>
          <p:nvPr/>
        </p:nvSpPr>
        <p:spPr bwMode="auto">
          <a:xfrm>
            <a:off x="0" y="2838450"/>
            <a:ext cx="771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800"/>
              <a:t>Brunner-Drüsen in Submucosa</a:t>
            </a:r>
          </a:p>
        </p:txBody>
      </p:sp>
      <p:sp>
        <p:nvSpPr>
          <p:cNvPr id="44038" name="Szövegdoboz 6"/>
          <p:cNvSpPr txBox="1">
            <a:spLocks noChangeArrowheads="1"/>
          </p:cNvSpPr>
          <p:nvPr/>
        </p:nvSpPr>
        <p:spPr bwMode="auto">
          <a:xfrm>
            <a:off x="0" y="3968750"/>
            <a:ext cx="9001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800"/>
              <a:t>T. muscularis</a:t>
            </a:r>
          </a:p>
        </p:txBody>
      </p:sp>
      <p:sp>
        <p:nvSpPr>
          <p:cNvPr id="44039" name="Szövegdoboz 7"/>
          <p:cNvSpPr txBox="1">
            <a:spLocks noChangeArrowheads="1"/>
          </p:cNvSpPr>
          <p:nvPr/>
        </p:nvSpPr>
        <p:spPr bwMode="auto">
          <a:xfrm>
            <a:off x="-90265" y="2060574"/>
            <a:ext cx="95205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800" dirty="0"/>
              <a:t>T. </a:t>
            </a:r>
            <a:r>
              <a:rPr lang="hu-HU" altLang="hu-HU" sz="800" dirty="0" err="1" smtClean="0"/>
              <a:t>Mucosa</a:t>
            </a:r>
            <a:r>
              <a:rPr lang="hu-HU" altLang="hu-HU" sz="800" dirty="0" smtClean="0"/>
              <a:t> mit </a:t>
            </a:r>
            <a:r>
              <a:rPr lang="hu-HU" altLang="hu-HU" sz="800" dirty="0" err="1"/>
              <a:t>Dünndarm-zotten</a:t>
            </a:r>
            <a:endParaRPr lang="hu-HU" altLang="hu-HU" sz="800" dirty="0"/>
          </a:p>
        </p:txBody>
      </p:sp>
      <p:sp>
        <p:nvSpPr>
          <p:cNvPr id="44040" name="Szövegdoboz 8"/>
          <p:cNvSpPr txBox="1">
            <a:spLocks noChangeArrowheads="1"/>
          </p:cNvSpPr>
          <p:nvPr/>
        </p:nvSpPr>
        <p:spPr bwMode="auto">
          <a:xfrm>
            <a:off x="4356100" y="3616325"/>
            <a:ext cx="93662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800"/>
              <a:t>Sphincter pylori</a:t>
            </a:r>
          </a:p>
        </p:txBody>
      </p:sp>
      <p:sp>
        <p:nvSpPr>
          <p:cNvPr id="44041" name="Szövegdoboz 9"/>
          <p:cNvSpPr txBox="1">
            <a:spLocks noChangeArrowheads="1"/>
          </p:cNvSpPr>
          <p:nvPr/>
        </p:nvSpPr>
        <p:spPr bwMode="auto">
          <a:xfrm>
            <a:off x="1173163" y="774700"/>
            <a:ext cx="41036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 dirty="0" err="1">
                <a:solidFill>
                  <a:schemeClr val="tx2"/>
                </a:solidFill>
                <a:latin typeface="Calibri" pitchFamily="34" charset="0"/>
              </a:rPr>
              <a:t>Pylorus-Duodenum</a:t>
            </a:r>
            <a:r>
              <a:rPr lang="hu-HU" altLang="hu-HU" sz="1400" b="1" dirty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hu-HU" altLang="hu-HU" sz="1400" b="1" dirty="0" err="1">
                <a:solidFill>
                  <a:schemeClr val="tx2"/>
                </a:solidFill>
                <a:latin typeface="Calibri" pitchFamily="34" charset="0"/>
              </a:rPr>
              <a:t>Übergang</a:t>
            </a:r>
            <a:endParaRPr lang="hu-HU" altLang="hu-HU" sz="1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4042" name="Szövegdoboz 10"/>
          <p:cNvSpPr txBox="1">
            <a:spLocks noChangeArrowheads="1"/>
          </p:cNvSpPr>
          <p:nvPr/>
        </p:nvSpPr>
        <p:spPr bwMode="auto">
          <a:xfrm>
            <a:off x="6372225" y="774700"/>
            <a:ext cx="18716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400" b="1" dirty="0" err="1">
                <a:solidFill>
                  <a:schemeClr val="tx2"/>
                </a:solidFill>
                <a:latin typeface="Calibri" pitchFamily="34" charset="0"/>
              </a:rPr>
              <a:t>Pylorusdrüsen</a:t>
            </a:r>
            <a:endParaRPr lang="hu-HU" altLang="hu-HU" sz="1400" b="1" dirty="0">
              <a:solidFill>
                <a:schemeClr val="tx2"/>
              </a:solidFill>
              <a:latin typeface="Calibri" pitchFamily="34" charset="0"/>
            </a:endParaRPr>
          </a:p>
        </p:txBody>
      </p:sp>
      <p:sp>
        <p:nvSpPr>
          <p:cNvPr id="44043" name="Szövegdoboz 11"/>
          <p:cNvSpPr txBox="1">
            <a:spLocks noChangeArrowheads="1"/>
          </p:cNvSpPr>
          <p:nvPr/>
        </p:nvSpPr>
        <p:spPr bwMode="auto">
          <a:xfrm>
            <a:off x="5148263" y="4803775"/>
            <a:ext cx="13731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/>
              <a:t>Muscularis</a:t>
            </a:r>
            <a:r>
              <a:rPr lang="hu-HU" altLang="hu-HU" sz="1000" dirty="0"/>
              <a:t> </a:t>
            </a:r>
            <a:r>
              <a:rPr lang="hu-HU" altLang="hu-HU" sz="1000" dirty="0" err="1"/>
              <a:t>mucosae</a:t>
            </a:r>
            <a:endParaRPr lang="hu-HU" altLang="hu-HU" sz="1000" dirty="0"/>
          </a:p>
        </p:txBody>
      </p:sp>
      <p:sp>
        <p:nvSpPr>
          <p:cNvPr id="44044" name="Szövegdoboz 12"/>
          <p:cNvSpPr txBox="1">
            <a:spLocks noChangeArrowheads="1"/>
          </p:cNvSpPr>
          <p:nvPr/>
        </p:nvSpPr>
        <p:spPr bwMode="auto">
          <a:xfrm>
            <a:off x="7478713" y="4799013"/>
            <a:ext cx="100965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/>
              <a:t>Submucosa</a:t>
            </a:r>
            <a:endParaRPr lang="hu-HU" altLang="hu-HU" sz="1000" dirty="0"/>
          </a:p>
        </p:txBody>
      </p:sp>
      <p:cxnSp>
        <p:nvCxnSpPr>
          <p:cNvPr id="15" name="Egyenes összekötő 14"/>
          <p:cNvCxnSpPr/>
          <p:nvPr/>
        </p:nvCxnSpPr>
        <p:spPr>
          <a:xfrm flipH="1">
            <a:off x="7163719" y="4824719"/>
            <a:ext cx="71439" cy="23177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046" name="Szövegdoboz 16"/>
          <p:cNvSpPr txBox="1">
            <a:spLocks noChangeArrowheads="1"/>
          </p:cNvSpPr>
          <p:nvPr/>
        </p:nvSpPr>
        <p:spPr bwMode="auto">
          <a:xfrm>
            <a:off x="6556768" y="5056494"/>
            <a:ext cx="227132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/>
              <a:t>Basale</a:t>
            </a:r>
            <a:r>
              <a:rPr lang="hu-HU" altLang="hu-HU" sz="1000" dirty="0"/>
              <a:t> </a:t>
            </a:r>
            <a:r>
              <a:rPr lang="hu-HU" altLang="hu-HU" sz="1000" dirty="0" err="1"/>
              <a:t>Teile</a:t>
            </a:r>
            <a:r>
              <a:rPr lang="hu-HU" altLang="hu-HU" sz="1000" dirty="0"/>
              <a:t> der </a:t>
            </a:r>
            <a:r>
              <a:rPr lang="hu-HU" altLang="hu-HU" sz="1000" dirty="0" err="1"/>
              <a:t>Pylorusdrüsen</a:t>
            </a:r>
            <a:endParaRPr lang="hu-HU" altLang="hu-HU" sz="1000" dirty="0"/>
          </a:p>
        </p:txBody>
      </p:sp>
      <p:pic>
        <p:nvPicPr>
          <p:cNvPr id="44047" name="Kép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4824719"/>
            <a:ext cx="1624013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48" name="Szövegdoboz 18"/>
          <p:cNvSpPr txBox="1">
            <a:spLocks noChangeArrowheads="1"/>
          </p:cNvSpPr>
          <p:nvPr/>
        </p:nvSpPr>
        <p:spPr bwMode="auto">
          <a:xfrm>
            <a:off x="1235075" y="6110157"/>
            <a:ext cx="9540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 err="1"/>
              <a:t>Pars</a:t>
            </a:r>
            <a:r>
              <a:rPr lang="hu-HU" altLang="hu-HU" sz="1200" dirty="0"/>
              <a:t> </a:t>
            </a:r>
            <a:r>
              <a:rPr lang="hu-HU" altLang="hu-HU" sz="1200" dirty="0" err="1"/>
              <a:t>pylorica</a:t>
            </a:r>
            <a:endParaRPr lang="hu-HU" altLang="hu-HU" sz="12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4037165" y="286834"/>
            <a:ext cx="1681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Pars</a:t>
            </a:r>
            <a:r>
              <a:rPr lang="hu-HU" b="1" dirty="0" smtClean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70C0"/>
                </a:solidFill>
                <a:latin typeface="Comic Sans MS" panose="030F0702030302020204" pitchFamily="66" charset="0"/>
              </a:rPr>
              <a:t>pylorica</a:t>
            </a:r>
            <a:endParaRPr lang="hu-HU" b="1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438166" y="4940606"/>
            <a:ext cx="41186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hu-HU" sz="1300" b="1" dirty="0" err="1" smtClean="0">
                <a:solidFill>
                  <a:schemeClr val="tx2"/>
                </a:solidFill>
              </a:rPr>
              <a:t>Charakteristische</a:t>
            </a:r>
            <a:r>
              <a:rPr lang="hu-HU" sz="1300" b="1" dirty="0" smtClean="0">
                <a:solidFill>
                  <a:schemeClr val="tx2"/>
                </a:solidFill>
              </a:rPr>
              <a:t> </a:t>
            </a:r>
            <a:r>
              <a:rPr lang="hu-HU" sz="1300" b="1" dirty="0" err="1" smtClean="0">
                <a:solidFill>
                  <a:schemeClr val="tx2"/>
                </a:solidFill>
              </a:rPr>
              <a:t>Eigenschaften</a:t>
            </a:r>
            <a:r>
              <a:rPr lang="hu-HU" sz="1300" b="1" dirty="0" smtClean="0">
                <a:solidFill>
                  <a:schemeClr val="tx2"/>
                </a:solidFill>
              </a:rPr>
              <a:t>:</a:t>
            </a: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hu-HU" sz="1300" dirty="0" err="1" smtClean="0"/>
              <a:t>Tiefe</a:t>
            </a:r>
            <a:r>
              <a:rPr lang="hu-HU" sz="1300" dirty="0" smtClean="0"/>
              <a:t> </a:t>
            </a:r>
            <a:r>
              <a:rPr lang="hu-HU" sz="1300" dirty="0" err="1" smtClean="0"/>
              <a:t>Foveolae</a:t>
            </a:r>
            <a:endParaRPr lang="hu-HU" sz="1300" dirty="0" smtClean="0"/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hu-HU" sz="1300" dirty="0" err="1" smtClean="0"/>
              <a:t>Kurze</a:t>
            </a:r>
            <a:r>
              <a:rPr lang="hu-HU" sz="1300" dirty="0" smtClean="0"/>
              <a:t>, </a:t>
            </a:r>
            <a:r>
              <a:rPr lang="hu-HU" sz="1300" dirty="0" err="1" smtClean="0"/>
              <a:t>gewundene</a:t>
            </a:r>
            <a:r>
              <a:rPr lang="hu-HU" sz="1300" dirty="0" smtClean="0"/>
              <a:t>, </a:t>
            </a:r>
            <a:r>
              <a:rPr lang="hu-HU" sz="1300" dirty="0" err="1" smtClean="0"/>
              <a:t>tubuläre</a:t>
            </a:r>
            <a:r>
              <a:rPr lang="hu-HU" sz="1300" dirty="0" smtClean="0"/>
              <a:t> </a:t>
            </a:r>
            <a:r>
              <a:rPr lang="hu-HU" sz="1300" dirty="0" err="1" smtClean="0"/>
              <a:t>Drüsen</a:t>
            </a:r>
            <a:r>
              <a:rPr lang="hu-HU" sz="1300" dirty="0" smtClean="0"/>
              <a:t> (</a:t>
            </a:r>
            <a:r>
              <a:rPr lang="hu-HU" sz="1300" dirty="0" err="1" smtClean="0"/>
              <a:t>Pylorus-Drüsen</a:t>
            </a:r>
            <a:r>
              <a:rPr lang="hu-HU" sz="1300" dirty="0" smtClean="0"/>
              <a:t>) </a:t>
            </a:r>
            <a:r>
              <a:rPr lang="hu-HU" sz="1300" dirty="0" err="1" smtClean="0"/>
              <a:t>sezernieren</a:t>
            </a:r>
            <a:r>
              <a:rPr lang="hu-HU" sz="1300" dirty="0" smtClean="0"/>
              <a:t> </a:t>
            </a:r>
            <a:r>
              <a:rPr lang="hu-HU" sz="1300" dirty="0" err="1" smtClean="0"/>
              <a:t>Muzin</a:t>
            </a:r>
            <a:r>
              <a:rPr lang="hu-HU" sz="1300" dirty="0" smtClean="0"/>
              <a:t> und </a:t>
            </a:r>
            <a:r>
              <a:rPr lang="hu-HU" sz="1300" dirty="0" err="1" smtClean="0"/>
              <a:t>Lysosym</a:t>
            </a:r>
            <a:endParaRPr lang="hu-HU" sz="1300" dirty="0" smtClean="0"/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hu-HU" sz="1300" dirty="0" err="1" smtClean="0"/>
              <a:t>Endokrine</a:t>
            </a:r>
            <a:r>
              <a:rPr lang="hu-HU" sz="1300" dirty="0"/>
              <a:t> </a:t>
            </a:r>
            <a:r>
              <a:rPr lang="hu-HU" sz="1300" dirty="0" err="1" smtClean="0"/>
              <a:t>Zellen</a:t>
            </a:r>
            <a:r>
              <a:rPr lang="hu-HU" sz="1300" dirty="0" smtClean="0"/>
              <a:t>: </a:t>
            </a:r>
            <a:r>
              <a:rPr lang="hu-HU" sz="1300" dirty="0" err="1" smtClean="0"/>
              <a:t>Gastrin</a:t>
            </a:r>
            <a:r>
              <a:rPr lang="hu-HU" sz="1300" dirty="0" smtClean="0"/>
              <a:t>, </a:t>
            </a:r>
            <a:r>
              <a:rPr lang="hu-HU" sz="1300" dirty="0" err="1" smtClean="0"/>
              <a:t>Serotonin</a:t>
            </a:r>
            <a:r>
              <a:rPr lang="hu-HU" sz="1300" dirty="0" smtClean="0"/>
              <a:t>, </a:t>
            </a:r>
            <a:r>
              <a:rPr lang="hu-HU" sz="1300" dirty="0" err="1" smtClean="0"/>
              <a:t>Somatostatin</a:t>
            </a:r>
            <a:endParaRPr lang="hu-HU" sz="1300" dirty="0" smtClean="0"/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hu-HU" sz="1300" dirty="0" err="1"/>
              <a:t>Verstärkte</a:t>
            </a:r>
            <a:r>
              <a:rPr lang="hu-HU" sz="1300" dirty="0"/>
              <a:t> </a:t>
            </a:r>
            <a:r>
              <a:rPr lang="hu-HU" sz="1300" dirty="0" err="1" smtClean="0"/>
              <a:t>Ringmuskulatur</a:t>
            </a:r>
            <a:r>
              <a:rPr lang="hu-HU" sz="1300" dirty="0" smtClean="0"/>
              <a:t>: </a:t>
            </a:r>
            <a:r>
              <a:rPr lang="hu-HU" sz="1300" dirty="0"/>
              <a:t>M</a:t>
            </a:r>
            <a:r>
              <a:rPr lang="hu-HU" sz="1300" dirty="0" smtClean="0"/>
              <a:t>. </a:t>
            </a:r>
            <a:r>
              <a:rPr lang="hu-HU" sz="1300" dirty="0" err="1" smtClean="0"/>
              <a:t>Sphincter</a:t>
            </a:r>
            <a:r>
              <a:rPr lang="hu-HU" sz="1300" dirty="0" smtClean="0"/>
              <a:t> </a:t>
            </a:r>
            <a:r>
              <a:rPr lang="hu-HU" sz="1300" dirty="0" err="1" smtClean="0"/>
              <a:t>pylori</a:t>
            </a:r>
            <a:endParaRPr lang="hu-HU" sz="1300" dirty="0"/>
          </a:p>
        </p:txBody>
      </p:sp>
    </p:spTree>
    <p:extLst>
      <p:ext uri="{BB962C8B-B14F-4D97-AF65-F5344CB8AC3E}">
        <p14:creationId xmlns:p14="http://schemas.microsoft.com/office/powerpoint/2010/main" val="25236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87724" y="478413"/>
            <a:ext cx="4968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Schutzmechanismen</a:t>
            </a:r>
            <a:r>
              <a:rPr lang="hu-HU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der </a:t>
            </a:r>
            <a:r>
              <a:rPr lang="hu-HU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Mucosa</a:t>
            </a:r>
            <a:r>
              <a:rPr lang="hu-HU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gegen</a:t>
            </a:r>
            <a:r>
              <a:rPr lang="hu-HU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agressiven</a:t>
            </a:r>
            <a:r>
              <a:rPr lang="hu-HU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Magensaft</a:t>
            </a:r>
            <a:endParaRPr lang="hu-HU" b="1" dirty="0">
              <a:solidFill>
                <a:srgbClr val="00539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76572" y="1124744"/>
            <a:ext cx="7560840" cy="2441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rgbClr val="C00000"/>
                </a:solidFill>
              </a:rPr>
              <a:t>Schleimteppich</a:t>
            </a:r>
            <a:r>
              <a:rPr lang="hu-HU" dirty="0" smtClean="0"/>
              <a:t>. 	</a:t>
            </a:r>
          </a:p>
          <a:p>
            <a:pPr>
              <a:lnSpc>
                <a:spcPts val="2200"/>
              </a:lnSpc>
            </a:pPr>
            <a:r>
              <a:rPr lang="hu-HU" sz="1600" dirty="0"/>
              <a:t>	</a:t>
            </a:r>
            <a:r>
              <a:rPr lang="hu-HU" sz="1600" dirty="0" smtClean="0"/>
              <a:t>	</a:t>
            </a:r>
            <a:r>
              <a:rPr lang="hu-HU" sz="1600" b="1" dirty="0" err="1" smtClean="0"/>
              <a:t>Bikarbonat</a:t>
            </a:r>
            <a:r>
              <a:rPr lang="hu-HU" sz="1600" dirty="0" smtClean="0"/>
              <a:t> (von </a:t>
            </a:r>
            <a:r>
              <a:rPr lang="hu-HU" sz="1600" dirty="0" err="1" smtClean="0"/>
              <a:t>Belegzellen</a:t>
            </a:r>
            <a:r>
              <a:rPr lang="hu-HU" sz="1600" dirty="0" smtClean="0"/>
              <a:t> </a:t>
            </a:r>
            <a:r>
              <a:rPr lang="hu-HU" sz="1600" dirty="0" err="1" smtClean="0"/>
              <a:t>kommend</a:t>
            </a:r>
            <a:r>
              <a:rPr lang="hu-HU" sz="1600" dirty="0" smtClean="0"/>
              <a:t>) </a:t>
            </a:r>
            <a:r>
              <a:rPr lang="hu-HU" sz="1600" dirty="0" err="1" smtClean="0"/>
              <a:t>neutralisiert</a:t>
            </a:r>
            <a:r>
              <a:rPr lang="hu-HU" sz="1600" dirty="0" smtClean="0"/>
              <a:t> die </a:t>
            </a:r>
            <a:r>
              <a:rPr lang="hu-HU" sz="1600" dirty="0" err="1" smtClean="0"/>
              <a:t>Protonen</a:t>
            </a:r>
            <a:endParaRPr lang="hu-HU" sz="1600" dirty="0" smtClean="0"/>
          </a:p>
          <a:p>
            <a:pPr>
              <a:lnSpc>
                <a:spcPts val="2200"/>
              </a:lnSpc>
            </a:pPr>
            <a:r>
              <a:rPr lang="hu-HU" sz="1600" dirty="0"/>
              <a:t>	</a:t>
            </a:r>
            <a:r>
              <a:rPr lang="hu-HU" sz="1600" dirty="0" smtClean="0"/>
              <a:t>	</a:t>
            </a:r>
            <a:r>
              <a:rPr lang="hu-HU" sz="1600" dirty="0" err="1" smtClean="0"/>
              <a:t>Dichtes</a:t>
            </a:r>
            <a:r>
              <a:rPr lang="hu-HU" sz="1600" dirty="0" smtClean="0"/>
              <a:t> </a:t>
            </a:r>
            <a:r>
              <a:rPr lang="hu-HU" sz="1600" dirty="0" err="1" smtClean="0"/>
              <a:t>molekulares</a:t>
            </a:r>
            <a:r>
              <a:rPr lang="hu-HU" sz="1600" dirty="0" smtClean="0"/>
              <a:t> </a:t>
            </a:r>
            <a:r>
              <a:rPr lang="hu-HU" sz="1600" dirty="0" err="1" smtClean="0"/>
              <a:t>Netzwerk</a:t>
            </a:r>
            <a:r>
              <a:rPr lang="hu-HU" sz="1600" dirty="0" smtClean="0"/>
              <a:t> des </a:t>
            </a:r>
            <a:r>
              <a:rPr lang="hu-HU" sz="1600" dirty="0" err="1" smtClean="0"/>
              <a:t>zähflussigen</a:t>
            </a:r>
            <a:r>
              <a:rPr lang="hu-HU" sz="1600" dirty="0" smtClean="0"/>
              <a:t> </a:t>
            </a:r>
            <a:r>
              <a:rPr lang="hu-HU" sz="1600" b="1" dirty="0" err="1" smtClean="0"/>
              <a:t>Muzin</a:t>
            </a:r>
            <a:r>
              <a:rPr lang="hu-HU" sz="1600" dirty="0" err="1" smtClean="0"/>
              <a:t>s</a:t>
            </a:r>
            <a:r>
              <a:rPr lang="hu-HU" sz="1600" dirty="0" smtClean="0"/>
              <a:t> 					</a:t>
            </a:r>
            <a:r>
              <a:rPr lang="hu-HU" sz="1600" dirty="0" err="1" smtClean="0"/>
              <a:t>erschwert</a:t>
            </a:r>
            <a:r>
              <a:rPr lang="hu-HU" sz="1600" dirty="0" smtClean="0"/>
              <a:t> </a:t>
            </a:r>
            <a:r>
              <a:rPr lang="hu-HU" sz="1600" dirty="0" err="1" smtClean="0"/>
              <a:t>das</a:t>
            </a:r>
            <a:r>
              <a:rPr lang="hu-HU" sz="1600" dirty="0" smtClean="0"/>
              <a:t> </a:t>
            </a:r>
            <a:r>
              <a:rPr lang="hu-HU" sz="1600" dirty="0" err="1" smtClean="0"/>
              <a:t>Eindringen</a:t>
            </a:r>
            <a:r>
              <a:rPr lang="hu-HU" sz="1600" dirty="0" smtClean="0"/>
              <a:t> von Pepsin</a:t>
            </a:r>
          </a:p>
          <a:p>
            <a:pPr>
              <a:lnSpc>
                <a:spcPts val="2200"/>
              </a:lnSpc>
            </a:pPr>
            <a:r>
              <a:rPr lang="hu-HU" sz="1600" dirty="0"/>
              <a:t>	</a:t>
            </a:r>
            <a:r>
              <a:rPr lang="hu-HU" sz="1600" dirty="0" smtClean="0"/>
              <a:t>	</a:t>
            </a:r>
            <a:r>
              <a:rPr lang="hu-HU" sz="1600" dirty="0" err="1" smtClean="0"/>
              <a:t>Muzinproduktion</a:t>
            </a:r>
            <a:r>
              <a:rPr lang="hu-HU" sz="1600" dirty="0" smtClean="0"/>
              <a:t> von </a:t>
            </a:r>
            <a:r>
              <a:rPr lang="hu-HU" sz="1600" b="1" dirty="0" err="1" smtClean="0"/>
              <a:t>Sekretin</a:t>
            </a:r>
            <a:r>
              <a:rPr lang="hu-HU" sz="1600" b="1" dirty="0" smtClean="0"/>
              <a:t> und PGE</a:t>
            </a:r>
            <a:r>
              <a:rPr lang="hu-HU" sz="1600" b="1" baseline="-25000" dirty="0" smtClean="0"/>
              <a:t>2</a:t>
            </a:r>
            <a:r>
              <a:rPr lang="hu-HU" sz="1600" b="1" dirty="0" smtClean="0"/>
              <a:t> </a:t>
            </a:r>
            <a:r>
              <a:rPr lang="hu-HU" sz="1600" dirty="0" err="1" smtClean="0"/>
              <a:t>stimuliert</a:t>
            </a:r>
            <a:endParaRPr lang="hu-HU" sz="1600" dirty="0" smtClean="0"/>
          </a:p>
          <a:p>
            <a:pPr>
              <a:lnSpc>
                <a:spcPts val="2600"/>
              </a:lnSpc>
            </a:pPr>
            <a:r>
              <a:rPr lang="hu-HU" sz="1600" dirty="0"/>
              <a:t>	</a:t>
            </a:r>
            <a:r>
              <a:rPr lang="hu-HU" sz="1600" dirty="0" smtClean="0"/>
              <a:t>	</a:t>
            </a:r>
            <a:r>
              <a:rPr lang="hu-HU" sz="1600" b="1" dirty="0" err="1" smtClean="0"/>
              <a:t>Tight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junctions</a:t>
            </a:r>
            <a:r>
              <a:rPr lang="hu-HU" sz="1600" b="1" dirty="0" smtClean="0"/>
              <a:t> </a:t>
            </a:r>
            <a:r>
              <a:rPr lang="hu-HU" sz="1600" dirty="0" err="1" smtClean="0"/>
              <a:t>zwischen</a:t>
            </a:r>
            <a:r>
              <a:rPr lang="hu-HU" sz="1600" dirty="0" smtClean="0"/>
              <a:t> </a:t>
            </a:r>
            <a:r>
              <a:rPr lang="hu-HU" sz="1600" dirty="0" err="1" smtClean="0"/>
              <a:t>Epithelzellen</a:t>
            </a:r>
            <a:endParaRPr lang="hu-HU" sz="1600" dirty="0" smtClean="0"/>
          </a:p>
          <a:p>
            <a:pPr>
              <a:lnSpc>
                <a:spcPts val="2600"/>
              </a:lnSpc>
            </a:pPr>
            <a:r>
              <a:rPr lang="hu-HU" sz="1600" b="1" dirty="0" err="1" smtClean="0">
                <a:solidFill>
                  <a:srgbClr val="C00000"/>
                </a:solidFill>
              </a:rPr>
              <a:t>Zellerneuerung</a:t>
            </a:r>
            <a:r>
              <a:rPr lang="hu-HU" sz="1600" dirty="0" smtClean="0"/>
              <a:t>: 	</a:t>
            </a:r>
            <a:r>
              <a:rPr lang="hu-HU" sz="1600" dirty="0" err="1" smtClean="0"/>
              <a:t>Beschädigte</a:t>
            </a:r>
            <a:r>
              <a:rPr lang="hu-HU" sz="1600" dirty="0" smtClean="0"/>
              <a:t> </a:t>
            </a:r>
            <a:r>
              <a:rPr lang="hu-HU" sz="1600" dirty="0" err="1" smtClean="0"/>
              <a:t>Zellen</a:t>
            </a:r>
            <a:r>
              <a:rPr lang="hu-HU" sz="1600" dirty="0" smtClean="0"/>
              <a:t> </a:t>
            </a:r>
            <a:r>
              <a:rPr lang="hu-HU" sz="1600" dirty="0" err="1" smtClean="0"/>
              <a:t>werden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kurzer</a:t>
            </a:r>
            <a:r>
              <a:rPr lang="hu-HU" sz="1600" dirty="0" smtClean="0"/>
              <a:t> Zeit </a:t>
            </a:r>
            <a:r>
              <a:rPr lang="hu-HU" sz="1600" dirty="0" err="1" smtClean="0"/>
              <a:t>ersetzt</a:t>
            </a:r>
            <a:endParaRPr lang="hu-HU" sz="1600" dirty="0" smtClean="0"/>
          </a:p>
          <a:p>
            <a:r>
              <a:rPr lang="hu-HU" dirty="0"/>
              <a:t>	</a:t>
            </a:r>
            <a:r>
              <a:rPr lang="hu-HU" dirty="0" smtClean="0"/>
              <a:t>	</a:t>
            </a:r>
            <a:endParaRPr lang="hu-HU" dirty="0"/>
          </a:p>
        </p:txBody>
      </p:sp>
      <p:sp>
        <p:nvSpPr>
          <p:cNvPr id="4" name="Szövegdoboz 3"/>
          <p:cNvSpPr txBox="1"/>
          <p:nvPr/>
        </p:nvSpPr>
        <p:spPr>
          <a:xfrm>
            <a:off x="1187624" y="3767279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Schutzzonen</a:t>
            </a:r>
            <a:r>
              <a:rPr lang="hu-HU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an </a:t>
            </a:r>
            <a:r>
              <a:rPr lang="hu-HU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beiden</a:t>
            </a:r>
            <a:r>
              <a:rPr lang="hu-HU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Enden des </a:t>
            </a:r>
            <a:r>
              <a:rPr lang="hu-HU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Magens</a:t>
            </a:r>
            <a:endParaRPr lang="hu-HU" b="1" dirty="0">
              <a:solidFill>
                <a:srgbClr val="005392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998349" y="4261738"/>
            <a:ext cx="5589876" cy="12208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hu-HU" sz="1600" dirty="0" err="1" smtClean="0"/>
              <a:t>Muzin</a:t>
            </a:r>
            <a:r>
              <a:rPr lang="hu-HU" sz="1600" dirty="0" smtClean="0"/>
              <a:t> </a:t>
            </a:r>
            <a:r>
              <a:rPr lang="hu-HU" sz="1600" dirty="0" err="1" smtClean="0"/>
              <a:t>sezernierende</a:t>
            </a:r>
            <a:r>
              <a:rPr lang="hu-HU" sz="1600" dirty="0" smtClean="0"/>
              <a:t> </a:t>
            </a:r>
            <a:r>
              <a:rPr lang="hu-HU" sz="1600" dirty="0" err="1" smtClean="0"/>
              <a:t>tubuläre</a:t>
            </a:r>
            <a:r>
              <a:rPr lang="hu-HU" sz="1600" dirty="0" smtClean="0"/>
              <a:t>  </a:t>
            </a:r>
            <a:r>
              <a:rPr lang="hu-HU" sz="1600" dirty="0" err="1" smtClean="0"/>
              <a:t>Drüsen</a:t>
            </a:r>
            <a:r>
              <a:rPr lang="hu-HU" sz="1600" dirty="0" smtClean="0"/>
              <a:t>  </a:t>
            </a:r>
            <a:r>
              <a:rPr lang="hu-HU" sz="1600" dirty="0" err="1" smtClean="0"/>
              <a:t>in</a:t>
            </a:r>
            <a:r>
              <a:rPr lang="hu-HU" sz="1600" dirty="0" smtClean="0"/>
              <a:t> der </a:t>
            </a:r>
            <a:r>
              <a:rPr lang="hu-HU" sz="1600" dirty="0" err="1" smtClean="0"/>
              <a:t>pars</a:t>
            </a:r>
            <a:r>
              <a:rPr lang="hu-HU" sz="1600" dirty="0" smtClean="0"/>
              <a:t> </a:t>
            </a:r>
            <a:r>
              <a:rPr lang="hu-HU" sz="1600" dirty="0" err="1" smtClean="0"/>
              <a:t>cardiaca</a:t>
            </a:r>
            <a:r>
              <a:rPr lang="hu-HU" sz="1600" dirty="0" smtClean="0"/>
              <a:t> (</a:t>
            </a:r>
            <a:r>
              <a:rPr lang="hu-HU" sz="1600" b="1" dirty="0" err="1" smtClean="0"/>
              <a:t>Cardia-Drüsen</a:t>
            </a:r>
            <a:r>
              <a:rPr lang="hu-HU" sz="1600" dirty="0" smtClean="0"/>
              <a:t>)</a:t>
            </a:r>
          </a:p>
          <a:p>
            <a:pPr>
              <a:lnSpc>
                <a:spcPts val="2200"/>
              </a:lnSpc>
            </a:pPr>
            <a:r>
              <a:rPr lang="hu-HU" sz="1600" dirty="0" err="1"/>
              <a:t>Muzin</a:t>
            </a:r>
            <a:r>
              <a:rPr lang="hu-HU" sz="1600" dirty="0"/>
              <a:t> </a:t>
            </a:r>
            <a:r>
              <a:rPr lang="hu-HU" sz="1600" dirty="0" err="1"/>
              <a:t>sezernierende</a:t>
            </a:r>
            <a:r>
              <a:rPr lang="hu-HU" sz="1600" dirty="0"/>
              <a:t> </a:t>
            </a:r>
            <a:r>
              <a:rPr lang="hu-HU" sz="1600" dirty="0" err="1"/>
              <a:t>Drüsen</a:t>
            </a:r>
            <a:r>
              <a:rPr lang="hu-HU" sz="1600" dirty="0"/>
              <a:t>  </a:t>
            </a:r>
            <a:r>
              <a:rPr lang="hu-HU" sz="1600" dirty="0" err="1"/>
              <a:t>in</a:t>
            </a:r>
            <a:r>
              <a:rPr lang="hu-HU" sz="1600" dirty="0"/>
              <a:t> der </a:t>
            </a:r>
            <a:r>
              <a:rPr lang="hu-HU" sz="1600" dirty="0" err="1" smtClean="0"/>
              <a:t>pars</a:t>
            </a:r>
            <a:r>
              <a:rPr lang="hu-HU" sz="1600" dirty="0" smtClean="0"/>
              <a:t> </a:t>
            </a:r>
            <a:r>
              <a:rPr lang="hu-HU" sz="1600" dirty="0" err="1" smtClean="0"/>
              <a:t>pylorica</a:t>
            </a:r>
            <a:r>
              <a:rPr lang="hu-HU" sz="1600" dirty="0" smtClean="0"/>
              <a:t> (</a:t>
            </a:r>
            <a:r>
              <a:rPr lang="hu-HU" sz="1600" b="1" dirty="0" err="1" smtClean="0"/>
              <a:t>Pylorus-Drüsen</a:t>
            </a:r>
            <a:r>
              <a:rPr lang="hu-HU" sz="1600" b="1" dirty="0" smtClean="0"/>
              <a:t>)</a:t>
            </a:r>
            <a:endParaRPr lang="hu-HU" sz="1600" b="1" dirty="0"/>
          </a:p>
        </p:txBody>
      </p:sp>
      <p:pic>
        <p:nvPicPr>
          <p:cNvPr id="7" name="Kép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91" y="3334086"/>
            <a:ext cx="2094952" cy="185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7452320" y="3194531"/>
            <a:ext cx="792088" cy="2791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/>
              <a:t>Cardia</a:t>
            </a:r>
            <a:endParaRPr lang="hu-HU" sz="12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7056276" y="5085184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200" dirty="0" err="1" smtClean="0"/>
              <a:t>Pylorus</a:t>
            </a:r>
            <a:endParaRPr lang="hu-HU" sz="12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1367571" y="5828003"/>
            <a:ext cx="6079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Der </a:t>
            </a:r>
            <a:r>
              <a:rPr lang="hu-HU" sz="1600" dirty="0" err="1" smtClean="0"/>
              <a:t>Magen</a:t>
            </a:r>
            <a:r>
              <a:rPr lang="hu-HU" sz="1600" dirty="0" smtClean="0"/>
              <a:t> </a:t>
            </a:r>
            <a:r>
              <a:rPr lang="hu-HU" sz="1600" dirty="0" err="1" smtClean="0"/>
              <a:t>ist</a:t>
            </a:r>
            <a:r>
              <a:rPr lang="hu-HU" sz="1600" dirty="0" smtClean="0"/>
              <a:t> mit </a:t>
            </a:r>
            <a:r>
              <a:rPr lang="hu-HU" sz="1600" dirty="0" err="1" smtClean="0"/>
              <a:t>Peritoneum</a:t>
            </a:r>
            <a:r>
              <a:rPr lang="hu-HU" sz="1600" dirty="0" smtClean="0"/>
              <a:t> </a:t>
            </a:r>
            <a:r>
              <a:rPr lang="hu-HU" sz="1600" dirty="0" err="1" smtClean="0"/>
              <a:t>bedeckt</a:t>
            </a:r>
            <a:r>
              <a:rPr lang="hu-HU" sz="1600" dirty="0" smtClean="0"/>
              <a:t>:</a:t>
            </a:r>
            <a:r>
              <a:rPr lang="hu-HU" sz="1600" b="1" dirty="0" smtClean="0"/>
              <a:t> t. </a:t>
            </a:r>
            <a:r>
              <a:rPr lang="hu-HU" sz="1600" b="1" dirty="0" err="1" smtClean="0"/>
              <a:t>serosa</a:t>
            </a:r>
            <a:r>
              <a:rPr lang="hu-HU" sz="1600" b="1" dirty="0" smtClean="0"/>
              <a:t> und </a:t>
            </a:r>
            <a:r>
              <a:rPr lang="hu-HU" sz="1600" b="1" dirty="0" err="1" smtClean="0"/>
              <a:t>subserosa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383199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914762"/>
            <a:ext cx="7829866" cy="5178533"/>
          </a:xfrm>
          <a:prstGeom prst="rect">
            <a:avLst/>
          </a:prstGeom>
        </p:spPr>
      </p:pic>
      <p:sp>
        <p:nvSpPr>
          <p:cNvPr id="4" name="Szövegdoboz 3"/>
          <p:cNvSpPr txBox="1"/>
          <p:nvPr/>
        </p:nvSpPr>
        <p:spPr>
          <a:xfrm>
            <a:off x="2267744" y="188640"/>
            <a:ext cx="4608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err="1">
                <a:solidFill>
                  <a:srgbClr val="005392"/>
                </a:solidFill>
                <a:latin typeface="Comic Sans MS" panose="030F0702030302020204" pitchFamily="66" charset="0"/>
              </a:rPr>
              <a:t>Bauspeicheldrüse</a:t>
            </a:r>
            <a:r>
              <a:rPr lang="hu-HU" sz="2400" b="1" dirty="0">
                <a:solidFill>
                  <a:srgbClr val="005392"/>
                </a:solidFill>
                <a:latin typeface="Comic Sans MS" panose="030F0702030302020204" pitchFamily="66" charset="0"/>
              </a:rPr>
              <a:t> (</a:t>
            </a:r>
            <a:r>
              <a:rPr lang="hu-HU" sz="2400" b="1" dirty="0" err="1">
                <a:solidFill>
                  <a:srgbClr val="005392"/>
                </a:solidFill>
                <a:latin typeface="Comic Sans MS" panose="030F0702030302020204" pitchFamily="66" charset="0"/>
              </a:rPr>
              <a:t>Pancreas</a:t>
            </a:r>
            <a:r>
              <a:rPr lang="hu-HU" sz="24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)</a:t>
            </a:r>
            <a:endParaRPr lang="hu-HU" sz="2400" b="1" dirty="0">
              <a:solidFill>
                <a:srgbClr val="005392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Egyenes összekötő nyíllal 5"/>
          <p:cNvCxnSpPr>
            <a:stCxn id="7" idx="0"/>
          </p:cNvCxnSpPr>
          <p:nvPr/>
        </p:nvCxnSpPr>
        <p:spPr>
          <a:xfrm flipV="1">
            <a:off x="2411760" y="3717032"/>
            <a:ext cx="0" cy="2528663"/>
          </a:xfrm>
          <a:prstGeom prst="straightConnector1">
            <a:avLst/>
          </a:prstGeom>
          <a:ln w="12700">
            <a:solidFill>
              <a:srgbClr val="0053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zövegdoboz 6"/>
          <p:cNvSpPr txBox="1"/>
          <p:nvPr/>
        </p:nvSpPr>
        <p:spPr>
          <a:xfrm>
            <a:off x="1511660" y="6245695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 dirty="0" err="1" smtClean="0"/>
              <a:t>Ductus</a:t>
            </a:r>
            <a:r>
              <a:rPr lang="hu-HU" sz="1400" dirty="0" smtClean="0"/>
              <a:t> </a:t>
            </a:r>
            <a:r>
              <a:rPr lang="hu-HU" sz="1400" dirty="0" err="1" smtClean="0"/>
              <a:t>pancreaticus</a:t>
            </a:r>
            <a:endParaRPr lang="hu-HU" sz="1400" dirty="0"/>
          </a:p>
        </p:txBody>
      </p:sp>
      <p:cxnSp>
        <p:nvCxnSpPr>
          <p:cNvPr id="9" name="Egyenes összekötő nyíllal 8"/>
          <p:cNvCxnSpPr/>
          <p:nvPr/>
        </p:nvCxnSpPr>
        <p:spPr>
          <a:xfrm flipV="1">
            <a:off x="5508104" y="5234862"/>
            <a:ext cx="0" cy="1010834"/>
          </a:xfrm>
          <a:prstGeom prst="straightConnector1">
            <a:avLst/>
          </a:prstGeom>
          <a:ln w="12700">
            <a:solidFill>
              <a:srgbClr val="0053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V="1">
            <a:off x="4427984" y="4760168"/>
            <a:ext cx="0" cy="1487016"/>
          </a:xfrm>
          <a:prstGeom prst="straightConnector1">
            <a:avLst/>
          </a:prstGeom>
          <a:ln w="12700">
            <a:solidFill>
              <a:srgbClr val="0053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zövegdoboz 13"/>
          <p:cNvSpPr txBox="1"/>
          <p:nvPr/>
        </p:nvSpPr>
        <p:spPr>
          <a:xfrm>
            <a:off x="3707904" y="6245696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Langerhans-Insel</a:t>
            </a:r>
            <a:endParaRPr lang="hu-HU" sz="1400" dirty="0"/>
          </a:p>
        </p:txBody>
      </p:sp>
      <p:sp>
        <p:nvSpPr>
          <p:cNvPr id="16" name="Szövegdoboz 15"/>
          <p:cNvSpPr txBox="1"/>
          <p:nvPr/>
        </p:nvSpPr>
        <p:spPr>
          <a:xfrm>
            <a:off x="5292080" y="6247184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Exokrine</a:t>
            </a:r>
            <a:r>
              <a:rPr lang="hu-HU" sz="1400" dirty="0" smtClean="0"/>
              <a:t> </a:t>
            </a:r>
            <a:r>
              <a:rPr lang="hu-HU" sz="1400" dirty="0" err="1" smtClean="0"/>
              <a:t>Drüse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412388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39272" y="1068625"/>
            <a:ext cx="6669360" cy="4909390"/>
          </a:xfrm>
          <a:prstGeom prst="rect">
            <a:avLst/>
          </a:prstGeom>
        </p:spPr>
      </p:pic>
      <p:sp>
        <p:nvSpPr>
          <p:cNvPr id="5" name="Szabadkézi sokszög 4"/>
          <p:cNvSpPr/>
          <p:nvPr/>
        </p:nvSpPr>
        <p:spPr>
          <a:xfrm>
            <a:off x="5220072" y="2806932"/>
            <a:ext cx="2081821" cy="1990219"/>
          </a:xfrm>
          <a:custGeom>
            <a:avLst/>
            <a:gdLst>
              <a:gd name="connsiteX0" fmla="*/ 48679 w 2081821"/>
              <a:gd name="connsiteY0" fmla="*/ 1125814 h 1902144"/>
              <a:gd name="connsiteX1" fmla="*/ 1787 w 2081821"/>
              <a:gd name="connsiteY1" fmla="*/ 1090645 h 1902144"/>
              <a:gd name="connsiteX2" fmla="*/ 13510 w 2081821"/>
              <a:gd name="connsiteY2" fmla="*/ 961691 h 1902144"/>
              <a:gd name="connsiteX3" fmla="*/ 48679 w 2081821"/>
              <a:gd name="connsiteY3" fmla="*/ 867907 h 1902144"/>
              <a:gd name="connsiteX4" fmla="*/ 72125 w 2081821"/>
              <a:gd name="connsiteY4" fmla="*/ 738953 h 1902144"/>
              <a:gd name="connsiteX5" fmla="*/ 130741 w 2081821"/>
              <a:gd name="connsiteY5" fmla="*/ 621722 h 1902144"/>
              <a:gd name="connsiteX6" fmla="*/ 212802 w 2081821"/>
              <a:gd name="connsiteY6" fmla="*/ 586553 h 1902144"/>
              <a:gd name="connsiteX7" fmla="*/ 294864 w 2081821"/>
              <a:gd name="connsiteY7" fmla="*/ 551384 h 1902144"/>
              <a:gd name="connsiteX8" fmla="*/ 365202 w 2081821"/>
              <a:gd name="connsiteY8" fmla="*/ 504491 h 1902144"/>
              <a:gd name="connsiteX9" fmla="*/ 412095 w 2081821"/>
              <a:gd name="connsiteY9" fmla="*/ 434153 h 1902144"/>
              <a:gd name="connsiteX10" fmla="*/ 482433 w 2081821"/>
              <a:gd name="connsiteY10" fmla="*/ 316922 h 1902144"/>
              <a:gd name="connsiteX11" fmla="*/ 541048 w 2081821"/>
              <a:gd name="connsiteY11" fmla="*/ 293476 h 1902144"/>
              <a:gd name="connsiteX12" fmla="*/ 623110 w 2081821"/>
              <a:gd name="connsiteY12" fmla="*/ 258307 h 1902144"/>
              <a:gd name="connsiteX13" fmla="*/ 857571 w 2081821"/>
              <a:gd name="connsiteY13" fmla="*/ 152799 h 1902144"/>
              <a:gd name="connsiteX14" fmla="*/ 986525 w 2081821"/>
              <a:gd name="connsiteY14" fmla="*/ 47291 h 1902144"/>
              <a:gd name="connsiteX15" fmla="*/ 1080310 w 2081821"/>
              <a:gd name="connsiteY15" fmla="*/ 399 h 1902144"/>
              <a:gd name="connsiteX16" fmla="*/ 1420279 w 2081821"/>
              <a:gd name="connsiteY16" fmla="*/ 70737 h 1902144"/>
              <a:gd name="connsiteX17" fmla="*/ 1514064 w 2081821"/>
              <a:gd name="connsiteY17" fmla="*/ 117630 h 1902144"/>
              <a:gd name="connsiteX18" fmla="*/ 1572679 w 2081821"/>
              <a:gd name="connsiteY18" fmla="*/ 164522 h 1902144"/>
              <a:gd name="connsiteX19" fmla="*/ 1584402 w 2081821"/>
              <a:gd name="connsiteY19" fmla="*/ 328645 h 1902144"/>
              <a:gd name="connsiteX20" fmla="*/ 1713356 w 2081821"/>
              <a:gd name="connsiteY20" fmla="*/ 504491 h 1902144"/>
              <a:gd name="connsiteX21" fmla="*/ 1607848 w 2081821"/>
              <a:gd name="connsiteY21" fmla="*/ 668614 h 1902144"/>
              <a:gd name="connsiteX22" fmla="*/ 1818864 w 2081821"/>
              <a:gd name="connsiteY22" fmla="*/ 539661 h 1902144"/>
              <a:gd name="connsiteX23" fmla="*/ 1982987 w 2081821"/>
              <a:gd name="connsiteY23" fmla="*/ 668614 h 1902144"/>
              <a:gd name="connsiteX24" fmla="*/ 2076771 w 2081821"/>
              <a:gd name="connsiteY24" fmla="*/ 821014 h 1902144"/>
              <a:gd name="connsiteX25" fmla="*/ 2065048 w 2081821"/>
              <a:gd name="connsiteY25" fmla="*/ 961691 h 1902144"/>
              <a:gd name="connsiteX26" fmla="*/ 2029879 w 2081821"/>
              <a:gd name="connsiteY26" fmla="*/ 1090645 h 1902144"/>
              <a:gd name="connsiteX27" fmla="*/ 1994710 w 2081821"/>
              <a:gd name="connsiteY27" fmla="*/ 1289937 h 1902144"/>
              <a:gd name="connsiteX28" fmla="*/ 1889202 w 2081821"/>
              <a:gd name="connsiteY28" fmla="*/ 1418891 h 1902144"/>
              <a:gd name="connsiteX29" fmla="*/ 1666464 w 2081821"/>
              <a:gd name="connsiteY29" fmla="*/ 1629907 h 1902144"/>
              <a:gd name="connsiteX30" fmla="*/ 1502341 w 2081821"/>
              <a:gd name="connsiteY30" fmla="*/ 1735414 h 1902144"/>
              <a:gd name="connsiteX31" fmla="*/ 1314771 w 2081821"/>
              <a:gd name="connsiteY31" fmla="*/ 1829199 h 1902144"/>
              <a:gd name="connsiteX32" fmla="*/ 470710 w 2081821"/>
              <a:gd name="connsiteY32" fmla="*/ 1899537 h 1902144"/>
              <a:gd name="connsiteX33" fmla="*/ 388648 w 2081821"/>
              <a:gd name="connsiteY33" fmla="*/ 1735414 h 1902144"/>
              <a:gd name="connsiteX34" fmla="*/ 294864 w 2081821"/>
              <a:gd name="connsiteY34" fmla="*/ 1571291 h 1902144"/>
              <a:gd name="connsiteX35" fmla="*/ 177633 w 2081821"/>
              <a:gd name="connsiteY35" fmla="*/ 1348553 h 1902144"/>
              <a:gd name="connsiteX36" fmla="*/ 48679 w 2081821"/>
              <a:gd name="connsiteY36" fmla="*/ 1196153 h 1902144"/>
              <a:gd name="connsiteX37" fmla="*/ 48679 w 2081821"/>
              <a:gd name="connsiteY37" fmla="*/ 1125814 h 1902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081821" h="1902144">
                <a:moveTo>
                  <a:pt x="48679" y="1125814"/>
                </a:moveTo>
                <a:cubicBezTo>
                  <a:pt x="40864" y="1108229"/>
                  <a:pt x="7648" y="1117999"/>
                  <a:pt x="1787" y="1090645"/>
                </a:cubicBezTo>
                <a:cubicBezTo>
                  <a:pt x="-4074" y="1063291"/>
                  <a:pt x="5695" y="998814"/>
                  <a:pt x="13510" y="961691"/>
                </a:cubicBezTo>
                <a:cubicBezTo>
                  <a:pt x="21325" y="924568"/>
                  <a:pt x="38910" y="905030"/>
                  <a:pt x="48679" y="867907"/>
                </a:cubicBezTo>
                <a:cubicBezTo>
                  <a:pt x="58448" y="830784"/>
                  <a:pt x="58448" y="779984"/>
                  <a:pt x="72125" y="738953"/>
                </a:cubicBezTo>
                <a:cubicBezTo>
                  <a:pt x="85802" y="697922"/>
                  <a:pt x="107295" y="647122"/>
                  <a:pt x="130741" y="621722"/>
                </a:cubicBezTo>
                <a:cubicBezTo>
                  <a:pt x="154187" y="596322"/>
                  <a:pt x="212802" y="586553"/>
                  <a:pt x="212802" y="586553"/>
                </a:cubicBezTo>
                <a:cubicBezTo>
                  <a:pt x="240156" y="574830"/>
                  <a:pt x="269464" y="565061"/>
                  <a:pt x="294864" y="551384"/>
                </a:cubicBezTo>
                <a:cubicBezTo>
                  <a:pt x="320264" y="537707"/>
                  <a:pt x="345664" y="524029"/>
                  <a:pt x="365202" y="504491"/>
                </a:cubicBezTo>
                <a:cubicBezTo>
                  <a:pt x="384740" y="484953"/>
                  <a:pt x="392557" y="465414"/>
                  <a:pt x="412095" y="434153"/>
                </a:cubicBezTo>
                <a:cubicBezTo>
                  <a:pt x="431634" y="402891"/>
                  <a:pt x="460941" y="340368"/>
                  <a:pt x="482433" y="316922"/>
                </a:cubicBezTo>
                <a:cubicBezTo>
                  <a:pt x="503925" y="293476"/>
                  <a:pt x="517602" y="303245"/>
                  <a:pt x="541048" y="293476"/>
                </a:cubicBezTo>
                <a:cubicBezTo>
                  <a:pt x="564494" y="283707"/>
                  <a:pt x="623110" y="258307"/>
                  <a:pt x="623110" y="258307"/>
                </a:cubicBezTo>
                <a:cubicBezTo>
                  <a:pt x="675864" y="234861"/>
                  <a:pt x="797002" y="187968"/>
                  <a:pt x="857571" y="152799"/>
                </a:cubicBezTo>
                <a:cubicBezTo>
                  <a:pt x="918140" y="117630"/>
                  <a:pt x="949402" y="72691"/>
                  <a:pt x="986525" y="47291"/>
                </a:cubicBezTo>
                <a:cubicBezTo>
                  <a:pt x="1023648" y="21891"/>
                  <a:pt x="1008018" y="-3509"/>
                  <a:pt x="1080310" y="399"/>
                </a:cubicBezTo>
                <a:cubicBezTo>
                  <a:pt x="1152602" y="4307"/>
                  <a:pt x="1347987" y="51198"/>
                  <a:pt x="1420279" y="70737"/>
                </a:cubicBezTo>
                <a:cubicBezTo>
                  <a:pt x="1492571" y="90276"/>
                  <a:pt x="1488664" y="101999"/>
                  <a:pt x="1514064" y="117630"/>
                </a:cubicBezTo>
                <a:cubicBezTo>
                  <a:pt x="1539464" y="133261"/>
                  <a:pt x="1560956" y="129353"/>
                  <a:pt x="1572679" y="164522"/>
                </a:cubicBezTo>
                <a:cubicBezTo>
                  <a:pt x="1584402" y="199691"/>
                  <a:pt x="1560956" y="271984"/>
                  <a:pt x="1584402" y="328645"/>
                </a:cubicBezTo>
                <a:cubicBezTo>
                  <a:pt x="1607848" y="385306"/>
                  <a:pt x="1709448" y="447829"/>
                  <a:pt x="1713356" y="504491"/>
                </a:cubicBezTo>
                <a:cubicBezTo>
                  <a:pt x="1717264" y="561152"/>
                  <a:pt x="1590263" y="662752"/>
                  <a:pt x="1607848" y="668614"/>
                </a:cubicBezTo>
                <a:cubicBezTo>
                  <a:pt x="1625433" y="674476"/>
                  <a:pt x="1756341" y="539661"/>
                  <a:pt x="1818864" y="539661"/>
                </a:cubicBezTo>
                <a:cubicBezTo>
                  <a:pt x="1881387" y="539661"/>
                  <a:pt x="1940003" y="621722"/>
                  <a:pt x="1982987" y="668614"/>
                </a:cubicBezTo>
                <a:cubicBezTo>
                  <a:pt x="2025971" y="715506"/>
                  <a:pt x="2063094" y="772168"/>
                  <a:pt x="2076771" y="821014"/>
                </a:cubicBezTo>
                <a:cubicBezTo>
                  <a:pt x="2090448" y="869860"/>
                  <a:pt x="2072863" y="916752"/>
                  <a:pt x="2065048" y="961691"/>
                </a:cubicBezTo>
                <a:cubicBezTo>
                  <a:pt x="2057233" y="1006630"/>
                  <a:pt x="2041602" y="1035937"/>
                  <a:pt x="2029879" y="1090645"/>
                </a:cubicBezTo>
                <a:cubicBezTo>
                  <a:pt x="2018156" y="1145353"/>
                  <a:pt x="2018156" y="1235229"/>
                  <a:pt x="1994710" y="1289937"/>
                </a:cubicBezTo>
                <a:cubicBezTo>
                  <a:pt x="1971264" y="1344645"/>
                  <a:pt x="1943910" y="1362229"/>
                  <a:pt x="1889202" y="1418891"/>
                </a:cubicBezTo>
                <a:cubicBezTo>
                  <a:pt x="1834494" y="1475553"/>
                  <a:pt x="1730941" y="1577153"/>
                  <a:pt x="1666464" y="1629907"/>
                </a:cubicBezTo>
                <a:cubicBezTo>
                  <a:pt x="1601987" y="1682661"/>
                  <a:pt x="1560956" y="1702199"/>
                  <a:pt x="1502341" y="1735414"/>
                </a:cubicBezTo>
                <a:cubicBezTo>
                  <a:pt x="1443726" y="1768629"/>
                  <a:pt x="1486709" y="1801845"/>
                  <a:pt x="1314771" y="1829199"/>
                </a:cubicBezTo>
                <a:cubicBezTo>
                  <a:pt x="1142833" y="1856553"/>
                  <a:pt x="625064" y="1915168"/>
                  <a:pt x="470710" y="1899537"/>
                </a:cubicBezTo>
                <a:cubicBezTo>
                  <a:pt x="316356" y="1883906"/>
                  <a:pt x="417956" y="1790122"/>
                  <a:pt x="388648" y="1735414"/>
                </a:cubicBezTo>
                <a:cubicBezTo>
                  <a:pt x="359340" y="1680706"/>
                  <a:pt x="330033" y="1635768"/>
                  <a:pt x="294864" y="1571291"/>
                </a:cubicBezTo>
                <a:cubicBezTo>
                  <a:pt x="259695" y="1506814"/>
                  <a:pt x="218664" y="1411076"/>
                  <a:pt x="177633" y="1348553"/>
                </a:cubicBezTo>
                <a:cubicBezTo>
                  <a:pt x="136602" y="1286030"/>
                  <a:pt x="70171" y="1225461"/>
                  <a:pt x="48679" y="1196153"/>
                </a:cubicBezTo>
                <a:cubicBezTo>
                  <a:pt x="27187" y="1166845"/>
                  <a:pt x="56494" y="1143399"/>
                  <a:pt x="48679" y="1125814"/>
                </a:cubicBezTo>
                <a:close/>
              </a:path>
            </a:pathLst>
          </a:custGeom>
          <a:noFill/>
          <a:ln>
            <a:solidFill>
              <a:schemeClr val="tx1">
                <a:lumMod val="95000"/>
                <a:lumOff val="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467544" y="2160601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Exokrine</a:t>
            </a:r>
            <a:r>
              <a:rPr lang="hu-HU" b="1" dirty="0"/>
              <a:t> </a:t>
            </a:r>
            <a:r>
              <a:rPr lang="hu-HU" b="1" dirty="0" err="1"/>
              <a:t>Drüse</a:t>
            </a:r>
            <a:r>
              <a:rPr lang="hu-HU" b="1" dirty="0"/>
              <a:t>: </a:t>
            </a:r>
            <a:r>
              <a:rPr lang="hu-HU" dirty="0" err="1"/>
              <a:t>typische</a:t>
            </a:r>
            <a:r>
              <a:rPr lang="hu-HU" dirty="0"/>
              <a:t> </a:t>
            </a:r>
            <a:r>
              <a:rPr lang="hu-HU" dirty="0" err="1"/>
              <a:t>seröse</a:t>
            </a:r>
            <a:r>
              <a:rPr lang="hu-HU" dirty="0"/>
              <a:t> </a:t>
            </a:r>
            <a:r>
              <a:rPr lang="hu-HU" dirty="0" err="1"/>
              <a:t>Drüse</a:t>
            </a:r>
            <a:r>
              <a:rPr lang="hu-HU" dirty="0"/>
              <a:t>, </a:t>
            </a:r>
            <a:r>
              <a:rPr lang="hu-HU" dirty="0" err="1"/>
              <a:t>Endkammer</a:t>
            </a:r>
            <a:r>
              <a:rPr lang="hu-HU" dirty="0"/>
              <a:t>: </a:t>
            </a:r>
            <a:r>
              <a:rPr lang="hu-HU" u="sng" dirty="0" err="1" smtClean="0">
                <a:solidFill>
                  <a:srgbClr val="C00000"/>
                </a:solidFill>
              </a:rPr>
              <a:t>Azinus</a:t>
            </a:r>
            <a:endParaRPr lang="hu-HU" u="sng" dirty="0">
              <a:solidFill>
                <a:srgbClr val="C0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467544" y="3901031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/>
              <a:t>Endokriner</a:t>
            </a:r>
            <a:r>
              <a:rPr lang="hu-HU" b="1" dirty="0"/>
              <a:t> </a:t>
            </a:r>
            <a:r>
              <a:rPr lang="hu-HU" b="1" dirty="0" err="1"/>
              <a:t>Anteil</a:t>
            </a:r>
            <a:r>
              <a:rPr lang="hu-HU" dirty="0"/>
              <a:t>, </a:t>
            </a:r>
            <a:r>
              <a:rPr lang="hu-HU" dirty="0" err="1"/>
              <a:t>eingebaut</a:t>
            </a:r>
            <a:r>
              <a:rPr lang="hu-HU" dirty="0"/>
              <a:t> </a:t>
            </a:r>
            <a:r>
              <a:rPr lang="hu-HU" dirty="0" err="1"/>
              <a:t>in</a:t>
            </a:r>
            <a:r>
              <a:rPr lang="hu-HU" dirty="0"/>
              <a:t> die </a:t>
            </a:r>
            <a:r>
              <a:rPr lang="hu-HU" dirty="0" err="1"/>
              <a:t>exokrine</a:t>
            </a:r>
            <a:r>
              <a:rPr lang="hu-HU" dirty="0"/>
              <a:t> </a:t>
            </a:r>
            <a:r>
              <a:rPr lang="hu-HU" dirty="0" err="1"/>
              <a:t>Drüse</a:t>
            </a:r>
            <a:r>
              <a:rPr lang="hu-HU" dirty="0"/>
              <a:t>: </a:t>
            </a:r>
            <a:r>
              <a:rPr lang="hu-HU" u="sng" dirty="0" err="1">
                <a:solidFill>
                  <a:srgbClr val="C00000"/>
                </a:solidFill>
              </a:rPr>
              <a:t>Langerhans</a:t>
            </a:r>
            <a:r>
              <a:rPr lang="hu-HU" u="sng" dirty="0">
                <a:solidFill>
                  <a:srgbClr val="C00000"/>
                </a:solidFill>
              </a:rPr>
              <a:t> </a:t>
            </a:r>
            <a:r>
              <a:rPr lang="hu-HU" u="sng" dirty="0" err="1" smtClean="0">
                <a:solidFill>
                  <a:srgbClr val="C00000"/>
                </a:solidFill>
              </a:rPr>
              <a:t>Inseln</a:t>
            </a:r>
            <a:endParaRPr lang="hu-HU" u="sng" dirty="0">
              <a:solidFill>
                <a:srgbClr val="C0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930170" y="1637927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 err="1"/>
              <a:t>Ductus</a:t>
            </a:r>
            <a:r>
              <a:rPr lang="hu-HU" sz="1400" dirty="0"/>
              <a:t> </a:t>
            </a:r>
            <a:r>
              <a:rPr lang="hu-HU" sz="1400" dirty="0" err="1" smtClean="0"/>
              <a:t>intralobularis</a:t>
            </a:r>
            <a:endParaRPr lang="hu-HU" sz="1400" dirty="0"/>
          </a:p>
        </p:txBody>
      </p:sp>
      <p:sp>
        <p:nvSpPr>
          <p:cNvPr id="9" name="Szövegdoboz 8"/>
          <p:cNvSpPr txBox="1"/>
          <p:nvPr/>
        </p:nvSpPr>
        <p:spPr>
          <a:xfrm>
            <a:off x="1938282" y="3509554"/>
            <a:ext cx="17281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 err="1"/>
              <a:t>Langerhans</a:t>
            </a:r>
            <a:r>
              <a:rPr lang="hu-HU" sz="1400" dirty="0"/>
              <a:t> </a:t>
            </a:r>
            <a:r>
              <a:rPr lang="hu-HU" sz="1400" dirty="0" err="1" smtClean="0"/>
              <a:t>Insel</a:t>
            </a:r>
            <a:endParaRPr lang="hu-HU" sz="14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2227663" y="5035605"/>
            <a:ext cx="16921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400" dirty="0" err="1"/>
              <a:t>Azinus</a:t>
            </a:r>
            <a:endParaRPr lang="hu-HU" sz="1400" dirty="0"/>
          </a:p>
        </p:txBody>
      </p:sp>
      <p:cxnSp>
        <p:nvCxnSpPr>
          <p:cNvPr id="11" name="Egyenes összekötő nyíllal 10"/>
          <p:cNvCxnSpPr/>
          <p:nvPr/>
        </p:nvCxnSpPr>
        <p:spPr>
          <a:xfrm>
            <a:off x="3648472" y="1791816"/>
            <a:ext cx="1440160" cy="0"/>
          </a:xfrm>
          <a:prstGeom prst="straightConnector1">
            <a:avLst/>
          </a:prstGeom>
          <a:ln w="19050">
            <a:solidFill>
              <a:srgbClr val="0053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>
            <a:off x="3648472" y="3663443"/>
            <a:ext cx="1987262" cy="0"/>
          </a:xfrm>
          <a:prstGeom prst="straightConnector1">
            <a:avLst/>
          </a:prstGeom>
          <a:ln w="19050">
            <a:solidFill>
              <a:srgbClr val="0053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>
            <a:off x="3911394" y="5180367"/>
            <a:ext cx="3252936" cy="9127"/>
          </a:xfrm>
          <a:prstGeom prst="straightConnector1">
            <a:avLst/>
          </a:prstGeom>
          <a:ln w="19050">
            <a:solidFill>
              <a:srgbClr val="0053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29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95536" y="27511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Die </a:t>
            </a:r>
            <a:r>
              <a:rPr lang="hu-HU" sz="24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exokrine</a:t>
            </a:r>
            <a:r>
              <a:rPr lang="hu-HU" sz="24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</a:t>
            </a:r>
            <a:r>
              <a:rPr lang="hu-HU" sz="24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Drüse</a:t>
            </a:r>
            <a:endParaRPr lang="hu-HU" sz="2400" b="1" dirty="0">
              <a:solidFill>
                <a:srgbClr val="005392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43896" y="1166604"/>
            <a:ext cx="6512990" cy="454481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15" y="1699251"/>
            <a:ext cx="3095847" cy="5158750"/>
          </a:xfrm>
          <a:prstGeom prst="rect">
            <a:avLst/>
          </a:prstGeom>
        </p:spPr>
      </p:pic>
      <p:sp>
        <p:nvSpPr>
          <p:cNvPr id="7" name="Szövegdoboz 6"/>
          <p:cNvSpPr txBox="1"/>
          <p:nvPr/>
        </p:nvSpPr>
        <p:spPr>
          <a:xfrm>
            <a:off x="1835696" y="2975203"/>
            <a:ext cx="114431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/>
              <a:t>Zentroazinäre</a:t>
            </a:r>
            <a:r>
              <a:rPr lang="hu-HU" sz="900" dirty="0" smtClean="0"/>
              <a:t> </a:t>
            </a:r>
            <a:r>
              <a:rPr lang="hu-HU" sz="900" dirty="0" err="1" smtClean="0"/>
              <a:t>Zellen</a:t>
            </a:r>
            <a:endParaRPr lang="hu-HU" sz="900" dirty="0"/>
          </a:p>
        </p:txBody>
      </p:sp>
      <p:cxnSp>
        <p:nvCxnSpPr>
          <p:cNvPr id="9" name="Egyenes összekötő nyíllal 8"/>
          <p:cNvCxnSpPr/>
          <p:nvPr/>
        </p:nvCxnSpPr>
        <p:spPr>
          <a:xfrm flipH="1">
            <a:off x="683568" y="2671301"/>
            <a:ext cx="144016" cy="28803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1861821" y="5067699"/>
            <a:ext cx="92925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900" dirty="0" err="1" smtClean="0"/>
              <a:t>Schaltstück</a:t>
            </a:r>
            <a:endParaRPr lang="hu-HU" sz="900" dirty="0"/>
          </a:p>
        </p:txBody>
      </p:sp>
      <p:sp>
        <p:nvSpPr>
          <p:cNvPr id="11" name="Szövegdoboz 10"/>
          <p:cNvSpPr txBox="1"/>
          <p:nvPr/>
        </p:nvSpPr>
        <p:spPr>
          <a:xfrm>
            <a:off x="2675540" y="4245314"/>
            <a:ext cx="1656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/>
              <a:t>Kerne</a:t>
            </a:r>
            <a:r>
              <a:rPr lang="hu-HU" sz="1200" dirty="0" smtClean="0"/>
              <a:t> der </a:t>
            </a:r>
            <a:r>
              <a:rPr lang="hu-HU" sz="1200" dirty="0" err="1" smtClean="0"/>
              <a:t>zentroazinären</a:t>
            </a:r>
            <a:r>
              <a:rPr lang="hu-HU" sz="1200" dirty="0" smtClean="0"/>
              <a:t> </a:t>
            </a:r>
            <a:r>
              <a:rPr lang="hu-HU" sz="1200" dirty="0" err="1" smtClean="0"/>
              <a:t>Zellen</a:t>
            </a:r>
            <a:endParaRPr lang="hu-HU" sz="1200" dirty="0"/>
          </a:p>
        </p:txBody>
      </p:sp>
      <p:cxnSp>
        <p:nvCxnSpPr>
          <p:cNvPr id="13" name="Egyenes összekötő nyíllal 12"/>
          <p:cNvCxnSpPr/>
          <p:nvPr/>
        </p:nvCxnSpPr>
        <p:spPr>
          <a:xfrm flipV="1">
            <a:off x="4211960" y="4245314"/>
            <a:ext cx="2160240" cy="230832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 flipV="1">
            <a:off x="4287271" y="3669840"/>
            <a:ext cx="3165049" cy="69089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zövegdoboz 16"/>
          <p:cNvSpPr txBox="1"/>
          <p:nvPr/>
        </p:nvSpPr>
        <p:spPr>
          <a:xfrm>
            <a:off x="3503631" y="4802668"/>
            <a:ext cx="7083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/>
              <a:t>Azinus</a:t>
            </a:r>
            <a:endParaRPr lang="hu-HU" sz="1200" dirty="0"/>
          </a:p>
        </p:txBody>
      </p:sp>
      <p:cxnSp>
        <p:nvCxnSpPr>
          <p:cNvPr id="18" name="Egyenes összekötő nyíllal 17"/>
          <p:cNvCxnSpPr/>
          <p:nvPr/>
        </p:nvCxnSpPr>
        <p:spPr>
          <a:xfrm>
            <a:off x="4211960" y="4941168"/>
            <a:ext cx="3024336" cy="0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zövegdoboz 19"/>
          <p:cNvSpPr txBox="1"/>
          <p:nvPr/>
        </p:nvSpPr>
        <p:spPr>
          <a:xfrm>
            <a:off x="395536" y="760967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/>
              <a:t>sekretorischer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Antei</a:t>
            </a:r>
            <a:r>
              <a:rPr lang="hu-HU" sz="1600" dirty="0" err="1" smtClean="0"/>
              <a:t>l</a:t>
            </a:r>
            <a:r>
              <a:rPr lang="hu-HU" sz="1600" dirty="0" smtClean="0"/>
              <a:t>: </a:t>
            </a:r>
            <a:r>
              <a:rPr lang="hu-HU" sz="1600" dirty="0" err="1"/>
              <a:t>Azini</a:t>
            </a:r>
            <a:r>
              <a:rPr lang="hu-HU" sz="1600" dirty="0"/>
              <a:t> </a:t>
            </a:r>
            <a:endParaRPr lang="hu-HU" sz="1600" dirty="0" smtClean="0"/>
          </a:p>
          <a:p>
            <a:r>
              <a:rPr lang="hu-HU" sz="1600" b="1" dirty="0" err="1" smtClean="0"/>
              <a:t>Ausführungsgänge</a:t>
            </a:r>
            <a:r>
              <a:rPr lang="hu-HU" sz="1600" b="1" dirty="0" smtClean="0"/>
              <a:t>:</a:t>
            </a:r>
            <a:r>
              <a:rPr lang="hu-HU" sz="1600" dirty="0" smtClean="0"/>
              <a:t> </a:t>
            </a:r>
            <a:r>
              <a:rPr lang="hu-HU" sz="1600" dirty="0" err="1" smtClean="0"/>
              <a:t>Schaltstück</a:t>
            </a:r>
            <a:r>
              <a:rPr lang="hu-HU" sz="1600" dirty="0" smtClean="0"/>
              <a:t>, </a:t>
            </a:r>
            <a:r>
              <a:rPr lang="hu-HU" sz="1600" dirty="0" err="1" smtClean="0"/>
              <a:t>ductus</a:t>
            </a:r>
            <a:r>
              <a:rPr lang="hu-HU" sz="1600" dirty="0" smtClean="0"/>
              <a:t> </a:t>
            </a:r>
            <a:r>
              <a:rPr lang="hu-HU" sz="1600" dirty="0" err="1" smtClean="0"/>
              <a:t>intralobularis</a:t>
            </a:r>
            <a:r>
              <a:rPr lang="hu-HU" sz="1600" dirty="0" smtClean="0"/>
              <a:t>, </a:t>
            </a:r>
            <a:r>
              <a:rPr lang="hu-HU" sz="1600" dirty="0" err="1" smtClean="0"/>
              <a:t>ductus</a:t>
            </a:r>
            <a:r>
              <a:rPr lang="hu-HU" sz="1600" dirty="0" smtClean="0"/>
              <a:t> </a:t>
            </a:r>
            <a:r>
              <a:rPr lang="hu-HU" sz="1600" dirty="0" err="1" smtClean="0"/>
              <a:t>interlobularis</a:t>
            </a:r>
            <a:r>
              <a:rPr lang="hu-HU" sz="1600" dirty="0" smtClean="0"/>
              <a:t>, </a:t>
            </a:r>
            <a:r>
              <a:rPr lang="hu-HU" sz="1600" dirty="0" err="1" smtClean="0"/>
              <a:t>ductus</a:t>
            </a:r>
            <a:r>
              <a:rPr lang="hu-HU" sz="1600" dirty="0" smtClean="0"/>
              <a:t> </a:t>
            </a:r>
            <a:r>
              <a:rPr lang="hu-HU" sz="1600" dirty="0" err="1" smtClean="0"/>
              <a:t>pancreaticus</a:t>
            </a:r>
            <a:endParaRPr lang="hu-HU" sz="1600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1823144" y="5327948"/>
            <a:ext cx="249603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b="1" dirty="0" err="1" smtClean="0"/>
              <a:t>Azinuszelle</a:t>
            </a:r>
            <a:r>
              <a:rPr lang="hu-HU" sz="1300" b="1" dirty="0" smtClean="0"/>
              <a:t>:</a:t>
            </a:r>
            <a:r>
              <a:rPr lang="hu-HU" sz="1300" dirty="0" smtClean="0"/>
              <a:t> </a:t>
            </a:r>
            <a:r>
              <a:rPr lang="hu-HU" sz="1300" dirty="0" err="1" smtClean="0"/>
              <a:t>typische</a:t>
            </a:r>
            <a:r>
              <a:rPr lang="hu-HU" sz="1300" dirty="0" smtClean="0"/>
              <a:t> </a:t>
            </a:r>
            <a:r>
              <a:rPr lang="hu-HU" sz="1300" dirty="0" err="1" smtClean="0"/>
              <a:t>proteinsezernierende</a:t>
            </a:r>
            <a:r>
              <a:rPr lang="hu-HU" sz="1300" dirty="0" smtClean="0"/>
              <a:t> </a:t>
            </a:r>
            <a:r>
              <a:rPr lang="hu-HU" sz="1300" dirty="0" err="1" smtClean="0"/>
              <a:t>Zelle</a:t>
            </a:r>
            <a:r>
              <a:rPr lang="hu-HU" sz="1300" dirty="0" smtClean="0"/>
              <a:t>: </a:t>
            </a:r>
            <a:r>
              <a:rPr lang="hu-HU" sz="1300" dirty="0" err="1" smtClean="0"/>
              <a:t>raues</a:t>
            </a:r>
            <a:r>
              <a:rPr lang="hu-HU" sz="1300" dirty="0" smtClean="0"/>
              <a:t> ER </a:t>
            </a:r>
            <a:r>
              <a:rPr lang="hu-HU" sz="1300" dirty="0" err="1" smtClean="0"/>
              <a:t>Zisternen</a:t>
            </a:r>
            <a:r>
              <a:rPr lang="hu-HU" sz="1300" dirty="0" smtClean="0"/>
              <a:t> </a:t>
            </a:r>
            <a:r>
              <a:rPr lang="hu-HU" sz="1300" dirty="0" err="1" smtClean="0"/>
              <a:t>im</a:t>
            </a:r>
            <a:r>
              <a:rPr lang="hu-HU" sz="1300" dirty="0" smtClean="0"/>
              <a:t> </a:t>
            </a:r>
            <a:r>
              <a:rPr lang="hu-HU" sz="1300" dirty="0" err="1" smtClean="0"/>
              <a:t>basalen</a:t>
            </a:r>
            <a:r>
              <a:rPr lang="hu-HU" sz="1300" dirty="0" smtClean="0"/>
              <a:t> </a:t>
            </a:r>
            <a:r>
              <a:rPr lang="hu-HU" sz="1300" dirty="0" err="1" smtClean="0"/>
              <a:t>Teil</a:t>
            </a:r>
            <a:r>
              <a:rPr lang="hu-HU" sz="1300" dirty="0" smtClean="0"/>
              <a:t> (</a:t>
            </a:r>
            <a:r>
              <a:rPr lang="hu-HU" sz="1300" dirty="0" err="1" smtClean="0"/>
              <a:t>Basophilie</a:t>
            </a:r>
            <a:r>
              <a:rPr lang="hu-HU" sz="1300" dirty="0" smtClean="0"/>
              <a:t>), Golgi </a:t>
            </a:r>
            <a:r>
              <a:rPr lang="hu-HU" sz="1300" dirty="0" err="1" smtClean="0"/>
              <a:t>Apparat</a:t>
            </a:r>
            <a:r>
              <a:rPr lang="hu-HU" sz="1300" dirty="0" smtClean="0"/>
              <a:t>, </a:t>
            </a:r>
            <a:r>
              <a:rPr lang="hu-HU" sz="1300" dirty="0" err="1" smtClean="0"/>
              <a:t>sekretorische</a:t>
            </a:r>
            <a:r>
              <a:rPr lang="hu-HU" sz="1300" dirty="0" smtClean="0"/>
              <a:t> </a:t>
            </a:r>
            <a:r>
              <a:rPr lang="hu-HU" sz="1300" dirty="0" err="1" smtClean="0"/>
              <a:t>Vesikeln</a:t>
            </a:r>
            <a:r>
              <a:rPr lang="hu-HU" sz="1300" dirty="0" smtClean="0"/>
              <a:t> und </a:t>
            </a:r>
            <a:r>
              <a:rPr lang="hu-HU" sz="1300" dirty="0" err="1" smtClean="0"/>
              <a:t>Granulen</a:t>
            </a:r>
            <a:r>
              <a:rPr lang="hu-HU" sz="1300" dirty="0" smtClean="0"/>
              <a:t> </a:t>
            </a:r>
            <a:r>
              <a:rPr lang="hu-HU" sz="1300" dirty="0" err="1" smtClean="0"/>
              <a:t>im</a:t>
            </a:r>
            <a:r>
              <a:rPr lang="hu-HU" sz="1300" dirty="0" smtClean="0"/>
              <a:t> </a:t>
            </a:r>
            <a:r>
              <a:rPr lang="hu-HU" sz="1300" dirty="0" err="1" smtClean="0"/>
              <a:t>apikalen</a:t>
            </a:r>
            <a:r>
              <a:rPr lang="hu-HU" sz="1300" dirty="0" smtClean="0"/>
              <a:t> </a:t>
            </a:r>
            <a:r>
              <a:rPr lang="hu-HU" sz="1300" dirty="0" err="1" smtClean="0"/>
              <a:t>Teil</a:t>
            </a:r>
            <a:endParaRPr lang="hu-HU" sz="13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2980013" y="2132856"/>
            <a:ext cx="1231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/>
              <a:t>Schaltstück</a:t>
            </a:r>
            <a:endParaRPr lang="hu-HU" sz="1200" dirty="0"/>
          </a:p>
        </p:txBody>
      </p:sp>
      <p:cxnSp>
        <p:nvCxnSpPr>
          <p:cNvPr id="8" name="Egyenes összekötő nyíllal 7"/>
          <p:cNvCxnSpPr>
            <a:stCxn id="3" idx="3"/>
          </p:cNvCxnSpPr>
          <p:nvPr/>
        </p:nvCxnSpPr>
        <p:spPr>
          <a:xfrm>
            <a:off x="4211958" y="2271356"/>
            <a:ext cx="1080122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742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257128" y="764704"/>
            <a:ext cx="676875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Abbauenzyme</a:t>
            </a:r>
            <a:r>
              <a:rPr lang="hu-HU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im</a:t>
            </a:r>
            <a:r>
              <a:rPr lang="hu-HU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exokrinen</a:t>
            </a:r>
            <a:r>
              <a:rPr lang="hu-HU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</a:t>
            </a:r>
            <a:r>
              <a:rPr lang="hu-HU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Pancreas</a:t>
            </a:r>
            <a:endParaRPr lang="hu-HU" b="1" dirty="0" smtClean="0">
              <a:solidFill>
                <a:srgbClr val="005392"/>
              </a:solidFill>
              <a:latin typeface="Comic Sans MS" panose="030F0702030302020204" pitchFamily="66" charset="0"/>
            </a:endParaRPr>
          </a:p>
          <a:p>
            <a:pPr algn="ctr"/>
            <a:endParaRPr lang="hu-HU" b="1" dirty="0" smtClean="0">
              <a:solidFill>
                <a:srgbClr val="005392"/>
              </a:solidFill>
              <a:latin typeface="Comic Sans MS" panose="030F0702030302020204" pitchFamily="66" charset="0"/>
            </a:endParaRPr>
          </a:p>
          <a:p>
            <a:endParaRPr lang="hu-HU" dirty="0"/>
          </a:p>
          <a:p>
            <a:r>
              <a:rPr lang="hu-HU" b="1" dirty="0" err="1" smtClean="0">
                <a:solidFill>
                  <a:srgbClr val="C00000"/>
                </a:solidFill>
              </a:rPr>
              <a:t>Proteasen</a:t>
            </a:r>
            <a:r>
              <a:rPr lang="hu-HU" b="1" dirty="0" smtClean="0">
                <a:solidFill>
                  <a:srgbClr val="C00000"/>
                </a:solidFill>
              </a:rPr>
              <a:t>:</a:t>
            </a:r>
            <a:r>
              <a:rPr lang="hu-HU" dirty="0" smtClean="0"/>
              <a:t> </a:t>
            </a:r>
            <a:r>
              <a:rPr lang="hu-HU" b="1" dirty="0" err="1" smtClean="0">
                <a:solidFill>
                  <a:srgbClr val="005392"/>
                </a:solidFill>
              </a:rPr>
              <a:t>Endopeptidasen</a:t>
            </a:r>
            <a:r>
              <a:rPr lang="hu-HU" dirty="0" smtClean="0"/>
              <a:t> (</a:t>
            </a:r>
            <a:r>
              <a:rPr lang="hu-HU" sz="1600" b="1" dirty="0" err="1" smtClean="0"/>
              <a:t>Trypsinogen</a:t>
            </a:r>
            <a:r>
              <a:rPr lang="hu-HU" sz="1600" b="1" dirty="0" smtClean="0"/>
              <a:t>, </a:t>
            </a:r>
            <a:r>
              <a:rPr lang="hu-HU" sz="1600" b="1" dirty="0" err="1" smtClean="0"/>
              <a:t>Chymotrypsinogen</a:t>
            </a:r>
            <a:r>
              <a:rPr lang="hu-HU" dirty="0" smtClean="0"/>
              <a:t>)</a:t>
            </a:r>
          </a:p>
          <a:p>
            <a:r>
              <a:rPr lang="hu-HU" dirty="0"/>
              <a:t>	</a:t>
            </a:r>
            <a:r>
              <a:rPr lang="hu-HU" b="1" dirty="0" err="1" smtClean="0">
                <a:solidFill>
                  <a:srgbClr val="005392"/>
                </a:solidFill>
              </a:rPr>
              <a:t>Exopeptidasen</a:t>
            </a:r>
            <a:r>
              <a:rPr lang="hu-HU" b="1" dirty="0" smtClean="0">
                <a:solidFill>
                  <a:srgbClr val="005392"/>
                </a:solidFill>
              </a:rPr>
              <a:t> </a:t>
            </a:r>
            <a:r>
              <a:rPr lang="hu-HU" dirty="0" smtClean="0"/>
              <a:t> (</a:t>
            </a:r>
            <a:r>
              <a:rPr lang="hu-HU" sz="1600" b="1" dirty="0" err="1"/>
              <a:t>K</a:t>
            </a:r>
            <a:r>
              <a:rPr lang="hu-HU" sz="1600" b="1" dirty="0" err="1" smtClean="0"/>
              <a:t>arboxypeptidasen</a:t>
            </a:r>
            <a:r>
              <a:rPr lang="hu-HU" sz="1600" b="1" dirty="0" smtClean="0"/>
              <a:t>, </a:t>
            </a:r>
            <a:r>
              <a:rPr lang="hu-HU" sz="1600" b="1" dirty="0" err="1" smtClean="0"/>
              <a:t>Aminopeptidasen</a:t>
            </a:r>
            <a:r>
              <a:rPr lang="hu-HU" dirty="0" smtClean="0"/>
              <a:t>)</a:t>
            </a:r>
          </a:p>
          <a:p>
            <a:r>
              <a:rPr lang="hu-HU" dirty="0"/>
              <a:t>	</a:t>
            </a:r>
            <a:r>
              <a:rPr lang="hu-HU" sz="1600" dirty="0" err="1" smtClean="0"/>
              <a:t>spalten</a:t>
            </a:r>
            <a:r>
              <a:rPr lang="hu-HU" sz="1600" dirty="0" smtClean="0"/>
              <a:t> </a:t>
            </a:r>
            <a:r>
              <a:rPr lang="hu-HU" sz="1600" dirty="0" err="1" smtClean="0"/>
              <a:t>Peptidbindungen</a:t>
            </a:r>
            <a:r>
              <a:rPr lang="hu-HU" sz="1600" dirty="0" smtClean="0"/>
              <a:t> </a:t>
            </a:r>
            <a:r>
              <a:rPr lang="hu-HU" sz="1600" dirty="0" err="1" smtClean="0"/>
              <a:t>innerhalb</a:t>
            </a:r>
            <a:r>
              <a:rPr lang="hu-HU" sz="1600" dirty="0" smtClean="0"/>
              <a:t>,</a:t>
            </a:r>
            <a:r>
              <a:rPr lang="hu-HU" sz="1600" dirty="0" err="1" smtClean="0"/>
              <a:t>bzw</a:t>
            </a:r>
            <a:r>
              <a:rPr lang="hu-HU" sz="1600" dirty="0" smtClean="0"/>
              <a:t>. an den </a:t>
            </a:r>
            <a:r>
              <a:rPr lang="hu-HU" sz="1600" dirty="0" err="1" smtClean="0"/>
              <a:t>zwei</a:t>
            </a:r>
            <a:r>
              <a:rPr lang="hu-HU" sz="1600" dirty="0" smtClean="0"/>
              <a:t> Enden 	der </a:t>
            </a:r>
            <a:r>
              <a:rPr lang="hu-HU" sz="1600" dirty="0" err="1"/>
              <a:t>Peptidkette</a:t>
            </a:r>
            <a:endParaRPr lang="hu-HU" sz="1600" dirty="0" smtClean="0"/>
          </a:p>
          <a:p>
            <a:endParaRPr lang="hu-HU" dirty="0"/>
          </a:p>
          <a:p>
            <a:r>
              <a:rPr lang="el-GR" b="1" dirty="0" smtClean="0">
                <a:solidFill>
                  <a:srgbClr val="C00000"/>
                </a:solidFill>
              </a:rPr>
              <a:t>α</a:t>
            </a:r>
            <a:r>
              <a:rPr lang="hu-HU" b="1" dirty="0" err="1" smtClean="0">
                <a:solidFill>
                  <a:srgbClr val="C00000"/>
                </a:solidFill>
              </a:rPr>
              <a:t>-Amylase</a:t>
            </a:r>
            <a:r>
              <a:rPr lang="hu-HU" b="1" dirty="0" smtClean="0">
                <a:solidFill>
                  <a:srgbClr val="C00000"/>
                </a:solidFill>
              </a:rPr>
              <a:t> </a:t>
            </a:r>
            <a:r>
              <a:rPr lang="hu-HU" sz="1600" dirty="0" err="1" smtClean="0"/>
              <a:t>spaltet</a:t>
            </a:r>
            <a:r>
              <a:rPr lang="hu-HU" sz="1600" dirty="0" smtClean="0"/>
              <a:t> </a:t>
            </a:r>
            <a:r>
              <a:rPr lang="hu-HU" sz="1600" dirty="0" err="1" smtClean="0"/>
              <a:t>glykosidische</a:t>
            </a:r>
            <a:r>
              <a:rPr lang="hu-HU" sz="1600" dirty="0" smtClean="0"/>
              <a:t> </a:t>
            </a:r>
            <a:r>
              <a:rPr lang="hu-HU" sz="1600" dirty="0" err="1" smtClean="0"/>
              <a:t>Bindungen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Polysacchariden</a:t>
            </a:r>
            <a:endParaRPr lang="hu-HU" sz="1600" dirty="0" smtClean="0"/>
          </a:p>
          <a:p>
            <a:endParaRPr lang="hu-HU" sz="1600" dirty="0"/>
          </a:p>
          <a:p>
            <a:r>
              <a:rPr lang="hu-HU" b="1" dirty="0" err="1" smtClean="0">
                <a:solidFill>
                  <a:srgbClr val="C00000"/>
                </a:solidFill>
              </a:rPr>
              <a:t>Lipasen</a:t>
            </a:r>
            <a:r>
              <a:rPr lang="hu-HU" b="1" dirty="0" smtClean="0">
                <a:solidFill>
                  <a:srgbClr val="C00000"/>
                </a:solidFill>
              </a:rPr>
              <a:t>:	</a:t>
            </a:r>
            <a:r>
              <a:rPr lang="hu-HU" dirty="0" smtClean="0"/>
              <a:t> </a:t>
            </a:r>
            <a:r>
              <a:rPr lang="hu-HU" sz="1600" dirty="0" err="1" smtClean="0"/>
              <a:t>Esterbindungen</a:t>
            </a:r>
            <a:r>
              <a:rPr lang="hu-HU" sz="1600" dirty="0" smtClean="0"/>
              <a:t> der </a:t>
            </a:r>
            <a:r>
              <a:rPr lang="hu-HU" sz="1600" dirty="0" err="1" smtClean="0"/>
              <a:t>Fette</a:t>
            </a:r>
            <a:endParaRPr lang="hu-HU" sz="1600" dirty="0" smtClean="0"/>
          </a:p>
          <a:p>
            <a:endParaRPr lang="hu-HU" dirty="0"/>
          </a:p>
          <a:p>
            <a:r>
              <a:rPr lang="hu-HU" b="1" dirty="0" err="1" smtClean="0">
                <a:solidFill>
                  <a:srgbClr val="C00000"/>
                </a:solidFill>
              </a:rPr>
              <a:t>Desoxyribonukleasen</a:t>
            </a:r>
            <a:r>
              <a:rPr lang="hu-HU" b="1" dirty="0" smtClean="0">
                <a:solidFill>
                  <a:srgbClr val="C00000"/>
                </a:solidFill>
              </a:rPr>
              <a:t>, </a:t>
            </a:r>
            <a:r>
              <a:rPr lang="hu-HU" b="1" dirty="0" err="1" smtClean="0">
                <a:solidFill>
                  <a:srgbClr val="C00000"/>
                </a:solidFill>
              </a:rPr>
              <a:t>Ribonukleasen</a:t>
            </a:r>
            <a:r>
              <a:rPr lang="hu-HU" b="1" dirty="0" smtClean="0">
                <a:solidFill>
                  <a:srgbClr val="C00000"/>
                </a:solidFill>
              </a:rPr>
              <a:t>:</a:t>
            </a:r>
            <a:r>
              <a:rPr lang="hu-HU" dirty="0" smtClean="0"/>
              <a:t> </a:t>
            </a:r>
            <a:r>
              <a:rPr lang="hu-HU" sz="1600" dirty="0" err="1" smtClean="0"/>
              <a:t>Nukleinsäuren</a:t>
            </a:r>
            <a:r>
              <a:rPr lang="hu-HU" sz="1600" dirty="0" smtClean="0"/>
              <a:t> </a:t>
            </a:r>
            <a:r>
              <a:rPr lang="hu-HU" sz="1600" dirty="0" err="1" smtClean="0"/>
              <a:t>werden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	</a:t>
            </a:r>
            <a:r>
              <a:rPr lang="hu-HU" sz="1600" dirty="0" err="1" smtClean="0"/>
              <a:t>Nukleotide</a:t>
            </a:r>
            <a:r>
              <a:rPr lang="hu-HU" sz="1600" dirty="0" smtClean="0"/>
              <a:t> </a:t>
            </a:r>
            <a:r>
              <a:rPr lang="hu-HU" sz="1600" dirty="0" err="1" smtClean="0"/>
              <a:t>abgebaut</a:t>
            </a:r>
            <a:endParaRPr lang="hu-HU" sz="16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1257128" y="5085183"/>
            <a:ext cx="71287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/>
              <a:t>Enzyme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werden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in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inaktiver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Form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sezerniert</a:t>
            </a:r>
            <a:r>
              <a:rPr lang="hu-HU" sz="1600" b="1" dirty="0" smtClean="0"/>
              <a:t>,  </a:t>
            </a:r>
            <a:r>
              <a:rPr lang="hu-HU" sz="1600" b="1" dirty="0" err="1" smtClean="0"/>
              <a:t>dann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im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Darmkanal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aktiviert</a:t>
            </a:r>
            <a:r>
              <a:rPr lang="hu-HU" sz="1600" b="1" dirty="0" smtClean="0"/>
              <a:t>.</a:t>
            </a:r>
          </a:p>
          <a:p>
            <a:endParaRPr lang="hu-HU" sz="1600" b="1" dirty="0"/>
          </a:p>
          <a:p>
            <a:r>
              <a:rPr lang="hu-HU" sz="1600" b="1" dirty="0" err="1" smtClean="0"/>
              <a:t>Schaltstücke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geben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dem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Sekret</a:t>
            </a:r>
            <a:r>
              <a:rPr lang="hu-HU" sz="1600" b="1" dirty="0" smtClean="0"/>
              <a:t> Na+, </a:t>
            </a:r>
            <a:r>
              <a:rPr lang="hu-HU" sz="1600" b="1" dirty="0" smtClean="0"/>
              <a:t>Cl-, </a:t>
            </a:r>
            <a:r>
              <a:rPr lang="hu-HU" sz="1600" b="1" dirty="0" err="1" smtClean="0"/>
              <a:t>Bikarbonat</a:t>
            </a:r>
            <a:r>
              <a:rPr lang="hu-HU" sz="1600" b="1" dirty="0" smtClean="0"/>
              <a:t> </a:t>
            </a:r>
            <a:r>
              <a:rPr lang="hu-HU" sz="1600" b="1" dirty="0" smtClean="0"/>
              <a:t>und </a:t>
            </a:r>
            <a:r>
              <a:rPr lang="hu-HU" sz="1600" b="1" dirty="0" err="1" smtClean="0"/>
              <a:t>Wasser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zu</a:t>
            </a:r>
            <a:r>
              <a:rPr lang="hu-HU" sz="1600" b="1" dirty="0" smtClean="0"/>
              <a:t>. 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270487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4278" y="1075756"/>
            <a:ext cx="6617514" cy="4699265"/>
          </a:xfrm>
          <a:prstGeom prst="rect">
            <a:avLst/>
          </a:prstGeom>
        </p:spPr>
      </p:pic>
      <p:cxnSp>
        <p:nvCxnSpPr>
          <p:cNvPr id="7" name="Egyenes összekötő nyíllal 6"/>
          <p:cNvCxnSpPr/>
          <p:nvPr/>
        </p:nvCxnSpPr>
        <p:spPr>
          <a:xfrm>
            <a:off x="5292080" y="1251321"/>
            <a:ext cx="144016" cy="2880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nyíllal 8"/>
          <p:cNvCxnSpPr/>
          <p:nvPr/>
        </p:nvCxnSpPr>
        <p:spPr>
          <a:xfrm>
            <a:off x="6054080" y="966919"/>
            <a:ext cx="72008" cy="2880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nyíllal 9"/>
          <p:cNvCxnSpPr/>
          <p:nvPr/>
        </p:nvCxnSpPr>
        <p:spPr>
          <a:xfrm flipH="1">
            <a:off x="6799312" y="1014102"/>
            <a:ext cx="76944" cy="2880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nyíllal 10"/>
          <p:cNvCxnSpPr/>
          <p:nvPr/>
        </p:nvCxnSpPr>
        <p:spPr>
          <a:xfrm flipH="1">
            <a:off x="7524328" y="1302134"/>
            <a:ext cx="144016" cy="190908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nyíllal 11"/>
          <p:cNvCxnSpPr/>
          <p:nvPr/>
        </p:nvCxnSpPr>
        <p:spPr>
          <a:xfrm flipH="1">
            <a:off x="7956376" y="1860921"/>
            <a:ext cx="216024" cy="14401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nyíllal 12"/>
          <p:cNvCxnSpPr/>
          <p:nvPr/>
        </p:nvCxnSpPr>
        <p:spPr>
          <a:xfrm flipH="1">
            <a:off x="8244408" y="2470521"/>
            <a:ext cx="216024" cy="135632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nyíllal 15"/>
          <p:cNvCxnSpPr/>
          <p:nvPr/>
        </p:nvCxnSpPr>
        <p:spPr>
          <a:xfrm flipH="1">
            <a:off x="8424428" y="3190601"/>
            <a:ext cx="252028" cy="14401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gyenes összekötő nyíllal 23"/>
          <p:cNvCxnSpPr/>
          <p:nvPr/>
        </p:nvCxnSpPr>
        <p:spPr>
          <a:xfrm>
            <a:off x="4788024" y="1932929"/>
            <a:ext cx="288032" cy="203467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Egyenes összekötő nyíllal 24"/>
          <p:cNvCxnSpPr/>
          <p:nvPr/>
        </p:nvCxnSpPr>
        <p:spPr>
          <a:xfrm>
            <a:off x="4572000" y="2826369"/>
            <a:ext cx="288032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gyenes összekötő nyíllal 25"/>
          <p:cNvCxnSpPr/>
          <p:nvPr/>
        </p:nvCxnSpPr>
        <p:spPr>
          <a:xfrm>
            <a:off x="4769659" y="3722348"/>
            <a:ext cx="306397" cy="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V="1">
            <a:off x="5148064" y="4437112"/>
            <a:ext cx="294674" cy="14401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/>
          <p:nvPr/>
        </p:nvCxnSpPr>
        <p:spPr>
          <a:xfrm flipV="1">
            <a:off x="5999602" y="4941168"/>
            <a:ext cx="144016" cy="216024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 flipV="1">
            <a:off x="6948264" y="5396118"/>
            <a:ext cx="0" cy="265130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flipH="1" flipV="1">
            <a:off x="7596336" y="5229200"/>
            <a:ext cx="144016" cy="299483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gyenes összekötő nyíllal 38"/>
          <p:cNvCxnSpPr/>
          <p:nvPr/>
        </p:nvCxnSpPr>
        <p:spPr>
          <a:xfrm flipH="1" flipV="1">
            <a:off x="7992380" y="4633773"/>
            <a:ext cx="144016" cy="230795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Egyenes összekötő nyíllal 39"/>
          <p:cNvCxnSpPr/>
          <p:nvPr/>
        </p:nvCxnSpPr>
        <p:spPr>
          <a:xfrm flipH="1" flipV="1">
            <a:off x="8297942" y="4077072"/>
            <a:ext cx="378514" cy="144016"/>
          </a:xfrm>
          <a:prstGeom prst="straightConnector1">
            <a:avLst/>
          </a:prstGeom>
          <a:ln w="381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zövegdoboz 44"/>
          <p:cNvSpPr txBox="1"/>
          <p:nvPr/>
        </p:nvSpPr>
        <p:spPr>
          <a:xfrm>
            <a:off x="323528" y="543435"/>
            <a:ext cx="36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0060A8"/>
                </a:solidFill>
                <a:latin typeface="Comic Sans MS" panose="030F0702030302020204" pitchFamily="66" charset="0"/>
              </a:rPr>
              <a:t>Endokriner</a:t>
            </a:r>
            <a:r>
              <a:rPr lang="hu-HU" sz="2000" b="1" dirty="0" smtClean="0">
                <a:solidFill>
                  <a:srgbClr val="0060A8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0060A8"/>
                </a:solidFill>
                <a:latin typeface="Comic Sans MS" panose="030F0702030302020204" pitchFamily="66" charset="0"/>
              </a:rPr>
              <a:t>Anteil</a:t>
            </a:r>
            <a:r>
              <a:rPr lang="hu-HU" sz="2000" b="1" dirty="0" smtClean="0">
                <a:solidFill>
                  <a:srgbClr val="0060A8"/>
                </a:solidFill>
                <a:latin typeface="Comic Sans MS" panose="030F0702030302020204" pitchFamily="66" charset="0"/>
              </a:rPr>
              <a:t>: </a:t>
            </a:r>
            <a:r>
              <a:rPr lang="hu-HU" sz="2000" b="1" dirty="0" err="1" smtClean="0">
                <a:solidFill>
                  <a:srgbClr val="0060A8"/>
                </a:solidFill>
                <a:latin typeface="Comic Sans MS" panose="030F0702030302020204" pitchFamily="66" charset="0"/>
              </a:rPr>
              <a:t>Langerhans</a:t>
            </a:r>
            <a:r>
              <a:rPr lang="hu-HU" sz="2000" b="1" dirty="0" smtClean="0">
                <a:solidFill>
                  <a:srgbClr val="0060A8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0060A8"/>
                </a:solidFill>
                <a:latin typeface="Comic Sans MS" panose="030F0702030302020204" pitchFamily="66" charset="0"/>
              </a:rPr>
              <a:t>Insel</a:t>
            </a:r>
            <a:endParaRPr lang="hu-HU" sz="2000" b="1" dirty="0">
              <a:solidFill>
                <a:srgbClr val="0060A8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7" name="Egyenes összekötő nyíllal 46"/>
          <p:cNvCxnSpPr>
            <a:stCxn id="57" idx="3"/>
          </p:cNvCxnSpPr>
          <p:nvPr/>
        </p:nvCxnSpPr>
        <p:spPr>
          <a:xfrm>
            <a:off x="4083079" y="2924945"/>
            <a:ext cx="1713057" cy="1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nyíllal 48"/>
          <p:cNvCxnSpPr>
            <a:stCxn id="57" idx="3"/>
          </p:cNvCxnSpPr>
          <p:nvPr/>
        </p:nvCxnSpPr>
        <p:spPr>
          <a:xfrm>
            <a:off x="4083079" y="2924945"/>
            <a:ext cx="2433137" cy="936294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nyíllal 49"/>
          <p:cNvCxnSpPr/>
          <p:nvPr/>
        </p:nvCxnSpPr>
        <p:spPr>
          <a:xfrm>
            <a:off x="4083079" y="2924945"/>
            <a:ext cx="3009201" cy="409673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Szövegdoboz 56"/>
          <p:cNvSpPr txBox="1"/>
          <p:nvPr/>
        </p:nvSpPr>
        <p:spPr>
          <a:xfrm>
            <a:off x="2930951" y="2786445"/>
            <a:ext cx="11521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200" dirty="0" err="1" smtClean="0"/>
              <a:t>Blutkapillaren</a:t>
            </a:r>
            <a:endParaRPr lang="hu-HU" sz="1200" dirty="0"/>
          </a:p>
        </p:txBody>
      </p:sp>
      <p:sp>
        <p:nvSpPr>
          <p:cNvPr id="58" name="Szövegdoboz 57"/>
          <p:cNvSpPr txBox="1"/>
          <p:nvPr/>
        </p:nvSpPr>
        <p:spPr>
          <a:xfrm>
            <a:off x="338663" y="1532565"/>
            <a:ext cx="3744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Zahl</a:t>
            </a:r>
            <a:r>
              <a:rPr lang="hu-HU" sz="1600" dirty="0" smtClean="0"/>
              <a:t>: </a:t>
            </a:r>
            <a:r>
              <a:rPr lang="hu-HU" sz="1600" dirty="0" err="1" smtClean="0"/>
              <a:t>etwa</a:t>
            </a:r>
            <a:r>
              <a:rPr lang="hu-HU" sz="1600" dirty="0" smtClean="0"/>
              <a:t> 1 </a:t>
            </a:r>
            <a:r>
              <a:rPr lang="hu-HU" sz="1600" dirty="0" err="1" smtClean="0"/>
              <a:t>Million</a:t>
            </a:r>
            <a:r>
              <a:rPr lang="hu-HU" sz="1600" dirty="0" smtClean="0"/>
              <a:t>, 1-2% des </a:t>
            </a:r>
            <a:r>
              <a:rPr lang="hu-HU" sz="1600" dirty="0" err="1" smtClean="0"/>
              <a:t>Volumens</a:t>
            </a:r>
            <a:r>
              <a:rPr lang="hu-HU" sz="1600" dirty="0" smtClean="0"/>
              <a:t>.</a:t>
            </a:r>
          </a:p>
          <a:p>
            <a:r>
              <a:rPr lang="hu-HU" sz="1600" dirty="0" err="1" smtClean="0"/>
              <a:t>Hellere</a:t>
            </a:r>
            <a:r>
              <a:rPr lang="hu-HU" sz="1600" dirty="0" smtClean="0"/>
              <a:t>, </a:t>
            </a:r>
            <a:r>
              <a:rPr lang="hu-HU" sz="1600" dirty="0" err="1" smtClean="0"/>
              <a:t>ovale-runde</a:t>
            </a:r>
            <a:r>
              <a:rPr lang="hu-HU" sz="1600" dirty="0" smtClean="0"/>
              <a:t>, 100-200 </a:t>
            </a:r>
            <a:r>
              <a:rPr lang="hu-HU" sz="1600" dirty="0" err="1" smtClean="0"/>
              <a:t>µm</a:t>
            </a:r>
            <a:r>
              <a:rPr lang="hu-HU" sz="1600" dirty="0" smtClean="0"/>
              <a:t> </a:t>
            </a:r>
            <a:r>
              <a:rPr lang="hu-HU" sz="1600" dirty="0" err="1" smtClean="0"/>
              <a:t>große</a:t>
            </a:r>
            <a:r>
              <a:rPr lang="hu-HU" sz="1600" dirty="0" smtClean="0"/>
              <a:t>  </a:t>
            </a:r>
            <a:r>
              <a:rPr lang="hu-HU" sz="1600" dirty="0" err="1" smtClean="0"/>
              <a:t>Areale</a:t>
            </a:r>
            <a:r>
              <a:rPr lang="hu-HU" sz="1600" dirty="0" smtClean="0"/>
              <a:t>. </a:t>
            </a:r>
            <a:r>
              <a:rPr lang="hu-HU" sz="1600" dirty="0" err="1" smtClean="0"/>
              <a:t>Besonders</a:t>
            </a:r>
            <a:r>
              <a:rPr lang="hu-HU" sz="1600" dirty="0" smtClean="0"/>
              <a:t> </a:t>
            </a:r>
            <a:r>
              <a:rPr lang="hu-HU" sz="1600" dirty="0" err="1" smtClean="0"/>
              <a:t>viel</a:t>
            </a:r>
            <a:r>
              <a:rPr lang="hu-HU" sz="1600" dirty="0" smtClean="0"/>
              <a:t> </a:t>
            </a:r>
            <a:r>
              <a:rPr lang="hu-HU" sz="1600" dirty="0" err="1" smtClean="0"/>
              <a:t>im</a:t>
            </a:r>
            <a:r>
              <a:rPr lang="hu-HU" sz="1600" dirty="0" smtClean="0"/>
              <a:t> </a:t>
            </a:r>
            <a:r>
              <a:rPr lang="hu-HU" sz="1600" dirty="0" err="1" smtClean="0"/>
              <a:t>Schwanzteil</a:t>
            </a:r>
            <a:r>
              <a:rPr lang="hu-HU" sz="1600" dirty="0" smtClean="0"/>
              <a:t> der </a:t>
            </a:r>
            <a:r>
              <a:rPr lang="hu-HU" sz="1600" dirty="0" err="1" smtClean="0"/>
              <a:t>Drüse</a:t>
            </a:r>
            <a:r>
              <a:rPr lang="hu-HU" sz="1600" dirty="0" smtClean="0"/>
              <a:t>.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317031" y="3039717"/>
            <a:ext cx="3744416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>
                <a:solidFill>
                  <a:schemeClr val="tx2"/>
                </a:solidFill>
              </a:rPr>
              <a:t>Aufbau</a:t>
            </a:r>
            <a:r>
              <a:rPr lang="hu-HU" sz="1600" b="1" dirty="0">
                <a:solidFill>
                  <a:schemeClr val="tx2"/>
                </a:solidFill>
              </a:rPr>
              <a:t>:</a:t>
            </a:r>
            <a:r>
              <a:rPr lang="hu-HU" sz="1600" b="1" dirty="0"/>
              <a:t> </a:t>
            </a:r>
            <a:endParaRPr lang="hu-HU" sz="1600" b="1" dirty="0" smtClean="0"/>
          </a:p>
          <a:p>
            <a:r>
              <a:rPr lang="hu-HU" sz="1600" dirty="0" err="1" smtClean="0"/>
              <a:t>schwammartiges</a:t>
            </a:r>
            <a:r>
              <a:rPr lang="hu-HU" sz="1600" dirty="0" smtClean="0"/>
              <a:t> </a:t>
            </a:r>
            <a:r>
              <a:rPr lang="hu-HU" sz="1600" dirty="0"/>
              <a:t>3D </a:t>
            </a:r>
            <a:r>
              <a:rPr lang="hu-HU" sz="1600" dirty="0" err="1"/>
              <a:t>Netz</a:t>
            </a:r>
            <a:r>
              <a:rPr lang="hu-HU" sz="1600" dirty="0"/>
              <a:t> </a:t>
            </a:r>
            <a:r>
              <a:rPr lang="hu-HU" sz="1600" dirty="0" err="1"/>
              <a:t>aus</a:t>
            </a:r>
            <a:r>
              <a:rPr lang="hu-HU" sz="1600" dirty="0"/>
              <a:t> </a:t>
            </a:r>
            <a:r>
              <a:rPr lang="hu-HU" sz="1600" dirty="0" err="1"/>
              <a:t>epithelialen</a:t>
            </a:r>
            <a:r>
              <a:rPr lang="hu-HU" sz="1600" dirty="0"/>
              <a:t> </a:t>
            </a:r>
            <a:r>
              <a:rPr lang="hu-HU" sz="1600" dirty="0" err="1"/>
              <a:t>Zellbalken</a:t>
            </a:r>
            <a:r>
              <a:rPr lang="hu-HU" sz="1600" dirty="0"/>
              <a:t>, </a:t>
            </a:r>
            <a:r>
              <a:rPr lang="hu-HU" sz="1600" dirty="0" err="1"/>
              <a:t>viele</a:t>
            </a:r>
            <a:r>
              <a:rPr lang="hu-HU" sz="1600" dirty="0"/>
              <a:t> </a:t>
            </a:r>
            <a:r>
              <a:rPr lang="hu-HU" sz="1600" dirty="0" err="1"/>
              <a:t>Blutkapillaren</a:t>
            </a:r>
            <a:r>
              <a:rPr lang="hu-HU" sz="1600" dirty="0"/>
              <a:t> mit </a:t>
            </a:r>
            <a:r>
              <a:rPr lang="hu-HU" sz="1600" dirty="0" err="1"/>
              <a:t>fenestriertem</a:t>
            </a:r>
            <a:r>
              <a:rPr lang="hu-HU" sz="1600" dirty="0"/>
              <a:t> </a:t>
            </a:r>
            <a:r>
              <a:rPr lang="hu-HU" sz="1600" dirty="0" err="1"/>
              <a:t>Endothel</a:t>
            </a:r>
            <a:r>
              <a:rPr lang="hu-HU" sz="1600" dirty="0"/>
              <a:t> </a:t>
            </a:r>
            <a:r>
              <a:rPr lang="hu-HU" sz="1600" dirty="0" err="1"/>
              <a:t>inzwischen</a:t>
            </a:r>
            <a:r>
              <a:rPr lang="hu-HU" sz="1600" dirty="0" smtClean="0"/>
              <a:t>.</a:t>
            </a:r>
          </a:p>
          <a:p>
            <a:endParaRPr lang="hu-HU" sz="1600" dirty="0" smtClean="0"/>
          </a:p>
          <a:p>
            <a:r>
              <a:rPr lang="hu-HU" sz="1600" b="1" dirty="0" err="1" smtClean="0">
                <a:solidFill>
                  <a:schemeClr val="tx2"/>
                </a:solidFill>
              </a:rPr>
              <a:t>Zelltypen</a:t>
            </a:r>
            <a:r>
              <a:rPr lang="hu-HU" sz="1600" b="1" dirty="0" smtClean="0">
                <a:solidFill>
                  <a:schemeClr val="tx2"/>
                </a:solidFill>
              </a:rPr>
              <a:t>:</a:t>
            </a:r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B-Zellen</a:t>
            </a:r>
            <a:r>
              <a:rPr lang="hu-HU" sz="1400" dirty="0" smtClean="0"/>
              <a:t> (70%). </a:t>
            </a:r>
            <a:r>
              <a:rPr lang="hu-HU" sz="1400" dirty="0" err="1" smtClean="0"/>
              <a:t>Produzieren</a:t>
            </a:r>
            <a:r>
              <a:rPr lang="hu-HU" sz="1400" dirty="0" smtClean="0"/>
              <a:t> </a:t>
            </a:r>
            <a:r>
              <a:rPr lang="hu-HU" sz="1400" b="1" dirty="0" err="1" smtClean="0"/>
              <a:t>Insulin</a:t>
            </a:r>
            <a:r>
              <a:rPr lang="hu-HU" sz="1400" b="1" dirty="0" smtClean="0"/>
              <a:t> </a:t>
            </a:r>
            <a:r>
              <a:rPr lang="hu-HU" sz="1400" dirty="0" smtClean="0"/>
              <a:t>(</a:t>
            </a:r>
            <a:r>
              <a:rPr lang="hu-HU" sz="1400" dirty="0" err="1" smtClean="0"/>
              <a:t>Senkung</a:t>
            </a:r>
            <a:r>
              <a:rPr lang="hu-HU" sz="1400" dirty="0" smtClean="0"/>
              <a:t> der </a:t>
            </a:r>
            <a:r>
              <a:rPr lang="hu-HU" sz="1400" dirty="0" err="1" smtClean="0"/>
              <a:t>Gkukose</a:t>
            </a:r>
            <a:r>
              <a:rPr lang="hu-HU" sz="1400" dirty="0" smtClean="0"/>
              <a:t> </a:t>
            </a:r>
            <a:r>
              <a:rPr lang="hu-HU" sz="1400" dirty="0" err="1" smtClean="0"/>
              <a:t>Konzentration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</a:t>
            </a:r>
            <a:r>
              <a:rPr lang="hu-HU" sz="1400" dirty="0" err="1" smtClean="0"/>
              <a:t>Blut</a:t>
            </a:r>
            <a:r>
              <a:rPr lang="hu-HU" sz="1400" dirty="0" smtClean="0"/>
              <a:t>).</a:t>
            </a:r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A-Zellen</a:t>
            </a:r>
            <a:r>
              <a:rPr lang="hu-HU" sz="1400" dirty="0" smtClean="0"/>
              <a:t> (20%). </a:t>
            </a:r>
            <a:r>
              <a:rPr lang="hu-HU" sz="1400" b="1" dirty="0" err="1" smtClean="0"/>
              <a:t>Glukagon</a:t>
            </a:r>
            <a:r>
              <a:rPr lang="hu-HU" sz="1400" dirty="0" smtClean="0"/>
              <a:t>, (</a:t>
            </a:r>
            <a:r>
              <a:rPr lang="hu-HU" sz="1400" dirty="0" err="1" smtClean="0"/>
              <a:t>Freisetzung</a:t>
            </a:r>
            <a:r>
              <a:rPr lang="hu-HU" sz="1400" dirty="0" smtClean="0"/>
              <a:t> von </a:t>
            </a:r>
            <a:r>
              <a:rPr lang="hu-HU" sz="1400" dirty="0" err="1" smtClean="0"/>
              <a:t>Glukose</a:t>
            </a:r>
            <a:r>
              <a:rPr lang="hu-HU" sz="1400" dirty="0" smtClean="0"/>
              <a:t> </a:t>
            </a:r>
            <a:r>
              <a:rPr lang="hu-HU" sz="1400" dirty="0" err="1" smtClean="0"/>
              <a:t>aus</a:t>
            </a:r>
            <a:r>
              <a:rPr lang="hu-HU" sz="1400" dirty="0" smtClean="0"/>
              <a:t> </a:t>
            </a:r>
            <a:r>
              <a:rPr lang="hu-HU" sz="1400" dirty="0" err="1" smtClean="0"/>
              <a:t>Glykogen</a:t>
            </a:r>
            <a:r>
              <a:rPr lang="hu-HU" sz="1400" dirty="0" smtClean="0"/>
              <a:t> 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Leberzellen</a:t>
            </a:r>
            <a:r>
              <a:rPr lang="hu-HU" sz="1400" dirty="0" smtClean="0"/>
              <a:t>).</a:t>
            </a:r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D-Zellen</a:t>
            </a:r>
            <a:r>
              <a:rPr lang="hu-HU" sz="1400" dirty="0" smtClean="0"/>
              <a:t> (5%)  </a:t>
            </a:r>
            <a:r>
              <a:rPr lang="hu-HU" sz="1400" dirty="0" err="1" smtClean="0"/>
              <a:t>produzieren</a:t>
            </a:r>
            <a:r>
              <a:rPr lang="hu-HU" sz="1400" dirty="0" smtClean="0"/>
              <a:t> </a:t>
            </a:r>
            <a:r>
              <a:rPr lang="hu-HU" sz="1400" b="1" dirty="0" err="1" smtClean="0"/>
              <a:t>Somatostatin</a:t>
            </a:r>
            <a:r>
              <a:rPr lang="hu-HU" sz="1400" dirty="0" smtClean="0"/>
              <a:t>, </a:t>
            </a:r>
            <a:r>
              <a:rPr lang="hu-HU" sz="1400" dirty="0" err="1" smtClean="0"/>
              <a:t>Hemmung</a:t>
            </a:r>
            <a:r>
              <a:rPr lang="hu-HU" sz="1400" dirty="0" smtClean="0"/>
              <a:t> der </a:t>
            </a:r>
            <a:r>
              <a:rPr lang="hu-HU" sz="1400" dirty="0" err="1" smtClean="0"/>
              <a:t>A-Zellen</a:t>
            </a:r>
            <a:r>
              <a:rPr lang="hu-HU" sz="1400" dirty="0" smtClean="0"/>
              <a:t>  und der </a:t>
            </a:r>
            <a:r>
              <a:rPr lang="hu-HU" sz="1400" dirty="0" err="1" smtClean="0"/>
              <a:t>exokrinen</a:t>
            </a:r>
            <a:r>
              <a:rPr lang="hu-HU" sz="1400" dirty="0" smtClean="0"/>
              <a:t> </a:t>
            </a:r>
            <a:r>
              <a:rPr lang="hu-HU" sz="1400" dirty="0" err="1" smtClean="0"/>
              <a:t>Zellen</a:t>
            </a:r>
            <a:r>
              <a:rPr lang="hu-HU" sz="1400" dirty="0" smtClean="0"/>
              <a:t>.</a:t>
            </a:r>
          </a:p>
          <a:p>
            <a:r>
              <a:rPr lang="hu-HU" sz="1400" b="1" dirty="0" err="1" smtClean="0">
                <a:solidFill>
                  <a:srgbClr val="C00000"/>
                </a:solidFill>
              </a:rPr>
              <a:t>Pp-Zellen</a:t>
            </a:r>
            <a:r>
              <a:rPr lang="hu-HU" sz="1400" b="1" dirty="0" smtClean="0">
                <a:solidFill>
                  <a:srgbClr val="C00000"/>
                </a:solidFill>
              </a:rPr>
              <a:t> </a:t>
            </a:r>
            <a:r>
              <a:rPr lang="hu-HU" sz="1400" dirty="0" smtClean="0"/>
              <a:t>(5%) </a:t>
            </a:r>
            <a:r>
              <a:rPr lang="hu-HU" sz="1400" dirty="0" err="1" smtClean="0"/>
              <a:t>pankreatische</a:t>
            </a:r>
            <a:r>
              <a:rPr lang="hu-HU" sz="1400" dirty="0" smtClean="0"/>
              <a:t> </a:t>
            </a:r>
            <a:r>
              <a:rPr lang="hu-HU" sz="1400" dirty="0" err="1" smtClean="0"/>
              <a:t>Polypeptid</a:t>
            </a:r>
            <a:r>
              <a:rPr lang="hu-HU" sz="1400" dirty="0" smtClean="0"/>
              <a:t>, </a:t>
            </a:r>
            <a:r>
              <a:rPr lang="hu-HU" sz="1400" dirty="0" err="1" smtClean="0"/>
              <a:t>Gefühl</a:t>
            </a:r>
            <a:r>
              <a:rPr lang="hu-HU" sz="1400" dirty="0" smtClean="0"/>
              <a:t> der </a:t>
            </a:r>
            <a:r>
              <a:rPr lang="hu-HU" sz="1400" dirty="0" err="1" smtClean="0"/>
              <a:t>Sättigung</a:t>
            </a:r>
            <a:endParaRPr lang="hu-HU" sz="1400" dirty="0" smtClean="0"/>
          </a:p>
        </p:txBody>
      </p:sp>
    </p:spTree>
    <p:extLst>
      <p:ext uri="{BB962C8B-B14F-4D97-AF65-F5344CB8AC3E}">
        <p14:creationId xmlns:p14="http://schemas.microsoft.com/office/powerpoint/2010/main" val="122991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334707" y="3661882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Morhologische</a:t>
            </a:r>
            <a:r>
              <a:rPr lang="hu-HU" sz="16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</a:t>
            </a:r>
            <a:r>
              <a:rPr lang="hu-HU" sz="16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Unterschiede</a:t>
            </a:r>
            <a:r>
              <a:rPr lang="hu-HU" sz="16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</a:t>
            </a:r>
            <a:r>
              <a:rPr lang="hu-HU" sz="16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zwischen</a:t>
            </a:r>
            <a:r>
              <a:rPr lang="hu-HU" sz="16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</a:t>
            </a:r>
            <a:r>
              <a:rPr lang="hu-HU" sz="16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…</a:t>
            </a:r>
            <a:endParaRPr lang="hu-HU" sz="1600" b="1" dirty="0">
              <a:solidFill>
                <a:schemeClr val="tx2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771800" y="4149079"/>
            <a:ext cx="30963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Pancreas</a:t>
            </a:r>
            <a:r>
              <a:rPr lang="hu-HU" sz="14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hu-HU" sz="1400" dirty="0" err="1" smtClean="0"/>
              <a:t>Langerhans</a:t>
            </a:r>
            <a:r>
              <a:rPr lang="hu-HU" sz="1400" dirty="0" smtClean="0"/>
              <a:t> </a:t>
            </a:r>
            <a:r>
              <a:rPr lang="hu-HU" sz="1400" dirty="0" err="1" smtClean="0"/>
              <a:t>Inseln</a:t>
            </a:r>
            <a:r>
              <a:rPr lang="hu-HU" sz="1400" dirty="0" smtClean="0"/>
              <a:t> </a:t>
            </a:r>
          </a:p>
          <a:p>
            <a:r>
              <a:rPr lang="hu-HU" sz="1400" dirty="0" err="1" smtClean="0"/>
              <a:t>Zentroazinäre</a:t>
            </a:r>
            <a:r>
              <a:rPr lang="hu-HU" sz="1400" dirty="0" smtClean="0"/>
              <a:t> </a:t>
            </a:r>
            <a:r>
              <a:rPr lang="hu-HU" sz="1400" dirty="0" err="1" smtClean="0"/>
              <a:t>Zellen</a:t>
            </a:r>
            <a:endParaRPr lang="hu-HU" sz="1400" dirty="0" smtClean="0"/>
          </a:p>
          <a:p>
            <a:r>
              <a:rPr lang="hu-HU" sz="1400" dirty="0" err="1" smtClean="0"/>
              <a:t>Keine</a:t>
            </a:r>
            <a:r>
              <a:rPr lang="hu-HU" sz="1400" dirty="0" smtClean="0"/>
              <a:t> </a:t>
            </a:r>
            <a:r>
              <a:rPr lang="hu-HU" sz="1400" dirty="0" err="1" smtClean="0"/>
              <a:t>Streifenstücke</a:t>
            </a:r>
            <a:endParaRPr lang="hu-HU" sz="14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2771800" y="5306528"/>
            <a:ext cx="38164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>
                <a:solidFill>
                  <a:schemeClr val="tx2"/>
                </a:solidFill>
                <a:latin typeface="Comic Sans MS" panose="030F0702030302020204" pitchFamily="66" charset="0"/>
              </a:rPr>
              <a:t>u</a:t>
            </a:r>
            <a:r>
              <a:rPr lang="hu-HU" sz="14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nd </a:t>
            </a:r>
            <a:r>
              <a:rPr lang="hu-HU" sz="1400" b="1" dirty="0" err="1" smtClean="0">
                <a:solidFill>
                  <a:schemeClr val="tx2"/>
                </a:solidFill>
                <a:latin typeface="Comic Sans MS" panose="030F0702030302020204" pitchFamily="66" charset="0"/>
              </a:rPr>
              <a:t>Parotis</a:t>
            </a:r>
            <a:r>
              <a:rPr lang="hu-HU" sz="1400" b="1" dirty="0" smtClean="0">
                <a:solidFill>
                  <a:schemeClr val="tx2"/>
                </a:solidFill>
                <a:latin typeface="Comic Sans MS" panose="030F0702030302020204" pitchFamily="66" charset="0"/>
              </a:rPr>
              <a:t>:</a:t>
            </a:r>
          </a:p>
          <a:p>
            <a:r>
              <a:rPr lang="hu-HU" sz="1400" dirty="0" err="1" smtClean="0"/>
              <a:t>Streifenstücke</a:t>
            </a:r>
            <a:r>
              <a:rPr lang="hu-HU" sz="1400" dirty="0" smtClean="0"/>
              <a:t> </a:t>
            </a:r>
            <a:r>
              <a:rPr lang="hu-HU" sz="1400" dirty="0" err="1" smtClean="0"/>
              <a:t>im</a:t>
            </a:r>
            <a:r>
              <a:rPr lang="hu-HU" sz="1400" dirty="0" smtClean="0"/>
              <a:t> System der </a:t>
            </a:r>
            <a:r>
              <a:rPr lang="hu-HU" sz="1400" dirty="0" err="1" smtClean="0"/>
              <a:t>Ausführungsgänge</a:t>
            </a:r>
            <a:endParaRPr lang="hu-HU" sz="1400" dirty="0" smtClean="0"/>
          </a:p>
          <a:p>
            <a:r>
              <a:rPr lang="hu-HU" sz="1400" dirty="0" err="1" smtClean="0"/>
              <a:t>Keine</a:t>
            </a:r>
            <a:r>
              <a:rPr lang="hu-HU" sz="1400" dirty="0" smtClean="0"/>
              <a:t> </a:t>
            </a:r>
            <a:r>
              <a:rPr lang="hu-HU" sz="1400" dirty="0" err="1" smtClean="0"/>
              <a:t>zentroazinären</a:t>
            </a:r>
            <a:r>
              <a:rPr lang="hu-HU" sz="1400" dirty="0" smtClean="0"/>
              <a:t> </a:t>
            </a:r>
            <a:r>
              <a:rPr lang="hu-HU" sz="1400" dirty="0" err="1" smtClean="0"/>
              <a:t>Zellen</a:t>
            </a:r>
            <a:endParaRPr lang="hu-HU" sz="1400" dirty="0" smtClean="0"/>
          </a:p>
          <a:p>
            <a:r>
              <a:rPr lang="hu-HU" sz="1400" dirty="0" err="1" smtClean="0"/>
              <a:t>Keine</a:t>
            </a:r>
            <a:r>
              <a:rPr lang="hu-HU" sz="1400" dirty="0" smtClean="0"/>
              <a:t> </a:t>
            </a:r>
            <a:r>
              <a:rPr lang="hu-HU" sz="1400" dirty="0" err="1" smtClean="0"/>
              <a:t>Langerhans</a:t>
            </a:r>
            <a:r>
              <a:rPr lang="hu-HU" sz="1400" dirty="0" smtClean="0"/>
              <a:t> </a:t>
            </a:r>
            <a:r>
              <a:rPr lang="hu-HU" sz="1400" dirty="0" err="1" smtClean="0"/>
              <a:t>Inseln</a:t>
            </a:r>
            <a:endParaRPr lang="hu-HU" sz="14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2046675" y="661338"/>
            <a:ext cx="475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Diabetes mellitus (</a:t>
            </a:r>
            <a:r>
              <a:rPr lang="hu-HU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Zuckerkrankheit</a:t>
            </a:r>
            <a:r>
              <a:rPr lang="hu-HU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)</a:t>
            </a:r>
            <a:endParaRPr lang="hu-HU" b="1" dirty="0">
              <a:solidFill>
                <a:srgbClr val="005392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1316433" y="1340768"/>
            <a:ext cx="7128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Absoluter</a:t>
            </a:r>
            <a:r>
              <a:rPr lang="hu-HU" sz="1600" dirty="0" smtClean="0"/>
              <a:t> </a:t>
            </a:r>
            <a:r>
              <a:rPr lang="hu-HU" sz="1600" dirty="0" err="1" smtClean="0"/>
              <a:t>oder</a:t>
            </a:r>
            <a:r>
              <a:rPr lang="hu-HU" sz="1600" dirty="0" smtClean="0"/>
              <a:t> </a:t>
            </a:r>
            <a:r>
              <a:rPr lang="hu-HU" sz="1600" dirty="0" err="1" smtClean="0"/>
              <a:t>relatitiver</a:t>
            </a:r>
            <a:r>
              <a:rPr lang="hu-HU" sz="1600" dirty="0" smtClean="0"/>
              <a:t> </a:t>
            </a:r>
            <a:r>
              <a:rPr lang="hu-HU" sz="1600" dirty="0" err="1" smtClean="0"/>
              <a:t>Mangel</a:t>
            </a:r>
            <a:r>
              <a:rPr lang="hu-HU" sz="1600" dirty="0" smtClean="0"/>
              <a:t> an </a:t>
            </a:r>
            <a:r>
              <a:rPr lang="hu-HU" sz="1600" dirty="0" err="1" smtClean="0"/>
              <a:t>Insulin</a:t>
            </a:r>
            <a:r>
              <a:rPr lang="hu-HU" sz="1600" dirty="0" smtClean="0"/>
              <a:t>, </a:t>
            </a:r>
            <a:r>
              <a:rPr lang="hu-HU" sz="1600" dirty="0" err="1" smtClean="0"/>
              <a:t>Soffwechselkrankheit</a:t>
            </a:r>
            <a:endParaRPr lang="hu-HU" sz="1600" dirty="0" smtClean="0"/>
          </a:p>
          <a:p>
            <a:r>
              <a:rPr lang="hu-HU" sz="1600" dirty="0" smtClean="0"/>
              <a:t> </a:t>
            </a:r>
          </a:p>
          <a:p>
            <a:r>
              <a:rPr lang="hu-HU" sz="1600" b="1" dirty="0" err="1" smtClean="0">
                <a:solidFill>
                  <a:srgbClr val="005392"/>
                </a:solidFill>
              </a:rPr>
              <a:t>Typ</a:t>
            </a:r>
            <a:r>
              <a:rPr lang="hu-HU" sz="1600" b="1" dirty="0" smtClean="0">
                <a:solidFill>
                  <a:srgbClr val="005392"/>
                </a:solidFill>
              </a:rPr>
              <a:t> 1</a:t>
            </a:r>
            <a:r>
              <a:rPr lang="hu-HU" sz="1600" dirty="0" smtClean="0"/>
              <a:t>: </a:t>
            </a:r>
            <a:r>
              <a:rPr lang="hu-HU" sz="1600" dirty="0" err="1" smtClean="0"/>
              <a:t>keine</a:t>
            </a:r>
            <a:r>
              <a:rPr lang="hu-HU" sz="1600" dirty="0" smtClean="0"/>
              <a:t> </a:t>
            </a:r>
            <a:r>
              <a:rPr lang="hu-HU" sz="1600" dirty="0" err="1" smtClean="0"/>
              <a:t>B-Zellen</a:t>
            </a:r>
            <a:r>
              <a:rPr lang="hu-HU" sz="1600" dirty="0" smtClean="0"/>
              <a:t>, </a:t>
            </a:r>
            <a:r>
              <a:rPr lang="hu-HU" sz="1600" dirty="0" err="1" smtClean="0"/>
              <a:t>keine</a:t>
            </a:r>
            <a:r>
              <a:rPr lang="hu-HU" sz="1600" dirty="0" smtClean="0"/>
              <a:t> </a:t>
            </a:r>
            <a:r>
              <a:rPr lang="hu-HU" sz="1600" dirty="0" err="1" smtClean="0"/>
              <a:t>Insulinsekretion</a:t>
            </a:r>
            <a:endParaRPr lang="hu-HU" sz="1600" dirty="0" smtClean="0"/>
          </a:p>
          <a:p>
            <a:endParaRPr lang="hu-HU" sz="1600" dirty="0" smtClean="0"/>
          </a:p>
          <a:p>
            <a:r>
              <a:rPr lang="hu-HU" sz="1600" b="1" dirty="0" err="1" smtClean="0">
                <a:solidFill>
                  <a:srgbClr val="005392"/>
                </a:solidFill>
              </a:rPr>
              <a:t>Typ</a:t>
            </a:r>
            <a:r>
              <a:rPr lang="hu-HU" sz="1600" b="1" dirty="0" smtClean="0">
                <a:solidFill>
                  <a:srgbClr val="005392"/>
                </a:solidFill>
              </a:rPr>
              <a:t> 2</a:t>
            </a:r>
            <a:r>
              <a:rPr lang="hu-HU" sz="1600" dirty="0" smtClean="0"/>
              <a:t>: </a:t>
            </a:r>
            <a:r>
              <a:rPr lang="hu-HU" sz="1600" dirty="0" err="1" smtClean="0"/>
              <a:t>häufiger</a:t>
            </a:r>
            <a:r>
              <a:rPr lang="hu-HU" sz="1600" dirty="0" smtClean="0"/>
              <a:t>, </a:t>
            </a:r>
            <a:r>
              <a:rPr lang="hu-HU" sz="1600" dirty="0" err="1" smtClean="0"/>
              <a:t>Insulinresistenz</a:t>
            </a:r>
            <a:r>
              <a:rPr lang="hu-HU" sz="1600" dirty="0" smtClean="0"/>
              <a:t> der </a:t>
            </a:r>
            <a:r>
              <a:rPr lang="hu-HU" sz="1600" dirty="0" err="1" smtClean="0"/>
              <a:t>Muskelzellen</a:t>
            </a:r>
            <a:r>
              <a:rPr lang="hu-HU" sz="1600" dirty="0" smtClean="0"/>
              <a:t> und </a:t>
            </a:r>
            <a:r>
              <a:rPr lang="hu-HU" sz="1600" dirty="0" err="1" smtClean="0"/>
              <a:t>Leberzellen</a:t>
            </a:r>
            <a:r>
              <a:rPr lang="hu-HU" sz="1600" dirty="0" smtClean="0"/>
              <a:t>, </a:t>
            </a:r>
            <a:r>
              <a:rPr lang="hu-HU" sz="1600" dirty="0" err="1" smtClean="0"/>
              <a:t>Überforderung</a:t>
            </a:r>
            <a:r>
              <a:rPr lang="hu-HU" sz="1600" dirty="0" smtClean="0"/>
              <a:t> </a:t>
            </a:r>
            <a:r>
              <a:rPr lang="hu-HU" sz="1600" dirty="0" err="1" smtClean="0"/>
              <a:t>und</a:t>
            </a:r>
            <a:r>
              <a:rPr lang="hu-HU" sz="1600" dirty="0" smtClean="0"/>
              <a:t> </a:t>
            </a:r>
            <a:r>
              <a:rPr lang="hu-HU" sz="1600" dirty="0" err="1" smtClean="0"/>
              <a:t>Erlahmung</a:t>
            </a:r>
            <a:r>
              <a:rPr lang="hu-HU" sz="1600" dirty="0" smtClean="0"/>
              <a:t> </a:t>
            </a:r>
            <a:r>
              <a:rPr lang="hu-HU" sz="1600" dirty="0"/>
              <a:t>der </a:t>
            </a:r>
            <a:r>
              <a:rPr lang="hu-HU" sz="1600" dirty="0" err="1"/>
              <a:t>B-Zellen</a:t>
            </a:r>
            <a:r>
              <a:rPr lang="hu-HU" sz="1600" dirty="0"/>
              <a:t>, </a:t>
            </a:r>
            <a:r>
              <a:rPr lang="hu-HU" sz="1600" dirty="0" smtClean="0"/>
              <a:t> 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4002163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3059832" y="1988840"/>
            <a:ext cx="2880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Abbildungen</a:t>
            </a:r>
            <a:endParaRPr lang="hu-HU" sz="2800" b="1" dirty="0">
              <a:solidFill>
                <a:srgbClr val="00539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2199075" y="3068960"/>
            <a:ext cx="53285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 err="1" smtClean="0"/>
              <a:t>Röhlich</a:t>
            </a:r>
            <a:r>
              <a:rPr lang="hu-HU" sz="2000" dirty="0" smtClean="0"/>
              <a:t> Pál: Szövettan (</a:t>
            </a:r>
            <a:r>
              <a:rPr lang="hu-HU" sz="2000" dirty="0" err="1" smtClean="0"/>
              <a:t>ungarisch</a:t>
            </a:r>
            <a:r>
              <a:rPr lang="hu-HU" sz="2000" dirty="0" smtClean="0"/>
              <a:t>),  4. </a:t>
            </a:r>
            <a:r>
              <a:rPr lang="hu-HU" sz="2000" dirty="0" err="1" smtClean="0"/>
              <a:t>Auflage</a:t>
            </a:r>
            <a:r>
              <a:rPr lang="hu-HU" sz="2000" dirty="0" smtClean="0"/>
              <a:t>, </a:t>
            </a:r>
          </a:p>
          <a:p>
            <a:r>
              <a:rPr lang="hu-HU" sz="2000" dirty="0" smtClean="0"/>
              <a:t>Semmelweis </a:t>
            </a:r>
            <a:r>
              <a:rPr lang="hu-HU" sz="2000" dirty="0" err="1" smtClean="0"/>
              <a:t>Verlag</a:t>
            </a:r>
            <a:r>
              <a:rPr lang="hu-HU" sz="2000" dirty="0" smtClean="0"/>
              <a:t>, Budapest, 2014</a:t>
            </a:r>
            <a:endParaRPr lang="hu-HU" sz="2000" dirty="0"/>
          </a:p>
        </p:txBody>
      </p:sp>
    </p:spTree>
    <p:extLst>
      <p:ext uri="{BB962C8B-B14F-4D97-AF65-F5344CB8AC3E}">
        <p14:creationId xmlns:p14="http://schemas.microsoft.com/office/powerpoint/2010/main" val="357966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96975"/>
            <a:ext cx="638651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Szövegdoboz 2"/>
          <p:cNvSpPr txBox="1">
            <a:spLocks noChangeArrowheads="1"/>
          </p:cNvSpPr>
          <p:nvPr/>
        </p:nvSpPr>
        <p:spPr bwMode="auto">
          <a:xfrm>
            <a:off x="6948488" y="4149725"/>
            <a:ext cx="1727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b="1"/>
              <a:t>t. serosa</a:t>
            </a:r>
          </a:p>
        </p:txBody>
      </p:sp>
      <p:sp>
        <p:nvSpPr>
          <p:cNvPr id="38916" name="Szövegdoboz 3"/>
          <p:cNvSpPr txBox="1">
            <a:spLocks noChangeArrowheads="1"/>
          </p:cNvSpPr>
          <p:nvPr/>
        </p:nvSpPr>
        <p:spPr bwMode="auto">
          <a:xfrm>
            <a:off x="6875463" y="4581525"/>
            <a:ext cx="2089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b="1"/>
              <a:t>Plexus myentericus</a:t>
            </a:r>
          </a:p>
        </p:txBody>
      </p:sp>
      <p:sp>
        <p:nvSpPr>
          <p:cNvPr id="38917" name="Szövegdoboz 4"/>
          <p:cNvSpPr txBox="1">
            <a:spLocks noChangeArrowheads="1"/>
          </p:cNvSpPr>
          <p:nvPr/>
        </p:nvSpPr>
        <p:spPr bwMode="auto">
          <a:xfrm>
            <a:off x="6588125" y="5013325"/>
            <a:ext cx="24479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b="1"/>
              <a:t>Longitudinale Muskelschicht</a:t>
            </a:r>
          </a:p>
        </p:txBody>
      </p:sp>
      <p:sp>
        <p:nvSpPr>
          <p:cNvPr id="38918" name="Szövegdoboz 5"/>
          <p:cNvSpPr txBox="1">
            <a:spLocks noChangeArrowheads="1"/>
          </p:cNvSpPr>
          <p:nvPr/>
        </p:nvSpPr>
        <p:spPr bwMode="auto">
          <a:xfrm>
            <a:off x="6227763" y="5445125"/>
            <a:ext cx="25209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b="1"/>
              <a:t>Zirkuläre Muskelschicht</a:t>
            </a:r>
          </a:p>
        </p:txBody>
      </p:sp>
      <p:sp>
        <p:nvSpPr>
          <p:cNvPr id="38919" name="Szövegdoboz 6"/>
          <p:cNvSpPr txBox="1">
            <a:spLocks noChangeArrowheads="1"/>
          </p:cNvSpPr>
          <p:nvPr/>
        </p:nvSpPr>
        <p:spPr bwMode="auto">
          <a:xfrm>
            <a:off x="4716463" y="6092825"/>
            <a:ext cx="22320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b="1"/>
              <a:t>Plexus submucosus</a:t>
            </a:r>
          </a:p>
        </p:txBody>
      </p:sp>
      <p:sp>
        <p:nvSpPr>
          <p:cNvPr id="38920" name="Szövegdoboz 7"/>
          <p:cNvSpPr txBox="1">
            <a:spLocks noChangeArrowheads="1"/>
          </p:cNvSpPr>
          <p:nvPr/>
        </p:nvSpPr>
        <p:spPr bwMode="auto">
          <a:xfrm>
            <a:off x="1476375" y="6129338"/>
            <a:ext cx="261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b="1"/>
              <a:t>Drüsen in der Submukosa</a:t>
            </a:r>
          </a:p>
        </p:txBody>
      </p:sp>
      <p:sp>
        <p:nvSpPr>
          <p:cNvPr id="38921" name="Szövegdoboz 8"/>
          <p:cNvSpPr txBox="1">
            <a:spLocks noChangeArrowheads="1"/>
          </p:cNvSpPr>
          <p:nvPr/>
        </p:nvSpPr>
        <p:spPr bwMode="auto">
          <a:xfrm>
            <a:off x="2627313" y="3068638"/>
            <a:ext cx="13223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000" b="1"/>
              <a:t>Dünndarmzotten</a:t>
            </a:r>
          </a:p>
        </p:txBody>
      </p:sp>
      <p:sp>
        <p:nvSpPr>
          <p:cNvPr id="38922" name="Szövegdoboz 9"/>
          <p:cNvSpPr txBox="1">
            <a:spLocks noChangeArrowheads="1"/>
          </p:cNvSpPr>
          <p:nvPr/>
        </p:nvSpPr>
        <p:spPr bwMode="auto">
          <a:xfrm>
            <a:off x="2484194" y="266793"/>
            <a:ext cx="49688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>
                <a:solidFill>
                  <a:srgbClr val="006699"/>
                </a:solidFill>
                <a:latin typeface="Comic Sans MS" pitchFamily="66" charset="0"/>
              </a:rPr>
              <a:t>Bauprinzip</a:t>
            </a:r>
            <a:r>
              <a:rPr lang="hu-HU" altLang="hu-HU" sz="2000" b="1" dirty="0">
                <a:solidFill>
                  <a:srgbClr val="006699"/>
                </a:solidFill>
                <a:latin typeface="Comic Sans MS" pitchFamily="66" charset="0"/>
              </a:rPr>
              <a:t> des </a:t>
            </a:r>
            <a:r>
              <a:rPr lang="hu-HU" altLang="hu-HU" sz="2000" b="1" dirty="0" err="1">
                <a:solidFill>
                  <a:srgbClr val="006699"/>
                </a:solidFill>
                <a:latin typeface="Comic Sans MS" pitchFamily="66" charset="0"/>
              </a:rPr>
              <a:t>Verdauungskanals</a:t>
            </a:r>
            <a:endParaRPr lang="hu-HU" altLang="hu-HU" sz="2000" b="1" dirty="0">
              <a:solidFill>
                <a:srgbClr val="006699"/>
              </a:solidFill>
              <a:latin typeface="Comic Sans MS" pitchFamily="66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 rot="16200000">
            <a:off x="1797877" y="1301375"/>
            <a:ext cx="1728192" cy="2923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13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Oberflächenepithel</a:t>
            </a:r>
            <a:endParaRPr lang="hu-HU"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903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2051720" y="222411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Die </a:t>
            </a:r>
            <a:r>
              <a:rPr lang="hu-HU" sz="20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zwei</a:t>
            </a:r>
            <a:r>
              <a:rPr lang="hu-HU" sz="20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wichtigsten</a:t>
            </a:r>
            <a:r>
              <a:rPr lang="hu-HU" sz="20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</a:t>
            </a:r>
            <a:r>
              <a:rPr lang="hu-HU" sz="20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Schichten</a:t>
            </a:r>
            <a:r>
              <a:rPr lang="hu-HU" sz="20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:</a:t>
            </a:r>
            <a:endParaRPr lang="hu-HU" sz="2000" b="1" dirty="0">
              <a:solidFill>
                <a:srgbClr val="00539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934652" y="660120"/>
            <a:ext cx="7488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C00000"/>
                </a:solidFill>
              </a:rPr>
              <a:t>1. </a:t>
            </a:r>
            <a:r>
              <a:rPr lang="hu-HU" sz="1600" b="1" dirty="0" err="1" smtClean="0">
                <a:solidFill>
                  <a:srgbClr val="C00000"/>
                </a:solidFill>
              </a:rPr>
              <a:t>Schleimhaut</a:t>
            </a:r>
            <a:r>
              <a:rPr lang="hu-HU" sz="1600" b="1" dirty="0" smtClean="0">
                <a:solidFill>
                  <a:srgbClr val="C00000"/>
                </a:solidFill>
              </a:rPr>
              <a:t>  (T. </a:t>
            </a:r>
            <a:r>
              <a:rPr lang="hu-HU" sz="1600" b="1" dirty="0" err="1" smtClean="0">
                <a:solidFill>
                  <a:srgbClr val="C00000"/>
                </a:solidFill>
              </a:rPr>
              <a:t>mucosa</a:t>
            </a:r>
            <a:r>
              <a:rPr lang="hu-HU" sz="1600" b="1" dirty="0" smtClean="0">
                <a:solidFill>
                  <a:srgbClr val="C00000"/>
                </a:solidFill>
              </a:rPr>
              <a:t>).</a:t>
            </a:r>
            <a:r>
              <a:rPr lang="hu-HU" sz="1600" dirty="0" smtClean="0">
                <a:solidFill>
                  <a:srgbClr val="C00000"/>
                </a:solidFill>
              </a:rPr>
              <a:t> </a:t>
            </a:r>
            <a:r>
              <a:rPr lang="hu-HU" sz="1600" dirty="0" err="1" smtClean="0"/>
              <a:t>Hauptaufgaben</a:t>
            </a:r>
            <a:r>
              <a:rPr lang="hu-HU" sz="1600" dirty="0" smtClean="0"/>
              <a:t>: </a:t>
            </a:r>
            <a:r>
              <a:rPr lang="hu-HU" sz="1600" dirty="0" err="1" smtClean="0"/>
              <a:t>Schutz</a:t>
            </a:r>
            <a:r>
              <a:rPr lang="hu-HU" sz="1600" dirty="0" smtClean="0"/>
              <a:t>, </a:t>
            </a:r>
            <a:r>
              <a:rPr lang="hu-HU" sz="1600" dirty="0" err="1" smtClean="0"/>
              <a:t>Sekretion</a:t>
            </a:r>
            <a:r>
              <a:rPr lang="hu-HU" sz="1600" dirty="0" smtClean="0"/>
              <a:t>, </a:t>
            </a:r>
            <a:r>
              <a:rPr lang="hu-HU" sz="1600" dirty="0" err="1" smtClean="0"/>
              <a:t>Verdauung</a:t>
            </a:r>
            <a:r>
              <a:rPr lang="hu-HU" sz="1600" dirty="0" smtClean="0"/>
              <a:t>, </a:t>
            </a:r>
            <a:r>
              <a:rPr lang="hu-HU" sz="1600" dirty="0" err="1" smtClean="0"/>
              <a:t>Resorption</a:t>
            </a:r>
            <a:r>
              <a:rPr lang="hu-HU" sz="1600" dirty="0" smtClean="0"/>
              <a:t> der </a:t>
            </a:r>
            <a:r>
              <a:rPr lang="hu-HU" sz="1600" dirty="0" err="1" smtClean="0"/>
              <a:t>Nahrung</a:t>
            </a:r>
            <a:r>
              <a:rPr lang="hu-HU" sz="1600" dirty="0" smtClean="0"/>
              <a:t>, </a:t>
            </a:r>
            <a:r>
              <a:rPr lang="hu-HU" sz="1600" dirty="0" err="1" smtClean="0"/>
              <a:t>Wasseraufnahme</a:t>
            </a:r>
            <a:r>
              <a:rPr lang="hu-HU" sz="1600" dirty="0" smtClean="0"/>
              <a:t>. </a:t>
            </a:r>
            <a:r>
              <a:rPr lang="hu-HU" sz="1600" dirty="0" err="1" smtClean="0"/>
              <a:t>Besteht</a:t>
            </a:r>
            <a:r>
              <a:rPr lang="hu-HU" sz="1600" dirty="0" smtClean="0"/>
              <a:t> </a:t>
            </a:r>
            <a:r>
              <a:rPr lang="hu-HU" sz="1600" dirty="0" err="1" smtClean="0"/>
              <a:t>aus</a:t>
            </a:r>
            <a:r>
              <a:rPr lang="hu-HU" sz="1600" dirty="0" smtClean="0"/>
              <a:t> …</a:t>
            </a:r>
          </a:p>
          <a:p>
            <a:r>
              <a:rPr lang="hu-HU" sz="1600" dirty="0" smtClean="0"/>
              <a:t>	</a:t>
            </a:r>
            <a:r>
              <a:rPr lang="hu-HU" sz="1600" b="1" dirty="0" err="1" smtClean="0">
                <a:solidFill>
                  <a:srgbClr val="005392"/>
                </a:solidFill>
              </a:rPr>
              <a:t>Oberflächenepithel</a:t>
            </a:r>
            <a:r>
              <a:rPr lang="hu-HU" sz="1600" dirty="0" smtClean="0"/>
              <a:t> (</a:t>
            </a:r>
            <a:r>
              <a:rPr lang="hu-HU" sz="1600" dirty="0" err="1" smtClean="0"/>
              <a:t>einschtiges</a:t>
            </a:r>
            <a:r>
              <a:rPr lang="hu-HU" sz="1600" dirty="0" smtClean="0"/>
              <a:t> </a:t>
            </a:r>
            <a:r>
              <a:rPr lang="hu-HU" sz="1600" dirty="0" err="1" smtClean="0"/>
              <a:t>hochprismatisches</a:t>
            </a:r>
            <a:r>
              <a:rPr lang="hu-HU" sz="1600" dirty="0" smtClean="0"/>
              <a:t> </a:t>
            </a:r>
            <a:r>
              <a:rPr lang="hu-HU" sz="1600" dirty="0" err="1" smtClean="0"/>
              <a:t>Epithel</a:t>
            </a:r>
            <a:r>
              <a:rPr lang="hu-HU" sz="1600" dirty="0" smtClean="0"/>
              <a:t>, </a:t>
            </a:r>
            <a:r>
              <a:rPr lang="hu-HU" sz="1600" dirty="0" err="1" smtClean="0"/>
              <a:t>Ausnahmen</a:t>
            </a:r>
            <a:r>
              <a:rPr lang="hu-HU" sz="1600" dirty="0" smtClean="0"/>
              <a:t>: 		</a:t>
            </a:r>
            <a:r>
              <a:rPr lang="hu-HU" sz="1600" dirty="0" err="1" smtClean="0"/>
              <a:t>im</a:t>
            </a:r>
            <a:r>
              <a:rPr lang="hu-HU" sz="1600" dirty="0" smtClean="0"/>
              <a:t> </a:t>
            </a:r>
            <a:r>
              <a:rPr lang="hu-HU" sz="1600" dirty="0" err="1" smtClean="0"/>
              <a:t>Ösophagus</a:t>
            </a:r>
            <a:r>
              <a:rPr lang="hu-HU" sz="1600" dirty="0" smtClean="0"/>
              <a:t> und </a:t>
            </a:r>
            <a:r>
              <a:rPr lang="hu-HU" sz="1600" dirty="0" err="1" smtClean="0"/>
              <a:t>anale</a:t>
            </a:r>
            <a:r>
              <a:rPr lang="hu-HU" sz="1600" dirty="0" smtClean="0"/>
              <a:t> </a:t>
            </a:r>
            <a:r>
              <a:rPr lang="hu-HU" sz="1600" dirty="0" err="1" smtClean="0"/>
              <a:t>Region</a:t>
            </a:r>
            <a:r>
              <a:rPr lang="hu-HU" sz="1600" dirty="0" smtClean="0"/>
              <a:t>. Dickes </a:t>
            </a:r>
            <a:r>
              <a:rPr lang="hu-HU" sz="1600" dirty="0" err="1" smtClean="0"/>
              <a:t>Glykokalyx</a:t>
            </a:r>
            <a:r>
              <a:rPr lang="hu-HU" sz="1600" dirty="0" smtClean="0"/>
              <a:t>, </a:t>
            </a:r>
            <a:r>
              <a:rPr lang="hu-HU" sz="1600" dirty="0" err="1" smtClean="0"/>
              <a:t>protektive</a:t>
            </a:r>
            <a:r>
              <a:rPr lang="hu-HU" sz="1600" dirty="0" smtClean="0"/>
              <a:t> 		</a:t>
            </a:r>
            <a:r>
              <a:rPr lang="hu-HU" sz="1600" dirty="0" err="1" smtClean="0"/>
              <a:t>Schleimschicht</a:t>
            </a:r>
            <a:r>
              <a:rPr lang="hu-HU" sz="1600" dirty="0" smtClean="0"/>
              <a:t> </a:t>
            </a:r>
          </a:p>
          <a:p>
            <a:r>
              <a:rPr lang="hu-HU" sz="1600" dirty="0"/>
              <a:t>	</a:t>
            </a:r>
            <a:r>
              <a:rPr lang="hu-HU" sz="1600" b="1" dirty="0" err="1" smtClean="0">
                <a:solidFill>
                  <a:srgbClr val="005392"/>
                </a:solidFill>
              </a:rPr>
              <a:t>Lamina</a:t>
            </a:r>
            <a:r>
              <a:rPr lang="hu-HU" sz="1600" b="1" dirty="0" smtClean="0">
                <a:solidFill>
                  <a:srgbClr val="005392"/>
                </a:solidFill>
              </a:rPr>
              <a:t> </a:t>
            </a:r>
            <a:r>
              <a:rPr lang="hu-HU" sz="1600" b="1" dirty="0" err="1" smtClean="0">
                <a:solidFill>
                  <a:srgbClr val="005392"/>
                </a:solidFill>
              </a:rPr>
              <a:t>propria</a:t>
            </a:r>
            <a:r>
              <a:rPr lang="hu-HU" sz="1600" b="1" dirty="0" smtClean="0">
                <a:solidFill>
                  <a:srgbClr val="005392"/>
                </a:solidFill>
              </a:rPr>
              <a:t> </a:t>
            </a:r>
            <a:r>
              <a:rPr lang="hu-HU" sz="1600" dirty="0" smtClean="0"/>
              <a:t>(</a:t>
            </a:r>
            <a:r>
              <a:rPr lang="hu-HU" sz="1600" dirty="0" err="1" smtClean="0"/>
              <a:t>lockeres</a:t>
            </a:r>
            <a:r>
              <a:rPr lang="hu-HU" sz="1600" dirty="0" smtClean="0"/>
              <a:t> </a:t>
            </a:r>
            <a:r>
              <a:rPr lang="hu-HU" sz="1600" dirty="0" err="1" smtClean="0"/>
              <a:t>Bindegewebe</a:t>
            </a:r>
            <a:r>
              <a:rPr lang="hu-HU" sz="1600" dirty="0" smtClean="0"/>
              <a:t>), MALT, </a:t>
            </a:r>
            <a:r>
              <a:rPr lang="hu-HU" sz="1600" dirty="0" err="1" smtClean="0"/>
              <a:t>Stoffaufnahme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		</a:t>
            </a:r>
            <a:r>
              <a:rPr lang="hu-HU" sz="1600" dirty="0" err="1" smtClean="0"/>
              <a:t>Kapillaren</a:t>
            </a:r>
            <a:r>
              <a:rPr lang="hu-HU" sz="1600" dirty="0" smtClean="0"/>
              <a:t>.</a:t>
            </a:r>
          </a:p>
          <a:p>
            <a:r>
              <a:rPr lang="hu-HU" sz="1600" dirty="0"/>
              <a:t>	</a:t>
            </a:r>
            <a:r>
              <a:rPr lang="hu-HU" sz="1600" b="1" dirty="0" err="1" smtClean="0">
                <a:solidFill>
                  <a:srgbClr val="005392"/>
                </a:solidFill>
              </a:rPr>
              <a:t>Lamina</a:t>
            </a:r>
            <a:r>
              <a:rPr lang="hu-HU" sz="1600" b="1" dirty="0" smtClean="0">
                <a:solidFill>
                  <a:srgbClr val="005392"/>
                </a:solidFill>
              </a:rPr>
              <a:t> </a:t>
            </a:r>
            <a:r>
              <a:rPr lang="hu-HU" sz="1600" b="1" dirty="0" err="1" smtClean="0">
                <a:solidFill>
                  <a:srgbClr val="005392"/>
                </a:solidFill>
              </a:rPr>
              <a:t>muscularis</a:t>
            </a:r>
            <a:r>
              <a:rPr lang="hu-HU" sz="1600" b="1" dirty="0" smtClean="0">
                <a:solidFill>
                  <a:srgbClr val="005392"/>
                </a:solidFill>
              </a:rPr>
              <a:t> </a:t>
            </a:r>
            <a:r>
              <a:rPr lang="hu-HU" sz="1600" b="1" dirty="0" err="1" smtClean="0">
                <a:solidFill>
                  <a:srgbClr val="005392"/>
                </a:solidFill>
              </a:rPr>
              <a:t>mucosae</a:t>
            </a:r>
            <a:r>
              <a:rPr lang="hu-HU" sz="1600" b="1" dirty="0" smtClean="0">
                <a:solidFill>
                  <a:srgbClr val="005392"/>
                </a:solidFill>
              </a:rPr>
              <a:t> </a:t>
            </a:r>
            <a:r>
              <a:rPr lang="hu-HU" sz="1600" dirty="0" smtClean="0"/>
              <a:t>(</a:t>
            </a:r>
            <a:r>
              <a:rPr lang="hu-HU" sz="1600" dirty="0" err="1" smtClean="0"/>
              <a:t>zirkuläre</a:t>
            </a:r>
            <a:r>
              <a:rPr lang="hu-HU" sz="1600" dirty="0" smtClean="0"/>
              <a:t> und </a:t>
            </a:r>
            <a:r>
              <a:rPr lang="hu-HU" sz="1600" dirty="0" err="1" smtClean="0"/>
              <a:t>longitudinale</a:t>
            </a:r>
            <a:r>
              <a:rPr lang="hu-HU" sz="1600" dirty="0" smtClean="0"/>
              <a:t> </a:t>
            </a:r>
            <a:r>
              <a:rPr lang="hu-HU" sz="1600" dirty="0" err="1" smtClean="0"/>
              <a:t>dünne</a:t>
            </a:r>
            <a:r>
              <a:rPr lang="hu-HU" sz="1600" dirty="0" smtClean="0"/>
              <a:t> 		</a:t>
            </a:r>
            <a:r>
              <a:rPr lang="hu-HU" sz="1600" dirty="0" err="1" smtClean="0"/>
              <a:t>Schichten</a:t>
            </a:r>
            <a:r>
              <a:rPr lang="hu-HU" sz="1600" dirty="0" smtClean="0"/>
              <a:t> </a:t>
            </a:r>
            <a:r>
              <a:rPr lang="hu-HU" sz="1600" dirty="0" err="1" smtClean="0"/>
              <a:t>aus</a:t>
            </a:r>
            <a:r>
              <a:rPr lang="hu-HU" sz="1600" dirty="0" smtClean="0"/>
              <a:t> </a:t>
            </a:r>
            <a:r>
              <a:rPr lang="hu-HU" sz="1600" dirty="0" err="1" smtClean="0"/>
              <a:t>glatten</a:t>
            </a:r>
            <a:r>
              <a:rPr lang="hu-HU" sz="1600" dirty="0" smtClean="0"/>
              <a:t> </a:t>
            </a:r>
            <a:r>
              <a:rPr lang="hu-HU" sz="1600" dirty="0" err="1" smtClean="0"/>
              <a:t>Muskelzellen</a:t>
            </a:r>
            <a:r>
              <a:rPr lang="hu-HU" sz="1600" dirty="0" smtClean="0"/>
              <a:t>)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967970" y="3058096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C00000"/>
                </a:solidFill>
              </a:rPr>
              <a:t>2. </a:t>
            </a:r>
            <a:r>
              <a:rPr lang="hu-HU" sz="1600" b="1" dirty="0" err="1" smtClean="0">
                <a:solidFill>
                  <a:srgbClr val="C00000"/>
                </a:solidFill>
              </a:rPr>
              <a:t>Muskulöse</a:t>
            </a:r>
            <a:r>
              <a:rPr lang="hu-HU" sz="1600" b="1" dirty="0" smtClean="0">
                <a:solidFill>
                  <a:srgbClr val="C00000"/>
                </a:solidFill>
              </a:rPr>
              <a:t> </a:t>
            </a:r>
            <a:r>
              <a:rPr lang="hu-HU" sz="1600" b="1" dirty="0" err="1" smtClean="0">
                <a:solidFill>
                  <a:srgbClr val="C00000"/>
                </a:solidFill>
              </a:rPr>
              <a:t>Wand</a:t>
            </a:r>
            <a:r>
              <a:rPr lang="hu-HU" sz="1600" b="1" dirty="0" smtClean="0">
                <a:solidFill>
                  <a:srgbClr val="C00000"/>
                </a:solidFill>
              </a:rPr>
              <a:t> (T. </a:t>
            </a:r>
            <a:r>
              <a:rPr lang="hu-HU" sz="1600" b="1" dirty="0" err="1" smtClean="0">
                <a:solidFill>
                  <a:srgbClr val="C00000"/>
                </a:solidFill>
              </a:rPr>
              <a:t>muscularis</a:t>
            </a:r>
            <a:r>
              <a:rPr lang="hu-HU" sz="1600" b="1" dirty="0" smtClean="0">
                <a:solidFill>
                  <a:srgbClr val="C00000"/>
                </a:solidFill>
              </a:rPr>
              <a:t>). </a:t>
            </a:r>
            <a:r>
              <a:rPr lang="hu-HU" sz="1600" dirty="0" smtClean="0">
                <a:solidFill>
                  <a:srgbClr val="C00000"/>
                </a:solidFill>
              </a:rPr>
              <a:t> </a:t>
            </a:r>
            <a:r>
              <a:rPr lang="hu-HU" sz="1600" dirty="0" err="1" smtClean="0"/>
              <a:t>Aufgaben</a:t>
            </a:r>
            <a:r>
              <a:rPr lang="hu-HU" sz="1600" dirty="0" smtClean="0"/>
              <a:t>: </a:t>
            </a:r>
            <a:r>
              <a:rPr lang="hu-HU" sz="1600" dirty="0" err="1"/>
              <a:t>e</a:t>
            </a:r>
            <a:r>
              <a:rPr lang="hu-HU" sz="1600" dirty="0" err="1" smtClean="0"/>
              <a:t>lastische</a:t>
            </a:r>
            <a:r>
              <a:rPr lang="hu-HU" sz="1600" dirty="0" smtClean="0"/>
              <a:t>, </a:t>
            </a:r>
            <a:r>
              <a:rPr lang="hu-HU" sz="1600" dirty="0" err="1" smtClean="0"/>
              <a:t>widerstandsfähige</a:t>
            </a:r>
            <a:r>
              <a:rPr lang="hu-HU" sz="1600" dirty="0" smtClean="0"/>
              <a:t> </a:t>
            </a:r>
            <a:r>
              <a:rPr lang="hu-HU" sz="1600" dirty="0" err="1" smtClean="0"/>
              <a:t>Wandstruktur</a:t>
            </a:r>
            <a:r>
              <a:rPr lang="hu-HU" sz="1600" dirty="0" smtClean="0"/>
              <a:t>, </a:t>
            </a:r>
            <a:r>
              <a:rPr lang="hu-HU" sz="1600" dirty="0" err="1" smtClean="0"/>
              <a:t>Bewegungen</a:t>
            </a:r>
            <a:r>
              <a:rPr lang="hu-HU" sz="1600" dirty="0" smtClean="0"/>
              <a:t>  (</a:t>
            </a:r>
            <a:r>
              <a:rPr lang="hu-HU" sz="1600" dirty="0" err="1" smtClean="0"/>
              <a:t>Pendel-</a:t>
            </a:r>
            <a:r>
              <a:rPr lang="hu-HU" sz="1600" dirty="0" smtClean="0"/>
              <a:t>, </a:t>
            </a:r>
            <a:r>
              <a:rPr lang="hu-HU" sz="1600" dirty="0" err="1" smtClean="0"/>
              <a:t>Segmentierungs</a:t>
            </a:r>
            <a:r>
              <a:rPr lang="hu-HU" sz="1600" dirty="0" smtClean="0"/>
              <a:t> und </a:t>
            </a:r>
            <a:r>
              <a:rPr lang="hu-HU" sz="1600" dirty="0" err="1" smtClean="0"/>
              <a:t>peristaltische</a:t>
            </a:r>
            <a:r>
              <a:rPr lang="hu-HU" sz="1600" dirty="0" smtClean="0"/>
              <a:t> </a:t>
            </a:r>
            <a:r>
              <a:rPr lang="hu-HU" sz="1600" dirty="0" err="1" smtClean="0"/>
              <a:t>Bewegungen</a:t>
            </a:r>
            <a:r>
              <a:rPr lang="hu-HU" sz="1600" dirty="0" smtClean="0"/>
              <a:t>). </a:t>
            </a:r>
            <a:r>
              <a:rPr lang="hu-HU" sz="1600" dirty="0" err="1" smtClean="0"/>
              <a:t>Besteht</a:t>
            </a:r>
            <a:r>
              <a:rPr lang="hu-HU" sz="1600" dirty="0" smtClean="0"/>
              <a:t> </a:t>
            </a:r>
            <a:r>
              <a:rPr lang="hu-HU" sz="1600" dirty="0" err="1" smtClean="0"/>
              <a:t>aus</a:t>
            </a:r>
            <a:r>
              <a:rPr lang="hu-HU" sz="1600" dirty="0" smtClean="0"/>
              <a:t> </a:t>
            </a:r>
            <a:r>
              <a:rPr lang="hu-HU" sz="1600" dirty="0" err="1" smtClean="0"/>
              <a:t>einer</a:t>
            </a:r>
            <a:r>
              <a:rPr lang="hu-HU" sz="1600" dirty="0" smtClean="0"/>
              <a:t> </a:t>
            </a:r>
            <a:r>
              <a:rPr lang="hu-HU" sz="1600" dirty="0" err="1" smtClean="0"/>
              <a:t>inneren</a:t>
            </a:r>
            <a:r>
              <a:rPr lang="hu-HU" sz="1600" dirty="0" smtClean="0"/>
              <a:t> </a:t>
            </a:r>
            <a:r>
              <a:rPr lang="hu-HU" sz="1600" dirty="0" err="1" smtClean="0"/>
              <a:t>zirkulären</a:t>
            </a:r>
            <a:r>
              <a:rPr lang="hu-HU" sz="1600" dirty="0" smtClean="0"/>
              <a:t> und </a:t>
            </a:r>
            <a:r>
              <a:rPr lang="hu-HU" sz="1600" dirty="0" err="1" smtClean="0"/>
              <a:t>äusseren</a:t>
            </a:r>
            <a:r>
              <a:rPr lang="hu-HU" sz="1600" dirty="0" smtClean="0"/>
              <a:t> </a:t>
            </a:r>
            <a:r>
              <a:rPr lang="hu-HU" sz="1600" dirty="0" err="1" smtClean="0"/>
              <a:t>longitudinalen</a:t>
            </a:r>
            <a:r>
              <a:rPr lang="hu-HU" sz="1600" dirty="0" smtClean="0"/>
              <a:t> </a:t>
            </a:r>
            <a:r>
              <a:rPr lang="hu-HU" sz="1600" dirty="0" err="1" smtClean="0"/>
              <a:t>Schicht</a:t>
            </a:r>
            <a:r>
              <a:rPr lang="hu-HU" sz="1600" dirty="0" smtClean="0"/>
              <a:t>. </a:t>
            </a:r>
            <a:r>
              <a:rPr lang="hu-HU" sz="1600" dirty="0" err="1" smtClean="0"/>
              <a:t>Sphincter</a:t>
            </a:r>
            <a:r>
              <a:rPr lang="hu-HU" sz="1600" dirty="0" smtClean="0"/>
              <a:t>.</a:t>
            </a:r>
            <a:endParaRPr lang="hu-HU" sz="1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884166" y="4221088"/>
            <a:ext cx="756084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Verbindungen</a:t>
            </a:r>
            <a:r>
              <a:rPr lang="hu-HU" sz="20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:</a:t>
            </a:r>
            <a:endParaRPr lang="hu-HU" sz="2400" b="1" dirty="0" smtClean="0"/>
          </a:p>
          <a:p>
            <a:r>
              <a:rPr lang="hu-HU" sz="1600" b="1" dirty="0" err="1" smtClean="0"/>
              <a:t>zwischen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Mukosa</a:t>
            </a:r>
            <a:r>
              <a:rPr lang="hu-HU" sz="1600" b="1" dirty="0" smtClean="0"/>
              <a:t> und </a:t>
            </a:r>
            <a:r>
              <a:rPr lang="hu-HU" sz="1600" b="1" dirty="0" err="1" smtClean="0"/>
              <a:t>Muskelschicht</a:t>
            </a:r>
            <a:r>
              <a:rPr lang="hu-HU" sz="1600" b="1" dirty="0" smtClean="0"/>
              <a:t>: </a:t>
            </a:r>
            <a:r>
              <a:rPr lang="hu-HU" sz="1600" b="1" dirty="0" smtClean="0">
                <a:solidFill>
                  <a:srgbClr val="C00000"/>
                </a:solidFill>
              </a:rPr>
              <a:t>T. </a:t>
            </a:r>
            <a:r>
              <a:rPr lang="hu-HU" sz="1600" b="1" dirty="0" err="1" smtClean="0">
                <a:solidFill>
                  <a:srgbClr val="C00000"/>
                </a:solidFill>
              </a:rPr>
              <a:t>submucosa</a:t>
            </a:r>
            <a:r>
              <a:rPr lang="hu-HU" sz="1600" b="1" dirty="0" smtClean="0">
                <a:solidFill>
                  <a:srgbClr val="C00000"/>
                </a:solidFill>
              </a:rPr>
              <a:t>,</a:t>
            </a:r>
            <a:r>
              <a:rPr lang="hu-HU" sz="1600" b="1" dirty="0" smtClean="0"/>
              <a:t> </a:t>
            </a:r>
            <a:r>
              <a:rPr lang="hu-HU" sz="1600" dirty="0" err="1" smtClean="0"/>
              <a:t>eine</a:t>
            </a:r>
            <a:r>
              <a:rPr lang="hu-HU" sz="1600" dirty="0" smtClean="0"/>
              <a:t> </a:t>
            </a:r>
            <a:r>
              <a:rPr lang="hu-HU" sz="1600" dirty="0" err="1" smtClean="0"/>
              <a:t>Bindegewebsschicht</a:t>
            </a:r>
            <a:r>
              <a:rPr lang="hu-HU" sz="1600" dirty="0" smtClean="0"/>
              <a:t>, (</a:t>
            </a:r>
            <a:r>
              <a:rPr lang="hu-HU" sz="1600" dirty="0" err="1" smtClean="0"/>
              <a:t>Blut-</a:t>
            </a:r>
            <a:r>
              <a:rPr lang="hu-HU" sz="1600" dirty="0" smtClean="0"/>
              <a:t> und </a:t>
            </a:r>
            <a:r>
              <a:rPr lang="hu-HU" sz="1600" dirty="0" err="1" smtClean="0"/>
              <a:t>Lymphgefässe</a:t>
            </a:r>
            <a:r>
              <a:rPr lang="hu-HU" sz="1600" dirty="0" smtClean="0"/>
              <a:t>, </a:t>
            </a:r>
            <a:r>
              <a:rPr lang="hu-HU" sz="1600" dirty="0" err="1" smtClean="0"/>
              <a:t>Nervengeflecht</a:t>
            </a:r>
            <a:r>
              <a:rPr lang="hu-HU" sz="1600" dirty="0" smtClean="0"/>
              <a:t>, </a:t>
            </a:r>
            <a:r>
              <a:rPr lang="hu-HU" sz="1600" dirty="0" err="1" smtClean="0"/>
              <a:t>Muköse</a:t>
            </a:r>
            <a:r>
              <a:rPr lang="hu-HU" sz="1600" dirty="0" smtClean="0"/>
              <a:t> </a:t>
            </a:r>
            <a:r>
              <a:rPr lang="hu-HU" sz="1600" dirty="0" err="1" smtClean="0"/>
              <a:t>Drüsen</a:t>
            </a:r>
            <a:r>
              <a:rPr lang="hu-HU" sz="1600" dirty="0" smtClean="0"/>
              <a:t> </a:t>
            </a:r>
            <a:r>
              <a:rPr lang="hu-HU" sz="1600" dirty="0" err="1" smtClean="0"/>
              <a:t>im</a:t>
            </a:r>
            <a:r>
              <a:rPr lang="hu-HU" sz="1600" dirty="0" smtClean="0"/>
              <a:t> </a:t>
            </a:r>
            <a:r>
              <a:rPr lang="hu-HU" sz="1600" dirty="0" err="1" smtClean="0"/>
              <a:t>Ösophagus</a:t>
            </a:r>
            <a:r>
              <a:rPr lang="hu-HU" sz="1600" dirty="0" smtClean="0"/>
              <a:t> </a:t>
            </a:r>
            <a:r>
              <a:rPr lang="hu-HU" sz="1600" dirty="0" err="1" smtClean="0"/>
              <a:t>und</a:t>
            </a:r>
            <a:r>
              <a:rPr lang="hu-HU" sz="1600" dirty="0" smtClean="0"/>
              <a:t> </a:t>
            </a:r>
            <a:r>
              <a:rPr lang="hu-HU" sz="1600" dirty="0" err="1" smtClean="0"/>
              <a:t>Duodenum</a:t>
            </a:r>
            <a:r>
              <a:rPr lang="hu-HU" sz="1600" dirty="0" smtClean="0"/>
              <a:t>)</a:t>
            </a:r>
          </a:p>
          <a:p>
            <a:endParaRPr lang="hu-HU" sz="1600" dirty="0" smtClean="0"/>
          </a:p>
          <a:p>
            <a:r>
              <a:rPr lang="hu-HU" sz="1600" b="1" dirty="0" err="1" smtClean="0"/>
              <a:t>Zwischen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Muskelschicht</a:t>
            </a:r>
            <a:r>
              <a:rPr lang="hu-HU" sz="1600" b="1" dirty="0" smtClean="0"/>
              <a:t> und </a:t>
            </a:r>
            <a:r>
              <a:rPr lang="hu-HU" sz="1600" b="1" dirty="0" err="1" smtClean="0"/>
              <a:t>Umgebung</a:t>
            </a:r>
            <a:r>
              <a:rPr lang="hu-HU" sz="1600" b="1" dirty="0" smtClean="0"/>
              <a:t>: </a:t>
            </a:r>
            <a:r>
              <a:rPr lang="hu-HU" sz="1600" b="1" dirty="0" smtClean="0">
                <a:solidFill>
                  <a:srgbClr val="C00000"/>
                </a:solidFill>
              </a:rPr>
              <a:t>T. </a:t>
            </a:r>
            <a:r>
              <a:rPr lang="hu-HU" sz="1600" b="1" dirty="0" err="1" smtClean="0">
                <a:solidFill>
                  <a:srgbClr val="C00000"/>
                </a:solidFill>
              </a:rPr>
              <a:t>adventitia</a:t>
            </a:r>
            <a:r>
              <a:rPr lang="hu-HU" sz="1600" b="1" dirty="0" smtClean="0">
                <a:solidFill>
                  <a:srgbClr val="C00000"/>
                </a:solidFill>
              </a:rPr>
              <a:t> </a:t>
            </a:r>
            <a:r>
              <a:rPr lang="hu-HU" sz="1600" dirty="0" smtClean="0"/>
              <a:t>(</a:t>
            </a:r>
            <a:r>
              <a:rPr lang="hu-HU" sz="1600" dirty="0" err="1" smtClean="0"/>
              <a:t>lockeres</a:t>
            </a:r>
            <a:r>
              <a:rPr lang="hu-HU" sz="1600" dirty="0" smtClean="0"/>
              <a:t> </a:t>
            </a:r>
            <a:r>
              <a:rPr lang="hu-HU" sz="1600" dirty="0" err="1" smtClean="0"/>
              <a:t>Bindegewebe</a:t>
            </a:r>
            <a:r>
              <a:rPr lang="hu-HU" sz="1600" dirty="0" smtClean="0"/>
              <a:t>) </a:t>
            </a:r>
            <a:r>
              <a:rPr lang="hu-HU" sz="1600" dirty="0" err="1" smtClean="0"/>
              <a:t>oder</a:t>
            </a:r>
            <a:r>
              <a:rPr lang="hu-HU" sz="1600" dirty="0" smtClean="0"/>
              <a:t> an mit </a:t>
            </a:r>
            <a:r>
              <a:rPr lang="hu-HU" sz="1600" dirty="0" err="1" smtClean="0"/>
              <a:t>Peritoneum</a:t>
            </a:r>
            <a:r>
              <a:rPr lang="hu-HU" sz="1600" dirty="0" smtClean="0"/>
              <a:t> </a:t>
            </a:r>
            <a:r>
              <a:rPr lang="hu-HU" sz="1600" dirty="0" err="1" smtClean="0"/>
              <a:t>bedeckten</a:t>
            </a:r>
            <a:r>
              <a:rPr lang="hu-HU" sz="1600" dirty="0" smtClean="0"/>
              <a:t> </a:t>
            </a:r>
            <a:r>
              <a:rPr lang="hu-HU" sz="1600" dirty="0" err="1" smtClean="0"/>
              <a:t>Abschnitten</a:t>
            </a:r>
            <a:r>
              <a:rPr lang="hu-HU" sz="1600" dirty="0" smtClean="0"/>
              <a:t>: </a:t>
            </a:r>
            <a:r>
              <a:rPr lang="hu-HU" sz="1600" b="1" dirty="0" smtClean="0">
                <a:solidFill>
                  <a:srgbClr val="C00000"/>
                </a:solidFill>
              </a:rPr>
              <a:t>T. </a:t>
            </a:r>
            <a:r>
              <a:rPr lang="hu-HU" sz="1600" b="1" dirty="0" err="1" smtClean="0">
                <a:solidFill>
                  <a:srgbClr val="C00000"/>
                </a:solidFill>
              </a:rPr>
              <a:t>serosa</a:t>
            </a:r>
            <a:r>
              <a:rPr lang="hu-HU" sz="1600" b="1" dirty="0" smtClean="0">
                <a:solidFill>
                  <a:srgbClr val="C00000"/>
                </a:solidFill>
              </a:rPr>
              <a:t> </a:t>
            </a:r>
            <a:r>
              <a:rPr lang="hu-HU" sz="1600" dirty="0"/>
              <a:t>(</a:t>
            </a:r>
            <a:r>
              <a:rPr lang="hu-HU" sz="1600" dirty="0" err="1"/>
              <a:t>Mesothel</a:t>
            </a:r>
            <a:r>
              <a:rPr lang="hu-HU" sz="1600" dirty="0"/>
              <a:t> und </a:t>
            </a:r>
            <a:r>
              <a:rPr lang="hu-HU" sz="1600" dirty="0" err="1" smtClean="0"/>
              <a:t>lamina</a:t>
            </a:r>
            <a:r>
              <a:rPr lang="hu-HU" sz="1600" dirty="0" smtClean="0"/>
              <a:t> </a:t>
            </a:r>
            <a:r>
              <a:rPr lang="hu-HU" sz="1600" dirty="0" err="1" smtClean="0"/>
              <a:t>propria</a:t>
            </a:r>
            <a:r>
              <a:rPr lang="hu-HU" sz="1600" dirty="0" smtClean="0"/>
              <a:t>) </a:t>
            </a:r>
            <a:r>
              <a:rPr lang="hu-HU" sz="1600" dirty="0" err="1" smtClean="0"/>
              <a:t>und</a:t>
            </a:r>
            <a:r>
              <a:rPr lang="hu-HU" sz="1600" dirty="0" smtClean="0"/>
              <a:t> </a:t>
            </a:r>
            <a:r>
              <a:rPr lang="hu-HU" sz="1600" dirty="0" err="1" smtClean="0"/>
              <a:t>Subserosa</a:t>
            </a:r>
            <a:r>
              <a:rPr lang="hu-HU" sz="1600" dirty="0" smtClean="0"/>
              <a:t>.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101290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1043608" y="1124744"/>
            <a:ext cx="67687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Aktivitätsregelung</a:t>
            </a:r>
            <a:r>
              <a:rPr lang="hu-HU" sz="2000" b="1" dirty="0" smtClean="0">
                <a:solidFill>
                  <a:srgbClr val="005392"/>
                </a:solidFill>
                <a:latin typeface="Comic Sans MS" panose="030F0702030302020204" pitchFamily="66" charset="0"/>
              </a:rPr>
              <a:t> des </a:t>
            </a:r>
            <a:r>
              <a:rPr lang="hu-HU" sz="2000" b="1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Ösophaus-Magen-Darmkanal</a:t>
            </a:r>
            <a:r>
              <a:rPr lang="hu-HU" sz="2000" dirty="0" err="1" smtClean="0">
                <a:solidFill>
                  <a:srgbClr val="005392"/>
                </a:solidFill>
                <a:latin typeface="Comic Sans MS" panose="030F0702030302020204" pitchFamily="66" charset="0"/>
              </a:rPr>
              <a:t>s</a:t>
            </a:r>
            <a:endParaRPr lang="hu-HU" sz="2000" dirty="0">
              <a:solidFill>
                <a:srgbClr val="005392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882824" y="2060848"/>
            <a:ext cx="748883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005392"/>
                </a:solidFill>
              </a:rPr>
              <a:t>1. </a:t>
            </a:r>
            <a:r>
              <a:rPr lang="hu-HU" sz="1600" b="1" dirty="0" err="1" smtClean="0">
                <a:solidFill>
                  <a:srgbClr val="005392"/>
                </a:solidFill>
              </a:rPr>
              <a:t>Neurale</a:t>
            </a:r>
            <a:r>
              <a:rPr lang="hu-HU" sz="1600" b="1" dirty="0" smtClean="0">
                <a:solidFill>
                  <a:srgbClr val="005392"/>
                </a:solidFill>
              </a:rPr>
              <a:t> </a:t>
            </a:r>
            <a:r>
              <a:rPr lang="hu-HU" sz="1600" b="1" dirty="0" err="1" smtClean="0">
                <a:solidFill>
                  <a:srgbClr val="005392"/>
                </a:solidFill>
              </a:rPr>
              <a:t>Regelung</a:t>
            </a:r>
            <a:r>
              <a:rPr lang="hu-HU" sz="1600" b="1" dirty="0" smtClean="0">
                <a:solidFill>
                  <a:srgbClr val="005392"/>
                </a:solidFill>
              </a:rPr>
              <a:t>: </a:t>
            </a:r>
            <a:r>
              <a:rPr lang="hu-HU" sz="1600" b="1" dirty="0" err="1" smtClean="0">
                <a:solidFill>
                  <a:srgbClr val="005392"/>
                </a:solidFill>
              </a:rPr>
              <a:t>enterisches</a:t>
            </a:r>
            <a:r>
              <a:rPr lang="hu-HU" sz="1600" b="1" dirty="0" smtClean="0">
                <a:solidFill>
                  <a:srgbClr val="005392"/>
                </a:solidFill>
              </a:rPr>
              <a:t> </a:t>
            </a:r>
            <a:r>
              <a:rPr lang="hu-HU" sz="1600" b="1" dirty="0" err="1" smtClean="0">
                <a:solidFill>
                  <a:srgbClr val="005392"/>
                </a:solidFill>
              </a:rPr>
              <a:t>Nervensystem</a:t>
            </a:r>
            <a:r>
              <a:rPr lang="hu-HU" sz="1600" dirty="0" smtClean="0"/>
              <a:t>. („</a:t>
            </a:r>
            <a:r>
              <a:rPr lang="hu-HU" sz="1600" dirty="0" err="1" smtClean="0"/>
              <a:t>Gehirn</a:t>
            </a:r>
            <a:r>
              <a:rPr lang="hu-HU" sz="1600" dirty="0" smtClean="0"/>
              <a:t> des </a:t>
            </a:r>
            <a:r>
              <a:rPr lang="hu-HU" sz="1600" dirty="0" err="1" smtClean="0"/>
              <a:t>Verdauungskanals</a:t>
            </a:r>
            <a:r>
              <a:rPr lang="hu-HU" sz="1600" dirty="0" smtClean="0"/>
              <a:t>”), </a:t>
            </a:r>
            <a:r>
              <a:rPr lang="hu-HU" sz="1600" dirty="0" err="1" smtClean="0"/>
              <a:t>motorische</a:t>
            </a:r>
            <a:r>
              <a:rPr lang="hu-HU" sz="1600" dirty="0" smtClean="0"/>
              <a:t> und </a:t>
            </a:r>
            <a:r>
              <a:rPr lang="hu-HU" sz="1600" dirty="0" err="1" smtClean="0"/>
              <a:t>sensorische</a:t>
            </a:r>
            <a:r>
              <a:rPr lang="hu-HU" sz="1600" dirty="0" smtClean="0"/>
              <a:t> </a:t>
            </a:r>
            <a:r>
              <a:rPr lang="hu-HU" sz="1600" dirty="0" err="1" smtClean="0"/>
              <a:t>Neurone</a:t>
            </a:r>
            <a:r>
              <a:rPr lang="hu-HU" sz="1600" dirty="0" smtClean="0"/>
              <a:t>, </a:t>
            </a:r>
            <a:r>
              <a:rPr lang="hu-HU" sz="1600" dirty="0" err="1" smtClean="0"/>
              <a:t>Interneurone</a:t>
            </a:r>
            <a:r>
              <a:rPr lang="hu-HU" sz="1600" dirty="0" smtClean="0"/>
              <a:t>, </a:t>
            </a:r>
            <a:r>
              <a:rPr lang="hu-HU" sz="1600" dirty="0" err="1" smtClean="0"/>
              <a:t>sekretorische</a:t>
            </a:r>
            <a:r>
              <a:rPr lang="hu-HU" sz="1600" dirty="0" smtClean="0"/>
              <a:t> </a:t>
            </a:r>
            <a:r>
              <a:rPr lang="hu-HU" sz="1600" dirty="0" err="1" smtClean="0"/>
              <a:t>Neurone</a:t>
            </a:r>
            <a:r>
              <a:rPr lang="hu-HU" sz="1600" dirty="0" smtClean="0"/>
              <a:t>.  </a:t>
            </a:r>
            <a:r>
              <a:rPr lang="hu-HU" sz="1600" dirty="0" err="1" smtClean="0"/>
              <a:t>Zahl</a:t>
            </a:r>
            <a:r>
              <a:rPr lang="hu-HU" sz="1600" dirty="0" smtClean="0"/>
              <a:t> der </a:t>
            </a:r>
            <a:r>
              <a:rPr lang="hu-HU" sz="1600" dirty="0" err="1" smtClean="0"/>
              <a:t>Neurone</a:t>
            </a:r>
            <a:r>
              <a:rPr lang="hu-HU" sz="1600" dirty="0" smtClean="0"/>
              <a:t> </a:t>
            </a:r>
            <a:r>
              <a:rPr lang="hu-HU" sz="1600" dirty="0" err="1" smtClean="0"/>
              <a:t>etwa</a:t>
            </a:r>
            <a:r>
              <a:rPr lang="hu-HU" sz="1600" dirty="0" smtClean="0"/>
              <a:t> 10 </a:t>
            </a:r>
            <a:r>
              <a:rPr lang="hu-HU" sz="1600" dirty="0" err="1" smtClean="0"/>
              <a:t>Million</a:t>
            </a:r>
            <a:r>
              <a:rPr lang="hu-HU" sz="1600" dirty="0" smtClean="0"/>
              <a:t>. </a:t>
            </a:r>
            <a:r>
              <a:rPr lang="hu-HU" sz="1600" dirty="0" err="1" smtClean="0"/>
              <a:t>Nervengeflächte</a:t>
            </a:r>
            <a:r>
              <a:rPr lang="hu-HU" sz="1600" dirty="0" smtClean="0"/>
              <a:t> </a:t>
            </a:r>
            <a:r>
              <a:rPr lang="hu-HU" sz="1600" dirty="0" err="1" smtClean="0"/>
              <a:t>bestehend</a:t>
            </a:r>
            <a:r>
              <a:rPr lang="hu-HU" sz="1600" dirty="0" smtClean="0"/>
              <a:t> </a:t>
            </a:r>
            <a:r>
              <a:rPr lang="hu-HU" sz="1600" dirty="0" err="1" smtClean="0"/>
              <a:t>aus</a:t>
            </a:r>
            <a:r>
              <a:rPr lang="hu-HU" sz="1600" dirty="0" smtClean="0"/>
              <a:t> </a:t>
            </a:r>
            <a:r>
              <a:rPr lang="hu-HU" sz="1600" dirty="0" err="1" smtClean="0"/>
              <a:t>Ganglienzellen</a:t>
            </a:r>
            <a:r>
              <a:rPr lang="hu-HU" sz="1600" dirty="0" smtClean="0"/>
              <a:t> und </a:t>
            </a:r>
            <a:r>
              <a:rPr lang="hu-HU" sz="1600" dirty="0" err="1" smtClean="0"/>
              <a:t>Nervenfasern</a:t>
            </a:r>
            <a:r>
              <a:rPr lang="hu-HU" sz="1600" dirty="0" smtClean="0"/>
              <a:t>: </a:t>
            </a:r>
            <a:r>
              <a:rPr lang="hu-HU" sz="1600" b="1" dirty="0" smtClean="0">
                <a:solidFill>
                  <a:srgbClr val="C00000"/>
                </a:solidFill>
              </a:rPr>
              <a:t>Pl. </a:t>
            </a:r>
            <a:r>
              <a:rPr lang="hu-HU" sz="1600" b="1" dirty="0" err="1" smtClean="0">
                <a:solidFill>
                  <a:srgbClr val="C00000"/>
                </a:solidFill>
              </a:rPr>
              <a:t>submucosus</a:t>
            </a:r>
            <a:r>
              <a:rPr lang="hu-HU" sz="1600" b="1" dirty="0" smtClean="0">
                <a:solidFill>
                  <a:srgbClr val="C00000"/>
                </a:solidFill>
              </a:rPr>
              <a:t> (</a:t>
            </a:r>
            <a:r>
              <a:rPr lang="hu-HU" sz="1600" b="1" dirty="0" err="1" smtClean="0">
                <a:solidFill>
                  <a:srgbClr val="C00000"/>
                </a:solidFill>
              </a:rPr>
              <a:t>Meissneri</a:t>
            </a:r>
            <a:r>
              <a:rPr lang="hu-HU" sz="1600" b="1" dirty="0" smtClean="0">
                <a:solidFill>
                  <a:srgbClr val="C00000"/>
                </a:solidFill>
              </a:rPr>
              <a:t>) </a:t>
            </a:r>
            <a:r>
              <a:rPr lang="hu-HU" sz="1600" dirty="0" smtClean="0"/>
              <a:t>und </a:t>
            </a:r>
            <a:r>
              <a:rPr lang="hu-HU" sz="1600" b="1" dirty="0" smtClean="0">
                <a:solidFill>
                  <a:srgbClr val="C00000"/>
                </a:solidFill>
              </a:rPr>
              <a:t>Pl. </a:t>
            </a:r>
            <a:r>
              <a:rPr lang="hu-HU" sz="1600" b="1" dirty="0" err="1" smtClean="0">
                <a:solidFill>
                  <a:srgbClr val="C00000"/>
                </a:solidFill>
              </a:rPr>
              <a:t>myentericus</a:t>
            </a:r>
            <a:r>
              <a:rPr lang="hu-HU" sz="1600" b="1" dirty="0" smtClean="0">
                <a:solidFill>
                  <a:srgbClr val="C00000"/>
                </a:solidFill>
              </a:rPr>
              <a:t> (</a:t>
            </a:r>
            <a:r>
              <a:rPr lang="hu-HU" sz="1600" b="1" dirty="0" err="1" smtClean="0">
                <a:solidFill>
                  <a:srgbClr val="C00000"/>
                </a:solidFill>
              </a:rPr>
              <a:t>Auerbachi</a:t>
            </a:r>
            <a:r>
              <a:rPr lang="hu-HU" sz="1600" dirty="0" smtClean="0">
                <a:solidFill>
                  <a:srgbClr val="C00000"/>
                </a:solidFill>
              </a:rPr>
              <a:t>). </a:t>
            </a:r>
            <a:r>
              <a:rPr lang="hu-HU" sz="1600" dirty="0" err="1" smtClean="0"/>
              <a:t>Funktionelle</a:t>
            </a:r>
            <a:r>
              <a:rPr lang="hu-HU" sz="1600" dirty="0" smtClean="0"/>
              <a:t> </a:t>
            </a:r>
            <a:r>
              <a:rPr lang="hu-HU" sz="1600" dirty="0" err="1" smtClean="0"/>
              <a:t>Autonomie</a:t>
            </a:r>
            <a:r>
              <a:rPr lang="hu-HU" sz="1600" dirty="0" smtClean="0"/>
              <a:t>, </a:t>
            </a:r>
            <a:r>
              <a:rPr lang="hu-HU" sz="1600" dirty="0" err="1" smtClean="0"/>
              <a:t>aber</a:t>
            </a:r>
            <a:r>
              <a:rPr lang="hu-HU" sz="1600" dirty="0" smtClean="0"/>
              <a:t> </a:t>
            </a:r>
            <a:r>
              <a:rPr lang="hu-HU" sz="1600" dirty="0" err="1" smtClean="0"/>
              <a:t>untergeordnet</a:t>
            </a:r>
            <a:r>
              <a:rPr lang="hu-HU" sz="1600" dirty="0" smtClean="0"/>
              <a:t> </a:t>
            </a:r>
            <a:r>
              <a:rPr lang="hu-HU" sz="1600" dirty="0" err="1" smtClean="0"/>
              <a:t>dem</a:t>
            </a:r>
            <a:r>
              <a:rPr lang="hu-HU" sz="1600" dirty="0" smtClean="0"/>
              <a:t> </a:t>
            </a:r>
            <a:r>
              <a:rPr lang="hu-HU" sz="1600" dirty="0" err="1" smtClean="0"/>
              <a:t>Sympathicus</a:t>
            </a:r>
            <a:r>
              <a:rPr lang="hu-HU" sz="1600" dirty="0" smtClean="0"/>
              <a:t> und </a:t>
            </a:r>
            <a:r>
              <a:rPr lang="hu-HU" sz="1600" dirty="0" err="1" smtClean="0"/>
              <a:t>Parasympathicus</a:t>
            </a:r>
            <a:r>
              <a:rPr lang="hu-HU" sz="1600" dirty="0" smtClean="0"/>
              <a:t>. </a:t>
            </a:r>
            <a:r>
              <a:rPr lang="hu-HU" sz="1600" dirty="0" err="1" smtClean="0"/>
              <a:t>Interstitielle</a:t>
            </a:r>
            <a:r>
              <a:rPr lang="hu-HU" sz="1600" dirty="0" smtClean="0"/>
              <a:t> </a:t>
            </a:r>
            <a:r>
              <a:rPr lang="hu-HU" sz="1600" dirty="0" err="1" smtClean="0"/>
              <a:t>Zellen</a:t>
            </a:r>
            <a:r>
              <a:rPr lang="hu-HU" sz="1600" dirty="0" smtClean="0"/>
              <a:t>  von </a:t>
            </a:r>
            <a:r>
              <a:rPr lang="hu-HU" sz="1600" dirty="0" err="1" smtClean="0"/>
              <a:t>Cajal</a:t>
            </a:r>
            <a:r>
              <a:rPr lang="hu-HU" sz="1600" dirty="0"/>
              <a:t> </a:t>
            </a:r>
            <a:r>
              <a:rPr lang="hu-HU" sz="1600" dirty="0" smtClean="0"/>
              <a:t> </a:t>
            </a:r>
            <a:r>
              <a:rPr lang="hu-HU" sz="1600" dirty="0" err="1" smtClean="0"/>
              <a:t>geschaltet</a:t>
            </a:r>
            <a:r>
              <a:rPr lang="hu-HU" sz="1600" dirty="0" smtClean="0"/>
              <a:t> </a:t>
            </a:r>
            <a:r>
              <a:rPr lang="hu-HU" sz="1600" dirty="0" err="1" smtClean="0"/>
              <a:t>zwischen</a:t>
            </a:r>
            <a:r>
              <a:rPr lang="hu-HU" sz="1600" dirty="0" smtClean="0"/>
              <a:t> </a:t>
            </a:r>
            <a:r>
              <a:rPr lang="hu-HU" sz="1600" dirty="0" err="1" smtClean="0"/>
              <a:t>motorische</a:t>
            </a:r>
            <a:r>
              <a:rPr lang="hu-HU" sz="1600" dirty="0" smtClean="0"/>
              <a:t> </a:t>
            </a:r>
            <a:r>
              <a:rPr lang="hu-HU" sz="1600" dirty="0" err="1" smtClean="0"/>
              <a:t>Nervenendigungen</a:t>
            </a:r>
            <a:r>
              <a:rPr lang="hu-HU" sz="1600" dirty="0" smtClean="0"/>
              <a:t> und </a:t>
            </a:r>
            <a:r>
              <a:rPr lang="hu-HU" sz="1600" dirty="0" err="1" smtClean="0"/>
              <a:t>Muskelzellen</a:t>
            </a:r>
            <a:r>
              <a:rPr lang="hu-HU" sz="1600" dirty="0" smtClean="0"/>
              <a:t>.</a:t>
            </a:r>
            <a:endParaRPr lang="hu-HU" sz="16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887833" y="4293096"/>
            <a:ext cx="7488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b="1" dirty="0" smtClean="0">
                <a:solidFill>
                  <a:srgbClr val="005392"/>
                </a:solidFill>
              </a:rPr>
              <a:t>2. </a:t>
            </a:r>
            <a:r>
              <a:rPr lang="hu-HU" sz="1600" b="1" dirty="0" err="1" smtClean="0">
                <a:solidFill>
                  <a:srgbClr val="005392"/>
                </a:solidFill>
              </a:rPr>
              <a:t>Humorale</a:t>
            </a:r>
            <a:r>
              <a:rPr lang="hu-HU" sz="1600" b="1" dirty="0" smtClean="0">
                <a:solidFill>
                  <a:srgbClr val="005392"/>
                </a:solidFill>
              </a:rPr>
              <a:t>  (</a:t>
            </a:r>
            <a:r>
              <a:rPr lang="hu-HU" sz="1600" b="1" dirty="0" err="1" smtClean="0">
                <a:solidFill>
                  <a:srgbClr val="005392"/>
                </a:solidFill>
              </a:rPr>
              <a:t>endokrine</a:t>
            </a:r>
            <a:r>
              <a:rPr lang="hu-HU" sz="1600" b="1" dirty="0" smtClean="0">
                <a:solidFill>
                  <a:srgbClr val="005392"/>
                </a:solidFill>
              </a:rPr>
              <a:t> und  </a:t>
            </a:r>
            <a:r>
              <a:rPr lang="hu-HU" sz="1600" b="1" dirty="0" err="1" smtClean="0">
                <a:solidFill>
                  <a:srgbClr val="005392"/>
                </a:solidFill>
              </a:rPr>
              <a:t>parakrine</a:t>
            </a:r>
            <a:r>
              <a:rPr lang="hu-HU" sz="1600" b="1" dirty="0" smtClean="0">
                <a:solidFill>
                  <a:srgbClr val="005392"/>
                </a:solidFill>
              </a:rPr>
              <a:t>) </a:t>
            </a:r>
            <a:r>
              <a:rPr lang="hu-HU" sz="1600" b="1" dirty="0" err="1" smtClean="0">
                <a:solidFill>
                  <a:srgbClr val="005392"/>
                </a:solidFill>
              </a:rPr>
              <a:t>Regelung</a:t>
            </a:r>
            <a:r>
              <a:rPr lang="hu-HU" sz="1600" b="1" dirty="0" smtClean="0">
                <a:solidFill>
                  <a:srgbClr val="005392"/>
                </a:solidFill>
              </a:rPr>
              <a:t>.</a:t>
            </a:r>
            <a:r>
              <a:rPr lang="hu-HU" sz="1600" dirty="0" smtClean="0"/>
              <a:t> </a:t>
            </a:r>
            <a:r>
              <a:rPr lang="hu-HU" sz="1600" dirty="0" err="1" smtClean="0"/>
              <a:t>Genau</a:t>
            </a:r>
            <a:r>
              <a:rPr lang="hu-HU" sz="1600" dirty="0" smtClean="0"/>
              <a:t> </a:t>
            </a:r>
            <a:r>
              <a:rPr lang="hu-HU" sz="1600" dirty="0" err="1" smtClean="0"/>
              <a:t>so</a:t>
            </a:r>
            <a:r>
              <a:rPr lang="hu-HU" sz="1600" dirty="0" smtClean="0"/>
              <a:t> </a:t>
            </a:r>
            <a:r>
              <a:rPr lang="hu-HU" sz="1600" dirty="0" err="1" smtClean="0"/>
              <a:t>wichtig</a:t>
            </a:r>
            <a:r>
              <a:rPr lang="hu-HU" sz="1600" dirty="0" smtClean="0"/>
              <a:t>, </a:t>
            </a:r>
            <a:r>
              <a:rPr lang="hu-HU" sz="1600" dirty="0" err="1" smtClean="0"/>
              <a:t>wie</a:t>
            </a:r>
            <a:r>
              <a:rPr lang="hu-HU" sz="1600" dirty="0" smtClean="0"/>
              <a:t> die </a:t>
            </a:r>
            <a:r>
              <a:rPr lang="hu-HU" sz="1600" dirty="0" err="1" smtClean="0"/>
              <a:t>neurale</a:t>
            </a:r>
            <a:r>
              <a:rPr lang="hu-HU" sz="1600" dirty="0" smtClean="0"/>
              <a:t> </a:t>
            </a:r>
            <a:r>
              <a:rPr lang="hu-HU" sz="1600" dirty="0" err="1" smtClean="0"/>
              <a:t>Regelung</a:t>
            </a:r>
            <a:r>
              <a:rPr lang="hu-HU" sz="1600" dirty="0" smtClean="0"/>
              <a:t>. </a:t>
            </a:r>
            <a:r>
              <a:rPr lang="hu-HU" sz="1600" b="1" dirty="0" err="1" smtClean="0">
                <a:solidFill>
                  <a:srgbClr val="C00000"/>
                </a:solidFill>
              </a:rPr>
              <a:t>Enteroendokrine</a:t>
            </a:r>
            <a:r>
              <a:rPr lang="hu-HU" sz="1600" b="1" dirty="0" smtClean="0">
                <a:solidFill>
                  <a:srgbClr val="C00000"/>
                </a:solidFill>
              </a:rPr>
              <a:t> </a:t>
            </a:r>
            <a:r>
              <a:rPr lang="hu-HU" sz="1600" b="1" dirty="0" err="1" smtClean="0">
                <a:solidFill>
                  <a:srgbClr val="C00000"/>
                </a:solidFill>
              </a:rPr>
              <a:t>Zellen</a:t>
            </a:r>
            <a:r>
              <a:rPr lang="hu-HU" sz="1600" b="1" dirty="0" smtClean="0">
                <a:solidFill>
                  <a:srgbClr val="C00000"/>
                </a:solidFill>
              </a:rPr>
              <a:t> </a:t>
            </a:r>
            <a:r>
              <a:rPr lang="hu-HU" sz="1600" dirty="0" err="1" smtClean="0"/>
              <a:t>signalisieren</a:t>
            </a:r>
            <a:r>
              <a:rPr lang="hu-HU" sz="1600" dirty="0" smtClean="0"/>
              <a:t>  </a:t>
            </a:r>
            <a:r>
              <a:rPr lang="hu-HU" sz="1600" dirty="0" err="1" smtClean="0"/>
              <a:t>ihre</a:t>
            </a:r>
            <a:r>
              <a:rPr lang="hu-HU" sz="1600" dirty="0" smtClean="0"/>
              <a:t> </a:t>
            </a:r>
            <a:r>
              <a:rPr lang="hu-HU" sz="1600" dirty="0" err="1" smtClean="0"/>
              <a:t>Zielzellen</a:t>
            </a:r>
            <a:r>
              <a:rPr lang="hu-HU" sz="1600" dirty="0" smtClean="0"/>
              <a:t> </a:t>
            </a:r>
            <a:r>
              <a:rPr lang="hu-HU" sz="1600" dirty="0" err="1" smtClean="0"/>
              <a:t>durch</a:t>
            </a:r>
            <a:r>
              <a:rPr lang="hu-HU" sz="1600" dirty="0" smtClean="0"/>
              <a:t> die </a:t>
            </a:r>
            <a:r>
              <a:rPr lang="hu-HU" sz="1600" dirty="0" err="1" smtClean="0"/>
              <a:t>Blutbahn</a:t>
            </a:r>
            <a:r>
              <a:rPr lang="hu-HU" sz="1600" dirty="0" smtClean="0"/>
              <a:t>. </a:t>
            </a:r>
            <a:r>
              <a:rPr lang="hu-HU" sz="1600" dirty="0" err="1" smtClean="0"/>
              <a:t>Signalmoleküle</a:t>
            </a:r>
            <a:r>
              <a:rPr lang="hu-HU" sz="1600" dirty="0" smtClean="0"/>
              <a:t> von </a:t>
            </a:r>
            <a:r>
              <a:rPr lang="hu-HU" sz="1600" b="1" dirty="0" err="1" smtClean="0">
                <a:solidFill>
                  <a:srgbClr val="C00000"/>
                </a:solidFill>
              </a:rPr>
              <a:t>parakrinen</a:t>
            </a:r>
            <a:r>
              <a:rPr lang="hu-HU" sz="1600" b="1" dirty="0" smtClean="0">
                <a:solidFill>
                  <a:srgbClr val="C00000"/>
                </a:solidFill>
              </a:rPr>
              <a:t> </a:t>
            </a:r>
            <a:r>
              <a:rPr lang="hu-HU" sz="1600" b="1" dirty="0" err="1" smtClean="0">
                <a:solidFill>
                  <a:srgbClr val="C00000"/>
                </a:solidFill>
              </a:rPr>
              <a:t>Zellen</a:t>
            </a:r>
            <a:r>
              <a:rPr lang="hu-HU" sz="1600" dirty="0" smtClean="0">
                <a:solidFill>
                  <a:srgbClr val="C00000"/>
                </a:solidFill>
              </a:rPr>
              <a:t> </a:t>
            </a:r>
            <a:r>
              <a:rPr lang="hu-HU" sz="1600" dirty="0" err="1" smtClean="0"/>
              <a:t>erreichen</a:t>
            </a:r>
            <a:r>
              <a:rPr lang="hu-HU" sz="1600" dirty="0" smtClean="0"/>
              <a:t> die </a:t>
            </a:r>
            <a:r>
              <a:rPr lang="hu-HU" sz="1600" dirty="0" err="1" smtClean="0"/>
              <a:t>Zielzellen</a:t>
            </a:r>
            <a:r>
              <a:rPr lang="hu-HU" sz="1600" dirty="0" smtClean="0"/>
              <a:t> </a:t>
            </a:r>
            <a:r>
              <a:rPr lang="hu-HU" sz="1600" dirty="0" err="1" smtClean="0"/>
              <a:t>durch</a:t>
            </a:r>
            <a:r>
              <a:rPr lang="hu-HU" sz="1600" dirty="0" smtClean="0"/>
              <a:t> </a:t>
            </a:r>
            <a:r>
              <a:rPr lang="hu-HU" sz="1600" dirty="0" err="1" smtClean="0"/>
              <a:t>Diffusion</a:t>
            </a:r>
            <a:r>
              <a:rPr lang="hu-HU" sz="1600" dirty="0" smtClean="0"/>
              <a:t>. </a:t>
            </a:r>
            <a:r>
              <a:rPr lang="hu-HU" sz="1600" dirty="0" err="1" smtClean="0"/>
              <a:t>Pyramidenförmige</a:t>
            </a:r>
            <a:r>
              <a:rPr lang="hu-HU" sz="1600" dirty="0" smtClean="0"/>
              <a:t> </a:t>
            </a:r>
            <a:r>
              <a:rPr lang="hu-HU" sz="1600" dirty="0" err="1" smtClean="0"/>
              <a:t>einzelne</a:t>
            </a:r>
            <a:r>
              <a:rPr lang="hu-HU" sz="1600" dirty="0" smtClean="0"/>
              <a:t> </a:t>
            </a:r>
            <a:r>
              <a:rPr lang="hu-HU" sz="1600" dirty="0" err="1" smtClean="0"/>
              <a:t>Zellen</a:t>
            </a:r>
            <a:r>
              <a:rPr lang="hu-HU" sz="1600" dirty="0" smtClean="0"/>
              <a:t> </a:t>
            </a:r>
            <a:r>
              <a:rPr lang="hu-HU" sz="1600" dirty="0" err="1" smtClean="0"/>
              <a:t>im</a:t>
            </a:r>
            <a:r>
              <a:rPr lang="hu-HU" sz="1600" dirty="0" smtClean="0"/>
              <a:t> </a:t>
            </a:r>
            <a:r>
              <a:rPr lang="hu-HU" sz="1600" dirty="0" err="1" smtClean="0"/>
              <a:t>Oberflächenepithel</a:t>
            </a:r>
            <a:r>
              <a:rPr lang="hu-HU" sz="1600" dirty="0" smtClean="0"/>
              <a:t>, </a:t>
            </a:r>
            <a:r>
              <a:rPr lang="hu-HU" sz="1600" dirty="0" err="1" smtClean="0"/>
              <a:t>Sekretion</a:t>
            </a:r>
            <a:r>
              <a:rPr lang="hu-HU" sz="1600" dirty="0" smtClean="0"/>
              <a:t> </a:t>
            </a:r>
            <a:r>
              <a:rPr lang="hu-HU" sz="1600" dirty="0" err="1" smtClean="0"/>
              <a:t>basalwerts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die </a:t>
            </a:r>
            <a:r>
              <a:rPr lang="hu-HU" sz="1600" dirty="0" err="1" smtClean="0"/>
              <a:t>Lamina</a:t>
            </a:r>
            <a:r>
              <a:rPr lang="hu-HU" sz="1600" dirty="0" smtClean="0"/>
              <a:t> </a:t>
            </a:r>
            <a:r>
              <a:rPr lang="hu-HU" sz="1600" dirty="0" err="1" smtClean="0"/>
              <a:t>propria</a:t>
            </a:r>
            <a:r>
              <a:rPr lang="hu-HU" sz="1600" dirty="0" smtClean="0"/>
              <a:t>. </a:t>
            </a:r>
            <a:r>
              <a:rPr lang="hu-HU" sz="1600" dirty="0" err="1" smtClean="0"/>
              <a:t>Peptidhormone</a:t>
            </a:r>
            <a:r>
              <a:rPr lang="hu-HU" sz="1600" dirty="0" smtClean="0"/>
              <a:t> und </a:t>
            </a:r>
            <a:r>
              <a:rPr lang="hu-HU" sz="1600" dirty="0" err="1" smtClean="0"/>
              <a:t>chromaffine</a:t>
            </a:r>
            <a:r>
              <a:rPr lang="hu-HU" sz="1600" dirty="0" smtClean="0"/>
              <a:t> </a:t>
            </a:r>
            <a:r>
              <a:rPr lang="hu-HU" sz="1600" dirty="0" err="1" smtClean="0"/>
              <a:t>Hormone</a:t>
            </a:r>
            <a:r>
              <a:rPr lang="hu-HU" sz="1600" dirty="0" smtClean="0"/>
              <a:t> (</a:t>
            </a:r>
            <a:r>
              <a:rPr lang="hu-HU" sz="1600" dirty="0" err="1" smtClean="0"/>
              <a:t>Serotonin</a:t>
            </a:r>
            <a:r>
              <a:rPr lang="hu-HU" sz="1600" dirty="0" smtClean="0"/>
              <a:t>, </a:t>
            </a:r>
            <a:r>
              <a:rPr lang="hu-HU" sz="1600" dirty="0" err="1" smtClean="0"/>
              <a:t>Histamin</a:t>
            </a:r>
            <a:r>
              <a:rPr lang="hu-HU" sz="1600" dirty="0" smtClean="0"/>
              <a:t>).</a:t>
            </a:r>
            <a:endParaRPr lang="hu-HU" sz="1600" dirty="0"/>
          </a:p>
        </p:txBody>
      </p:sp>
    </p:spTree>
    <p:extLst>
      <p:ext uri="{BB962C8B-B14F-4D97-AF65-F5344CB8AC3E}">
        <p14:creationId xmlns:p14="http://schemas.microsoft.com/office/powerpoint/2010/main" val="99840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zövegdoboz 1"/>
          <p:cNvSpPr txBox="1">
            <a:spLocks noChangeArrowheads="1"/>
          </p:cNvSpPr>
          <p:nvPr/>
        </p:nvSpPr>
        <p:spPr bwMode="auto">
          <a:xfrm>
            <a:off x="2483767" y="188640"/>
            <a:ext cx="47529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400" b="1" dirty="0" err="1">
                <a:solidFill>
                  <a:srgbClr val="006699"/>
                </a:solidFill>
                <a:latin typeface="Comic Sans MS" pitchFamily="66" charset="0"/>
              </a:rPr>
              <a:t>Speiseröhre</a:t>
            </a:r>
            <a:r>
              <a:rPr lang="hu-HU" altLang="hu-HU" sz="2400" b="1" dirty="0">
                <a:solidFill>
                  <a:srgbClr val="006699"/>
                </a:solidFill>
                <a:latin typeface="Comic Sans MS" pitchFamily="66" charset="0"/>
              </a:rPr>
              <a:t> </a:t>
            </a:r>
            <a:r>
              <a:rPr lang="hu-HU" altLang="hu-HU" sz="2400" b="1" dirty="0" smtClean="0">
                <a:solidFill>
                  <a:srgbClr val="006699"/>
                </a:solidFill>
                <a:latin typeface="Comic Sans MS" pitchFamily="66" charset="0"/>
              </a:rPr>
              <a:t>(</a:t>
            </a:r>
            <a:r>
              <a:rPr lang="hu-HU" altLang="hu-HU" sz="2400" b="1" dirty="0" err="1" smtClean="0">
                <a:solidFill>
                  <a:srgbClr val="006699"/>
                </a:solidFill>
                <a:latin typeface="Comic Sans MS" pitchFamily="66" charset="0"/>
              </a:rPr>
              <a:t>Ösophagus</a:t>
            </a:r>
            <a:r>
              <a:rPr lang="hu-HU" altLang="hu-HU" sz="2400" b="1" dirty="0">
                <a:solidFill>
                  <a:srgbClr val="006699"/>
                </a:solidFill>
                <a:latin typeface="Comic Sans MS" pitchFamily="66" charset="0"/>
              </a:rPr>
              <a:t>)</a:t>
            </a:r>
          </a:p>
        </p:txBody>
      </p:sp>
      <p:pic>
        <p:nvPicPr>
          <p:cNvPr id="39939" name="Kép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3" y="880305"/>
            <a:ext cx="7258050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Szövegdoboz 3"/>
          <p:cNvSpPr txBox="1">
            <a:spLocks noChangeArrowheads="1"/>
          </p:cNvSpPr>
          <p:nvPr/>
        </p:nvSpPr>
        <p:spPr bwMode="auto">
          <a:xfrm>
            <a:off x="5958335" y="4244766"/>
            <a:ext cx="2951162" cy="232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eaLnBrk="1" hangingPunct="1">
              <a:spcBef>
                <a:spcPct val="0"/>
              </a:spcBef>
              <a:buNone/>
            </a:pPr>
            <a:r>
              <a:rPr lang="hu-HU" altLang="hu-HU" sz="1400" b="1" dirty="0" err="1" smtClean="0">
                <a:solidFill>
                  <a:schemeClr val="tx2"/>
                </a:solidFill>
                <a:latin typeface="Calibri" pitchFamily="34" charset="0"/>
              </a:rPr>
              <a:t>Charakteristische</a:t>
            </a:r>
            <a:r>
              <a:rPr lang="hu-HU" altLang="hu-HU" sz="1400" b="1" dirty="0" smtClean="0">
                <a:solidFill>
                  <a:schemeClr val="tx2"/>
                </a:solidFill>
                <a:latin typeface="Calibri" pitchFamily="34" charset="0"/>
              </a:rPr>
              <a:t> </a:t>
            </a:r>
            <a:r>
              <a:rPr lang="hu-HU" altLang="hu-HU" sz="1400" b="1" dirty="0" err="1" smtClean="0">
                <a:solidFill>
                  <a:schemeClr val="tx2"/>
                </a:solidFill>
                <a:latin typeface="Calibri" pitchFamily="34" charset="0"/>
              </a:rPr>
              <a:t>Eigenschaften</a:t>
            </a:r>
            <a:r>
              <a:rPr lang="hu-HU" altLang="hu-HU" sz="1400" b="1" dirty="0" smtClean="0">
                <a:solidFill>
                  <a:schemeClr val="tx2"/>
                </a:solidFill>
                <a:latin typeface="Calibri" pitchFamily="34" charset="0"/>
              </a:rPr>
              <a:t>:</a:t>
            </a:r>
          </a:p>
          <a:p>
            <a:pPr marL="0" indent="0" eaLnBrk="1" hangingPunct="1">
              <a:spcBef>
                <a:spcPct val="0"/>
              </a:spcBef>
              <a:buNone/>
            </a:pPr>
            <a:endParaRPr lang="hu-HU" altLang="hu-HU" sz="1400" b="1" dirty="0" smtClean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1300" dirty="0" err="1" smtClean="0">
                <a:latin typeface="Calibri" pitchFamily="34" charset="0"/>
              </a:rPr>
              <a:t>Sternförmiges</a:t>
            </a:r>
            <a:r>
              <a:rPr lang="hu-HU" altLang="hu-HU" sz="1300" dirty="0" smtClean="0">
                <a:latin typeface="Calibri" pitchFamily="34" charset="0"/>
              </a:rPr>
              <a:t> Lumen (</a:t>
            </a:r>
            <a:r>
              <a:rPr lang="hu-HU" altLang="hu-HU" sz="1300" dirty="0" err="1" smtClean="0">
                <a:latin typeface="Calibri" pitchFamily="34" charset="0"/>
              </a:rPr>
              <a:t>Reservefalten</a:t>
            </a:r>
            <a:r>
              <a:rPr lang="hu-HU" altLang="hu-HU" sz="1300" dirty="0" smtClean="0">
                <a:latin typeface="Calibri" pitchFamily="34" charset="0"/>
              </a:rPr>
              <a:t> </a:t>
            </a:r>
            <a:r>
              <a:rPr lang="hu-HU" altLang="hu-HU" sz="1300" dirty="0" err="1" smtClean="0">
                <a:latin typeface="Calibri" pitchFamily="34" charset="0"/>
              </a:rPr>
              <a:t>in</a:t>
            </a:r>
            <a:r>
              <a:rPr lang="hu-HU" altLang="hu-HU" sz="1300" dirty="0" smtClean="0">
                <a:latin typeface="Calibri" pitchFamily="34" charset="0"/>
              </a:rPr>
              <a:t> </a:t>
            </a:r>
            <a:r>
              <a:rPr lang="hu-HU" altLang="hu-HU" sz="1300" dirty="0" err="1" smtClean="0">
                <a:latin typeface="Calibri" pitchFamily="34" charset="0"/>
              </a:rPr>
              <a:t>Querschnitt</a:t>
            </a:r>
            <a:r>
              <a:rPr lang="hu-HU" altLang="hu-HU" sz="1300" dirty="0" smtClean="0">
                <a:latin typeface="Calibri" pitchFamily="34" charset="0"/>
              </a:rPr>
              <a:t>)</a:t>
            </a:r>
          </a:p>
          <a:p>
            <a:pPr eaLnBrk="1" hangingPunct="1">
              <a:spcBef>
                <a:spcPct val="0"/>
              </a:spcBef>
            </a:pPr>
            <a:r>
              <a:rPr lang="hu-HU" altLang="hu-HU" sz="1300" dirty="0" err="1" smtClean="0">
                <a:latin typeface="Calibri" pitchFamily="34" charset="0"/>
              </a:rPr>
              <a:t>Mehrschichtiges</a:t>
            </a:r>
            <a:r>
              <a:rPr lang="hu-HU" altLang="hu-HU" sz="1300" dirty="0" smtClean="0">
                <a:latin typeface="Calibri" pitchFamily="34" charset="0"/>
              </a:rPr>
              <a:t> </a:t>
            </a:r>
            <a:r>
              <a:rPr lang="hu-HU" altLang="hu-HU" sz="1300" dirty="0" err="1">
                <a:latin typeface="Calibri" pitchFamily="34" charset="0"/>
              </a:rPr>
              <a:t>unverhorntes</a:t>
            </a:r>
            <a:r>
              <a:rPr lang="hu-HU" altLang="hu-HU" sz="1300" dirty="0">
                <a:latin typeface="Calibri" pitchFamily="34" charset="0"/>
              </a:rPr>
              <a:t> </a:t>
            </a:r>
            <a:r>
              <a:rPr lang="hu-HU" altLang="hu-HU" sz="1300" dirty="0" err="1">
                <a:latin typeface="Calibri" pitchFamily="34" charset="0"/>
              </a:rPr>
              <a:t>Plattenepithel</a:t>
            </a:r>
            <a:endParaRPr lang="hu-HU" altLang="hu-HU" sz="13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1300" dirty="0" err="1">
                <a:latin typeface="Calibri" pitchFamily="34" charset="0"/>
              </a:rPr>
              <a:t>Muköse</a:t>
            </a:r>
            <a:r>
              <a:rPr lang="hu-HU" altLang="hu-HU" sz="1300" dirty="0">
                <a:latin typeface="Calibri" pitchFamily="34" charset="0"/>
              </a:rPr>
              <a:t> </a:t>
            </a:r>
            <a:r>
              <a:rPr lang="hu-HU" altLang="hu-HU" sz="1300" dirty="0" err="1">
                <a:latin typeface="Calibri" pitchFamily="34" charset="0"/>
              </a:rPr>
              <a:t>Drüsen</a:t>
            </a:r>
            <a:r>
              <a:rPr lang="hu-HU" altLang="hu-HU" sz="1300" dirty="0">
                <a:latin typeface="Calibri" pitchFamily="34" charset="0"/>
              </a:rPr>
              <a:t> </a:t>
            </a:r>
            <a:r>
              <a:rPr lang="hu-HU" altLang="hu-HU" sz="1300" dirty="0" err="1">
                <a:latin typeface="Calibri" pitchFamily="34" charset="0"/>
              </a:rPr>
              <a:t>in</a:t>
            </a:r>
            <a:r>
              <a:rPr lang="hu-HU" altLang="hu-HU" sz="1300" dirty="0">
                <a:latin typeface="Calibri" pitchFamily="34" charset="0"/>
              </a:rPr>
              <a:t> der </a:t>
            </a:r>
            <a:r>
              <a:rPr lang="hu-HU" altLang="hu-HU" sz="1300" dirty="0" err="1">
                <a:latin typeface="Calibri" pitchFamily="34" charset="0"/>
              </a:rPr>
              <a:t>Submukosa</a:t>
            </a:r>
            <a:endParaRPr lang="hu-HU" altLang="hu-HU" sz="13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1300" dirty="0" err="1">
                <a:latin typeface="Calibri" pitchFamily="34" charset="0"/>
              </a:rPr>
              <a:t>Muskulatur</a:t>
            </a:r>
            <a:r>
              <a:rPr lang="hu-HU" altLang="hu-HU" sz="1300" dirty="0">
                <a:latin typeface="Calibri" pitchFamily="34" charset="0"/>
              </a:rPr>
              <a:t>: </a:t>
            </a:r>
            <a:r>
              <a:rPr lang="hu-HU" altLang="hu-HU" sz="1300" dirty="0" err="1">
                <a:latin typeface="Calibri" pitchFamily="34" charset="0"/>
              </a:rPr>
              <a:t>Übergang</a:t>
            </a:r>
            <a:r>
              <a:rPr lang="hu-HU" altLang="hu-HU" sz="1300" dirty="0">
                <a:latin typeface="Calibri" pitchFamily="34" charset="0"/>
              </a:rPr>
              <a:t> von </a:t>
            </a:r>
            <a:r>
              <a:rPr lang="hu-HU" altLang="hu-HU" sz="1300" dirty="0" err="1">
                <a:latin typeface="Calibri" pitchFamily="34" charset="0"/>
              </a:rPr>
              <a:t>quergestreiften</a:t>
            </a:r>
            <a:r>
              <a:rPr lang="hu-HU" altLang="hu-HU" sz="1300" dirty="0">
                <a:latin typeface="Calibri" pitchFamily="34" charset="0"/>
              </a:rPr>
              <a:t> </a:t>
            </a:r>
            <a:r>
              <a:rPr lang="hu-HU" altLang="hu-HU" sz="1300" dirty="0" err="1">
                <a:latin typeface="Calibri" pitchFamily="34" charset="0"/>
              </a:rPr>
              <a:t>Muskulatur</a:t>
            </a:r>
            <a:r>
              <a:rPr lang="hu-HU" altLang="hu-HU" sz="1300" dirty="0">
                <a:latin typeface="Calibri" pitchFamily="34" charset="0"/>
              </a:rPr>
              <a:t> </a:t>
            </a:r>
            <a:r>
              <a:rPr lang="hu-HU" altLang="hu-HU" sz="1300" dirty="0" err="1">
                <a:latin typeface="Calibri" pitchFamily="34" charset="0"/>
              </a:rPr>
              <a:t>zu</a:t>
            </a:r>
            <a:r>
              <a:rPr lang="hu-HU" altLang="hu-HU" sz="1300" dirty="0">
                <a:latin typeface="Calibri" pitchFamily="34" charset="0"/>
              </a:rPr>
              <a:t> </a:t>
            </a:r>
            <a:r>
              <a:rPr lang="hu-HU" altLang="hu-HU" sz="1300" dirty="0" err="1">
                <a:latin typeface="Calibri" pitchFamily="34" charset="0"/>
              </a:rPr>
              <a:t>glatte</a:t>
            </a:r>
            <a:r>
              <a:rPr lang="hu-HU" altLang="hu-HU" sz="1300" dirty="0">
                <a:latin typeface="Calibri" pitchFamily="34" charset="0"/>
              </a:rPr>
              <a:t> </a:t>
            </a:r>
            <a:r>
              <a:rPr lang="hu-HU" altLang="hu-HU" sz="1300" dirty="0" err="1">
                <a:latin typeface="Calibri" pitchFamily="34" charset="0"/>
              </a:rPr>
              <a:t>Muskulatur</a:t>
            </a:r>
            <a:endParaRPr lang="hu-HU" altLang="hu-HU" sz="1300" dirty="0">
              <a:latin typeface="Calibri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hu-HU" altLang="hu-HU" sz="1300" dirty="0" err="1">
                <a:latin typeface="Calibri" pitchFamily="34" charset="0"/>
              </a:rPr>
              <a:t>Adventitia</a:t>
            </a:r>
            <a:endParaRPr lang="hu-HU" altLang="hu-HU" sz="1300" dirty="0">
              <a:latin typeface="Calibri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122238" y="5375919"/>
            <a:ext cx="56018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chemeClr val="tx2"/>
                </a:solidFill>
              </a:rPr>
              <a:t>Aufgabe</a:t>
            </a:r>
            <a:r>
              <a:rPr lang="hu-HU" sz="1400" b="1" dirty="0" smtClean="0">
                <a:solidFill>
                  <a:schemeClr val="tx2"/>
                </a:solidFill>
              </a:rPr>
              <a:t>:  </a:t>
            </a:r>
            <a:r>
              <a:rPr lang="hu-HU" sz="1400" b="1" dirty="0" err="1" smtClean="0">
                <a:solidFill>
                  <a:schemeClr val="tx2"/>
                </a:solidFill>
              </a:rPr>
              <a:t>effektiver</a:t>
            </a:r>
            <a:r>
              <a:rPr lang="hu-HU" sz="1400" b="1" dirty="0" smtClean="0">
                <a:solidFill>
                  <a:schemeClr val="tx2"/>
                </a:solidFill>
              </a:rPr>
              <a:t> </a:t>
            </a:r>
            <a:r>
              <a:rPr lang="hu-HU" sz="1400" b="1" dirty="0" err="1" smtClean="0">
                <a:solidFill>
                  <a:schemeClr val="tx2"/>
                </a:solidFill>
              </a:rPr>
              <a:t>Transport</a:t>
            </a:r>
            <a:r>
              <a:rPr lang="hu-HU" sz="1400" b="1" dirty="0" smtClean="0">
                <a:solidFill>
                  <a:schemeClr val="tx2"/>
                </a:solidFill>
              </a:rPr>
              <a:t> von </a:t>
            </a:r>
            <a:r>
              <a:rPr lang="hu-HU" sz="1400" b="1" dirty="0" err="1" smtClean="0">
                <a:solidFill>
                  <a:schemeClr val="tx2"/>
                </a:solidFill>
              </a:rPr>
              <a:t>Speisebrocken</a:t>
            </a:r>
            <a:r>
              <a:rPr lang="hu-HU" sz="1400" b="1" dirty="0" smtClean="0">
                <a:solidFill>
                  <a:schemeClr val="tx2"/>
                </a:solidFill>
              </a:rPr>
              <a:t> </a:t>
            </a:r>
            <a:r>
              <a:rPr lang="hu-HU" sz="1400" dirty="0" err="1" smtClean="0">
                <a:solidFill>
                  <a:schemeClr val="tx2"/>
                </a:solidFill>
              </a:rPr>
              <a:t>durch</a:t>
            </a:r>
            <a:r>
              <a:rPr lang="hu-HU" sz="1400" dirty="0" smtClean="0">
                <a:solidFill>
                  <a:schemeClr val="tx2"/>
                </a:solidFill>
              </a:rPr>
              <a:t> …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1400" dirty="0" err="1" smtClean="0"/>
              <a:t>Reservefalten</a:t>
            </a:r>
            <a:endParaRPr lang="hu-HU" sz="1400" dirty="0" smtClean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1400" dirty="0" err="1" smtClean="0"/>
              <a:t>Widerstandfähiges</a:t>
            </a:r>
            <a:r>
              <a:rPr lang="hu-HU" sz="1400" dirty="0" smtClean="0"/>
              <a:t> </a:t>
            </a:r>
            <a:r>
              <a:rPr lang="hu-HU" sz="1400" dirty="0" err="1" smtClean="0"/>
              <a:t>Epithel</a:t>
            </a:r>
            <a:r>
              <a:rPr lang="hu-HU" sz="1400" dirty="0" smtClean="0"/>
              <a:t> (</a:t>
            </a:r>
            <a:r>
              <a:rPr lang="hu-HU" sz="1400" dirty="0" err="1" smtClean="0"/>
              <a:t>mehrschichtiges</a:t>
            </a:r>
            <a:r>
              <a:rPr lang="hu-HU" sz="1400" dirty="0" smtClean="0"/>
              <a:t> </a:t>
            </a:r>
            <a:r>
              <a:rPr lang="hu-HU" sz="1400" dirty="0" err="1" smtClean="0"/>
              <a:t>Plattenepithel</a:t>
            </a:r>
            <a:r>
              <a:rPr lang="hu-HU" sz="1400" dirty="0" smtClean="0"/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1400" dirty="0" err="1" smtClean="0"/>
              <a:t>Gleitschleim</a:t>
            </a:r>
            <a:r>
              <a:rPr lang="hu-HU" sz="1400" dirty="0" smtClean="0"/>
              <a:t> von </a:t>
            </a:r>
            <a:r>
              <a:rPr lang="hu-HU" sz="1400" dirty="0" err="1" smtClean="0"/>
              <a:t>mukösen</a:t>
            </a:r>
            <a:r>
              <a:rPr lang="hu-HU" sz="1400" dirty="0" smtClean="0"/>
              <a:t> </a:t>
            </a:r>
            <a:r>
              <a:rPr lang="hu-HU" sz="1400" dirty="0" err="1" smtClean="0"/>
              <a:t>Drüsen</a:t>
            </a:r>
            <a:r>
              <a:rPr lang="hu-HU" sz="1400" dirty="0" smtClean="0"/>
              <a:t> (</a:t>
            </a:r>
            <a:r>
              <a:rPr lang="hu-HU" sz="1400" dirty="0" err="1" smtClean="0"/>
              <a:t>in</a:t>
            </a:r>
            <a:r>
              <a:rPr lang="hu-HU" sz="1400" dirty="0" smtClean="0"/>
              <a:t> </a:t>
            </a:r>
            <a:r>
              <a:rPr lang="hu-HU" sz="1400" dirty="0" err="1" smtClean="0"/>
              <a:t>Submukosa</a:t>
            </a:r>
            <a:r>
              <a:rPr lang="hu-HU" sz="1400" dirty="0" smtClean="0"/>
              <a:t>)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hu-HU" sz="1400" dirty="0" err="1" smtClean="0"/>
              <a:t>Dicke</a:t>
            </a:r>
            <a:r>
              <a:rPr lang="hu-HU" sz="1400" dirty="0" smtClean="0"/>
              <a:t> </a:t>
            </a:r>
            <a:r>
              <a:rPr lang="hu-HU" sz="1400" dirty="0" err="1" smtClean="0"/>
              <a:t>Muskulatur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79006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zövegdoboz 1"/>
          <p:cNvSpPr txBox="1">
            <a:spLocks noChangeArrowheads="1"/>
          </p:cNvSpPr>
          <p:nvPr/>
        </p:nvSpPr>
        <p:spPr bwMode="auto">
          <a:xfrm>
            <a:off x="468313" y="362451"/>
            <a:ext cx="352742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b="1">
                <a:solidFill>
                  <a:srgbClr val="006699"/>
                </a:solidFill>
                <a:latin typeface="Comic Sans MS" pitchFamily="66" charset="0"/>
              </a:rPr>
              <a:t>Magen</a:t>
            </a:r>
          </a:p>
        </p:txBody>
      </p:sp>
      <p:pic>
        <p:nvPicPr>
          <p:cNvPr id="40963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397" y="277814"/>
            <a:ext cx="5579216" cy="622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zövegdoboz 3"/>
          <p:cNvSpPr txBox="1"/>
          <p:nvPr/>
        </p:nvSpPr>
        <p:spPr>
          <a:xfrm>
            <a:off x="161235" y="4437112"/>
            <a:ext cx="3168650" cy="184665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b="1" dirty="0">
                <a:solidFill>
                  <a:schemeClr val="tx2"/>
                </a:solidFill>
              </a:rPr>
              <a:t>Fundus:</a:t>
            </a:r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hu-HU" sz="1600" b="1" dirty="0" err="1" smtClean="0"/>
              <a:t>Dicke</a:t>
            </a:r>
            <a:r>
              <a:rPr lang="hu-HU" sz="1600" b="1" dirty="0" smtClean="0"/>
              <a:t> </a:t>
            </a:r>
            <a:r>
              <a:rPr lang="hu-HU" sz="1600" b="1" dirty="0" err="1"/>
              <a:t>Schleimhaut</a:t>
            </a:r>
            <a:r>
              <a:rPr lang="hu-HU" sz="1600" b="1" dirty="0"/>
              <a:t> </a:t>
            </a:r>
            <a:r>
              <a:rPr lang="hu-HU" sz="1600" dirty="0"/>
              <a:t>mit </a:t>
            </a:r>
            <a:r>
              <a:rPr lang="hu-HU" sz="1600" b="1" dirty="0" err="1"/>
              <a:t>Fundusdrüsen</a:t>
            </a:r>
            <a:r>
              <a:rPr lang="hu-HU" sz="1600" dirty="0"/>
              <a:t> </a:t>
            </a:r>
            <a:r>
              <a:rPr lang="hu-HU" sz="1600" dirty="0" err="1"/>
              <a:t>in</a:t>
            </a:r>
            <a:r>
              <a:rPr lang="hu-HU" sz="1600" dirty="0"/>
              <a:t> der </a:t>
            </a:r>
            <a:r>
              <a:rPr lang="hu-HU" sz="1600" dirty="0" err="1"/>
              <a:t>lamina</a:t>
            </a:r>
            <a:r>
              <a:rPr lang="hu-HU" sz="1600" dirty="0"/>
              <a:t> </a:t>
            </a:r>
            <a:r>
              <a:rPr lang="hu-HU" sz="1600" dirty="0" err="1"/>
              <a:t>propria</a:t>
            </a:r>
            <a:endParaRPr lang="hu-HU" sz="160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endParaRPr lang="hu-HU" sz="1600" dirty="0"/>
          </a:p>
          <a:p>
            <a:pPr marL="171450" indent="-171450">
              <a:buFont typeface="Arial" panose="020B0604020202020204" pitchFamily="34" charset="0"/>
              <a:buChar char="•"/>
              <a:defRPr/>
            </a:pPr>
            <a:r>
              <a:rPr lang="hu-HU" sz="1600" b="1" dirty="0" err="1"/>
              <a:t>Dicke</a:t>
            </a:r>
            <a:r>
              <a:rPr lang="hu-HU" sz="1600" b="1" dirty="0"/>
              <a:t> </a:t>
            </a:r>
            <a:r>
              <a:rPr lang="hu-HU" sz="1600" b="1" dirty="0" err="1"/>
              <a:t>Tunica</a:t>
            </a:r>
            <a:r>
              <a:rPr lang="hu-HU" sz="1600" b="1" dirty="0"/>
              <a:t> </a:t>
            </a:r>
            <a:r>
              <a:rPr lang="hu-HU" sz="1600" b="1" dirty="0" err="1"/>
              <a:t>muscularis</a:t>
            </a:r>
            <a:r>
              <a:rPr lang="hu-HU" sz="1600" b="1" dirty="0"/>
              <a:t> </a:t>
            </a:r>
            <a:r>
              <a:rPr lang="hu-HU" sz="1600" dirty="0"/>
              <a:t>mit 3 </a:t>
            </a:r>
            <a:r>
              <a:rPr lang="hu-HU" sz="1600" dirty="0" err="1"/>
              <a:t>Schichten</a:t>
            </a:r>
            <a:r>
              <a:rPr lang="hu-HU" sz="1600" dirty="0"/>
              <a:t> </a:t>
            </a:r>
            <a:r>
              <a:rPr lang="hu-HU" sz="1600" dirty="0" err="1" smtClean="0"/>
              <a:t>glatter</a:t>
            </a:r>
            <a:r>
              <a:rPr lang="hu-HU" sz="1600" dirty="0" smtClean="0"/>
              <a:t> </a:t>
            </a:r>
            <a:r>
              <a:rPr lang="hu-HU" sz="1600" dirty="0" err="1"/>
              <a:t>Muskulatur</a:t>
            </a:r>
            <a:r>
              <a:rPr lang="hu-HU" sz="1600" dirty="0"/>
              <a:t> </a:t>
            </a:r>
          </a:p>
        </p:txBody>
      </p:sp>
      <p:pic>
        <p:nvPicPr>
          <p:cNvPr id="40965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32" y="1393250"/>
            <a:ext cx="2242465" cy="1985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Szövegdoboz 6"/>
          <p:cNvSpPr txBox="1">
            <a:spLocks noChangeArrowheads="1"/>
          </p:cNvSpPr>
          <p:nvPr/>
        </p:nvSpPr>
        <p:spPr bwMode="auto">
          <a:xfrm>
            <a:off x="2232025" y="2604719"/>
            <a:ext cx="7270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200" dirty="0"/>
              <a:t>Fundus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7415808" y="108536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 smtClean="0"/>
              <a:t>Schleimteppich</a:t>
            </a:r>
            <a:endParaRPr lang="hu-HU" sz="1600" dirty="0"/>
          </a:p>
        </p:txBody>
      </p:sp>
      <p:cxnSp>
        <p:nvCxnSpPr>
          <p:cNvPr id="5" name="Egyenes összekötő nyíllal 4"/>
          <p:cNvCxnSpPr/>
          <p:nvPr/>
        </p:nvCxnSpPr>
        <p:spPr>
          <a:xfrm>
            <a:off x="8627604" y="362451"/>
            <a:ext cx="0" cy="41651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zövegdoboz 5"/>
          <p:cNvSpPr txBox="1"/>
          <p:nvPr/>
        </p:nvSpPr>
        <p:spPr>
          <a:xfrm>
            <a:off x="1439937" y="1254750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Cardia</a:t>
            </a:r>
            <a:endParaRPr lang="hu-HU" sz="12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999463" y="321297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Pars</a:t>
            </a:r>
            <a:r>
              <a:rPr lang="hu-HU" sz="1200" dirty="0" smtClean="0"/>
              <a:t> </a:t>
            </a:r>
            <a:r>
              <a:rPr lang="hu-HU" sz="1200" dirty="0" err="1" smtClean="0"/>
              <a:t>pylorica</a:t>
            </a:r>
            <a:endParaRPr lang="hu-HU" sz="1200" dirty="0"/>
          </a:p>
        </p:txBody>
      </p:sp>
      <p:sp>
        <p:nvSpPr>
          <p:cNvPr id="8" name="Szövegdoboz 7"/>
          <p:cNvSpPr txBox="1"/>
          <p:nvPr/>
        </p:nvSpPr>
        <p:spPr>
          <a:xfrm>
            <a:off x="647589" y="3659252"/>
            <a:ext cx="2232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 smtClean="0"/>
              <a:t>Die </a:t>
            </a:r>
            <a:r>
              <a:rPr lang="hu-HU" sz="1600" b="1" dirty="0" err="1" smtClean="0"/>
              <a:t>drei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Regionen</a:t>
            </a:r>
            <a:endParaRPr lang="hu-HU" sz="1600" b="1" dirty="0"/>
          </a:p>
        </p:txBody>
      </p:sp>
    </p:spTree>
    <p:extLst>
      <p:ext uri="{BB962C8B-B14F-4D97-AF65-F5344CB8AC3E}">
        <p14:creationId xmlns:p14="http://schemas.microsoft.com/office/powerpoint/2010/main" val="322075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zövegdoboz 1"/>
          <p:cNvSpPr txBox="1">
            <a:spLocks noChangeArrowheads="1"/>
          </p:cNvSpPr>
          <p:nvPr/>
        </p:nvSpPr>
        <p:spPr bwMode="auto">
          <a:xfrm>
            <a:off x="4979136" y="183649"/>
            <a:ext cx="39608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2000" b="1" dirty="0" err="1">
                <a:solidFill>
                  <a:srgbClr val="006699"/>
                </a:solidFill>
                <a:latin typeface="Comic Sans MS" pitchFamily="66" charset="0"/>
              </a:rPr>
              <a:t>Fundusdrüsen</a:t>
            </a:r>
            <a:endParaRPr lang="hu-HU" altLang="hu-HU" sz="2000" b="1" dirty="0">
              <a:solidFill>
                <a:srgbClr val="006699"/>
              </a:solidFill>
              <a:latin typeface="Comic Sans MS" pitchFamily="66" charset="0"/>
            </a:endParaRPr>
          </a:p>
        </p:txBody>
      </p:sp>
      <p:pic>
        <p:nvPicPr>
          <p:cNvPr id="41987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54034"/>
            <a:ext cx="4248596" cy="641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Kép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3" y="839788"/>
            <a:ext cx="1901825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Szövegdoboz 6"/>
          <p:cNvSpPr txBox="1">
            <a:spLocks noChangeArrowheads="1"/>
          </p:cNvSpPr>
          <p:nvPr/>
        </p:nvSpPr>
        <p:spPr bwMode="auto">
          <a:xfrm>
            <a:off x="5174902" y="1252538"/>
            <a:ext cx="1087786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/>
              <a:t>Schleimschicht</a:t>
            </a:r>
            <a:endParaRPr lang="hu-HU" altLang="hu-HU" sz="1000" dirty="0"/>
          </a:p>
        </p:txBody>
      </p:sp>
      <p:sp>
        <p:nvSpPr>
          <p:cNvPr id="41990" name="Szövegdoboz 7"/>
          <p:cNvSpPr txBox="1">
            <a:spLocks noChangeArrowheads="1"/>
          </p:cNvSpPr>
          <p:nvPr/>
        </p:nvSpPr>
        <p:spPr bwMode="auto">
          <a:xfrm>
            <a:off x="4662488" y="1789599"/>
            <a:ext cx="15652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/>
              <a:t>Sekretorisches</a:t>
            </a:r>
            <a:r>
              <a:rPr lang="hu-HU" altLang="hu-HU" sz="1000" dirty="0"/>
              <a:t> </a:t>
            </a:r>
            <a:r>
              <a:rPr lang="hu-HU" altLang="hu-HU" sz="1000" dirty="0" err="1"/>
              <a:t>Deckepithel</a:t>
            </a:r>
            <a:endParaRPr lang="hu-HU" altLang="hu-HU" sz="1000" dirty="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>
                <a:solidFill>
                  <a:srgbClr val="C00000"/>
                </a:solidFill>
              </a:rPr>
              <a:t>Muzin</a:t>
            </a:r>
            <a:endParaRPr lang="hu-HU" altLang="hu-HU" sz="1000" dirty="0">
              <a:solidFill>
                <a:srgbClr val="C00000"/>
              </a:solidFill>
            </a:endParaRPr>
          </a:p>
        </p:txBody>
      </p:sp>
      <p:sp>
        <p:nvSpPr>
          <p:cNvPr id="41991" name="Szövegdoboz 8"/>
          <p:cNvSpPr txBox="1">
            <a:spLocks noChangeArrowheads="1"/>
          </p:cNvSpPr>
          <p:nvPr/>
        </p:nvSpPr>
        <p:spPr bwMode="auto">
          <a:xfrm>
            <a:off x="4552950" y="2409825"/>
            <a:ext cx="17287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/>
              <a:t>Undifferenzierte</a:t>
            </a:r>
            <a:r>
              <a:rPr lang="hu-HU" altLang="hu-HU" sz="1000" dirty="0"/>
              <a:t> </a:t>
            </a:r>
            <a:r>
              <a:rPr lang="hu-HU" altLang="hu-HU" sz="1000" dirty="0" err="1"/>
              <a:t>Stammzelle</a:t>
            </a:r>
            <a:endParaRPr lang="hu-HU" altLang="hu-HU" sz="1000" dirty="0"/>
          </a:p>
        </p:txBody>
      </p:sp>
      <p:sp>
        <p:nvSpPr>
          <p:cNvPr id="41992" name="Szövegdoboz 9"/>
          <p:cNvSpPr txBox="1">
            <a:spLocks noChangeArrowheads="1"/>
          </p:cNvSpPr>
          <p:nvPr/>
        </p:nvSpPr>
        <p:spPr bwMode="auto">
          <a:xfrm>
            <a:off x="5299075" y="2974975"/>
            <a:ext cx="100806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/>
              <a:t>Nebenzellen</a:t>
            </a:r>
            <a:endParaRPr lang="hu-HU" altLang="hu-HU" sz="1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>
                <a:solidFill>
                  <a:srgbClr val="C00000"/>
                </a:solidFill>
              </a:rPr>
              <a:t>Muzin</a:t>
            </a:r>
            <a:endParaRPr lang="hu-HU" altLang="hu-HU" sz="1000" dirty="0">
              <a:solidFill>
                <a:srgbClr val="C00000"/>
              </a:solidFill>
            </a:endParaRPr>
          </a:p>
        </p:txBody>
      </p:sp>
      <p:sp>
        <p:nvSpPr>
          <p:cNvPr id="41993" name="Szövegdoboz 10"/>
          <p:cNvSpPr txBox="1">
            <a:spLocks noChangeArrowheads="1"/>
          </p:cNvSpPr>
          <p:nvPr/>
        </p:nvSpPr>
        <p:spPr bwMode="auto">
          <a:xfrm>
            <a:off x="4614070" y="3813175"/>
            <a:ext cx="16898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/>
              <a:t>Belegzellen</a:t>
            </a:r>
            <a:endParaRPr lang="hu-HU" altLang="hu-HU" sz="1000" dirty="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 smtClean="0">
                <a:solidFill>
                  <a:srgbClr val="C00000"/>
                </a:solidFill>
              </a:rPr>
              <a:t>Salzsäure</a:t>
            </a:r>
            <a:r>
              <a:rPr lang="hu-HU" altLang="hu-HU" sz="1000" dirty="0" smtClean="0">
                <a:solidFill>
                  <a:srgbClr val="C00000"/>
                </a:solidFill>
              </a:rPr>
              <a:t>, </a:t>
            </a:r>
            <a:r>
              <a:rPr lang="hu-HU" altLang="hu-HU" sz="1000" dirty="0" err="1" smtClean="0">
                <a:solidFill>
                  <a:srgbClr val="C00000"/>
                </a:solidFill>
              </a:rPr>
              <a:t>intrinsic</a:t>
            </a:r>
            <a:r>
              <a:rPr lang="hu-HU" altLang="hu-HU" sz="1000" dirty="0" smtClean="0">
                <a:solidFill>
                  <a:srgbClr val="C00000"/>
                </a:solidFill>
              </a:rPr>
              <a:t> </a:t>
            </a:r>
            <a:r>
              <a:rPr lang="hu-HU" altLang="hu-HU" sz="1000" dirty="0" err="1" smtClean="0">
                <a:solidFill>
                  <a:srgbClr val="C00000"/>
                </a:solidFill>
              </a:rPr>
              <a:t>factor</a:t>
            </a:r>
            <a:endParaRPr lang="hu-HU" altLang="hu-HU" sz="1000" dirty="0">
              <a:solidFill>
                <a:srgbClr val="C00000"/>
              </a:solidFill>
            </a:endParaRPr>
          </a:p>
        </p:txBody>
      </p:sp>
      <p:sp>
        <p:nvSpPr>
          <p:cNvPr id="41994" name="Szövegdoboz 11"/>
          <p:cNvSpPr txBox="1">
            <a:spLocks noChangeArrowheads="1"/>
          </p:cNvSpPr>
          <p:nvPr/>
        </p:nvSpPr>
        <p:spPr bwMode="auto">
          <a:xfrm>
            <a:off x="4614070" y="5143948"/>
            <a:ext cx="167761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/>
              <a:t>Endokrine</a:t>
            </a:r>
            <a:r>
              <a:rPr lang="hu-HU" altLang="hu-HU" sz="1000" dirty="0"/>
              <a:t> </a:t>
            </a:r>
            <a:r>
              <a:rPr lang="hu-HU" altLang="hu-HU" sz="1000" dirty="0" err="1"/>
              <a:t>Zelle</a:t>
            </a:r>
            <a:endParaRPr lang="hu-HU" altLang="hu-HU" sz="1000" dirty="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 smtClean="0">
                <a:solidFill>
                  <a:srgbClr val="C00000"/>
                </a:solidFill>
              </a:rPr>
              <a:t>Gastrin</a:t>
            </a:r>
            <a:r>
              <a:rPr lang="hu-HU" altLang="hu-HU" sz="1000" dirty="0" smtClean="0">
                <a:solidFill>
                  <a:srgbClr val="C00000"/>
                </a:solidFill>
              </a:rPr>
              <a:t>, </a:t>
            </a:r>
            <a:r>
              <a:rPr lang="hu-HU" altLang="hu-HU" sz="1000" dirty="0" err="1" smtClean="0">
                <a:solidFill>
                  <a:srgbClr val="C00000"/>
                </a:solidFill>
              </a:rPr>
              <a:t>Somatostatin</a:t>
            </a:r>
            <a:r>
              <a:rPr lang="hu-HU" altLang="hu-HU" sz="1000" dirty="0" smtClean="0">
                <a:solidFill>
                  <a:srgbClr val="C00000"/>
                </a:solidFill>
              </a:rPr>
              <a:t>, </a:t>
            </a:r>
            <a:r>
              <a:rPr lang="hu-HU" altLang="hu-HU" sz="1000" dirty="0" err="1" smtClean="0">
                <a:solidFill>
                  <a:srgbClr val="C00000"/>
                </a:solidFill>
              </a:rPr>
              <a:t>Serotonin</a:t>
            </a:r>
            <a:r>
              <a:rPr lang="hu-HU" altLang="hu-HU" sz="1000" dirty="0" smtClean="0">
                <a:solidFill>
                  <a:srgbClr val="C00000"/>
                </a:solidFill>
              </a:rPr>
              <a:t>, </a:t>
            </a:r>
            <a:r>
              <a:rPr lang="hu-HU" altLang="hu-HU" sz="1000" dirty="0" err="1" smtClean="0">
                <a:solidFill>
                  <a:srgbClr val="C00000"/>
                </a:solidFill>
              </a:rPr>
              <a:t>Histamin</a:t>
            </a:r>
            <a:endParaRPr lang="hu-HU" altLang="hu-HU" sz="1000" dirty="0"/>
          </a:p>
        </p:txBody>
      </p:sp>
      <p:sp>
        <p:nvSpPr>
          <p:cNvPr id="41995" name="Szövegdoboz 12"/>
          <p:cNvSpPr txBox="1">
            <a:spLocks noChangeArrowheads="1"/>
          </p:cNvSpPr>
          <p:nvPr/>
        </p:nvSpPr>
        <p:spPr bwMode="auto">
          <a:xfrm>
            <a:off x="5334000" y="5832475"/>
            <a:ext cx="9286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/>
              <a:t>Hauptzelle</a:t>
            </a:r>
            <a:endParaRPr lang="hu-HU" altLang="hu-HU" sz="1000" dirty="0"/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hu-HU" altLang="hu-HU" sz="1000" dirty="0" err="1" smtClean="0">
                <a:solidFill>
                  <a:srgbClr val="C00000"/>
                </a:solidFill>
              </a:rPr>
              <a:t>Pepsinogen</a:t>
            </a:r>
            <a:endParaRPr lang="hu-HU" altLang="hu-HU" sz="10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7884368" y="2343597"/>
            <a:ext cx="7920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Isthmus</a:t>
            </a:r>
            <a:endParaRPr lang="hu-HU" sz="12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7848364" y="3006337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smtClean="0"/>
              <a:t>Hals</a:t>
            </a:r>
            <a:endParaRPr lang="hu-HU" sz="1200" dirty="0"/>
          </a:p>
        </p:txBody>
      </p:sp>
      <p:sp>
        <p:nvSpPr>
          <p:cNvPr id="4" name="Szövegdoboz 3"/>
          <p:cNvSpPr txBox="1"/>
          <p:nvPr/>
        </p:nvSpPr>
        <p:spPr>
          <a:xfrm>
            <a:off x="7906350" y="4853394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 smtClean="0"/>
              <a:t>Hauptteil</a:t>
            </a:r>
            <a:endParaRPr lang="hu-HU" sz="1200" dirty="0"/>
          </a:p>
        </p:txBody>
      </p:sp>
      <p:sp>
        <p:nvSpPr>
          <p:cNvPr id="5" name="Jobb oldali kapcsos zárójel 4"/>
          <p:cNvSpPr/>
          <p:nvPr/>
        </p:nvSpPr>
        <p:spPr>
          <a:xfrm>
            <a:off x="7668344" y="2625725"/>
            <a:ext cx="144016" cy="1080274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7" name="Egyenes összekötő nyíllal 6"/>
          <p:cNvCxnSpPr/>
          <p:nvPr/>
        </p:nvCxnSpPr>
        <p:spPr>
          <a:xfrm flipH="1">
            <a:off x="7524750" y="2517775"/>
            <a:ext cx="359618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Jobb oldali kapcsos zárójel 7"/>
          <p:cNvSpPr/>
          <p:nvPr/>
        </p:nvSpPr>
        <p:spPr>
          <a:xfrm>
            <a:off x="7812360" y="3813175"/>
            <a:ext cx="45719" cy="2357438"/>
          </a:xfrm>
          <a:prstGeom prst="rightBrac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4395242" y="76076"/>
            <a:ext cx="12176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Foveolae</a:t>
            </a:r>
            <a:endParaRPr lang="hu-HU" sz="1600" dirty="0"/>
          </a:p>
        </p:txBody>
      </p:sp>
      <p:sp>
        <p:nvSpPr>
          <p:cNvPr id="10" name="Szövegdoboz 9"/>
          <p:cNvSpPr txBox="1"/>
          <p:nvPr/>
        </p:nvSpPr>
        <p:spPr>
          <a:xfrm>
            <a:off x="4427984" y="5970975"/>
            <a:ext cx="1493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err="1" smtClean="0"/>
              <a:t>Muscularis</a:t>
            </a:r>
            <a:r>
              <a:rPr lang="hu-HU" sz="1400" dirty="0" smtClean="0"/>
              <a:t> </a:t>
            </a:r>
            <a:r>
              <a:rPr lang="hu-HU" sz="1400" dirty="0" err="1" smtClean="0"/>
              <a:t>mucosae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152266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5" name="Szövegdoboz 6"/>
          <p:cNvSpPr txBox="1">
            <a:spLocks noChangeArrowheads="1"/>
          </p:cNvSpPr>
          <p:nvPr/>
        </p:nvSpPr>
        <p:spPr bwMode="auto">
          <a:xfrm>
            <a:off x="2434620" y="353388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err="1" smtClean="0">
                <a:solidFill>
                  <a:srgbClr val="005392"/>
                </a:solidFill>
                <a:latin typeface="Comic Sans MS" pitchFamily="66" charset="0"/>
              </a:rPr>
              <a:t>Zelltypen</a:t>
            </a:r>
            <a:r>
              <a:rPr lang="hu-HU" altLang="hu-HU" sz="1800" b="1" dirty="0" smtClean="0">
                <a:solidFill>
                  <a:srgbClr val="005392"/>
                </a:solidFill>
                <a:latin typeface="Comic Sans MS" pitchFamily="66" charset="0"/>
              </a:rPr>
              <a:t> der </a:t>
            </a:r>
            <a:r>
              <a:rPr lang="hu-HU" altLang="hu-HU" sz="1800" b="1" dirty="0" err="1" smtClean="0">
                <a:solidFill>
                  <a:srgbClr val="005392"/>
                </a:solidFill>
                <a:latin typeface="Comic Sans MS" pitchFamily="66" charset="0"/>
              </a:rPr>
              <a:t>Fundusdrüsen</a:t>
            </a:r>
            <a:endParaRPr lang="hu-HU" altLang="hu-HU" sz="1800" b="1" dirty="0">
              <a:solidFill>
                <a:srgbClr val="005392"/>
              </a:solidFill>
              <a:latin typeface="Comic Sans MS" pitchFamily="66" charset="0"/>
            </a:endParaRPr>
          </a:p>
        </p:txBody>
      </p:sp>
      <p:pic>
        <p:nvPicPr>
          <p:cNvPr id="18" name="Kép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24" y="723275"/>
            <a:ext cx="1901825" cy="548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3095872" y="1053877"/>
            <a:ext cx="5112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Sekretorisches</a:t>
            </a:r>
            <a:r>
              <a:rPr lang="hu-HU" sz="1400" b="1" dirty="0" smtClean="0">
                <a:solidFill>
                  <a:srgbClr val="C00000"/>
                </a:solidFill>
              </a:rPr>
              <a:t> </a:t>
            </a:r>
            <a:r>
              <a:rPr lang="hu-HU" sz="1400" b="1" dirty="0" err="1" smtClean="0">
                <a:solidFill>
                  <a:srgbClr val="C00000"/>
                </a:solidFill>
              </a:rPr>
              <a:t>Oberflächenepithel</a:t>
            </a:r>
            <a:r>
              <a:rPr lang="hu-HU" sz="1400" dirty="0" smtClean="0">
                <a:solidFill>
                  <a:srgbClr val="C00000"/>
                </a:solidFill>
              </a:rPr>
              <a:t>: </a:t>
            </a:r>
            <a:r>
              <a:rPr lang="hu-HU" sz="1400" dirty="0" err="1" smtClean="0"/>
              <a:t>einschichtiges</a:t>
            </a:r>
            <a:r>
              <a:rPr lang="hu-HU" sz="1400" dirty="0" smtClean="0"/>
              <a:t> </a:t>
            </a:r>
            <a:r>
              <a:rPr lang="hu-HU" sz="1400" dirty="0" err="1" smtClean="0"/>
              <a:t>hochprismatisches</a:t>
            </a:r>
            <a:r>
              <a:rPr lang="hu-HU" sz="1400" dirty="0" smtClean="0"/>
              <a:t> </a:t>
            </a:r>
            <a:r>
              <a:rPr lang="hu-HU" sz="1400" dirty="0" err="1" smtClean="0"/>
              <a:t>Epithel</a:t>
            </a:r>
            <a:r>
              <a:rPr lang="hu-HU" sz="1400" dirty="0" smtClean="0"/>
              <a:t> mit </a:t>
            </a:r>
            <a:r>
              <a:rPr lang="hu-HU" sz="1400" dirty="0" err="1" smtClean="0"/>
              <a:t>starker</a:t>
            </a:r>
            <a:r>
              <a:rPr lang="hu-HU" sz="1400" dirty="0" smtClean="0"/>
              <a:t> </a:t>
            </a:r>
            <a:r>
              <a:rPr lang="hu-HU" sz="1400" dirty="0" err="1" smtClean="0"/>
              <a:t>Muzinsekretion</a:t>
            </a:r>
            <a:r>
              <a:rPr lang="hu-HU" sz="1400" dirty="0"/>
              <a:t>. </a:t>
            </a:r>
            <a:r>
              <a:rPr lang="hu-HU" sz="1400" dirty="0" err="1"/>
              <a:t>Dicke</a:t>
            </a:r>
            <a:r>
              <a:rPr lang="hu-HU" sz="1400" dirty="0"/>
              <a:t> </a:t>
            </a:r>
            <a:r>
              <a:rPr lang="hu-HU" sz="1400" dirty="0" err="1"/>
              <a:t>Muzinteppich</a:t>
            </a:r>
            <a:r>
              <a:rPr lang="hu-HU" sz="1400" dirty="0"/>
              <a:t> </a:t>
            </a:r>
            <a:r>
              <a:rPr lang="hu-HU" sz="1400" dirty="0" err="1"/>
              <a:t>bedeckt</a:t>
            </a:r>
            <a:r>
              <a:rPr lang="hu-HU" sz="1400" dirty="0"/>
              <a:t> die  </a:t>
            </a:r>
            <a:r>
              <a:rPr lang="hu-HU" sz="1400" dirty="0" err="1"/>
              <a:t>Zellen</a:t>
            </a:r>
            <a:r>
              <a:rPr lang="hu-HU" sz="1400" dirty="0"/>
              <a:t>. </a:t>
            </a:r>
            <a:r>
              <a:rPr lang="hu-HU" sz="1400" b="1" dirty="0" err="1"/>
              <a:t>Schützfunktion</a:t>
            </a:r>
            <a:r>
              <a:rPr lang="hu-HU" sz="1400" dirty="0"/>
              <a:t>: </a:t>
            </a:r>
            <a:r>
              <a:rPr lang="hu-HU" sz="1400" dirty="0" err="1"/>
              <a:t>gegen</a:t>
            </a:r>
            <a:r>
              <a:rPr lang="hu-HU" sz="1400" dirty="0"/>
              <a:t>  </a:t>
            </a:r>
            <a:r>
              <a:rPr lang="hu-HU" sz="1400" dirty="0" err="1"/>
              <a:t>Erosion</a:t>
            </a:r>
            <a:r>
              <a:rPr lang="hu-HU" sz="1400" dirty="0"/>
              <a:t> und </a:t>
            </a:r>
            <a:r>
              <a:rPr lang="hu-HU" sz="1400" dirty="0" err="1"/>
              <a:t>schädliche</a:t>
            </a:r>
            <a:r>
              <a:rPr lang="hu-HU" sz="1400" dirty="0"/>
              <a:t> </a:t>
            </a:r>
            <a:r>
              <a:rPr lang="hu-HU" sz="1400" dirty="0" err="1"/>
              <a:t>Wirkung</a:t>
            </a:r>
            <a:r>
              <a:rPr lang="hu-HU" sz="1400" dirty="0"/>
              <a:t> von </a:t>
            </a:r>
            <a:r>
              <a:rPr lang="hu-HU" sz="1400" dirty="0" err="1"/>
              <a:t>HCl</a:t>
            </a:r>
            <a:r>
              <a:rPr lang="hu-HU" sz="1400" dirty="0"/>
              <a:t> (</a:t>
            </a:r>
            <a:r>
              <a:rPr lang="hu-HU" sz="1400" dirty="0" err="1"/>
              <a:t>Bikarbonat</a:t>
            </a:r>
            <a:r>
              <a:rPr lang="hu-HU" sz="1400" dirty="0"/>
              <a:t> </a:t>
            </a:r>
            <a:r>
              <a:rPr lang="hu-HU" sz="1400" dirty="0" err="1"/>
              <a:t>in</a:t>
            </a:r>
            <a:r>
              <a:rPr lang="hu-HU" sz="1400" dirty="0"/>
              <a:t> der </a:t>
            </a:r>
            <a:r>
              <a:rPr lang="hu-HU" sz="1400" dirty="0" err="1"/>
              <a:t>Schleimschicht</a:t>
            </a:r>
            <a:r>
              <a:rPr lang="hu-HU" sz="1400" dirty="0"/>
              <a:t>!) und Pepsin </a:t>
            </a:r>
            <a:r>
              <a:rPr lang="hu-HU" sz="1400" dirty="0" smtClean="0"/>
              <a:t>. </a:t>
            </a:r>
            <a:r>
              <a:rPr lang="hu-HU" sz="1400" dirty="0" err="1" smtClean="0"/>
              <a:t>Lebensdauer</a:t>
            </a:r>
            <a:r>
              <a:rPr lang="hu-HU" sz="1400" dirty="0" smtClean="0"/>
              <a:t> 3-5 </a:t>
            </a:r>
            <a:r>
              <a:rPr lang="hu-HU" sz="1400" dirty="0" err="1" smtClean="0"/>
              <a:t>Tage</a:t>
            </a:r>
            <a:r>
              <a:rPr lang="hu-HU" sz="1400" dirty="0" smtClean="0"/>
              <a:t>.</a:t>
            </a:r>
            <a:endParaRPr lang="hu-HU" sz="1400" dirty="0"/>
          </a:p>
        </p:txBody>
      </p:sp>
      <p:sp>
        <p:nvSpPr>
          <p:cNvPr id="12" name="Szövegdoboz 11"/>
          <p:cNvSpPr txBox="1"/>
          <p:nvPr/>
        </p:nvSpPr>
        <p:spPr>
          <a:xfrm>
            <a:off x="2995228" y="2844173"/>
            <a:ext cx="44644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solidFill>
                  <a:srgbClr val="C00000"/>
                </a:solidFill>
              </a:rPr>
              <a:t>Nebenzellen</a:t>
            </a:r>
            <a:r>
              <a:rPr lang="hu-HU" sz="1400" b="1" dirty="0">
                <a:solidFill>
                  <a:srgbClr val="C00000"/>
                </a:solidFill>
              </a:rPr>
              <a:t>:</a:t>
            </a:r>
            <a:r>
              <a:rPr lang="hu-HU" sz="1600" b="1" dirty="0">
                <a:solidFill>
                  <a:srgbClr val="C00000"/>
                </a:solidFill>
              </a:rPr>
              <a:t> </a:t>
            </a:r>
            <a:r>
              <a:rPr lang="hu-HU" sz="1400" b="1" dirty="0">
                <a:solidFill>
                  <a:srgbClr val="C00000"/>
                </a:solidFill>
              </a:rPr>
              <a:t> </a:t>
            </a:r>
            <a:r>
              <a:rPr lang="hu-HU" sz="1400" dirty="0" err="1"/>
              <a:t>Muzin</a:t>
            </a:r>
            <a:r>
              <a:rPr lang="hu-HU" sz="1400" dirty="0"/>
              <a:t> </a:t>
            </a:r>
            <a:r>
              <a:rPr lang="hu-HU" sz="1400" dirty="0" err="1"/>
              <a:t>sezernierde</a:t>
            </a:r>
            <a:r>
              <a:rPr lang="hu-HU" sz="1400" dirty="0"/>
              <a:t> </a:t>
            </a:r>
            <a:r>
              <a:rPr lang="hu-HU" sz="1400" dirty="0" err="1"/>
              <a:t>Zellen</a:t>
            </a:r>
            <a:r>
              <a:rPr lang="hu-HU" sz="1400" dirty="0"/>
              <a:t> </a:t>
            </a:r>
            <a:r>
              <a:rPr lang="hu-HU" sz="1400" dirty="0" err="1"/>
              <a:t>im</a:t>
            </a:r>
            <a:r>
              <a:rPr lang="hu-HU" sz="1400" dirty="0"/>
              <a:t> </a:t>
            </a:r>
            <a:r>
              <a:rPr lang="hu-HU" sz="1400" dirty="0" err="1"/>
              <a:t>Halsteil</a:t>
            </a:r>
            <a:r>
              <a:rPr lang="hu-HU" sz="1400" dirty="0"/>
              <a:t>.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3019618" y="2224028"/>
            <a:ext cx="5268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Stammzellen</a:t>
            </a:r>
            <a:r>
              <a:rPr lang="hu-HU" sz="1400" dirty="0" smtClean="0">
                <a:solidFill>
                  <a:srgbClr val="C00000"/>
                </a:solidFill>
              </a:rPr>
              <a:t>:</a:t>
            </a:r>
            <a:r>
              <a:rPr lang="hu-HU" sz="1400" dirty="0"/>
              <a:t> </a:t>
            </a:r>
            <a:r>
              <a:rPr lang="hu-HU" sz="1400" dirty="0" err="1"/>
              <a:t>unauffällige</a:t>
            </a:r>
            <a:r>
              <a:rPr lang="hu-HU" sz="1400" dirty="0"/>
              <a:t> </a:t>
            </a:r>
            <a:r>
              <a:rPr lang="hu-HU" sz="1400" dirty="0" err="1"/>
              <a:t>kleine</a:t>
            </a:r>
            <a:r>
              <a:rPr lang="hu-HU" sz="1400" dirty="0"/>
              <a:t> </a:t>
            </a:r>
            <a:r>
              <a:rPr lang="hu-HU" sz="1400" dirty="0" err="1"/>
              <a:t>Zellen</a:t>
            </a:r>
            <a:r>
              <a:rPr lang="hu-HU" sz="1400" dirty="0"/>
              <a:t> </a:t>
            </a:r>
            <a:r>
              <a:rPr lang="hu-HU" sz="1400" dirty="0" err="1"/>
              <a:t>in</a:t>
            </a:r>
            <a:r>
              <a:rPr lang="hu-HU" sz="1400" dirty="0"/>
              <a:t> der </a:t>
            </a:r>
            <a:r>
              <a:rPr lang="hu-HU" sz="1400" dirty="0" err="1"/>
              <a:t>Halsregion</a:t>
            </a:r>
            <a:r>
              <a:rPr lang="hu-HU" sz="1400" dirty="0"/>
              <a:t>, </a:t>
            </a:r>
            <a:r>
              <a:rPr lang="hu-HU" sz="1400" dirty="0" err="1"/>
              <a:t>wichtig</a:t>
            </a:r>
            <a:r>
              <a:rPr lang="hu-HU" sz="1400" dirty="0"/>
              <a:t> </a:t>
            </a:r>
            <a:r>
              <a:rPr lang="hu-HU" sz="1400" dirty="0" err="1"/>
              <a:t>für</a:t>
            </a:r>
            <a:r>
              <a:rPr lang="hu-HU" sz="1400" dirty="0"/>
              <a:t> die </a:t>
            </a:r>
            <a:r>
              <a:rPr lang="hu-HU" sz="1400" dirty="0" err="1"/>
              <a:t>Erneuerung</a:t>
            </a:r>
            <a:r>
              <a:rPr lang="hu-HU" sz="1400" dirty="0"/>
              <a:t> des </a:t>
            </a:r>
            <a:r>
              <a:rPr lang="hu-HU" sz="1400" dirty="0" err="1"/>
              <a:t>Oberflächenepithels</a:t>
            </a:r>
            <a:r>
              <a:rPr lang="hu-HU" sz="1400" dirty="0"/>
              <a:t> und </a:t>
            </a:r>
            <a:r>
              <a:rPr lang="hu-HU" sz="1400" dirty="0" err="1"/>
              <a:t>Drüsenzellen</a:t>
            </a:r>
            <a:r>
              <a:rPr lang="hu-HU" sz="1400" dirty="0" smtClean="0"/>
              <a:t>.</a:t>
            </a:r>
            <a:endParaRPr lang="hu-HU" sz="1400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015190" y="5033774"/>
            <a:ext cx="531697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solidFill>
                  <a:srgbClr val="C00000"/>
                </a:solidFill>
              </a:rPr>
              <a:t>Hauptzellen</a:t>
            </a:r>
            <a:r>
              <a:rPr lang="hu-HU" sz="1400" b="1" dirty="0">
                <a:solidFill>
                  <a:srgbClr val="C00000"/>
                </a:solidFill>
              </a:rPr>
              <a:t>:</a:t>
            </a:r>
            <a:r>
              <a:rPr lang="hu-HU" sz="1400" b="1" dirty="0"/>
              <a:t> </a:t>
            </a:r>
            <a:r>
              <a:rPr lang="hu-HU" sz="1400" dirty="0"/>
              <a:t> </a:t>
            </a:r>
            <a:r>
              <a:rPr lang="hu-HU" sz="1400" dirty="0" err="1"/>
              <a:t>sezernieren</a:t>
            </a:r>
            <a:r>
              <a:rPr lang="hu-HU" sz="1400" b="1" dirty="0"/>
              <a:t> </a:t>
            </a:r>
            <a:r>
              <a:rPr lang="hu-HU" sz="1400" b="1" dirty="0" err="1"/>
              <a:t>Pepsinogene</a:t>
            </a:r>
            <a:r>
              <a:rPr lang="hu-HU" sz="1400" b="1" dirty="0"/>
              <a:t> </a:t>
            </a:r>
            <a:r>
              <a:rPr lang="hu-HU" sz="1400" dirty="0"/>
              <a:t>(</a:t>
            </a:r>
            <a:r>
              <a:rPr lang="hu-HU" sz="1400" dirty="0" err="1"/>
              <a:t>Vorstufen</a:t>
            </a:r>
            <a:r>
              <a:rPr lang="hu-HU" sz="1400" dirty="0"/>
              <a:t> von </a:t>
            </a:r>
            <a:r>
              <a:rPr lang="hu-HU" sz="1400" dirty="0" err="1"/>
              <a:t>proteolytischen</a:t>
            </a:r>
            <a:r>
              <a:rPr lang="hu-HU" sz="1400" dirty="0"/>
              <a:t> </a:t>
            </a:r>
            <a:r>
              <a:rPr lang="hu-HU" sz="1400" dirty="0" err="1"/>
              <a:t>Enzymen</a:t>
            </a:r>
            <a:r>
              <a:rPr lang="hu-HU" sz="1400" dirty="0"/>
              <a:t>), </a:t>
            </a:r>
            <a:r>
              <a:rPr lang="hu-HU" sz="1400" dirty="0" err="1"/>
              <a:t>Aktivierung</a:t>
            </a:r>
            <a:r>
              <a:rPr lang="hu-HU" sz="1400" dirty="0"/>
              <a:t> </a:t>
            </a:r>
            <a:r>
              <a:rPr lang="hu-HU" sz="1400" dirty="0" err="1"/>
              <a:t>durch</a:t>
            </a:r>
            <a:r>
              <a:rPr lang="hu-HU" sz="1400" dirty="0"/>
              <a:t> </a:t>
            </a:r>
            <a:r>
              <a:rPr lang="hu-HU" sz="1400" dirty="0" err="1"/>
              <a:t>saueres</a:t>
            </a:r>
            <a:r>
              <a:rPr lang="hu-HU" sz="1400" dirty="0"/>
              <a:t> </a:t>
            </a:r>
            <a:r>
              <a:rPr lang="hu-HU" sz="1400" dirty="0" err="1"/>
              <a:t>Milieu</a:t>
            </a:r>
            <a:r>
              <a:rPr lang="hu-HU" sz="1400" dirty="0"/>
              <a:t> (</a:t>
            </a:r>
            <a:r>
              <a:rPr lang="hu-HU" sz="1400" dirty="0" err="1"/>
              <a:t>durch</a:t>
            </a:r>
            <a:r>
              <a:rPr lang="hu-HU" sz="1400" dirty="0"/>
              <a:t> </a:t>
            </a:r>
            <a:r>
              <a:rPr lang="hu-HU" sz="1400" dirty="0" err="1"/>
              <a:t>Abspaltung</a:t>
            </a:r>
            <a:r>
              <a:rPr lang="hu-HU" sz="1400" dirty="0"/>
              <a:t> </a:t>
            </a:r>
            <a:r>
              <a:rPr lang="hu-HU" sz="1400" dirty="0" err="1"/>
              <a:t>einer</a:t>
            </a:r>
            <a:r>
              <a:rPr lang="hu-HU" sz="1400" dirty="0"/>
              <a:t> </a:t>
            </a:r>
            <a:r>
              <a:rPr lang="hu-HU" sz="1400" dirty="0" err="1"/>
              <a:t>Peptidkette</a:t>
            </a:r>
            <a:r>
              <a:rPr lang="hu-HU" sz="1400" dirty="0"/>
              <a:t>).  </a:t>
            </a:r>
            <a:r>
              <a:rPr lang="hu-HU" sz="1400" dirty="0" err="1"/>
              <a:t>Typische</a:t>
            </a:r>
            <a:r>
              <a:rPr lang="hu-HU" sz="1400" dirty="0"/>
              <a:t> </a:t>
            </a:r>
            <a:r>
              <a:rPr lang="hu-HU" sz="1400" dirty="0" err="1"/>
              <a:t>proteinsezernierende</a:t>
            </a:r>
            <a:r>
              <a:rPr lang="hu-HU" sz="1400" dirty="0"/>
              <a:t> </a:t>
            </a:r>
            <a:r>
              <a:rPr lang="hu-HU" sz="1400" dirty="0" err="1"/>
              <a:t>Zellen</a:t>
            </a:r>
            <a:r>
              <a:rPr lang="hu-HU" sz="1400" dirty="0"/>
              <a:t>, </a:t>
            </a:r>
            <a:r>
              <a:rPr lang="hu-HU" sz="1400" dirty="0" err="1"/>
              <a:t>Basophilie</a:t>
            </a:r>
            <a:r>
              <a:rPr lang="hu-HU" sz="1400" dirty="0"/>
              <a:t>. </a:t>
            </a:r>
            <a:r>
              <a:rPr lang="hu-HU" sz="1400" dirty="0" err="1"/>
              <a:t>Lokalisierung</a:t>
            </a:r>
            <a:r>
              <a:rPr lang="hu-HU" sz="1400" dirty="0"/>
              <a:t>:  </a:t>
            </a:r>
            <a:r>
              <a:rPr lang="hu-HU" sz="1400" dirty="0" err="1"/>
              <a:t>Hauptteil</a:t>
            </a:r>
            <a:r>
              <a:rPr lang="hu-HU" sz="1400" dirty="0"/>
              <a:t> der </a:t>
            </a:r>
            <a:r>
              <a:rPr lang="hu-HU" sz="1400" dirty="0" err="1"/>
              <a:t>Fundusdrüse</a:t>
            </a:r>
            <a:r>
              <a:rPr lang="hu-HU" sz="1400" dirty="0" smtClean="0"/>
              <a:t>. </a:t>
            </a:r>
            <a:r>
              <a:rPr lang="hu-HU" sz="1400" dirty="0" err="1" smtClean="0"/>
              <a:t>Lebensdauer</a:t>
            </a:r>
            <a:r>
              <a:rPr lang="hu-HU" sz="1400" dirty="0" smtClean="0"/>
              <a:t> 60-90 </a:t>
            </a:r>
            <a:r>
              <a:rPr lang="hu-HU" sz="1400" dirty="0" err="1" smtClean="0"/>
              <a:t>Tage</a:t>
            </a:r>
            <a:endParaRPr lang="hu-HU" sz="14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3014700" y="4044334"/>
            <a:ext cx="560501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>
                <a:solidFill>
                  <a:srgbClr val="C00000"/>
                </a:solidFill>
              </a:rPr>
              <a:t>Enteroendokrine</a:t>
            </a:r>
            <a:r>
              <a:rPr lang="hu-HU" sz="1400" b="1" dirty="0">
                <a:solidFill>
                  <a:srgbClr val="C00000"/>
                </a:solidFill>
              </a:rPr>
              <a:t> </a:t>
            </a:r>
            <a:r>
              <a:rPr lang="hu-HU" sz="1400" b="1" dirty="0" err="1">
                <a:solidFill>
                  <a:srgbClr val="C00000"/>
                </a:solidFill>
              </a:rPr>
              <a:t>Zellen</a:t>
            </a:r>
            <a:r>
              <a:rPr lang="hu-HU" sz="1400" b="1" dirty="0">
                <a:solidFill>
                  <a:srgbClr val="C00000"/>
                </a:solidFill>
              </a:rPr>
              <a:t>:</a:t>
            </a:r>
            <a:r>
              <a:rPr lang="hu-HU" sz="1600" b="1" dirty="0">
                <a:solidFill>
                  <a:srgbClr val="C00000"/>
                </a:solidFill>
              </a:rPr>
              <a:t> </a:t>
            </a:r>
            <a:r>
              <a:rPr lang="hu-HU" sz="1400" b="1" dirty="0">
                <a:solidFill>
                  <a:srgbClr val="C00000"/>
                </a:solidFill>
              </a:rPr>
              <a:t> </a:t>
            </a:r>
            <a:r>
              <a:rPr lang="hu-HU" sz="1400" dirty="0"/>
              <a:t>endokrin </a:t>
            </a:r>
            <a:r>
              <a:rPr lang="hu-HU" sz="1400" dirty="0" err="1"/>
              <a:t>oder</a:t>
            </a:r>
            <a:r>
              <a:rPr lang="hu-HU" sz="1400" dirty="0"/>
              <a:t> </a:t>
            </a:r>
            <a:r>
              <a:rPr lang="hu-HU" sz="1400" dirty="0" err="1"/>
              <a:t>parakrin</a:t>
            </a:r>
            <a:r>
              <a:rPr lang="hu-HU" sz="1400" dirty="0"/>
              <a:t>. </a:t>
            </a:r>
            <a:r>
              <a:rPr lang="hu-HU" sz="1400" dirty="0" err="1"/>
              <a:t>Einzelne</a:t>
            </a:r>
            <a:r>
              <a:rPr lang="hu-HU" sz="1400" dirty="0"/>
              <a:t> </a:t>
            </a:r>
            <a:r>
              <a:rPr lang="hu-HU" sz="1400" dirty="0" err="1"/>
              <a:t>Zellen</a:t>
            </a:r>
            <a:r>
              <a:rPr lang="hu-HU" sz="1400" dirty="0"/>
              <a:t> </a:t>
            </a:r>
            <a:r>
              <a:rPr lang="hu-HU" sz="1400" dirty="0" err="1"/>
              <a:t>in</a:t>
            </a:r>
            <a:r>
              <a:rPr lang="hu-HU" sz="1400" dirty="0"/>
              <a:t> den </a:t>
            </a:r>
            <a:r>
              <a:rPr lang="hu-HU" sz="1400" dirty="0" err="1"/>
              <a:t>Drüsen</a:t>
            </a:r>
            <a:r>
              <a:rPr lang="hu-HU" sz="1400" dirty="0"/>
              <a:t>, </a:t>
            </a:r>
            <a:r>
              <a:rPr lang="hu-HU" sz="1400" dirty="0" err="1"/>
              <a:t>Sekretion</a:t>
            </a:r>
            <a:r>
              <a:rPr lang="hu-HU" sz="1400" dirty="0"/>
              <a:t> </a:t>
            </a:r>
            <a:r>
              <a:rPr lang="hu-HU" sz="1400" dirty="0" err="1"/>
              <a:t>in</a:t>
            </a:r>
            <a:r>
              <a:rPr lang="hu-HU" sz="1400" dirty="0"/>
              <a:t> </a:t>
            </a:r>
            <a:r>
              <a:rPr lang="hu-HU" sz="1400" dirty="0" err="1"/>
              <a:t>das</a:t>
            </a:r>
            <a:r>
              <a:rPr lang="hu-HU" sz="1400" dirty="0"/>
              <a:t> </a:t>
            </a:r>
            <a:r>
              <a:rPr lang="hu-HU" sz="1400" dirty="0" err="1"/>
              <a:t>Bindegewebe</a:t>
            </a:r>
            <a:r>
              <a:rPr lang="hu-HU" sz="1400" b="1" dirty="0"/>
              <a:t>.  </a:t>
            </a:r>
            <a:r>
              <a:rPr lang="hu-HU" sz="1400" b="1" dirty="0" err="1"/>
              <a:t>G-Zellen</a:t>
            </a:r>
            <a:r>
              <a:rPr lang="hu-HU" sz="1400" b="1" dirty="0"/>
              <a:t> </a:t>
            </a:r>
            <a:r>
              <a:rPr lang="hu-HU" sz="1400" dirty="0"/>
              <a:t>(</a:t>
            </a:r>
            <a:r>
              <a:rPr lang="hu-HU" sz="1400" dirty="0" err="1"/>
              <a:t>sezernieren</a:t>
            </a:r>
            <a:r>
              <a:rPr lang="hu-HU" sz="1400" dirty="0"/>
              <a:t> </a:t>
            </a:r>
            <a:r>
              <a:rPr lang="hu-HU" sz="1400" dirty="0" err="1"/>
              <a:t>Gastrin</a:t>
            </a:r>
            <a:r>
              <a:rPr lang="hu-HU" sz="1400" dirty="0"/>
              <a:t>), </a:t>
            </a:r>
            <a:r>
              <a:rPr lang="hu-HU" sz="1400" b="1" dirty="0" err="1"/>
              <a:t>ECL-Zellen</a:t>
            </a:r>
            <a:r>
              <a:rPr lang="hu-HU" sz="1400" dirty="0"/>
              <a:t>  (</a:t>
            </a:r>
            <a:r>
              <a:rPr lang="hu-HU" sz="1400" dirty="0" err="1"/>
              <a:t>Histamin</a:t>
            </a:r>
            <a:r>
              <a:rPr lang="hu-HU" sz="1400" dirty="0"/>
              <a:t>) </a:t>
            </a:r>
            <a:r>
              <a:rPr lang="hu-HU" sz="1400" dirty="0" err="1"/>
              <a:t>beide</a:t>
            </a:r>
            <a:r>
              <a:rPr lang="hu-HU" sz="1400" dirty="0"/>
              <a:t> </a:t>
            </a:r>
            <a:r>
              <a:rPr lang="hu-HU" sz="1400" dirty="0" err="1"/>
              <a:t>fördern</a:t>
            </a:r>
            <a:r>
              <a:rPr lang="hu-HU" sz="1400" dirty="0"/>
              <a:t> die </a:t>
            </a:r>
            <a:r>
              <a:rPr lang="hu-HU" sz="1400" dirty="0" err="1"/>
              <a:t>Aktivität</a:t>
            </a:r>
            <a:r>
              <a:rPr lang="hu-HU" sz="1400" dirty="0"/>
              <a:t> der </a:t>
            </a:r>
            <a:r>
              <a:rPr lang="hu-HU" sz="1400" dirty="0" err="1"/>
              <a:t>Belegzellen</a:t>
            </a:r>
            <a:r>
              <a:rPr lang="hu-HU" sz="1400" dirty="0"/>
              <a:t>, </a:t>
            </a:r>
            <a:r>
              <a:rPr lang="hu-HU" sz="1400" b="1" dirty="0" err="1"/>
              <a:t>D-Zellen</a:t>
            </a:r>
            <a:r>
              <a:rPr lang="hu-HU" sz="1400" dirty="0"/>
              <a:t> (</a:t>
            </a:r>
            <a:r>
              <a:rPr lang="hu-HU" sz="1400" dirty="0" err="1"/>
              <a:t>Somatostatin</a:t>
            </a:r>
            <a:r>
              <a:rPr lang="hu-HU" sz="1400" dirty="0"/>
              <a:t>) </a:t>
            </a:r>
            <a:r>
              <a:rPr lang="hu-HU" sz="1400" dirty="0" err="1"/>
              <a:t>hemmen</a:t>
            </a:r>
            <a:r>
              <a:rPr lang="hu-HU" sz="1400" dirty="0"/>
              <a:t> </a:t>
            </a:r>
            <a:r>
              <a:rPr lang="hu-HU" sz="1400" dirty="0" err="1"/>
              <a:t>Belegzellen</a:t>
            </a:r>
            <a:r>
              <a:rPr lang="hu-HU" sz="1400" dirty="0"/>
              <a:t>. </a:t>
            </a:r>
            <a:r>
              <a:rPr lang="hu-HU" sz="1400" dirty="0" err="1"/>
              <a:t>Nachweis</a:t>
            </a:r>
            <a:r>
              <a:rPr lang="hu-HU" sz="1400" dirty="0"/>
              <a:t> mit </a:t>
            </a:r>
            <a:r>
              <a:rPr lang="hu-HU" sz="1400" dirty="0" err="1"/>
              <a:t>Immunhistochemie</a:t>
            </a:r>
            <a:r>
              <a:rPr lang="hu-HU" sz="1400" dirty="0" smtClean="0"/>
              <a:t>.</a:t>
            </a:r>
            <a:endParaRPr lang="hu-HU" sz="1400" dirty="0"/>
          </a:p>
        </p:txBody>
      </p:sp>
      <p:cxnSp>
        <p:nvCxnSpPr>
          <p:cNvPr id="17" name="Egyenes összekötő nyíllal 16"/>
          <p:cNvCxnSpPr/>
          <p:nvPr/>
        </p:nvCxnSpPr>
        <p:spPr>
          <a:xfrm flipV="1">
            <a:off x="1753462" y="2348880"/>
            <a:ext cx="1241766" cy="14882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Egyenes összekötő nyíllal 26"/>
          <p:cNvCxnSpPr/>
          <p:nvPr/>
        </p:nvCxnSpPr>
        <p:spPr>
          <a:xfrm flipV="1">
            <a:off x="2428637" y="1283986"/>
            <a:ext cx="667235" cy="7200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nyíllal 27"/>
          <p:cNvCxnSpPr>
            <a:endCxn id="12" idx="1"/>
          </p:cNvCxnSpPr>
          <p:nvPr/>
        </p:nvCxnSpPr>
        <p:spPr>
          <a:xfrm>
            <a:off x="1695618" y="2790438"/>
            <a:ext cx="1299610" cy="223012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gyenes összekötő nyíllal 28"/>
          <p:cNvCxnSpPr/>
          <p:nvPr/>
        </p:nvCxnSpPr>
        <p:spPr>
          <a:xfrm>
            <a:off x="1893930" y="3511225"/>
            <a:ext cx="1183922" cy="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Egyenes összekötő nyíllal 29"/>
          <p:cNvCxnSpPr/>
          <p:nvPr/>
        </p:nvCxnSpPr>
        <p:spPr>
          <a:xfrm flipV="1">
            <a:off x="1911950" y="4149080"/>
            <a:ext cx="1083278" cy="885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V="1">
            <a:off x="1936377" y="5229200"/>
            <a:ext cx="1058851" cy="80719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zövegdoboz 21"/>
          <p:cNvSpPr txBox="1"/>
          <p:nvPr/>
        </p:nvSpPr>
        <p:spPr>
          <a:xfrm>
            <a:off x="3059832" y="3356991"/>
            <a:ext cx="4500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b="1" dirty="0" err="1" smtClean="0">
                <a:solidFill>
                  <a:srgbClr val="C00000"/>
                </a:solidFill>
              </a:rPr>
              <a:t>Belegzelle</a:t>
            </a:r>
            <a:r>
              <a:rPr lang="hu-HU" sz="1400" b="1" dirty="0" smtClean="0">
                <a:solidFill>
                  <a:srgbClr val="C00000"/>
                </a:solidFill>
              </a:rPr>
              <a:t>.  </a:t>
            </a:r>
            <a:r>
              <a:rPr lang="hu-HU" sz="1400" dirty="0" err="1" smtClean="0"/>
              <a:t>Lebensdauer</a:t>
            </a:r>
            <a:r>
              <a:rPr lang="hu-HU" sz="1400" dirty="0" smtClean="0"/>
              <a:t> 150-200 </a:t>
            </a:r>
            <a:r>
              <a:rPr lang="hu-HU" sz="1400" dirty="0" err="1" smtClean="0"/>
              <a:t>Tage</a:t>
            </a:r>
            <a:r>
              <a:rPr lang="hu-HU" sz="1400" dirty="0" smtClean="0"/>
              <a:t>.</a:t>
            </a:r>
            <a:endParaRPr lang="hu-HU" sz="14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2051720" y="6203325"/>
            <a:ext cx="2937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val="847827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294" y="1969658"/>
            <a:ext cx="3048578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Szövegdoboz 5"/>
          <p:cNvSpPr txBox="1">
            <a:spLocks noChangeArrowheads="1"/>
          </p:cNvSpPr>
          <p:nvPr/>
        </p:nvSpPr>
        <p:spPr bwMode="auto">
          <a:xfrm>
            <a:off x="3632200" y="5084763"/>
            <a:ext cx="1584325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900" dirty="0"/>
          </a:p>
        </p:txBody>
      </p:sp>
      <p:sp>
        <p:nvSpPr>
          <p:cNvPr id="43015" name="Szövegdoboz 6"/>
          <p:cNvSpPr txBox="1">
            <a:spLocks noChangeArrowheads="1"/>
          </p:cNvSpPr>
          <p:nvPr/>
        </p:nvSpPr>
        <p:spPr bwMode="auto">
          <a:xfrm>
            <a:off x="2339975" y="237820"/>
            <a:ext cx="46799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hu-HU" altLang="hu-HU" sz="1800" b="1" dirty="0" smtClean="0">
                <a:solidFill>
                  <a:srgbClr val="005392"/>
                </a:solidFill>
                <a:latin typeface="Comic Sans MS" pitchFamily="66" charset="0"/>
              </a:rPr>
              <a:t>Die </a:t>
            </a:r>
            <a:r>
              <a:rPr lang="hu-HU" altLang="hu-HU" sz="1800" b="1" dirty="0" err="1" smtClean="0">
                <a:solidFill>
                  <a:srgbClr val="005392"/>
                </a:solidFill>
                <a:latin typeface="Comic Sans MS" pitchFamily="66" charset="0"/>
              </a:rPr>
              <a:t>Belegzelle</a:t>
            </a:r>
            <a:endParaRPr lang="hu-HU" altLang="hu-HU" sz="1800" b="1" dirty="0">
              <a:solidFill>
                <a:srgbClr val="005392"/>
              </a:solidFill>
              <a:latin typeface="Comic Sans MS" pitchFamily="66" charset="0"/>
            </a:endParaRPr>
          </a:p>
        </p:txBody>
      </p:sp>
      <p:sp>
        <p:nvSpPr>
          <p:cNvPr id="43016" name="Szövegdoboz 7"/>
          <p:cNvSpPr txBox="1">
            <a:spLocks noChangeArrowheads="1"/>
          </p:cNvSpPr>
          <p:nvPr/>
        </p:nvSpPr>
        <p:spPr bwMode="auto">
          <a:xfrm>
            <a:off x="6804248" y="5200650"/>
            <a:ext cx="11920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600" dirty="0">
              <a:latin typeface="+mj-lt"/>
            </a:endParaRPr>
          </a:p>
        </p:txBody>
      </p:sp>
      <p:sp>
        <p:nvSpPr>
          <p:cNvPr id="43017" name="Szövegdoboz 8"/>
          <p:cNvSpPr txBox="1">
            <a:spLocks noChangeArrowheads="1"/>
          </p:cNvSpPr>
          <p:nvPr/>
        </p:nvSpPr>
        <p:spPr bwMode="auto">
          <a:xfrm>
            <a:off x="6507072" y="5539204"/>
            <a:ext cx="18129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hu-HU" altLang="hu-HU" sz="1400" dirty="0">
              <a:latin typeface="+mj-lt"/>
            </a:endParaRPr>
          </a:p>
        </p:txBody>
      </p:sp>
      <p:cxnSp>
        <p:nvCxnSpPr>
          <p:cNvPr id="3" name="Egyenes összekötő nyíllal 2"/>
          <p:cNvCxnSpPr/>
          <p:nvPr/>
        </p:nvCxnSpPr>
        <p:spPr>
          <a:xfrm flipV="1">
            <a:off x="8460432" y="1341439"/>
            <a:ext cx="0" cy="1511497"/>
          </a:xfrm>
          <a:prstGeom prst="straightConnector1">
            <a:avLst/>
          </a:prstGeom>
          <a:ln w="19050">
            <a:solidFill>
              <a:schemeClr val="tx1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zövegdoboz 3"/>
          <p:cNvSpPr txBox="1"/>
          <p:nvPr/>
        </p:nvSpPr>
        <p:spPr>
          <a:xfrm>
            <a:off x="7063188" y="482312"/>
            <a:ext cx="20165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dirty="0" err="1" smtClean="0"/>
              <a:t>Muköse</a:t>
            </a:r>
            <a:r>
              <a:rPr lang="hu-HU" sz="1600" dirty="0" smtClean="0"/>
              <a:t> </a:t>
            </a:r>
            <a:r>
              <a:rPr lang="hu-HU" sz="1600" dirty="0" err="1" smtClean="0"/>
              <a:t>Schicht</a:t>
            </a:r>
            <a:r>
              <a:rPr lang="hu-HU" sz="1600" dirty="0" smtClean="0"/>
              <a:t> am </a:t>
            </a:r>
            <a:r>
              <a:rPr lang="hu-HU" sz="1600" dirty="0" err="1" smtClean="0"/>
              <a:t>Deckepithel</a:t>
            </a:r>
            <a:endParaRPr lang="hu-HU" sz="1600" dirty="0"/>
          </a:p>
        </p:txBody>
      </p:sp>
      <p:sp>
        <p:nvSpPr>
          <p:cNvPr id="5" name="Szövegdoboz 4"/>
          <p:cNvSpPr txBox="1"/>
          <p:nvPr/>
        </p:nvSpPr>
        <p:spPr>
          <a:xfrm>
            <a:off x="4349384" y="915426"/>
            <a:ext cx="166277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 smtClean="0"/>
              <a:t>Intrazellulärer</a:t>
            </a:r>
            <a:r>
              <a:rPr lang="hu-HU" sz="1000" dirty="0" smtClean="0"/>
              <a:t> </a:t>
            </a:r>
            <a:r>
              <a:rPr lang="hu-HU" sz="1000" dirty="0" err="1" smtClean="0"/>
              <a:t>canaliculus</a:t>
            </a:r>
            <a:endParaRPr lang="hu-HU" sz="10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2333261" y="746910"/>
            <a:ext cx="18290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 smtClean="0"/>
              <a:t>Tubulovesiculäre</a:t>
            </a:r>
            <a:r>
              <a:rPr lang="hu-HU" sz="1000" dirty="0" smtClean="0"/>
              <a:t> </a:t>
            </a:r>
            <a:r>
              <a:rPr lang="hu-HU" sz="1000" dirty="0" err="1" smtClean="0"/>
              <a:t>Strukturen</a:t>
            </a:r>
            <a:endParaRPr lang="hu-HU" sz="1000" dirty="0"/>
          </a:p>
        </p:txBody>
      </p:sp>
      <p:sp>
        <p:nvSpPr>
          <p:cNvPr id="6" name="Szövegdoboz 5"/>
          <p:cNvSpPr txBox="1"/>
          <p:nvPr/>
        </p:nvSpPr>
        <p:spPr>
          <a:xfrm>
            <a:off x="4399210" y="1346314"/>
            <a:ext cx="1363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dirty="0" err="1" smtClean="0"/>
              <a:t>Mitochondrien</a:t>
            </a:r>
            <a:endParaRPr lang="hu-HU" sz="1000" dirty="0"/>
          </a:p>
        </p:txBody>
      </p:sp>
      <p:pic>
        <p:nvPicPr>
          <p:cNvPr id="16" name="Kép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0" y="1038537"/>
            <a:ext cx="4176464" cy="3169133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8131177" y="1038537"/>
            <a:ext cx="766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 smtClean="0"/>
              <a:t>HCO</a:t>
            </a:r>
            <a:r>
              <a:rPr lang="hu-HU" sz="1400" baseline="-25000" dirty="0" smtClean="0"/>
              <a:t>3</a:t>
            </a:r>
            <a:r>
              <a:rPr lang="hu-HU" sz="1400" baseline="30000" dirty="0" smtClean="0"/>
              <a:t>-</a:t>
            </a:r>
            <a:endParaRPr lang="hu-HU" sz="1400" baseline="30000" dirty="0"/>
          </a:p>
        </p:txBody>
      </p:sp>
      <p:cxnSp>
        <p:nvCxnSpPr>
          <p:cNvPr id="9" name="Egyenes összekötő 8"/>
          <p:cNvCxnSpPr/>
          <p:nvPr/>
        </p:nvCxnSpPr>
        <p:spPr>
          <a:xfrm flipV="1">
            <a:off x="3632200" y="1038537"/>
            <a:ext cx="717184" cy="28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>
            <a:endCxn id="6" idx="1"/>
          </p:cNvCxnSpPr>
          <p:nvPr/>
        </p:nvCxnSpPr>
        <p:spPr>
          <a:xfrm flipV="1">
            <a:off x="4065770" y="1469425"/>
            <a:ext cx="333440" cy="141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zövegdoboz 11"/>
          <p:cNvSpPr txBox="1"/>
          <p:nvPr/>
        </p:nvSpPr>
        <p:spPr>
          <a:xfrm>
            <a:off x="5931671" y="1651320"/>
            <a:ext cx="22630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altLang="hu-HU" sz="1600" b="1" dirty="0" err="1">
                <a:solidFill>
                  <a:srgbClr val="005392"/>
                </a:solidFill>
                <a:latin typeface="Comic Sans MS" panose="030F0702030302020204" pitchFamily="66" charset="0"/>
              </a:rPr>
              <a:t>Salzsäureproduktion</a:t>
            </a:r>
            <a:endParaRPr lang="hu-HU" altLang="hu-HU" sz="1600" b="1" dirty="0">
              <a:solidFill>
                <a:srgbClr val="005392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5216525" y="4616380"/>
            <a:ext cx="3863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b="1" dirty="0" err="1" smtClean="0"/>
              <a:t>Salzsäure</a:t>
            </a:r>
            <a:r>
              <a:rPr lang="hu-HU" sz="1200" b="1" dirty="0" smtClean="0"/>
              <a:t>.</a:t>
            </a:r>
            <a:r>
              <a:rPr lang="hu-HU" sz="1200" dirty="0" smtClean="0"/>
              <a:t> </a:t>
            </a:r>
            <a:r>
              <a:rPr lang="hu-HU" sz="1200" dirty="0" err="1" smtClean="0"/>
              <a:t>Protonpumpe</a:t>
            </a:r>
            <a:r>
              <a:rPr lang="hu-HU" sz="1200" dirty="0" smtClean="0"/>
              <a:t> </a:t>
            </a:r>
            <a:r>
              <a:rPr lang="hu-HU" sz="1200" dirty="0"/>
              <a:t>(H</a:t>
            </a:r>
            <a:r>
              <a:rPr lang="hu-HU" sz="1200" baseline="30000" dirty="0"/>
              <a:t>+</a:t>
            </a:r>
            <a:r>
              <a:rPr lang="hu-HU" sz="1200" dirty="0"/>
              <a:t>/K</a:t>
            </a:r>
            <a:r>
              <a:rPr lang="hu-HU" sz="1200" baseline="30000" dirty="0"/>
              <a:t>+</a:t>
            </a:r>
            <a:r>
              <a:rPr lang="hu-HU" sz="1200" dirty="0" err="1"/>
              <a:t>-ATPase</a:t>
            </a:r>
            <a:r>
              <a:rPr lang="hu-HU" sz="1200" dirty="0"/>
              <a:t>) </a:t>
            </a:r>
            <a:r>
              <a:rPr lang="hu-HU" sz="1200" dirty="0" err="1"/>
              <a:t>in</a:t>
            </a:r>
            <a:r>
              <a:rPr lang="hu-HU" sz="1200" dirty="0"/>
              <a:t> der </a:t>
            </a:r>
            <a:r>
              <a:rPr lang="hu-HU" sz="1200" dirty="0" err="1"/>
              <a:t>apikalen</a:t>
            </a:r>
            <a:r>
              <a:rPr lang="hu-HU" sz="1200" dirty="0"/>
              <a:t> </a:t>
            </a:r>
            <a:r>
              <a:rPr lang="hu-HU" sz="1200" dirty="0" err="1"/>
              <a:t>Membran</a:t>
            </a:r>
            <a:r>
              <a:rPr lang="hu-HU" sz="1200" dirty="0"/>
              <a:t> (</a:t>
            </a:r>
            <a:r>
              <a:rPr lang="hu-HU" sz="1200" dirty="0" err="1"/>
              <a:t>Protontransport</a:t>
            </a:r>
            <a:r>
              <a:rPr lang="hu-HU" sz="1200" dirty="0"/>
              <a:t> </a:t>
            </a:r>
            <a:r>
              <a:rPr lang="hu-HU" sz="1200" dirty="0" err="1"/>
              <a:t>aus</a:t>
            </a:r>
            <a:r>
              <a:rPr lang="hu-HU" sz="1200" dirty="0"/>
              <a:t> </a:t>
            </a:r>
            <a:r>
              <a:rPr lang="hu-HU" sz="1200" dirty="0" err="1"/>
              <a:t>der</a:t>
            </a:r>
            <a:r>
              <a:rPr lang="hu-HU" sz="1200" dirty="0"/>
              <a:t> </a:t>
            </a:r>
            <a:r>
              <a:rPr lang="hu-HU" sz="1200" dirty="0" err="1"/>
              <a:t>Zelle</a:t>
            </a:r>
            <a:r>
              <a:rPr lang="hu-HU" sz="1200" dirty="0"/>
              <a:t>, </a:t>
            </a:r>
            <a:r>
              <a:rPr lang="hu-HU" sz="1200" dirty="0" err="1"/>
              <a:t>gegen</a:t>
            </a:r>
            <a:r>
              <a:rPr lang="hu-HU" sz="1200" dirty="0"/>
              <a:t> K</a:t>
            </a:r>
            <a:r>
              <a:rPr lang="hu-HU" sz="1200" baseline="30000" dirty="0"/>
              <a:t>+</a:t>
            </a:r>
            <a:r>
              <a:rPr lang="hu-HU" sz="1200" dirty="0"/>
              <a:t>).  </a:t>
            </a:r>
            <a:r>
              <a:rPr lang="hu-HU" sz="1200" dirty="0" err="1"/>
              <a:t>Abgabe</a:t>
            </a:r>
            <a:r>
              <a:rPr lang="hu-HU" sz="1200" dirty="0"/>
              <a:t> von Cl</a:t>
            </a:r>
            <a:r>
              <a:rPr lang="hu-HU" sz="1200" baseline="30000" dirty="0"/>
              <a:t>-</a:t>
            </a:r>
            <a:r>
              <a:rPr lang="hu-HU" sz="1200" dirty="0"/>
              <a:t> </a:t>
            </a:r>
            <a:r>
              <a:rPr lang="hu-HU" sz="1200" dirty="0" err="1"/>
              <a:t>durch</a:t>
            </a:r>
            <a:r>
              <a:rPr lang="hu-HU" sz="1200" dirty="0"/>
              <a:t> </a:t>
            </a:r>
            <a:r>
              <a:rPr lang="hu-HU" sz="1200" dirty="0" err="1"/>
              <a:t>ein</a:t>
            </a:r>
            <a:r>
              <a:rPr lang="hu-HU" sz="1200" dirty="0"/>
              <a:t> </a:t>
            </a:r>
            <a:r>
              <a:rPr lang="hu-HU" sz="1200" dirty="0" err="1"/>
              <a:t>Cl</a:t>
            </a:r>
            <a:r>
              <a:rPr lang="hu-HU" sz="1200" baseline="30000" dirty="0" err="1"/>
              <a:t>-</a:t>
            </a:r>
            <a:r>
              <a:rPr lang="hu-HU" sz="1200" dirty="0" err="1"/>
              <a:t>-Kanal</a:t>
            </a:r>
            <a:r>
              <a:rPr lang="hu-HU" sz="1200" dirty="0"/>
              <a:t>. 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5228401" y="5200650"/>
            <a:ext cx="344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u="sng" dirty="0" err="1"/>
              <a:t>Funktionen</a:t>
            </a:r>
            <a:r>
              <a:rPr lang="hu-HU" sz="1200" dirty="0"/>
              <a:t>  der </a:t>
            </a:r>
            <a:r>
              <a:rPr lang="hu-HU" sz="1200" dirty="0" err="1"/>
              <a:t>Salzsäure</a:t>
            </a:r>
            <a:r>
              <a:rPr lang="hu-HU" sz="1200" dirty="0"/>
              <a:t>: </a:t>
            </a:r>
            <a:r>
              <a:rPr lang="hu-HU" sz="1200" dirty="0" err="1"/>
              <a:t>Denaturierung</a:t>
            </a:r>
            <a:r>
              <a:rPr lang="hu-HU" sz="1200" dirty="0"/>
              <a:t> von </a:t>
            </a:r>
            <a:r>
              <a:rPr lang="hu-HU" sz="1200" dirty="0" err="1"/>
              <a:t>Nahrungsproteinen</a:t>
            </a:r>
            <a:r>
              <a:rPr lang="hu-HU" sz="1200" dirty="0"/>
              <a:t>, </a:t>
            </a:r>
            <a:r>
              <a:rPr lang="hu-HU" sz="1200" dirty="0" err="1"/>
              <a:t>Schutz</a:t>
            </a:r>
            <a:r>
              <a:rPr lang="hu-HU" sz="1200" dirty="0"/>
              <a:t> </a:t>
            </a:r>
            <a:r>
              <a:rPr lang="hu-HU" sz="1200" dirty="0" err="1"/>
              <a:t>gegen</a:t>
            </a:r>
            <a:r>
              <a:rPr lang="hu-HU" sz="1200" dirty="0"/>
              <a:t> Bakterien, </a:t>
            </a:r>
            <a:r>
              <a:rPr lang="hu-HU" sz="1200" dirty="0" err="1"/>
              <a:t>Aktivierung</a:t>
            </a:r>
            <a:r>
              <a:rPr lang="hu-HU" sz="1200" dirty="0"/>
              <a:t> von </a:t>
            </a:r>
            <a:r>
              <a:rPr lang="hu-HU" sz="1200" dirty="0" err="1"/>
              <a:t>Pepsinogen</a:t>
            </a:r>
            <a:r>
              <a:rPr lang="hu-HU" sz="1200" dirty="0" smtClean="0"/>
              <a:t>.</a:t>
            </a:r>
            <a:endParaRPr lang="hu-HU" sz="1200" dirty="0"/>
          </a:p>
        </p:txBody>
      </p:sp>
      <p:sp>
        <p:nvSpPr>
          <p:cNvPr id="17" name="Szövegdoboz 16"/>
          <p:cNvSpPr txBox="1"/>
          <p:nvPr/>
        </p:nvSpPr>
        <p:spPr>
          <a:xfrm>
            <a:off x="300824" y="6220404"/>
            <a:ext cx="39316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/>
              <a:t>pH des </a:t>
            </a:r>
            <a:r>
              <a:rPr lang="hu-HU" sz="1200" dirty="0" err="1"/>
              <a:t>Magensaftes</a:t>
            </a:r>
            <a:r>
              <a:rPr lang="hu-HU" sz="1200" dirty="0"/>
              <a:t>: 1,5</a:t>
            </a:r>
            <a:r>
              <a:rPr lang="hu-HU" sz="1200" dirty="0" smtClean="0"/>
              <a:t>.</a:t>
            </a:r>
            <a:endParaRPr lang="hu-HU" sz="1200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5228401" y="5801319"/>
            <a:ext cx="344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 err="1"/>
              <a:t>Sekretion</a:t>
            </a:r>
            <a:r>
              <a:rPr lang="hu-HU" sz="1200" dirty="0"/>
              <a:t> von </a:t>
            </a:r>
            <a:r>
              <a:rPr lang="hu-HU" sz="1200" b="1" dirty="0" err="1"/>
              <a:t>intrinsic</a:t>
            </a:r>
            <a:r>
              <a:rPr lang="hu-HU" sz="1200" b="1" dirty="0"/>
              <a:t> </a:t>
            </a:r>
            <a:r>
              <a:rPr lang="hu-HU" sz="1200" b="1" dirty="0" err="1"/>
              <a:t>factor</a:t>
            </a:r>
            <a:r>
              <a:rPr lang="hu-HU" sz="1200" b="1" dirty="0"/>
              <a:t> </a:t>
            </a:r>
            <a:r>
              <a:rPr lang="hu-HU" sz="1200" dirty="0"/>
              <a:t>(</a:t>
            </a:r>
            <a:r>
              <a:rPr lang="hu-HU" sz="1200" dirty="0" err="1"/>
              <a:t>ein</a:t>
            </a:r>
            <a:r>
              <a:rPr lang="hu-HU" sz="1200" dirty="0"/>
              <a:t> </a:t>
            </a:r>
            <a:r>
              <a:rPr lang="hu-HU" sz="1200" dirty="0" err="1"/>
              <a:t>Glikoprotein</a:t>
            </a:r>
            <a:r>
              <a:rPr lang="hu-HU" sz="1200" dirty="0"/>
              <a:t>), </a:t>
            </a:r>
            <a:r>
              <a:rPr lang="hu-HU" sz="1200" dirty="0" err="1"/>
              <a:t>bindet</a:t>
            </a:r>
            <a:r>
              <a:rPr lang="hu-HU" sz="1200" dirty="0"/>
              <a:t> an Vitamin B</a:t>
            </a:r>
            <a:r>
              <a:rPr lang="hu-HU" sz="1200" baseline="-25000" dirty="0"/>
              <a:t>12</a:t>
            </a:r>
            <a:r>
              <a:rPr lang="hu-HU" sz="1200" dirty="0"/>
              <a:t> </a:t>
            </a:r>
            <a:r>
              <a:rPr lang="hu-HU" sz="1200" dirty="0" err="1"/>
              <a:t>im</a:t>
            </a:r>
            <a:r>
              <a:rPr lang="hu-HU" sz="1200" dirty="0"/>
              <a:t> </a:t>
            </a:r>
            <a:r>
              <a:rPr lang="hu-HU" sz="1200" dirty="0" err="1"/>
              <a:t>Darmkanal</a:t>
            </a:r>
            <a:r>
              <a:rPr lang="hu-HU" sz="1200" dirty="0"/>
              <a:t>, und </a:t>
            </a:r>
            <a:r>
              <a:rPr lang="hu-HU" sz="1200" dirty="0" err="1"/>
              <a:t>erleichtert</a:t>
            </a:r>
            <a:r>
              <a:rPr lang="hu-HU" sz="1200" dirty="0"/>
              <a:t> die </a:t>
            </a:r>
            <a:r>
              <a:rPr lang="hu-HU" sz="1200" dirty="0" err="1"/>
              <a:t>Aufnahme</a:t>
            </a:r>
            <a:r>
              <a:rPr lang="hu-HU" sz="1200" dirty="0"/>
              <a:t> von B</a:t>
            </a:r>
            <a:r>
              <a:rPr lang="hu-HU" sz="1200" baseline="-25000" dirty="0"/>
              <a:t>12</a:t>
            </a:r>
            <a:r>
              <a:rPr lang="hu-HU" sz="1200" dirty="0"/>
              <a:t> </a:t>
            </a:r>
            <a:r>
              <a:rPr lang="hu-HU" sz="1200" dirty="0" err="1"/>
              <a:t>in</a:t>
            </a:r>
            <a:r>
              <a:rPr lang="hu-HU" sz="1200" dirty="0"/>
              <a:t> die </a:t>
            </a:r>
            <a:r>
              <a:rPr lang="hu-HU" sz="1200" dirty="0" err="1"/>
              <a:t>Dickdarmepithelzellen</a:t>
            </a:r>
            <a:r>
              <a:rPr lang="hu-HU" sz="1200" dirty="0"/>
              <a:t>. B</a:t>
            </a:r>
            <a:r>
              <a:rPr lang="hu-HU" sz="1200" baseline="-25000" dirty="0"/>
              <a:t>12</a:t>
            </a:r>
            <a:r>
              <a:rPr lang="hu-HU" sz="1200" dirty="0"/>
              <a:t> </a:t>
            </a:r>
            <a:r>
              <a:rPr lang="hu-HU" sz="1200" dirty="0" err="1"/>
              <a:t>wichtig</a:t>
            </a:r>
            <a:r>
              <a:rPr lang="hu-HU" sz="1200" dirty="0"/>
              <a:t> </a:t>
            </a:r>
            <a:r>
              <a:rPr lang="hu-HU" sz="1200" dirty="0" err="1"/>
              <a:t>für</a:t>
            </a:r>
            <a:r>
              <a:rPr lang="hu-HU" sz="1200" dirty="0"/>
              <a:t> </a:t>
            </a:r>
            <a:r>
              <a:rPr lang="hu-HU" sz="1200" dirty="0" err="1"/>
              <a:t>Blutbildung</a:t>
            </a:r>
            <a:r>
              <a:rPr lang="hu-HU" sz="1200" dirty="0"/>
              <a:t>! </a:t>
            </a:r>
          </a:p>
        </p:txBody>
      </p:sp>
      <p:sp>
        <p:nvSpPr>
          <p:cNvPr id="21" name="Szövegdoboz 20"/>
          <p:cNvSpPr txBox="1"/>
          <p:nvPr/>
        </p:nvSpPr>
        <p:spPr>
          <a:xfrm>
            <a:off x="172920" y="4496958"/>
            <a:ext cx="4327072" cy="14927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300" dirty="0" err="1" smtClean="0"/>
              <a:t>Dicke</a:t>
            </a:r>
            <a:r>
              <a:rPr lang="hu-HU" sz="1300" dirty="0"/>
              <a:t>, </a:t>
            </a:r>
            <a:r>
              <a:rPr lang="hu-HU" sz="1300" dirty="0" err="1"/>
              <a:t>runde</a:t>
            </a:r>
            <a:r>
              <a:rPr lang="hu-HU" sz="1300" dirty="0"/>
              <a:t> </a:t>
            </a:r>
            <a:r>
              <a:rPr lang="hu-HU" sz="1300" dirty="0" err="1"/>
              <a:t>oder</a:t>
            </a:r>
            <a:r>
              <a:rPr lang="hu-HU" sz="1300" dirty="0"/>
              <a:t> </a:t>
            </a:r>
            <a:r>
              <a:rPr lang="hu-HU" sz="1300" dirty="0" err="1"/>
              <a:t>dreieckige</a:t>
            </a:r>
            <a:r>
              <a:rPr lang="hu-HU" sz="1300" dirty="0"/>
              <a:t> </a:t>
            </a:r>
            <a:r>
              <a:rPr lang="hu-HU" sz="1300" dirty="0" err="1"/>
              <a:t>Zellen</a:t>
            </a:r>
            <a:r>
              <a:rPr lang="hu-HU" sz="1300" dirty="0"/>
              <a:t>, </a:t>
            </a:r>
            <a:r>
              <a:rPr lang="hu-HU" sz="1300" dirty="0" err="1"/>
              <a:t>sitzen</a:t>
            </a:r>
            <a:r>
              <a:rPr lang="hu-HU" sz="1300" dirty="0"/>
              <a:t> </a:t>
            </a:r>
            <a:r>
              <a:rPr lang="hu-HU" sz="1300" dirty="0" err="1"/>
              <a:t>wie</a:t>
            </a:r>
            <a:r>
              <a:rPr lang="hu-HU" sz="1300" dirty="0"/>
              <a:t> </a:t>
            </a:r>
            <a:r>
              <a:rPr lang="hu-HU" sz="1300" dirty="0" err="1"/>
              <a:t>basal</a:t>
            </a:r>
            <a:r>
              <a:rPr lang="hu-HU" sz="1300" dirty="0"/>
              <a:t> </a:t>
            </a:r>
            <a:r>
              <a:rPr lang="hu-HU" sz="1300" dirty="0" err="1"/>
              <a:t>angelagert</a:t>
            </a:r>
            <a:r>
              <a:rPr lang="hu-HU" sz="1300" dirty="0"/>
              <a:t>. </a:t>
            </a:r>
            <a:r>
              <a:rPr lang="hu-HU" sz="1300" dirty="0" err="1"/>
              <a:t>Zentral</a:t>
            </a:r>
            <a:r>
              <a:rPr lang="hu-HU" sz="1300" dirty="0"/>
              <a:t> </a:t>
            </a:r>
            <a:r>
              <a:rPr lang="hu-HU" sz="1300" dirty="0" err="1"/>
              <a:t>liegender</a:t>
            </a:r>
            <a:r>
              <a:rPr lang="hu-HU" sz="1300" dirty="0"/>
              <a:t> </a:t>
            </a:r>
            <a:r>
              <a:rPr lang="hu-HU" sz="1300" dirty="0" err="1"/>
              <a:t>runder</a:t>
            </a:r>
            <a:r>
              <a:rPr lang="hu-HU" sz="1300" dirty="0"/>
              <a:t> </a:t>
            </a:r>
            <a:r>
              <a:rPr lang="hu-HU" sz="1300" dirty="0" err="1"/>
              <a:t>Zellkern</a:t>
            </a:r>
            <a:r>
              <a:rPr lang="hu-HU" sz="1300" dirty="0"/>
              <a:t>. </a:t>
            </a:r>
            <a:r>
              <a:rPr lang="hu-HU" sz="1300" dirty="0" err="1"/>
              <a:t>Azidophilie</a:t>
            </a:r>
            <a:r>
              <a:rPr lang="hu-HU" sz="1300" dirty="0"/>
              <a:t> </a:t>
            </a:r>
            <a:r>
              <a:rPr lang="hu-HU" sz="1300" dirty="0" err="1"/>
              <a:t>wegen</a:t>
            </a:r>
            <a:r>
              <a:rPr lang="hu-HU" sz="1300" dirty="0"/>
              <a:t> </a:t>
            </a:r>
            <a:r>
              <a:rPr lang="hu-HU" sz="1300" dirty="0" err="1"/>
              <a:t>vieler</a:t>
            </a:r>
            <a:r>
              <a:rPr lang="hu-HU" sz="1300" dirty="0"/>
              <a:t> </a:t>
            </a:r>
            <a:r>
              <a:rPr lang="hu-HU" sz="1300" dirty="0" err="1"/>
              <a:t>Mitochondrien</a:t>
            </a:r>
            <a:r>
              <a:rPr lang="hu-HU" sz="1300" dirty="0"/>
              <a:t>. </a:t>
            </a:r>
            <a:r>
              <a:rPr lang="hu-HU" sz="1300" dirty="0" err="1"/>
              <a:t>Intrazelluläre</a:t>
            </a:r>
            <a:r>
              <a:rPr lang="hu-HU" sz="1300" dirty="0"/>
              <a:t> </a:t>
            </a:r>
            <a:r>
              <a:rPr lang="hu-HU" sz="1300" dirty="0" err="1" smtClean="0"/>
              <a:t>canaliculi</a:t>
            </a:r>
            <a:r>
              <a:rPr lang="hu-HU" sz="1300" b="1" dirty="0" smtClean="0"/>
              <a:t>.</a:t>
            </a:r>
          </a:p>
          <a:p>
            <a:endParaRPr lang="hu-HU" sz="1300" b="1" dirty="0"/>
          </a:p>
          <a:p>
            <a:r>
              <a:rPr lang="hu-HU" sz="1300" b="1" dirty="0" err="1" smtClean="0"/>
              <a:t>Regelung</a:t>
            </a:r>
            <a:r>
              <a:rPr lang="hu-HU" sz="1300" b="1" dirty="0" smtClean="0"/>
              <a:t> der </a:t>
            </a:r>
            <a:r>
              <a:rPr lang="hu-HU" sz="1300" b="1" dirty="0" err="1" smtClean="0"/>
              <a:t>Salzsäureproduktion</a:t>
            </a:r>
            <a:r>
              <a:rPr lang="hu-HU" sz="1300" b="1" dirty="0" smtClean="0"/>
              <a:t>:</a:t>
            </a:r>
            <a:r>
              <a:rPr lang="hu-HU" sz="1300" dirty="0" smtClean="0"/>
              <a:t>  </a:t>
            </a:r>
          </a:p>
          <a:p>
            <a:r>
              <a:rPr lang="hu-HU" sz="1300" dirty="0" err="1" smtClean="0"/>
              <a:t>Vergrösserte</a:t>
            </a:r>
            <a:r>
              <a:rPr lang="hu-HU" sz="1300" dirty="0" smtClean="0"/>
              <a:t> </a:t>
            </a:r>
            <a:r>
              <a:rPr lang="hu-HU" sz="1300" dirty="0" err="1" smtClean="0"/>
              <a:t>apicale</a:t>
            </a:r>
            <a:r>
              <a:rPr lang="hu-HU" sz="1300" dirty="0" smtClean="0"/>
              <a:t> </a:t>
            </a:r>
            <a:r>
              <a:rPr lang="hu-HU" sz="1300" dirty="0" err="1" smtClean="0"/>
              <a:t>Membran</a:t>
            </a:r>
            <a:r>
              <a:rPr lang="hu-HU" sz="1300" dirty="0" smtClean="0"/>
              <a:t> </a:t>
            </a:r>
            <a:r>
              <a:rPr lang="hu-HU" sz="1300" dirty="0" err="1" smtClean="0"/>
              <a:t>durch</a:t>
            </a:r>
            <a:r>
              <a:rPr lang="hu-HU" sz="1300" dirty="0" smtClean="0"/>
              <a:t> </a:t>
            </a:r>
            <a:r>
              <a:rPr lang="hu-HU" sz="1300" dirty="0" err="1" smtClean="0"/>
              <a:t>Aufnahme</a:t>
            </a:r>
            <a:r>
              <a:rPr lang="hu-HU" sz="1300" dirty="0" smtClean="0"/>
              <a:t> von </a:t>
            </a:r>
            <a:r>
              <a:rPr lang="hu-HU" sz="1300" dirty="0" err="1" smtClean="0"/>
              <a:t>tubulo-vesikulären</a:t>
            </a:r>
            <a:r>
              <a:rPr lang="hu-HU" sz="1300" dirty="0" smtClean="0"/>
              <a:t> </a:t>
            </a:r>
            <a:r>
              <a:rPr lang="hu-HU" sz="1300" dirty="0" err="1" smtClean="0"/>
              <a:t>Strukturen</a:t>
            </a:r>
            <a:r>
              <a:rPr lang="hu-HU" sz="1300" dirty="0" smtClean="0"/>
              <a:t> (</a:t>
            </a:r>
            <a:r>
              <a:rPr lang="hu-HU" sz="1300" dirty="0" err="1" smtClean="0"/>
              <a:t>Exocytose</a:t>
            </a:r>
            <a:r>
              <a:rPr lang="hu-HU" sz="1300" dirty="0" smtClean="0"/>
              <a:t>)</a:t>
            </a:r>
            <a:endParaRPr lang="hu-HU" sz="1300" dirty="0"/>
          </a:p>
        </p:txBody>
      </p:sp>
    </p:spTree>
    <p:extLst>
      <p:ext uri="{BB962C8B-B14F-4D97-AF65-F5344CB8AC3E}">
        <p14:creationId xmlns:p14="http://schemas.microsoft.com/office/powerpoint/2010/main" val="87751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2711</TotalTime>
  <Words>1124</Words>
  <Application>Microsoft Office PowerPoint</Application>
  <PresentationFormat>Diavetítés a képernyőre (4:3 oldalarány)</PresentationFormat>
  <Paragraphs>184</Paragraphs>
  <Slides>18</Slides>
  <Notes>1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18</vt:i4>
      </vt:variant>
    </vt:vector>
  </HeadingPairs>
  <TitlesOfParts>
    <vt:vector size="19" baseType="lpstr">
      <vt:lpstr>Office-téma</vt:lpstr>
      <vt:lpstr> Histologie von Ösophagus, Magen und Bauspeicheldrüse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Histologie von Speiseröhre, Magen, Bauspeicheldrüse</dc:title>
  <dc:creator>RÖHLICH PÁL</dc:creator>
  <cp:lastModifiedBy>RÖHLICH PÁL</cp:lastModifiedBy>
  <cp:revision>121</cp:revision>
  <dcterms:created xsi:type="dcterms:W3CDTF">2019-01-25T09:11:32Z</dcterms:created>
  <dcterms:modified xsi:type="dcterms:W3CDTF">2019-03-17T21:18:10Z</dcterms:modified>
</cp:coreProperties>
</file>