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6" r:id="rId3"/>
    <p:sldId id="261" r:id="rId4"/>
    <p:sldId id="270" r:id="rId5"/>
    <p:sldId id="258" r:id="rId6"/>
    <p:sldId id="259" r:id="rId7"/>
    <p:sldId id="260" r:id="rId8"/>
    <p:sldId id="262" r:id="rId9"/>
    <p:sldId id="268" r:id="rId10"/>
    <p:sldId id="263" r:id="rId11"/>
    <p:sldId id="264" r:id="rId12"/>
    <p:sldId id="265" r:id="rId13"/>
    <p:sldId id="275" r:id="rId14"/>
    <p:sldId id="266" r:id="rId15"/>
    <p:sldId id="267" r:id="rId16"/>
    <p:sldId id="257" r:id="rId17"/>
    <p:sldId id="269" r:id="rId18"/>
    <p:sldId id="273" r:id="rId19"/>
    <p:sldId id="272" r:id="rId20"/>
    <p:sldId id="274" r:id="rId21"/>
    <p:sldId id="271" r:id="rId22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66FF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672" y="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C3749-BC71-43D2-8A50-9FFA08A42B67}" type="datetimeFigureOut">
              <a:rPr lang="hu-HU" smtClean="0"/>
              <a:t>2019.04.02.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957BD-58CA-4912-835B-7FE988867C1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461623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C3749-BC71-43D2-8A50-9FFA08A42B67}" type="datetimeFigureOut">
              <a:rPr lang="hu-HU" smtClean="0"/>
              <a:t>2019.04.02.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957BD-58CA-4912-835B-7FE988867C1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172003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C3749-BC71-43D2-8A50-9FFA08A42B67}" type="datetimeFigureOut">
              <a:rPr lang="hu-HU" smtClean="0"/>
              <a:t>2019.04.02.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957BD-58CA-4912-835B-7FE988867C1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46113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C3749-BC71-43D2-8A50-9FFA08A42B67}" type="datetimeFigureOut">
              <a:rPr lang="hu-HU" smtClean="0"/>
              <a:t>2019.04.02.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957BD-58CA-4912-835B-7FE988867C1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54353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C3749-BC71-43D2-8A50-9FFA08A42B67}" type="datetimeFigureOut">
              <a:rPr lang="hu-HU" smtClean="0"/>
              <a:t>2019.04.02.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957BD-58CA-4912-835B-7FE988867C1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14939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C3749-BC71-43D2-8A50-9FFA08A42B67}" type="datetimeFigureOut">
              <a:rPr lang="hu-HU" smtClean="0"/>
              <a:t>2019.04.02.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957BD-58CA-4912-835B-7FE988867C1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2661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C3749-BC71-43D2-8A50-9FFA08A42B67}" type="datetimeFigureOut">
              <a:rPr lang="hu-HU" smtClean="0"/>
              <a:t>2019.04.02.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957BD-58CA-4912-835B-7FE988867C1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95982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C3749-BC71-43D2-8A50-9FFA08A42B67}" type="datetimeFigureOut">
              <a:rPr lang="hu-HU" smtClean="0"/>
              <a:t>2019.04.02.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957BD-58CA-4912-835B-7FE988867C1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623409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C3749-BC71-43D2-8A50-9FFA08A42B67}" type="datetimeFigureOut">
              <a:rPr lang="hu-HU" smtClean="0"/>
              <a:t>2019.04.02.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957BD-58CA-4912-835B-7FE988867C1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38143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C3749-BC71-43D2-8A50-9FFA08A42B67}" type="datetimeFigureOut">
              <a:rPr lang="hu-HU" smtClean="0"/>
              <a:t>2019.04.02.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957BD-58CA-4912-835B-7FE988867C1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30485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C3749-BC71-43D2-8A50-9FFA08A42B67}" type="datetimeFigureOut">
              <a:rPr lang="hu-HU" smtClean="0"/>
              <a:t>2019.04.02.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957BD-58CA-4912-835B-7FE988867C1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133840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0C3749-BC71-43D2-8A50-9FFA08A42B67}" type="datetimeFigureOut">
              <a:rPr lang="hu-HU" smtClean="0"/>
              <a:t>2019.04.02.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A957BD-58CA-4912-835B-7FE988867C1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4315038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hu-HU" sz="4000" b="1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Histologie</a:t>
            </a:r>
            <a:r>
              <a:rPr lang="hu-HU" sz="40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der </a:t>
            </a:r>
            <a:r>
              <a:rPr lang="hu-HU" sz="4000" b="1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Niere</a:t>
            </a:r>
            <a:r>
              <a:rPr lang="hu-HU" sz="40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und </a:t>
            </a:r>
            <a:r>
              <a:rPr lang="hu-HU" sz="4000" b="1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Harnwege</a:t>
            </a:r>
            <a:endParaRPr lang="hu-HU" sz="40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403648" y="4437112"/>
            <a:ext cx="6400800" cy="1752600"/>
          </a:xfrm>
        </p:spPr>
        <p:txBody>
          <a:bodyPr>
            <a:normAutofit/>
          </a:bodyPr>
          <a:lstStyle/>
          <a:p>
            <a:r>
              <a:rPr lang="hu-HU" sz="20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Prof. Dr. Pál </a:t>
            </a:r>
            <a:r>
              <a:rPr lang="hu-HU" sz="20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Röhlich</a:t>
            </a:r>
            <a:endParaRPr lang="hu-HU" sz="2000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endParaRPr lang="hu-HU" sz="2000" dirty="0"/>
          </a:p>
          <a:p>
            <a:endParaRPr lang="hu-HU" sz="2000" dirty="0" smtClean="0"/>
          </a:p>
          <a:p>
            <a:r>
              <a:rPr lang="hu-HU" sz="1600" dirty="0" smtClean="0"/>
              <a:t>ÁOK, </a:t>
            </a:r>
            <a:r>
              <a:rPr lang="hu-HU" sz="1600" dirty="0" err="1" smtClean="0"/>
              <a:t>Studienjahr</a:t>
            </a:r>
            <a:r>
              <a:rPr lang="hu-HU" sz="1600" dirty="0" smtClean="0"/>
              <a:t> 2018/19, 03.04.2019</a:t>
            </a:r>
            <a:endParaRPr lang="hu-HU" sz="1600" dirty="0"/>
          </a:p>
        </p:txBody>
      </p:sp>
    </p:spTree>
    <p:extLst>
      <p:ext uri="{BB962C8B-B14F-4D97-AF65-F5344CB8AC3E}">
        <p14:creationId xmlns:p14="http://schemas.microsoft.com/office/powerpoint/2010/main" val="3717983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639766" y="476672"/>
            <a:ext cx="4968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Intermediärtubulus</a:t>
            </a:r>
            <a:r>
              <a:rPr lang="hu-HU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(</a:t>
            </a:r>
            <a:r>
              <a:rPr lang="hu-HU" b="1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dünnes</a:t>
            </a:r>
            <a:r>
              <a:rPr lang="hu-HU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hu-HU" b="1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Segment</a:t>
            </a:r>
            <a:r>
              <a:rPr lang="hu-HU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)</a:t>
            </a:r>
            <a:endParaRPr lang="hu-HU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250015" y="3774262"/>
            <a:ext cx="270532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 err="1" smtClean="0">
                <a:solidFill>
                  <a:srgbClr val="FFFF00"/>
                </a:solidFill>
              </a:rPr>
              <a:t>Mikroskopische</a:t>
            </a:r>
            <a:r>
              <a:rPr lang="hu-HU" sz="1600" dirty="0" smtClean="0">
                <a:solidFill>
                  <a:srgbClr val="FFFF00"/>
                </a:solidFill>
              </a:rPr>
              <a:t> </a:t>
            </a:r>
            <a:r>
              <a:rPr lang="hu-HU" sz="1600" dirty="0" err="1" smtClean="0">
                <a:solidFill>
                  <a:srgbClr val="FFFF00"/>
                </a:solidFill>
              </a:rPr>
              <a:t>Merkmale</a:t>
            </a:r>
            <a:r>
              <a:rPr lang="hu-HU" sz="1600" dirty="0" smtClean="0">
                <a:solidFill>
                  <a:srgbClr val="FFFF00"/>
                </a:solidFill>
              </a:rPr>
              <a:t>:</a:t>
            </a:r>
          </a:p>
          <a:p>
            <a:endParaRPr lang="hu-HU" sz="1600" dirty="0" smtClean="0">
              <a:solidFill>
                <a:srgbClr val="FFFF00"/>
              </a:solidFill>
            </a:endParaRPr>
          </a:p>
          <a:p>
            <a:r>
              <a:rPr lang="hu-HU" sz="1400" dirty="0" err="1" smtClean="0"/>
              <a:t>Flaches</a:t>
            </a:r>
            <a:r>
              <a:rPr lang="hu-HU" sz="1400" dirty="0" smtClean="0"/>
              <a:t> </a:t>
            </a:r>
            <a:r>
              <a:rPr lang="hu-HU" sz="1400" dirty="0" err="1" smtClean="0"/>
              <a:t>Epithel</a:t>
            </a:r>
            <a:r>
              <a:rPr lang="hu-HU" sz="1400" dirty="0" smtClean="0"/>
              <a:t> mit </a:t>
            </a:r>
            <a:r>
              <a:rPr lang="hu-HU" sz="1400" dirty="0" err="1" smtClean="0"/>
              <a:t>wenig</a:t>
            </a:r>
            <a:r>
              <a:rPr lang="hu-HU" sz="1400" dirty="0" smtClean="0"/>
              <a:t> </a:t>
            </a:r>
            <a:r>
              <a:rPr lang="hu-HU" sz="1400" dirty="0" err="1" smtClean="0"/>
              <a:t>Zellorganellen</a:t>
            </a:r>
            <a:r>
              <a:rPr lang="hu-HU" sz="1400" dirty="0" smtClean="0"/>
              <a:t>.</a:t>
            </a:r>
          </a:p>
          <a:p>
            <a:r>
              <a:rPr lang="hu-HU" sz="1400" dirty="0" smtClean="0"/>
              <a:t> </a:t>
            </a:r>
          </a:p>
          <a:p>
            <a:r>
              <a:rPr lang="hu-HU" sz="1400" dirty="0" err="1" smtClean="0">
                <a:solidFill>
                  <a:srgbClr val="FFFF00"/>
                </a:solidFill>
              </a:rPr>
              <a:t>Funktion</a:t>
            </a:r>
            <a:r>
              <a:rPr lang="hu-HU" sz="1400" dirty="0" smtClean="0"/>
              <a:t>: </a:t>
            </a:r>
            <a:r>
              <a:rPr lang="hu-HU" sz="1400" dirty="0" err="1" smtClean="0"/>
              <a:t>Wasserresorption</a:t>
            </a:r>
            <a:r>
              <a:rPr lang="hu-HU" sz="1400" dirty="0" smtClean="0"/>
              <a:t> </a:t>
            </a:r>
            <a:r>
              <a:rPr lang="hu-HU" sz="1400" dirty="0" err="1" smtClean="0"/>
              <a:t>im</a:t>
            </a:r>
            <a:r>
              <a:rPr lang="hu-HU" sz="1400" dirty="0" smtClean="0"/>
              <a:t> </a:t>
            </a:r>
            <a:r>
              <a:rPr lang="hu-HU" sz="1400" dirty="0" err="1" smtClean="0"/>
              <a:t>absteigenden</a:t>
            </a:r>
            <a:r>
              <a:rPr lang="hu-HU" sz="1400" dirty="0" smtClean="0"/>
              <a:t> </a:t>
            </a:r>
            <a:r>
              <a:rPr lang="hu-HU" sz="1400" dirty="0" err="1" smtClean="0"/>
              <a:t>Schenkel</a:t>
            </a:r>
            <a:r>
              <a:rPr lang="hu-HU" sz="1400" dirty="0" smtClean="0"/>
              <a:t> (</a:t>
            </a:r>
            <a:r>
              <a:rPr lang="hu-HU" sz="1400" dirty="0" err="1" smtClean="0"/>
              <a:t>Aquaporin</a:t>
            </a:r>
            <a:r>
              <a:rPr lang="hu-HU" sz="1400" dirty="0" smtClean="0"/>
              <a:t> I!), </a:t>
            </a:r>
            <a:r>
              <a:rPr lang="hu-HU" sz="1400" dirty="0" err="1" smtClean="0"/>
              <a:t>aber</a:t>
            </a:r>
            <a:r>
              <a:rPr lang="hu-HU" sz="1400" dirty="0" smtClean="0"/>
              <a:t> </a:t>
            </a:r>
            <a:r>
              <a:rPr lang="hu-HU" sz="1400" dirty="0" err="1" smtClean="0"/>
              <a:t>keine</a:t>
            </a:r>
            <a:r>
              <a:rPr lang="hu-HU" sz="1400" dirty="0" smtClean="0"/>
              <a:t> </a:t>
            </a:r>
            <a:r>
              <a:rPr lang="hu-HU" sz="1400" dirty="0" err="1" smtClean="0"/>
              <a:t>im</a:t>
            </a:r>
            <a:r>
              <a:rPr lang="hu-HU" sz="1400" dirty="0" smtClean="0"/>
              <a:t> </a:t>
            </a:r>
            <a:r>
              <a:rPr lang="hu-HU" sz="1400" dirty="0" err="1" smtClean="0"/>
              <a:t>aufsteigenden</a:t>
            </a:r>
            <a:r>
              <a:rPr lang="hu-HU" sz="1400" dirty="0" smtClean="0"/>
              <a:t> </a:t>
            </a:r>
            <a:r>
              <a:rPr lang="hu-HU" sz="1400" dirty="0" err="1" smtClean="0"/>
              <a:t>Schenkel</a:t>
            </a:r>
            <a:r>
              <a:rPr lang="hu-HU" sz="1400" dirty="0" smtClean="0"/>
              <a:t>. </a:t>
            </a:r>
            <a:endParaRPr lang="hu-HU" sz="14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09074" y="817257"/>
            <a:ext cx="4312303" cy="4783261"/>
          </a:xfrm>
          <a:prstGeom prst="rect">
            <a:avLst/>
          </a:prstGeom>
        </p:spPr>
      </p:pic>
      <p:cxnSp>
        <p:nvCxnSpPr>
          <p:cNvPr id="7" name="Egyenes összekötő nyíllal 6"/>
          <p:cNvCxnSpPr/>
          <p:nvPr/>
        </p:nvCxnSpPr>
        <p:spPr>
          <a:xfrm>
            <a:off x="1639766" y="1547475"/>
            <a:ext cx="1701824" cy="0"/>
          </a:xfrm>
          <a:prstGeom prst="straightConnector1">
            <a:avLst/>
          </a:prstGeom>
          <a:ln w="190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zövegdoboz 14"/>
          <p:cNvSpPr txBox="1"/>
          <p:nvPr/>
        </p:nvSpPr>
        <p:spPr>
          <a:xfrm>
            <a:off x="2961399" y="5587088"/>
            <a:ext cx="48965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 err="1" smtClean="0"/>
              <a:t>Querschnitt</a:t>
            </a:r>
            <a:r>
              <a:rPr lang="hu-HU" sz="1200" b="1" dirty="0" smtClean="0"/>
              <a:t> der </a:t>
            </a:r>
            <a:r>
              <a:rPr lang="hu-HU" sz="1200" b="1" dirty="0" err="1" smtClean="0"/>
              <a:t>Henle-Schleifen</a:t>
            </a:r>
            <a:r>
              <a:rPr lang="hu-HU" sz="1200" b="1" dirty="0" smtClean="0"/>
              <a:t> </a:t>
            </a:r>
            <a:r>
              <a:rPr lang="hu-HU" sz="1200" b="1" dirty="0" err="1" smtClean="0"/>
              <a:t>in</a:t>
            </a:r>
            <a:r>
              <a:rPr lang="hu-HU" sz="1200" b="1" dirty="0" smtClean="0"/>
              <a:t> </a:t>
            </a:r>
            <a:r>
              <a:rPr lang="hu-HU" sz="1200" b="1" dirty="0" err="1" smtClean="0"/>
              <a:t>der</a:t>
            </a:r>
            <a:r>
              <a:rPr lang="hu-HU" sz="1200" b="1" dirty="0" smtClean="0"/>
              <a:t> </a:t>
            </a:r>
            <a:r>
              <a:rPr lang="hu-HU" sz="1200" b="1" dirty="0" err="1" smtClean="0"/>
              <a:t>Innenzone</a:t>
            </a:r>
            <a:r>
              <a:rPr lang="hu-HU" sz="1200" b="1" dirty="0" smtClean="0"/>
              <a:t> des </a:t>
            </a:r>
            <a:r>
              <a:rPr lang="hu-HU" sz="1200" b="1" dirty="0" err="1" smtClean="0"/>
              <a:t>äußeren</a:t>
            </a:r>
            <a:r>
              <a:rPr lang="hu-HU" sz="1200" b="1" dirty="0" smtClean="0"/>
              <a:t> </a:t>
            </a:r>
            <a:r>
              <a:rPr lang="hu-HU" sz="1200" b="1" dirty="0" err="1" smtClean="0"/>
              <a:t>Marks</a:t>
            </a:r>
            <a:endParaRPr lang="hu-HU" sz="1200" b="1" dirty="0"/>
          </a:p>
        </p:txBody>
      </p:sp>
      <p:sp>
        <p:nvSpPr>
          <p:cNvPr id="6" name="Szövegdoboz 5"/>
          <p:cNvSpPr txBox="1"/>
          <p:nvPr/>
        </p:nvSpPr>
        <p:spPr>
          <a:xfrm>
            <a:off x="451863" y="1376716"/>
            <a:ext cx="1152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1200" dirty="0" err="1" smtClean="0"/>
              <a:t>Sammelrohr</a:t>
            </a:r>
            <a:endParaRPr lang="hu-HU" sz="1200" dirty="0"/>
          </a:p>
        </p:txBody>
      </p:sp>
      <p:sp>
        <p:nvSpPr>
          <p:cNvPr id="9" name="Szövegdoboz 8"/>
          <p:cNvSpPr txBox="1"/>
          <p:nvPr/>
        </p:nvSpPr>
        <p:spPr>
          <a:xfrm>
            <a:off x="602520" y="2127387"/>
            <a:ext cx="20003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1200" dirty="0" err="1" smtClean="0"/>
              <a:t>Distaler</a:t>
            </a:r>
            <a:r>
              <a:rPr lang="hu-HU" sz="1200" dirty="0" smtClean="0"/>
              <a:t> </a:t>
            </a:r>
            <a:r>
              <a:rPr lang="hu-HU" sz="1200" dirty="0" err="1" smtClean="0"/>
              <a:t>Tubulus</a:t>
            </a:r>
            <a:r>
              <a:rPr lang="hu-HU" sz="1200" dirty="0" smtClean="0"/>
              <a:t> (</a:t>
            </a:r>
            <a:r>
              <a:rPr lang="hu-HU" sz="1200" dirty="0" err="1" smtClean="0"/>
              <a:t>pars</a:t>
            </a:r>
            <a:r>
              <a:rPr lang="hu-HU" sz="1200" dirty="0" smtClean="0"/>
              <a:t> </a:t>
            </a:r>
            <a:r>
              <a:rPr lang="hu-HU" sz="1200" dirty="0" err="1" smtClean="0"/>
              <a:t>recta</a:t>
            </a:r>
            <a:r>
              <a:rPr lang="hu-HU" sz="1200" dirty="0" smtClean="0"/>
              <a:t>)</a:t>
            </a:r>
            <a:endParaRPr lang="hu-HU" sz="1200" dirty="0"/>
          </a:p>
        </p:txBody>
      </p:sp>
      <p:cxnSp>
        <p:nvCxnSpPr>
          <p:cNvPr id="11" name="Egyenes összekötő nyíllal 10"/>
          <p:cNvCxnSpPr>
            <a:stCxn id="9" idx="3"/>
          </p:cNvCxnSpPr>
          <p:nvPr/>
        </p:nvCxnSpPr>
        <p:spPr>
          <a:xfrm>
            <a:off x="2602834" y="2265887"/>
            <a:ext cx="937211" cy="0"/>
          </a:xfrm>
          <a:prstGeom prst="straightConnector1">
            <a:avLst/>
          </a:prstGeom>
          <a:ln w="190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gyenes összekötő nyíllal 12"/>
          <p:cNvCxnSpPr>
            <a:stCxn id="14" idx="3"/>
          </p:cNvCxnSpPr>
          <p:nvPr/>
        </p:nvCxnSpPr>
        <p:spPr>
          <a:xfrm flipV="1">
            <a:off x="2051949" y="1898010"/>
            <a:ext cx="1686552" cy="1"/>
          </a:xfrm>
          <a:prstGeom prst="straightConnector1">
            <a:avLst/>
          </a:prstGeom>
          <a:ln w="190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zövegdoboz 13"/>
          <p:cNvSpPr txBox="1"/>
          <p:nvPr/>
        </p:nvSpPr>
        <p:spPr>
          <a:xfrm>
            <a:off x="451863" y="1759511"/>
            <a:ext cx="16000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1200" dirty="0" err="1" smtClean="0"/>
              <a:t>intermediärtubulus</a:t>
            </a:r>
            <a:endParaRPr lang="hu-HU" sz="1200" dirty="0"/>
          </a:p>
        </p:txBody>
      </p:sp>
      <p:sp>
        <p:nvSpPr>
          <p:cNvPr id="16" name="Szövegdoboz 15"/>
          <p:cNvSpPr txBox="1"/>
          <p:nvPr/>
        </p:nvSpPr>
        <p:spPr>
          <a:xfrm>
            <a:off x="582481" y="2714628"/>
            <a:ext cx="11320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1200" dirty="0" err="1" smtClean="0"/>
              <a:t>Blutkapillaren</a:t>
            </a:r>
            <a:endParaRPr lang="hu-HU" sz="1200" dirty="0"/>
          </a:p>
        </p:txBody>
      </p:sp>
      <p:cxnSp>
        <p:nvCxnSpPr>
          <p:cNvPr id="17" name="Egyenes összekötő nyíllal 16"/>
          <p:cNvCxnSpPr>
            <a:stCxn id="16" idx="3"/>
          </p:cNvCxnSpPr>
          <p:nvPr/>
        </p:nvCxnSpPr>
        <p:spPr>
          <a:xfrm>
            <a:off x="1714515" y="2853128"/>
            <a:ext cx="2409527" cy="0"/>
          </a:xfrm>
          <a:prstGeom prst="straightConnector1">
            <a:avLst/>
          </a:prstGeom>
          <a:ln w="127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zövegdoboz 4"/>
          <p:cNvSpPr txBox="1"/>
          <p:nvPr/>
        </p:nvSpPr>
        <p:spPr>
          <a:xfrm>
            <a:off x="8748464" y="661338"/>
            <a:ext cx="2880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endParaRPr lang="hu-HU" sz="3200" dirty="0"/>
          </a:p>
        </p:txBody>
      </p:sp>
      <p:pic>
        <p:nvPicPr>
          <p:cNvPr id="19" name="Kép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943" y="1340768"/>
            <a:ext cx="1159044" cy="3234943"/>
          </a:xfrm>
          <a:prstGeom prst="rect">
            <a:avLst/>
          </a:prstGeom>
        </p:spPr>
      </p:pic>
      <p:cxnSp>
        <p:nvCxnSpPr>
          <p:cNvPr id="22" name="Egyenes összekötő nyíllal 21"/>
          <p:cNvCxnSpPr/>
          <p:nvPr/>
        </p:nvCxnSpPr>
        <p:spPr>
          <a:xfrm flipH="1">
            <a:off x="8005417" y="3429000"/>
            <a:ext cx="432048" cy="0"/>
          </a:xfrm>
          <a:prstGeom prst="straightConnector1">
            <a:avLst/>
          </a:prstGeom>
          <a:ln w="381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1508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411760" y="354227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Distaler</a:t>
            </a:r>
            <a:r>
              <a:rPr lang="hu-HU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hu-HU" b="1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Tubulus</a:t>
            </a:r>
            <a:endParaRPr lang="hu-HU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215516" y="980728"/>
            <a:ext cx="3924436" cy="5216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 err="1" smtClean="0">
                <a:solidFill>
                  <a:srgbClr val="FFFF00"/>
                </a:solidFill>
              </a:rPr>
              <a:t>Histologische</a:t>
            </a:r>
            <a:r>
              <a:rPr lang="hu-HU" sz="1600" dirty="0" smtClean="0">
                <a:solidFill>
                  <a:srgbClr val="FFFF00"/>
                </a:solidFill>
              </a:rPr>
              <a:t> </a:t>
            </a:r>
            <a:r>
              <a:rPr lang="hu-HU" sz="1600" dirty="0" err="1" smtClean="0">
                <a:solidFill>
                  <a:srgbClr val="FFFF00"/>
                </a:solidFill>
              </a:rPr>
              <a:t>Struktur</a:t>
            </a:r>
            <a:r>
              <a:rPr lang="hu-HU" sz="1600" dirty="0" smtClean="0">
                <a:solidFill>
                  <a:srgbClr val="FFFF00"/>
                </a:solidFill>
              </a:rPr>
              <a:t>:</a:t>
            </a:r>
          </a:p>
          <a:p>
            <a:endParaRPr lang="hu-HU" dirty="0" smtClean="0"/>
          </a:p>
          <a:p>
            <a:pPr>
              <a:lnSpc>
                <a:spcPct val="150000"/>
              </a:lnSpc>
            </a:pPr>
            <a:r>
              <a:rPr lang="hu-HU" sz="1400" dirty="0" err="1" smtClean="0">
                <a:solidFill>
                  <a:srgbClr val="FF99CC"/>
                </a:solidFill>
              </a:rPr>
              <a:t>Hoch</a:t>
            </a:r>
            <a:r>
              <a:rPr lang="hu-HU" sz="1400" dirty="0" smtClean="0">
                <a:solidFill>
                  <a:srgbClr val="FF99CC"/>
                </a:solidFill>
              </a:rPr>
              <a:t> </a:t>
            </a:r>
            <a:r>
              <a:rPr lang="hu-HU" sz="1400" dirty="0" err="1" smtClean="0">
                <a:solidFill>
                  <a:srgbClr val="FF99CC"/>
                </a:solidFill>
              </a:rPr>
              <a:t>entwickeltes</a:t>
            </a:r>
            <a:r>
              <a:rPr lang="hu-HU" sz="1400" dirty="0" smtClean="0">
                <a:solidFill>
                  <a:srgbClr val="FF99CC"/>
                </a:solidFill>
              </a:rPr>
              <a:t> </a:t>
            </a:r>
            <a:r>
              <a:rPr lang="hu-HU" sz="1400" dirty="0" err="1" smtClean="0">
                <a:solidFill>
                  <a:srgbClr val="FF99CC"/>
                </a:solidFill>
              </a:rPr>
              <a:t>Basallabyrinth</a:t>
            </a:r>
            <a:endParaRPr lang="hu-HU" sz="1400" dirty="0" smtClean="0">
              <a:solidFill>
                <a:srgbClr val="FF99CC"/>
              </a:solidFill>
            </a:endParaRPr>
          </a:p>
          <a:p>
            <a:pPr>
              <a:lnSpc>
                <a:spcPct val="150000"/>
              </a:lnSpc>
            </a:pPr>
            <a:r>
              <a:rPr lang="hu-HU" sz="1400" dirty="0" err="1" smtClean="0">
                <a:solidFill>
                  <a:srgbClr val="FF99CC"/>
                </a:solidFill>
              </a:rPr>
              <a:t>Sehr</a:t>
            </a:r>
            <a:r>
              <a:rPr lang="hu-HU" sz="1400" dirty="0" smtClean="0">
                <a:solidFill>
                  <a:srgbClr val="FF99CC"/>
                </a:solidFill>
              </a:rPr>
              <a:t> </a:t>
            </a:r>
            <a:r>
              <a:rPr lang="hu-HU" sz="1400" dirty="0" err="1" smtClean="0">
                <a:solidFill>
                  <a:srgbClr val="FF99CC"/>
                </a:solidFill>
              </a:rPr>
              <a:t>viele</a:t>
            </a:r>
            <a:r>
              <a:rPr lang="hu-HU" sz="1400" dirty="0" smtClean="0">
                <a:solidFill>
                  <a:srgbClr val="FF99CC"/>
                </a:solidFill>
              </a:rPr>
              <a:t> </a:t>
            </a:r>
            <a:r>
              <a:rPr lang="hu-HU" sz="1400" dirty="0" err="1" smtClean="0">
                <a:solidFill>
                  <a:srgbClr val="FF99CC"/>
                </a:solidFill>
              </a:rPr>
              <a:t>Mitochondrien</a:t>
            </a:r>
            <a:r>
              <a:rPr lang="hu-HU" sz="1400" dirty="0" smtClean="0"/>
              <a:t>,</a:t>
            </a:r>
          </a:p>
          <a:p>
            <a:pPr>
              <a:lnSpc>
                <a:spcPct val="150000"/>
              </a:lnSpc>
            </a:pPr>
            <a:r>
              <a:rPr lang="hu-HU" sz="1400" dirty="0" err="1" smtClean="0"/>
              <a:t>Kein</a:t>
            </a:r>
            <a:r>
              <a:rPr lang="hu-HU" sz="1400" dirty="0" smtClean="0"/>
              <a:t> </a:t>
            </a:r>
            <a:r>
              <a:rPr lang="hu-HU" sz="1400" dirty="0" err="1" smtClean="0"/>
              <a:t>Bürstensaum</a:t>
            </a:r>
            <a:r>
              <a:rPr lang="hu-HU" sz="1400" dirty="0" smtClean="0"/>
              <a:t>, </a:t>
            </a:r>
            <a:r>
              <a:rPr lang="hu-HU" sz="1400" dirty="0" err="1" smtClean="0"/>
              <a:t>keine</a:t>
            </a:r>
            <a:r>
              <a:rPr lang="hu-HU" sz="1400" dirty="0" smtClean="0"/>
              <a:t> </a:t>
            </a:r>
            <a:r>
              <a:rPr lang="hu-HU" sz="1400" dirty="0" err="1" smtClean="0"/>
              <a:t>Endocytose</a:t>
            </a:r>
            <a:r>
              <a:rPr lang="hu-HU" sz="1400" dirty="0" smtClean="0"/>
              <a:t> .</a:t>
            </a:r>
          </a:p>
          <a:p>
            <a:pPr>
              <a:lnSpc>
                <a:spcPct val="150000"/>
              </a:lnSpc>
            </a:pPr>
            <a:r>
              <a:rPr lang="hu-HU" sz="1400" dirty="0" err="1" smtClean="0"/>
              <a:t>Im</a:t>
            </a:r>
            <a:r>
              <a:rPr lang="hu-HU" sz="1400" dirty="0" smtClean="0"/>
              <a:t> </a:t>
            </a:r>
            <a:r>
              <a:rPr lang="hu-HU" sz="1400" dirty="0" err="1" smtClean="0"/>
              <a:t>Vergleich</a:t>
            </a:r>
            <a:r>
              <a:rPr lang="hu-HU" sz="1400" dirty="0" smtClean="0"/>
              <a:t> mit </a:t>
            </a:r>
            <a:r>
              <a:rPr lang="hu-HU" sz="1400" dirty="0" err="1" smtClean="0"/>
              <a:t>dem</a:t>
            </a:r>
            <a:r>
              <a:rPr lang="hu-HU" sz="1400" dirty="0" smtClean="0"/>
              <a:t> </a:t>
            </a:r>
            <a:r>
              <a:rPr lang="hu-HU" sz="1400" dirty="0" err="1" smtClean="0"/>
              <a:t>Tubulus</a:t>
            </a:r>
            <a:r>
              <a:rPr lang="hu-HU" sz="1400" dirty="0" smtClean="0"/>
              <a:t> </a:t>
            </a:r>
            <a:r>
              <a:rPr lang="hu-HU" sz="1400" dirty="0" err="1" smtClean="0"/>
              <a:t>proximalis</a:t>
            </a:r>
            <a:r>
              <a:rPr lang="hu-HU" sz="1400" dirty="0" smtClean="0"/>
              <a:t>: </a:t>
            </a:r>
            <a:r>
              <a:rPr lang="hu-HU" sz="1400" dirty="0" err="1" smtClean="0"/>
              <a:t>kleinere</a:t>
            </a:r>
            <a:r>
              <a:rPr lang="hu-HU" sz="1400" dirty="0" smtClean="0"/>
              <a:t> </a:t>
            </a:r>
            <a:r>
              <a:rPr lang="hu-HU" sz="1400" dirty="0" err="1" smtClean="0"/>
              <a:t>Zellen</a:t>
            </a:r>
            <a:r>
              <a:rPr lang="hu-HU" sz="1400" dirty="0" smtClean="0"/>
              <a:t>, </a:t>
            </a:r>
            <a:r>
              <a:rPr lang="hu-HU" sz="1400" dirty="0" err="1" smtClean="0"/>
              <a:t>dichter</a:t>
            </a:r>
            <a:r>
              <a:rPr lang="hu-HU" sz="1400" dirty="0" smtClean="0"/>
              <a:t> </a:t>
            </a:r>
            <a:r>
              <a:rPr lang="hu-HU" sz="1400" dirty="0" err="1" smtClean="0"/>
              <a:t>liegende</a:t>
            </a:r>
            <a:r>
              <a:rPr lang="hu-HU" sz="1400" dirty="0" smtClean="0"/>
              <a:t> </a:t>
            </a:r>
            <a:r>
              <a:rPr lang="hu-HU" sz="1400" dirty="0" err="1" smtClean="0"/>
              <a:t>Zellkerne</a:t>
            </a:r>
            <a:r>
              <a:rPr lang="hu-HU" sz="1400" dirty="0" smtClean="0"/>
              <a:t> und </a:t>
            </a:r>
            <a:r>
              <a:rPr lang="hu-HU" sz="1400" dirty="0" err="1" smtClean="0"/>
              <a:t>größeres</a:t>
            </a:r>
            <a:r>
              <a:rPr lang="hu-HU" sz="1400" dirty="0" smtClean="0"/>
              <a:t>, </a:t>
            </a:r>
            <a:r>
              <a:rPr lang="hu-HU" sz="1400" dirty="0" err="1" smtClean="0"/>
              <a:t>deutlich</a:t>
            </a:r>
            <a:r>
              <a:rPr lang="hu-HU" sz="1400" dirty="0" smtClean="0"/>
              <a:t> </a:t>
            </a:r>
            <a:r>
              <a:rPr lang="hu-HU" sz="1400" dirty="0" err="1" smtClean="0"/>
              <a:t>abgegrenztes</a:t>
            </a:r>
            <a:r>
              <a:rPr lang="hu-HU" sz="1400" dirty="0" smtClean="0"/>
              <a:t> Lumen.</a:t>
            </a:r>
          </a:p>
          <a:p>
            <a:pPr>
              <a:lnSpc>
                <a:spcPct val="150000"/>
              </a:lnSpc>
            </a:pPr>
            <a:endParaRPr lang="hu-HU" sz="1400" dirty="0" smtClean="0">
              <a:solidFill>
                <a:srgbClr val="FFFF00"/>
              </a:solidFill>
            </a:endParaRPr>
          </a:p>
          <a:p>
            <a:pPr>
              <a:lnSpc>
                <a:spcPct val="150000"/>
              </a:lnSpc>
            </a:pPr>
            <a:r>
              <a:rPr lang="hu-HU" sz="1600" dirty="0" err="1" smtClean="0">
                <a:solidFill>
                  <a:srgbClr val="FFFF00"/>
                </a:solidFill>
              </a:rPr>
              <a:t>Funktion</a:t>
            </a:r>
            <a:r>
              <a:rPr lang="hu-HU" sz="1600" dirty="0" smtClean="0">
                <a:solidFill>
                  <a:srgbClr val="FFFF00"/>
                </a:solidFill>
              </a:rPr>
              <a:t>:</a:t>
            </a:r>
            <a:r>
              <a:rPr lang="hu-HU" sz="1400" dirty="0" smtClean="0">
                <a:solidFill>
                  <a:srgbClr val="FFFF00"/>
                </a:solidFill>
              </a:rPr>
              <a:t> </a:t>
            </a:r>
            <a:r>
              <a:rPr lang="hu-HU" sz="1400" dirty="0" smtClean="0"/>
              <a:t>Cl</a:t>
            </a:r>
            <a:r>
              <a:rPr lang="hu-HU" sz="1400" baseline="30000" dirty="0" smtClean="0"/>
              <a:t>-</a:t>
            </a:r>
            <a:r>
              <a:rPr lang="hu-HU" sz="1400" dirty="0" smtClean="0"/>
              <a:t> </a:t>
            </a:r>
            <a:r>
              <a:rPr lang="hu-HU" sz="1400" dirty="0" err="1" smtClean="0"/>
              <a:t>Rückresorption</a:t>
            </a:r>
            <a:r>
              <a:rPr lang="hu-HU" sz="1400" dirty="0" smtClean="0"/>
              <a:t> </a:t>
            </a:r>
            <a:r>
              <a:rPr lang="hu-HU" sz="1400" dirty="0" err="1" smtClean="0"/>
              <a:t>ohne</a:t>
            </a:r>
            <a:r>
              <a:rPr lang="hu-HU" sz="1400" dirty="0" smtClean="0"/>
              <a:t> </a:t>
            </a:r>
            <a:r>
              <a:rPr lang="hu-HU" sz="1400" dirty="0" err="1" smtClean="0"/>
              <a:t>Wasseraufnahme</a:t>
            </a:r>
            <a:endParaRPr lang="hu-HU" sz="1400" dirty="0" smtClean="0"/>
          </a:p>
          <a:p>
            <a:pPr>
              <a:lnSpc>
                <a:spcPct val="150000"/>
              </a:lnSpc>
            </a:pPr>
            <a:endParaRPr lang="hu-HU" sz="1400" dirty="0"/>
          </a:p>
          <a:p>
            <a:endParaRPr lang="hu-HU" sz="1400" dirty="0" smtClean="0">
              <a:solidFill>
                <a:srgbClr val="FF99CC"/>
              </a:solidFill>
            </a:endParaRPr>
          </a:p>
          <a:p>
            <a:r>
              <a:rPr lang="hu-HU" sz="1200" dirty="0" err="1" smtClean="0">
                <a:solidFill>
                  <a:srgbClr val="FF99CC"/>
                </a:solidFill>
              </a:rPr>
              <a:t>Macula</a:t>
            </a:r>
            <a:r>
              <a:rPr lang="hu-HU" sz="1200" dirty="0" smtClean="0">
                <a:solidFill>
                  <a:srgbClr val="FF99CC"/>
                </a:solidFill>
              </a:rPr>
              <a:t> </a:t>
            </a:r>
            <a:r>
              <a:rPr lang="hu-HU" sz="1200" dirty="0" err="1" smtClean="0">
                <a:solidFill>
                  <a:srgbClr val="FF99CC"/>
                </a:solidFill>
              </a:rPr>
              <a:t>densa</a:t>
            </a:r>
            <a:r>
              <a:rPr lang="hu-HU" sz="1200" dirty="0" smtClean="0"/>
              <a:t>:  </a:t>
            </a:r>
          </a:p>
          <a:p>
            <a:r>
              <a:rPr lang="hu-HU" sz="1200" dirty="0" smtClean="0"/>
              <a:t>An der </a:t>
            </a:r>
            <a:r>
              <a:rPr lang="hu-HU" sz="1200" dirty="0" err="1" smtClean="0"/>
              <a:t>Grenze</a:t>
            </a:r>
            <a:r>
              <a:rPr lang="hu-HU" sz="1200" dirty="0" smtClean="0"/>
              <a:t> </a:t>
            </a:r>
            <a:r>
              <a:rPr lang="hu-HU" sz="1200" dirty="0" err="1" smtClean="0"/>
              <a:t>zwischen</a:t>
            </a:r>
            <a:r>
              <a:rPr lang="hu-HU" sz="1200" dirty="0" smtClean="0"/>
              <a:t> </a:t>
            </a:r>
            <a:r>
              <a:rPr lang="hu-HU" sz="1200" dirty="0" err="1" smtClean="0"/>
              <a:t>geradem</a:t>
            </a:r>
            <a:r>
              <a:rPr lang="hu-HU" sz="1200" dirty="0" smtClean="0"/>
              <a:t> und </a:t>
            </a:r>
            <a:r>
              <a:rPr lang="hu-HU" sz="1200" dirty="0" err="1" smtClean="0"/>
              <a:t>gewundenen</a:t>
            </a:r>
            <a:r>
              <a:rPr lang="hu-HU" sz="1200" dirty="0" smtClean="0"/>
              <a:t> </a:t>
            </a:r>
            <a:r>
              <a:rPr lang="hu-HU" sz="1200" dirty="0" err="1" smtClean="0"/>
              <a:t>Teil</a:t>
            </a:r>
            <a:r>
              <a:rPr lang="hu-HU" sz="1200" dirty="0" smtClean="0"/>
              <a:t> </a:t>
            </a:r>
            <a:r>
              <a:rPr lang="hu-HU" sz="1200" dirty="0" err="1" smtClean="0"/>
              <a:t>legt</a:t>
            </a:r>
            <a:r>
              <a:rPr lang="hu-HU" sz="1200" dirty="0" smtClean="0"/>
              <a:t> </a:t>
            </a:r>
            <a:r>
              <a:rPr lang="hu-HU" sz="1200" dirty="0" err="1" smtClean="0"/>
              <a:t>sich</a:t>
            </a:r>
            <a:r>
              <a:rPr lang="hu-HU" sz="1200" dirty="0" smtClean="0"/>
              <a:t> der </a:t>
            </a:r>
            <a:r>
              <a:rPr lang="hu-HU" sz="1200" dirty="0" err="1" smtClean="0"/>
              <a:t>Tubulus</a:t>
            </a:r>
            <a:r>
              <a:rPr lang="hu-HU" sz="1200" dirty="0" smtClean="0"/>
              <a:t> </a:t>
            </a:r>
            <a:r>
              <a:rPr lang="hu-HU" sz="1200" dirty="0" err="1" smtClean="0"/>
              <a:t>zwischen</a:t>
            </a:r>
            <a:r>
              <a:rPr lang="hu-HU" sz="1200" dirty="0" smtClean="0"/>
              <a:t> vas  </a:t>
            </a:r>
            <a:r>
              <a:rPr lang="hu-HU" sz="1200" dirty="0" err="1" smtClean="0"/>
              <a:t>afferens</a:t>
            </a:r>
            <a:r>
              <a:rPr lang="hu-HU" sz="1200" dirty="0" smtClean="0"/>
              <a:t> und </a:t>
            </a:r>
            <a:r>
              <a:rPr lang="hu-HU" sz="1200" dirty="0" err="1" smtClean="0"/>
              <a:t>efferens</a:t>
            </a:r>
            <a:r>
              <a:rPr lang="hu-HU" sz="1200" dirty="0" smtClean="0"/>
              <a:t> des </a:t>
            </a:r>
            <a:r>
              <a:rPr lang="hu-HU" sz="1200" dirty="0" err="1" smtClean="0"/>
              <a:t>Nierenkörperchens</a:t>
            </a:r>
            <a:r>
              <a:rPr lang="hu-HU" sz="1200" dirty="0" smtClean="0"/>
              <a:t>. Die </a:t>
            </a:r>
            <a:r>
              <a:rPr lang="hu-HU" sz="1200" dirty="0" err="1" smtClean="0"/>
              <a:t>Epithelzellen</a:t>
            </a:r>
            <a:r>
              <a:rPr lang="hu-HU" sz="1200" dirty="0" smtClean="0"/>
              <a:t> </a:t>
            </a:r>
            <a:r>
              <a:rPr lang="hu-HU" sz="1200" dirty="0" err="1" smtClean="0"/>
              <a:t>sind</a:t>
            </a:r>
            <a:r>
              <a:rPr lang="hu-HU" sz="1200" dirty="0" smtClean="0"/>
              <a:t> </a:t>
            </a:r>
            <a:r>
              <a:rPr lang="hu-HU" sz="1200" dirty="0" err="1" smtClean="0"/>
              <a:t>schlank</a:t>
            </a:r>
            <a:r>
              <a:rPr lang="hu-HU" sz="1200" dirty="0" smtClean="0"/>
              <a:t>, </a:t>
            </a:r>
            <a:r>
              <a:rPr lang="hu-HU" sz="1200" dirty="0" err="1" smtClean="0"/>
              <a:t>die</a:t>
            </a:r>
            <a:r>
              <a:rPr lang="hu-HU" sz="1200" dirty="0" smtClean="0"/>
              <a:t> </a:t>
            </a:r>
            <a:r>
              <a:rPr lang="hu-HU" sz="1200" dirty="0" err="1" smtClean="0"/>
              <a:t>Kerne</a:t>
            </a:r>
            <a:r>
              <a:rPr lang="hu-HU" sz="1200" dirty="0" smtClean="0"/>
              <a:t> </a:t>
            </a:r>
            <a:r>
              <a:rPr lang="hu-HU" sz="1200" dirty="0" err="1" smtClean="0"/>
              <a:t>sind</a:t>
            </a:r>
            <a:r>
              <a:rPr lang="hu-HU" sz="1200" dirty="0" smtClean="0"/>
              <a:t> </a:t>
            </a:r>
            <a:r>
              <a:rPr lang="hu-HU" sz="1200" dirty="0" err="1" smtClean="0"/>
              <a:t>näher</a:t>
            </a:r>
            <a:r>
              <a:rPr lang="hu-HU" sz="1200" dirty="0" smtClean="0"/>
              <a:t> </a:t>
            </a:r>
            <a:r>
              <a:rPr lang="hu-HU" sz="1200" dirty="0" err="1" smtClean="0"/>
              <a:t>zueinander</a:t>
            </a:r>
            <a:r>
              <a:rPr lang="hu-HU" sz="1200" dirty="0" smtClean="0"/>
              <a:t>, </a:t>
            </a:r>
            <a:r>
              <a:rPr lang="hu-HU" sz="1200" dirty="0" err="1" smtClean="0"/>
              <a:t>dadurch</a:t>
            </a:r>
            <a:r>
              <a:rPr lang="hu-HU" sz="1200" dirty="0" smtClean="0"/>
              <a:t> </a:t>
            </a:r>
            <a:r>
              <a:rPr lang="hu-HU" sz="1200" dirty="0" err="1" smtClean="0"/>
              <a:t>färbt</a:t>
            </a:r>
            <a:r>
              <a:rPr lang="hu-HU" sz="1200" dirty="0" smtClean="0"/>
              <a:t> </a:t>
            </a:r>
            <a:r>
              <a:rPr lang="hu-HU" sz="1200" dirty="0" err="1" smtClean="0"/>
              <a:t>sich</a:t>
            </a:r>
            <a:r>
              <a:rPr lang="hu-HU" sz="1200" dirty="0" smtClean="0"/>
              <a:t> </a:t>
            </a:r>
            <a:r>
              <a:rPr lang="hu-HU" sz="1200" dirty="0" err="1" smtClean="0"/>
              <a:t>dieses</a:t>
            </a:r>
            <a:r>
              <a:rPr lang="hu-HU" sz="1200" dirty="0" smtClean="0"/>
              <a:t> </a:t>
            </a:r>
            <a:r>
              <a:rPr lang="hu-HU" sz="1200" dirty="0" err="1" smtClean="0"/>
              <a:t>Fleck</a:t>
            </a:r>
            <a:r>
              <a:rPr lang="hu-HU" sz="1200" dirty="0" smtClean="0"/>
              <a:t> </a:t>
            </a:r>
            <a:r>
              <a:rPr lang="hu-HU" sz="1200" dirty="0" err="1" smtClean="0"/>
              <a:t>dunkler</a:t>
            </a:r>
            <a:r>
              <a:rPr lang="hu-HU" sz="1200" dirty="0" smtClean="0"/>
              <a:t>. </a:t>
            </a:r>
            <a:r>
              <a:rPr lang="hu-HU" sz="1200" dirty="0" err="1" smtClean="0"/>
              <a:t>Teil</a:t>
            </a:r>
            <a:r>
              <a:rPr lang="hu-HU" sz="1200" dirty="0" smtClean="0"/>
              <a:t> des </a:t>
            </a:r>
            <a:r>
              <a:rPr lang="hu-HU" sz="1200" dirty="0" err="1" smtClean="0"/>
              <a:t>Juxtaglomerulären</a:t>
            </a:r>
            <a:r>
              <a:rPr lang="hu-HU" sz="1200" dirty="0" smtClean="0"/>
              <a:t> </a:t>
            </a:r>
            <a:r>
              <a:rPr lang="hu-HU" sz="1200" dirty="0" err="1" smtClean="0"/>
              <a:t>Apparates</a:t>
            </a:r>
            <a:r>
              <a:rPr lang="hu-HU" sz="1200" dirty="0" smtClean="0"/>
              <a:t>.</a:t>
            </a:r>
            <a:endParaRPr lang="hu-HU" sz="1200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741337" y="1790372"/>
            <a:ext cx="4374430" cy="3597523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8561163" y="246505"/>
            <a:ext cx="432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endParaRPr lang="hu-HU" sz="3200" dirty="0"/>
          </a:p>
        </p:txBody>
      </p:sp>
      <p:sp>
        <p:nvSpPr>
          <p:cNvPr id="6" name="Szövegdoboz 5"/>
          <p:cNvSpPr txBox="1"/>
          <p:nvPr/>
        </p:nvSpPr>
        <p:spPr>
          <a:xfrm>
            <a:off x="8550386" y="6213508"/>
            <a:ext cx="432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endParaRPr lang="hu-HU" sz="3200" dirty="0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3945" y="1916832"/>
            <a:ext cx="1081645" cy="3018919"/>
          </a:xfrm>
          <a:prstGeom prst="rect">
            <a:avLst/>
          </a:prstGeom>
        </p:spPr>
      </p:pic>
      <p:cxnSp>
        <p:nvCxnSpPr>
          <p:cNvPr id="12" name="Egyenes összekötő nyíllal 11"/>
          <p:cNvCxnSpPr/>
          <p:nvPr/>
        </p:nvCxnSpPr>
        <p:spPr>
          <a:xfrm flipH="1">
            <a:off x="7308304" y="2708920"/>
            <a:ext cx="792088" cy="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9180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313811" y="548680"/>
            <a:ext cx="56166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Verbindungstubulus</a:t>
            </a:r>
            <a:r>
              <a:rPr lang="hu-HU" sz="20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und </a:t>
            </a:r>
            <a:r>
              <a:rPr lang="hu-HU" sz="2000" b="1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Sammelrohr</a:t>
            </a:r>
            <a:endParaRPr lang="hu-HU" sz="20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528129" y="1359310"/>
            <a:ext cx="54006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="1" dirty="0" smtClean="0">
                <a:solidFill>
                  <a:srgbClr val="FFFF00"/>
                </a:solidFill>
              </a:rPr>
              <a:t>1. </a:t>
            </a:r>
            <a:r>
              <a:rPr lang="hu-HU" sz="1600" b="1" dirty="0" err="1" smtClean="0">
                <a:solidFill>
                  <a:srgbClr val="FFFF00"/>
                </a:solidFill>
              </a:rPr>
              <a:t>Hauptzellen</a:t>
            </a:r>
            <a:r>
              <a:rPr lang="hu-HU" sz="1600" b="1" dirty="0" smtClean="0">
                <a:solidFill>
                  <a:srgbClr val="FFFF00"/>
                </a:solidFill>
              </a:rPr>
              <a:t>:</a:t>
            </a:r>
          </a:p>
          <a:p>
            <a:endParaRPr lang="hu-HU" sz="1600" b="1" dirty="0" smtClean="0">
              <a:solidFill>
                <a:srgbClr val="FFFF00"/>
              </a:solidFill>
            </a:endParaRPr>
          </a:p>
          <a:p>
            <a:r>
              <a:rPr lang="hu-HU" sz="1400" dirty="0" err="1" smtClean="0"/>
              <a:t>Kubische</a:t>
            </a:r>
            <a:r>
              <a:rPr lang="hu-HU" sz="1400" dirty="0" smtClean="0"/>
              <a:t>, </a:t>
            </a:r>
            <a:r>
              <a:rPr lang="hu-HU" sz="1400" dirty="0" err="1" smtClean="0"/>
              <a:t>in</a:t>
            </a:r>
            <a:r>
              <a:rPr lang="hu-HU" sz="1400" dirty="0" smtClean="0"/>
              <a:t> </a:t>
            </a:r>
            <a:r>
              <a:rPr lang="hu-HU" sz="1400" dirty="0" err="1" smtClean="0"/>
              <a:t>größeren</a:t>
            </a:r>
            <a:r>
              <a:rPr lang="hu-HU" sz="1400" dirty="0" smtClean="0"/>
              <a:t> </a:t>
            </a:r>
            <a:r>
              <a:rPr lang="hu-HU" sz="1400" dirty="0" err="1" smtClean="0"/>
              <a:t>Sammelrohren</a:t>
            </a:r>
            <a:r>
              <a:rPr lang="hu-HU" sz="1400" dirty="0" smtClean="0"/>
              <a:t> </a:t>
            </a:r>
            <a:r>
              <a:rPr lang="hu-HU" sz="1400" dirty="0" err="1" smtClean="0"/>
              <a:t>hochprismatische</a:t>
            </a:r>
            <a:r>
              <a:rPr lang="hu-HU" sz="1400" dirty="0" smtClean="0"/>
              <a:t> </a:t>
            </a:r>
            <a:r>
              <a:rPr lang="hu-HU" sz="1400" dirty="0" err="1" smtClean="0"/>
              <a:t>helle</a:t>
            </a:r>
            <a:r>
              <a:rPr lang="hu-HU" sz="1400" dirty="0" smtClean="0"/>
              <a:t> </a:t>
            </a:r>
            <a:r>
              <a:rPr lang="hu-HU" sz="1400" dirty="0" err="1" smtClean="0"/>
              <a:t>Zellen</a:t>
            </a:r>
            <a:r>
              <a:rPr lang="hu-HU" sz="1400" dirty="0" smtClean="0"/>
              <a:t>, </a:t>
            </a:r>
            <a:r>
              <a:rPr lang="hu-HU" sz="1400" dirty="0" err="1" smtClean="0"/>
              <a:t>dichte</a:t>
            </a:r>
            <a:r>
              <a:rPr lang="hu-HU" sz="1400" dirty="0" smtClean="0"/>
              <a:t> z. </a:t>
            </a:r>
            <a:r>
              <a:rPr lang="hu-HU" sz="1400" dirty="0" err="1" smtClean="0"/>
              <a:t>occludens</a:t>
            </a:r>
            <a:r>
              <a:rPr lang="hu-HU" sz="1400" dirty="0" smtClean="0"/>
              <a:t> (</a:t>
            </a:r>
            <a:r>
              <a:rPr lang="hu-HU" sz="1400" dirty="0" err="1" smtClean="0"/>
              <a:t>tight</a:t>
            </a:r>
            <a:r>
              <a:rPr lang="hu-HU" sz="1400" dirty="0" smtClean="0"/>
              <a:t> </a:t>
            </a:r>
            <a:r>
              <a:rPr lang="hu-HU" sz="1400" dirty="0" err="1" smtClean="0"/>
              <a:t>junction</a:t>
            </a:r>
            <a:r>
              <a:rPr lang="hu-HU" sz="1400" dirty="0" smtClean="0"/>
              <a:t>)</a:t>
            </a:r>
          </a:p>
          <a:p>
            <a:endParaRPr lang="hu-HU" sz="1400" dirty="0" smtClean="0"/>
          </a:p>
          <a:p>
            <a:r>
              <a:rPr lang="hu-HU" sz="1400" b="1" dirty="0" err="1" smtClean="0">
                <a:solidFill>
                  <a:srgbClr val="FF99CC"/>
                </a:solidFill>
              </a:rPr>
              <a:t>Funktion</a:t>
            </a:r>
            <a:r>
              <a:rPr lang="hu-HU" sz="1400" b="1" dirty="0" smtClean="0">
                <a:solidFill>
                  <a:srgbClr val="FF99CC"/>
                </a:solidFill>
              </a:rPr>
              <a:t>: </a:t>
            </a:r>
            <a:r>
              <a:rPr lang="hu-HU" sz="1400" b="1" dirty="0" err="1" smtClean="0">
                <a:solidFill>
                  <a:srgbClr val="FF99CC"/>
                </a:solidFill>
              </a:rPr>
              <a:t>Harnkonzentrierung</a:t>
            </a:r>
            <a:r>
              <a:rPr lang="hu-HU" sz="1400" b="1" dirty="0" smtClean="0">
                <a:solidFill>
                  <a:srgbClr val="FF99CC"/>
                </a:solidFill>
              </a:rPr>
              <a:t>. </a:t>
            </a:r>
            <a:r>
              <a:rPr lang="hu-HU" sz="1400" dirty="0" err="1" smtClean="0"/>
              <a:t>Regelung</a:t>
            </a:r>
            <a:r>
              <a:rPr lang="hu-HU" sz="1400" dirty="0" smtClean="0"/>
              <a:t> der </a:t>
            </a:r>
            <a:r>
              <a:rPr lang="hu-HU" sz="1400" dirty="0" err="1" smtClean="0"/>
              <a:t>Wasser-Rückresorption</a:t>
            </a:r>
            <a:r>
              <a:rPr lang="hu-HU" sz="1400" dirty="0" smtClean="0"/>
              <a:t> </a:t>
            </a:r>
            <a:r>
              <a:rPr lang="hu-HU" sz="1400" dirty="0" err="1" smtClean="0"/>
              <a:t>abhängend</a:t>
            </a:r>
            <a:r>
              <a:rPr lang="hu-HU" sz="1400" dirty="0" smtClean="0"/>
              <a:t> von </a:t>
            </a:r>
            <a:r>
              <a:rPr lang="hu-HU" sz="1400" dirty="0" err="1" smtClean="0">
                <a:solidFill>
                  <a:srgbClr val="FF99CC"/>
                </a:solidFill>
              </a:rPr>
              <a:t>Vasopressin</a:t>
            </a:r>
            <a:r>
              <a:rPr lang="hu-HU" sz="1400" dirty="0" smtClean="0">
                <a:solidFill>
                  <a:srgbClr val="FF99CC"/>
                </a:solidFill>
              </a:rPr>
              <a:t> </a:t>
            </a:r>
            <a:r>
              <a:rPr lang="hu-HU" sz="1400" dirty="0" smtClean="0"/>
              <a:t>(</a:t>
            </a:r>
            <a:r>
              <a:rPr lang="hu-HU" sz="1400" dirty="0" smtClean="0">
                <a:solidFill>
                  <a:srgbClr val="FF99CC"/>
                </a:solidFill>
              </a:rPr>
              <a:t>ADH</a:t>
            </a:r>
            <a:r>
              <a:rPr lang="hu-HU" sz="1400" dirty="0" smtClean="0"/>
              <a:t>: </a:t>
            </a:r>
            <a:r>
              <a:rPr lang="hu-HU" sz="1400" dirty="0" err="1" smtClean="0"/>
              <a:t>anti-diuretisches</a:t>
            </a:r>
            <a:r>
              <a:rPr lang="hu-HU" sz="1400" dirty="0" smtClean="0"/>
              <a:t> Hormon, </a:t>
            </a:r>
            <a:r>
              <a:rPr lang="hu-HU" sz="1400" dirty="0" err="1" smtClean="0"/>
              <a:t>Neurohypophyse</a:t>
            </a:r>
            <a:r>
              <a:rPr lang="hu-HU" sz="1400" dirty="0" smtClean="0"/>
              <a:t>).</a:t>
            </a:r>
          </a:p>
          <a:p>
            <a:endParaRPr lang="hu-HU" sz="1400" dirty="0" smtClean="0"/>
          </a:p>
          <a:p>
            <a:r>
              <a:rPr lang="hu-HU" sz="1400" b="1" dirty="0" err="1" smtClean="0">
                <a:solidFill>
                  <a:srgbClr val="FF99CC"/>
                </a:solidFill>
              </a:rPr>
              <a:t>Funktion</a:t>
            </a:r>
            <a:r>
              <a:rPr lang="hu-HU" sz="1400" b="1" dirty="0" smtClean="0">
                <a:solidFill>
                  <a:srgbClr val="FF99CC"/>
                </a:solidFill>
              </a:rPr>
              <a:t>: </a:t>
            </a:r>
            <a:r>
              <a:rPr lang="hu-HU" sz="1400" b="1" dirty="0" err="1" smtClean="0">
                <a:solidFill>
                  <a:srgbClr val="FF99CC"/>
                </a:solidFill>
              </a:rPr>
              <a:t>Regulierbare</a:t>
            </a:r>
            <a:r>
              <a:rPr lang="hu-HU" sz="1400" b="1" dirty="0" smtClean="0">
                <a:solidFill>
                  <a:srgbClr val="FF99CC"/>
                </a:solidFill>
              </a:rPr>
              <a:t> </a:t>
            </a:r>
            <a:r>
              <a:rPr lang="hu-HU" sz="1400" b="1" dirty="0" err="1" smtClean="0">
                <a:solidFill>
                  <a:srgbClr val="FF99CC"/>
                </a:solidFill>
              </a:rPr>
              <a:t>Wasserdurchlässigkeit</a:t>
            </a:r>
            <a:r>
              <a:rPr lang="hu-HU" sz="1400" b="1" dirty="0" smtClean="0">
                <a:solidFill>
                  <a:srgbClr val="FF99CC"/>
                </a:solidFill>
              </a:rPr>
              <a:t> der </a:t>
            </a:r>
            <a:r>
              <a:rPr lang="hu-HU" sz="1400" b="1" dirty="0" err="1" smtClean="0">
                <a:solidFill>
                  <a:srgbClr val="FF99CC"/>
                </a:solidFill>
              </a:rPr>
              <a:t>apikalen</a:t>
            </a:r>
            <a:r>
              <a:rPr lang="hu-HU" sz="1400" b="1" dirty="0" smtClean="0">
                <a:solidFill>
                  <a:srgbClr val="FF99CC"/>
                </a:solidFill>
              </a:rPr>
              <a:t> </a:t>
            </a:r>
            <a:r>
              <a:rPr lang="hu-HU" sz="1400" b="1" dirty="0" err="1" smtClean="0">
                <a:solidFill>
                  <a:srgbClr val="FF99CC"/>
                </a:solidFill>
              </a:rPr>
              <a:t>Plasma-</a:t>
            </a:r>
            <a:r>
              <a:rPr lang="hu-HU" sz="1400" b="1" dirty="0" smtClean="0">
                <a:solidFill>
                  <a:srgbClr val="FF99CC"/>
                </a:solidFill>
              </a:rPr>
              <a:t>				</a:t>
            </a:r>
            <a:r>
              <a:rPr lang="hu-HU" sz="1400" b="1" dirty="0" err="1" smtClean="0">
                <a:solidFill>
                  <a:srgbClr val="FF99CC"/>
                </a:solidFill>
              </a:rPr>
              <a:t>membran</a:t>
            </a:r>
            <a:r>
              <a:rPr lang="hu-HU" sz="1400" b="1" dirty="0" smtClean="0">
                <a:solidFill>
                  <a:srgbClr val="FF99CC"/>
                </a:solidFill>
              </a:rPr>
              <a:t>. </a:t>
            </a:r>
          </a:p>
          <a:p>
            <a:r>
              <a:rPr lang="hu-HU" sz="1400" b="1" dirty="0" err="1" smtClean="0">
                <a:solidFill>
                  <a:srgbClr val="FF99CC"/>
                </a:solidFill>
              </a:rPr>
              <a:t>Wasserkanäle</a:t>
            </a:r>
            <a:r>
              <a:rPr lang="hu-HU" sz="1400" dirty="0" smtClean="0"/>
              <a:t> (</a:t>
            </a:r>
            <a:r>
              <a:rPr lang="hu-HU" sz="1400" dirty="0" err="1" smtClean="0">
                <a:solidFill>
                  <a:srgbClr val="FF99CC"/>
                </a:solidFill>
              </a:rPr>
              <a:t>Aquaporine</a:t>
            </a:r>
            <a:r>
              <a:rPr lang="hu-HU" sz="1400" dirty="0" smtClean="0">
                <a:solidFill>
                  <a:srgbClr val="FF99CC"/>
                </a:solidFill>
              </a:rPr>
              <a:t>, AQP</a:t>
            </a:r>
            <a:r>
              <a:rPr lang="hu-HU" sz="1400" dirty="0" smtClean="0"/>
              <a:t>) </a:t>
            </a:r>
            <a:r>
              <a:rPr lang="hu-HU" sz="1400" dirty="0" err="1" smtClean="0"/>
              <a:t>in</a:t>
            </a:r>
            <a:r>
              <a:rPr lang="hu-HU" sz="1400" dirty="0" smtClean="0"/>
              <a:t> der </a:t>
            </a:r>
            <a:r>
              <a:rPr lang="hu-HU" sz="1400" dirty="0" err="1" smtClean="0"/>
              <a:t>Membran</a:t>
            </a:r>
            <a:r>
              <a:rPr lang="hu-HU" sz="1400" dirty="0"/>
              <a:t>,</a:t>
            </a:r>
            <a:r>
              <a:rPr lang="hu-HU" sz="1400" dirty="0" smtClean="0"/>
              <a:t> AQP2 </a:t>
            </a:r>
            <a:r>
              <a:rPr lang="hu-HU" sz="1400" dirty="0" err="1" smtClean="0"/>
              <a:t>in</a:t>
            </a:r>
            <a:r>
              <a:rPr lang="hu-HU" sz="1400" dirty="0" smtClean="0"/>
              <a:t> der </a:t>
            </a:r>
            <a:r>
              <a:rPr lang="hu-HU" sz="1400" dirty="0" err="1" smtClean="0"/>
              <a:t>apikalen</a:t>
            </a:r>
            <a:r>
              <a:rPr lang="hu-HU" sz="1400" dirty="0" smtClean="0"/>
              <a:t> </a:t>
            </a:r>
            <a:r>
              <a:rPr lang="hu-HU" sz="1400" dirty="0" err="1" smtClean="0"/>
              <a:t>Membran</a:t>
            </a:r>
            <a:r>
              <a:rPr lang="hu-HU" sz="1400" dirty="0" smtClean="0"/>
              <a:t>, AQP3 und 4 </a:t>
            </a:r>
            <a:r>
              <a:rPr lang="hu-HU" sz="1400" dirty="0" err="1" smtClean="0"/>
              <a:t>in</a:t>
            </a:r>
            <a:r>
              <a:rPr lang="hu-HU" sz="1400" dirty="0" smtClean="0"/>
              <a:t> der </a:t>
            </a:r>
            <a:r>
              <a:rPr lang="hu-HU" sz="1400" dirty="0" err="1" smtClean="0"/>
              <a:t>basolateralen</a:t>
            </a:r>
            <a:r>
              <a:rPr lang="hu-HU" sz="1400" dirty="0" smtClean="0"/>
              <a:t> </a:t>
            </a:r>
            <a:r>
              <a:rPr lang="hu-HU" sz="1400" dirty="0" err="1" smtClean="0"/>
              <a:t>Membran</a:t>
            </a:r>
            <a:r>
              <a:rPr lang="hu-HU" sz="1400" dirty="0" smtClean="0"/>
              <a:t>.</a:t>
            </a:r>
          </a:p>
          <a:p>
            <a:r>
              <a:rPr lang="hu-HU" sz="1400" dirty="0" err="1" smtClean="0"/>
              <a:t>Reserve</a:t>
            </a:r>
            <a:r>
              <a:rPr lang="hu-HU" sz="1400" dirty="0" smtClean="0"/>
              <a:t> </a:t>
            </a:r>
            <a:r>
              <a:rPr lang="hu-HU" sz="1400" b="1" dirty="0" smtClean="0"/>
              <a:t>AQP2 </a:t>
            </a:r>
            <a:r>
              <a:rPr lang="hu-HU" sz="1400" b="1" dirty="0" err="1" smtClean="0"/>
              <a:t>Kanäle</a:t>
            </a:r>
            <a:r>
              <a:rPr lang="hu-HU" sz="1400" b="1" dirty="0" smtClean="0"/>
              <a:t> </a:t>
            </a:r>
            <a:r>
              <a:rPr lang="hu-HU" sz="1400" b="1" dirty="0" err="1" smtClean="0"/>
              <a:t>in</a:t>
            </a:r>
            <a:r>
              <a:rPr lang="hu-HU" sz="1400" b="1" dirty="0" smtClean="0"/>
              <a:t> </a:t>
            </a:r>
            <a:r>
              <a:rPr lang="hu-HU" sz="1400" b="1" dirty="0" err="1" smtClean="0"/>
              <a:t>cytoplasmatischen</a:t>
            </a:r>
            <a:r>
              <a:rPr lang="hu-HU" sz="1400" b="1" dirty="0" smtClean="0"/>
              <a:t> </a:t>
            </a:r>
            <a:r>
              <a:rPr lang="hu-HU" sz="1400" b="1" dirty="0" err="1" smtClean="0"/>
              <a:t>Vesikeln</a:t>
            </a:r>
            <a:r>
              <a:rPr lang="hu-HU" sz="1400" dirty="0" smtClean="0"/>
              <a:t>. </a:t>
            </a:r>
          </a:p>
          <a:p>
            <a:r>
              <a:rPr lang="hu-HU" sz="1400" dirty="0" err="1" smtClean="0"/>
              <a:t>Auf</a:t>
            </a:r>
            <a:r>
              <a:rPr lang="hu-HU" sz="1400" dirty="0" smtClean="0"/>
              <a:t>  </a:t>
            </a:r>
            <a:r>
              <a:rPr lang="hu-HU" sz="1400" dirty="0" err="1" smtClean="0"/>
              <a:t>antidiuretisches</a:t>
            </a:r>
            <a:r>
              <a:rPr lang="hu-HU" sz="1400" dirty="0" smtClean="0"/>
              <a:t> Hormon (</a:t>
            </a:r>
            <a:r>
              <a:rPr lang="hu-HU" sz="1400" b="1" dirty="0" smtClean="0"/>
              <a:t>ADH</a:t>
            </a:r>
            <a:r>
              <a:rPr lang="hu-HU" sz="1400" dirty="0" smtClean="0"/>
              <a:t>) der </a:t>
            </a:r>
            <a:r>
              <a:rPr lang="hu-HU" sz="1400" dirty="0" err="1" smtClean="0"/>
              <a:t>Neurohypophyse</a:t>
            </a:r>
            <a:r>
              <a:rPr lang="hu-HU" sz="1400" dirty="0" smtClean="0"/>
              <a:t> </a:t>
            </a:r>
            <a:r>
              <a:rPr lang="hu-HU" sz="1400" dirty="0" err="1" smtClean="0"/>
              <a:t>exocytieren</a:t>
            </a:r>
            <a:r>
              <a:rPr lang="hu-HU" sz="1400" dirty="0" smtClean="0"/>
              <a:t> die </a:t>
            </a:r>
            <a:r>
              <a:rPr lang="hu-HU" sz="1400" dirty="0" err="1" smtClean="0"/>
              <a:t>Vesikeln</a:t>
            </a:r>
            <a:r>
              <a:rPr lang="hu-HU" sz="1400" dirty="0" smtClean="0"/>
              <a:t> und </a:t>
            </a:r>
            <a:r>
              <a:rPr lang="hu-HU" sz="1400" dirty="0" err="1" smtClean="0"/>
              <a:t>erhöhen</a:t>
            </a:r>
            <a:r>
              <a:rPr lang="hu-HU" sz="1400" dirty="0" smtClean="0"/>
              <a:t> die </a:t>
            </a:r>
            <a:r>
              <a:rPr lang="hu-HU" sz="1400" dirty="0" err="1" smtClean="0"/>
              <a:t>Konzentration</a:t>
            </a:r>
            <a:r>
              <a:rPr lang="hu-HU" sz="1400" dirty="0" smtClean="0"/>
              <a:t> von AQP2 </a:t>
            </a:r>
            <a:r>
              <a:rPr lang="hu-HU" sz="1400" dirty="0" err="1" smtClean="0"/>
              <a:t>in</a:t>
            </a:r>
            <a:r>
              <a:rPr lang="hu-HU" sz="1400" dirty="0" smtClean="0"/>
              <a:t> der </a:t>
            </a:r>
            <a:r>
              <a:rPr lang="hu-HU" sz="1400" dirty="0" err="1" smtClean="0"/>
              <a:t>apikalen</a:t>
            </a:r>
            <a:r>
              <a:rPr lang="hu-HU" sz="1400" dirty="0" smtClean="0"/>
              <a:t> </a:t>
            </a:r>
            <a:r>
              <a:rPr lang="hu-HU" sz="1400" dirty="0" err="1" smtClean="0"/>
              <a:t>Membran</a:t>
            </a:r>
            <a:r>
              <a:rPr lang="hu-HU" sz="1400" dirty="0" smtClean="0"/>
              <a:t>.</a:t>
            </a:r>
          </a:p>
          <a:p>
            <a:r>
              <a:rPr lang="hu-HU" sz="1400" b="1" dirty="0" err="1" smtClean="0"/>
              <a:t>Ergebnis</a:t>
            </a:r>
            <a:r>
              <a:rPr lang="hu-HU" sz="1400" b="1" dirty="0" smtClean="0"/>
              <a:t>:</a:t>
            </a:r>
            <a:r>
              <a:rPr lang="hu-HU" sz="1400" dirty="0" smtClean="0"/>
              <a:t> </a:t>
            </a:r>
            <a:r>
              <a:rPr lang="hu-HU" sz="1400" dirty="0" err="1" smtClean="0"/>
              <a:t>Wasserströmung</a:t>
            </a:r>
            <a:r>
              <a:rPr lang="hu-HU" sz="1400" dirty="0" smtClean="0"/>
              <a:t> </a:t>
            </a:r>
            <a:r>
              <a:rPr lang="hu-HU" sz="1400" dirty="0" err="1" smtClean="0"/>
              <a:t>durch</a:t>
            </a:r>
            <a:r>
              <a:rPr lang="hu-HU" sz="1400" dirty="0" smtClean="0"/>
              <a:t> die </a:t>
            </a:r>
            <a:r>
              <a:rPr lang="hu-HU" sz="1400" dirty="0" err="1" smtClean="0"/>
              <a:t>Zelle</a:t>
            </a:r>
            <a:r>
              <a:rPr lang="hu-HU" sz="1400" dirty="0" smtClean="0"/>
              <a:t>, </a:t>
            </a:r>
            <a:r>
              <a:rPr lang="hu-HU" sz="1400" dirty="0" err="1" smtClean="0"/>
              <a:t>Wasser</a:t>
            </a:r>
            <a:r>
              <a:rPr lang="hu-HU" sz="1400" dirty="0" smtClean="0"/>
              <a:t> </a:t>
            </a:r>
            <a:r>
              <a:rPr lang="hu-HU" sz="1400" dirty="0" err="1" smtClean="0"/>
              <a:t>verlässt</a:t>
            </a:r>
            <a:r>
              <a:rPr lang="hu-HU" sz="1400" dirty="0" smtClean="0"/>
              <a:t> die </a:t>
            </a:r>
            <a:r>
              <a:rPr lang="hu-HU" sz="1400" dirty="0" err="1" smtClean="0"/>
              <a:t>Zelle</a:t>
            </a:r>
            <a:r>
              <a:rPr lang="hu-HU" sz="1400" dirty="0" smtClean="0"/>
              <a:t> </a:t>
            </a:r>
            <a:r>
              <a:rPr lang="hu-HU" sz="1400" dirty="0" err="1" smtClean="0"/>
              <a:t>durch</a:t>
            </a:r>
            <a:r>
              <a:rPr lang="hu-HU" sz="1400" dirty="0" smtClean="0"/>
              <a:t> AQP3 und 4 </a:t>
            </a:r>
            <a:r>
              <a:rPr lang="hu-HU" sz="1400" dirty="0" err="1" smtClean="0"/>
              <a:t>Kanäle</a:t>
            </a:r>
            <a:r>
              <a:rPr lang="hu-HU" sz="1400" dirty="0" smtClean="0"/>
              <a:t> an der </a:t>
            </a:r>
            <a:r>
              <a:rPr lang="hu-HU" sz="1400" dirty="0" err="1" smtClean="0"/>
              <a:t>basalen</a:t>
            </a:r>
            <a:r>
              <a:rPr lang="hu-HU" sz="1400" dirty="0" smtClean="0"/>
              <a:t> </a:t>
            </a:r>
            <a:r>
              <a:rPr lang="hu-HU" sz="1400" dirty="0" err="1" smtClean="0"/>
              <a:t>Seite</a:t>
            </a:r>
            <a:r>
              <a:rPr lang="hu-HU" sz="1400" dirty="0"/>
              <a:t>.</a:t>
            </a:r>
            <a:r>
              <a:rPr lang="hu-HU" sz="1400" dirty="0" smtClean="0"/>
              <a:t> </a:t>
            </a:r>
          </a:p>
          <a:p>
            <a:endParaRPr lang="hu-HU" sz="1400" dirty="0" smtClean="0"/>
          </a:p>
          <a:p>
            <a:r>
              <a:rPr lang="hu-HU" sz="1400" dirty="0" err="1" smtClean="0"/>
              <a:t>Wenn</a:t>
            </a:r>
            <a:r>
              <a:rPr lang="hu-HU" sz="1400" dirty="0" smtClean="0"/>
              <a:t> </a:t>
            </a:r>
            <a:r>
              <a:rPr lang="hu-HU" sz="1400" dirty="0" err="1" smtClean="0"/>
              <a:t>nicht</a:t>
            </a:r>
            <a:r>
              <a:rPr lang="hu-HU" sz="1400" dirty="0" smtClean="0"/>
              <a:t> </a:t>
            </a:r>
            <a:r>
              <a:rPr lang="hu-HU" sz="1400" dirty="0" err="1" smtClean="0"/>
              <a:t>funkzioniert</a:t>
            </a:r>
            <a:r>
              <a:rPr lang="hu-HU" sz="1400" dirty="0" smtClean="0"/>
              <a:t>: </a:t>
            </a:r>
            <a:r>
              <a:rPr lang="hu-HU" sz="1400" b="1" dirty="0" smtClean="0"/>
              <a:t>Diabetes </a:t>
            </a:r>
            <a:r>
              <a:rPr lang="hu-HU" sz="1400" b="1" dirty="0" err="1" smtClean="0"/>
              <a:t>insipidus</a:t>
            </a:r>
            <a:r>
              <a:rPr lang="hu-HU" sz="1400" b="1" dirty="0" smtClean="0"/>
              <a:t> </a:t>
            </a:r>
            <a:r>
              <a:rPr lang="hu-HU" sz="1400" dirty="0" smtClean="0"/>
              <a:t>(</a:t>
            </a:r>
            <a:r>
              <a:rPr lang="hu-HU" sz="1400" dirty="0" err="1" smtClean="0"/>
              <a:t>große</a:t>
            </a:r>
            <a:r>
              <a:rPr lang="hu-HU" sz="1400" dirty="0" smtClean="0"/>
              <a:t> </a:t>
            </a:r>
            <a:r>
              <a:rPr lang="hu-HU" sz="1400" dirty="0" err="1" smtClean="0"/>
              <a:t>Mengen</a:t>
            </a:r>
            <a:r>
              <a:rPr lang="hu-HU" sz="1400" dirty="0" smtClean="0"/>
              <a:t> von </a:t>
            </a:r>
            <a:r>
              <a:rPr lang="hu-HU" sz="1400" dirty="0" err="1" smtClean="0"/>
              <a:t>stark</a:t>
            </a:r>
            <a:r>
              <a:rPr lang="hu-HU" sz="1400" dirty="0" smtClean="0"/>
              <a:t> </a:t>
            </a:r>
            <a:r>
              <a:rPr lang="hu-HU" sz="1400" dirty="0" err="1" smtClean="0"/>
              <a:t>verdünntem</a:t>
            </a:r>
            <a:r>
              <a:rPr lang="hu-HU" sz="1400" dirty="0" smtClean="0"/>
              <a:t> </a:t>
            </a:r>
            <a:r>
              <a:rPr lang="hu-HU" sz="1400" dirty="0" err="1" smtClean="0"/>
              <a:t>Harn</a:t>
            </a:r>
            <a:r>
              <a:rPr lang="hu-HU" sz="1400" dirty="0" smtClean="0"/>
              <a:t>).</a:t>
            </a:r>
            <a:endParaRPr lang="hu-HU" sz="1400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3121754"/>
            <a:ext cx="2507999" cy="3564628"/>
          </a:xfrm>
          <a:prstGeom prst="rect">
            <a:avLst/>
          </a:prstGeom>
        </p:spPr>
      </p:pic>
      <p:cxnSp>
        <p:nvCxnSpPr>
          <p:cNvPr id="7" name="Egyenes összekötő nyíllal 6"/>
          <p:cNvCxnSpPr/>
          <p:nvPr/>
        </p:nvCxnSpPr>
        <p:spPr>
          <a:xfrm>
            <a:off x="5724128" y="4797152"/>
            <a:ext cx="648072" cy="14401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zövegdoboz 3"/>
          <p:cNvSpPr txBox="1"/>
          <p:nvPr/>
        </p:nvSpPr>
        <p:spPr>
          <a:xfrm>
            <a:off x="5818544" y="6132208"/>
            <a:ext cx="4917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endParaRPr lang="hu-HU" sz="3200" dirty="0"/>
          </a:p>
        </p:txBody>
      </p:sp>
      <p:pic>
        <p:nvPicPr>
          <p:cNvPr id="14" name="Kép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442" y="188640"/>
            <a:ext cx="3245577" cy="2736304"/>
          </a:xfrm>
          <a:prstGeom prst="rect">
            <a:avLst/>
          </a:prstGeom>
        </p:spPr>
      </p:pic>
      <p:sp>
        <p:nvSpPr>
          <p:cNvPr id="15" name="Szövegdoboz 14"/>
          <p:cNvSpPr txBox="1"/>
          <p:nvPr/>
        </p:nvSpPr>
        <p:spPr>
          <a:xfrm>
            <a:off x="5455425" y="174467"/>
            <a:ext cx="3477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>
                <a:solidFill>
                  <a:srgbClr val="CC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endParaRPr lang="hu-HU" sz="3200" dirty="0"/>
          </a:p>
        </p:txBody>
      </p:sp>
    </p:spTree>
    <p:extLst>
      <p:ext uri="{BB962C8B-B14F-4D97-AF65-F5344CB8AC3E}">
        <p14:creationId xmlns:p14="http://schemas.microsoft.com/office/powerpoint/2010/main" val="3341809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502542" y="476672"/>
            <a:ext cx="597666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700" b="1" dirty="0" smtClean="0">
                <a:solidFill>
                  <a:srgbClr val="FFFF00"/>
                </a:solidFill>
              </a:rPr>
              <a:t>2. </a:t>
            </a:r>
            <a:r>
              <a:rPr lang="hu-HU" sz="1700" b="1" dirty="0" err="1" smtClean="0">
                <a:solidFill>
                  <a:srgbClr val="FFFF00"/>
                </a:solidFill>
              </a:rPr>
              <a:t>Schaltzellen</a:t>
            </a:r>
            <a:r>
              <a:rPr lang="hu-HU" sz="1700" b="1" dirty="0" smtClean="0">
                <a:solidFill>
                  <a:srgbClr val="FFFF00"/>
                </a:solidFill>
              </a:rPr>
              <a:t>:</a:t>
            </a:r>
          </a:p>
          <a:p>
            <a:endParaRPr lang="hu-HU" sz="1600" b="1" dirty="0">
              <a:solidFill>
                <a:srgbClr val="FFFF00"/>
              </a:solidFill>
            </a:endParaRPr>
          </a:p>
          <a:p>
            <a:r>
              <a:rPr lang="hu-HU" sz="1600" dirty="0" err="1"/>
              <a:t>Dunkle</a:t>
            </a:r>
            <a:r>
              <a:rPr lang="hu-HU" sz="1600" dirty="0"/>
              <a:t> </a:t>
            </a:r>
            <a:r>
              <a:rPr lang="hu-HU" sz="1600" dirty="0" err="1"/>
              <a:t>Zellen</a:t>
            </a:r>
            <a:r>
              <a:rPr lang="hu-HU" sz="1600" dirty="0"/>
              <a:t>, (</a:t>
            </a:r>
            <a:r>
              <a:rPr lang="hu-HU" sz="1600" dirty="0" err="1"/>
              <a:t>zwischen</a:t>
            </a:r>
            <a:r>
              <a:rPr lang="hu-HU" sz="1600" dirty="0"/>
              <a:t> </a:t>
            </a:r>
            <a:r>
              <a:rPr lang="hu-HU" sz="1600" dirty="0" err="1"/>
              <a:t>Hauptzellen</a:t>
            </a:r>
            <a:r>
              <a:rPr lang="hu-HU" sz="1600" dirty="0"/>
              <a:t>) mit </a:t>
            </a:r>
            <a:r>
              <a:rPr lang="hu-HU" sz="1600" dirty="0" err="1"/>
              <a:t>vielen</a:t>
            </a:r>
            <a:r>
              <a:rPr lang="hu-HU" sz="1600" dirty="0"/>
              <a:t> </a:t>
            </a:r>
            <a:r>
              <a:rPr lang="hu-HU" sz="1600" dirty="0" err="1"/>
              <a:t>Mitochondrien</a:t>
            </a:r>
            <a:endParaRPr lang="hu-HU" sz="1600" dirty="0"/>
          </a:p>
          <a:p>
            <a:endParaRPr lang="hu-HU" sz="1600" dirty="0"/>
          </a:p>
          <a:p>
            <a:r>
              <a:rPr lang="hu-HU" sz="1600" b="1" dirty="0" err="1">
                <a:solidFill>
                  <a:srgbClr val="FF99CC"/>
                </a:solidFill>
              </a:rPr>
              <a:t>Funktion</a:t>
            </a:r>
            <a:r>
              <a:rPr lang="hu-HU" sz="1600" b="1" dirty="0">
                <a:solidFill>
                  <a:srgbClr val="FF99CC"/>
                </a:solidFill>
              </a:rPr>
              <a:t>: </a:t>
            </a:r>
            <a:r>
              <a:rPr lang="hu-HU" sz="1600" b="1" dirty="0" err="1" smtClean="0">
                <a:solidFill>
                  <a:srgbClr val="FF99CC"/>
                </a:solidFill>
              </a:rPr>
              <a:t>Regulation</a:t>
            </a:r>
            <a:r>
              <a:rPr lang="hu-HU" sz="1600" b="1" dirty="0" smtClean="0">
                <a:solidFill>
                  <a:srgbClr val="FF99CC"/>
                </a:solidFill>
              </a:rPr>
              <a:t> des </a:t>
            </a:r>
            <a:r>
              <a:rPr lang="hu-HU" sz="1600" b="1" dirty="0" err="1" smtClean="0">
                <a:solidFill>
                  <a:srgbClr val="FF99CC"/>
                </a:solidFill>
              </a:rPr>
              <a:t>Säure-Basen-Haushaltes</a:t>
            </a:r>
            <a:r>
              <a:rPr lang="hu-HU" sz="1600" b="1" dirty="0" smtClean="0">
                <a:solidFill>
                  <a:srgbClr val="FF99CC"/>
                </a:solidFill>
              </a:rPr>
              <a:t>. </a:t>
            </a:r>
          </a:p>
          <a:p>
            <a:r>
              <a:rPr lang="hu-HU" sz="1600" dirty="0" err="1" smtClean="0"/>
              <a:t>Auspumpen</a:t>
            </a:r>
            <a:r>
              <a:rPr lang="hu-HU" sz="1600" dirty="0" smtClean="0"/>
              <a:t> </a:t>
            </a:r>
            <a:r>
              <a:rPr lang="hu-HU" sz="1600" dirty="0"/>
              <a:t>von H</a:t>
            </a:r>
            <a:r>
              <a:rPr lang="hu-HU" sz="1600" baseline="30000" dirty="0"/>
              <a:t>+</a:t>
            </a:r>
            <a:r>
              <a:rPr lang="hu-HU" sz="1600" dirty="0"/>
              <a:t> </a:t>
            </a:r>
            <a:r>
              <a:rPr lang="hu-HU" sz="1600" dirty="0" err="1"/>
              <a:t>in</a:t>
            </a:r>
            <a:r>
              <a:rPr lang="hu-HU" sz="1600" dirty="0"/>
              <a:t> den </a:t>
            </a:r>
            <a:r>
              <a:rPr lang="hu-HU" sz="1600" dirty="0" err="1"/>
              <a:t>Harn</a:t>
            </a:r>
            <a:r>
              <a:rPr lang="hu-HU" sz="1600" dirty="0"/>
              <a:t> (H</a:t>
            </a:r>
            <a:r>
              <a:rPr lang="hu-HU" sz="1600" baseline="30000" dirty="0"/>
              <a:t>+</a:t>
            </a:r>
            <a:r>
              <a:rPr lang="hu-HU" sz="1600" dirty="0" err="1"/>
              <a:t>ATPase</a:t>
            </a:r>
            <a:r>
              <a:rPr lang="hu-HU" sz="1600" dirty="0"/>
              <a:t>, </a:t>
            </a:r>
            <a:r>
              <a:rPr lang="hu-HU" sz="1600" dirty="0" err="1"/>
              <a:t>H</a:t>
            </a:r>
            <a:r>
              <a:rPr lang="hu-HU" sz="1600" baseline="30000" dirty="0"/>
              <a:t>+</a:t>
            </a:r>
            <a:r>
              <a:rPr lang="hu-HU" sz="1600" dirty="0"/>
              <a:t>K</a:t>
            </a:r>
            <a:r>
              <a:rPr lang="hu-HU" sz="1600" baseline="30000" dirty="0"/>
              <a:t>+</a:t>
            </a:r>
            <a:r>
              <a:rPr lang="hu-HU" sz="1600" dirty="0"/>
              <a:t> </a:t>
            </a:r>
            <a:r>
              <a:rPr lang="hu-HU" sz="1600" dirty="0" err="1"/>
              <a:t>ATPase</a:t>
            </a:r>
            <a:r>
              <a:rPr lang="hu-HU" sz="1600" dirty="0"/>
              <a:t>). </a:t>
            </a:r>
            <a:r>
              <a:rPr lang="hu-HU" sz="1600" dirty="0" err="1"/>
              <a:t>Geregelt</a:t>
            </a:r>
            <a:r>
              <a:rPr lang="hu-HU" sz="1600" dirty="0"/>
              <a:t> </a:t>
            </a:r>
            <a:r>
              <a:rPr lang="hu-HU" sz="1600" dirty="0" err="1"/>
              <a:t>durch</a:t>
            </a:r>
            <a:r>
              <a:rPr lang="hu-HU" sz="1600" dirty="0"/>
              <a:t> </a:t>
            </a:r>
            <a:r>
              <a:rPr lang="hu-HU" sz="1600" dirty="0" err="1"/>
              <a:t>Vesikel</a:t>
            </a:r>
            <a:r>
              <a:rPr lang="hu-HU" sz="1600" dirty="0"/>
              <a:t> </a:t>
            </a:r>
            <a:r>
              <a:rPr lang="hu-HU" sz="1600" dirty="0" err="1"/>
              <a:t>Exo-</a:t>
            </a:r>
            <a:r>
              <a:rPr lang="hu-HU" sz="1600" dirty="0"/>
              <a:t> und </a:t>
            </a:r>
            <a:r>
              <a:rPr lang="hu-HU" sz="1600" dirty="0" err="1"/>
              <a:t>Endocytose</a:t>
            </a:r>
            <a:r>
              <a:rPr lang="hu-HU" sz="1600" dirty="0" smtClean="0"/>
              <a:t>. </a:t>
            </a:r>
            <a:r>
              <a:rPr lang="hu-HU" sz="1600" dirty="0" err="1" smtClean="0"/>
              <a:t>Mitochondrien</a:t>
            </a:r>
            <a:r>
              <a:rPr lang="hu-HU" sz="1600" dirty="0" smtClean="0"/>
              <a:t>.</a:t>
            </a:r>
          </a:p>
          <a:p>
            <a:r>
              <a:rPr lang="hu-HU" sz="1600" dirty="0" err="1" smtClean="0"/>
              <a:t>Vergleichbar</a:t>
            </a:r>
            <a:r>
              <a:rPr lang="hu-HU" sz="1600" dirty="0" smtClean="0"/>
              <a:t> mit der </a:t>
            </a:r>
            <a:r>
              <a:rPr lang="hu-HU" sz="1600" dirty="0" err="1" smtClean="0"/>
              <a:t>Funktion</a:t>
            </a:r>
            <a:r>
              <a:rPr lang="hu-HU" sz="1600" dirty="0" smtClean="0"/>
              <a:t> </a:t>
            </a:r>
            <a:r>
              <a:rPr lang="hu-HU" sz="1600" dirty="0" err="1" smtClean="0"/>
              <a:t>der</a:t>
            </a:r>
            <a:r>
              <a:rPr lang="hu-HU" sz="1600" dirty="0" smtClean="0"/>
              <a:t> </a:t>
            </a:r>
            <a:r>
              <a:rPr lang="hu-HU" sz="1600" dirty="0" err="1" smtClean="0"/>
              <a:t>Belegzelle</a:t>
            </a:r>
            <a:r>
              <a:rPr lang="hu-HU" sz="1600" dirty="0" smtClean="0"/>
              <a:t> des </a:t>
            </a:r>
            <a:r>
              <a:rPr lang="hu-HU" sz="1600" dirty="0" err="1" smtClean="0"/>
              <a:t>Magens</a:t>
            </a:r>
            <a:r>
              <a:rPr lang="hu-HU" sz="1600" dirty="0" smtClean="0"/>
              <a:t>. </a:t>
            </a:r>
            <a:endParaRPr lang="hu-HU" sz="1600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189" y="2852936"/>
            <a:ext cx="3078775" cy="2868236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526" y="2852936"/>
            <a:ext cx="3526243" cy="2868236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1169189" y="5961363"/>
            <a:ext cx="29347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b="1" dirty="0" err="1" smtClean="0"/>
              <a:t>Sammelrohr</a:t>
            </a:r>
            <a:r>
              <a:rPr lang="hu-HU" sz="1400" b="1" dirty="0" smtClean="0"/>
              <a:t> (</a:t>
            </a:r>
            <a:r>
              <a:rPr lang="hu-HU" sz="1400" b="1" dirty="0" err="1" smtClean="0"/>
              <a:t>Semidünnschnitt</a:t>
            </a:r>
            <a:r>
              <a:rPr lang="hu-HU" sz="1400" b="1" dirty="0" smtClean="0"/>
              <a:t>)</a:t>
            </a:r>
            <a:endParaRPr lang="hu-HU" sz="1400" b="1" dirty="0"/>
          </a:p>
        </p:txBody>
      </p:sp>
      <p:sp>
        <p:nvSpPr>
          <p:cNvPr id="7" name="Szövegdoboz 6"/>
          <p:cNvSpPr txBox="1"/>
          <p:nvPr/>
        </p:nvSpPr>
        <p:spPr>
          <a:xfrm>
            <a:off x="5687144" y="5941251"/>
            <a:ext cx="11870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b="1" dirty="0" err="1" smtClean="0"/>
              <a:t>Schaltzelle</a:t>
            </a:r>
            <a:endParaRPr lang="hu-HU" sz="1400" b="1" dirty="0"/>
          </a:p>
        </p:txBody>
      </p:sp>
      <p:sp>
        <p:nvSpPr>
          <p:cNvPr id="8" name="Szövegdoboz 7"/>
          <p:cNvSpPr txBox="1"/>
          <p:nvPr/>
        </p:nvSpPr>
        <p:spPr>
          <a:xfrm>
            <a:off x="611560" y="5373216"/>
            <a:ext cx="360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>
                <a:solidFill>
                  <a:srgbClr val="CC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endParaRPr lang="hu-HU" sz="3200" dirty="0"/>
          </a:p>
        </p:txBody>
      </p:sp>
      <p:sp>
        <p:nvSpPr>
          <p:cNvPr id="9" name="Szövegdoboz 8"/>
          <p:cNvSpPr txBox="1"/>
          <p:nvPr/>
        </p:nvSpPr>
        <p:spPr>
          <a:xfrm>
            <a:off x="8100392" y="5373216"/>
            <a:ext cx="504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endParaRPr lang="hu-HU" sz="3200" dirty="0"/>
          </a:p>
        </p:txBody>
      </p:sp>
    </p:spTree>
    <p:extLst>
      <p:ext uri="{BB962C8B-B14F-4D97-AF65-F5344CB8AC3E}">
        <p14:creationId xmlns:p14="http://schemas.microsoft.com/office/powerpoint/2010/main" val="1113043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827584" y="657455"/>
            <a:ext cx="2880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Gefäßarchitektur</a:t>
            </a:r>
            <a:endParaRPr lang="hu-HU" sz="20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7592"/>
            <a:ext cx="4373998" cy="6741368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467544" y="1484784"/>
            <a:ext cx="396044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="1" dirty="0" err="1" smtClean="0">
                <a:solidFill>
                  <a:srgbClr val="FFFF00"/>
                </a:solidFill>
              </a:rPr>
              <a:t>Zwei</a:t>
            </a:r>
            <a:r>
              <a:rPr lang="hu-HU" sz="1600" b="1" dirty="0" smtClean="0">
                <a:solidFill>
                  <a:srgbClr val="FFFF00"/>
                </a:solidFill>
              </a:rPr>
              <a:t> </a:t>
            </a:r>
            <a:r>
              <a:rPr lang="hu-HU" sz="1600" b="1" dirty="0" err="1" smtClean="0">
                <a:solidFill>
                  <a:srgbClr val="FFFF00"/>
                </a:solidFill>
              </a:rPr>
              <a:t>Kapillarbette</a:t>
            </a:r>
            <a:r>
              <a:rPr lang="hu-HU" sz="1600" b="1" dirty="0" smtClean="0">
                <a:solidFill>
                  <a:srgbClr val="FFFF00"/>
                </a:solidFill>
              </a:rPr>
              <a:t>:</a:t>
            </a:r>
          </a:p>
          <a:p>
            <a:endParaRPr lang="hu-HU" sz="1600" b="1" dirty="0" smtClean="0"/>
          </a:p>
          <a:p>
            <a:pPr>
              <a:lnSpc>
                <a:spcPct val="150000"/>
              </a:lnSpc>
            </a:pPr>
            <a:r>
              <a:rPr lang="hu-HU" sz="1300" dirty="0" smtClean="0"/>
              <a:t>a. </a:t>
            </a:r>
            <a:r>
              <a:rPr lang="hu-HU" sz="1300" dirty="0" err="1" smtClean="0"/>
              <a:t>interlobularis</a:t>
            </a:r>
            <a:r>
              <a:rPr lang="hu-HU" sz="1300" dirty="0" smtClean="0"/>
              <a:t>  (a. </a:t>
            </a:r>
            <a:r>
              <a:rPr lang="hu-HU" sz="1300" dirty="0" err="1" smtClean="0"/>
              <a:t>corticalis</a:t>
            </a:r>
            <a:r>
              <a:rPr lang="hu-HU" sz="1300" dirty="0" smtClean="0"/>
              <a:t> </a:t>
            </a:r>
            <a:r>
              <a:rPr lang="hu-HU" sz="1300" dirty="0" err="1" smtClean="0"/>
              <a:t>radiata</a:t>
            </a:r>
            <a:r>
              <a:rPr lang="hu-HU" sz="1300" dirty="0" smtClean="0"/>
              <a:t>) →  vas </a:t>
            </a:r>
            <a:r>
              <a:rPr lang="hu-HU" sz="1300" dirty="0" err="1" smtClean="0"/>
              <a:t>afferens</a:t>
            </a:r>
            <a:r>
              <a:rPr lang="hu-HU" sz="1300" dirty="0" smtClean="0"/>
              <a:t> </a:t>
            </a:r>
            <a:r>
              <a:rPr lang="hu-HU" sz="1300" dirty="0"/>
              <a:t>→</a:t>
            </a:r>
            <a:r>
              <a:rPr lang="hu-HU" sz="1300" dirty="0" smtClean="0"/>
              <a:t> </a:t>
            </a:r>
            <a:r>
              <a:rPr lang="hu-HU" sz="1300" b="1" dirty="0" err="1" smtClean="0">
                <a:solidFill>
                  <a:srgbClr val="FF99CC"/>
                </a:solidFill>
              </a:rPr>
              <a:t>glomeruläre</a:t>
            </a:r>
            <a:r>
              <a:rPr lang="hu-HU" sz="1300" b="1" dirty="0" smtClean="0">
                <a:solidFill>
                  <a:srgbClr val="FF99CC"/>
                </a:solidFill>
              </a:rPr>
              <a:t> </a:t>
            </a:r>
            <a:r>
              <a:rPr lang="hu-HU" sz="1300" b="1" dirty="0" err="1" smtClean="0">
                <a:solidFill>
                  <a:srgbClr val="FF99CC"/>
                </a:solidFill>
              </a:rPr>
              <a:t>Kapillaren</a:t>
            </a:r>
            <a:r>
              <a:rPr lang="hu-HU" sz="1300" dirty="0" smtClean="0"/>
              <a:t> </a:t>
            </a:r>
            <a:r>
              <a:rPr lang="hu-HU" sz="1300" dirty="0"/>
              <a:t>→</a:t>
            </a:r>
            <a:r>
              <a:rPr lang="hu-HU" sz="1300" dirty="0" smtClean="0"/>
              <a:t>  </a:t>
            </a:r>
            <a:r>
              <a:rPr lang="hu-HU" sz="1300" dirty="0" err="1" smtClean="0"/>
              <a:t>vas</a:t>
            </a:r>
            <a:r>
              <a:rPr lang="hu-HU" sz="1300" dirty="0" smtClean="0"/>
              <a:t> </a:t>
            </a:r>
            <a:r>
              <a:rPr lang="hu-HU" sz="1300" dirty="0" err="1" smtClean="0"/>
              <a:t>efferens</a:t>
            </a:r>
            <a:r>
              <a:rPr lang="hu-HU" sz="1300" dirty="0" smtClean="0"/>
              <a:t> </a:t>
            </a:r>
            <a:r>
              <a:rPr lang="hu-HU" sz="1300" dirty="0"/>
              <a:t>→</a:t>
            </a:r>
            <a:r>
              <a:rPr lang="hu-HU" sz="1300" dirty="0" smtClean="0"/>
              <a:t>  </a:t>
            </a:r>
            <a:r>
              <a:rPr lang="hu-HU" sz="1300" b="1" dirty="0" err="1" smtClean="0">
                <a:solidFill>
                  <a:srgbClr val="FF99CC"/>
                </a:solidFill>
              </a:rPr>
              <a:t>peritubuläres</a:t>
            </a:r>
            <a:r>
              <a:rPr lang="hu-HU" sz="1300" b="1" dirty="0" smtClean="0">
                <a:solidFill>
                  <a:srgbClr val="FF99CC"/>
                </a:solidFill>
              </a:rPr>
              <a:t> </a:t>
            </a:r>
            <a:r>
              <a:rPr lang="hu-HU" sz="1300" b="1" dirty="0" err="1" smtClean="0">
                <a:solidFill>
                  <a:srgbClr val="FF99CC"/>
                </a:solidFill>
              </a:rPr>
              <a:t>Kapillarnetz</a:t>
            </a:r>
            <a:r>
              <a:rPr lang="hu-HU" sz="1300" dirty="0" smtClean="0"/>
              <a:t>) → v. </a:t>
            </a:r>
            <a:r>
              <a:rPr lang="hu-HU" sz="1300" dirty="0" err="1" smtClean="0"/>
              <a:t>interlobularis</a:t>
            </a:r>
            <a:r>
              <a:rPr lang="hu-HU" sz="1300" dirty="0" smtClean="0"/>
              <a:t> (v. </a:t>
            </a:r>
            <a:r>
              <a:rPr lang="hu-HU" sz="1300" dirty="0" err="1" smtClean="0"/>
              <a:t>corticalis</a:t>
            </a:r>
            <a:r>
              <a:rPr lang="hu-HU" sz="1300" dirty="0" smtClean="0"/>
              <a:t> </a:t>
            </a:r>
            <a:r>
              <a:rPr lang="hu-HU" sz="1300" dirty="0" err="1" smtClean="0"/>
              <a:t>radiata</a:t>
            </a:r>
            <a:r>
              <a:rPr lang="hu-HU" sz="1300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hu-HU" sz="1300" b="1" dirty="0" err="1" smtClean="0"/>
              <a:t>Fenestriertes</a:t>
            </a:r>
            <a:r>
              <a:rPr lang="hu-HU" sz="1300" b="1" dirty="0" smtClean="0"/>
              <a:t> </a:t>
            </a:r>
            <a:r>
              <a:rPr lang="hu-HU" sz="1300" b="1" dirty="0" err="1" smtClean="0"/>
              <a:t>Endothel</a:t>
            </a:r>
            <a:r>
              <a:rPr lang="hu-HU" sz="1300" b="1" dirty="0" smtClean="0"/>
              <a:t> </a:t>
            </a:r>
            <a:r>
              <a:rPr lang="hu-HU" sz="1300" dirty="0" err="1" smtClean="0"/>
              <a:t>in</a:t>
            </a:r>
            <a:r>
              <a:rPr lang="hu-HU" sz="1300" dirty="0" smtClean="0"/>
              <a:t> </a:t>
            </a:r>
            <a:r>
              <a:rPr lang="hu-HU" sz="1300" dirty="0" err="1" smtClean="0"/>
              <a:t>beiden</a:t>
            </a:r>
            <a:r>
              <a:rPr lang="hu-HU" sz="1300" dirty="0" smtClean="0"/>
              <a:t> </a:t>
            </a:r>
            <a:r>
              <a:rPr lang="hu-HU" sz="1300" dirty="0" err="1" smtClean="0"/>
              <a:t>Kapillarbetten</a:t>
            </a:r>
            <a:r>
              <a:rPr lang="hu-HU" sz="1300" dirty="0" smtClean="0"/>
              <a:t>,</a:t>
            </a:r>
          </a:p>
          <a:p>
            <a:pPr>
              <a:lnSpc>
                <a:spcPct val="150000"/>
              </a:lnSpc>
            </a:pPr>
            <a:r>
              <a:rPr lang="hu-HU" sz="1300" dirty="0" err="1" smtClean="0"/>
              <a:t>Enger</a:t>
            </a:r>
            <a:r>
              <a:rPr lang="hu-HU" sz="1300" dirty="0" smtClean="0"/>
              <a:t> Kontakt mit den </a:t>
            </a:r>
            <a:r>
              <a:rPr lang="hu-HU" sz="1300" dirty="0" err="1" smtClean="0"/>
              <a:t>Tubuli</a:t>
            </a:r>
            <a:r>
              <a:rPr lang="hu-HU" sz="1300" dirty="0" smtClean="0"/>
              <a:t>.</a:t>
            </a:r>
          </a:p>
          <a:p>
            <a:pPr>
              <a:lnSpc>
                <a:spcPct val="150000"/>
              </a:lnSpc>
            </a:pPr>
            <a:endParaRPr lang="hu-HU" sz="1300" dirty="0" smtClean="0"/>
          </a:p>
          <a:p>
            <a:pPr>
              <a:lnSpc>
                <a:spcPct val="150000"/>
              </a:lnSpc>
            </a:pPr>
            <a:r>
              <a:rPr lang="hu-HU" sz="1300" dirty="0" err="1"/>
              <a:t>Pathologie</a:t>
            </a:r>
            <a:r>
              <a:rPr lang="hu-HU" sz="1300" dirty="0"/>
              <a:t>: </a:t>
            </a:r>
            <a:r>
              <a:rPr lang="hu-HU" sz="1300" dirty="0" err="1" smtClean="0"/>
              <a:t>Glomerulonephritis</a:t>
            </a:r>
            <a:endParaRPr lang="hu-HU" sz="1300" dirty="0"/>
          </a:p>
        </p:txBody>
      </p:sp>
      <p:sp>
        <p:nvSpPr>
          <p:cNvPr id="6" name="Szövegdoboz 5"/>
          <p:cNvSpPr txBox="1"/>
          <p:nvPr/>
        </p:nvSpPr>
        <p:spPr>
          <a:xfrm>
            <a:off x="405771" y="4797152"/>
            <a:ext cx="374441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="1" dirty="0" smtClean="0">
                <a:solidFill>
                  <a:srgbClr val="FFFF00"/>
                </a:solidFill>
              </a:rPr>
              <a:t>Vasa </a:t>
            </a:r>
            <a:r>
              <a:rPr lang="hu-HU" sz="1600" b="1" dirty="0" err="1" smtClean="0">
                <a:solidFill>
                  <a:srgbClr val="FFFF00"/>
                </a:solidFill>
              </a:rPr>
              <a:t>recta</a:t>
            </a:r>
            <a:r>
              <a:rPr lang="hu-HU" sz="1600" b="1" dirty="0" smtClean="0">
                <a:solidFill>
                  <a:srgbClr val="FFFF00"/>
                </a:solidFill>
              </a:rPr>
              <a:t> </a:t>
            </a:r>
            <a:r>
              <a:rPr lang="hu-HU" sz="1600" b="1" dirty="0" err="1" smtClean="0">
                <a:solidFill>
                  <a:srgbClr val="FFFF00"/>
                </a:solidFill>
              </a:rPr>
              <a:t>im</a:t>
            </a:r>
            <a:r>
              <a:rPr lang="hu-HU" sz="1600" b="1" dirty="0" smtClean="0">
                <a:solidFill>
                  <a:srgbClr val="FFFF00"/>
                </a:solidFill>
              </a:rPr>
              <a:t> Mark:</a:t>
            </a:r>
          </a:p>
          <a:p>
            <a:endParaRPr lang="hu-HU" sz="1300" b="1" dirty="0"/>
          </a:p>
          <a:p>
            <a:r>
              <a:rPr lang="hu-HU" sz="1300" dirty="0" err="1" smtClean="0"/>
              <a:t>Enger</a:t>
            </a:r>
            <a:r>
              <a:rPr lang="hu-HU" sz="1300" dirty="0" smtClean="0"/>
              <a:t> Kontakt mit den </a:t>
            </a:r>
            <a:r>
              <a:rPr lang="hu-HU" sz="1300" dirty="0" err="1" smtClean="0"/>
              <a:t>Henle-Schleifen</a:t>
            </a:r>
            <a:r>
              <a:rPr lang="hu-HU" sz="1300" dirty="0" smtClean="0"/>
              <a:t>, </a:t>
            </a:r>
            <a:r>
              <a:rPr lang="hu-HU" sz="1300" dirty="0" err="1" smtClean="0"/>
              <a:t>Gegenstromaustausch</a:t>
            </a:r>
            <a:r>
              <a:rPr lang="hu-HU" sz="1300" dirty="0" smtClean="0"/>
              <a:t> von </a:t>
            </a:r>
            <a:r>
              <a:rPr lang="hu-HU" sz="1300" dirty="0" err="1" smtClean="0"/>
              <a:t>Wasser</a:t>
            </a:r>
            <a:r>
              <a:rPr lang="hu-HU" sz="1300" dirty="0" smtClean="0"/>
              <a:t>, </a:t>
            </a:r>
            <a:r>
              <a:rPr lang="hu-HU" sz="1300" dirty="0" err="1" smtClean="0"/>
              <a:t>Harnkonzentrierung</a:t>
            </a:r>
            <a:r>
              <a:rPr lang="hu-HU" sz="1300" dirty="0" smtClean="0"/>
              <a:t>.</a:t>
            </a:r>
            <a:endParaRPr lang="hu-HU" sz="1300" dirty="0"/>
          </a:p>
        </p:txBody>
      </p:sp>
      <p:sp>
        <p:nvSpPr>
          <p:cNvPr id="3" name="Szövegdoboz 2"/>
          <p:cNvSpPr txBox="1"/>
          <p:nvPr/>
        </p:nvSpPr>
        <p:spPr>
          <a:xfrm>
            <a:off x="8316416" y="429272"/>
            <a:ext cx="5760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000" dirty="0" err="1" smtClean="0">
                <a:solidFill>
                  <a:schemeClr val="bg1"/>
                </a:solidFill>
              </a:rPr>
              <a:t>Kapsel</a:t>
            </a:r>
            <a:endParaRPr lang="hu-HU" sz="1000" dirty="0">
              <a:solidFill>
                <a:schemeClr val="bg1"/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8460432" y="6309320"/>
            <a:ext cx="432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endParaRPr lang="hu-HU" sz="3200" dirty="0"/>
          </a:p>
        </p:txBody>
      </p:sp>
    </p:spTree>
    <p:extLst>
      <p:ext uri="{BB962C8B-B14F-4D97-AF65-F5344CB8AC3E}">
        <p14:creationId xmlns:p14="http://schemas.microsoft.com/office/powerpoint/2010/main" val="2459428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699792" y="188557"/>
            <a:ext cx="4104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Nierenläppchen</a:t>
            </a:r>
            <a:r>
              <a:rPr lang="hu-HU" sz="20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(</a:t>
            </a:r>
            <a:r>
              <a:rPr lang="hu-HU" sz="2000" b="1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lobulus</a:t>
            </a:r>
            <a:r>
              <a:rPr lang="hu-HU" sz="20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hu-HU" sz="2000" b="1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renalis</a:t>
            </a:r>
            <a:r>
              <a:rPr lang="hu-HU" sz="20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)</a:t>
            </a:r>
            <a:endParaRPr lang="hu-HU" sz="20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560" y="1700808"/>
            <a:ext cx="2962737" cy="3367715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544" y="1668581"/>
            <a:ext cx="3833608" cy="3399381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2704865" y="769514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err="1" smtClean="0"/>
              <a:t>Struktureinheit</a:t>
            </a:r>
            <a:r>
              <a:rPr lang="hu-HU" dirty="0" smtClean="0"/>
              <a:t> der </a:t>
            </a:r>
            <a:r>
              <a:rPr lang="hu-HU" dirty="0" err="1" smtClean="0"/>
              <a:t>Rinde</a:t>
            </a:r>
            <a:endParaRPr lang="hu-HU" dirty="0"/>
          </a:p>
        </p:txBody>
      </p:sp>
      <p:sp>
        <p:nvSpPr>
          <p:cNvPr id="6" name="Szövegdoboz 5"/>
          <p:cNvSpPr txBox="1"/>
          <p:nvPr/>
        </p:nvSpPr>
        <p:spPr>
          <a:xfrm>
            <a:off x="931300" y="5301208"/>
            <a:ext cx="73534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b="1" dirty="0" smtClean="0"/>
              <a:t>Von </a:t>
            </a:r>
            <a:r>
              <a:rPr lang="hu-HU" sz="1400" b="1" dirty="0" err="1" smtClean="0"/>
              <a:t>Außen</a:t>
            </a:r>
            <a:r>
              <a:rPr lang="hu-HU" sz="1400" b="1" dirty="0" smtClean="0"/>
              <a:t> </a:t>
            </a:r>
            <a:r>
              <a:rPr lang="hu-HU" sz="1400" b="1" dirty="0" err="1" smtClean="0"/>
              <a:t>nach</a:t>
            </a:r>
            <a:r>
              <a:rPr lang="hu-HU" sz="1400" b="1" dirty="0" smtClean="0"/>
              <a:t> Innen:</a:t>
            </a:r>
          </a:p>
          <a:p>
            <a:pPr algn="ctr"/>
            <a:r>
              <a:rPr lang="hu-HU" sz="1400" dirty="0" err="1" smtClean="0"/>
              <a:t>Arteriae</a:t>
            </a:r>
            <a:r>
              <a:rPr lang="hu-HU" sz="1400" dirty="0" smtClean="0"/>
              <a:t> </a:t>
            </a:r>
            <a:r>
              <a:rPr lang="hu-HU" sz="1400" dirty="0" err="1" smtClean="0"/>
              <a:t>interlobulares</a:t>
            </a:r>
            <a:r>
              <a:rPr lang="hu-HU" sz="1400" dirty="0" smtClean="0"/>
              <a:t> am </a:t>
            </a:r>
            <a:r>
              <a:rPr lang="hu-HU" sz="1400" dirty="0" err="1" smtClean="0"/>
              <a:t>Rand</a:t>
            </a:r>
            <a:r>
              <a:rPr lang="hu-HU" sz="1400" dirty="0"/>
              <a:t> </a:t>
            </a:r>
            <a:r>
              <a:rPr lang="hu-HU" sz="1400" dirty="0" smtClean="0"/>
              <a:t>mit </a:t>
            </a:r>
            <a:r>
              <a:rPr lang="hu-HU" sz="1400" dirty="0" err="1" smtClean="0"/>
              <a:t>Nierenkörperchen</a:t>
            </a:r>
            <a:r>
              <a:rPr lang="hu-HU" sz="1400" dirty="0" smtClean="0"/>
              <a:t>, </a:t>
            </a:r>
            <a:r>
              <a:rPr lang="hu-HU" sz="1400" dirty="0" err="1" smtClean="0"/>
              <a:t>gewundene</a:t>
            </a:r>
            <a:r>
              <a:rPr lang="hu-HU" sz="1400" dirty="0" smtClean="0"/>
              <a:t> </a:t>
            </a:r>
            <a:r>
              <a:rPr lang="hu-HU" sz="1400" dirty="0" err="1" smtClean="0"/>
              <a:t>Kanälchen</a:t>
            </a:r>
            <a:r>
              <a:rPr lang="hu-HU" sz="1400" dirty="0" smtClean="0"/>
              <a:t> der </a:t>
            </a:r>
            <a:r>
              <a:rPr lang="hu-HU" sz="1400" dirty="0" err="1" smtClean="0"/>
              <a:t>Nephronen</a:t>
            </a:r>
            <a:r>
              <a:rPr lang="hu-HU" sz="1400" dirty="0" smtClean="0"/>
              <a:t>, </a:t>
            </a:r>
            <a:r>
              <a:rPr lang="hu-HU" sz="1400" dirty="0" err="1" smtClean="0"/>
              <a:t>gerade</a:t>
            </a:r>
            <a:r>
              <a:rPr lang="hu-HU" sz="1400" dirty="0" smtClean="0"/>
              <a:t> </a:t>
            </a:r>
            <a:r>
              <a:rPr lang="hu-HU" sz="1400" dirty="0" err="1" smtClean="0"/>
              <a:t>Kanälchen</a:t>
            </a:r>
            <a:r>
              <a:rPr lang="hu-HU" sz="1400" dirty="0" smtClean="0"/>
              <a:t>, </a:t>
            </a:r>
            <a:r>
              <a:rPr lang="hu-HU" sz="1400" dirty="0" err="1" smtClean="0"/>
              <a:t>Sammelrohr</a:t>
            </a:r>
            <a:r>
              <a:rPr lang="hu-HU" sz="1400" dirty="0" smtClean="0"/>
              <a:t> </a:t>
            </a:r>
            <a:r>
              <a:rPr lang="hu-HU" sz="1400" dirty="0" err="1" smtClean="0"/>
              <a:t>in</a:t>
            </a:r>
            <a:r>
              <a:rPr lang="hu-HU" sz="1400" dirty="0" smtClean="0"/>
              <a:t> </a:t>
            </a:r>
            <a:r>
              <a:rPr lang="hu-HU" sz="1400" dirty="0" err="1" smtClean="0"/>
              <a:t>der</a:t>
            </a:r>
            <a:r>
              <a:rPr lang="hu-HU" sz="1400" dirty="0" smtClean="0"/>
              <a:t> </a:t>
            </a:r>
            <a:r>
              <a:rPr lang="hu-HU" sz="1400" dirty="0" err="1" smtClean="0"/>
              <a:t>Mitte</a:t>
            </a:r>
            <a:endParaRPr lang="hu-HU" sz="1400" dirty="0"/>
          </a:p>
        </p:txBody>
      </p:sp>
      <p:sp>
        <p:nvSpPr>
          <p:cNvPr id="7" name="Szövegdoboz 6"/>
          <p:cNvSpPr txBox="1"/>
          <p:nvPr/>
        </p:nvSpPr>
        <p:spPr>
          <a:xfrm>
            <a:off x="5679288" y="1237981"/>
            <a:ext cx="1080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000" dirty="0" err="1" smtClean="0"/>
              <a:t>Gerade</a:t>
            </a:r>
            <a:r>
              <a:rPr lang="hu-HU" sz="1000" dirty="0" smtClean="0"/>
              <a:t> </a:t>
            </a:r>
            <a:r>
              <a:rPr lang="hu-HU" sz="1000" dirty="0" err="1" smtClean="0"/>
              <a:t>Kanälchen</a:t>
            </a:r>
            <a:endParaRPr lang="hu-HU" sz="1000" dirty="0"/>
          </a:p>
        </p:txBody>
      </p:sp>
      <p:sp>
        <p:nvSpPr>
          <p:cNvPr id="8" name="Szövegdoboz 7"/>
          <p:cNvSpPr txBox="1"/>
          <p:nvPr/>
        </p:nvSpPr>
        <p:spPr>
          <a:xfrm>
            <a:off x="6804248" y="1391870"/>
            <a:ext cx="14804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000" dirty="0" err="1" smtClean="0"/>
              <a:t>Nierenkörperchen</a:t>
            </a:r>
            <a:endParaRPr lang="hu-HU" sz="1000" dirty="0"/>
          </a:p>
        </p:txBody>
      </p:sp>
      <p:sp>
        <p:nvSpPr>
          <p:cNvPr id="10" name="Szövegdoboz 9"/>
          <p:cNvSpPr txBox="1"/>
          <p:nvPr/>
        </p:nvSpPr>
        <p:spPr>
          <a:xfrm>
            <a:off x="4996569" y="1243021"/>
            <a:ext cx="8397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000" dirty="0" err="1" smtClean="0"/>
              <a:t>Gewundene</a:t>
            </a:r>
            <a:r>
              <a:rPr lang="hu-HU" sz="1000" dirty="0" smtClean="0"/>
              <a:t> </a:t>
            </a:r>
            <a:r>
              <a:rPr lang="hu-HU" sz="1000" dirty="0" err="1" smtClean="0"/>
              <a:t>Kanälchen</a:t>
            </a:r>
            <a:endParaRPr lang="hu-HU" sz="1000" dirty="0"/>
          </a:p>
        </p:txBody>
      </p:sp>
      <p:sp>
        <p:nvSpPr>
          <p:cNvPr id="9" name="Szövegdoboz 8"/>
          <p:cNvSpPr txBox="1"/>
          <p:nvPr/>
        </p:nvSpPr>
        <p:spPr>
          <a:xfrm>
            <a:off x="729435" y="4653135"/>
            <a:ext cx="504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endParaRPr lang="hu-HU" sz="3200" dirty="0"/>
          </a:p>
        </p:txBody>
      </p:sp>
      <p:sp>
        <p:nvSpPr>
          <p:cNvPr id="11" name="Szövegdoboz 10"/>
          <p:cNvSpPr txBox="1"/>
          <p:nvPr/>
        </p:nvSpPr>
        <p:spPr>
          <a:xfrm>
            <a:off x="8284708" y="4653136"/>
            <a:ext cx="468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endParaRPr lang="hu-HU" sz="3200" dirty="0"/>
          </a:p>
        </p:txBody>
      </p:sp>
    </p:spTree>
    <p:extLst>
      <p:ext uri="{BB962C8B-B14F-4D97-AF65-F5344CB8AC3E}">
        <p14:creationId xmlns:p14="http://schemas.microsoft.com/office/powerpoint/2010/main" val="1915149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195736" y="276617"/>
            <a:ext cx="59766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Juxtaglomerulärer</a:t>
            </a:r>
            <a:r>
              <a:rPr lang="hu-HU" sz="20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hu-HU" sz="2000" b="1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Apparat</a:t>
            </a:r>
            <a:r>
              <a:rPr lang="hu-HU" sz="20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(JGA)</a:t>
            </a:r>
            <a:endParaRPr lang="hu-HU" sz="20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 flipH="1">
            <a:off x="395536" y="713515"/>
            <a:ext cx="4202754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sz="1200" dirty="0" err="1" smtClean="0"/>
              <a:t>Besteht</a:t>
            </a:r>
            <a:r>
              <a:rPr lang="hu-HU" sz="1200" dirty="0" smtClean="0"/>
              <a:t> </a:t>
            </a:r>
            <a:r>
              <a:rPr lang="hu-HU" sz="1200" dirty="0" err="1" smtClean="0"/>
              <a:t>aus</a:t>
            </a:r>
            <a:r>
              <a:rPr lang="hu-HU" sz="1200" dirty="0" smtClean="0"/>
              <a:t>: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hu-HU" sz="1200" dirty="0" smtClean="0"/>
              <a:t>der </a:t>
            </a:r>
            <a:r>
              <a:rPr lang="hu-HU" sz="14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macula</a:t>
            </a:r>
            <a:r>
              <a:rPr lang="hu-HU" sz="14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hu-HU" sz="14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densa</a:t>
            </a:r>
            <a:r>
              <a:rPr lang="hu-HU" sz="1200" dirty="0" smtClean="0"/>
              <a:t>:  (</a:t>
            </a:r>
            <a:r>
              <a:rPr lang="hu-HU" sz="1200" dirty="0" err="1" smtClean="0"/>
              <a:t>distaler</a:t>
            </a:r>
            <a:r>
              <a:rPr lang="hu-HU" sz="1200" dirty="0" smtClean="0"/>
              <a:t> </a:t>
            </a:r>
            <a:r>
              <a:rPr lang="hu-HU" sz="1200" dirty="0" err="1" smtClean="0"/>
              <a:t>tubulus</a:t>
            </a:r>
            <a:r>
              <a:rPr lang="hu-HU" sz="1200" dirty="0" smtClean="0"/>
              <a:t> </a:t>
            </a:r>
            <a:r>
              <a:rPr lang="hu-HU" sz="1200" dirty="0" err="1" smtClean="0"/>
              <a:t>im</a:t>
            </a:r>
            <a:r>
              <a:rPr lang="hu-HU" sz="1200" dirty="0" smtClean="0"/>
              <a:t> </a:t>
            </a:r>
            <a:r>
              <a:rPr lang="hu-HU" sz="1200" dirty="0" err="1" smtClean="0"/>
              <a:t>Winkel</a:t>
            </a:r>
            <a:r>
              <a:rPr lang="hu-HU" sz="1200" dirty="0" smtClean="0"/>
              <a:t> des </a:t>
            </a:r>
            <a:r>
              <a:rPr lang="hu-HU" sz="1200" dirty="0" err="1" smtClean="0"/>
              <a:t>Gefäßpols</a:t>
            </a:r>
            <a:r>
              <a:rPr lang="hu-HU" sz="1200" dirty="0" smtClean="0"/>
              <a:t> </a:t>
            </a:r>
            <a:r>
              <a:rPr lang="hu-HU" sz="1200" dirty="0" err="1" smtClean="0"/>
              <a:t>des</a:t>
            </a:r>
            <a:r>
              <a:rPr lang="hu-HU" sz="1200" dirty="0" smtClean="0"/>
              <a:t> </a:t>
            </a:r>
            <a:r>
              <a:rPr lang="hu-HU" sz="1200" dirty="0" err="1" smtClean="0"/>
              <a:t>eigenen</a:t>
            </a:r>
            <a:r>
              <a:rPr lang="hu-HU" sz="1200" dirty="0" smtClean="0"/>
              <a:t> </a:t>
            </a:r>
            <a:r>
              <a:rPr lang="hu-HU" sz="1200" dirty="0" err="1" smtClean="0"/>
              <a:t>Nierenkörperchens</a:t>
            </a:r>
            <a:r>
              <a:rPr lang="hu-HU" sz="1200" dirty="0" smtClean="0"/>
              <a:t>, </a:t>
            </a:r>
            <a:r>
              <a:rPr lang="hu-HU" sz="1200" dirty="0" err="1" smtClean="0"/>
              <a:t>hohe</a:t>
            </a:r>
            <a:r>
              <a:rPr lang="hu-HU" sz="1200" dirty="0" smtClean="0"/>
              <a:t> </a:t>
            </a:r>
            <a:r>
              <a:rPr lang="hu-HU" sz="1200" dirty="0" err="1" smtClean="0"/>
              <a:t>Epithelzellen</a:t>
            </a:r>
            <a:r>
              <a:rPr lang="hu-HU" sz="1200" dirty="0" smtClean="0"/>
              <a:t>) </a:t>
            </a:r>
            <a:r>
              <a:rPr lang="hu-HU" sz="1200" dirty="0" err="1" smtClean="0"/>
              <a:t>Funktion</a:t>
            </a:r>
            <a:r>
              <a:rPr lang="hu-HU" sz="1200" dirty="0" smtClean="0"/>
              <a:t>: </a:t>
            </a:r>
            <a:r>
              <a:rPr lang="hu-HU" sz="1200" dirty="0" err="1" smtClean="0"/>
              <a:t>Messung</a:t>
            </a:r>
            <a:r>
              <a:rPr lang="hu-HU" sz="1200" dirty="0" smtClean="0"/>
              <a:t> der </a:t>
            </a:r>
            <a:r>
              <a:rPr lang="hu-HU" sz="1200" dirty="0" err="1" smtClean="0"/>
              <a:t>NaCl</a:t>
            </a:r>
            <a:r>
              <a:rPr lang="hu-HU" sz="1200" dirty="0" smtClean="0"/>
              <a:t> </a:t>
            </a:r>
            <a:r>
              <a:rPr lang="hu-HU" sz="1200" dirty="0" err="1" smtClean="0"/>
              <a:t>Konzentration</a:t>
            </a:r>
            <a:r>
              <a:rPr lang="hu-HU" sz="1200" dirty="0" smtClean="0"/>
              <a:t> </a:t>
            </a:r>
            <a:r>
              <a:rPr lang="hu-HU" sz="1200" dirty="0" err="1" smtClean="0"/>
              <a:t>im</a:t>
            </a:r>
            <a:r>
              <a:rPr lang="hu-HU" sz="1200" dirty="0" smtClean="0"/>
              <a:t> </a:t>
            </a:r>
            <a:r>
              <a:rPr lang="hu-HU" sz="1200" dirty="0" err="1" smtClean="0"/>
              <a:t>Harn</a:t>
            </a:r>
            <a:r>
              <a:rPr lang="hu-HU" sz="1200" dirty="0" smtClean="0"/>
              <a:t>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hu-HU" sz="1400" dirty="0" smtClean="0"/>
              <a:t> </a:t>
            </a:r>
            <a:r>
              <a:rPr lang="hu-HU" sz="14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extraglomerulären</a:t>
            </a:r>
            <a:r>
              <a:rPr lang="hu-HU" sz="14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hu-HU" sz="14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Mesangiumzellen</a:t>
            </a:r>
            <a:r>
              <a:rPr lang="hu-HU" sz="1200" dirty="0" smtClean="0"/>
              <a:t>, </a:t>
            </a:r>
            <a:r>
              <a:rPr lang="hu-HU" sz="1200" dirty="0" err="1" smtClean="0"/>
              <a:t>Funktion</a:t>
            </a:r>
            <a:r>
              <a:rPr lang="hu-HU" sz="1200" dirty="0" smtClean="0"/>
              <a:t>: </a:t>
            </a:r>
            <a:r>
              <a:rPr lang="hu-HU" sz="1200" dirty="0" err="1" smtClean="0"/>
              <a:t>Signalübertragung</a:t>
            </a:r>
            <a:r>
              <a:rPr lang="hu-HU" sz="1200" dirty="0" smtClean="0"/>
              <a:t> von </a:t>
            </a:r>
            <a:r>
              <a:rPr lang="hu-HU" sz="1200" dirty="0" err="1" smtClean="0"/>
              <a:t>macula</a:t>
            </a:r>
            <a:r>
              <a:rPr lang="hu-HU" sz="1200" dirty="0" smtClean="0"/>
              <a:t> </a:t>
            </a:r>
            <a:r>
              <a:rPr lang="hu-HU" sz="1200" dirty="0" err="1" smtClean="0"/>
              <a:t>densa</a:t>
            </a:r>
            <a:r>
              <a:rPr lang="hu-HU" sz="1200" dirty="0" smtClean="0"/>
              <a:t> </a:t>
            </a:r>
            <a:r>
              <a:rPr lang="hu-HU" sz="1200" dirty="0" err="1" smtClean="0"/>
              <a:t>zur</a:t>
            </a:r>
            <a:r>
              <a:rPr lang="hu-HU" sz="1200" dirty="0" smtClean="0"/>
              <a:t> </a:t>
            </a:r>
            <a:r>
              <a:rPr lang="hu-HU" sz="1200" dirty="0" err="1" smtClean="0"/>
              <a:t>reninproduzierenden</a:t>
            </a:r>
            <a:r>
              <a:rPr lang="hu-HU" sz="1200" dirty="0" smtClean="0"/>
              <a:t>  </a:t>
            </a:r>
            <a:r>
              <a:rPr lang="hu-HU" sz="1200" dirty="0" err="1" smtClean="0"/>
              <a:t>Muskelzellen</a:t>
            </a:r>
            <a:r>
              <a:rPr lang="hu-HU" sz="1200" dirty="0" smtClean="0"/>
              <a:t> </a:t>
            </a:r>
            <a:r>
              <a:rPr lang="hu-HU" sz="1200" dirty="0" err="1" smtClean="0"/>
              <a:t>im</a:t>
            </a:r>
            <a:r>
              <a:rPr lang="hu-HU" sz="1200" dirty="0" smtClean="0"/>
              <a:t> vas </a:t>
            </a:r>
            <a:r>
              <a:rPr lang="hu-HU" sz="1200" dirty="0" err="1" smtClean="0"/>
              <a:t>afferens</a:t>
            </a:r>
            <a:endParaRPr lang="hu-HU" sz="1200" dirty="0" smtClean="0"/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hu-HU" sz="14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juxtaglomeruläre</a:t>
            </a:r>
            <a:r>
              <a:rPr lang="hu-HU" sz="14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hu-HU" sz="14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Zellen</a:t>
            </a:r>
            <a:r>
              <a:rPr lang="hu-HU" sz="1400" dirty="0" smtClean="0"/>
              <a:t> </a:t>
            </a:r>
            <a:r>
              <a:rPr lang="hu-HU" sz="1200" dirty="0" smtClean="0"/>
              <a:t>(</a:t>
            </a:r>
            <a:r>
              <a:rPr lang="hu-HU" sz="1200" dirty="0" err="1" smtClean="0"/>
              <a:t>Renin-produzierende</a:t>
            </a:r>
            <a:r>
              <a:rPr lang="hu-HU" sz="1200" dirty="0" smtClean="0"/>
              <a:t> </a:t>
            </a:r>
            <a:r>
              <a:rPr lang="hu-HU" sz="1200" dirty="0" err="1" smtClean="0"/>
              <a:t>glatte</a:t>
            </a:r>
            <a:r>
              <a:rPr lang="hu-HU" sz="1200" dirty="0" smtClean="0"/>
              <a:t> </a:t>
            </a:r>
            <a:r>
              <a:rPr lang="hu-HU" sz="1200" dirty="0" err="1" smtClean="0"/>
              <a:t>Muskelzellen</a:t>
            </a:r>
            <a:r>
              <a:rPr lang="hu-HU" sz="1200" dirty="0" smtClean="0"/>
              <a:t> </a:t>
            </a:r>
            <a:r>
              <a:rPr lang="hu-HU" sz="1200" dirty="0" err="1" smtClean="0"/>
              <a:t>in</a:t>
            </a:r>
            <a:r>
              <a:rPr lang="hu-HU" sz="1200" dirty="0" smtClean="0"/>
              <a:t> der </a:t>
            </a:r>
            <a:r>
              <a:rPr lang="hu-HU" sz="1200" dirty="0" err="1" smtClean="0"/>
              <a:t>afferenten</a:t>
            </a:r>
            <a:r>
              <a:rPr lang="hu-HU" sz="1200" dirty="0" smtClean="0"/>
              <a:t> </a:t>
            </a:r>
            <a:r>
              <a:rPr lang="hu-HU" sz="1200" dirty="0" err="1" smtClean="0"/>
              <a:t>Arteriole</a:t>
            </a:r>
            <a:r>
              <a:rPr lang="hu-HU" sz="1200" dirty="0" smtClean="0"/>
              <a:t> des </a:t>
            </a:r>
            <a:r>
              <a:rPr lang="hu-HU" sz="1200" dirty="0" err="1" smtClean="0"/>
              <a:t>Gefäßpols</a:t>
            </a:r>
            <a:r>
              <a:rPr lang="hu-HU" sz="1200" dirty="0" smtClean="0"/>
              <a:t>. </a:t>
            </a:r>
            <a:r>
              <a:rPr lang="hu-HU" sz="1200" dirty="0" err="1" smtClean="0"/>
              <a:t>Renin-enthaltende</a:t>
            </a:r>
            <a:r>
              <a:rPr lang="hu-HU" sz="1200" dirty="0" smtClean="0"/>
              <a:t> </a:t>
            </a:r>
            <a:r>
              <a:rPr lang="hu-HU" sz="1200" dirty="0" err="1" smtClean="0"/>
              <a:t>Sekretionsgranulen</a:t>
            </a:r>
            <a:r>
              <a:rPr lang="hu-HU" sz="1200" dirty="0" smtClean="0"/>
              <a:t>). </a:t>
            </a:r>
            <a:endParaRPr lang="hu-HU" sz="1400" dirty="0"/>
          </a:p>
          <a:p>
            <a:pPr>
              <a:lnSpc>
                <a:spcPct val="150000"/>
              </a:lnSpc>
            </a:pPr>
            <a:endParaRPr lang="hu-HU" sz="1200" b="1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hu-HU" sz="14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Hauptfunktionen</a:t>
            </a:r>
            <a:r>
              <a:rPr lang="hu-HU" sz="14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des </a:t>
            </a:r>
            <a:r>
              <a:rPr lang="hu-HU" sz="14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JGAs</a:t>
            </a:r>
            <a:r>
              <a:rPr lang="hu-HU" sz="1400" dirty="0" smtClean="0"/>
              <a:t>: </a:t>
            </a:r>
          </a:p>
          <a:p>
            <a:pPr>
              <a:lnSpc>
                <a:spcPct val="150000"/>
              </a:lnSpc>
            </a:pPr>
            <a:r>
              <a:rPr lang="hu-HU" sz="1200" b="1" dirty="0" smtClean="0">
                <a:solidFill>
                  <a:srgbClr val="FFFF00"/>
                </a:solidFill>
              </a:rPr>
              <a:t>1. </a:t>
            </a:r>
            <a:r>
              <a:rPr lang="hu-HU" sz="1200" b="1" dirty="0" err="1" smtClean="0">
                <a:solidFill>
                  <a:srgbClr val="FFFF00"/>
                </a:solidFill>
              </a:rPr>
              <a:t>Tubulo-glomeruläre</a:t>
            </a:r>
            <a:r>
              <a:rPr lang="hu-HU" sz="1200" b="1" dirty="0" smtClean="0">
                <a:solidFill>
                  <a:srgbClr val="FFFF00"/>
                </a:solidFill>
              </a:rPr>
              <a:t> </a:t>
            </a:r>
            <a:r>
              <a:rPr lang="hu-HU" sz="1200" b="1" dirty="0" err="1" smtClean="0">
                <a:solidFill>
                  <a:srgbClr val="FFFF00"/>
                </a:solidFill>
              </a:rPr>
              <a:t>Rückkopplung</a:t>
            </a:r>
            <a:r>
              <a:rPr lang="hu-HU" sz="1200" b="1" dirty="0" smtClean="0">
                <a:solidFill>
                  <a:srgbClr val="FFFF00"/>
                </a:solidFill>
              </a:rPr>
              <a:t>: (</a:t>
            </a:r>
            <a:r>
              <a:rPr lang="hu-HU" sz="1200" b="1" dirty="0" err="1" smtClean="0">
                <a:solidFill>
                  <a:srgbClr val="FFFF00"/>
                </a:solidFill>
              </a:rPr>
              <a:t>lokal</a:t>
            </a:r>
            <a:r>
              <a:rPr lang="hu-HU" sz="1200" b="1" dirty="0" smtClean="0">
                <a:solidFill>
                  <a:srgbClr val="FFFF00"/>
                </a:solidFill>
              </a:rPr>
              <a:t>) </a:t>
            </a:r>
            <a:r>
              <a:rPr lang="hu-HU" sz="1200" dirty="0" err="1" smtClean="0"/>
              <a:t>Registrierung</a:t>
            </a:r>
            <a:r>
              <a:rPr lang="hu-HU" sz="1200" dirty="0" smtClean="0"/>
              <a:t> der </a:t>
            </a:r>
            <a:r>
              <a:rPr lang="hu-HU" sz="1200" dirty="0" err="1" smtClean="0"/>
              <a:t>Cl</a:t>
            </a:r>
            <a:r>
              <a:rPr lang="hu-HU" sz="1200" baseline="30000" dirty="0" err="1" smtClean="0"/>
              <a:t>-</a:t>
            </a:r>
            <a:r>
              <a:rPr lang="hu-HU" sz="1200" dirty="0" err="1" smtClean="0"/>
              <a:t>Ionenkonzentration</a:t>
            </a:r>
            <a:r>
              <a:rPr lang="hu-HU" sz="1200" dirty="0" smtClean="0"/>
              <a:t> </a:t>
            </a:r>
            <a:r>
              <a:rPr lang="hu-HU" sz="1200" dirty="0" err="1" smtClean="0"/>
              <a:t>im</a:t>
            </a:r>
            <a:r>
              <a:rPr lang="hu-HU" sz="1200" dirty="0" smtClean="0"/>
              <a:t> </a:t>
            </a:r>
            <a:r>
              <a:rPr lang="hu-HU" sz="1200" dirty="0" err="1" smtClean="0"/>
              <a:t>distalen</a:t>
            </a:r>
            <a:r>
              <a:rPr lang="hu-HU" sz="1200" dirty="0" smtClean="0"/>
              <a:t> </a:t>
            </a:r>
            <a:r>
              <a:rPr lang="hu-HU" sz="1200" dirty="0" err="1" smtClean="0"/>
              <a:t>Tubulus</a:t>
            </a:r>
            <a:r>
              <a:rPr lang="hu-HU" sz="1200" dirty="0" smtClean="0"/>
              <a:t> und </a:t>
            </a:r>
            <a:r>
              <a:rPr lang="hu-HU" sz="1200" dirty="0" err="1" smtClean="0"/>
              <a:t>Rückkopplung</a:t>
            </a:r>
            <a:r>
              <a:rPr lang="hu-HU" sz="1200" dirty="0" smtClean="0"/>
              <a:t> </a:t>
            </a:r>
            <a:r>
              <a:rPr lang="hu-HU" sz="1200" dirty="0" err="1" smtClean="0"/>
              <a:t>für</a:t>
            </a:r>
            <a:r>
              <a:rPr lang="hu-HU" sz="1200" dirty="0" smtClean="0"/>
              <a:t> die </a:t>
            </a:r>
            <a:r>
              <a:rPr lang="hu-HU" sz="1200" dirty="0" err="1" smtClean="0"/>
              <a:t>Kontrolle</a:t>
            </a:r>
            <a:r>
              <a:rPr lang="hu-HU" sz="1200" dirty="0" smtClean="0"/>
              <a:t> des </a:t>
            </a:r>
            <a:r>
              <a:rPr lang="hu-HU" sz="1200" dirty="0" err="1" smtClean="0"/>
              <a:t>Blutdurchflußes</a:t>
            </a:r>
            <a:r>
              <a:rPr lang="hu-HU" sz="1200" dirty="0" smtClean="0"/>
              <a:t> </a:t>
            </a:r>
            <a:r>
              <a:rPr lang="hu-HU" sz="1200" dirty="0" err="1" smtClean="0"/>
              <a:t>im</a:t>
            </a:r>
            <a:r>
              <a:rPr lang="hu-HU" sz="1200" dirty="0" smtClean="0"/>
              <a:t> </a:t>
            </a:r>
            <a:r>
              <a:rPr lang="hu-HU" sz="1200" dirty="0" err="1" smtClean="0"/>
              <a:t>Glomerulus</a:t>
            </a:r>
            <a:r>
              <a:rPr lang="hu-HU" sz="1200" dirty="0" smtClean="0"/>
              <a:t>. (</a:t>
            </a:r>
            <a:r>
              <a:rPr lang="hu-HU" sz="1200" dirty="0" err="1" smtClean="0"/>
              <a:t>Bei</a:t>
            </a:r>
            <a:r>
              <a:rPr lang="hu-HU" sz="1200" dirty="0" smtClean="0"/>
              <a:t> </a:t>
            </a:r>
            <a:r>
              <a:rPr lang="hu-HU" sz="1200" dirty="0" err="1" smtClean="0"/>
              <a:t>zu</a:t>
            </a:r>
            <a:r>
              <a:rPr lang="hu-HU" sz="1200" dirty="0" smtClean="0"/>
              <a:t> </a:t>
            </a:r>
            <a:r>
              <a:rPr lang="hu-HU" sz="1200" dirty="0" err="1" smtClean="0"/>
              <a:t>hoher</a:t>
            </a:r>
            <a:r>
              <a:rPr lang="hu-HU" sz="1200" dirty="0" smtClean="0"/>
              <a:t> Cl</a:t>
            </a:r>
            <a:r>
              <a:rPr lang="hu-HU" sz="1200" baseline="30000" dirty="0" smtClean="0"/>
              <a:t>+</a:t>
            </a:r>
            <a:r>
              <a:rPr lang="hu-HU" sz="1200" dirty="0" err="1" smtClean="0"/>
              <a:t>-Konzentration</a:t>
            </a:r>
            <a:r>
              <a:rPr lang="hu-HU" sz="1200" dirty="0" smtClean="0"/>
              <a:t>  </a:t>
            </a:r>
            <a:r>
              <a:rPr lang="hu-HU" sz="1200" dirty="0" err="1" smtClean="0"/>
              <a:t>Durchfluß</a:t>
            </a:r>
            <a:r>
              <a:rPr lang="hu-HU" sz="1200" dirty="0" smtClean="0"/>
              <a:t> </a:t>
            </a:r>
            <a:r>
              <a:rPr lang="hu-HU" sz="1200" dirty="0" err="1" smtClean="0"/>
              <a:t>vermindert</a:t>
            </a:r>
            <a:r>
              <a:rPr lang="hu-HU" sz="1200" dirty="0" smtClean="0"/>
              <a:t> </a:t>
            </a:r>
            <a:r>
              <a:rPr lang="hu-HU" sz="1200" dirty="0" err="1" smtClean="0"/>
              <a:t>durch</a:t>
            </a:r>
            <a:r>
              <a:rPr lang="hu-HU" sz="1200" dirty="0" smtClean="0"/>
              <a:t> </a:t>
            </a:r>
            <a:r>
              <a:rPr lang="hu-HU" sz="1200" dirty="0" err="1" smtClean="0"/>
              <a:t>Konstriktion</a:t>
            </a:r>
            <a:r>
              <a:rPr lang="hu-HU" sz="1200" dirty="0" smtClean="0"/>
              <a:t> der </a:t>
            </a:r>
            <a:r>
              <a:rPr lang="hu-HU" sz="1200" dirty="0" err="1" smtClean="0"/>
              <a:t>arteriola</a:t>
            </a:r>
            <a:r>
              <a:rPr lang="hu-HU" sz="1200" dirty="0" smtClean="0"/>
              <a:t> </a:t>
            </a:r>
            <a:r>
              <a:rPr lang="hu-HU" sz="1200" dirty="0" err="1" smtClean="0"/>
              <a:t>afferens</a:t>
            </a:r>
            <a:r>
              <a:rPr lang="hu-HU" sz="1200" dirty="0" smtClean="0"/>
              <a:t>).</a:t>
            </a:r>
          </a:p>
          <a:p>
            <a:pPr>
              <a:lnSpc>
                <a:spcPct val="150000"/>
              </a:lnSpc>
            </a:pPr>
            <a:r>
              <a:rPr lang="hu-HU" sz="1200" b="1" dirty="0" smtClean="0">
                <a:solidFill>
                  <a:srgbClr val="FFFF00"/>
                </a:solidFill>
              </a:rPr>
              <a:t>2. </a:t>
            </a:r>
            <a:r>
              <a:rPr lang="hu-HU" sz="1200" b="1" dirty="0" err="1">
                <a:solidFill>
                  <a:srgbClr val="FFFF00"/>
                </a:solidFill>
              </a:rPr>
              <a:t>S</a:t>
            </a:r>
            <a:r>
              <a:rPr lang="hu-HU" sz="1200" b="1" dirty="0" err="1" smtClean="0">
                <a:solidFill>
                  <a:srgbClr val="FFFF00"/>
                </a:solidFill>
              </a:rPr>
              <a:t>ystemische</a:t>
            </a:r>
            <a:r>
              <a:rPr lang="hu-HU" sz="1200" b="1" dirty="0" smtClean="0">
                <a:solidFill>
                  <a:srgbClr val="FFFF00"/>
                </a:solidFill>
              </a:rPr>
              <a:t> </a:t>
            </a:r>
            <a:r>
              <a:rPr lang="hu-HU" sz="1200" b="1" dirty="0" err="1" smtClean="0">
                <a:solidFill>
                  <a:srgbClr val="FFFF00"/>
                </a:solidFill>
              </a:rPr>
              <a:t>Blutdruckerhöhung</a:t>
            </a:r>
            <a:r>
              <a:rPr lang="hu-HU" sz="1200" b="1" dirty="0" smtClean="0">
                <a:solidFill>
                  <a:srgbClr val="FFFF00"/>
                </a:solidFill>
              </a:rPr>
              <a:t> </a:t>
            </a:r>
            <a:r>
              <a:rPr lang="hu-HU" sz="1200" b="1" dirty="0" err="1" smtClean="0">
                <a:solidFill>
                  <a:srgbClr val="FFFF00"/>
                </a:solidFill>
              </a:rPr>
              <a:t>durch</a:t>
            </a:r>
            <a:r>
              <a:rPr lang="hu-HU" sz="1200" b="1" dirty="0" smtClean="0">
                <a:solidFill>
                  <a:srgbClr val="FFFF00"/>
                </a:solidFill>
              </a:rPr>
              <a:t> </a:t>
            </a:r>
            <a:r>
              <a:rPr lang="hu-HU" sz="1200" b="1" dirty="0" err="1" smtClean="0">
                <a:solidFill>
                  <a:srgbClr val="FFFF00"/>
                </a:solidFill>
              </a:rPr>
              <a:t>das</a:t>
            </a:r>
            <a:r>
              <a:rPr lang="hu-HU" sz="1200" b="1" dirty="0" smtClean="0">
                <a:solidFill>
                  <a:srgbClr val="FFFF00"/>
                </a:solidFill>
              </a:rPr>
              <a:t> </a:t>
            </a:r>
            <a:r>
              <a:rPr lang="hu-HU" sz="1200" b="1" dirty="0" err="1" smtClean="0">
                <a:solidFill>
                  <a:srgbClr val="FFFF00"/>
                </a:solidFill>
              </a:rPr>
              <a:t>Renin-Angiotensin</a:t>
            </a:r>
            <a:r>
              <a:rPr lang="hu-HU" sz="1200" b="1" dirty="0" smtClean="0">
                <a:solidFill>
                  <a:srgbClr val="FFFF00"/>
                </a:solidFill>
              </a:rPr>
              <a:t> System</a:t>
            </a:r>
            <a:r>
              <a:rPr lang="hu-HU" sz="1200" dirty="0" smtClean="0">
                <a:solidFill>
                  <a:srgbClr val="FFFF00"/>
                </a:solidFill>
              </a:rPr>
              <a:t>.</a:t>
            </a:r>
            <a:endParaRPr lang="hu-HU" sz="1200" dirty="0">
              <a:solidFill>
                <a:srgbClr val="FFFF00"/>
              </a:solidFill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290" y="1072558"/>
            <a:ext cx="4452067" cy="4041760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7860382" y="2353946"/>
            <a:ext cx="1147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900" dirty="0" err="1" smtClean="0">
                <a:solidFill>
                  <a:schemeClr val="bg1"/>
                </a:solidFill>
              </a:rPr>
              <a:t>Extraglomeruläres</a:t>
            </a:r>
            <a:r>
              <a:rPr lang="hu-HU" sz="900" dirty="0" smtClean="0">
                <a:solidFill>
                  <a:schemeClr val="bg1"/>
                </a:solidFill>
              </a:rPr>
              <a:t> </a:t>
            </a:r>
            <a:r>
              <a:rPr lang="hu-HU" sz="900" dirty="0" err="1" smtClean="0">
                <a:solidFill>
                  <a:schemeClr val="bg1"/>
                </a:solidFill>
              </a:rPr>
              <a:t>mesangium</a:t>
            </a:r>
            <a:endParaRPr lang="hu-HU" sz="900" dirty="0">
              <a:solidFill>
                <a:schemeClr val="bg1"/>
              </a:solidFill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4807363" y="2267580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900" dirty="0" err="1" smtClean="0">
                <a:solidFill>
                  <a:schemeClr val="bg1"/>
                </a:solidFill>
              </a:rPr>
              <a:t>Juxtaglomeruläre</a:t>
            </a:r>
            <a:r>
              <a:rPr lang="hu-HU" sz="900" dirty="0" smtClean="0">
                <a:solidFill>
                  <a:schemeClr val="bg1"/>
                </a:solidFill>
              </a:rPr>
              <a:t> </a:t>
            </a:r>
            <a:r>
              <a:rPr lang="hu-HU" sz="900" dirty="0" err="1" smtClean="0">
                <a:solidFill>
                  <a:schemeClr val="bg1"/>
                </a:solidFill>
              </a:rPr>
              <a:t>Zelle</a:t>
            </a:r>
            <a:r>
              <a:rPr lang="hu-HU" sz="900" dirty="0" smtClean="0">
                <a:solidFill>
                  <a:schemeClr val="bg1"/>
                </a:solidFill>
              </a:rPr>
              <a:t> (JGC)</a:t>
            </a:r>
            <a:endParaRPr lang="hu-HU" sz="900" dirty="0">
              <a:solidFill>
                <a:schemeClr val="bg1"/>
              </a:solidFill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5373275" y="1124744"/>
            <a:ext cx="123582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900" dirty="0" err="1">
                <a:solidFill>
                  <a:schemeClr val="bg1"/>
                </a:solidFill>
              </a:rPr>
              <a:t>g</a:t>
            </a:r>
            <a:r>
              <a:rPr lang="hu-HU" sz="900" dirty="0" err="1" smtClean="0">
                <a:solidFill>
                  <a:schemeClr val="bg1"/>
                </a:solidFill>
              </a:rPr>
              <a:t>latte</a:t>
            </a:r>
            <a:r>
              <a:rPr lang="hu-HU" sz="900" dirty="0" smtClean="0">
                <a:solidFill>
                  <a:schemeClr val="bg1"/>
                </a:solidFill>
              </a:rPr>
              <a:t> </a:t>
            </a:r>
            <a:r>
              <a:rPr lang="hu-HU" sz="900" dirty="0" err="1" smtClean="0">
                <a:solidFill>
                  <a:schemeClr val="bg1"/>
                </a:solidFill>
              </a:rPr>
              <a:t>Muskelzelle</a:t>
            </a:r>
            <a:endParaRPr lang="hu-HU" sz="900" dirty="0">
              <a:solidFill>
                <a:schemeClr val="bg1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8100392" y="2924944"/>
            <a:ext cx="949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900" dirty="0" err="1" smtClean="0">
                <a:solidFill>
                  <a:schemeClr val="bg1"/>
                </a:solidFill>
              </a:rPr>
              <a:t>Mesangiale</a:t>
            </a:r>
            <a:r>
              <a:rPr lang="hu-HU" sz="900" dirty="0" smtClean="0">
                <a:solidFill>
                  <a:schemeClr val="bg1"/>
                </a:solidFill>
              </a:rPr>
              <a:t> </a:t>
            </a:r>
            <a:r>
              <a:rPr lang="hu-HU" sz="900" dirty="0" err="1" smtClean="0">
                <a:solidFill>
                  <a:schemeClr val="bg1"/>
                </a:solidFill>
              </a:rPr>
              <a:t>Zelle</a:t>
            </a:r>
            <a:endParaRPr lang="hu-HU" sz="900" dirty="0">
              <a:solidFill>
                <a:schemeClr val="bg1"/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8621716" y="4504606"/>
            <a:ext cx="3862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endParaRPr lang="hu-HU" sz="3200" dirty="0"/>
          </a:p>
        </p:txBody>
      </p:sp>
      <p:sp>
        <p:nvSpPr>
          <p:cNvPr id="10" name="Szövegdoboz 9"/>
          <p:cNvSpPr txBox="1"/>
          <p:nvPr/>
        </p:nvSpPr>
        <p:spPr>
          <a:xfrm>
            <a:off x="7667116" y="5103842"/>
            <a:ext cx="134727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100" dirty="0" err="1" smtClean="0"/>
              <a:t>Nach</a:t>
            </a:r>
            <a:r>
              <a:rPr lang="hu-HU" sz="1100" dirty="0" smtClean="0"/>
              <a:t> </a:t>
            </a:r>
            <a:r>
              <a:rPr lang="hu-HU" sz="1100" dirty="0" err="1" smtClean="0"/>
              <a:t>Kriz</a:t>
            </a:r>
            <a:r>
              <a:rPr lang="hu-HU" sz="1100" dirty="0" smtClean="0"/>
              <a:t> und </a:t>
            </a:r>
            <a:r>
              <a:rPr lang="hu-HU" sz="1100" dirty="0" err="1" smtClean="0"/>
              <a:t>Sakai</a:t>
            </a:r>
            <a:endParaRPr lang="hu-HU" sz="1100" dirty="0"/>
          </a:p>
        </p:txBody>
      </p:sp>
    </p:spTree>
    <p:extLst>
      <p:ext uri="{BB962C8B-B14F-4D97-AF65-F5344CB8AC3E}">
        <p14:creationId xmlns:p14="http://schemas.microsoft.com/office/powerpoint/2010/main" val="3522604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771800" y="980728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Wirkstoffe</a:t>
            </a:r>
            <a:r>
              <a:rPr lang="hu-HU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und </a:t>
            </a:r>
            <a:r>
              <a:rPr lang="hu-HU" b="1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Niere</a:t>
            </a:r>
            <a:endParaRPr lang="hu-HU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935596" y="1916832"/>
            <a:ext cx="684076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b="1" dirty="0" err="1" smtClean="0">
                <a:solidFill>
                  <a:srgbClr val="FF99CC"/>
                </a:solidFill>
              </a:rPr>
              <a:t>Renin</a:t>
            </a:r>
            <a:r>
              <a:rPr lang="hu-HU" sz="1400" dirty="0" smtClean="0"/>
              <a:t> (</a:t>
            </a:r>
            <a:r>
              <a:rPr lang="hu-HU" sz="1400" dirty="0" err="1" smtClean="0"/>
              <a:t>Enzym</a:t>
            </a:r>
            <a:r>
              <a:rPr lang="hu-HU" sz="1400" dirty="0" smtClean="0"/>
              <a:t>, </a:t>
            </a:r>
            <a:r>
              <a:rPr lang="hu-HU" sz="1400" dirty="0" err="1" smtClean="0"/>
              <a:t>katalisiert</a:t>
            </a:r>
            <a:r>
              <a:rPr lang="hu-HU" sz="1400" dirty="0" smtClean="0"/>
              <a:t> die </a:t>
            </a:r>
            <a:r>
              <a:rPr lang="hu-HU" sz="1400" dirty="0" err="1" smtClean="0"/>
              <a:t>Umwandlung</a:t>
            </a:r>
            <a:r>
              <a:rPr lang="hu-HU" sz="1400" dirty="0" smtClean="0"/>
              <a:t> von </a:t>
            </a:r>
            <a:r>
              <a:rPr lang="hu-HU" sz="1400" dirty="0" err="1" smtClean="0"/>
              <a:t>Angiotensinogen</a:t>
            </a:r>
            <a:r>
              <a:rPr lang="hu-HU" sz="1400" dirty="0" smtClean="0"/>
              <a:t> </a:t>
            </a:r>
            <a:r>
              <a:rPr lang="hu-HU" sz="1400" dirty="0" err="1" smtClean="0"/>
              <a:t>zu</a:t>
            </a:r>
            <a:r>
              <a:rPr lang="hu-HU" sz="1400" dirty="0" smtClean="0"/>
              <a:t> </a:t>
            </a:r>
            <a:r>
              <a:rPr lang="hu-HU" sz="1400" dirty="0" err="1" smtClean="0"/>
              <a:t>Angiotensin</a:t>
            </a:r>
            <a:r>
              <a:rPr lang="hu-HU" sz="1400" dirty="0" smtClean="0"/>
              <a:t> I). </a:t>
            </a:r>
            <a:r>
              <a:rPr lang="hu-HU" sz="1400" dirty="0" err="1" smtClean="0"/>
              <a:t>Produziert</a:t>
            </a:r>
            <a:r>
              <a:rPr lang="hu-HU" sz="1400" dirty="0" smtClean="0"/>
              <a:t> </a:t>
            </a:r>
            <a:r>
              <a:rPr lang="hu-HU" sz="1400" b="1" dirty="0" err="1" smtClean="0">
                <a:solidFill>
                  <a:srgbClr val="FFFF00"/>
                </a:solidFill>
              </a:rPr>
              <a:t>in</a:t>
            </a:r>
            <a:r>
              <a:rPr lang="hu-HU" sz="1400" b="1" dirty="0" smtClean="0">
                <a:solidFill>
                  <a:srgbClr val="FFFF00"/>
                </a:solidFill>
              </a:rPr>
              <a:t> </a:t>
            </a:r>
            <a:r>
              <a:rPr lang="hu-HU" sz="1400" b="1" dirty="0" err="1" smtClean="0">
                <a:solidFill>
                  <a:srgbClr val="FFFF00"/>
                </a:solidFill>
              </a:rPr>
              <a:t>juxtaglomerulären</a:t>
            </a:r>
            <a:r>
              <a:rPr lang="hu-HU" sz="1400" b="1" dirty="0" smtClean="0">
                <a:solidFill>
                  <a:srgbClr val="FFFF00"/>
                </a:solidFill>
              </a:rPr>
              <a:t> </a:t>
            </a:r>
            <a:r>
              <a:rPr lang="hu-HU" sz="1400" b="1" dirty="0" err="1" smtClean="0">
                <a:solidFill>
                  <a:srgbClr val="FFFF00"/>
                </a:solidFill>
              </a:rPr>
              <a:t>Zellen</a:t>
            </a:r>
            <a:r>
              <a:rPr lang="hu-HU" sz="1400" b="1" dirty="0" smtClean="0">
                <a:solidFill>
                  <a:srgbClr val="FFFF00"/>
                </a:solidFill>
              </a:rPr>
              <a:t> </a:t>
            </a:r>
            <a:r>
              <a:rPr lang="hu-HU" sz="1400" dirty="0" smtClean="0"/>
              <a:t>(</a:t>
            </a:r>
            <a:r>
              <a:rPr lang="hu-HU" sz="1400" dirty="0" err="1" smtClean="0"/>
              <a:t>spezielle</a:t>
            </a:r>
            <a:r>
              <a:rPr lang="hu-HU" sz="1400" dirty="0" smtClean="0"/>
              <a:t> </a:t>
            </a:r>
            <a:r>
              <a:rPr lang="hu-HU" sz="1400" dirty="0" err="1" smtClean="0"/>
              <a:t>glatte</a:t>
            </a:r>
            <a:r>
              <a:rPr lang="hu-HU" sz="1400" dirty="0" smtClean="0"/>
              <a:t> </a:t>
            </a:r>
            <a:r>
              <a:rPr lang="hu-HU" sz="1400" dirty="0" err="1" smtClean="0"/>
              <a:t>Muskelzellen</a:t>
            </a:r>
            <a:r>
              <a:rPr lang="hu-HU" sz="1400" dirty="0" smtClean="0"/>
              <a:t> </a:t>
            </a:r>
            <a:r>
              <a:rPr lang="hu-HU" sz="1400" dirty="0" err="1" smtClean="0"/>
              <a:t>in</a:t>
            </a:r>
            <a:r>
              <a:rPr lang="hu-HU" sz="1400" dirty="0" smtClean="0"/>
              <a:t> </a:t>
            </a:r>
            <a:r>
              <a:rPr lang="hu-HU" sz="1400" dirty="0" err="1" smtClean="0"/>
              <a:t>arteriola</a:t>
            </a:r>
            <a:r>
              <a:rPr lang="hu-HU" sz="1400" dirty="0" smtClean="0"/>
              <a:t> </a:t>
            </a:r>
            <a:r>
              <a:rPr lang="hu-HU" sz="1400" dirty="0" err="1" smtClean="0"/>
              <a:t>afferens</a:t>
            </a:r>
            <a:r>
              <a:rPr lang="hu-HU" sz="1400" dirty="0" smtClean="0"/>
              <a:t>).</a:t>
            </a:r>
          </a:p>
          <a:p>
            <a:endParaRPr lang="hu-HU" sz="1400" dirty="0" smtClean="0"/>
          </a:p>
          <a:p>
            <a:endParaRPr lang="hu-HU" sz="1400" dirty="0"/>
          </a:p>
          <a:p>
            <a:r>
              <a:rPr lang="hu-HU" sz="1400" b="1" dirty="0" err="1" smtClean="0">
                <a:solidFill>
                  <a:srgbClr val="FF99CC"/>
                </a:solidFill>
              </a:rPr>
              <a:t>Erythropoetin</a:t>
            </a:r>
            <a:r>
              <a:rPr lang="hu-HU" sz="1400" b="1" dirty="0" smtClean="0">
                <a:solidFill>
                  <a:srgbClr val="FF99CC"/>
                </a:solidFill>
              </a:rPr>
              <a:t>:</a:t>
            </a:r>
            <a:r>
              <a:rPr lang="hu-HU" sz="1400" dirty="0" smtClean="0"/>
              <a:t> </a:t>
            </a:r>
            <a:r>
              <a:rPr lang="hu-HU" sz="1400" dirty="0" err="1" smtClean="0"/>
              <a:t>Wachstumsfaktor</a:t>
            </a:r>
            <a:r>
              <a:rPr lang="hu-HU" sz="1400" dirty="0" smtClean="0"/>
              <a:t> (</a:t>
            </a:r>
            <a:r>
              <a:rPr lang="hu-HU" sz="1400" dirty="0" err="1" smtClean="0"/>
              <a:t>Glykoprotein</a:t>
            </a:r>
            <a:r>
              <a:rPr lang="hu-HU" sz="1400" dirty="0" smtClean="0"/>
              <a:t>), </a:t>
            </a:r>
            <a:r>
              <a:rPr lang="hu-HU" sz="1400" dirty="0" err="1" smtClean="0"/>
              <a:t>fördert</a:t>
            </a:r>
            <a:r>
              <a:rPr lang="hu-HU" sz="1400" dirty="0" smtClean="0"/>
              <a:t> die </a:t>
            </a:r>
            <a:r>
              <a:rPr lang="hu-HU" sz="1400" dirty="0" err="1" smtClean="0"/>
              <a:t>Erythropoese</a:t>
            </a:r>
            <a:r>
              <a:rPr lang="hu-HU" sz="1400" dirty="0" smtClean="0"/>
              <a:t>. </a:t>
            </a:r>
            <a:r>
              <a:rPr lang="hu-HU" sz="1400" dirty="0" err="1" smtClean="0"/>
              <a:t>Produziert</a:t>
            </a:r>
            <a:r>
              <a:rPr lang="hu-HU" sz="1400" dirty="0" smtClean="0"/>
              <a:t> </a:t>
            </a:r>
            <a:r>
              <a:rPr lang="hu-HU" sz="1400" b="1" dirty="0" err="1" smtClean="0">
                <a:solidFill>
                  <a:srgbClr val="FFFF00"/>
                </a:solidFill>
              </a:rPr>
              <a:t>in</a:t>
            </a:r>
            <a:r>
              <a:rPr lang="hu-HU" sz="1400" b="1" dirty="0" smtClean="0">
                <a:solidFill>
                  <a:srgbClr val="FFFF00"/>
                </a:solidFill>
              </a:rPr>
              <a:t> </a:t>
            </a:r>
            <a:r>
              <a:rPr lang="hu-HU" sz="1400" b="1" dirty="0" err="1" smtClean="0">
                <a:solidFill>
                  <a:srgbClr val="FFFF00"/>
                </a:solidFill>
              </a:rPr>
              <a:t>Fibrozyten</a:t>
            </a:r>
            <a:r>
              <a:rPr lang="hu-HU" sz="1400" b="1" dirty="0" smtClean="0">
                <a:solidFill>
                  <a:srgbClr val="FFFF00"/>
                </a:solidFill>
              </a:rPr>
              <a:t> der </a:t>
            </a:r>
            <a:r>
              <a:rPr lang="hu-HU" sz="1400" b="1" dirty="0" err="1" smtClean="0">
                <a:solidFill>
                  <a:srgbClr val="FFFF00"/>
                </a:solidFill>
              </a:rPr>
              <a:t>Nierenrinde</a:t>
            </a:r>
            <a:r>
              <a:rPr lang="hu-HU" sz="14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.</a:t>
            </a:r>
            <a:r>
              <a:rPr lang="hu-HU" sz="1400" dirty="0" smtClean="0"/>
              <a:t> </a:t>
            </a:r>
            <a:r>
              <a:rPr lang="hu-HU" sz="1400" dirty="0" err="1" smtClean="0"/>
              <a:t>Reiz</a:t>
            </a:r>
            <a:r>
              <a:rPr lang="hu-HU" sz="1400" dirty="0" smtClean="0"/>
              <a:t>: </a:t>
            </a:r>
            <a:r>
              <a:rPr lang="hu-HU" sz="1400" dirty="0" err="1" smtClean="0"/>
              <a:t>Hypoxie</a:t>
            </a:r>
            <a:r>
              <a:rPr lang="hu-HU" sz="1400" dirty="0" smtClean="0"/>
              <a:t>.</a:t>
            </a:r>
          </a:p>
          <a:p>
            <a:endParaRPr lang="hu-HU" sz="1400" dirty="0" smtClean="0"/>
          </a:p>
          <a:p>
            <a:endParaRPr lang="hu-HU" sz="1400" dirty="0"/>
          </a:p>
          <a:p>
            <a:r>
              <a:rPr lang="hu-HU" sz="1400" b="1" dirty="0" err="1" smtClean="0">
                <a:solidFill>
                  <a:srgbClr val="FF99CC"/>
                </a:solidFill>
              </a:rPr>
              <a:t>Calcitriol</a:t>
            </a:r>
            <a:r>
              <a:rPr lang="hu-HU" sz="1400" dirty="0" smtClean="0"/>
              <a:t> (</a:t>
            </a:r>
            <a:r>
              <a:rPr lang="hu-HU" sz="1400" dirty="0" err="1" smtClean="0"/>
              <a:t>Vorläufer</a:t>
            </a:r>
            <a:r>
              <a:rPr lang="hu-HU" sz="1400" dirty="0" smtClean="0"/>
              <a:t> </a:t>
            </a:r>
            <a:r>
              <a:rPr lang="hu-HU" sz="1400" dirty="0" err="1" smtClean="0"/>
              <a:t>entsteht</a:t>
            </a:r>
            <a:r>
              <a:rPr lang="hu-HU" sz="1400" dirty="0" smtClean="0"/>
              <a:t> </a:t>
            </a:r>
            <a:r>
              <a:rPr lang="hu-HU" sz="1400" dirty="0" err="1" smtClean="0"/>
              <a:t>in</a:t>
            </a:r>
            <a:r>
              <a:rPr lang="hu-HU" sz="1400" dirty="0" smtClean="0"/>
              <a:t> </a:t>
            </a:r>
            <a:r>
              <a:rPr lang="hu-HU" sz="1400" dirty="0" err="1" smtClean="0"/>
              <a:t>Haut</a:t>
            </a:r>
            <a:r>
              <a:rPr lang="hu-HU" sz="1400" dirty="0" smtClean="0"/>
              <a:t> und </a:t>
            </a:r>
            <a:r>
              <a:rPr lang="hu-HU" sz="1400" dirty="0" err="1" smtClean="0"/>
              <a:t>Leber</a:t>
            </a:r>
            <a:r>
              <a:rPr lang="hu-HU" sz="1400" dirty="0" smtClean="0"/>
              <a:t> </a:t>
            </a:r>
            <a:r>
              <a:rPr lang="hu-HU" sz="1400" dirty="0" err="1" smtClean="0"/>
              <a:t>und</a:t>
            </a:r>
            <a:r>
              <a:rPr lang="hu-HU" sz="1400" dirty="0" smtClean="0"/>
              <a:t> </a:t>
            </a:r>
            <a:r>
              <a:rPr lang="hu-HU" sz="1400" dirty="0" err="1" smtClean="0"/>
              <a:t>ist</a:t>
            </a:r>
            <a:r>
              <a:rPr lang="hu-HU" sz="1400" dirty="0" smtClean="0"/>
              <a:t> </a:t>
            </a:r>
            <a:r>
              <a:rPr lang="hu-HU" sz="1400" b="1" dirty="0" err="1" smtClean="0">
                <a:solidFill>
                  <a:srgbClr val="FFFF00"/>
                </a:solidFill>
              </a:rPr>
              <a:t>in</a:t>
            </a:r>
            <a:r>
              <a:rPr lang="hu-HU" sz="1400" b="1" dirty="0" smtClean="0">
                <a:solidFill>
                  <a:srgbClr val="FFFF00"/>
                </a:solidFill>
              </a:rPr>
              <a:t> </a:t>
            </a:r>
            <a:r>
              <a:rPr lang="hu-HU" sz="1400" b="1" dirty="0" err="1" smtClean="0">
                <a:solidFill>
                  <a:srgbClr val="FFFF00"/>
                </a:solidFill>
              </a:rPr>
              <a:t>proximalen</a:t>
            </a:r>
            <a:r>
              <a:rPr lang="hu-HU" sz="1400" b="1" dirty="0" smtClean="0">
                <a:solidFill>
                  <a:srgbClr val="FFFF00"/>
                </a:solidFill>
              </a:rPr>
              <a:t> </a:t>
            </a:r>
            <a:r>
              <a:rPr lang="hu-HU" sz="1400" b="1" dirty="0" err="1" smtClean="0">
                <a:solidFill>
                  <a:srgbClr val="FFFF00"/>
                </a:solidFill>
              </a:rPr>
              <a:t>Tubulen</a:t>
            </a:r>
            <a:r>
              <a:rPr lang="hu-HU" sz="1400" b="1" dirty="0" smtClean="0">
                <a:solidFill>
                  <a:srgbClr val="FFFF00"/>
                </a:solidFill>
              </a:rPr>
              <a:t> </a:t>
            </a:r>
            <a:r>
              <a:rPr lang="hu-HU" sz="1400" dirty="0" err="1" smtClean="0"/>
              <a:t>in</a:t>
            </a:r>
            <a:r>
              <a:rPr lang="hu-HU" sz="1400" dirty="0" smtClean="0"/>
              <a:t> </a:t>
            </a:r>
            <a:r>
              <a:rPr lang="hu-HU" sz="1400" dirty="0" err="1" smtClean="0"/>
              <a:t>wirksames</a:t>
            </a:r>
            <a:r>
              <a:rPr lang="hu-HU" sz="1400" dirty="0" smtClean="0"/>
              <a:t> Hormon (Vitamin D Hormon) </a:t>
            </a:r>
            <a:r>
              <a:rPr lang="hu-HU" sz="1400" dirty="0" err="1" smtClean="0"/>
              <a:t>hydroxyliert</a:t>
            </a:r>
            <a:r>
              <a:rPr lang="hu-HU" sz="1400" dirty="0" smtClean="0"/>
              <a:t>. </a:t>
            </a:r>
            <a:r>
              <a:rPr lang="hu-HU" sz="1400" dirty="0" err="1" smtClean="0"/>
              <a:t>Steigert</a:t>
            </a:r>
            <a:r>
              <a:rPr lang="hu-HU" sz="1400" dirty="0" smtClean="0"/>
              <a:t> </a:t>
            </a:r>
            <a:r>
              <a:rPr lang="hu-HU" sz="1400" dirty="0" err="1" smtClean="0"/>
              <a:t>Ca-Resorption</a:t>
            </a:r>
            <a:r>
              <a:rPr lang="hu-HU" sz="1400" dirty="0" smtClean="0"/>
              <a:t> </a:t>
            </a:r>
            <a:r>
              <a:rPr lang="hu-HU" sz="1400" dirty="0" err="1" smtClean="0"/>
              <a:t>im</a:t>
            </a:r>
            <a:r>
              <a:rPr lang="hu-HU" sz="1400" dirty="0" smtClean="0"/>
              <a:t> </a:t>
            </a:r>
            <a:r>
              <a:rPr lang="hu-HU" sz="1400" dirty="0" err="1" smtClean="0"/>
              <a:t>Darm</a:t>
            </a:r>
            <a:r>
              <a:rPr lang="hu-HU" sz="1400" dirty="0" smtClean="0"/>
              <a:t> und </a:t>
            </a:r>
            <a:r>
              <a:rPr lang="hu-HU" sz="1400" dirty="0" err="1" smtClean="0"/>
              <a:t>Ca-Rückresorption</a:t>
            </a:r>
            <a:r>
              <a:rPr lang="hu-HU" sz="1400" dirty="0" smtClean="0"/>
              <a:t> </a:t>
            </a:r>
            <a:r>
              <a:rPr lang="hu-HU" sz="1400" dirty="0" err="1" smtClean="0"/>
              <a:t>in</a:t>
            </a:r>
            <a:r>
              <a:rPr lang="hu-HU" sz="1400" dirty="0" smtClean="0"/>
              <a:t> </a:t>
            </a:r>
            <a:r>
              <a:rPr lang="hu-HU" sz="1400" dirty="0" err="1" smtClean="0"/>
              <a:t>Nierentubuli</a:t>
            </a:r>
            <a:r>
              <a:rPr lang="hu-HU" sz="1400" dirty="0" smtClean="0"/>
              <a:t>. </a:t>
            </a:r>
            <a:r>
              <a:rPr lang="hu-HU" sz="1400" dirty="0" err="1" smtClean="0"/>
              <a:t>Wirkung</a:t>
            </a:r>
            <a:r>
              <a:rPr lang="hu-HU" sz="1400" dirty="0" smtClean="0"/>
              <a:t>: </a:t>
            </a:r>
            <a:r>
              <a:rPr lang="hu-HU" sz="1400" dirty="0" err="1" smtClean="0"/>
              <a:t>Förderung</a:t>
            </a:r>
            <a:r>
              <a:rPr lang="hu-HU" sz="1400" dirty="0" smtClean="0"/>
              <a:t> der </a:t>
            </a:r>
            <a:r>
              <a:rPr lang="hu-HU" sz="1400" dirty="0" err="1" smtClean="0"/>
              <a:t>Osteoblast-Aktivität</a:t>
            </a:r>
            <a:r>
              <a:rPr lang="hu-HU" sz="1400" dirty="0" smtClean="0"/>
              <a:t>. </a:t>
            </a:r>
          </a:p>
          <a:p>
            <a:endParaRPr lang="hu-HU" sz="1400" dirty="0"/>
          </a:p>
          <a:p>
            <a:endParaRPr lang="hu-HU" sz="1400" dirty="0"/>
          </a:p>
        </p:txBody>
      </p:sp>
    </p:spTree>
    <p:extLst>
      <p:ext uri="{BB962C8B-B14F-4D97-AF65-F5344CB8AC3E}">
        <p14:creationId xmlns:p14="http://schemas.microsoft.com/office/powerpoint/2010/main" val="498998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5" y="894534"/>
            <a:ext cx="2723671" cy="1824321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65" y="3418796"/>
            <a:ext cx="4720767" cy="3281476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724" y="3295600"/>
            <a:ext cx="2592288" cy="3487962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348331" y="6115497"/>
            <a:ext cx="544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endParaRPr lang="hu-HU" sz="3200" dirty="0"/>
          </a:p>
        </p:txBody>
      </p:sp>
      <p:sp>
        <p:nvSpPr>
          <p:cNvPr id="9" name="Szövegdoboz 8"/>
          <p:cNvSpPr txBox="1"/>
          <p:nvPr/>
        </p:nvSpPr>
        <p:spPr>
          <a:xfrm>
            <a:off x="8669970" y="2710825"/>
            <a:ext cx="4197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endParaRPr lang="hu-HU" sz="3200" dirty="0"/>
          </a:p>
        </p:txBody>
      </p:sp>
      <p:sp>
        <p:nvSpPr>
          <p:cNvPr id="10" name="Szövegdoboz 9"/>
          <p:cNvSpPr txBox="1"/>
          <p:nvPr/>
        </p:nvSpPr>
        <p:spPr>
          <a:xfrm>
            <a:off x="8388424" y="6309320"/>
            <a:ext cx="3600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endParaRPr lang="hu-HU" sz="3200" dirty="0"/>
          </a:p>
          <a:p>
            <a:endParaRPr lang="hu-HU" sz="3200" dirty="0"/>
          </a:p>
        </p:txBody>
      </p:sp>
      <p:sp>
        <p:nvSpPr>
          <p:cNvPr id="3" name="Szövegdoboz 2"/>
          <p:cNvSpPr txBox="1"/>
          <p:nvPr/>
        </p:nvSpPr>
        <p:spPr>
          <a:xfrm>
            <a:off x="551755" y="236320"/>
            <a:ext cx="55133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Ableitende</a:t>
            </a:r>
            <a:r>
              <a:rPr lang="hu-HU" sz="24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hu-HU" sz="2400" b="1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Harnwege</a:t>
            </a:r>
            <a:r>
              <a:rPr lang="hu-HU" sz="24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12" name="Szövegdoboz 11"/>
          <p:cNvSpPr txBox="1"/>
          <p:nvPr/>
        </p:nvSpPr>
        <p:spPr>
          <a:xfrm>
            <a:off x="364658" y="755948"/>
            <a:ext cx="37131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b="1" dirty="0" err="1" smtClean="0">
                <a:solidFill>
                  <a:srgbClr val="FFFF00"/>
                </a:solidFill>
              </a:rPr>
              <a:t>Schichten</a:t>
            </a:r>
            <a:r>
              <a:rPr lang="hu-HU" sz="1400" b="1" dirty="0" smtClean="0">
                <a:solidFill>
                  <a:srgbClr val="FFFF00"/>
                </a:solidFill>
              </a:rPr>
              <a:t>:</a:t>
            </a:r>
            <a:r>
              <a:rPr lang="hu-HU" sz="1400" dirty="0" smtClean="0"/>
              <a:t> T. </a:t>
            </a:r>
            <a:r>
              <a:rPr lang="hu-HU" sz="1400" dirty="0" err="1" smtClean="0"/>
              <a:t>mucosa</a:t>
            </a:r>
            <a:r>
              <a:rPr lang="hu-HU" sz="1400" dirty="0" smtClean="0"/>
              <a:t>, t. </a:t>
            </a:r>
            <a:r>
              <a:rPr lang="hu-HU" sz="1400" dirty="0" err="1" smtClean="0"/>
              <a:t>muscularis</a:t>
            </a:r>
            <a:r>
              <a:rPr lang="hu-HU" sz="1400" dirty="0" smtClean="0"/>
              <a:t>, t. </a:t>
            </a:r>
            <a:r>
              <a:rPr lang="hu-HU" sz="1400" dirty="0" err="1" smtClean="0"/>
              <a:t>adventitia</a:t>
            </a:r>
            <a:endParaRPr lang="hu-HU" sz="1400" dirty="0"/>
          </a:p>
        </p:txBody>
      </p:sp>
      <p:sp>
        <p:nvSpPr>
          <p:cNvPr id="13" name="Szövegdoboz 12"/>
          <p:cNvSpPr txBox="1"/>
          <p:nvPr/>
        </p:nvSpPr>
        <p:spPr>
          <a:xfrm>
            <a:off x="354755" y="1236651"/>
            <a:ext cx="55133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="1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Urothel</a:t>
            </a:r>
            <a:r>
              <a:rPr lang="hu-HU" sz="16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: </a:t>
            </a:r>
            <a:r>
              <a:rPr lang="hu-HU" sz="1400" dirty="0" err="1" smtClean="0">
                <a:latin typeface="+mj-lt"/>
              </a:rPr>
              <a:t>mehrschichtiges</a:t>
            </a:r>
            <a:r>
              <a:rPr lang="hu-HU" sz="1400" dirty="0" smtClean="0">
                <a:latin typeface="+mj-lt"/>
              </a:rPr>
              <a:t> </a:t>
            </a:r>
            <a:r>
              <a:rPr lang="hu-HU" sz="1400" dirty="0" err="1" smtClean="0">
                <a:latin typeface="+mj-lt"/>
              </a:rPr>
              <a:t>Deckepithel</a:t>
            </a:r>
            <a:r>
              <a:rPr lang="hu-HU" sz="1400" dirty="0" smtClean="0">
                <a:latin typeface="+mj-lt"/>
              </a:rPr>
              <a:t>: </a:t>
            </a:r>
            <a:r>
              <a:rPr lang="hu-HU" sz="1400" dirty="0" err="1" smtClean="0">
                <a:latin typeface="+mj-lt"/>
              </a:rPr>
              <a:t>basale</a:t>
            </a:r>
            <a:r>
              <a:rPr lang="hu-HU" sz="1400" dirty="0" smtClean="0">
                <a:latin typeface="+mj-lt"/>
              </a:rPr>
              <a:t>, </a:t>
            </a:r>
            <a:r>
              <a:rPr lang="hu-HU" sz="1400" dirty="0" err="1" smtClean="0">
                <a:latin typeface="+mj-lt"/>
              </a:rPr>
              <a:t>intermediäre</a:t>
            </a:r>
            <a:r>
              <a:rPr lang="hu-HU" sz="1400" dirty="0" smtClean="0">
                <a:latin typeface="+mj-lt"/>
              </a:rPr>
              <a:t> („</a:t>
            </a:r>
            <a:r>
              <a:rPr lang="hu-HU" sz="1400" dirty="0" err="1" smtClean="0">
                <a:latin typeface="+mj-lt"/>
              </a:rPr>
              <a:t>birnenförmige</a:t>
            </a:r>
            <a:r>
              <a:rPr lang="hu-HU" sz="1400" dirty="0" smtClean="0">
                <a:latin typeface="+mj-lt"/>
              </a:rPr>
              <a:t>”) und </a:t>
            </a:r>
            <a:r>
              <a:rPr lang="hu-HU" sz="1400" dirty="0" err="1" smtClean="0">
                <a:latin typeface="+mj-lt"/>
              </a:rPr>
              <a:t>Deckzellen</a:t>
            </a:r>
            <a:r>
              <a:rPr lang="hu-HU" sz="1400" dirty="0" smtClean="0">
                <a:latin typeface="+mj-lt"/>
              </a:rPr>
              <a:t> („</a:t>
            </a:r>
            <a:r>
              <a:rPr lang="hu-HU" sz="1400" dirty="0" err="1" smtClean="0">
                <a:latin typeface="+mj-lt"/>
              </a:rPr>
              <a:t>Schirmzellen</a:t>
            </a:r>
            <a:r>
              <a:rPr lang="hu-HU" sz="1400" dirty="0" smtClean="0">
                <a:latin typeface="+mj-lt"/>
              </a:rPr>
              <a:t>”).</a:t>
            </a:r>
            <a:endParaRPr lang="hu-HU" sz="14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364658" y="1790649"/>
            <a:ext cx="566382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b="1" dirty="0" err="1" smtClean="0">
                <a:solidFill>
                  <a:srgbClr val="FFFF00"/>
                </a:solidFill>
              </a:rPr>
              <a:t>Barriere</a:t>
            </a:r>
            <a:r>
              <a:rPr lang="hu-HU" sz="1200" dirty="0" smtClean="0"/>
              <a:t>: </a:t>
            </a:r>
            <a:r>
              <a:rPr lang="hu-HU" sz="1200" dirty="0" err="1" smtClean="0"/>
              <a:t>gegen</a:t>
            </a:r>
            <a:r>
              <a:rPr lang="hu-HU" sz="1200" dirty="0" smtClean="0"/>
              <a:t> </a:t>
            </a:r>
            <a:r>
              <a:rPr lang="hu-HU" sz="1200" dirty="0" err="1" smtClean="0"/>
              <a:t>nicht-isotonisches</a:t>
            </a:r>
            <a:r>
              <a:rPr lang="hu-HU" sz="1200" dirty="0" smtClean="0"/>
              <a:t> Urin und </a:t>
            </a:r>
            <a:r>
              <a:rPr lang="hu-HU" sz="1200" dirty="0" err="1" smtClean="0"/>
              <a:t>Schadstoffe</a:t>
            </a:r>
            <a:r>
              <a:rPr lang="hu-HU" sz="1200" dirty="0" smtClean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200" dirty="0" err="1" smtClean="0"/>
              <a:t>Undurchlässige</a:t>
            </a:r>
            <a:r>
              <a:rPr lang="hu-HU" sz="1200" dirty="0" smtClean="0"/>
              <a:t> </a:t>
            </a:r>
            <a:r>
              <a:rPr lang="hu-HU" sz="1200" b="1" dirty="0" err="1" smtClean="0">
                <a:solidFill>
                  <a:srgbClr val="FF99CC"/>
                </a:solidFill>
              </a:rPr>
              <a:t>Tight</a:t>
            </a:r>
            <a:r>
              <a:rPr lang="hu-HU" sz="1200" b="1" dirty="0" smtClean="0">
                <a:solidFill>
                  <a:srgbClr val="FF99CC"/>
                </a:solidFill>
              </a:rPr>
              <a:t> </a:t>
            </a:r>
            <a:r>
              <a:rPr lang="hu-HU" sz="1200" b="1" dirty="0" err="1" smtClean="0">
                <a:solidFill>
                  <a:srgbClr val="FF99CC"/>
                </a:solidFill>
              </a:rPr>
              <a:t>junctions</a:t>
            </a:r>
            <a:endParaRPr lang="hu-HU" sz="1200" b="1" dirty="0" smtClean="0">
              <a:solidFill>
                <a:srgbClr val="FF99CC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200" b="1" dirty="0" err="1" smtClean="0">
                <a:solidFill>
                  <a:srgbClr val="FF99CC"/>
                </a:solidFill>
              </a:rPr>
              <a:t>Plaques</a:t>
            </a:r>
            <a:r>
              <a:rPr lang="hu-HU" sz="1200" dirty="0" smtClean="0"/>
              <a:t>  (</a:t>
            </a:r>
            <a:r>
              <a:rPr lang="hu-HU" sz="1200" dirty="0" err="1" smtClean="0"/>
              <a:t>dicke</a:t>
            </a:r>
            <a:r>
              <a:rPr lang="hu-HU" sz="1200" dirty="0" smtClean="0"/>
              <a:t> </a:t>
            </a:r>
            <a:r>
              <a:rPr lang="hu-HU" sz="1200" dirty="0" err="1" smtClean="0"/>
              <a:t>Platten</a:t>
            </a:r>
            <a:r>
              <a:rPr lang="hu-HU" sz="1200" dirty="0" smtClean="0"/>
              <a:t>) </a:t>
            </a:r>
            <a:r>
              <a:rPr lang="hu-HU" sz="1200" dirty="0" err="1" smtClean="0"/>
              <a:t>in</a:t>
            </a:r>
            <a:r>
              <a:rPr lang="hu-HU" sz="1200" dirty="0" smtClean="0"/>
              <a:t> der </a:t>
            </a:r>
            <a:r>
              <a:rPr lang="hu-HU" sz="1200" dirty="0" err="1" smtClean="0"/>
              <a:t>apikalen</a:t>
            </a:r>
            <a:r>
              <a:rPr lang="hu-HU" sz="1200" dirty="0" smtClean="0"/>
              <a:t> </a:t>
            </a:r>
            <a:r>
              <a:rPr lang="hu-HU" sz="1200" dirty="0" err="1" smtClean="0"/>
              <a:t>Zellmembran</a:t>
            </a:r>
            <a:r>
              <a:rPr lang="hu-HU" sz="1200" dirty="0" smtClean="0"/>
              <a:t> </a:t>
            </a:r>
            <a:r>
              <a:rPr lang="hu-HU" sz="1200" dirty="0" err="1" smtClean="0"/>
              <a:t>der</a:t>
            </a:r>
            <a:r>
              <a:rPr lang="hu-HU" sz="1200" dirty="0" smtClean="0"/>
              <a:t> </a:t>
            </a:r>
            <a:r>
              <a:rPr lang="hu-HU" sz="1200" dirty="0" err="1" smtClean="0"/>
              <a:t>Schirmzellen</a:t>
            </a:r>
            <a:r>
              <a:rPr lang="hu-HU" sz="1200" dirty="0" smtClean="0"/>
              <a:t> (</a:t>
            </a:r>
            <a:r>
              <a:rPr lang="hu-HU" sz="1200" dirty="0" err="1" smtClean="0"/>
              <a:t>mehreckige</a:t>
            </a:r>
            <a:r>
              <a:rPr lang="hu-HU" sz="1200" dirty="0" smtClean="0"/>
              <a:t> </a:t>
            </a:r>
            <a:r>
              <a:rPr lang="hu-HU" sz="1200" dirty="0" err="1" smtClean="0"/>
              <a:t>oder</a:t>
            </a:r>
            <a:r>
              <a:rPr lang="hu-HU" sz="1200" dirty="0" smtClean="0"/>
              <a:t> </a:t>
            </a:r>
            <a:r>
              <a:rPr lang="hu-HU" sz="1200" dirty="0" err="1" smtClean="0"/>
              <a:t>ovale</a:t>
            </a:r>
            <a:r>
              <a:rPr lang="hu-HU" sz="1200" dirty="0" smtClean="0"/>
              <a:t> </a:t>
            </a:r>
            <a:r>
              <a:rPr lang="hu-HU" sz="1200" dirty="0" err="1" smtClean="0"/>
              <a:t>Areale</a:t>
            </a:r>
            <a:r>
              <a:rPr lang="hu-HU" sz="1200" dirty="0" smtClean="0"/>
              <a:t> von </a:t>
            </a:r>
            <a:r>
              <a:rPr lang="hu-HU" sz="1200" dirty="0" err="1" smtClean="0"/>
              <a:t>dicht</a:t>
            </a:r>
            <a:r>
              <a:rPr lang="hu-HU" sz="1200" dirty="0" smtClean="0"/>
              <a:t> </a:t>
            </a:r>
            <a:r>
              <a:rPr lang="hu-HU" sz="1200" dirty="0" err="1" smtClean="0"/>
              <a:t>gepackten</a:t>
            </a:r>
            <a:r>
              <a:rPr lang="hu-HU" sz="1200" dirty="0" smtClean="0"/>
              <a:t>  </a:t>
            </a:r>
            <a:r>
              <a:rPr lang="hu-HU" sz="1200" dirty="0" err="1" smtClean="0"/>
              <a:t>transmembranen</a:t>
            </a:r>
            <a:r>
              <a:rPr lang="hu-HU" sz="1200" dirty="0" smtClean="0"/>
              <a:t> </a:t>
            </a:r>
            <a:r>
              <a:rPr lang="hu-HU" sz="1200" dirty="0" err="1" smtClean="0"/>
              <a:t>Proteinkomplexen</a:t>
            </a:r>
            <a:r>
              <a:rPr lang="hu-HU" sz="1200" dirty="0" smtClean="0"/>
              <a:t>: </a:t>
            </a:r>
            <a:r>
              <a:rPr lang="hu-HU" sz="1200" b="1" dirty="0" err="1" smtClean="0"/>
              <a:t>Uroplakinen</a:t>
            </a:r>
            <a:r>
              <a:rPr lang="hu-HU" sz="1200" dirty="0" smtClean="0"/>
              <a:t>). </a:t>
            </a:r>
          </a:p>
          <a:p>
            <a:r>
              <a:rPr lang="hu-HU" sz="1200" dirty="0"/>
              <a:t>	</a:t>
            </a:r>
            <a:r>
              <a:rPr lang="hu-HU" sz="1200" dirty="0" err="1" smtClean="0"/>
              <a:t>Anpassung</a:t>
            </a:r>
            <a:r>
              <a:rPr lang="hu-HU" sz="1200" dirty="0" smtClean="0"/>
              <a:t> an </a:t>
            </a:r>
            <a:r>
              <a:rPr lang="hu-HU" sz="1200" dirty="0" err="1" smtClean="0"/>
              <a:t>verändernde</a:t>
            </a:r>
            <a:r>
              <a:rPr lang="hu-HU" sz="1200" dirty="0" smtClean="0"/>
              <a:t> </a:t>
            </a:r>
            <a:r>
              <a:rPr lang="hu-HU" sz="1200" dirty="0" err="1" smtClean="0"/>
              <a:t>Membranoberflächen</a:t>
            </a:r>
            <a:r>
              <a:rPr lang="hu-HU" sz="1200" dirty="0" smtClean="0"/>
              <a:t>: </a:t>
            </a:r>
            <a:r>
              <a:rPr lang="hu-HU" sz="1200" dirty="0" err="1" smtClean="0"/>
              <a:t>diskoide</a:t>
            </a:r>
            <a:r>
              <a:rPr lang="hu-HU" sz="1200" dirty="0" smtClean="0"/>
              <a:t> 	</a:t>
            </a:r>
            <a:r>
              <a:rPr lang="hu-HU" sz="1200" dirty="0" err="1" smtClean="0"/>
              <a:t>Membranvesikeln</a:t>
            </a:r>
            <a:r>
              <a:rPr lang="hu-HU" sz="1200" dirty="0" smtClean="0"/>
              <a:t> </a:t>
            </a:r>
            <a:r>
              <a:rPr lang="hu-HU" sz="1200" dirty="0" err="1" smtClean="0"/>
              <a:t>im</a:t>
            </a:r>
            <a:r>
              <a:rPr lang="hu-HU" sz="1200" dirty="0" smtClean="0"/>
              <a:t> </a:t>
            </a:r>
            <a:r>
              <a:rPr lang="hu-HU" sz="1200" dirty="0" err="1" smtClean="0"/>
              <a:t>Zytoplasma</a:t>
            </a:r>
            <a:r>
              <a:rPr lang="hu-HU" sz="1200" dirty="0" smtClean="0"/>
              <a:t>, </a:t>
            </a:r>
            <a:r>
              <a:rPr lang="hu-HU" sz="1200" dirty="0" err="1" smtClean="0"/>
              <a:t>Exocytose</a:t>
            </a:r>
            <a:r>
              <a:rPr lang="hu-HU" sz="1200" dirty="0" smtClean="0"/>
              <a:t> und </a:t>
            </a:r>
            <a:r>
              <a:rPr lang="hu-HU" sz="1200" dirty="0" err="1" smtClean="0"/>
              <a:t>Endocytose</a:t>
            </a:r>
            <a:r>
              <a:rPr lang="hu-HU" sz="1200" dirty="0" smtClean="0"/>
              <a:t>.</a:t>
            </a:r>
          </a:p>
          <a:p>
            <a:r>
              <a:rPr lang="hu-HU" sz="1200" b="1" dirty="0" err="1" smtClean="0"/>
              <a:t>Pathologie</a:t>
            </a:r>
            <a:r>
              <a:rPr lang="hu-HU" sz="1200" b="1" dirty="0" smtClean="0"/>
              <a:t>:</a:t>
            </a:r>
            <a:r>
              <a:rPr lang="hu-HU" sz="1200" b="1" dirty="0"/>
              <a:t> </a:t>
            </a:r>
            <a:r>
              <a:rPr lang="hu-HU" sz="1200" dirty="0" err="1" smtClean="0"/>
              <a:t>immunhistochemischer</a:t>
            </a:r>
            <a:r>
              <a:rPr lang="hu-HU" sz="1200" dirty="0" smtClean="0"/>
              <a:t> </a:t>
            </a:r>
            <a:r>
              <a:rPr lang="hu-HU" sz="1200" dirty="0" err="1" smtClean="0"/>
              <a:t>Nachweis</a:t>
            </a:r>
            <a:r>
              <a:rPr lang="hu-HU" sz="1200" dirty="0" smtClean="0"/>
              <a:t> der </a:t>
            </a:r>
            <a:r>
              <a:rPr lang="hu-HU" sz="1200" dirty="0" err="1" smtClean="0"/>
              <a:t>Uroplakine</a:t>
            </a:r>
            <a:r>
              <a:rPr lang="hu-HU" sz="1200" dirty="0" smtClean="0"/>
              <a:t> </a:t>
            </a:r>
            <a:r>
              <a:rPr lang="hu-HU" sz="1200" dirty="0" err="1" smtClean="0"/>
              <a:t>für</a:t>
            </a:r>
            <a:r>
              <a:rPr lang="hu-HU" sz="1200" dirty="0" smtClean="0"/>
              <a:t> </a:t>
            </a:r>
            <a:r>
              <a:rPr lang="hu-HU" sz="1200" dirty="0" err="1" smtClean="0"/>
              <a:t>Karzinom-Metastasen</a:t>
            </a:r>
            <a:endParaRPr lang="hu-HU" sz="1200" dirty="0" smtClean="0"/>
          </a:p>
        </p:txBody>
      </p:sp>
      <p:cxnSp>
        <p:nvCxnSpPr>
          <p:cNvPr id="16" name="Egyenes összekötő nyíllal 15"/>
          <p:cNvCxnSpPr/>
          <p:nvPr/>
        </p:nvCxnSpPr>
        <p:spPr>
          <a:xfrm>
            <a:off x="6056724" y="4509120"/>
            <a:ext cx="459492" cy="530461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4721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492896"/>
            <a:ext cx="6224744" cy="4102101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8100392" y="6309320"/>
            <a:ext cx="4320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endParaRPr lang="hu-HU" sz="3200" dirty="0"/>
          </a:p>
          <a:p>
            <a:endParaRPr lang="hu-HU" sz="3200" dirty="0"/>
          </a:p>
        </p:txBody>
      </p:sp>
      <p:sp>
        <p:nvSpPr>
          <p:cNvPr id="4" name="Szövegdoboz 3"/>
          <p:cNvSpPr txBox="1"/>
          <p:nvPr/>
        </p:nvSpPr>
        <p:spPr>
          <a:xfrm>
            <a:off x="2699792" y="476672"/>
            <a:ext cx="3816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Ureter</a:t>
            </a:r>
            <a:r>
              <a:rPr lang="hu-HU" sz="24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(</a:t>
            </a:r>
            <a:r>
              <a:rPr lang="hu-HU" sz="2400" b="1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Harnleiter</a:t>
            </a:r>
            <a:r>
              <a:rPr lang="hu-HU" sz="24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)</a:t>
            </a:r>
            <a:endParaRPr lang="hu-HU" sz="24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539552" y="938337"/>
            <a:ext cx="81369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b="1" dirty="0" smtClean="0">
                <a:solidFill>
                  <a:srgbClr val="FFFF00"/>
                </a:solidFill>
              </a:rPr>
              <a:t>T. </a:t>
            </a:r>
            <a:r>
              <a:rPr lang="hu-HU" sz="1400" b="1" dirty="0" err="1" smtClean="0">
                <a:solidFill>
                  <a:srgbClr val="FFFF00"/>
                </a:solidFill>
              </a:rPr>
              <a:t>mucosa</a:t>
            </a:r>
            <a:r>
              <a:rPr lang="hu-HU" sz="1400" dirty="0" smtClean="0">
                <a:solidFill>
                  <a:srgbClr val="FFFF00"/>
                </a:solidFill>
              </a:rPr>
              <a:t>: </a:t>
            </a:r>
            <a:r>
              <a:rPr lang="hu-HU" sz="1400" dirty="0" err="1" smtClean="0"/>
              <a:t>sternförmiges</a:t>
            </a:r>
            <a:r>
              <a:rPr lang="hu-HU" sz="1400" dirty="0" smtClean="0"/>
              <a:t> Lumen (</a:t>
            </a:r>
            <a:r>
              <a:rPr lang="hu-HU" sz="1400" dirty="0" err="1" smtClean="0"/>
              <a:t>Längsfalten</a:t>
            </a:r>
            <a:r>
              <a:rPr lang="hu-HU" sz="1400" dirty="0" smtClean="0"/>
              <a:t> der t. </a:t>
            </a:r>
            <a:r>
              <a:rPr lang="hu-HU" sz="1400" dirty="0" err="1" smtClean="0"/>
              <a:t>mucosa</a:t>
            </a:r>
            <a:r>
              <a:rPr lang="hu-HU" sz="1400" dirty="0" smtClean="0"/>
              <a:t>), </a:t>
            </a:r>
          </a:p>
          <a:p>
            <a:r>
              <a:rPr lang="hu-HU" sz="1400" dirty="0" smtClean="0"/>
              <a:t>	</a:t>
            </a:r>
            <a:r>
              <a:rPr lang="hu-HU" sz="1400" dirty="0" err="1" smtClean="0"/>
              <a:t>Epithel</a:t>
            </a:r>
            <a:r>
              <a:rPr lang="hu-HU" sz="1400" dirty="0" smtClean="0"/>
              <a:t>: </a:t>
            </a:r>
            <a:r>
              <a:rPr lang="hu-HU" sz="1400" dirty="0" err="1" smtClean="0"/>
              <a:t>Urothel</a:t>
            </a:r>
            <a:r>
              <a:rPr lang="hu-HU" sz="1400" dirty="0" smtClean="0"/>
              <a:t>.</a:t>
            </a:r>
          </a:p>
          <a:p>
            <a:r>
              <a:rPr lang="hu-HU" sz="1400" dirty="0" smtClean="0"/>
              <a:t>	L. </a:t>
            </a:r>
            <a:r>
              <a:rPr lang="hu-HU" sz="1400" dirty="0" err="1" smtClean="0"/>
              <a:t>propria</a:t>
            </a:r>
            <a:r>
              <a:rPr lang="hu-HU" sz="1400" dirty="0" smtClean="0"/>
              <a:t>: </a:t>
            </a:r>
            <a:r>
              <a:rPr lang="hu-HU" sz="1400" dirty="0" err="1" smtClean="0"/>
              <a:t>dick</a:t>
            </a:r>
            <a:r>
              <a:rPr lang="hu-HU" sz="1400" dirty="0" smtClean="0"/>
              <a:t>, </a:t>
            </a:r>
          </a:p>
          <a:p>
            <a:r>
              <a:rPr lang="hu-HU" sz="1400" b="1" dirty="0" smtClean="0">
                <a:solidFill>
                  <a:srgbClr val="FFFF00"/>
                </a:solidFill>
              </a:rPr>
              <a:t>T. </a:t>
            </a:r>
            <a:r>
              <a:rPr lang="hu-HU" sz="1400" b="1" dirty="0" err="1" smtClean="0">
                <a:solidFill>
                  <a:srgbClr val="FFFF00"/>
                </a:solidFill>
              </a:rPr>
              <a:t>muscularis</a:t>
            </a:r>
            <a:r>
              <a:rPr lang="hu-HU" sz="1400" dirty="0" smtClean="0"/>
              <a:t>: </a:t>
            </a:r>
            <a:r>
              <a:rPr lang="hu-HU" sz="1400" dirty="0" err="1" smtClean="0"/>
              <a:t>spirale</a:t>
            </a:r>
            <a:r>
              <a:rPr lang="hu-HU" sz="1400" dirty="0" smtClean="0"/>
              <a:t> </a:t>
            </a:r>
            <a:r>
              <a:rPr lang="hu-HU" sz="1400" dirty="0" err="1" smtClean="0"/>
              <a:t>Bündeln</a:t>
            </a:r>
            <a:r>
              <a:rPr lang="hu-HU" sz="1400" dirty="0" smtClean="0"/>
              <a:t> von </a:t>
            </a:r>
            <a:r>
              <a:rPr lang="hu-HU" sz="1400" dirty="0" err="1" smtClean="0"/>
              <a:t>glatten</a:t>
            </a:r>
            <a:r>
              <a:rPr lang="hu-HU" sz="1400" dirty="0" smtClean="0"/>
              <a:t> </a:t>
            </a:r>
            <a:r>
              <a:rPr lang="hu-HU" sz="1400" dirty="0" err="1" smtClean="0"/>
              <a:t>Muskelzellen</a:t>
            </a:r>
            <a:r>
              <a:rPr lang="hu-HU" sz="1400" dirty="0" smtClean="0"/>
              <a:t> („</a:t>
            </a:r>
            <a:r>
              <a:rPr lang="hu-HU" sz="1400" dirty="0" err="1" smtClean="0"/>
              <a:t>longitudinale</a:t>
            </a:r>
            <a:r>
              <a:rPr lang="hu-HU" sz="1400" dirty="0" smtClean="0"/>
              <a:t>” </a:t>
            </a:r>
            <a:r>
              <a:rPr lang="hu-HU" sz="1400" dirty="0" err="1" smtClean="0"/>
              <a:t>innere</a:t>
            </a:r>
            <a:r>
              <a:rPr lang="hu-HU" sz="1400" dirty="0" smtClean="0"/>
              <a:t> und </a:t>
            </a:r>
            <a:r>
              <a:rPr lang="hu-HU" sz="1400" dirty="0" err="1" smtClean="0"/>
              <a:t>äussere</a:t>
            </a:r>
            <a:r>
              <a:rPr lang="hu-HU" sz="1400" dirty="0" smtClean="0"/>
              <a:t> </a:t>
            </a:r>
            <a:r>
              <a:rPr lang="hu-HU" sz="1400" dirty="0" err="1" smtClean="0"/>
              <a:t>Schichten</a:t>
            </a:r>
            <a:r>
              <a:rPr lang="hu-HU" sz="1400" dirty="0" smtClean="0"/>
              <a:t>,  	„</a:t>
            </a:r>
            <a:r>
              <a:rPr lang="hu-HU" sz="1400" dirty="0" err="1" smtClean="0"/>
              <a:t>zirkuläre</a:t>
            </a:r>
            <a:r>
              <a:rPr lang="hu-HU" sz="1400" dirty="0" smtClean="0"/>
              <a:t>” </a:t>
            </a:r>
            <a:r>
              <a:rPr lang="hu-HU" sz="1400" dirty="0" err="1" smtClean="0"/>
              <a:t>Schicht</a:t>
            </a:r>
            <a:r>
              <a:rPr lang="hu-HU" sz="1400" dirty="0" smtClean="0"/>
              <a:t> </a:t>
            </a:r>
            <a:r>
              <a:rPr lang="hu-HU" sz="1400" dirty="0" err="1" smtClean="0"/>
              <a:t>inzwischen</a:t>
            </a:r>
            <a:endParaRPr lang="hu-HU" sz="1400" dirty="0" smtClean="0"/>
          </a:p>
          <a:p>
            <a:r>
              <a:rPr lang="hu-HU" sz="1400" b="1" dirty="0" smtClean="0">
                <a:solidFill>
                  <a:srgbClr val="FFFF00"/>
                </a:solidFill>
              </a:rPr>
              <a:t>T. </a:t>
            </a:r>
            <a:r>
              <a:rPr lang="hu-HU" sz="1400" b="1" dirty="0" err="1" smtClean="0">
                <a:solidFill>
                  <a:srgbClr val="FFFF00"/>
                </a:solidFill>
              </a:rPr>
              <a:t>adventitia</a:t>
            </a:r>
            <a:r>
              <a:rPr lang="hu-HU" sz="1400" b="1" dirty="0" smtClean="0">
                <a:solidFill>
                  <a:srgbClr val="FFFF00"/>
                </a:solidFill>
              </a:rPr>
              <a:t>:</a:t>
            </a:r>
            <a:r>
              <a:rPr lang="hu-HU" sz="1400" dirty="0" smtClean="0"/>
              <a:t> </a:t>
            </a:r>
            <a:r>
              <a:rPr lang="hu-HU" sz="1400" dirty="0" err="1" smtClean="0"/>
              <a:t>lockeres</a:t>
            </a:r>
            <a:r>
              <a:rPr lang="hu-HU" sz="1400" dirty="0" smtClean="0"/>
              <a:t> </a:t>
            </a:r>
            <a:r>
              <a:rPr lang="hu-HU" sz="1400" dirty="0" err="1" smtClean="0"/>
              <a:t>Bindegewebe</a:t>
            </a:r>
            <a:endParaRPr lang="hu-HU" sz="1400" dirty="0"/>
          </a:p>
        </p:txBody>
      </p:sp>
    </p:spTree>
    <p:extLst>
      <p:ext uri="{BB962C8B-B14F-4D97-AF65-F5344CB8AC3E}">
        <p14:creationId xmlns:p14="http://schemas.microsoft.com/office/powerpoint/2010/main" val="2964012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907704" y="1196752"/>
            <a:ext cx="52565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Hauptfunktion</a:t>
            </a:r>
            <a:r>
              <a:rPr lang="hu-HU" sz="2800" b="1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hu-HU" sz="28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der </a:t>
            </a:r>
            <a:r>
              <a:rPr lang="hu-HU" sz="2800" b="1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Niere</a:t>
            </a:r>
            <a:r>
              <a:rPr lang="hu-HU" sz="28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:</a:t>
            </a:r>
          </a:p>
          <a:p>
            <a:pPr algn="ctr"/>
            <a:endParaRPr lang="hu-HU" sz="28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hu-HU" sz="28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hu-HU" sz="2800" b="1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Ausscheidungsorgan</a:t>
            </a:r>
            <a:endParaRPr lang="hu-HU" sz="28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1547664" y="3429000"/>
            <a:ext cx="648072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Weitere</a:t>
            </a:r>
            <a:r>
              <a:rPr lang="hu-HU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hu-HU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Funktionen</a:t>
            </a:r>
            <a:r>
              <a:rPr lang="hu-HU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:</a:t>
            </a:r>
          </a:p>
          <a:p>
            <a:endParaRPr lang="hu-HU" dirty="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r>
              <a:rPr lang="hu-HU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Regulation</a:t>
            </a:r>
            <a:r>
              <a:rPr lang="hu-HU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des  </a:t>
            </a:r>
            <a:r>
              <a:rPr lang="hu-HU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Salz-</a:t>
            </a:r>
            <a:r>
              <a:rPr lang="hu-HU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und </a:t>
            </a:r>
            <a:r>
              <a:rPr lang="hu-HU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Wasserhaushaltes</a:t>
            </a:r>
            <a:r>
              <a:rPr lang="hu-HU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, </a:t>
            </a:r>
            <a:r>
              <a:rPr lang="hu-HU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sowie</a:t>
            </a:r>
            <a:r>
              <a:rPr lang="hu-HU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 des</a:t>
            </a:r>
          </a:p>
          <a:p>
            <a:r>
              <a:rPr lang="hu-HU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Säure-Basenhaushaltes</a:t>
            </a:r>
            <a:r>
              <a:rPr lang="hu-HU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</a:p>
          <a:p>
            <a:endParaRPr lang="hu-HU" dirty="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r>
              <a:rPr lang="hu-HU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Produktion</a:t>
            </a:r>
            <a:r>
              <a:rPr lang="hu-HU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von </a:t>
            </a:r>
            <a:r>
              <a:rPr lang="hu-HU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humoralen</a:t>
            </a:r>
            <a:r>
              <a:rPr lang="hu-HU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hu-HU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Regulationsfaktoren</a:t>
            </a:r>
            <a:r>
              <a:rPr lang="hu-HU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(</a:t>
            </a:r>
            <a:r>
              <a:rPr lang="hu-HU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Endokrine</a:t>
            </a:r>
            <a:r>
              <a:rPr lang="hu-HU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hu-HU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Funktion</a:t>
            </a:r>
            <a:r>
              <a:rPr lang="hu-HU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)</a:t>
            </a:r>
            <a:endParaRPr lang="hu-HU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903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059" y="1412776"/>
            <a:ext cx="5544616" cy="4323784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8244408" y="6021288"/>
            <a:ext cx="36004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endParaRPr lang="hu-HU" sz="3200" dirty="0"/>
          </a:p>
          <a:p>
            <a:endParaRPr lang="hu-HU" dirty="0"/>
          </a:p>
        </p:txBody>
      </p:sp>
      <p:sp>
        <p:nvSpPr>
          <p:cNvPr id="4" name="Szövegdoboz 3"/>
          <p:cNvSpPr txBox="1"/>
          <p:nvPr/>
        </p:nvSpPr>
        <p:spPr>
          <a:xfrm>
            <a:off x="3504251" y="332656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Harnblase</a:t>
            </a:r>
            <a:endParaRPr lang="hu-HU" sz="24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4322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123728" y="893911"/>
            <a:ext cx="432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err="1" smtClean="0"/>
              <a:t>Quellen</a:t>
            </a:r>
            <a:r>
              <a:rPr lang="hu-HU" sz="2400" b="1" dirty="0" smtClean="0"/>
              <a:t> der </a:t>
            </a:r>
            <a:r>
              <a:rPr lang="hu-HU" sz="2400" b="1" dirty="0" err="1" smtClean="0"/>
              <a:t>Abbildungen</a:t>
            </a:r>
            <a:endParaRPr lang="hu-HU" sz="2400" b="1" dirty="0"/>
          </a:p>
        </p:txBody>
      </p:sp>
      <p:sp>
        <p:nvSpPr>
          <p:cNvPr id="3" name="Szövegdoboz 2"/>
          <p:cNvSpPr txBox="1"/>
          <p:nvPr/>
        </p:nvSpPr>
        <p:spPr>
          <a:xfrm>
            <a:off x="822575" y="1556792"/>
            <a:ext cx="7344816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/>
          </a:p>
          <a:p>
            <a:r>
              <a:rPr lang="hu-H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 </a:t>
            </a:r>
            <a:r>
              <a:rPr lang="hu-HU" dirty="0" smtClean="0"/>
              <a:t>Pál</a:t>
            </a:r>
            <a:r>
              <a:rPr lang="hu-HU" sz="3200" dirty="0" smtClean="0"/>
              <a:t> </a:t>
            </a:r>
            <a:r>
              <a:rPr lang="hu-HU" dirty="0" err="1"/>
              <a:t>Röhlich</a:t>
            </a:r>
            <a:r>
              <a:rPr lang="hu-HU" dirty="0"/>
              <a:t> : </a:t>
            </a:r>
            <a:r>
              <a:rPr lang="hu-HU" dirty="0" smtClean="0"/>
              <a:t>Szövettan (</a:t>
            </a:r>
            <a:r>
              <a:rPr lang="hu-HU" dirty="0" err="1" smtClean="0"/>
              <a:t>Lehrbuch</a:t>
            </a:r>
            <a:r>
              <a:rPr lang="hu-HU" dirty="0" smtClean="0"/>
              <a:t> der </a:t>
            </a:r>
            <a:r>
              <a:rPr lang="hu-HU" dirty="0" err="1" smtClean="0"/>
              <a:t>Histologie</a:t>
            </a:r>
            <a:r>
              <a:rPr lang="hu-HU" dirty="0" smtClean="0"/>
              <a:t>, </a:t>
            </a:r>
            <a:r>
              <a:rPr lang="hu-HU" dirty="0" err="1" smtClean="0"/>
              <a:t>ungarisch</a:t>
            </a:r>
            <a:r>
              <a:rPr lang="hu-HU" dirty="0" smtClean="0"/>
              <a:t>), 	Semmelweis </a:t>
            </a:r>
            <a:r>
              <a:rPr lang="hu-HU" dirty="0"/>
              <a:t>Kiadó, Budapest, 4. </a:t>
            </a:r>
            <a:r>
              <a:rPr lang="hu-HU" dirty="0" err="1"/>
              <a:t>Auflage</a:t>
            </a:r>
            <a:r>
              <a:rPr lang="hu-HU" dirty="0"/>
              <a:t>, 2014</a:t>
            </a:r>
          </a:p>
          <a:p>
            <a:endParaRPr lang="hu-HU" dirty="0"/>
          </a:p>
          <a:p>
            <a:r>
              <a:rPr lang="hu-HU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hu-H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hu-HU" dirty="0"/>
              <a:t>Pál </a:t>
            </a:r>
            <a:r>
              <a:rPr lang="hu-HU" dirty="0" err="1"/>
              <a:t>Röhlich</a:t>
            </a:r>
            <a:r>
              <a:rPr lang="hu-HU" dirty="0"/>
              <a:t>, </a:t>
            </a:r>
            <a:r>
              <a:rPr lang="hu-HU" dirty="0" err="1"/>
              <a:t>eigene</a:t>
            </a:r>
            <a:r>
              <a:rPr lang="hu-HU" dirty="0"/>
              <a:t> </a:t>
            </a:r>
            <a:r>
              <a:rPr lang="hu-HU" dirty="0" err="1"/>
              <a:t>Photos</a:t>
            </a:r>
            <a:r>
              <a:rPr lang="hu-HU" dirty="0"/>
              <a:t> und </a:t>
            </a:r>
            <a:r>
              <a:rPr lang="hu-HU" dirty="0" err="1"/>
              <a:t>schematische</a:t>
            </a:r>
            <a:r>
              <a:rPr lang="hu-HU" dirty="0"/>
              <a:t> </a:t>
            </a:r>
            <a:r>
              <a:rPr lang="hu-HU" dirty="0" err="1"/>
              <a:t>Abbildungen</a:t>
            </a:r>
            <a:endParaRPr lang="hu-HU" dirty="0"/>
          </a:p>
          <a:p>
            <a:endParaRPr lang="hu-HU" dirty="0"/>
          </a:p>
          <a:p>
            <a:r>
              <a:rPr lang="hu-HU" sz="32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hu-HU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smtClean="0"/>
              <a:t>Ross, Kaye, </a:t>
            </a:r>
            <a:r>
              <a:rPr lang="hu-HU" dirty="0" err="1" smtClean="0"/>
              <a:t>Pawlina</a:t>
            </a:r>
            <a:r>
              <a:rPr lang="hu-HU" dirty="0" smtClean="0"/>
              <a:t>: </a:t>
            </a:r>
            <a:r>
              <a:rPr lang="hu-HU" dirty="0" err="1" smtClean="0"/>
              <a:t>Histology</a:t>
            </a:r>
            <a:r>
              <a:rPr lang="hu-HU" dirty="0" smtClean="0"/>
              <a:t>, 2003</a:t>
            </a:r>
          </a:p>
          <a:p>
            <a:pPr marL="285750" indent="-285750">
              <a:buFont typeface="Arial" charset="0"/>
              <a:buChar char="•"/>
            </a:pPr>
            <a:endParaRPr lang="hu-HU" dirty="0"/>
          </a:p>
          <a:p>
            <a:r>
              <a:rPr lang="hu-HU" sz="320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hu-HU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hu-HU" dirty="0" err="1" smtClean="0"/>
              <a:t>Kessel</a:t>
            </a:r>
            <a:r>
              <a:rPr lang="hu-HU" dirty="0" smtClean="0"/>
              <a:t>, </a:t>
            </a:r>
            <a:r>
              <a:rPr lang="hu-HU" dirty="0" err="1" smtClean="0"/>
              <a:t>Randon</a:t>
            </a:r>
            <a:r>
              <a:rPr lang="hu-HU" dirty="0" smtClean="0"/>
              <a:t>: Atlas of </a:t>
            </a:r>
            <a:r>
              <a:rPr lang="hu-HU" dirty="0" err="1" smtClean="0"/>
              <a:t>scaning</a:t>
            </a:r>
            <a:r>
              <a:rPr lang="hu-HU" dirty="0" smtClean="0"/>
              <a:t> </a:t>
            </a:r>
            <a:r>
              <a:rPr lang="hu-HU" dirty="0" err="1" smtClean="0"/>
              <a:t>electron</a:t>
            </a:r>
            <a:r>
              <a:rPr lang="hu-HU" dirty="0" smtClean="0"/>
              <a:t> </a:t>
            </a:r>
            <a:r>
              <a:rPr lang="hu-HU" dirty="0" err="1" smtClean="0"/>
              <a:t>microscopy</a:t>
            </a:r>
            <a:r>
              <a:rPr lang="hu-HU" dirty="0" smtClean="0"/>
              <a:t>, 1979</a:t>
            </a:r>
          </a:p>
          <a:p>
            <a:pPr marL="285750" indent="-285750">
              <a:buFont typeface="Arial" charset="0"/>
              <a:buChar char="•"/>
            </a:pPr>
            <a:endParaRPr lang="hu-HU" dirty="0"/>
          </a:p>
          <a:p>
            <a:r>
              <a:rPr lang="hu-HU" sz="3200" dirty="0" smtClean="0">
                <a:solidFill>
                  <a:srgbClr val="CC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 </a:t>
            </a:r>
            <a:r>
              <a:rPr lang="hu-HU" dirty="0" err="1" smtClean="0">
                <a:latin typeface="+mj-lt"/>
                <a:cs typeface="Times New Roman" panose="02020603050405020304" pitchFamily="18" charset="0"/>
              </a:rPr>
              <a:t>Lüllmann-Rauch</a:t>
            </a:r>
            <a:r>
              <a:rPr lang="hu-HU" dirty="0" smtClean="0">
                <a:latin typeface="+mj-lt"/>
                <a:cs typeface="Times New Roman" panose="02020603050405020304" pitchFamily="18" charset="0"/>
              </a:rPr>
              <a:t>: </a:t>
            </a:r>
            <a:r>
              <a:rPr lang="hu-HU" dirty="0" err="1" smtClean="0">
                <a:latin typeface="+mj-lt"/>
                <a:cs typeface="Times New Roman" panose="02020603050405020304" pitchFamily="18" charset="0"/>
              </a:rPr>
              <a:t>Histologie</a:t>
            </a:r>
            <a:r>
              <a:rPr lang="hu-HU" dirty="0" smtClean="0">
                <a:latin typeface="+mj-lt"/>
                <a:cs typeface="Times New Roman" panose="02020603050405020304" pitchFamily="18" charset="0"/>
              </a:rPr>
              <a:t>, </a:t>
            </a:r>
            <a:r>
              <a:rPr lang="hu-HU" dirty="0" err="1" smtClean="0">
                <a:latin typeface="+mj-lt"/>
                <a:cs typeface="Times New Roman" panose="02020603050405020304" pitchFamily="18" charset="0"/>
              </a:rPr>
              <a:t>Thieme</a:t>
            </a:r>
            <a:r>
              <a:rPr lang="hu-HU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hu-HU" dirty="0" err="1" smtClean="0">
                <a:latin typeface="+mj-lt"/>
                <a:cs typeface="Times New Roman" panose="02020603050405020304" pitchFamily="18" charset="0"/>
              </a:rPr>
              <a:t>Verlag</a:t>
            </a:r>
            <a:r>
              <a:rPr lang="hu-HU" dirty="0" smtClean="0">
                <a:latin typeface="+mj-lt"/>
                <a:cs typeface="Times New Roman" panose="02020603050405020304" pitchFamily="18" charset="0"/>
              </a:rPr>
              <a:t>, 3. </a:t>
            </a:r>
            <a:r>
              <a:rPr lang="hu-HU" dirty="0" err="1" smtClean="0">
                <a:latin typeface="+mj-lt"/>
                <a:cs typeface="Times New Roman" panose="02020603050405020304" pitchFamily="18" charset="0"/>
              </a:rPr>
              <a:t>Auflage</a:t>
            </a:r>
            <a:endParaRPr lang="hu-HU" dirty="0" smtClean="0">
              <a:latin typeface="+mj-lt"/>
            </a:endParaRP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088186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827584" y="188640"/>
            <a:ext cx="6872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Mikroskopische</a:t>
            </a:r>
            <a:r>
              <a:rPr lang="hu-HU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hu-HU" b="1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Bauelemente</a:t>
            </a:r>
            <a:r>
              <a:rPr lang="hu-HU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: </a:t>
            </a:r>
            <a:r>
              <a:rPr lang="hu-HU" b="1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Nephronen</a:t>
            </a:r>
            <a:r>
              <a:rPr lang="hu-HU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, </a:t>
            </a:r>
            <a:r>
              <a:rPr lang="hu-HU" b="1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Sammelrohr</a:t>
            </a:r>
            <a:r>
              <a:rPr lang="hu-HU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endParaRPr lang="hu-HU" dirty="0"/>
          </a:p>
        </p:txBody>
      </p:sp>
      <p:sp>
        <p:nvSpPr>
          <p:cNvPr id="4" name="Szövegdoboz 3"/>
          <p:cNvSpPr txBox="1"/>
          <p:nvPr/>
        </p:nvSpPr>
        <p:spPr>
          <a:xfrm>
            <a:off x="467544" y="1130836"/>
            <a:ext cx="4536504" cy="4293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300" dirty="0" err="1" smtClean="0"/>
              <a:t>Besteht</a:t>
            </a:r>
            <a:r>
              <a:rPr lang="hu-HU" sz="1300" dirty="0" smtClean="0"/>
              <a:t> </a:t>
            </a:r>
            <a:r>
              <a:rPr lang="hu-HU" sz="1300" dirty="0" err="1" smtClean="0"/>
              <a:t>aus</a:t>
            </a:r>
            <a:r>
              <a:rPr lang="hu-HU" sz="1300" dirty="0" smtClean="0"/>
              <a:t> </a:t>
            </a:r>
            <a:r>
              <a:rPr lang="hu-HU" sz="1300" dirty="0" err="1" smtClean="0"/>
              <a:t>dem</a:t>
            </a:r>
            <a:r>
              <a:rPr lang="hu-HU" sz="1300" dirty="0" smtClean="0"/>
              <a:t> </a:t>
            </a:r>
            <a:r>
              <a:rPr lang="hu-HU" sz="1300" dirty="0" err="1" smtClean="0"/>
              <a:t>Nierenkörperchen</a:t>
            </a:r>
            <a:r>
              <a:rPr lang="hu-HU" sz="1300" dirty="0" smtClean="0"/>
              <a:t> (Malpighi) und </a:t>
            </a:r>
            <a:r>
              <a:rPr lang="hu-HU" sz="1300" dirty="0" err="1" smtClean="0"/>
              <a:t>aus</a:t>
            </a:r>
            <a:r>
              <a:rPr lang="hu-HU" sz="1300" dirty="0" smtClean="0"/>
              <a:t> </a:t>
            </a:r>
            <a:r>
              <a:rPr lang="hu-HU" sz="1300" dirty="0" err="1" smtClean="0"/>
              <a:t>dem</a:t>
            </a:r>
            <a:r>
              <a:rPr lang="hu-HU" sz="1300" dirty="0" smtClean="0"/>
              <a:t> </a:t>
            </a:r>
            <a:r>
              <a:rPr lang="hu-HU" sz="1300" dirty="0" err="1" smtClean="0"/>
              <a:t>sich</a:t>
            </a:r>
            <a:r>
              <a:rPr lang="hu-HU" sz="1300" dirty="0" smtClean="0"/>
              <a:t> </a:t>
            </a:r>
            <a:r>
              <a:rPr lang="hu-HU" sz="1300" dirty="0" err="1" smtClean="0"/>
              <a:t>daran</a:t>
            </a:r>
            <a:r>
              <a:rPr lang="hu-HU" sz="1300" dirty="0" smtClean="0"/>
              <a:t> </a:t>
            </a:r>
            <a:r>
              <a:rPr lang="hu-HU" sz="1300" dirty="0" err="1" smtClean="0"/>
              <a:t>schließenden</a:t>
            </a:r>
            <a:r>
              <a:rPr lang="hu-HU" sz="1300" dirty="0" smtClean="0"/>
              <a:t> </a:t>
            </a:r>
            <a:r>
              <a:rPr lang="hu-HU" sz="1300" dirty="0" err="1" smtClean="0"/>
              <a:t>unverzweigten</a:t>
            </a:r>
            <a:r>
              <a:rPr lang="hu-HU" sz="1300" dirty="0" smtClean="0"/>
              <a:t> </a:t>
            </a:r>
            <a:r>
              <a:rPr lang="hu-HU" sz="1300" dirty="0" err="1" smtClean="0"/>
              <a:t>Tubulus</a:t>
            </a:r>
            <a:r>
              <a:rPr lang="hu-HU" sz="1300" dirty="0" smtClean="0"/>
              <a:t> (</a:t>
            </a:r>
            <a:r>
              <a:rPr lang="hu-HU" sz="1300" dirty="0" err="1" smtClean="0"/>
              <a:t>Nierenkanälchen</a:t>
            </a:r>
            <a:r>
              <a:rPr lang="hu-HU" sz="1300" dirty="0" smtClean="0"/>
              <a:t>). </a:t>
            </a:r>
            <a:r>
              <a:rPr lang="hu-HU" sz="1300" dirty="0" err="1" smtClean="0"/>
              <a:t>Zahl</a:t>
            </a:r>
            <a:r>
              <a:rPr lang="hu-HU" sz="1300" dirty="0" smtClean="0"/>
              <a:t>: </a:t>
            </a:r>
            <a:r>
              <a:rPr lang="hu-HU" sz="1300" dirty="0" err="1" smtClean="0"/>
              <a:t>etwa</a:t>
            </a:r>
            <a:r>
              <a:rPr lang="hu-HU" sz="1300" dirty="0" smtClean="0"/>
              <a:t> 1,4 </a:t>
            </a:r>
            <a:r>
              <a:rPr lang="hu-HU" sz="1300" dirty="0" err="1" smtClean="0"/>
              <a:t>Million</a:t>
            </a:r>
            <a:r>
              <a:rPr lang="hu-HU" sz="1300" dirty="0" smtClean="0"/>
              <a:t>/</a:t>
            </a:r>
            <a:r>
              <a:rPr lang="hu-HU" sz="1300" dirty="0" err="1" smtClean="0"/>
              <a:t>Niere</a:t>
            </a:r>
            <a:r>
              <a:rPr lang="hu-HU" sz="1300" dirty="0" smtClean="0"/>
              <a:t>.</a:t>
            </a:r>
          </a:p>
          <a:p>
            <a:endParaRPr lang="hu-HU" sz="1300" dirty="0"/>
          </a:p>
          <a:p>
            <a:r>
              <a:rPr lang="hu-HU" sz="1300" b="1" dirty="0" err="1" smtClean="0">
                <a:solidFill>
                  <a:srgbClr val="FFFF00"/>
                </a:solidFill>
              </a:rPr>
              <a:t>Nierenkörperchen</a:t>
            </a:r>
            <a:r>
              <a:rPr lang="hu-HU" sz="1300" b="1" dirty="0" smtClean="0">
                <a:solidFill>
                  <a:srgbClr val="FFFF00"/>
                </a:solidFill>
              </a:rPr>
              <a:t>:</a:t>
            </a:r>
            <a:r>
              <a:rPr lang="hu-HU" sz="1300" b="1" dirty="0" smtClean="0">
                <a:solidFill>
                  <a:srgbClr val="FF99CC"/>
                </a:solidFill>
              </a:rPr>
              <a:t> </a:t>
            </a:r>
            <a:r>
              <a:rPr lang="hu-HU" sz="1300" dirty="0" err="1" smtClean="0"/>
              <a:t>Glomerulus</a:t>
            </a:r>
            <a:r>
              <a:rPr lang="hu-HU" sz="1300" dirty="0" smtClean="0"/>
              <a:t> (</a:t>
            </a:r>
            <a:r>
              <a:rPr lang="hu-HU" sz="1300" dirty="0" err="1" smtClean="0"/>
              <a:t>Kapillarknäuel</a:t>
            </a:r>
            <a:r>
              <a:rPr lang="hu-HU" sz="1300" dirty="0" smtClean="0"/>
              <a:t>) mit der </a:t>
            </a:r>
            <a:r>
              <a:rPr lang="hu-HU" sz="1300" dirty="0" err="1" smtClean="0"/>
              <a:t>Bowman-Kapsel</a:t>
            </a:r>
            <a:r>
              <a:rPr lang="hu-HU" sz="1300" dirty="0" smtClean="0"/>
              <a:t> </a:t>
            </a:r>
            <a:r>
              <a:rPr lang="hu-HU" sz="1300" dirty="0" err="1" smtClean="0"/>
              <a:t>umgeben</a:t>
            </a:r>
            <a:r>
              <a:rPr lang="hu-HU" sz="1300" dirty="0" smtClean="0"/>
              <a:t>. </a:t>
            </a:r>
            <a:r>
              <a:rPr lang="hu-HU" sz="1300" dirty="0" err="1" smtClean="0"/>
              <a:t>Hier</a:t>
            </a:r>
            <a:r>
              <a:rPr lang="hu-HU" sz="1300" dirty="0" smtClean="0"/>
              <a:t> </a:t>
            </a:r>
            <a:r>
              <a:rPr lang="hu-HU" sz="1300" dirty="0" err="1" smtClean="0"/>
              <a:t>wird</a:t>
            </a:r>
            <a:r>
              <a:rPr lang="hu-HU" sz="1300" dirty="0" smtClean="0"/>
              <a:t> </a:t>
            </a:r>
            <a:r>
              <a:rPr lang="hu-HU" sz="1300" b="1" dirty="0" err="1" smtClean="0"/>
              <a:t>das</a:t>
            </a:r>
            <a:r>
              <a:rPr lang="hu-HU" sz="1300" b="1" dirty="0" smtClean="0"/>
              <a:t> </a:t>
            </a:r>
            <a:r>
              <a:rPr lang="hu-HU" sz="1300" b="1" dirty="0" err="1" smtClean="0"/>
              <a:t>Blut</a:t>
            </a:r>
            <a:r>
              <a:rPr lang="hu-HU" sz="1300" b="1" dirty="0" smtClean="0"/>
              <a:t> </a:t>
            </a:r>
            <a:r>
              <a:rPr lang="hu-HU" sz="1300" b="1" dirty="0" err="1" smtClean="0"/>
              <a:t>filtriert</a:t>
            </a:r>
            <a:r>
              <a:rPr lang="hu-HU" sz="1300" dirty="0" smtClean="0"/>
              <a:t>, es </a:t>
            </a:r>
            <a:r>
              <a:rPr lang="hu-HU" sz="1300" dirty="0" err="1" smtClean="0"/>
              <a:t>entsteht</a:t>
            </a:r>
            <a:r>
              <a:rPr lang="hu-HU" sz="1300" dirty="0" smtClean="0"/>
              <a:t> </a:t>
            </a:r>
            <a:r>
              <a:rPr lang="hu-HU" sz="1300" dirty="0" err="1" smtClean="0"/>
              <a:t>Primärharn</a:t>
            </a:r>
            <a:r>
              <a:rPr lang="hu-HU" sz="1300" dirty="0" smtClean="0"/>
              <a:t>.</a:t>
            </a:r>
          </a:p>
          <a:p>
            <a:endParaRPr lang="hu-HU" sz="1300" dirty="0"/>
          </a:p>
          <a:p>
            <a:r>
              <a:rPr lang="hu-HU" sz="1300" b="1" dirty="0" err="1" smtClean="0">
                <a:solidFill>
                  <a:srgbClr val="FFFF00"/>
                </a:solidFill>
              </a:rPr>
              <a:t>Nierenkanälchen</a:t>
            </a:r>
            <a:r>
              <a:rPr lang="hu-HU" sz="1300" dirty="0"/>
              <a:t> </a:t>
            </a:r>
            <a:r>
              <a:rPr lang="hu-HU" sz="1300" dirty="0" err="1" smtClean="0"/>
              <a:t>in</a:t>
            </a:r>
            <a:r>
              <a:rPr lang="hu-HU" sz="1300" dirty="0" smtClean="0"/>
              <a:t> </a:t>
            </a:r>
            <a:r>
              <a:rPr lang="hu-HU" sz="1300" dirty="0" err="1" smtClean="0"/>
              <a:t>mehrere</a:t>
            </a:r>
            <a:r>
              <a:rPr lang="hu-HU" sz="1300" dirty="0" smtClean="0"/>
              <a:t> </a:t>
            </a:r>
            <a:r>
              <a:rPr lang="hu-HU" sz="1300" dirty="0" err="1" smtClean="0"/>
              <a:t>Segmenten</a:t>
            </a:r>
            <a:r>
              <a:rPr lang="hu-HU" sz="1300" dirty="0" smtClean="0"/>
              <a:t> </a:t>
            </a:r>
            <a:r>
              <a:rPr lang="hu-HU" sz="1300" dirty="0" err="1" smtClean="0"/>
              <a:t>unterteilt</a:t>
            </a:r>
            <a:r>
              <a:rPr lang="hu-HU" sz="1300" dirty="0" smtClean="0"/>
              <a:t>. </a:t>
            </a:r>
            <a:r>
              <a:rPr lang="hu-HU" sz="1300" dirty="0" err="1" smtClean="0"/>
              <a:t>Diese</a:t>
            </a:r>
            <a:r>
              <a:rPr lang="hu-HU" sz="1300" dirty="0" smtClean="0"/>
              <a:t> </a:t>
            </a:r>
            <a:r>
              <a:rPr lang="hu-HU" sz="1300" dirty="0" err="1" smtClean="0"/>
              <a:t>sind</a:t>
            </a:r>
            <a:r>
              <a:rPr lang="hu-HU" sz="1300" dirty="0" smtClean="0"/>
              <a:t>:</a:t>
            </a:r>
          </a:p>
          <a:p>
            <a:endParaRPr lang="hu-HU" sz="13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300" b="1" dirty="0" err="1" smtClean="0">
                <a:solidFill>
                  <a:srgbClr val="FF99CC"/>
                </a:solidFill>
              </a:rPr>
              <a:t>Proximaler</a:t>
            </a:r>
            <a:r>
              <a:rPr lang="hu-HU" sz="1300" b="1" dirty="0" smtClean="0">
                <a:solidFill>
                  <a:srgbClr val="FF99CC"/>
                </a:solidFill>
              </a:rPr>
              <a:t> </a:t>
            </a:r>
            <a:r>
              <a:rPr lang="hu-HU" sz="1300" b="1" dirty="0" err="1" smtClean="0">
                <a:solidFill>
                  <a:srgbClr val="FF99CC"/>
                </a:solidFill>
              </a:rPr>
              <a:t>Tubulus</a:t>
            </a:r>
            <a:r>
              <a:rPr lang="hu-HU" sz="1300" b="1" dirty="0" smtClean="0">
                <a:solidFill>
                  <a:srgbClr val="FF99CC"/>
                </a:solidFill>
              </a:rPr>
              <a:t> </a:t>
            </a:r>
            <a:r>
              <a:rPr lang="hu-HU" sz="1300" dirty="0" smtClean="0"/>
              <a:t>(mit </a:t>
            </a:r>
            <a:r>
              <a:rPr lang="hu-HU" sz="1300" dirty="0" err="1" smtClean="0"/>
              <a:t>einem</a:t>
            </a:r>
            <a:r>
              <a:rPr lang="hu-HU" sz="1300" dirty="0" smtClean="0"/>
              <a:t> </a:t>
            </a:r>
            <a:r>
              <a:rPr lang="hu-HU" sz="1300" dirty="0" err="1" smtClean="0"/>
              <a:t>gewundenen</a:t>
            </a:r>
            <a:r>
              <a:rPr lang="hu-HU" sz="1300" dirty="0" smtClean="0"/>
              <a:t> und </a:t>
            </a:r>
            <a:r>
              <a:rPr lang="hu-HU" sz="1300" dirty="0" err="1" smtClean="0"/>
              <a:t>geraden</a:t>
            </a:r>
            <a:r>
              <a:rPr lang="hu-HU" sz="1300" dirty="0" smtClean="0"/>
              <a:t> </a:t>
            </a:r>
            <a:r>
              <a:rPr lang="hu-HU" sz="1300" dirty="0" err="1" smtClean="0"/>
              <a:t>Teil</a:t>
            </a:r>
            <a:r>
              <a:rPr lang="hu-HU" sz="1300" dirty="0" smtClean="0"/>
              <a:t>),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300" b="1" dirty="0" err="1" smtClean="0">
                <a:solidFill>
                  <a:srgbClr val="FF99CC"/>
                </a:solidFill>
              </a:rPr>
              <a:t>Intermediärtubulus</a:t>
            </a:r>
            <a:r>
              <a:rPr lang="hu-HU" sz="1300" b="1" dirty="0" smtClean="0"/>
              <a:t> </a:t>
            </a:r>
            <a:r>
              <a:rPr lang="hu-HU" sz="1300" dirty="0" smtClean="0"/>
              <a:t>(</a:t>
            </a:r>
            <a:r>
              <a:rPr lang="hu-HU" sz="1300" dirty="0" err="1" smtClean="0"/>
              <a:t>dünner</a:t>
            </a:r>
            <a:r>
              <a:rPr lang="hu-HU" sz="1300" dirty="0" smtClean="0"/>
              <a:t> </a:t>
            </a:r>
            <a:r>
              <a:rPr lang="hu-HU" sz="1300" dirty="0" err="1" smtClean="0"/>
              <a:t>Abschnitt</a:t>
            </a:r>
            <a:r>
              <a:rPr lang="hu-HU" sz="1300" dirty="0" smtClean="0"/>
              <a:t>, </a:t>
            </a:r>
            <a:r>
              <a:rPr lang="hu-HU" sz="1300" dirty="0" err="1" smtClean="0"/>
              <a:t>meistens</a:t>
            </a:r>
            <a:r>
              <a:rPr lang="hu-HU" sz="1300" dirty="0" smtClean="0"/>
              <a:t> mit </a:t>
            </a:r>
            <a:r>
              <a:rPr lang="hu-HU" sz="1300" dirty="0" err="1" smtClean="0"/>
              <a:t>einer</a:t>
            </a:r>
            <a:r>
              <a:rPr lang="hu-HU" sz="1300" dirty="0" smtClean="0"/>
              <a:t> </a:t>
            </a:r>
            <a:r>
              <a:rPr lang="hu-HU" sz="1300" dirty="0" err="1" smtClean="0"/>
              <a:t>Haarnadel-förmigen</a:t>
            </a:r>
            <a:r>
              <a:rPr lang="hu-HU" sz="1300" dirty="0" smtClean="0"/>
              <a:t> </a:t>
            </a:r>
            <a:r>
              <a:rPr lang="hu-HU" sz="1300" dirty="0" err="1" smtClean="0"/>
              <a:t>Kurve</a:t>
            </a:r>
            <a:r>
              <a:rPr lang="hu-HU" sz="1300" dirty="0" smtClean="0"/>
              <a:t>),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300" dirty="0" err="1" smtClean="0">
                <a:solidFill>
                  <a:srgbClr val="FF99CC"/>
                </a:solidFill>
              </a:rPr>
              <a:t>Distaler</a:t>
            </a:r>
            <a:r>
              <a:rPr lang="hu-HU" sz="1300" dirty="0" smtClean="0">
                <a:solidFill>
                  <a:srgbClr val="FF99CC"/>
                </a:solidFill>
              </a:rPr>
              <a:t> </a:t>
            </a:r>
            <a:r>
              <a:rPr lang="hu-HU" sz="1300" dirty="0" err="1" smtClean="0">
                <a:solidFill>
                  <a:srgbClr val="FF99CC"/>
                </a:solidFill>
              </a:rPr>
              <a:t>Tubulus</a:t>
            </a:r>
            <a:r>
              <a:rPr lang="hu-HU" sz="1300" dirty="0" smtClean="0">
                <a:solidFill>
                  <a:srgbClr val="FF99CC"/>
                </a:solidFill>
              </a:rPr>
              <a:t> </a:t>
            </a:r>
            <a:r>
              <a:rPr lang="hu-HU" sz="1300" dirty="0" smtClean="0"/>
              <a:t>(mit </a:t>
            </a:r>
            <a:r>
              <a:rPr lang="hu-HU" sz="1300" dirty="0" err="1" smtClean="0"/>
              <a:t>einem</a:t>
            </a:r>
            <a:r>
              <a:rPr lang="hu-HU" sz="1300" dirty="0" smtClean="0"/>
              <a:t> </a:t>
            </a:r>
            <a:r>
              <a:rPr lang="hu-HU" sz="1300" dirty="0" err="1" smtClean="0"/>
              <a:t>geraden</a:t>
            </a:r>
            <a:r>
              <a:rPr lang="hu-HU" sz="1300" dirty="0" smtClean="0"/>
              <a:t> und </a:t>
            </a:r>
            <a:r>
              <a:rPr lang="hu-HU" sz="1300" dirty="0" err="1" smtClean="0"/>
              <a:t>gewundenen</a:t>
            </a:r>
            <a:r>
              <a:rPr lang="hu-HU" sz="1300" dirty="0" smtClean="0"/>
              <a:t> </a:t>
            </a:r>
            <a:r>
              <a:rPr lang="hu-HU" sz="1300" dirty="0" err="1" smtClean="0"/>
              <a:t>Teil</a:t>
            </a:r>
            <a:r>
              <a:rPr lang="hu-HU" sz="1300" dirty="0" smtClean="0"/>
              <a:t>),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300" b="1" dirty="0" err="1" smtClean="0">
                <a:solidFill>
                  <a:srgbClr val="FF99CC"/>
                </a:solidFill>
              </a:rPr>
              <a:t>Verbindungstubulus</a:t>
            </a:r>
            <a:r>
              <a:rPr lang="hu-HU" sz="1300" b="1" dirty="0" smtClean="0"/>
              <a:t> </a:t>
            </a:r>
            <a:r>
              <a:rPr lang="hu-HU" sz="1300" dirty="0" smtClean="0"/>
              <a:t>(</a:t>
            </a:r>
            <a:r>
              <a:rPr lang="hu-HU" sz="1300" dirty="0" err="1" smtClean="0"/>
              <a:t>mündet</a:t>
            </a:r>
            <a:r>
              <a:rPr lang="hu-HU" sz="1300" dirty="0" smtClean="0"/>
              <a:t> </a:t>
            </a:r>
            <a:r>
              <a:rPr lang="hu-HU" sz="1300" dirty="0" err="1" smtClean="0"/>
              <a:t>in</a:t>
            </a:r>
            <a:r>
              <a:rPr lang="hu-HU" sz="1300" dirty="0" smtClean="0"/>
              <a:t> </a:t>
            </a:r>
            <a:r>
              <a:rPr lang="hu-HU" sz="1300" dirty="0" err="1" smtClean="0"/>
              <a:t>das</a:t>
            </a:r>
            <a:r>
              <a:rPr lang="hu-HU" sz="1300" dirty="0" smtClean="0"/>
              <a:t> </a:t>
            </a:r>
            <a:r>
              <a:rPr lang="hu-HU" sz="1300" dirty="0" err="1" smtClean="0"/>
              <a:t>Sammelrohr</a:t>
            </a:r>
            <a:r>
              <a:rPr lang="hu-HU" sz="1300" dirty="0" smtClean="0"/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sz="1300" dirty="0"/>
          </a:p>
          <a:p>
            <a:r>
              <a:rPr lang="hu-HU" sz="1300" dirty="0" smtClean="0"/>
              <a:t>Die </a:t>
            </a:r>
            <a:r>
              <a:rPr lang="hu-HU" sz="1300" dirty="0" err="1" smtClean="0"/>
              <a:t>verschiedenen</a:t>
            </a:r>
            <a:r>
              <a:rPr lang="hu-HU" sz="1300" dirty="0" smtClean="0"/>
              <a:t> </a:t>
            </a:r>
            <a:r>
              <a:rPr lang="hu-HU" sz="1300" dirty="0" err="1" smtClean="0"/>
              <a:t>Segmente</a:t>
            </a:r>
            <a:r>
              <a:rPr lang="hu-HU" sz="1300" dirty="0" smtClean="0"/>
              <a:t> des </a:t>
            </a:r>
            <a:r>
              <a:rPr lang="hu-HU" sz="1300" dirty="0" err="1" smtClean="0"/>
              <a:t>Nierentubulus</a:t>
            </a:r>
            <a:r>
              <a:rPr lang="hu-HU" sz="1300" dirty="0" smtClean="0"/>
              <a:t> </a:t>
            </a:r>
            <a:r>
              <a:rPr lang="hu-HU" sz="1300" b="1" dirty="0" err="1" smtClean="0"/>
              <a:t>modifizieren</a:t>
            </a:r>
            <a:r>
              <a:rPr lang="hu-HU" sz="1300" b="1" dirty="0" smtClean="0"/>
              <a:t> die </a:t>
            </a:r>
            <a:r>
              <a:rPr lang="hu-HU" sz="1300" b="1" dirty="0" err="1" smtClean="0"/>
              <a:t>Zusammensetzung</a:t>
            </a:r>
            <a:r>
              <a:rPr lang="hu-HU" sz="1300" b="1" dirty="0" smtClean="0"/>
              <a:t> des </a:t>
            </a:r>
            <a:r>
              <a:rPr lang="hu-HU" sz="1300" b="1" dirty="0" err="1" smtClean="0"/>
              <a:t>Primärharns</a:t>
            </a:r>
            <a:r>
              <a:rPr lang="hu-HU" sz="1300" b="1" dirty="0" smtClean="0"/>
              <a:t>: </a:t>
            </a:r>
            <a:r>
              <a:rPr lang="hu-HU" sz="1300" dirty="0" err="1" smtClean="0"/>
              <a:t>Resorption</a:t>
            </a:r>
            <a:r>
              <a:rPr lang="hu-HU" sz="1300" dirty="0" smtClean="0"/>
              <a:t> von </a:t>
            </a:r>
            <a:r>
              <a:rPr lang="hu-HU" sz="1300" dirty="0" err="1" smtClean="0"/>
              <a:t>Wasser</a:t>
            </a:r>
            <a:r>
              <a:rPr lang="hu-HU" sz="1300" dirty="0" smtClean="0"/>
              <a:t> (99%) und </a:t>
            </a:r>
            <a:r>
              <a:rPr lang="hu-HU" sz="1300" dirty="0" err="1" smtClean="0"/>
              <a:t>nützlichen</a:t>
            </a:r>
            <a:r>
              <a:rPr lang="hu-HU" sz="1300" dirty="0" smtClean="0"/>
              <a:t> </a:t>
            </a:r>
            <a:r>
              <a:rPr lang="hu-HU" sz="1300" dirty="0" err="1" smtClean="0"/>
              <a:t>Molekülen</a:t>
            </a:r>
            <a:r>
              <a:rPr lang="hu-HU" sz="1300" dirty="0" smtClean="0"/>
              <a:t>, </a:t>
            </a:r>
            <a:r>
              <a:rPr lang="hu-HU" sz="1300" dirty="0" err="1" smtClean="0"/>
              <a:t>Sekretion</a:t>
            </a:r>
            <a:r>
              <a:rPr lang="hu-HU" sz="1300" dirty="0" smtClean="0"/>
              <a:t> von </a:t>
            </a:r>
            <a:r>
              <a:rPr lang="hu-HU" sz="1300" dirty="0" err="1" smtClean="0"/>
              <a:t>verschiedenen</a:t>
            </a:r>
            <a:r>
              <a:rPr lang="hu-HU" sz="1300" dirty="0" smtClean="0"/>
              <a:t> </a:t>
            </a:r>
            <a:r>
              <a:rPr lang="hu-HU" sz="1300" dirty="0" err="1" smtClean="0"/>
              <a:t>Stoffen</a:t>
            </a:r>
            <a:r>
              <a:rPr lang="hu-HU" sz="1300" dirty="0" smtClean="0"/>
              <a:t>, </a:t>
            </a:r>
            <a:r>
              <a:rPr lang="hu-HU" sz="1300" dirty="0" err="1" smtClean="0"/>
              <a:t>Einstellung</a:t>
            </a:r>
            <a:r>
              <a:rPr lang="hu-HU" sz="1300" dirty="0" smtClean="0"/>
              <a:t> der </a:t>
            </a:r>
            <a:r>
              <a:rPr lang="hu-HU" sz="1300" dirty="0" err="1" smtClean="0"/>
              <a:t>Konzentration</a:t>
            </a:r>
            <a:r>
              <a:rPr lang="hu-HU" sz="1300" dirty="0" smtClean="0"/>
              <a:t> und pH des </a:t>
            </a:r>
            <a:r>
              <a:rPr lang="hu-HU" sz="1300" dirty="0" err="1" smtClean="0"/>
              <a:t>Harns</a:t>
            </a:r>
            <a:endParaRPr lang="hu-HU" sz="1300" dirty="0"/>
          </a:p>
        </p:txBody>
      </p:sp>
      <p:sp>
        <p:nvSpPr>
          <p:cNvPr id="6" name="Szövegdoboz 5"/>
          <p:cNvSpPr txBox="1"/>
          <p:nvPr/>
        </p:nvSpPr>
        <p:spPr>
          <a:xfrm>
            <a:off x="7380312" y="5301208"/>
            <a:ext cx="8640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00" dirty="0" err="1" smtClean="0">
                <a:solidFill>
                  <a:schemeClr val="bg1"/>
                </a:solidFill>
              </a:rPr>
              <a:t>Sammelrohr</a:t>
            </a:r>
            <a:endParaRPr lang="hu-HU" sz="800" dirty="0">
              <a:solidFill>
                <a:schemeClr val="bg1"/>
              </a:solidFill>
            </a:endParaRP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210" y="822414"/>
            <a:ext cx="3994954" cy="5774937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0" name="Szövegdoboz 9"/>
          <p:cNvSpPr txBox="1"/>
          <p:nvPr/>
        </p:nvSpPr>
        <p:spPr>
          <a:xfrm>
            <a:off x="7992380" y="3141548"/>
            <a:ext cx="64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00" dirty="0" err="1" smtClean="0">
                <a:solidFill>
                  <a:schemeClr val="bg1"/>
                </a:solidFill>
              </a:rPr>
              <a:t>Tubulus</a:t>
            </a:r>
            <a:r>
              <a:rPr lang="hu-HU" sz="800" dirty="0" smtClean="0">
                <a:solidFill>
                  <a:schemeClr val="bg1"/>
                </a:solidFill>
              </a:rPr>
              <a:t> </a:t>
            </a:r>
            <a:r>
              <a:rPr lang="hu-HU" sz="800" dirty="0" err="1" smtClean="0">
                <a:solidFill>
                  <a:schemeClr val="bg1"/>
                </a:solidFill>
              </a:rPr>
              <a:t>proximalis</a:t>
            </a:r>
            <a:endParaRPr lang="hu-HU" sz="800" dirty="0">
              <a:solidFill>
                <a:schemeClr val="bg1"/>
              </a:solidFill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7699817" y="877254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800" dirty="0" err="1" smtClean="0">
                <a:solidFill>
                  <a:schemeClr val="bg1"/>
                </a:solidFill>
              </a:rPr>
              <a:t>Nierenkörperchen</a:t>
            </a:r>
            <a:r>
              <a:rPr lang="hu-HU" sz="800" dirty="0" smtClean="0">
                <a:solidFill>
                  <a:schemeClr val="bg1"/>
                </a:solidFill>
              </a:rPr>
              <a:t> mit </a:t>
            </a:r>
            <a:r>
              <a:rPr lang="hu-HU" sz="800" dirty="0" err="1" smtClean="0">
                <a:solidFill>
                  <a:schemeClr val="bg1"/>
                </a:solidFill>
              </a:rPr>
              <a:t>Glomerulus</a:t>
            </a:r>
            <a:endParaRPr lang="hu-HU" sz="800" dirty="0">
              <a:solidFill>
                <a:schemeClr val="bg1"/>
              </a:solidFill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6804248" y="2060848"/>
            <a:ext cx="5760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800" dirty="0" err="1" smtClean="0">
                <a:solidFill>
                  <a:schemeClr val="bg1"/>
                </a:solidFill>
              </a:rPr>
              <a:t>Tubulus</a:t>
            </a:r>
            <a:r>
              <a:rPr lang="hu-HU" sz="800" dirty="0" smtClean="0">
                <a:solidFill>
                  <a:schemeClr val="bg1"/>
                </a:solidFill>
              </a:rPr>
              <a:t> </a:t>
            </a:r>
            <a:r>
              <a:rPr lang="hu-HU" sz="800" dirty="0" err="1" smtClean="0">
                <a:solidFill>
                  <a:schemeClr val="bg1"/>
                </a:solidFill>
              </a:rPr>
              <a:t>distalis</a:t>
            </a:r>
            <a:endParaRPr lang="hu-HU" sz="800" dirty="0">
              <a:solidFill>
                <a:schemeClr val="bg1"/>
              </a:solidFill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7596336" y="4307668"/>
            <a:ext cx="792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00" dirty="0" err="1" smtClean="0">
                <a:solidFill>
                  <a:schemeClr val="bg1"/>
                </a:solidFill>
              </a:rPr>
              <a:t>Tubulus</a:t>
            </a:r>
            <a:r>
              <a:rPr lang="hu-HU" sz="800" dirty="0" smtClean="0">
                <a:solidFill>
                  <a:schemeClr val="bg1"/>
                </a:solidFill>
              </a:rPr>
              <a:t> </a:t>
            </a:r>
            <a:r>
              <a:rPr lang="hu-HU" sz="800" dirty="0" err="1" smtClean="0">
                <a:solidFill>
                  <a:schemeClr val="bg1"/>
                </a:solidFill>
              </a:rPr>
              <a:t>intermedius</a:t>
            </a:r>
            <a:endParaRPr lang="hu-HU" sz="800" dirty="0">
              <a:solidFill>
                <a:schemeClr val="bg1"/>
              </a:solidFill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6187863" y="822415"/>
            <a:ext cx="13681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00" dirty="0" err="1" smtClean="0">
                <a:solidFill>
                  <a:schemeClr val="bg1"/>
                </a:solidFill>
              </a:rPr>
              <a:t>Verbindungstubulus</a:t>
            </a:r>
            <a:endParaRPr lang="hu-HU" sz="800" dirty="0">
              <a:solidFill>
                <a:schemeClr val="bg1"/>
              </a:solidFill>
            </a:endParaRPr>
          </a:p>
        </p:txBody>
      </p:sp>
      <p:sp>
        <p:nvSpPr>
          <p:cNvPr id="15" name="Szövegdoboz 14"/>
          <p:cNvSpPr txBox="1"/>
          <p:nvPr/>
        </p:nvSpPr>
        <p:spPr>
          <a:xfrm>
            <a:off x="6794303" y="3033826"/>
            <a:ext cx="7200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00" dirty="0" err="1" smtClean="0">
                <a:solidFill>
                  <a:schemeClr val="bg1"/>
                </a:solidFill>
              </a:rPr>
              <a:t>Sammelrohr</a:t>
            </a:r>
            <a:endParaRPr lang="hu-HU" sz="800" dirty="0">
              <a:solidFill>
                <a:schemeClr val="bg1"/>
              </a:solidFill>
            </a:endParaRPr>
          </a:p>
        </p:txBody>
      </p:sp>
      <p:sp>
        <p:nvSpPr>
          <p:cNvPr id="17" name="Szövegdoboz 16"/>
          <p:cNvSpPr txBox="1"/>
          <p:nvPr/>
        </p:nvSpPr>
        <p:spPr>
          <a:xfrm>
            <a:off x="5122787" y="2122403"/>
            <a:ext cx="43204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800" dirty="0" err="1" smtClean="0">
                <a:solidFill>
                  <a:schemeClr val="bg1"/>
                </a:solidFill>
              </a:rPr>
              <a:t>Rinde</a:t>
            </a:r>
            <a:endParaRPr lang="hu-HU" sz="800" dirty="0">
              <a:solidFill>
                <a:schemeClr val="bg1"/>
              </a:solidFill>
            </a:endParaRPr>
          </a:p>
        </p:txBody>
      </p:sp>
      <p:sp>
        <p:nvSpPr>
          <p:cNvPr id="18" name="Szövegdoboz 17"/>
          <p:cNvSpPr txBox="1"/>
          <p:nvPr/>
        </p:nvSpPr>
        <p:spPr>
          <a:xfrm>
            <a:off x="5076056" y="3972867"/>
            <a:ext cx="5867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00" dirty="0" err="1" smtClean="0">
                <a:solidFill>
                  <a:schemeClr val="bg1"/>
                </a:solidFill>
              </a:rPr>
              <a:t>Äußeres</a:t>
            </a:r>
            <a:r>
              <a:rPr lang="hu-HU" sz="800" dirty="0" smtClean="0">
                <a:solidFill>
                  <a:schemeClr val="bg1"/>
                </a:solidFill>
              </a:rPr>
              <a:t> Mark</a:t>
            </a:r>
            <a:endParaRPr lang="hu-HU" sz="800" dirty="0">
              <a:solidFill>
                <a:schemeClr val="bg1"/>
              </a:solidFill>
            </a:endParaRPr>
          </a:p>
        </p:txBody>
      </p:sp>
      <p:sp>
        <p:nvSpPr>
          <p:cNvPr id="19" name="Szövegdoboz 18"/>
          <p:cNvSpPr txBox="1"/>
          <p:nvPr/>
        </p:nvSpPr>
        <p:spPr>
          <a:xfrm>
            <a:off x="6794303" y="5408930"/>
            <a:ext cx="23118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000" b="1" dirty="0" err="1" smtClean="0">
                <a:solidFill>
                  <a:schemeClr val="bg1"/>
                </a:solidFill>
              </a:rPr>
              <a:t>Sammelrohr</a:t>
            </a:r>
            <a:r>
              <a:rPr lang="hu-HU" sz="1000" b="1" dirty="0" smtClean="0">
                <a:solidFill>
                  <a:schemeClr val="bg1"/>
                </a:solidFill>
              </a:rPr>
              <a:t>: </a:t>
            </a:r>
            <a:r>
              <a:rPr lang="hu-HU" sz="1000" dirty="0" err="1" smtClean="0">
                <a:solidFill>
                  <a:schemeClr val="bg1"/>
                </a:solidFill>
              </a:rPr>
              <a:t>langes</a:t>
            </a:r>
            <a:r>
              <a:rPr lang="hu-HU" sz="1000" dirty="0" smtClean="0">
                <a:solidFill>
                  <a:schemeClr val="bg1"/>
                </a:solidFill>
              </a:rPr>
              <a:t> </a:t>
            </a:r>
            <a:r>
              <a:rPr lang="hu-HU" sz="1000" dirty="0" err="1" smtClean="0">
                <a:solidFill>
                  <a:schemeClr val="bg1"/>
                </a:solidFill>
              </a:rPr>
              <a:t>Rohr</a:t>
            </a:r>
            <a:r>
              <a:rPr lang="hu-HU" sz="1000" dirty="0" smtClean="0">
                <a:solidFill>
                  <a:schemeClr val="bg1"/>
                </a:solidFill>
              </a:rPr>
              <a:t>, </a:t>
            </a:r>
            <a:r>
              <a:rPr lang="hu-HU" sz="1000" dirty="0" err="1" smtClean="0">
                <a:solidFill>
                  <a:schemeClr val="bg1"/>
                </a:solidFill>
              </a:rPr>
              <a:t>nimmt</a:t>
            </a:r>
            <a:r>
              <a:rPr lang="hu-HU" sz="1000" dirty="0" smtClean="0">
                <a:solidFill>
                  <a:schemeClr val="bg1"/>
                </a:solidFill>
              </a:rPr>
              <a:t> </a:t>
            </a:r>
            <a:r>
              <a:rPr lang="hu-HU" sz="1000" dirty="0" err="1" smtClean="0">
                <a:solidFill>
                  <a:schemeClr val="bg1"/>
                </a:solidFill>
              </a:rPr>
              <a:t>etwa</a:t>
            </a:r>
            <a:r>
              <a:rPr lang="hu-HU" sz="1000" dirty="0" smtClean="0">
                <a:solidFill>
                  <a:schemeClr val="bg1"/>
                </a:solidFill>
              </a:rPr>
              <a:t> 10 </a:t>
            </a:r>
            <a:r>
              <a:rPr lang="hu-HU" sz="1000" dirty="0" err="1" smtClean="0">
                <a:solidFill>
                  <a:schemeClr val="bg1"/>
                </a:solidFill>
              </a:rPr>
              <a:t>Nephronen</a:t>
            </a:r>
            <a:r>
              <a:rPr lang="hu-HU" sz="1000" dirty="0" smtClean="0">
                <a:solidFill>
                  <a:schemeClr val="bg1"/>
                </a:solidFill>
              </a:rPr>
              <a:t> </a:t>
            </a:r>
            <a:r>
              <a:rPr lang="hu-HU" sz="1000" dirty="0" err="1" smtClean="0">
                <a:solidFill>
                  <a:schemeClr val="bg1"/>
                </a:solidFill>
              </a:rPr>
              <a:t>auf</a:t>
            </a:r>
            <a:r>
              <a:rPr lang="hu-HU" sz="1000" dirty="0" smtClean="0">
                <a:solidFill>
                  <a:schemeClr val="bg1"/>
                </a:solidFill>
              </a:rPr>
              <a:t>, </a:t>
            </a:r>
            <a:r>
              <a:rPr lang="hu-HU" sz="1000" dirty="0" err="1" smtClean="0">
                <a:solidFill>
                  <a:schemeClr val="bg1"/>
                </a:solidFill>
              </a:rPr>
              <a:t>vereinigen</a:t>
            </a:r>
            <a:r>
              <a:rPr lang="hu-HU" sz="1000" dirty="0" smtClean="0">
                <a:solidFill>
                  <a:schemeClr val="bg1"/>
                </a:solidFill>
              </a:rPr>
              <a:t> </a:t>
            </a:r>
            <a:r>
              <a:rPr lang="hu-HU" sz="1000" dirty="0" err="1" smtClean="0">
                <a:solidFill>
                  <a:schemeClr val="bg1"/>
                </a:solidFill>
              </a:rPr>
              <a:t>sich</a:t>
            </a:r>
            <a:r>
              <a:rPr lang="hu-HU" sz="1000" dirty="0" smtClean="0">
                <a:solidFill>
                  <a:schemeClr val="bg1"/>
                </a:solidFill>
              </a:rPr>
              <a:t> </a:t>
            </a:r>
            <a:r>
              <a:rPr lang="hu-HU" sz="1000" dirty="0" err="1" smtClean="0">
                <a:solidFill>
                  <a:schemeClr val="bg1"/>
                </a:solidFill>
              </a:rPr>
              <a:t>in</a:t>
            </a:r>
            <a:r>
              <a:rPr lang="hu-HU" sz="1000" dirty="0" smtClean="0">
                <a:solidFill>
                  <a:schemeClr val="bg1"/>
                </a:solidFill>
              </a:rPr>
              <a:t> </a:t>
            </a:r>
            <a:r>
              <a:rPr lang="hu-HU" sz="1000" dirty="0" err="1" smtClean="0">
                <a:solidFill>
                  <a:schemeClr val="bg1"/>
                </a:solidFill>
              </a:rPr>
              <a:t>immer</a:t>
            </a:r>
            <a:r>
              <a:rPr lang="hu-HU" sz="1000" dirty="0" smtClean="0">
                <a:solidFill>
                  <a:schemeClr val="bg1"/>
                </a:solidFill>
              </a:rPr>
              <a:t> </a:t>
            </a:r>
            <a:r>
              <a:rPr lang="hu-HU" sz="1000" dirty="0" err="1" smtClean="0">
                <a:solidFill>
                  <a:schemeClr val="bg1"/>
                </a:solidFill>
              </a:rPr>
              <a:t>dicker</a:t>
            </a:r>
            <a:r>
              <a:rPr lang="hu-HU" sz="1000" dirty="0" smtClean="0">
                <a:solidFill>
                  <a:schemeClr val="bg1"/>
                </a:solidFill>
              </a:rPr>
              <a:t> </a:t>
            </a:r>
            <a:r>
              <a:rPr lang="hu-HU" sz="1000" dirty="0" err="1" smtClean="0">
                <a:solidFill>
                  <a:schemeClr val="bg1"/>
                </a:solidFill>
              </a:rPr>
              <a:t>werdende</a:t>
            </a:r>
            <a:r>
              <a:rPr lang="hu-HU" sz="1000" dirty="0" smtClean="0">
                <a:solidFill>
                  <a:schemeClr val="bg1"/>
                </a:solidFill>
              </a:rPr>
              <a:t> </a:t>
            </a:r>
            <a:r>
              <a:rPr lang="hu-HU" sz="1000" dirty="0" err="1" smtClean="0">
                <a:solidFill>
                  <a:schemeClr val="bg1"/>
                </a:solidFill>
              </a:rPr>
              <a:t>Gänge</a:t>
            </a:r>
            <a:r>
              <a:rPr lang="hu-HU" sz="1000" dirty="0" smtClean="0">
                <a:solidFill>
                  <a:schemeClr val="bg1"/>
                </a:solidFill>
              </a:rPr>
              <a:t>, die </a:t>
            </a:r>
            <a:r>
              <a:rPr lang="hu-HU" sz="1000" dirty="0" err="1" smtClean="0">
                <a:solidFill>
                  <a:schemeClr val="bg1"/>
                </a:solidFill>
              </a:rPr>
              <a:t>letzten</a:t>
            </a:r>
            <a:r>
              <a:rPr lang="hu-HU" sz="1000" dirty="0" smtClean="0">
                <a:solidFill>
                  <a:schemeClr val="bg1"/>
                </a:solidFill>
              </a:rPr>
              <a:t> </a:t>
            </a:r>
            <a:r>
              <a:rPr lang="hu-HU" sz="1000" dirty="0" err="1" smtClean="0">
                <a:solidFill>
                  <a:schemeClr val="bg1"/>
                </a:solidFill>
              </a:rPr>
              <a:t>sind</a:t>
            </a:r>
            <a:r>
              <a:rPr lang="hu-HU" sz="1000" dirty="0" smtClean="0">
                <a:solidFill>
                  <a:schemeClr val="bg1"/>
                </a:solidFill>
              </a:rPr>
              <a:t> </a:t>
            </a:r>
            <a:r>
              <a:rPr lang="hu-HU" sz="1000" dirty="0" err="1" smtClean="0">
                <a:solidFill>
                  <a:schemeClr val="bg1"/>
                </a:solidFill>
              </a:rPr>
              <a:t>die</a:t>
            </a:r>
            <a:r>
              <a:rPr lang="hu-HU" sz="1000" dirty="0" smtClean="0">
                <a:solidFill>
                  <a:schemeClr val="bg1"/>
                </a:solidFill>
              </a:rPr>
              <a:t> </a:t>
            </a:r>
            <a:r>
              <a:rPr lang="hu-HU" sz="1000" dirty="0" err="1" smtClean="0">
                <a:solidFill>
                  <a:schemeClr val="bg1"/>
                </a:solidFill>
              </a:rPr>
              <a:t>Ductus</a:t>
            </a:r>
            <a:r>
              <a:rPr lang="hu-HU" sz="1000" dirty="0" smtClean="0">
                <a:solidFill>
                  <a:schemeClr val="bg1"/>
                </a:solidFill>
              </a:rPr>
              <a:t> </a:t>
            </a:r>
            <a:r>
              <a:rPr lang="hu-HU" sz="1000" dirty="0" err="1" smtClean="0">
                <a:solidFill>
                  <a:schemeClr val="bg1"/>
                </a:solidFill>
              </a:rPr>
              <a:t>papillares</a:t>
            </a:r>
            <a:r>
              <a:rPr lang="hu-HU" sz="1000" dirty="0" smtClean="0">
                <a:solidFill>
                  <a:schemeClr val="bg1"/>
                </a:solidFill>
              </a:rPr>
              <a:t>, </a:t>
            </a:r>
            <a:r>
              <a:rPr lang="hu-HU" sz="1000" dirty="0" err="1" smtClean="0">
                <a:solidFill>
                  <a:schemeClr val="bg1"/>
                </a:solidFill>
              </a:rPr>
              <a:t>sie</a:t>
            </a:r>
            <a:r>
              <a:rPr lang="hu-HU" sz="1000" dirty="0" smtClean="0">
                <a:solidFill>
                  <a:schemeClr val="bg1"/>
                </a:solidFill>
              </a:rPr>
              <a:t> </a:t>
            </a:r>
            <a:r>
              <a:rPr lang="hu-HU" sz="1000" dirty="0" err="1" smtClean="0">
                <a:solidFill>
                  <a:schemeClr val="bg1"/>
                </a:solidFill>
              </a:rPr>
              <a:t>münden</a:t>
            </a:r>
            <a:r>
              <a:rPr lang="hu-HU" sz="1000" dirty="0" smtClean="0">
                <a:solidFill>
                  <a:schemeClr val="bg1"/>
                </a:solidFill>
              </a:rPr>
              <a:t> an der </a:t>
            </a:r>
            <a:r>
              <a:rPr lang="hu-HU" sz="1000" dirty="0" err="1" smtClean="0">
                <a:solidFill>
                  <a:schemeClr val="bg1"/>
                </a:solidFill>
              </a:rPr>
              <a:t>Papille</a:t>
            </a:r>
            <a:r>
              <a:rPr lang="hu-HU" sz="1000" dirty="0" smtClean="0">
                <a:solidFill>
                  <a:schemeClr val="bg1"/>
                </a:solidFill>
              </a:rPr>
              <a:t> des </a:t>
            </a:r>
            <a:r>
              <a:rPr lang="hu-HU" sz="1000" dirty="0" err="1" smtClean="0">
                <a:solidFill>
                  <a:schemeClr val="bg1"/>
                </a:solidFill>
              </a:rPr>
              <a:t>Nierepyramids</a:t>
            </a:r>
            <a:r>
              <a:rPr lang="hu-HU" sz="1000" dirty="0" smtClean="0">
                <a:solidFill>
                  <a:schemeClr val="bg1"/>
                </a:solidFill>
              </a:rPr>
              <a:t> </a:t>
            </a:r>
            <a:r>
              <a:rPr lang="hu-HU" sz="1000" dirty="0" err="1" smtClean="0">
                <a:solidFill>
                  <a:schemeClr val="bg1"/>
                </a:solidFill>
              </a:rPr>
              <a:t>in</a:t>
            </a:r>
            <a:r>
              <a:rPr lang="hu-HU" sz="1000" dirty="0" smtClean="0">
                <a:solidFill>
                  <a:schemeClr val="bg1"/>
                </a:solidFill>
              </a:rPr>
              <a:t> den </a:t>
            </a:r>
            <a:r>
              <a:rPr lang="hu-HU" sz="1000" dirty="0" err="1" smtClean="0">
                <a:solidFill>
                  <a:schemeClr val="bg1"/>
                </a:solidFill>
              </a:rPr>
              <a:t>Nierenkelch</a:t>
            </a:r>
            <a:r>
              <a:rPr lang="hu-HU" sz="1000" dirty="0" smtClean="0">
                <a:solidFill>
                  <a:schemeClr val="bg1"/>
                </a:solidFill>
              </a:rPr>
              <a:t>.</a:t>
            </a:r>
            <a:endParaRPr lang="hu-HU" sz="1000" dirty="0">
              <a:solidFill>
                <a:schemeClr val="bg1"/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5014775" y="5515323"/>
            <a:ext cx="64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00" dirty="0" err="1" smtClean="0">
                <a:solidFill>
                  <a:schemeClr val="bg1"/>
                </a:solidFill>
              </a:rPr>
              <a:t>Inneres</a:t>
            </a:r>
            <a:r>
              <a:rPr lang="hu-HU" sz="800" dirty="0" smtClean="0">
                <a:solidFill>
                  <a:schemeClr val="bg1"/>
                </a:solidFill>
              </a:rPr>
              <a:t> Mark</a:t>
            </a:r>
            <a:endParaRPr lang="hu-HU" sz="800" dirty="0">
              <a:solidFill>
                <a:schemeClr val="bg1"/>
              </a:solidFill>
            </a:endParaRPr>
          </a:p>
        </p:txBody>
      </p:sp>
      <p:cxnSp>
        <p:nvCxnSpPr>
          <p:cNvPr id="8" name="Egyenes összekötő 7"/>
          <p:cNvCxnSpPr>
            <a:endCxn id="12" idx="0"/>
          </p:cNvCxnSpPr>
          <p:nvPr/>
        </p:nvCxnSpPr>
        <p:spPr>
          <a:xfrm flipH="1">
            <a:off x="7092280" y="1952836"/>
            <a:ext cx="16407" cy="10801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gyenes összekötő 19"/>
          <p:cNvCxnSpPr>
            <a:stCxn id="12" idx="2"/>
          </p:cNvCxnSpPr>
          <p:nvPr/>
        </p:nvCxnSpPr>
        <p:spPr>
          <a:xfrm>
            <a:off x="7092280" y="2399402"/>
            <a:ext cx="8203" cy="19076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zövegdoboz 22"/>
          <p:cNvSpPr txBox="1"/>
          <p:nvPr/>
        </p:nvSpPr>
        <p:spPr>
          <a:xfrm>
            <a:off x="8532440" y="3789040"/>
            <a:ext cx="4635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00" dirty="0" err="1" smtClean="0">
                <a:solidFill>
                  <a:schemeClr val="bg1"/>
                </a:solidFill>
              </a:rPr>
              <a:t>Außenzone</a:t>
            </a:r>
            <a:endParaRPr lang="hu-HU" sz="800" dirty="0">
              <a:solidFill>
                <a:schemeClr val="bg1"/>
              </a:solidFill>
            </a:endParaRPr>
          </a:p>
        </p:txBody>
      </p:sp>
      <p:sp>
        <p:nvSpPr>
          <p:cNvPr id="24" name="Szövegdoboz 23"/>
          <p:cNvSpPr txBox="1"/>
          <p:nvPr/>
        </p:nvSpPr>
        <p:spPr>
          <a:xfrm>
            <a:off x="8532441" y="4311421"/>
            <a:ext cx="4635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00" dirty="0" err="1" smtClean="0">
                <a:solidFill>
                  <a:schemeClr val="bg1"/>
                </a:solidFill>
              </a:rPr>
              <a:t>Innen-zone</a:t>
            </a:r>
            <a:endParaRPr lang="hu-HU" sz="800" dirty="0">
              <a:solidFill>
                <a:schemeClr val="bg1"/>
              </a:solidFill>
            </a:endParaRPr>
          </a:p>
        </p:txBody>
      </p:sp>
      <p:sp>
        <p:nvSpPr>
          <p:cNvPr id="16" name="Szövegdoboz 15"/>
          <p:cNvSpPr txBox="1"/>
          <p:nvPr/>
        </p:nvSpPr>
        <p:spPr>
          <a:xfrm>
            <a:off x="6748647" y="1745197"/>
            <a:ext cx="72007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00" dirty="0" err="1" smtClean="0">
                <a:solidFill>
                  <a:schemeClr val="bg1"/>
                </a:solidFill>
              </a:rPr>
              <a:t>p.convoluta</a:t>
            </a:r>
            <a:endParaRPr lang="hu-HU" sz="800" dirty="0">
              <a:solidFill>
                <a:schemeClr val="bg1"/>
              </a:solidFill>
            </a:endParaRPr>
          </a:p>
        </p:txBody>
      </p:sp>
      <p:sp>
        <p:nvSpPr>
          <p:cNvPr id="22" name="Szövegdoboz 21"/>
          <p:cNvSpPr txBox="1"/>
          <p:nvPr/>
        </p:nvSpPr>
        <p:spPr>
          <a:xfrm>
            <a:off x="6748647" y="2590165"/>
            <a:ext cx="63166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800" dirty="0" smtClean="0">
                <a:solidFill>
                  <a:schemeClr val="bg1"/>
                </a:solidFill>
              </a:rPr>
              <a:t>p. </a:t>
            </a:r>
            <a:r>
              <a:rPr lang="hu-HU" sz="800" dirty="0" err="1" smtClean="0">
                <a:solidFill>
                  <a:schemeClr val="bg1"/>
                </a:solidFill>
              </a:rPr>
              <a:t>recta</a:t>
            </a:r>
            <a:endParaRPr lang="hu-HU" sz="800" dirty="0">
              <a:solidFill>
                <a:schemeClr val="bg1"/>
              </a:solidFill>
            </a:endParaRPr>
          </a:p>
        </p:txBody>
      </p:sp>
      <p:sp>
        <p:nvSpPr>
          <p:cNvPr id="25" name="Szövegdoboz 24"/>
          <p:cNvSpPr txBox="1"/>
          <p:nvPr/>
        </p:nvSpPr>
        <p:spPr>
          <a:xfrm>
            <a:off x="8014125" y="2926104"/>
            <a:ext cx="77182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800" dirty="0" smtClean="0">
                <a:solidFill>
                  <a:schemeClr val="bg1"/>
                </a:solidFill>
              </a:rPr>
              <a:t>p. </a:t>
            </a:r>
            <a:r>
              <a:rPr lang="hu-HU" sz="800" dirty="0" err="1" smtClean="0">
                <a:solidFill>
                  <a:schemeClr val="bg1"/>
                </a:solidFill>
              </a:rPr>
              <a:t>convoluta</a:t>
            </a:r>
            <a:endParaRPr lang="hu-HU" sz="800" dirty="0">
              <a:solidFill>
                <a:schemeClr val="bg1"/>
              </a:solidFill>
            </a:endParaRPr>
          </a:p>
        </p:txBody>
      </p:sp>
      <p:cxnSp>
        <p:nvCxnSpPr>
          <p:cNvPr id="27" name="Egyenes összekötő 26"/>
          <p:cNvCxnSpPr>
            <a:stCxn id="10" idx="0"/>
            <a:endCxn id="10" idx="0"/>
          </p:cNvCxnSpPr>
          <p:nvPr/>
        </p:nvCxnSpPr>
        <p:spPr>
          <a:xfrm>
            <a:off x="8316416" y="3141548"/>
            <a:ext cx="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Szövegdoboz 32"/>
          <p:cNvSpPr txBox="1"/>
          <p:nvPr/>
        </p:nvSpPr>
        <p:spPr>
          <a:xfrm>
            <a:off x="8014125" y="3526269"/>
            <a:ext cx="62632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00" dirty="0" smtClean="0">
                <a:solidFill>
                  <a:schemeClr val="bg1"/>
                </a:solidFill>
              </a:rPr>
              <a:t>p. </a:t>
            </a:r>
            <a:r>
              <a:rPr lang="hu-HU" sz="800" dirty="0" err="1" smtClean="0">
                <a:solidFill>
                  <a:schemeClr val="bg1"/>
                </a:solidFill>
              </a:rPr>
              <a:t>recta</a:t>
            </a:r>
            <a:endParaRPr lang="hu-HU" sz="800" dirty="0">
              <a:solidFill>
                <a:schemeClr val="bg1"/>
              </a:solidFill>
            </a:endParaRPr>
          </a:p>
        </p:txBody>
      </p:sp>
      <p:sp>
        <p:nvSpPr>
          <p:cNvPr id="34" name="Szövegdoboz 33"/>
          <p:cNvSpPr txBox="1"/>
          <p:nvPr/>
        </p:nvSpPr>
        <p:spPr>
          <a:xfrm>
            <a:off x="455451" y="5607655"/>
            <a:ext cx="4320480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300" b="1" dirty="0" err="1" smtClean="0">
                <a:solidFill>
                  <a:srgbClr val="FFFF00"/>
                </a:solidFill>
              </a:rPr>
              <a:t>Henle</a:t>
            </a:r>
            <a:r>
              <a:rPr lang="hu-HU" sz="1300" b="1" dirty="0" smtClean="0">
                <a:solidFill>
                  <a:srgbClr val="FFFF00"/>
                </a:solidFill>
              </a:rPr>
              <a:t> </a:t>
            </a:r>
            <a:r>
              <a:rPr lang="hu-HU" sz="1300" b="1" dirty="0" err="1" smtClean="0">
                <a:solidFill>
                  <a:srgbClr val="FFFF00"/>
                </a:solidFill>
              </a:rPr>
              <a:t>Schleife</a:t>
            </a:r>
            <a:r>
              <a:rPr lang="hu-HU" sz="1300" dirty="0" smtClean="0"/>
              <a:t>: </a:t>
            </a:r>
            <a:r>
              <a:rPr lang="hu-HU" sz="1300" dirty="0" err="1" smtClean="0"/>
              <a:t>tubulus</a:t>
            </a:r>
            <a:r>
              <a:rPr lang="hu-HU" sz="1300" dirty="0" smtClean="0"/>
              <a:t> </a:t>
            </a:r>
            <a:r>
              <a:rPr lang="hu-HU" sz="1300" dirty="0" err="1" smtClean="0"/>
              <a:t>proximalis</a:t>
            </a:r>
            <a:r>
              <a:rPr lang="hu-HU" sz="1300" dirty="0" smtClean="0"/>
              <a:t> </a:t>
            </a:r>
            <a:r>
              <a:rPr lang="hu-HU" sz="1300" dirty="0" err="1" smtClean="0"/>
              <a:t>pars</a:t>
            </a:r>
            <a:r>
              <a:rPr lang="hu-HU" sz="1300" dirty="0" smtClean="0"/>
              <a:t> </a:t>
            </a:r>
            <a:r>
              <a:rPr lang="hu-HU" sz="1300" dirty="0" err="1" smtClean="0"/>
              <a:t>recta</a:t>
            </a:r>
            <a:r>
              <a:rPr lang="hu-HU" sz="1300" dirty="0" smtClean="0"/>
              <a:t> + </a:t>
            </a:r>
            <a:r>
              <a:rPr lang="hu-HU" sz="1300" dirty="0" err="1" smtClean="0"/>
              <a:t>tubulus</a:t>
            </a:r>
            <a:r>
              <a:rPr lang="hu-HU" sz="1300" dirty="0" smtClean="0"/>
              <a:t> </a:t>
            </a:r>
            <a:r>
              <a:rPr lang="hu-HU" sz="1300" dirty="0" err="1" smtClean="0"/>
              <a:t>intermedius</a:t>
            </a:r>
            <a:r>
              <a:rPr lang="hu-HU" sz="1300" dirty="0"/>
              <a:t> </a:t>
            </a:r>
            <a:r>
              <a:rPr lang="hu-HU" sz="1300" dirty="0" smtClean="0"/>
              <a:t>+ </a:t>
            </a:r>
            <a:r>
              <a:rPr lang="hu-HU" sz="1300" dirty="0" err="1" smtClean="0"/>
              <a:t>tubulus</a:t>
            </a:r>
            <a:r>
              <a:rPr lang="hu-HU" sz="1300" dirty="0" smtClean="0"/>
              <a:t> </a:t>
            </a:r>
            <a:r>
              <a:rPr lang="hu-HU" sz="1300" dirty="0" err="1" smtClean="0"/>
              <a:t>distalis</a:t>
            </a:r>
            <a:r>
              <a:rPr lang="hu-HU" sz="1300" dirty="0" smtClean="0"/>
              <a:t> </a:t>
            </a:r>
            <a:r>
              <a:rPr lang="hu-HU" sz="1300" dirty="0" err="1" smtClean="0"/>
              <a:t>pars</a:t>
            </a:r>
            <a:r>
              <a:rPr lang="hu-HU" sz="1300" dirty="0" smtClean="0"/>
              <a:t> </a:t>
            </a:r>
            <a:r>
              <a:rPr lang="hu-HU" sz="1300" dirty="0" err="1" smtClean="0"/>
              <a:t>recta</a:t>
            </a:r>
            <a:endParaRPr lang="hu-HU" sz="1300" dirty="0" smtClean="0"/>
          </a:p>
          <a:p>
            <a:r>
              <a:rPr lang="hu-HU" sz="1300" dirty="0" err="1" smtClean="0"/>
              <a:t>Alternative</a:t>
            </a:r>
            <a:r>
              <a:rPr lang="hu-HU" sz="1300" dirty="0" smtClean="0"/>
              <a:t> </a:t>
            </a:r>
            <a:r>
              <a:rPr lang="hu-HU" sz="1300" dirty="0" err="1" smtClean="0"/>
              <a:t>Bezeichnung</a:t>
            </a:r>
            <a:r>
              <a:rPr lang="hu-HU" sz="1300" dirty="0" smtClean="0"/>
              <a:t>: „ab- und </a:t>
            </a:r>
            <a:r>
              <a:rPr lang="hu-HU" sz="1300" dirty="0" err="1" smtClean="0"/>
              <a:t>aufsteigender</a:t>
            </a:r>
            <a:r>
              <a:rPr lang="hu-HU" sz="1300" dirty="0" smtClean="0"/>
              <a:t> </a:t>
            </a:r>
            <a:r>
              <a:rPr lang="hu-HU" sz="1300" dirty="0" err="1" smtClean="0"/>
              <a:t>Schenkel</a:t>
            </a:r>
            <a:r>
              <a:rPr lang="hu-HU" sz="1300" dirty="0" smtClean="0"/>
              <a:t>”</a:t>
            </a:r>
            <a:endParaRPr lang="hu-HU" sz="1300" dirty="0"/>
          </a:p>
        </p:txBody>
      </p:sp>
      <p:cxnSp>
        <p:nvCxnSpPr>
          <p:cNvPr id="36" name="Egyenes összekötő nyíllal 35"/>
          <p:cNvCxnSpPr/>
          <p:nvPr/>
        </p:nvCxnSpPr>
        <p:spPr>
          <a:xfrm flipH="1" flipV="1">
            <a:off x="6660232" y="4646222"/>
            <a:ext cx="576064" cy="76270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Szövegdoboz 36"/>
          <p:cNvSpPr txBox="1"/>
          <p:nvPr/>
        </p:nvSpPr>
        <p:spPr>
          <a:xfrm>
            <a:off x="467544" y="822414"/>
            <a:ext cx="43924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="1" dirty="0" err="1" smtClean="0">
                <a:solidFill>
                  <a:srgbClr val="FFFF00"/>
                </a:solidFill>
              </a:rPr>
              <a:t>Stukturelle</a:t>
            </a:r>
            <a:r>
              <a:rPr lang="hu-HU" sz="1600" b="1" dirty="0" smtClean="0">
                <a:solidFill>
                  <a:srgbClr val="FFFF00"/>
                </a:solidFill>
              </a:rPr>
              <a:t> und </a:t>
            </a:r>
            <a:r>
              <a:rPr lang="hu-HU" sz="1600" b="1" dirty="0" err="1" smtClean="0">
                <a:solidFill>
                  <a:srgbClr val="FFFF00"/>
                </a:solidFill>
              </a:rPr>
              <a:t>funktionelle</a:t>
            </a:r>
            <a:r>
              <a:rPr lang="hu-HU" sz="1600" b="1" dirty="0" smtClean="0">
                <a:solidFill>
                  <a:srgbClr val="FFFF00"/>
                </a:solidFill>
              </a:rPr>
              <a:t> </a:t>
            </a:r>
            <a:r>
              <a:rPr lang="hu-HU" sz="1600" b="1" dirty="0" err="1" smtClean="0">
                <a:solidFill>
                  <a:srgbClr val="FFFF00"/>
                </a:solidFill>
              </a:rPr>
              <a:t>Einheit</a:t>
            </a:r>
            <a:r>
              <a:rPr lang="hu-HU" sz="1600" b="1" dirty="0" smtClean="0">
                <a:solidFill>
                  <a:srgbClr val="FFFF00"/>
                </a:solidFill>
              </a:rPr>
              <a:t>: </a:t>
            </a:r>
            <a:r>
              <a:rPr lang="hu-HU" sz="1600" b="1" dirty="0" err="1">
                <a:solidFill>
                  <a:srgbClr val="FFFF00"/>
                </a:solidFill>
              </a:rPr>
              <a:t>Nephron</a:t>
            </a:r>
            <a:r>
              <a:rPr lang="hu-HU" sz="1600" b="1" dirty="0">
                <a:solidFill>
                  <a:srgbClr val="FFFF00"/>
                </a:solidFill>
              </a:rPr>
              <a:t>:</a:t>
            </a:r>
            <a:r>
              <a:rPr lang="hu-HU" sz="1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endParaRPr lang="hu-HU" sz="1600" dirty="0">
              <a:solidFill>
                <a:srgbClr val="FFFF00"/>
              </a:solidFill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4565953" y="6323861"/>
            <a:ext cx="4199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endParaRPr lang="hu-HU" sz="3200" dirty="0"/>
          </a:p>
        </p:txBody>
      </p:sp>
    </p:spTree>
    <p:extLst>
      <p:ext uri="{BB962C8B-B14F-4D97-AF65-F5344CB8AC3E}">
        <p14:creationId xmlns:p14="http://schemas.microsoft.com/office/powerpoint/2010/main" val="743917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beolvasás006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957421"/>
            <a:ext cx="8410743" cy="545354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2516982" y="172650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Übersicht</a:t>
            </a:r>
            <a:r>
              <a:rPr lang="hu-HU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des </a:t>
            </a:r>
            <a:r>
              <a:rPr lang="hu-HU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Nierenparenchyms</a:t>
            </a:r>
            <a:endParaRPr lang="hu-HU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5" name="Egyenes összekötő 4"/>
          <p:cNvCxnSpPr/>
          <p:nvPr/>
        </p:nvCxnSpPr>
        <p:spPr>
          <a:xfrm>
            <a:off x="2483768" y="1124744"/>
            <a:ext cx="0" cy="4176464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zövegdoboz 6"/>
          <p:cNvSpPr txBox="1"/>
          <p:nvPr/>
        </p:nvSpPr>
        <p:spPr>
          <a:xfrm>
            <a:off x="1043608" y="618867"/>
            <a:ext cx="11521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 dirty="0" err="1" smtClean="0">
                <a:solidFill>
                  <a:srgbClr val="FFFF00"/>
                </a:solidFill>
              </a:rPr>
              <a:t>Rinde</a:t>
            </a:r>
            <a:endParaRPr lang="hu-HU" sz="1600" dirty="0">
              <a:solidFill>
                <a:srgbClr val="FFFF00"/>
              </a:solidFill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4284085" y="618867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 dirty="0" smtClean="0">
                <a:solidFill>
                  <a:srgbClr val="FFFF00"/>
                </a:solidFill>
              </a:rPr>
              <a:t>Mark</a:t>
            </a:r>
            <a:endParaRPr lang="hu-HU" sz="1600" dirty="0">
              <a:solidFill>
                <a:srgbClr val="FFFF00"/>
              </a:solidFill>
            </a:endParaRPr>
          </a:p>
        </p:txBody>
      </p:sp>
      <p:cxnSp>
        <p:nvCxnSpPr>
          <p:cNvPr id="10" name="Egyenes összekötő nyíllal 9"/>
          <p:cNvCxnSpPr/>
          <p:nvPr/>
        </p:nvCxnSpPr>
        <p:spPr>
          <a:xfrm flipV="1">
            <a:off x="1043608" y="5301208"/>
            <a:ext cx="0" cy="1224135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zövegdoboz 11"/>
          <p:cNvSpPr txBox="1"/>
          <p:nvPr/>
        </p:nvSpPr>
        <p:spPr>
          <a:xfrm>
            <a:off x="1979712" y="6410962"/>
            <a:ext cx="100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 err="1" smtClean="0">
                <a:solidFill>
                  <a:srgbClr val="FFFF00"/>
                </a:solidFill>
              </a:rPr>
              <a:t>Markstrahl</a:t>
            </a:r>
            <a:endParaRPr lang="hu-HU" sz="1400" dirty="0">
              <a:solidFill>
                <a:srgbClr val="FFFF00"/>
              </a:solidFill>
            </a:endParaRPr>
          </a:p>
        </p:txBody>
      </p:sp>
      <p:cxnSp>
        <p:nvCxnSpPr>
          <p:cNvPr id="15" name="Egyenes összekötő nyíllal 14"/>
          <p:cNvCxnSpPr/>
          <p:nvPr/>
        </p:nvCxnSpPr>
        <p:spPr>
          <a:xfrm flipV="1">
            <a:off x="2348136" y="4193581"/>
            <a:ext cx="0" cy="2215254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zövegdoboz 17"/>
          <p:cNvSpPr txBox="1"/>
          <p:nvPr/>
        </p:nvSpPr>
        <p:spPr>
          <a:xfrm>
            <a:off x="359532" y="6426353"/>
            <a:ext cx="1368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 err="1" smtClean="0">
                <a:solidFill>
                  <a:srgbClr val="FFFF00"/>
                </a:solidFill>
              </a:rPr>
              <a:t>Rindenlabyrinth</a:t>
            </a:r>
            <a:endParaRPr lang="hu-HU" sz="1400" dirty="0">
              <a:solidFill>
                <a:srgbClr val="FFFF00"/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8374230" y="6287853"/>
            <a:ext cx="432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endParaRPr lang="hu-HU" sz="3200" dirty="0"/>
          </a:p>
        </p:txBody>
      </p:sp>
    </p:spTree>
    <p:extLst>
      <p:ext uri="{BB962C8B-B14F-4D97-AF65-F5344CB8AC3E}">
        <p14:creationId xmlns:p14="http://schemas.microsoft.com/office/powerpoint/2010/main" val="524935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634007" y="332656"/>
            <a:ext cx="4464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Nierenkörperchen</a:t>
            </a:r>
            <a:r>
              <a:rPr lang="hu-HU" sz="20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(Malpighi)</a:t>
            </a:r>
            <a:endParaRPr lang="hu-HU" sz="20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471507" y="908719"/>
            <a:ext cx="432048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300" dirty="0" smtClean="0"/>
              <a:t>1. </a:t>
            </a:r>
            <a:r>
              <a:rPr lang="hu-HU" sz="15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Bowman-Kapsel</a:t>
            </a:r>
            <a:r>
              <a:rPr lang="hu-HU" sz="15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:</a:t>
            </a:r>
            <a:r>
              <a:rPr lang="hu-HU" sz="1300" dirty="0" smtClean="0"/>
              <a:t> </a:t>
            </a:r>
            <a:r>
              <a:rPr lang="hu-HU" sz="1300" dirty="0" err="1" smtClean="0"/>
              <a:t>parietales</a:t>
            </a:r>
            <a:r>
              <a:rPr lang="hu-HU" sz="1300" dirty="0" smtClean="0"/>
              <a:t> Blatt: </a:t>
            </a:r>
            <a:r>
              <a:rPr lang="hu-HU" sz="1300" dirty="0" err="1" smtClean="0"/>
              <a:t>Plattenepithel</a:t>
            </a:r>
            <a:endParaRPr lang="hu-HU" sz="1300" dirty="0" smtClean="0"/>
          </a:p>
          <a:p>
            <a:r>
              <a:rPr lang="hu-HU" sz="1300" dirty="0"/>
              <a:t>	 </a:t>
            </a:r>
            <a:r>
              <a:rPr lang="hu-HU" sz="1300" dirty="0" smtClean="0"/>
              <a:t>           </a:t>
            </a:r>
            <a:r>
              <a:rPr lang="hu-HU" sz="1300" dirty="0" err="1" smtClean="0"/>
              <a:t>viszerales</a:t>
            </a:r>
            <a:r>
              <a:rPr lang="hu-HU" sz="1300" dirty="0" smtClean="0"/>
              <a:t> Blatt: </a:t>
            </a:r>
            <a:r>
              <a:rPr lang="hu-HU" sz="1300" dirty="0" err="1" smtClean="0"/>
              <a:t>Podozyten</a:t>
            </a:r>
            <a:endParaRPr lang="hu-HU" sz="1300" dirty="0" smtClean="0"/>
          </a:p>
          <a:p>
            <a:endParaRPr lang="hu-HU" sz="1300" dirty="0"/>
          </a:p>
          <a:p>
            <a:r>
              <a:rPr lang="hu-HU" sz="1300" dirty="0" smtClean="0"/>
              <a:t>2. </a:t>
            </a:r>
            <a:r>
              <a:rPr lang="hu-HU" sz="15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Glomerulus</a:t>
            </a:r>
            <a:r>
              <a:rPr lang="hu-HU" sz="1500" dirty="0" smtClean="0"/>
              <a:t>:</a:t>
            </a:r>
            <a:r>
              <a:rPr lang="hu-HU" sz="1300" dirty="0" smtClean="0"/>
              <a:t> </a:t>
            </a:r>
            <a:r>
              <a:rPr lang="hu-HU" sz="1300" dirty="0" err="1" smtClean="0"/>
              <a:t>etwa</a:t>
            </a:r>
            <a:r>
              <a:rPr lang="hu-HU" sz="1300" dirty="0" smtClean="0"/>
              <a:t> 30 </a:t>
            </a:r>
            <a:r>
              <a:rPr lang="hu-HU" sz="1300" dirty="0" err="1" smtClean="0"/>
              <a:t>Kapillarschlingen</a:t>
            </a:r>
            <a:r>
              <a:rPr lang="hu-HU" sz="1300" dirty="0" smtClean="0"/>
              <a:t>, </a:t>
            </a:r>
            <a:r>
              <a:rPr lang="hu-HU" sz="1300" dirty="0" err="1" smtClean="0"/>
              <a:t>arteriola</a:t>
            </a:r>
            <a:r>
              <a:rPr lang="hu-HU" sz="1300" dirty="0" smtClean="0"/>
              <a:t> </a:t>
            </a:r>
            <a:r>
              <a:rPr lang="hu-HU" sz="1300" dirty="0" err="1" smtClean="0"/>
              <a:t>afferens</a:t>
            </a:r>
            <a:r>
              <a:rPr lang="hu-HU" sz="1300" dirty="0" smtClean="0"/>
              <a:t> und </a:t>
            </a:r>
            <a:r>
              <a:rPr lang="hu-HU" sz="1300" dirty="0" err="1" smtClean="0"/>
              <a:t>efferens</a:t>
            </a:r>
            <a:r>
              <a:rPr lang="hu-HU" sz="1300" dirty="0" smtClean="0"/>
              <a:t>, </a:t>
            </a:r>
            <a:r>
              <a:rPr lang="hu-HU" sz="1300" dirty="0" err="1" smtClean="0"/>
              <a:t>hoher</a:t>
            </a:r>
            <a:r>
              <a:rPr lang="hu-HU" sz="1300" dirty="0" smtClean="0"/>
              <a:t> </a:t>
            </a:r>
            <a:r>
              <a:rPr lang="hu-HU" sz="1300" dirty="0" err="1" smtClean="0"/>
              <a:t>innerer</a:t>
            </a:r>
            <a:r>
              <a:rPr lang="hu-HU" sz="1300" dirty="0" smtClean="0"/>
              <a:t> </a:t>
            </a:r>
            <a:r>
              <a:rPr lang="hu-HU" sz="1300" dirty="0" err="1" smtClean="0"/>
              <a:t>Druck</a:t>
            </a:r>
            <a:r>
              <a:rPr lang="hu-HU" sz="1300" dirty="0" smtClean="0"/>
              <a:t>: 55 </a:t>
            </a:r>
            <a:r>
              <a:rPr lang="hu-HU" sz="1300" dirty="0" err="1" smtClean="0"/>
              <a:t>Hg</a:t>
            </a:r>
            <a:r>
              <a:rPr lang="hu-HU" sz="1300" dirty="0" smtClean="0"/>
              <a:t> mm</a:t>
            </a:r>
            <a:endParaRPr lang="hu-HU" sz="1300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603" y="3573016"/>
            <a:ext cx="2652932" cy="2801496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603" y="561856"/>
            <a:ext cx="2621855" cy="2807623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034" y="2989958"/>
            <a:ext cx="4027936" cy="3656717"/>
          </a:xfrm>
          <a:prstGeom prst="rect">
            <a:avLst/>
          </a:prstGeom>
        </p:spPr>
      </p:pic>
      <p:sp>
        <p:nvSpPr>
          <p:cNvPr id="10" name="Szövegdoboz 9"/>
          <p:cNvSpPr txBox="1"/>
          <p:nvPr/>
        </p:nvSpPr>
        <p:spPr>
          <a:xfrm>
            <a:off x="409636" y="2276872"/>
            <a:ext cx="3370276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300" b="1" dirty="0" err="1" smtClean="0"/>
              <a:t>Gefäßpol</a:t>
            </a:r>
            <a:r>
              <a:rPr lang="hu-HU" sz="1300" b="1" dirty="0" smtClean="0"/>
              <a:t> (vas </a:t>
            </a:r>
            <a:r>
              <a:rPr lang="hu-HU" sz="1300" b="1" dirty="0" err="1" smtClean="0"/>
              <a:t>afferens</a:t>
            </a:r>
            <a:r>
              <a:rPr lang="hu-HU" sz="1300" b="1" dirty="0" smtClean="0"/>
              <a:t> und </a:t>
            </a:r>
            <a:r>
              <a:rPr lang="hu-HU" sz="1300" b="1" dirty="0" err="1" smtClean="0"/>
              <a:t>efferens</a:t>
            </a:r>
            <a:r>
              <a:rPr lang="hu-HU" sz="1300" b="1" dirty="0" smtClean="0"/>
              <a:t>), </a:t>
            </a:r>
            <a:r>
              <a:rPr lang="hu-HU" sz="1300" b="1" dirty="0" err="1" smtClean="0"/>
              <a:t>Harnpol</a:t>
            </a:r>
            <a:endParaRPr lang="hu-HU" sz="1300" b="1" dirty="0" smtClean="0"/>
          </a:p>
          <a:p>
            <a:endParaRPr lang="hu-HU" sz="1300" dirty="0" smtClean="0"/>
          </a:p>
          <a:p>
            <a:r>
              <a:rPr lang="hu-HU" sz="1300" b="1" dirty="0" err="1" smtClean="0"/>
              <a:t>Mesangium</a:t>
            </a:r>
            <a:endParaRPr lang="hu-HU" sz="1300" b="1" dirty="0" smtClean="0"/>
          </a:p>
          <a:p>
            <a:endParaRPr lang="hu-HU" sz="1300" dirty="0" smtClean="0"/>
          </a:p>
          <a:p>
            <a:r>
              <a:rPr lang="hu-HU" sz="1300" b="1" dirty="0" err="1" smtClean="0"/>
              <a:t>Kapselraum</a:t>
            </a:r>
            <a:endParaRPr lang="hu-HU" sz="1300" b="1" dirty="0"/>
          </a:p>
        </p:txBody>
      </p:sp>
      <p:sp>
        <p:nvSpPr>
          <p:cNvPr id="11" name="Szövegdoboz 10"/>
          <p:cNvSpPr txBox="1"/>
          <p:nvPr/>
        </p:nvSpPr>
        <p:spPr>
          <a:xfrm>
            <a:off x="2732827" y="6028275"/>
            <a:ext cx="8640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900" dirty="0" err="1" smtClean="0">
                <a:solidFill>
                  <a:schemeClr val="bg1"/>
                </a:solidFill>
              </a:rPr>
              <a:t>Harnpol</a:t>
            </a:r>
            <a:endParaRPr lang="hu-HU" sz="900" dirty="0">
              <a:solidFill>
                <a:schemeClr val="bg1"/>
              </a:solidFill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2267743" y="5661248"/>
            <a:ext cx="8971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00" dirty="0" err="1" smtClean="0">
                <a:solidFill>
                  <a:schemeClr val="bg1"/>
                </a:solidFill>
              </a:rPr>
              <a:t>Bowman</a:t>
            </a:r>
            <a:r>
              <a:rPr lang="hu-HU" sz="800" dirty="0" smtClean="0">
                <a:solidFill>
                  <a:schemeClr val="bg1"/>
                </a:solidFill>
              </a:rPr>
              <a:t> </a:t>
            </a:r>
            <a:r>
              <a:rPr lang="hu-HU" sz="800" dirty="0" err="1" smtClean="0">
                <a:solidFill>
                  <a:schemeClr val="bg1"/>
                </a:solidFill>
              </a:rPr>
              <a:t>Kapsel</a:t>
            </a:r>
            <a:r>
              <a:rPr lang="hu-HU" sz="800" dirty="0" smtClean="0">
                <a:solidFill>
                  <a:schemeClr val="bg1"/>
                </a:solidFill>
              </a:rPr>
              <a:t> (</a:t>
            </a:r>
            <a:r>
              <a:rPr lang="hu-HU" sz="800" dirty="0" err="1" smtClean="0">
                <a:solidFill>
                  <a:schemeClr val="bg1"/>
                </a:solidFill>
              </a:rPr>
              <a:t>parietales</a:t>
            </a:r>
            <a:r>
              <a:rPr lang="hu-HU" sz="800" dirty="0" smtClean="0">
                <a:solidFill>
                  <a:schemeClr val="bg1"/>
                </a:solidFill>
              </a:rPr>
              <a:t> Blatt)</a:t>
            </a:r>
            <a:endParaRPr lang="hu-HU" sz="800" dirty="0">
              <a:solidFill>
                <a:schemeClr val="bg1"/>
              </a:solidFill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4946931" y="3076503"/>
            <a:ext cx="100811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900" dirty="0" err="1" smtClean="0">
                <a:solidFill>
                  <a:schemeClr val="bg1"/>
                </a:solidFill>
              </a:rPr>
              <a:t>distaler</a:t>
            </a:r>
            <a:r>
              <a:rPr lang="hu-HU" sz="900" dirty="0" smtClean="0">
                <a:solidFill>
                  <a:schemeClr val="bg1"/>
                </a:solidFill>
              </a:rPr>
              <a:t> </a:t>
            </a:r>
            <a:r>
              <a:rPr lang="hu-HU" sz="900" dirty="0" err="1" smtClean="0">
                <a:solidFill>
                  <a:schemeClr val="bg1"/>
                </a:solidFill>
              </a:rPr>
              <a:t>tubulus</a:t>
            </a:r>
            <a:endParaRPr lang="hu-HU" sz="900" dirty="0">
              <a:solidFill>
                <a:schemeClr val="bg1"/>
              </a:solidFill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5228463" y="4656379"/>
            <a:ext cx="877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900" dirty="0" smtClean="0"/>
              <a:t>.</a:t>
            </a:r>
            <a:r>
              <a:rPr lang="hu-HU" sz="900" dirty="0" smtClean="0">
                <a:solidFill>
                  <a:schemeClr val="bg1"/>
                </a:solidFill>
              </a:rPr>
              <a:t> </a:t>
            </a:r>
            <a:r>
              <a:rPr lang="hu-HU" sz="900" dirty="0" err="1" smtClean="0">
                <a:solidFill>
                  <a:schemeClr val="bg1"/>
                </a:solidFill>
              </a:rPr>
              <a:t>Intraglom</a:t>
            </a:r>
            <a:r>
              <a:rPr lang="hu-HU" sz="900" dirty="0" smtClean="0">
                <a:solidFill>
                  <a:schemeClr val="bg1"/>
                </a:solidFill>
              </a:rPr>
              <a:t>. </a:t>
            </a:r>
            <a:r>
              <a:rPr lang="hu-HU" sz="900" dirty="0" err="1" smtClean="0">
                <a:solidFill>
                  <a:schemeClr val="bg1"/>
                </a:solidFill>
              </a:rPr>
              <a:t>mesangium</a:t>
            </a:r>
            <a:endParaRPr lang="hu-HU" sz="900" dirty="0"/>
          </a:p>
        </p:txBody>
      </p:sp>
      <p:sp>
        <p:nvSpPr>
          <p:cNvPr id="15" name="Szövegdoboz 14"/>
          <p:cNvSpPr txBox="1"/>
          <p:nvPr/>
        </p:nvSpPr>
        <p:spPr>
          <a:xfrm>
            <a:off x="4917582" y="5837579"/>
            <a:ext cx="856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900" dirty="0" err="1" smtClean="0">
                <a:solidFill>
                  <a:schemeClr val="bg1"/>
                </a:solidFill>
              </a:rPr>
              <a:t>Kapselraum</a:t>
            </a:r>
            <a:endParaRPr lang="hu-HU" sz="900" dirty="0">
              <a:solidFill>
                <a:schemeClr val="bg1"/>
              </a:solidFill>
            </a:endParaRPr>
          </a:p>
        </p:txBody>
      </p:sp>
      <p:cxnSp>
        <p:nvCxnSpPr>
          <p:cNvPr id="17" name="Egyenes összekötő nyíllal 16"/>
          <p:cNvCxnSpPr/>
          <p:nvPr/>
        </p:nvCxnSpPr>
        <p:spPr>
          <a:xfrm flipH="1" flipV="1">
            <a:off x="4542650" y="5811679"/>
            <a:ext cx="374932" cy="12247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zövegdoboz 19"/>
          <p:cNvSpPr txBox="1"/>
          <p:nvPr/>
        </p:nvSpPr>
        <p:spPr>
          <a:xfrm>
            <a:off x="251520" y="4179325"/>
            <a:ext cx="16561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Funktion</a:t>
            </a:r>
            <a:r>
              <a:rPr lang="hu-HU" sz="14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:</a:t>
            </a:r>
          </a:p>
          <a:p>
            <a:endParaRPr lang="hu-HU" sz="1400" dirty="0"/>
          </a:p>
          <a:p>
            <a:r>
              <a:rPr lang="hu-HU" sz="1400" dirty="0" err="1" smtClean="0"/>
              <a:t>Ultrafiltration</a:t>
            </a:r>
            <a:r>
              <a:rPr lang="hu-HU" sz="1400" dirty="0" smtClean="0"/>
              <a:t> des </a:t>
            </a:r>
            <a:r>
              <a:rPr lang="hu-HU" sz="1400" dirty="0" err="1" smtClean="0"/>
              <a:t>Blutes</a:t>
            </a:r>
            <a:r>
              <a:rPr lang="hu-HU" sz="1400" dirty="0" smtClean="0"/>
              <a:t>: </a:t>
            </a:r>
            <a:r>
              <a:rPr lang="hu-HU" sz="1400" dirty="0" err="1" smtClean="0"/>
              <a:t>Primärharn</a:t>
            </a:r>
            <a:endParaRPr lang="hu-HU" sz="1400" dirty="0"/>
          </a:p>
        </p:txBody>
      </p:sp>
      <p:sp>
        <p:nvSpPr>
          <p:cNvPr id="4" name="Szövegdoboz 3"/>
          <p:cNvSpPr txBox="1"/>
          <p:nvPr/>
        </p:nvSpPr>
        <p:spPr>
          <a:xfrm>
            <a:off x="7020272" y="301879"/>
            <a:ext cx="8640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900" dirty="0" err="1" smtClean="0"/>
              <a:t>Macula</a:t>
            </a:r>
            <a:r>
              <a:rPr lang="hu-HU" sz="900" dirty="0" smtClean="0"/>
              <a:t> </a:t>
            </a:r>
            <a:r>
              <a:rPr lang="hu-HU" sz="900" dirty="0" err="1" smtClean="0"/>
              <a:t>densa</a:t>
            </a:r>
            <a:endParaRPr lang="hu-HU" sz="900" dirty="0"/>
          </a:p>
        </p:txBody>
      </p:sp>
      <p:sp>
        <p:nvSpPr>
          <p:cNvPr id="7" name="Szövegdoboz 6"/>
          <p:cNvSpPr txBox="1"/>
          <p:nvPr/>
        </p:nvSpPr>
        <p:spPr>
          <a:xfrm>
            <a:off x="5955043" y="301879"/>
            <a:ext cx="112995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900" dirty="0" err="1" smtClean="0"/>
              <a:t>Bowman-Kapsel</a:t>
            </a:r>
            <a:endParaRPr lang="hu-HU" sz="900" dirty="0"/>
          </a:p>
        </p:txBody>
      </p:sp>
      <p:sp>
        <p:nvSpPr>
          <p:cNvPr id="9" name="Szövegdoboz 8"/>
          <p:cNvSpPr txBox="1"/>
          <p:nvPr/>
        </p:nvSpPr>
        <p:spPr>
          <a:xfrm>
            <a:off x="8100392" y="301879"/>
            <a:ext cx="7920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900" dirty="0" err="1" smtClean="0"/>
              <a:t>Kapselraum</a:t>
            </a:r>
            <a:endParaRPr lang="hu-HU" sz="900" dirty="0"/>
          </a:p>
        </p:txBody>
      </p:sp>
      <p:sp>
        <p:nvSpPr>
          <p:cNvPr id="16" name="Szövegdoboz 15"/>
          <p:cNvSpPr txBox="1"/>
          <p:nvPr/>
        </p:nvSpPr>
        <p:spPr>
          <a:xfrm>
            <a:off x="8798354" y="3202573"/>
            <a:ext cx="3326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endParaRPr lang="hu-HU" sz="3200" dirty="0"/>
          </a:p>
        </p:txBody>
      </p:sp>
      <p:sp>
        <p:nvSpPr>
          <p:cNvPr id="18" name="Szövegdoboz 17"/>
          <p:cNvSpPr txBox="1"/>
          <p:nvPr/>
        </p:nvSpPr>
        <p:spPr>
          <a:xfrm>
            <a:off x="611560" y="6259107"/>
            <a:ext cx="14832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1000" dirty="0" err="1" smtClean="0"/>
              <a:t>Nach</a:t>
            </a:r>
            <a:r>
              <a:rPr lang="hu-HU" sz="1000" dirty="0" smtClean="0"/>
              <a:t> </a:t>
            </a:r>
            <a:r>
              <a:rPr lang="hu-HU" sz="1000" dirty="0" err="1" smtClean="0"/>
              <a:t>Kriz</a:t>
            </a:r>
            <a:r>
              <a:rPr lang="hu-HU" sz="1000" dirty="0" smtClean="0"/>
              <a:t>  u. </a:t>
            </a:r>
            <a:r>
              <a:rPr lang="hu-HU" sz="1000" dirty="0" err="1" smtClean="0"/>
              <a:t>Sakai</a:t>
            </a:r>
            <a:endParaRPr lang="hu-HU" sz="1000" dirty="0"/>
          </a:p>
        </p:txBody>
      </p:sp>
      <p:sp>
        <p:nvSpPr>
          <p:cNvPr id="19" name="Szövegdoboz 18"/>
          <p:cNvSpPr txBox="1"/>
          <p:nvPr/>
        </p:nvSpPr>
        <p:spPr>
          <a:xfrm>
            <a:off x="5667404" y="6259107"/>
            <a:ext cx="43109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endParaRPr lang="hu-HU" sz="2800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567881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187624" y="116632"/>
            <a:ext cx="3888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Feinstruktur</a:t>
            </a:r>
            <a:r>
              <a:rPr lang="hu-HU" sz="20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des </a:t>
            </a:r>
            <a:r>
              <a:rPr lang="hu-HU" sz="2000" b="1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Glomerulus</a:t>
            </a:r>
            <a:endParaRPr lang="hu-HU" sz="20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611560" y="996076"/>
            <a:ext cx="460851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300" b="1" dirty="0" err="1" smtClean="0">
                <a:solidFill>
                  <a:srgbClr val="FF99CC"/>
                </a:solidFill>
              </a:rPr>
              <a:t>fenestriertes</a:t>
            </a:r>
            <a:r>
              <a:rPr lang="hu-HU" sz="1300" b="1" dirty="0" smtClean="0">
                <a:solidFill>
                  <a:srgbClr val="FF99CC"/>
                </a:solidFill>
              </a:rPr>
              <a:t> </a:t>
            </a:r>
            <a:r>
              <a:rPr lang="hu-HU" sz="1300" b="1" dirty="0" err="1" smtClean="0">
                <a:solidFill>
                  <a:srgbClr val="FF99CC"/>
                </a:solidFill>
              </a:rPr>
              <a:t>Endothel</a:t>
            </a:r>
            <a:r>
              <a:rPr lang="hu-HU" sz="1300" b="1" dirty="0" smtClean="0">
                <a:solidFill>
                  <a:srgbClr val="FF99CC"/>
                </a:solidFill>
              </a:rPr>
              <a:t>, </a:t>
            </a:r>
            <a:r>
              <a:rPr lang="hu-HU" sz="1300" dirty="0" err="1" smtClean="0">
                <a:solidFill>
                  <a:srgbClr val="FF99CC"/>
                </a:solidFill>
              </a:rPr>
              <a:t>Fenster</a:t>
            </a:r>
            <a:r>
              <a:rPr lang="hu-HU" sz="1300" dirty="0" smtClean="0">
                <a:solidFill>
                  <a:srgbClr val="FF99CC"/>
                </a:solidFill>
              </a:rPr>
              <a:t> </a:t>
            </a:r>
            <a:r>
              <a:rPr lang="hu-HU" sz="1300" dirty="0" err="1" smtClean="0">
                <a:solidFill>
                  <a:srgbClr val="FF99CC"/>
                </a:solidFill>
              </a:rPr>
              <a:t>ohne</a:t>
            </a:r>
            <a:r>
              <a:rPr lang="hu-HU" sz="1300" dirty="0" smtClean="0">
                <a:solidFill>
                  <a:srgbClr val="FF99CC"/>
                </a:solidFill>
              </a:rPr>
              <a:t> </a:t>
            </a:r>
            <a:r>
              <a:rPr lang="hu-HU" sz="1300" dirty="0" err="1" smtClean="0">
                <a:solidFill>
                  <a:srgbClr val="FF99CC"/>
                </a:solidFill>
              </a:rPr>
              <a:t>Diaphragma</a:t>
            </a:r>
            <a:r>
              <a:rPr lang="hu-HU" sz="1300" dirty="0" smtClean="0">
                <a:solidFill>
                  <a:srgbClr val="FF99CC"/>
                </a:solidFill>
              </a:rPr>
              <a:t> </a:t>
            </a:r>
            <a:r>
              <a:rPr lang="hu-HU" sz="1300" dirty="0" smtClean="0"/>
              <a:t>(</a:t>
            </a:r>
            <a:r>
              <a:rPr lang="hu-HU" sz="1300" dirty="0" err="1" smtClean="0"/>
              <a:t>Glykokalyx</a:t>
            </a:r>
            <a:r>
              <a:rPr lang="hu-HU" sz="1300" dirty="0" smtClean="0"/>
              <a:t>, </a:t>
            </a:r>
            <a:r>
              <a:rPr lang="hu-HU" sz="1300" dirty="0" err="1" smtClean="0"/>
              <a:t>anionisch</a:t>
            </a:r>
            <a:r>
              <a:rPr lang="hu-HU" sz="1300" dirty="0" smtClean="0"/>
              <a:t>)</a:t>
            </a:r>
          </a:p>
          <a:p>
            <a:r>
              <a:rPr lang="hu-HU" sz="1300" b="1" dirty="0" err="1" smtClean="0">
                <a:solidFill>
                  <a:srgbClr val="FF99CC"/>
                </a:solidFill>
              </a:rPr>
              <a:t>Basalmembran</a:t>
            </a:r>
            <a:r>
              <a:rPr lang="hu-HU" sz="1300" dirty="0" smtClean="0"/>
              <a:t>: </a:t>
            </a:r>
            <a:r>
              <a:rPr lang="hu-HU" sz="1300" dirty="0" err="1" smtClean="0"/>
              <a:t>lamina</a:t>
            </a:r>
            <a:r>
              <a:rPr lang="hu-HU" sz="1300" dirty="0" smtClean="0"/>
              <a:t> </a:t>
            </a:r>
            <a:r>
              <a:rPr lang="hu-HU" sz="1300" dirty="0" err="1" smtClean="0"/>
              <a:t>rara</a:t>
            </a:r>
            <a:r>
              <a:rPr lang="hu-HU" sz="1300" dirty="0" smtClean="0"/>
              <a:t> </a:t>
            </a:r>
            <a:r>
              <a:rPr lang="hu-HU" sz="1300" dirty="0" err="1" smtClean="0"/>
              <a:t>interna</a:t>
            </a:r>
            <a:r>
              <a:rPr lang="hu-HU" sz="1300" dirty="0" smtClean="0"/>
              <a:t>, </a:t>
            </a:r>
            <a:r>
              <a:rPr lang="hu-HU" sz="1300" dirty="0" err="1" smtClean="0"/>
              <a:t>lamina</a:t>
            </a:r>
            <a:r>
              <a:rPr lang="hu-HU" sz="1300" dirty="0" smtClean="0"/>
              <a:t> </a:t>
            </a:r>
            <a:r>
              <a:rPr lang="hu-HU" sz="1300" dirty="0" err="1" smtClean="0"/>
              <a:t>densa</a:t>
            </a:r>
            <a:r>
              <a:rPr lang="hu-HU" sz="1300" dirty="0" smtClean="0"/>
              <a:t> (</a:t>
            </a:r>
            <a:r>
              <a:rPr lang="hu-HU" sz="1300" dirty="0" err="1" smtClean="0"/>
              <a:t>Kollagen</a:t>
            </a:r>
            <a:r>
              <a:rPr lang="hu-HU" sz="1300" dirty="0" smtClean="0"/>
              <a:t> IV), </a:t>
            </a:r>
            <a:r>
              <a:rPr lang="hu-HU" sz="1300" dirty="0" err="1" smtClean="0"/>
              <a:t>lamina</a:t>
            </a:r>
            <a:r>
              <a:rPr lang="hu-HU" sz="1300" dirty="0" smtClean="0"/>
              <a:t> </a:t>
            </a:r>
            <a:r>
              <a:rPr lang="hu-HU" sz="1300" dirty="0" err="1" smtClean="0"/>
              <a:t>rara</a:t>
            </a:r>
            <a:r>
              <a:rPr lang="hu-HU" sz="1300" dirty="0" smtClean="0"/>
              <a:t> </a:t>
            </a:r>
            <a:r>
              <a:rPr lang="hu-HU" sz="1300" dirty="0" err="1" smtClean="0"/>
              <a:t>externa</a:t>
            </a:r>
            <a:r>
              <a:rPr lang="hu-HU" sz="1300" dirty="0" smtClean="0"/>
              <a:t> </a:t>
            </a:r>
            <a:endParaRPr lang="hu-HU" sz="1300" dirty="0"/>
          </a:p>
        </p:txBody>
      </p:sp>
      <p:sp>
        <p:nvSpPr>
          <p:cNvPr id="4" name="Szövegdoboz 3"/>
          <p:cNvSpPr txBox="1"/>
          <p:nvPr/>
        </p:nvSpPr>
        <p:spPr>
          <a:xfrm>
            <a:off x="474931" y="642603"/>
            <a:ext cx="2304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 err="1" smtClean="0">
                <a:solidFill>
                  <a:srgbClr val="FFFF00"/>
                </a:solidFill>
              </a:rPr>
              <a:t>Kapillaren</a:t>
            </a:r>
            <a:r>
              <a:rPr lang="hu-HU" sz="1600" dirty="0" smtClean="0">
                <a:solidFill>
                  <a:srgbClr val="FFFF00"/>
                </a:solidFill>
              </a:rPr>
              <a:t>:</a:t>
            </a:r>
            <a:endParaRPr lang="hu-HU" sz="1600" dirty="0">
              <a:solidFill>
                <a:srgbClr val="FFFF00"/>
              </a:solidFill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610845"/>
            <a:ext cx="3776464" cy="3038972"/>
          </a:xfrm>
          <a:prstGeom prst="rect">
            <a:avLst/>
          </a:prstGeom>
        </p:spPr>
      </p:pic>
      <p:sp>
        <p:nvSpPr>
          <p:cNvPr id="9" name="Szövegdoboz 8"/>
          <p:cNvSpPr txBox="1"/>
          <p:nvPr/>
        </p:nvSpPr>
        <p:spPr>
          <a:xfrm>
            <a:off x="431387" y="1974425"/>
            <a:ext cx="11521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 err="1" smtClean="0">
                <a:solidFill>
                  <a:srgbClr val="FFFF00"/>
                </a:solidFill>
              </a:rPr>
              <a:t>Podocyten</a:t>
            </a:r>
            <a:r>
              <a:rPr lang="hu-HU" sz="1600" dirty="0" smtClean="0">
                <a:solidFill>
                  <a:srgbClr val="FFFF00"/>
                </a:solidFill>
              </a:rPr>
              <a:t>:</a:t>
            </a:r>
            <a:endParaRPr lang="hu-HU" sz="1600" dirty="0">
              <a:solidFill>
                <a:srgbClr val="FFFF00"/>
              </a:solidFill>
            </a:endParaRPr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162" y="3807813"/>
            <a:ext cx="3168352" cy="2894306"/>
          </a:xfrm>
          <a:prstGeom prst="rect">
            <a:avLst/>
          </a:prstGeom>
        </p:spPr>
      </p:pic>
      <p:sp>
        <p:nvSpPr>
          <p:cNvPr id="11" name="Szövegdoboz 10"/>
          <p:cNvSpPr txBox="1"/>
          <p:nvPr/>
        </p:nvSpPr>
        <p:spPr>
          <a:xfrm>
            <a:off x="3779912" y="6525344"/>
            <a:ext cx="93041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00" dirty="0" err="1" smtClean="0">
                <a:solidFill>
                  <a:schemeClr val="bg1"/>
                </a:solidFill>
              </a:rPr>
              <a:t>Mesangiale</a:t>
            </a:r>
            <a:r>
              <a:rPr lang="hu-HU" sz="800" dirty="0" smtClean="0">
                <a:solidFill>
                  <a:schemeClr val="bg1"/>
                </a:solidFill>
              </a:rPr>
              <a:t> </a:t>
            </a:r>
            <a:r>
              <a:rPr lang="hu-HU" sz="800" dirty="0" err="1" smtClean="0">
                <a:solidFill>
                  <a:schemeClr val="bg1"/>
                </a:solidFill>
              </a:rPr>
              <a:t>Zelle</a:t>
            </a:r>
            <a:endParaRPr lang="hu-HU" sz="800" dirty="0">
              <a:solidFill>
                <a:schemeClr val="bg1"/>
              </a:solidFill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3023828" y="5160362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800" dirty="0" err="1">
                <a:solidFill>
                  <a:schemeClr val="bg1"/>
                </a:solidFill>
              </a:rPr>
              <a:t>f</a:t>
            </a:r>
            <a:r>
              <a:rPr lang="hu-HU" sz="800" dirty="0" err="1" smtClean="0">
                <a:solidFill>
                  <a:schemeClr val="bg1"/>
                </a:solidFill>
              </a:rPr>
              <a:t>enestriertes</a:t>
            </a:r>
            <a:r>
              <a:rPr lang="hu-HU" sz="800" dirty="0" smtClean="0">
                <a:solidFill>
                  <a:schemeClr val="bg1"/>
                </a:solidFill>
              </a:rPr>
              <a:t> </a:t>
            </a:r>
            <a:r>
              <a:rPr lang="hu-HU" sz="800" dirty="0" err="1" smtClean="0">
                <a:solidFill>
                  <a:schemeClr val="bg1"/>
                </a:solidFill>
              </a:rPr>
              <a:t>Endothel</a:t>
            </a:r>
            <a:endParaRPr lang="hu-HU" sz="800" dirty="0">
              <a:solidFill>
                <a:schemeClr val="bg1"/>
              </a:solidFill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3131840" y="4365104"/>
            <a:ext cx="7200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00" dirty="0" err="1" smtClean="0">
                <a:solidFill>
                  <a:schemeClr val="bg1"/>
                </a:solidFill>
              </a:rPr>
              <a:t>Füßchen</a:t>
            </a:r>
            <a:endParaRPr lang="hu-HU" sz="800" dirty="0">
              <a:solidFill>
                <a:schemeClr val="bg1"/>
              </a:solidFill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573706" y="2357154"/>
            <a:ext cx="417646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300" dirty="0" err="1" smtClean="0"/>
              <a:t>Viszerales</a:t>
            </a:r>
            <a:r>
              <a:rPr lang="hu-HU" sz="1300" dirty="0" smtClean="0"/>
              <a:t> Blatt der </a:t>
            </a:r>
            <a:r>
              <a:rPr lang="hu-HU" sz="1300" dirty="0" err="1" smtClean="0"/>
              <a:t>Bowman-Kapsel</a:t>
            </a:r>
            <a:r>
              <a:rPr lang="hu-HU" sz="1300" dirty="0" smtClean="0"/>
              <a:t>,  </a:t>
            </a:r>
            <a:r>
              <a:rPr lang="hu-HU" sz="1300" dirty="0" err="1" smtClean="0"/>
              <a:t>verzweigte</a:t>
            </a:r>
            <a:r>
              <a:rPr lang="hu-HU" sz="1300" dirty="0" smtClean="0"/>
              <a:t> </a:t>
            </a:r>
            <a:r>
              <a:rPr lang="hu-HU" sz="1300" dirty="0" err="1" smtClean="0"/>
              <a:t>Epithelzellen</a:t>
            </a:r>
            <a:r>
              <a:rPr lang="hu-HU" sz="1300" dirty="0" smtClean="0"/>
              <a:t> mit </a:t>
            </a:r>
            <a:r>
              <a:rPr lang="hu-HU" sz="1300" dirty="0" err="1" smtClean="0"/>
              <a:t>primären</a:t>
            </a:r>
            <a:r>
              <a:rPr lang="hu-HU" sz="1300" dirty="0" smtClean="0"/>
              <a:t>, </a:t>
            </a:r>
            <a:r>
              <a:rPr lang="hu-HU" sz="1300" dirty="0" err="1" smtClean="0"/>
              <a:t>sekundären</a:t>
            </a:r>
            <a:r>
              <a:rPr lang="hu-HU" sz="1300" dirty="0" smtClean="0"/>
              <a:t> und </a:t>
            </a:r>
            <a:r>
              <a:rPr lang="hu-HU" sz="1300" dirty="0" err="1" smtClean="0"/>
              <a:t>tertiären</a:t>
            </a:r>
            <a:r>
              <a:rPr lang="hu-HU" sz="1300" dirty="0" smtClean="0"/>
              <a:t> (</a:t>
            </a:r>
            <a:r>
              <a:rPr lang="hu-HU" sz="1300" dirty="0" err="1" smtClean="0"/>
              <a:t>fingerförmigen</a:t>
            </a:r>
            <a:r>
              <a:rPr lang="hu-HU" sz="1300" dirty="0" smtClean="0"/>
              <a:t>) </a:t>
            </a:r>
            <a:r>
              <a:rPr lang="hu-HU" sz="1300" dirty="0" err="1" smtClean="0"/>
              <a:t>Fortsätzen</a:t>
            </a:r>
            <a:r>
              <a:rPr lang="hu-HU" sz="1300" dirty="0" smtClean="0"/>
              <a:t>.</a:t>
            </a:r>
          </a:p>
          <a:p>
            <a:r>
              <a:rPr lang="hu-HU" sz="1300" dirty="0" err="1" smtClean="0"/>
              <a:t>Bedeckt</a:t>
            </a:r>
            <a:r>
              <a:rPr lang="hu-HU" sz="1300" dirty="0" smtClean="0"/>
              <a:t> die </a:t>
            </a:r>
            <a:r>
              <a:rPr lang="hu-HU" sz="1300" dirty="0" err="1" smtClean="0"/>
              <a:t>Harnseite</a:t>
            </a:r>
            <a:r>
              <a:rPr lang="hu-HU" sz="1300" dirty="0" smtClean="0"/>
              <a:t> der </a:t>
            </a:r>
            <a:r>
              <a:rPr lang="hu-HU" sz="1300" dirty="0" err="1" smtClean="0"/>
              <a:t>lamina</a:t>
            </a:r>
            <a:r>
              <a:rPr lang="hu-HU" sz="1300" dirty="0" smtClean="0"/>
              <a:t> </a:t>
            </a:r>
            <a:r>
              <a:rPr lang="hu-HU" sz="1300" dirty="0" err="1" smtClean="0"/>
              <a:t>basalis</a:t>
            </a:r>
            <a:r>
              <a:rPr lang="hu-HU" sz="1300" dirty="0" smtClean="0"/>
              <a:t> des </a:t>
            </a:r>
            <a:r>
              <a:rPr lang="hu-HU" sz="1300" dirty="0" err="1" smtClean="0"/>
              <a:t>Endothels</a:t>
            </a:r>
            <a:r>
              <a:rPr lang="hu-HU" sz="1300" dirty="0" smtClean="0"/>
              <a:t>, </a:t>
            </a:r>
            <a:r>
              <a:rPr lang="hu-HU" sz="1300" dirty="0" err="1" smtClean="0"/>
              <a:t>stehend</a:t>
            </a:r>
            <a:r>
              <a:rPr lang="hu-HU" sz="1300" dirty="0" smtClean="0"/>
              <a:t> an </a:t>
            </a:r>
            <a:r>
              <a:rPr lang="hu-HU" sz="1300" dirty="0" err="1" smtClean="0"/>
              <a:t>vielen</a:t>
            </a:r>
            <a:r>
              <a:rPr lang="hu-HU" sz="1300" dirty="0" smtClean="0"/>
              <a:t> </a:t>
            </a:r>
            <a:r>
              <a:rPr lang="hu-HU" sz="1300" dirty="0" err="1"/>
              <a:t>kleinen</a:t>
            </a:r>
            <a:r>
              <a:rPr lang="hu-HU" sz="1300" dirty="0"/>
              <a:t> </a:t>
            </a:r>
            <a:r>
              <a:rPr lang="hu-HU" sz="1300" dirty="0" err="1" smtClean="0"/>
              <a:t>Füßchen</a:t>
            </a:r>
            <a:r>
              <a:rPr lang="hu-HU" sz="1300" dirty="0" smtClean="0"/>
              <a:t>. </a:t>
            </a:r>
            <a:r>
              <a:rPr lang="hu-HU" sz="1300" dirty="0" err="1" smtClean="0"/>
              <a:t>Feine</a:t>
            </a:r>
            <a:r>
              <a:rPr lang="hu-HU" sz="1300" dirty="0" smtClean="0"/>
              <a:t> </a:t>
            </a:r>
            <a:r>
              <a:rPr lang="hu-HU" sz="1300" dirty="0" err="1" smtClean="0"/>
              <a:t>Schlitzen</a:t>
            </a:r>
            <a:r>
              <a:rPr lang="hu-HU" sz="1300" dirty="0" smtClean="0"/>
              <a:t> </a:t>
            </a:r>
            <a:r>
              <a:rPr lang="hu-HU" sz="1300" dirty="0" err="1" smtClean="0"/>
              <a:t>zwischen</a:t>
            </a:r>
            <a:r>
              <a:rPr lang="hu-HU" sz="1300" dirty="0" smtClean="0"/>
              <a:t> </a:t>
            </a:r>
            <a:r>
              <a:rPr lang="hu-HU" sz="1300" dirty="0" err="1" smtClean="0"/>
              <a:t>Füßchen</a:t>
            </a:r>
            <a:r>
              <a:rPr lang="hu-HU" sz="1300" dirty="0" smtClean="0"/>
              <a:t>.</a:t>
            </a:r>
            <a:endParaRPr lang="hu-HU" sz="1300" dirty="0"/>
          </a:p>
        </p:txBody>
      </p:sp>
      <p:sp>
        <p:nvSpPr>
          <p:cNvPr id="15" name="Szövegdoboz 14"/>
          <p:cNvSpPr txBox="1"/>
          <p:nvPr/>
        </p:nvSpPr>
        <p:spPr>
          <a:xfrm>
            <a:off x="323528" y="3789040"/>
            <a:ext cx="18002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 err="1" smtClean="0">
                <a:solidFill>
                  <a:srgbClr val="FFFF00"/>
                </a:solidFill>
              </a:rPr>
              <a:t>Mesangium</a:t>
            </a:r>
            <a:r>
              <a:rPr lang="hu-HU" sz="1600" dirty="0" smtClean="0">
                <a:solidFill>
                  <a:srgbClr val="FFFF00"/>
                </a:solidFill>
              </a:rPr>
              <a:t>:</a:t>
            </a:r>
          </a:p>
          <a:p>
            <a:endParaRPr lang="hu-HU" sz="1600" dirty="0" smtClean="0">
              <a:solidFill>
                <a:srgbClr val="FFFF00"/>
              </a:solidFill>
            </a:endParaRPr>
          </a:p>
          <a:p>
            <a:r>
              <a:rPr lang="hu-HU" sz="1300" dirty="0" err="1" smtClean="0"/>
              <a:t>Mesangiale</a:t>
            </a:r>
            <a:r>
              <a:rPr lang="hu-HU" sz="1300" dirty="0" smtClean="0"/>
              <a:t> </a:t>
            </a:r>
            <a:r>
              <a:rPr lang="hu-HU" sz="1300" dirty="0" err="1" smtClean="0"/>
              <a:t>Zellen</a:t>
            </a:r>
            <a:r>
              <a:rPr lang="hu-HU" sz="1300" dirty="0" smtClean="0"/>
              <a:t> </a:t>
            </a:r>
            <a:r>
              <a:rPr lang="hu-HU" sz="1300" dirty="0" err="1" smtClean="0"/>
              <a:t>in</a:t>
            </a:r>
            <a:r>
              <a:rPr lang="hu-HU" sz="1300" dirty="0" smtClean="0"/>
              <a:t> </a:t>
            </a:r>
            <a:r>
              <a:rPr lang="hu-HU" sz="1300" dirty="0" err="1" smtClean="0"/>
              <a:t>extrazelluläre</a:t>
            </a:r>
            <a:r>
              <a:rPr lang="hu-HU" sz="1300" dirty="0" smtClean="0"/>
              <a:t> </a:t>
            </a:r>
            <a:r>
              <a:rPr lang="hu-HU" sz="1300" dirty="0" err="1" smtClean="0"/>
              <a:t>Matrix</a:t>
            </a:r>
            <a:r>
              <a:rPr lang="hu-HU" sz="1300" dirty="0" smtClean="0"/>
              <a:t> (</a:t>
            </a:r>
            <a:r>
              <a:rPr lang="hu-HU" sz="1300" dirty="0" err="1"/>
              <a:t>P</a:t>
            </a:r>
            <a:r>
              <a:rPr lang="hu-HU" sz="1300" dirty="0" err="1" smtClean="0"/>
              <a:t>roteoglykane</a:t>
            </a:r>
            <a:r>
              <a:rPr lang="hu-HU" sz="1300" dirty="0" smtClean="0"/>
              <a:t>) </a:t>
            </a:r>
            <a:r>
              <a:rPr lang="hu-HU" sz="1300" dirty="0" err="1" smtClean="0"/>
              <a:t>eingebettet</a:t>
            </a:r>
            <a:r>
              <a:rPr lang="hu-HU" sz="1300" dirty="0" smtClean="0"/>
              <a:t>. </a:t>
            </a:r>
            <a:r>
              <a:rPr lang="hu-HU" sz="1300" dirty="0" err="1" smtClean="0"/>
              <a:t>Kontraktile</a:t>
            </a:r>
            <a:r>
              <a:rPr lang="hu-HU" sz="1300" dirty="0" smtClean="0"/>
              <a:t> </a:t>
            </a:r>
            <a:r>
              <a:rPr lang="hu-HU" sz="1300" dirty="0" err="1" smtClean="0"/>
              <a:t>Zellen</a:t>
            </a:r>
            <a:r>
              <a:rPr lang="hu-HU" sz="1300" dirty="0" smtClean="0"/>
              <a:t>, an die </a:t>
            </a:r>
            <a:r>
              <a:rPr lang="hu-HU" sz="1300" dirty="0" err="1" smtClean="0"/>
              <a:t>Basalmembran</a:t>
            </a:r>
            <a:r>
              <a:rPr lang="hu-HU" sz="1300" dirty="0" smtClean="0"/>
              <a:t> und </a:t>
            </a:r>
            <a:r>
              <a:rPr lang="hu-HU" sz="1300" dirty="0" err="1" smtClean="0"/>
              <a:t>Podocytenfüße</a:t>
            </a:r>
            <a:r>
              <a:rPr lang="hu-HU" sz="1300" dirty="0" smtClean="0"/>
              <a:t> </a:t>
            </a:r>
            <a:r>
              <a:rPr lang="hu-HU" sz="1300" dirty="0" err="1" smtClean="0"/>
              <a:t>verankert</a:t>
            </a:r>
            <a:r>
              <a:rPr lang="hu-HU" sz="1300" dirty="0" smtClean="0"/>
              <a:t>. </a:t>
            </a:r>
            <a:r>
              <a:rPr lang="hu-HU" sz="1300" dirty="0" err="1" smtClean="0"/>
              <a:t>Stabilisieren</a:t>
            </a:r>
            <a:r>
              <a:rPr lang="hu-HU" sz="1300" dirty="0" smtClean="0"/>
              <a:t> die </a:t>
            </a:r>
            <a:r>
              <a:rPr lang="hu-HU" sz="1300" dirty="0" err="1" smtClean="0"/>
              <a:t>Kapillaren</a:t>
            </a:r>
            <a:r>
              <a:rPr lang="hu-HU" sz="1300" dirty="0" smtClean="0"/>
              <a:t>. </a:t>
            </a:r>
            <a:r>
              <a:rPr lang="hu-HU" sz="1300" dirty="0" err="1" smtClean="0"/>
              <a:t>Phagocytieren</a:t>
            </a:r>
            <a:r>
              <a:rPr lang="hu-HU" sz="1300" dirty="0" smtClean="0"/>
              <a:t>.</a:t>
            </a:r>
            <a:endParaRPr lang="hu-HU" sz="1300" dirty="0"/>
          </a:p>
        </p:txBody>
      </p:sp>
      <p:pic>
        <p:nvPicPr>
          <p:cNvPr id="17" name="Picture 4" descr="beolvasás005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9346" y="3789041"/>
            <a:ext cx="3617190" cy="2913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Szövegdoboz 17"/>
          <p:cNvSpPr txBox="1"/>
          <p:nvPr/>
        </p:nvSpPr>
        <p:spPr>
          <a:xfrm>
            <a:off x="7560332" y="5949280"/>
            <a:ext cx="7200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100" dirty="0" smtClean="0"/>
              <a:t>Lumen</a:t>
            </a:r>
            <a:endParaRPr lang="hu-HU" sz="1100" dirty="0"/>
          </a:p>
        </p:txBody>
      </p:sp>
      <p:sp>
        <p:nvSpPr>
          <p:cNvPr id="19" name="Szövegdoboz 18"/>
          <p:cNvSpPr txBox="1"/>
          <p:nvPr/>
        </p:nvSpPr>
        <p:spPr>
          <a:xfrm>
            <a:off x="5379346" y="5958698"/>
            <a:ext cx="7920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100" b="1" dirty="0" err="1" smtClean="0">
                <a:solidFill>
                  <a:schemeClr val="bg1"/>
                </a:solidFill>
              </a:rPr>
              <a:t>Podocyt</a:t>
            </a:r>
            <a:endParaRPr lang="hu-HU" sz="1100" b="1" dirty="0">
              <a:solidFill>
                <a:schemeClr val="bg1"/>
              </a:solidFill>
            </a:endParaRPr>
          </a:p>
        </p:txBody>
      </p:sp>
      <p:sp>
        <p:nvSpPr>
          <p:cNvPr id="20" name="Szövegdoboz 19"/>
          <p:cNvSpPr txBox="1"/>
          <p:nvPr/>
        </p:nvSpPr>
        <p:spPr>
          <a:xfrm>
            <a:off x="7812360" y="4983970"/>
            <a:ext cx="9361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100" dirty="0" err="1" smtClean="0"/>
              <a:t>Endothel</a:t>
            </a:r>
            <a:endParaRPr lang="hu-HU" sz="1100" dirty="0"/>
          </a:p>
        </p:txBody>
      </p:sp>
      <p:cxnSp>
        <p:nvCxnSpPr>
          <p:cNvPr id="22" name="Egyenes összekötő nyíllal 21"/>
          <p:cNvCxnSpPr>
            <a:stCxn id="20" idx="1"/>
          </p:cNvCxnSpPr>
          <p:nvPr/>
        </p:nvCxnSpPr>
        <p:spPr>
          <a:xfrm flipH="1" flipV="1">
            <a:off x="7596336" y="4899727"/>
            <a:ext cx="216024" cy="21504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zövegdoboz 5"/>
          <p:cNvSpPr txBox="1"/>
          <p:nvPr/>
        </p:nvSpPr>
        <p:spPr>
          <a:xfrm>
            <a:off x="1627059" y="6374363"/>
            <a:ext cx="3526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endParaRPr lang="hu-HU" sz="3200" dirty="0"/>
          </a:p>
        </p:txBody>
      </p:sp>
      <p:sp>
        <p:nvSpPr>
          <p:cNvPr id="7" name="Szövegdoboz 6"/>
          <p:cNvSpPr txBox="1"/>
          <p:nvPr/>
        </p:nvSpPr>
        <p:spPr>
          <a:xfrm>
            <a:off x="8460432" y="6309320"/>
            <a:ext cx="360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endParaRPr lang="hu-HU" sz="3200" dirty="0"/>
          </a:p>
        </p:txBody>
      </p:sp>
      <p:sp>
        <p:nvSpPr>
          <p:cNvPr id="8" name="Szövegdoboz 7"/>
          <p:cNvSpPr txBox="1"/>
          <p:nvPr/>
        </p:nvSpPr>
        <p:spPr>
          <a:xfrm>
            <a:off x="6300192" y="260648"/>
            <a:ext cx="25922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1000" dirty="0" smtClean="0"/>
              <a:t>Ross, Kaye, </a:t>
            </a:r>
            <a:r>
              <a:rPr lang="hu-HU" sz="1000" dirty="0" err="1" smtClean="0"/>
              <a:t>Pawlina</a:t>
            </a:r>
            <a:r>
              <a:rPr lang="hu-HU" sz="1000" dirty="0" smtClean="0"/>
              <a:t>: </a:t>
            </a:r>
            <a:r>
              <a:rPr lang="hu-HU" sz="1000" dirty="0" err="1" smtClean="0"/>
              <a:t>Histology</a:t>
            </a:r>
            <a:r>
              <a:rPr lang="hu-HU" sz="1000" dirty="0" smtClean="0"/>
              <a:t>, 2003</a:t>
            </a:r>
            <a:endParaRPr lang="hu-HU" sz="1000" dirty="0"/>
          </a:p>
        </p:txBody>
      </p:sp>
      <p:sp>
        <p:nvSpPr>
          <p:cNvPr id="16" name="Szövegdoboz 15"/>
          <p:cNvSpPr txBox="1"/>
          <p:nvPr/>
        </p:nvSpPr>
        <p:spPr>
          <a:xfrm>
            <a:off x="6412510" y="117104"/>
            <a:ext cx="432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endParaRPr lang="hu-HU" sz="32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085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971600" y="348625"/>
            <a:ext cx="4680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Der </a:t>
            </a:r>
            <a:r>
              <a:rPr lang="hu-HU" sz="2000" b="1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glomeruläre</a:t>
            </a:r>
            <a:r>
              <a:rPr lang="hu-HU" sz="20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Filter</a:t>
            </a:r>
            <a:endParaRPr lang="hu-HU" sz="20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580" y="836712"/>
            <a:ext cx="3012948" cy="2395728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580" y="3843447"/>
            <a:ext cx="3012948" cy="2249624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6838002" y="3843447"/>
            <a:ext cx="93610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900" b="1" dirty="0" err="1" smtClean="0">
                <a:solidFill>
                  <a:srgbClr val="C00000"/>
                </a:solidFill>
              </a:rPr>
              <a:t>Filterporen</a:t>
            </a:r>
            <a:endParaRPr lang="hu-HU" sz="900" b="1" dirty="0">
              <a:solidFill>
                <a:srgbClr val="C00000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7380312" y="1052736"/>
            <a:ext cx="100811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00" b="1" dirty="0" err="1" smtClean="0">
                <a:solidFill>
                  <a:schemeClr val="bg1"/>
                </a:solidFill>
              </a:rPr>
              <a:t>Schlitzdiaphragma</a:t>
            </a:r>
            <a:endParaRPr lang="hu-HU" sz="800" b="1" dirty="0">
              <a:solidFill>
                <a:schemeClr val="bg1"/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6084168" y="3843447"/>
            <a:ext cx="64807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800" dirty="0" err="1" smtClean="0">
                <a:solidFill>
                  <a:schemeClr val="bg1"/>
                </a:solidFill>
              </a:rPr>
              <a:t>Membran</a:t>
            </a:r>
            <a:endParaRPr lang="hu-HU" sz="800" dirty="0">
              <a:solidFill>
                <a:schemeClr val="bg1"/>
              </a:solidFill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7672316" y="3843447"/>
            <a:ext cx="7920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800" dirty="0" err="1" smtClean="0">
                <a:solidFill>
                  <a:schemeClr val="bg1"/>
                </a:solidFill>
              </a:rPr>
              <a:t>Membran</a:t>
            </a:r>
            <a:endParaRPr lang="hu-HU" sz="800" dirty="0">
              <a:solidFill>
                <a:schemeClr val="bg1"/>
              </a:solidFill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389598" y="1090501"/>
            <a:ext cx="5046497" cy="312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Komponenten</a:t>
            </a:r>
            <a:r>
              <a:rPr lang="hu-HU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:</a:t>
            </a:r>
          </a:p>
          <a:p>
            <a:endParaRPr lang="hu-HU" dirty="0"/>
          </a:p>
          <a:p>
            <a:r>
              <a:rPr lang="hu-HU" sz="1400" b="1" dirty="0" smtClean="0">
                <a:solidFill>
                  <a:srgbClr val="FFFF00"/>
                </a:solidFill>
              </a:rPr>
              <a:t>1. </a:t>
            </a:r>
            <a:r>
              <a:rPr lang="hu-HU" sz="1400" b="1" dirty="0" err="1" smtClean="0">
                <a:solidFill>
                  <a:srgbClr val="FFFF00"/>
                </a:solidFill>
              </a:rPr>
              <a:t>Lamina</a:t>
            </a:r>
            <a:r>
              <a:rPr lang="hu-HU" sz="1400" b="1" dirty="0" smtClean="0">
                <a:solidFill>
                  <a:srgbClr val="FFFF00"/>
                </a:solidFill>
              </a:rPr>
              <a:t> </a:t>
            </a:r>
            <a:r>
              <a:rPr lang="hu-HU" sz="1400" b="1" dirty="0" err="1" smtClean="0">
                <a:solidFill>
                  <a:srgbClr val="FFFF00"/>
                </a:solidFill>
              </a:rPr>
              <a:t>densa</a:t>
            </a:r>
            <a:r>
              <a:rPr lang="hu-HU" sz="1400" b="1" dirty="0" smtClean="0">
                <a:solidFill>
                  <a:srgbClr val="FFFF00"/>
                </a:solidFill>
              </a:rPr>
              <a:t> der </a:t>
            </a:r>
            <a:r>
              <a:rPr lang="hu-HU" sz="1400" b="1" dirty="0" err="1" smtClean="0">
                <a:solidFill>
                  <a:srgbClr val="FFFF00"/>
                </a:solidFill>
              </a:rPr>
              <a:t>Basalmembran</a:t>
            </a:r>
            <a:r>
              <a:rPr lang="hu-HU" sz="1400" dirty="0" smtClean="0"/>
              <a:t>. </a:t>
            </a:r>
            <a:r>
              <a:rPr lang="hu-HU" sz="1300" dirty="0" err="1" smtClean="0"/>
              <a:t>Molekulare</a:t>
            </a:r>
            <a:r>
              <a:rPr lang="hu-HU" sz="1300" dirty="0" smtClean="0"/>
              <a:t> </a:t>
            </a:r>
            <a:r>
              <a:rPr lang="hu-HU" sz="1300" dirty="0" err="1" smtClean="0"/>
              <a:t>Filzmatte</a:t>
            </a:r>
            <a:r>
              <a:rPr lang="hu-HU" sz="1300" dirty="0" smtClean="0"/>
              <a:t> </a:t>
            </a:r>
            <a:r>
              <a:rPr lang="hu-HU" sz="1300" dirty="0" err="1" smtClean="0"/>
              <a:t>aus</a:t>
            </a:r>
            <a:r>
              <a:rPr lang="hu-HU" sz="1300" dirty="0" smtClean="0"/>
              <a:t> </a:t>
            </a:r>
            <a:r>
              <a:rPr lang="hu-HU" sz="1300" dirty="0" err="1" smtClean="0"/>
              <a:t>Kollagen</a:t>
            </a:r>
            <a:r>
              <a:rPr lang="hu-HU" sz="1300" dirty="0" smtClean="0"/>
              <a:t> IV,  </a:t>
            </a:r>
            <a:r>
              <a:rPr lang="hu-HU" sz="1300" dirty="0" err="1" smtClean="0"/>
              <a:t>quervernetzt</a:t>
            </a:r>
            <a:r>
              <a:rPr lang="hu-HU" sz="1300" dirty="0" smtClean="0"/>
              <a:t>. </a:t>
            </a:r>
            <a:r>
              <a:rPr lang="hu-HU" sz="1300" dirty="0" err="1" smtClean="0"/>
              <a:t>Laminin</a:t>
            </a:r>
            <a:r>
              <a:rPr lang="hu-HU" sz="1300" dirty="0" smtClean="0"/>
              <a:t> und </a:t>
            </a:r>
            <a:r>
              <a:rPr lang="hu-HU" sz="1300" dirty="0" err="1" smtClean="0"/>
              <a:t>Heparansulfat-Proteoglykane</a:t>
            </a:r>
            <a:r>
              <a:rPr lang="hu-HU" sz="1300" dirty="0" smtClean="0"/>
              <a:t> </a:t>
            </a:r>
            <a:r>
              <a:rPr lang="hu-HU" sz="1300" dirty="0" err="1" smtClean="0"/>
              <a:t>in</a:t>
            </a:r>
            <a:r>
              <a:rPr lang="hu-HU" sz="1300" dirty="0" smtClean="0"/>
              <a:t> der </a:t>
            </a:r>
            <a:r>
              <a:rPr lang="hu-HU" sz="1300" dirty="0" err="1" smtClean="0"/>
              <a:t>lamina</a:t>
            </a:r>
            <a:r>
              <a:rPr lang="hu-HU" sz="1300" dirty="0" smtClean="0"/>
              <a:t> </a:t>
            </a:r>
            <a:r>
              <a:rPr lang="hu-HU" sz="1300" dirty="0" err="1" smtClean="0"/>
              <a:t>rara</a:t>
            </a:r>
            <a:r>
              <a:rPr lang="hu-HU" sz="1300" dirty="0" smtClean="0"/>
              <a:t>.</a:t>
            </a:r>
          </a:p>
          <a:p>
            <a:endParaRPr lang="hu-HU" sz="1400" dirty="0"/>
          </a:p>
          <a:p>
            <a:r>
              <a:rPr lang="hu-HU" sz="1400" b="1" dirty="0" smtClean="0">
                <a:solidFill>
                  <a:srgbClr val="FFFF00"/>
                </a:solidFill>
              </a:rPr>
              <a:t>2. </a:t>
            </a:r>
            <a:r>
              <a:rPr lang="hu-HU" sz="1400" b="1" dirty="0" err="1" smtClean="0">
                <a:solidFill>
                  <a:srgbClr val="FFFF00"/>
                </a:solidFill>
              </a:rPr>
              <a:t>Glykokalyx</a:t>
            </a:r>
            <a:r>
              <a:rPr lang="hu-HU" sz="1400" b="1" dirty="0" smtClean="0">
                <a:solidFill>
                  <a:srgbClr val="FFFF00"/>
                </a:solidFill>
              </a:rPr>
              <a:t> mit </a:t>
            </a:r>
            <a:r>
              <a:rPr lang="hu-HU" sz="1400" b="1" dirty="0" err="1" smtClean="0">
                <a:solidFill>
                  <a:srgbClr val="FFFF00"/>
                </a:solidFill>
              </a:rPr>
              <a:t>negativen</a:t>
            </a:r>
            <a:r>
              <a:rPr lang="hu-HU" sz="1400" b="1" dirty="0" smtClean="0">
                <a:solidFill>
                  <a:srgbClr val="FFFF00"/>
                </a:solidFill>
              </a:rPr>
              <a:t> </a:t>
            </a:r>
            <a:r>
              <a:rPr lang="hu-HU" sz="1400" b="1" dirty="0" err="1" smtClean="0">
                <a:solidFill>
                  <a:srgbClr val="FFFF00"/>
                </a:solidFill>
              </a:rPr>
              <a:t>Ladungen</a:t>
            </a:r>
            <a:r>
              <a:rPr lang="hu-HU" sz="1400" b="1" dirty="0" smtClean="0">
                <a:solidFill>
                  <a:srgbClr val="FFFF00"/>
                </a:solidFill>
              </a:rPr>
              <a:t> </a:t>
            </a:r>
            <a:r>
              <a:rPr lang="hu-HU" sz="1300" dirty="0" smtClean="0"/>
              <a:t>am </a:t>
            </a:r>
            <a:r>
              <a:rPr lang="hu-HU" sz="1300" dirty="0" err="1" smtClean="0"/>
              <a:t>Endothel</a:t>
            </a:r>
            <a:r>
              <a:rPr lang="hu-HU" sz="1300" dirty="0" smtClean="0"/>
              <a:t> und an den </a:t>
            </a:r>
            <a:r>
              <a:rPr lang="hu-HU" sz="1300" dirty="0" err="1" smtClean="0"/>
              <a:t>Podocytenfüßen</a:t>
            </a:r>
            <a:r>
              <a:rPr lang="hu-HU" sz="1300" dirty="0" smtClean="0"/>
              <a:t> (</a:t>
            </a:r>
            <a:r>
              <a:rPr lang="hu-HU" sz="1300" dirty="0" err="1" smtClean="0"/>
              <a:t>Podokalyxin</a:t>
            </a:r>
            <a:r>
              <a:rPr lang="hu-HU" sz="1300" dirty="0" smtClean="0"/>
              <a:t>, 400 nm </a:t>
            </a:r>
            <a:r>
              <a:rPr lang="hu-HU" sz="1300" dirty="0" err="1" smtClean="0"/>
              <a:t>dicke</a:t>
            </a:r>
            <a:r>
              <a:rPr lang="hu-HU" sz="1300" dirty="0" smtClean="0"/>
              <a:t> </a:t>
            </a:r>
            <a:r>
              <a:rPr lang="hu-HU" sz="1300" dirty="0" err="1" smtClean="0"/>
              <a:t>Schicht</a:t>
            </a:r>
            <a:r>
              <a:rPr lang="hu-HU" sz="1300" dirty="0" smtClean="0"/>
              <a:t>).</a:t>
            </a:r>
          </a:p>
          <a:p>
            <a:endParaRPr lang="hu-HU" sz="1400" dirty="0"/>
          </a:p>
          <a:p>
            <a:r>
              <a:rPr lang="hu-HU" sz="1400" b="1" dirty="0" smtClean="0">
                <a:solidFill>
                  <a:srgbClr val="FFFF00"/>
                </a:solidFill>
              </a:rPr>
              <a:t>3. </a:t>
            </a:r>
            <a:r>
              <a:rPr lang="hu-HU" sz="1400" b="1" dirty="0" err="1" smtClean="0">
                <a:solidFill>
                  <a:srgbClr val="FFFF00"/>
                </a:solidFill>
              </a:rPr>
              <a:t>Schlitzdiaphragma</a:t>
            </a:r>
            <a:r>
              <a:rPr lang="hu-HU" sz="1400" dirty="0" smtClean="0">
                <a:solidFill>
                  <a:srgbClr val="FFFF00"/>
                </a:solidFill>
              </a:rPr>
              <a:t> </a:t>
            </a:r>
            <a:r>
              <a:rPr lang="hu-HU" sz="1300" dirty="0" err="1" smtClean="0"/>
              <a:t>zwischen</a:t>
            </a:r>
            <a:r>
              <a:rPr lang="hu-HU" sz="1300" dirty="0" smtClean="0"/>
              <a:t> </a:t>
            </a:r>
            <a:r>
              <a:rPr lang="hu-HU" sz="1300" dirty="0" err="1" smtClean="0"/>
              <a:t>interdigitierenden</a:t>
            </a:r>
            <a:r>
              <a:rPr lang="hu-HU" sz="1300" dirty="0" smtClean="0"/>
              <a:t> </a:t>
            </a:r>
            <a:r>
              <a:rPr lang="hu-HU" sz="1300" dirty="0" err="1" smtClean="0"/>
              <a:t>Podocytenfüßchen</a:t>
            </a:r>
            <a:r>
              <a:rPr lang="hu-HU" sz="1300" dirty="0" smtClean="0"/>
              <a:t>. </a:t>
            </a:r>
            <a:r>
              <a:rPr lang="hu-HU" sz="1300" dirty="0" err="1" smtClean="0"/>
              <a:t>Eine</a:t>
            </a:r>
            <a:r>
              <a:rPr lang="hu-HU" sz="1300" dirty="0" smtClean="0"/>
              <a:t> Art </a:t>
            </a:r>
            <a:r>
              <a:rPr lang="hu-HU" sz="1300" dirty="0" err="1" smtClean="0"/>
              <a:t>Zellkopplungstruktur</a:t>
            </a:r>
            <a:r>
              <a:rPr lang="hu-HU" sz="1300" dirty="0" smtClean="0"/>
              <a:t>, </a:t>
            </a:r>
            <a:r>
              <a:rPr lang="hu-HU" sz="1300" dirty="0" err="1" smtClean="0"/>
              <a:t>ähnelt</a:t>
            </a:r>
            <a:r>
              <a:rPr lang="hu-HU" sz="1300" dirty="0" smtClean="0"/>
              <a:t> der </a:t>
            </a:r>
            <a:r>
              <a:rPr lang="hu-HU" sz="1300" dirty="0" err="1" smtClean="0"/>
              <a:t>zonula</a:t>
            </a:r>
            <a:r>
              <a:rPr lang="hu-HU" sz="1300" dirty="0" smtClean="0"/>
              <a:t> </a:t>
            </a:r>
            <a:r>
              <a:rPr lang="hu-HU" sz="1300" dirty="0" err="1" smtClean="0"/>
              <a:t>adhaerens</a:t>
            </a:r>
            <a:r>
              <a:rPr lang="hu-HU" sz="1300" dirty="0" smtClean="0"/>
              <a:t>. </a:t>
            </a:r>
            <a:r>
              <a:rPr lang="hu-HU" sz="1300" dirty="0" err="1" smtClean="0"/>
              <a:t>Adhäsionsmoleküle</a:t>
            </a:r>
            <a:r>
              <a:rPr lang="hu-HU" sz="1300" dirty="0" smtClean="0"/>
              <a:t> </a:t>
            </a:r>
            <a:r>
              <a:rPr lang="hu-HU" sz="1300" b="1" dirty="0" err="1" smtClean="0"/>
              <a:t>Nephrin</a:t>
            </a:r>
            <a:r>
              <a:rPr lang="hu-HU" sz="1300" b="1" dirty="0" smtClean="0"/>
              <a:t> und Neph-1 </a:t>
            </a:r>
            <a:r>
              <a:rPr lang="hu-HU" sz="1300" dirty="0" smtClean="0"/>
              <a:t>(</a:t>
            </a:r>
            <a:r>
              <a:rPr lang="hu-HU" sz="1300" dirty="0" err="1" smtClean="0"/>
              <a:t>Cadherin-ähnliche</a:t>
            </a:r>
            <a:r>
              <a:rPr lang="hu-HU" sz="1300" dirty="0" smtClean="0"/>
              <a:t> </a:t>
            </a:r>
            <a:r>
              <a:rPr lang="hu-HU" sz="1300" dirty="0" err="1" smtClean="0"/>
              <a:t>Zelladhäsionsproteine</a:t>
            </a:r>
            <a:r>
              <a:rPr lang="hu-HU" sz="1300" dirty="0" smtClean="0"/>
              <a:t>) </a:t>
            </a:r>
            <a:r>
              <a:rPr lang="hu-HU" sz="1300" dirty="0" err="1" smtClean="0"/>
              <a:t>überlappen</a:t>
            </a:r>
            <a:r>
              <a:rPr lang="hu-HU" sz="1300" dirty="0" smtClean="0"/>
              <a:t> </a:t>
            </a:r>
            <a:r>
              <a:rPr lang="hu-HU" sz="1300" dirty="0" err="1" smtClean="0"/>
              <a:t>sich</a:t>
            </a:r>
            <a:r>
              <a:rPr lang="hu-HU" sz="1300" dirty="0" smtClean="0"/>
              <a:t> (</a:t>
            </a:r>
            <a:r>
              <a:rPr lang="hu-HU" sz="1300" dirty="0" err="1" smtClean="0"/>
              <a:t>Reißverschluß-artig</a:t>
            </a:r>
            <a:r>
              <a:rPr lang="hu-HU" sz="1300" dirty="0" smtClean="0"/>
              <a:t>), an </a:t>
            </a:r>
            <a:r>
              <a:rPr lang="hu-HU" sz="1300" dirty="0" err="1" smtClean="0"/>
              <a:t>Aktinfilamente</a:t>
            </a:r>
            <a:r>
              <a:rPr lang="hu-HU" sz="1300" dirty="0" smtClean="0"/>
              <a:t> </a:t>
            </a:r>
            <a:r>
              <a:rPr lang="hu-HU" sz="1300" dirty="0" err="1" smtClean="0"/>
              <a:t>verankert</a:t>
            </a:r>
            <a:r>
              <a:rPr lang="hu-HU" sz="1300" b="1" dirty="0" smtClean="0"/>
              <a:t>.  </a:t>
            </a:r>
            <a:r>
              <a:rPr lang="hu-HU" sz="1300" b="1" dirty="0" err="1" smtClean="0"/>
              <a:t>Filtrationsporen</a:t>
            </a:r>
            <a:r>
              <a:rPr lang="hu-HU" sz="1300" dirty="0" smtClean="0"/>
              <a:t>.</a:t>
            </a:r>
          </a:p>
        </p:txBody>
      </p:sp>
      <p:sp>
        <p:nvSpPr>
          <p:cNvPr id="11" name="Szövegdoboz 10"/>
          <p:cNvSpPr txBox="1"/>
          <p:nvPr/>
        </p:nvSpPr>
        <p:spPr>
          <a:xfrm>
            <a:off x="389598" y="4581127"/>
            <a:ext cx="453650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Funktion</a:t>
            </a:r>
            <a:r>
              <a:rPr lang="hu-HU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:</a:t>
            </a:r>
          </a:p>
          <a:p>
            <a:r>
              <a:rPr lang="hu-HU" sz="1300" dirty="0" err="1" smtClean="0"/>
              <a:t>Lässt</a:t>
            </a:r>
            <a:r>
              <a:rPr lang="hu-HU" sz="1300" dirty="0" smtClean="0"/>
              <a:t> </a:t>
            </a:r>
            <a:r>
              <a:rPr lang="hu-HU" sz="1300" dirty="0" err="1" smtClean="0"/>
              <a:t>Moleküle</a:t>
            </a:r>
            <a:r>
              <a:rPr lang="hu-HU" sz="1300" dirty="0" smtClean="0"/>
              <a:t> </a:t>
            </a:r>
            <a:r>
              <a:rPr lang="hu-HU" sz="1300" dirty="0" err="1" smtClean="0"/>
              <a:t>über</a:t>
            </a:r>
            <a:r>
              <a:rPr lang="hu-HU" sz="1300" dirty="0" smtClean="0"/>
              <a:t> 70 </a:t>
            </a:r>
            <a:r>
              <a:rPr lang="hu-HU" sz="1300" dirty="0" err="1" smtClean="0"/>
              <a:t>kDa</a:t>
            </a:r>
            <a:r>
              <a:rPr lang="hu-HU" sz="1300" dirty="0" smtClean="0"/>
              <a:t> </a:t>
            </a:r>
            <a:r>
              <a:rPr lang="hu-HU" sz="1300" dirty="0" err="1" smtClean="0"/>
              <a:t>nicht</a:t>
            </a:r>
            <a:r>
              <a:rPr lang="hu-HU" sz="1300" dirty="0" smtClean="0"/>
              <a:t> </a:t>
            </a:r>
            <a:r>
              <a:rPr lang="hu-HU" sz="1300" dirty="0" err="1" smtClean="0"/>
              <a:t>durch</a:t>
            </a:r>
            <a:r>
              <a:rPr lang="hu-HU" sz="1300" dirty="0" smtClean="0"/>
              <a:t>. </a:t>
            </a:r>
            <a:r>
              <a:rPr lang="hu-HU" sz="1300" dirty="0" err="1"/>
              <a:t>K</a:t>
            </a:r>
            <a:r>
              <a:rPr lang="hu-HU" sz="1300" dirty="0" err="1" smtClean="0"/>
              <a:t>leinere</a:t>
            </a:r>
            <a:r>
              <a:rPr lang="hu-HU" sz="1300" dirty="0" smtClean="0"/>
              <a:t> </a:t>
            </a:r>
            <a:r>
              <a:rPr lang="hu-HU" sz="1300" dirty="0" err="1" smtClean="0"/>
              <a:t>Moleküle</a:t>
            </a:r>
            <a:r>
              <a:rPr lang="hu-HU" sz="1300" dirty="0" smtClean="0"/>
              <a:t> </a:t>
            </a:r>
            <a:r>
              <a:rPr lang="hu-HU" sz="1300" dirty="0" err="1" smtClean="0"/>
              <a:t>unter</a:t>
            </a:r>
            <a:r>
              <a:rPr lang="hu-HU" sz="1300" dirty="0" smtClean="0"/>
              <a:t> </a:t>
            </a:r>
            <a:r>
              <a:rPr lang="hu-HU" sz="1300" dirty="0" err="1" smtClean="0"/>
              <a:t>dieser</a:t>
            </a:r>
            <a:r>
              <a:rPr lang="hu-HU" sz="1300" dirty="0" smtClean="0"/>
              <a:t> </a:t>
            </a:r>
            <a:r>
              <a:rPr lang="hu-HU" sz="1300" dirty="0" err="1" smtClean="0"/>
              <a:t>Grenze</a:t>
            </a:r>
            <a:r>
              <a:rPr lang="hu-HU" sz="1300" dirty="0" smtClean="0"/>
              <a:t> </a:t>
            </a:r>
            <a:r>
              <a:rPr lang="hu-HU" sz="1300" dirty="0" err="1" smtClean="0"/>
              <a:t>können</a:t>
            </a:r>
            <a:r>
              <a:rPr lang="hu-HU" sz="1300" dirty="0" smtClean="0"/>
              <a:t> mit </a:t>
            </a:r>
            <a:r>
              <a:rPr lang="hu-HU" sz="1300" dirty="0" err="1" smtClean="0"/>
              <a:t>zunehmender</a:t>
            </a:r>
            <a:r>
              <a:rPr lang="hu-HU" sz="1300" dirty="0" smtClean="0"/>
              <a:t> </a:t>
            </a:r>
            <a:r>
              <a:rPr lang="hu-HU" sz="1300" dirty="0" err="1" smtClean="0"/>
              <a:t>Leichte</a:t>
            </a:r>
            <a:r>
              <a:rPr lang="hu-HU" sz="1300" dirty="0" smtClean="0"/>
              <a:t> (</a:t>
            </a:r>
            <a:r>
              <a:rPr lang="hu-HU" sz="1300" dirty="0" err="1" smtClean="0"/>
              <a:t>abhängend</a:t>
            </a:r>
            <a:r>
              <a:rPr lang="hu-HU" sz="1300" dirty="0" smtClean="0"/>
              <a:t> von </a:t>
            </a:r>
            <a:r>
              <a:rPr lang="hu-HU" sz="1300" dirty="0" err="1" smtClean="0"/>
              <a:t>ihrer</a:t>
            </a:r>
            <a:r>
              <a:rPr lang="hu-HU" sz="1300" dirty="0" smtClean="0"/>
              <a:t> </a:t>
            </a:r>
            <a:r>
              <a:rPr lang="hu-HU" sz="1300" dirty="0" err="1" smtClean="0"/>
              <a:t>Form</a:t>
            </a:r>
            <a:r>
              <a:rPr lang="hu-HU" sz="1300" dirty="0" smtClean="0"/>
              <a:t>, </a:t>
            </a:r>
            <a:r>
              <a:rPr lang="hu-HU" sz="1300" dirty="0" err="1" smtClean="0"/>
              <a:t>elektrischer</a:t>
            </a:r>
            <a:r>
              <a:rPr lang="hu-HU" sz="1300" dirty="0" smtClean="0"/>
              <a:t> </a:t>
            </a:r>
            <a:r>
              <a:rPr lang="hu-HU" sz="1300" dirty="0" err="1" smtClean="0"/>
              <a:t>Ladung</a:t>
            </a:r>
            <a:r>
              <a:rPr lang="hu-HU" sz="1300" dirty="0" smtClean="0"/>
              <a:t>) </a:t>
            </a:r>
            <a:r>
              <a:rPr lang="hu-HU" sz="1300" dirty="0" err="1" smtClean="0"/>
              <a:t>passieren</a:t>
            </a:r>
            <a:r>
              <a:rPr lang="hu-HU" sz="1300" dirty="0" smtClean="0"/>
              <a:t>. Albumin (</a:t>
            </a:r>
            <a:r>
              <a:rPr lang="hu-HU" sz="1300" dirty="0" err="1" smtClean="0"/>
              <a:t>Mw</a:t>
            </a:r>
            <a:r>
              <a:rPr lang="hu-HU" sz="1300" dirty="0" smtClean="0"/>
              <a:t>. 69 </a:t>
            </a:r>
            <a:r>
              <a:rPr lang="hu-HU" sz="1300" dirty="0" err="1" smtClean="0"/>
              <a:t>kDa</a:t>
            </a:r>
            <a:r>
              <a:rPr lang="hu-HU" sz="1300" dirty="0" smtClean="0"/>
              <a:t>) </a:t>
            </a:r>
            <a:r>
              <a:rPr lang="hu-HU" sz="1300" dirty="0" err="1" smtClean="0"/>
              <a:t>gelangt</a:t>
            </a:r>
            <a:r>
              <a:rPr lang="hu-HU" sz="1300" dirty="0" smtClean="0"/>
              <a:t> </a:t>
            </a:r>
            <a:r>
              <a:rPr lang="hu-HU" sz="1300" dirty="0" err="1" smtClean="0"/>
              <a:t>nur</a:t>
            </a:r>
            <a:r>
              <a:rPr lang="hu-HU" sz="1300" dirty="0" smtClean="0"/>
              <a:t> </a:t>
            </a:r>
            <a:r>
              <a:rPr lang="hu-HU" sz="1300" dirty="0" err="1" smtClean="0"/>
              <a:t>in</a:t>
            </a:r>
            <a:r>
              <a:rPr lang="hu-HU" sz="1300" dirty="0" smtClean="0"/>
              <a:t> </a:t>
            </a:r>
            <a:r>
              <a:rPr lang="hu-HU" sz="1300" dirty="0" err="1" smtClean="0"/>
              <a:t>kleinen</a:t>
            </a:r>
            <a:r>
              <a:rPr lang="hu-HU" sz="1300" dirty="0" smtClean="0"/>
              <a:t> </a:t>
            </a:r>
            <a:r>
              <a:rPr lang="hu-HU" sz="1300" dirty="0" err="1" smtClean="0"/>
              <a:t>Mengen</a:t>
            </a:r>
            <a:r>
              <a:rPr lang="hu-HU" sz="1300" dirty="0" smtClean="0"/>
              <a:t> </a:t>
            </a:r>
            <a:r>
              <a:rPr lang="hu-HU" sz="1300" dirty="0" err="1" smtClean="0"/>
              <a:t>durch</a:t>
            </a:r>
            <a:r>
              <a:rPr lang="hu-HU" sz="1300" dirty="0" smtClean="0"/>
              <a:t>. </a:t>
            </a:r>
          </a:p>
        </p:txBody>
      </p:sp>
      <p:sp>
        <p:nvSpPr>
          <p:cNvPr id="10" name="Szövegdoboz 9"/>
          <p:cNvSpPr txBox="1"/>
          <p:nvPr/>
        </p:nvSpPr>
        <p:spPr>
          <a:xfrm>
            <a:off x="8068360" y="2708920"/>
            <a:ext cx="6401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00" b="1" dirty="0" err="1" smtClean="0">
                <a:solidFill>
                  <a:schemeClr val="bg1"/>
                </a:solidFill>
              </a:rPr>
              <a:t>Endothel</a:t>
            </a:r>
            <a:endParaRPr lang="hu-HU" sz="800" b="1" dirty="0">
              <a:solidFill>
                <a:schemeClr val="bg1"/>
              </a:solidFill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8023796" y="1484784"/>
            <a:ext cx="112020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00" b="1" dirty="0" err="1" smtClean="0">
                <a:solidFill>
                  <a:schemeClr val="bg1"/>
                </a:solidFill>
              </a:rPr>
              <a:t>Podocytenfüßchen</a:t>
            </a:r>
            <a:endParaRPr lang="hu-HU" sz="800" b="1" dirty="0">
              <a:solidFill>
                <a:schemeClr val="bg1"/>
              </a:solidFill>
            </a:endParaRPr>
          </a:p>
        </p:txBody>
      </p:sp>
      <p:sp>
        <p:nvSpPr>
          <p:cNvPr id="15" name="Szövegdoboz 14"/>
          <p:cNvSpPr txBox="1"/>
          <p:nvPr/>
        </p:nvSpPr>
        <p:spPr>
          <a:xfrm>
            <a:off x="6012160" y="6237312"/>
            <a:ext cx="25717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dirty="0" err="1" smtClean="0"/>
              <a:t>Schlitzdiaphragma</a:t>
            </a:r>
            <a:r>
              <a:rPr lang="hu-HU" sz="1200" dirty="0" smtClean="0"/>
              <a:t>. </a:t>
            </a:r>
            <a:r>
              <a:rPr lang="hu-HU" sz="1200" dirty="0" err="1" smtClean="0"/>
              <a:t>Molekularer</a:t>
            </a:r>
            <a:r>
              <a:rPr lang="hu-HU" sz="1200" dirty="0" smtClean="0"/>
              <a:t> </a:t>
            </a:r>
            <a:r>
              <a:rPr lang="hu-HU" sz="1200" dirty="0" err="1" smtClean="0"/>
              <a:t>Bau</a:t>
            </a:r>
            <a:endParaRPr lang="hu-HU" sz="1200" dirty="0"/>
          </a:p>
        </p:txBody>
      </p:sp>
      <p:cxnSp>
        <p:nvCxnSpPr>
          <p:cNvPr id="14" name="Egyenes összekötő 13"/>
          <p:cNvCxnSpPr/>
          <p:nvPr/>
        </p:nvCxnSpPr>
        <p:spPr>
          <a:xfrm>
            <a:off x="6588224" y="1988840"/>
            <a:ext cx="144016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gyenes összekötő 15"/>
          <p:cNvCxnSpPr/>
          <p:nvPr/>
        </p:nvCxnSpPr>
        <p:spPr>
          <a:xfrm>
            <a:off x="7053808" y="1970540"/>
            <a:ext cx="144016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gyenes összekötő 16"/>
          <p:cNvCxnSpPr/>
          <p:nvPr/>
        </p:nvCxnSpPr>
        <p:spPr>
          <a:xfrm>
            <a:off x="6021915" y="1987908"/>
            <a:ext cx="144016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gyenes összekötő 17"/>
          <p:cNvCxnSpPr/>
          <p:nvPr/>
        </p:nvCxnSpPr>
        <p:spPr>
          <a:xfrm>
            <a:off x="7528300" y="1970540"/>
            <a:ext cx="144016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zövegdoboz 12"/>
          <p:cNvSpPr txBox="1"/>
          <p:nvPr/>
        </p:nvSpPr>
        <p:spPr>
          <a:xfrm>
            <a:off x="8812528" y="2818902"/>
            <a:ext cx="331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endParaRPr lang="hu-HU" sz="3200" dirty="0"/>
          </a:p>
        </p:txBody>
      </p:sp>
      <p:sp>
        <p:nvSpPr>
          <p:cNvPr id="20" name="Szövegdoboz 19"/>
          <p:cNvSpPr txBox="1"/>
          <p:nvPr/>
        </p:nvSpPr>
        <p:spPr>
          <a:xfrm>
            <a:off x="8812528" y="5750679"/>
            <a:ext cx="331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endParaRPr lang="hu-HU" sz="3200" dirty="0"/>
          </a:p>
        </p:txBody>
      </p:sp>
    </p:spTree>
    <p:extLst>
      <p:ext uri="{BB962C8B-B14F-4D97-AF65-F5344CB8AC3E}">
        <p14:creationId xmlns:p14="http://schemas.microsoft.com/office/powerpoint/2010/main" val="1412107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434471" y="148570"/>
            <a:ext cx="4464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Proximaler</a:t>
            </a:r>
            <a:r>
              <a:rPr lang="hu-HU" sz="20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hu-HU" sz="2000" b="1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Tubulus</a:t>
            </a:r>
            <a:endParaRPr lang="hu-HU" sz="20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747459" y="1685936"/>
            <a:ext cx="4782328" cy="3277256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4647157" y="2259498"/>
            <a:ext cx="67033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900" dirty="0" err="1" smtClean="0">
                <a:solidFill>
                  <a:schemeClr val="bg1"/>
                </a:solidFill>
              </a:rPr>
              <a:t>Lysosom</a:t>
            </a:r>
            <a:endParaRPr lang="hu-HU" sz="900" dirty="0">
              <a:solidFill>
                <a:schemeClr val="bg1"/>
              </a:solidFill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226994" y="393626"/>
            <a:ext cx="427118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 err="1" smtClean="0">
                <a:solidFill>
                  <a:srgbClr val="FFFF00"/>
                </a:solidFill>
              </a:rPr>
              <a:t>Morphologische</a:t>
            </a:r>
            <a:r>
              <a:rPr lang="hu-HU" sz="1600" dirty="0" smtClean="0">
                <a:solidFill>
                  <a:srgbClr val="FFFF00"/>
                </a:solidFill>
              </a:rPr>
              <a:t> </a:t>
            </a:r>
            <a:r>
              <a:rPr lang="hu-HU" sz="1600" dirty="0" err="1" smtClean="0">
                <a:solidFill>
                  <a:srgbClr val="FFFF00"/>
                </a:solidFill>
              </a:rPr>
              <a:t>Merkmale</a:t>
            </a:r>
            <a:r>
              <a:rPr lang="hu-HU" sz="1600" dirty="0" smtClean="0">
                <a:solidFill>
                  <a:srgbClr val="FFFF00"/>
                </a:solidFill>
              </a:rPr>
              <a:t>:</a:t>
            </a:r>
          </a:p>
          <a:p>
            <a:endParaRPr lang="hu-HU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200" b="1" dirty="0" err="1" smtClean="0">
                <a:solidFill>
                  <a:srgbClr val="FFFF00"/>
                </a:solidFill>
              </a:rPr>
              <a:t>Bürstensaum</a:t>
            </a:r>
            <a:r>
              <a:rPr lang="hu-HU" sz="1200" dirty="0" smtClean="0"/>
              <a:t> (</a:t>
            </a:r>
            <a:r>
              <a:rPr lang="hu-HU" sz="1200" dirty="0" err="1" smtClean="0"/>
              <a:t>Vergrößerung</a:t>
            </a:r>
            <a:r>
              <a:rPr lang="hu-HU" sz="1200" dirty="0" smtClean="0"/>
              <a:t> der </a:t>
            </a:r>
            <a:r>
              <a:rPr lang="hu-HU" sz="1200" dirty="0" err="1" smtClean="0"/>
              <a:t>apikalen</a:t>
            </a:r>
            <a:r>
              <a:rPr lang="hu-HU" sz="1200" dirty="0" smtClean="0"/>
              <a:t> </a:t>
            </a:r>
            <a:r>
              <a:rPr lang="hu-HU" sz="1200" dirty="0" err="1" smtClean="0"/>
              <a:t>Oberfläche</a:t>
            </a:r>
            <a:r>
              <a:rPr lang="hu-HU" sz="1200" dirty="0" smtClean="0"/>
              <a:t>!),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1200" b="1" dirty="0" err="1" smtClean="0">
                <a:solidFill>
                  <a:srgbClr val="FFFF00"/>
                </a:solidFill>
              </a:rPr>
              <a:t>Pinocytotische</a:t>
            </a:r>
            <a:r>
              <a:rPr lang="hu-HU" sz="1200" b="1" dirty="0" smtClean="0">
                <a:solidFill>
                  <a:srgbClr val="FFFF00"/>
                </a:solidFill>
              </a:rPr>
              <a:t> </a:t>
            </a:r>
            <a:r>
              <a:rPr lang="hu-HU" sz="1200" b="1" dirty="0" err="1" smtClean="0">
                <a:solidFill>
                  <a:srgbClr val="FFFF00"/>
                </a:solidFill>
              </a:rPr>
              <a:t>Vesikeln</a:t>
            </a:r>
            <a:r>
              <a:rPr lang="hu-HU" sz="1200" b="1" dirty="0" smtClean="0">
                <a:solidFill>
                  <a:srgbClr val="FFFF00"/>
                </a:solidFill>
              </a:rPr>
              <a:t> </a:t>
            </a:r>
            <a:r>
              <a:rPr lang="hu-HU" sz="1200" dirty="0" smtClean="0"/>
              <a:t>an der </a:t>
            </a:r>
            <a:r>
              <a:rPr lang="hu-HU" sz="1200" dirty="0" err="1" smtClean="0"/>
              <a:t>Base</a:t>
            </a:r>
            <a:r>
              <a:rPr lang="hu-HU" sz="1200" dirty="0" smtClean="0"/>
              <a:t> </a:t>
            </a:r>
            <a:r>
              <a:rPr lang="hu-HU" sz="1200" dirty="0" err="1" smtClean="0"/>
              <a:t>der</a:t>
            </a:r>
            <a:r>
              <a:rPr lang="hu-HU" sz="1200" dirty="0" smtClean="0"/>
              <a:t> </a:t>
            </a:r>
            <a:r>
              <a:rPr lang="hu-HU" sz="1200" dirty="0" err="1" smtClean="0"/>
              <a:t>Mikrovilli</a:t>
            </a:r>
            <a:endParaRPr lang="hu-HU" sz="1200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1200" dirty="0" err="1" smtClean="0"/>
              <a:t>Viele</a:t>
            </a:r>
            <a:r>
              <a:rPr lang="hu-HU" sz="1200" dirty="0" smtClean="0"/>
              <a:t> </a:t>
            </a:r>
            <a:r>
              <a:rPr lang="hu-HU" sz="1200" b="1" dirty="0" err="1" smtClean="0">
                <a:solidFill>
                  <a:srgbClr val="FFFF00"/>
                </a:solidFill>
              </a:rPr>
              <a:t>Lysosomen</a:t>
            </a:r>
            <a:r>
              <a:rPr lang="hu-HU" sz="1200" dirty="0" smtClean="0"/>
              <a:t>!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1200" b="1" dirty="0" err="1" smtClean="0">
                <a:solidFill>
                  <a:srgbClr val="FFFF00"/>
                </a:solidFill>
              </a:rPr>
              <a:t>Viele</a:t>
            </a:r>
            <a:r>
              <a:rPr lang="hu-HU" sz="1200" b="1" dirty="0" smtClean="0">
                <a:solidFill>
                  <a:srgbClr val="FFFF00"/>
                </a:solidFill>
              </a:rPr>
              <a:t> </a:t>
            </a:r>
            <a:r>
              <a:rPr lang="hu-HU" sz="1200" b="1" dirty="0" err="1" smtClean="0">
                <a:solidFill>
                  <a:srgbClr val="FFFF00"/>
                </a:solidFill>
              </a:rPr>
              <a:t>Mitochondrien</a:t>
            </a:r>
            <a:r>
              <a:rPr lang="hu-HU" sz="1200" b="1" dirty="0" smtClean="0">
                <a:solidFill>
                  <a:srgbClr val="FFFF00"/>
                </a:solidFill>
              </a:rPr>
              <a:t> </a:t>
            </a:r>
            <a:r>
              <a:rPr lang="hu-HU" sz="1200" dirty="0" smtClean="0"/>
              <a:t>(</a:t>
            </a:r>
            <a:r>
              <a:rPr lang="hu-HU" sz="1200" dirty="0" err="1" smtClean="0"/>
              <a:t>orientiert</a:t>
            </a:r>
            <a:r>
              <a:rPr lang="hu-HU" sz="1200" dirty="0" smtClean="0"/>
              <a:t> </a:t>
            </a:r>
            <a:r>
              <a:rPr lang="hu-HU" sz="1200" dirty="0" err="1" smtClean="0"/>
              <a:t>senkrecht</a:t>
            </a:r>
            <a:r>
              <a:rPr lang="hu-HU" sz="1200" dirty="0" smtClean="0"/>
              <a:t> </a:t>
            </a:r>
            <a:r>
              <a:rPr lang="hu-HU" sz="1200" dirty="0" err="1" smtClean="0"/>
              <a:t>zur</a:t>
            </a:r>
            <a:r>
              <a:rPr lang="hu-HU" sz="1200" dirty="0" smtClean="0"/>
              <a:t> </a:t>
            </a:r>
            <a:r>
              <a:rPr lang="hu-HU" sz="1200" dirty="0" err="1" smtClean="0"/>
              <a:t>basalen</a:t>
            </a:r>
            <a:r>
              <a:rPr lang="hu-HU" sz="1200" dirty="0" smtClean="0"/>
              <a:t> </a:t>
            </a:r>
            <a:r>
              <a:rPr lang="hu-HU" sz="1200" dirty="0" err="1" smtClean="0"/>
              <a:t>Oberfläche</a:t>
            </a:r>
            <a:r>
              <a:rPr lang="hu-HU" sz="1200" dirty="0" smtClean="0"/>
              <a:t> der </a:t>
            </a:r>
            <a:r>
              <a:rPr lang="hu-HU" sz="1200" dirty="0" err="1" smtClean="0"/>
              <a:t>Zelle</a:t>
            </a:r>
            <a:r>
              <a:rPr lang="hu-HU" sz="1200" dirty="0" smtClean="0"/>
              <a:t>, </a:t>
            </a:r>
            <a:r>
              <a:rPr lang="hu-HU" sz="1200" dirty="0" err="1" smtClean="0">
                <a:solidFill>
                  <a:srgbClr val="FF99CC"/>
                </a:solidFill>
              </a:rPr>
              <a:t>basale</a:t>
            </a:r>
            <a:r>
              <a:rPr lang="hu-HU" sz="1200" dirty="0" smtClean="0">
                <a:solidFill>
                  <a:srgbClr val="FF99CC"/>
                </a:solidFill>
              </a:rPr>
              <a:t> </a:t>
            </a:r>
            <a:r>
              <a:rPr lang="hu-HU" sz="1200" dirty="0" err="1" smtClean="0">
                <a:solidFill>
                  <a:srgbClr val="FF99CC"/>
                </a:solidFill>
              </a:rPr>
              <a:t>Streifung</a:t>
            </a:r>
            <a:r>
              <a:rPr lang="hu-HU" sz="1200" dirty="0" smtClean="0">
                <a:solidFill>
                  <a:srgbClr val="FF99CC"/>
                </a:solidFill>
              </a:rPr>
              <a:t> </a:t>
            </a:r>
            <a:r>
              <a:rPr lang="hu-HU" sz="1200" dirty="0" err="1" smtClean="0"/>
              <a:t>im</a:t>
            </a:r>
            <a:r>
              <a:rPr lang="hu-HU" sz="1200" dirty="0" smtClean="0"/>
              <a:t> </a:t>
            </a:r>
            <a:r>
              <a:rPr lang="hu-HU" sz="1200" dirty="0" err="1" smtClean="0"/>
              <a:t>Lichtmikroskop</a:t>
            </a:r>
            <a:r>
              <a:rPr lang="hu-HU" sz="1200" dirty="0" smtClean="0"/>
              <a:t>).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1200" b="1" dirty="0" err="1" smtClean="0">
                <a:solidFill>
                  <a:srgbClr val="FFFF00"/>
                </a:solidFill>
              </a:rPr>
              <a:t>Basales</a:t>
            </a:r>
            <a:r>
              <a:rPr lang="hu-HU" sz="1200" b="1" dirty="0" smtClean="0">
                <a:solidFill>
                  <a:srgbClr val="FFFF00"/>
                </a:solidFill>
              </a:rPr>
              <a:t> </a:t>
            </a:r>
            <a:r>
              <a:rPr lang="hu-HU" sz="1200" b="1" dirty="0" err="1" smtClean="0">
                <a:solidFill>
                  <a:srgbClr val="FFFF00"/>
                </a:solidFill>
              </a:rPr>
              <a:t>Labyrinth</a:t>
            </a:r>
            <a:r>
              <a:rPr lang="hu-HU" sz="1200" b="1" dirty="0" smtClean="0">
                <a:solidFill>
                  <a:srgbClr val="FFFF00"/>
                </a:solidFill>
              </a:rPr>
              <a:t>: </a:t>
            </a:r>
            <a:r>
              <a:rPr lang="hu-HU" sz="1200" dirty="0" err="1" smtClean="0"/>
              <a:t>Einfaltungen</a:t>
            </a:r>
            <a:r>
              <a:rPr lang="hu-HU" sz="1200" dirty="0" smtClean="0"/>
              <a:t> der </a:t>
            </a:r>
            <a:r>
              <a:rPr lang="hu-HU" sz="1200" dirty="0" err="1" smtClean="0"/>
              <a:t>basalen</a:t>
            </a:r>
            <a:r>
              <a:rPr lang="hu-HU" sz="1200" dirty="0" smtClean="0"/>
              <a:t> </a:t>
            </a:r>
            <a:r>
              <a:rPr lang="hu-HU" sz="1200" dirty="0" err="1" smtClean="0"/>
              <a:t>Zellmembran</a:t>
            </a:r>
            <a:r>
              <a:rPr lang="hu-HU" sz="1200" dirty="0" smtClean="0"/>
              <a:t> (</a:t>
            </a:r>
            <a:r>
              <a:rPr lang="hu-HU" sz="1200" dirty="0" err="1" smtClean="0"/>
              <a:t>Sitz</a:t>
            </a:r>
            <a:r>
              <a:rPr lang="hu-HU" sz="1200" dirty="0" smtClean="0"/>
              <a:t> </a:t>
            </a:r>
            <a:r>
              <a:rPr lang="hu-HU" sz="1200" dirty="0" err="1" smtClean="0"/>
              <a:t>der</a:t>
            </a:r>
            <a:r>
              <a:rPr lang="hu-HU" sz="1200" dirty="0" smtClean="0"/>
              <a:t> </a:t>
            </a:r>
            <a:r>
              <a:rPr lang="hu-HU" sz="1200" dirty="0" err="1" smtClean="0"/>
              <a:t>vielen</a:t>
            </a:r>
            <a:r>
              <a:rPr lang="hu-HU" sz="1200" dirty="0" smtClean="0"/>
              <a:t> Na</a:t>
            </a:r>
            <a:r>
              <a:rPr lang="hu-HU" sz="1200" baseline="30000" dirty="0" smtClean="0"/>
              <a:t>+</a:t>
            </a:r>
            <a:r>
              <a:rPr lang="hu-HU" sz="1200" dirty="0" smtClean="0"/>
              <a:t>K</a:t>
            </a:r>
            <a:r>
              <a:rPr lang="hu-HU" sz="1200" baseline="30000" dirty="0" smtClean="0"/>
              <a:t>+</a:t>
            </a:r>
            <a:r>
              <a:rPr lang="hu-HU" sz="1200" dirty="0" err="1" smtClean="0"/>
              <a:t>-ATPase</a:t>
            </a:r>
            <a:r>
              <a:rPr lang="hu-HU" sz="1200" dirty="0" smtClean="0"/>
              <a:t> </a:t>
            </a:r>
            <a:r>
              <a:rPr lang="hu-HU" sz="1200" dirty="0" err="1" smtClean="0"/>
              <a:t>Molekülen</a:t>
            </a:r>
            <a:r>
              <a:rPr lang="hu-HU" sz="1200" dirty="0" smtClean="0"/>
              <a:t>!). </a:t>
            </a:r>
            <a:r>
              <a:rPr lang="hu-HU" sz="1200" dirty="0" err="1" smtClean="0"/>
              <a:t>Verzahnung</a:t>
            </a:r>
            <a:r>
              <a:rPr lang="hu-HU" sz="1200" dirty="0" smtClean="0"/>
              <a:t> mit </a:t>
            </a:r>
            <a:r>
              <a:rPr lang="hu-HU" sz="1200" dirty="0" err="1" smtClean="0"/>
              <a:t>benachbarten</a:t>
            </a:r>
            <a:r>
              <a:rPr lang="hu-HU" sz="1200" dirty="0" smtClean="0"/>
              <a:t> </a:t>
            </a:r>
            <a:r>
              <a:rPr lang="hu-HU" sz="1200" dirty="0" err="1" smtClean="0"/>
              <a:t>Zellen</a:t>
            </a:r>
            <a:r>
              <a:rPr lang="hu-HU" sz="1200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hu-HU" sz="1200" dirty="0" err="1" smtClean="0"/>
              <a:t>Apikale</a:t>
            </a:r>
            <a:r>
              <a:rPr lang="hu-HU" sz="1200" dirty="0" smtClean="0"/>
              <a:t> </a:t>
            </a:r>
            <a:r>
              <a:rPr lang="hu-HU" sz="1200" dirty="0" err="1" smtClean="0"/>
              <a:t>Oberfläche</a:t>
            </a:r>
            <a:r>
              <a:rPr lang="hu-HU" sz="1200" dirty="0" smtClean="0"/>
              <a:t> der </a:t>
            </a:r>
            <a:r>
              <a:rPr lang="hu-HU" sz="1200" dirty="0" err="1" smtClean="0"/>
              <a:t>Zelle</a:t>
            </a:r>
            <a:r>
              <a:rPr lang="hu-HU" sz="1200" dirty="0" smtClean="0"/>
              <a:t> </a:t>
            </a:r>
            <a:r>
              <a:rPr lang="hu-HU" sz="1200" dirty="0" err="1" smtClean="0"/>
              <a:t>ist</a:t>
            </a:r>
            <a:r>
              <a:rPr lang="hu-HU" sz="1200" dirty="0" smtClean="0"/>
              <a:t> </a:t>
            </a:r>
            <a:r>
              <a:rPr lang="hu-HU" sz="1200" dirty="0" err="1" smtClean="0"/>
              <a:t>in</a:t>
            </a:r>
            <a:r>
              <a:rPr lang="hu-HU" sz="1200" dirty="0" smtClean="0"/>
              <a:t> den </a:t>
            </a:r>
            <a:r>
              <a:rPr lang="hu-HU" sz="1200" dirty="0" err="1" smtClean="0"/>
              <a:t>meisten</a:t>
            </a:r>
            <a:r>
              <a:rPr lang="hu-HU" sz="1200" dirty="0" smtClean="0"/>
              <a:t> </a:t>
            </a:r>
            <a:r>
              <a:rPr lang="hu-HU" sz="1200" dirty="0" err="1" smtClean="0"/>
              <a:t>histologischen</a:t>
            </a:r>
            <a:r>
              <a:rPr lang="hu-HU" sz="1200" dirty="0" smtClean="0"/>
              <a:t> </a:t>
            </a:r>
            <a:r>
              <a:rPr lang="hu-HU" sz="1200" dirty="0" err="1" smtClean="0"/>
              <a:t>Präparaten</a:t>
            </a:r>
            <a:r>
              <a:rPr lang="hu-HU" sz="1200" dirty="0" smtClean="0"/>
              <a:t> </a:t>
            </a:r>
            <a:r>
              <a:rPr lang="hu-HU" sz="1200" dirty="0" err="1" smtClean="0"/>
              <a:t>wegen</a:t>
            </a:r>
            <a:r>
              <a:rPr lang="hu-HU" sz="1200" dirty="0" smtClean="0"/>
              <a:t> </a:t>
            </a:r>
            <a:r>
              <a:rPr lang="hu-HU" sz="1200" dirty="0" err="1" smtClean="0"/>
              <a:t>ungenügender</a:t>
            </a:r>
            <a:r>
              <a:rPr lang="hu-HU" sz="1200" dirty="0" smtClean="0"/>
              <a:t> </a:t>
            </a:r>
            <a:r>
              <a:rPr lang="hu-HU" sz="1200" dirty="0" err="1" smtClean="0"/>
              <a:t>Fixierung</a:t>
            </a:r>
            <a:r>
              <a:rPr lang="hu-HU" sz="1200" dirty="0" smtClean="0"/>
              <a:t> </a:t>
            </a:r>
            <a:r>
              <a:rPr lang="hu-HU" sz="1200" dirty="0" err="1" smtClean="0"/>
              <a:t>ausgefranst</a:t>
            </a:r>
            <a:r>
              <a:rPr lang="hu-HU" sz="1200" dirty="0" smtClean="0"/>
              <a:t>, </a:t>
            </a:r>
            <a:r>
              <a:rPr lang="hu-HU" sz="1200" dirty="0" err="1" smtClean="0"/>
              <a:t>verwaschen</a:t>
            </a:r>
            <a:r>
              <a:rPr lang="hu-HU" sz="1200" dirty="0" smtClean="0"/>
              <a:t>.</a:t>
            </a:r>
            <a:endParaRPr lang="hu-HU" sz="1200" dirty="0"/>
          </a:p>
        </p:txBody>
      </p:sp>
      <p:sp>
        <p:nvSpPr>
          <p:cNvPr id="10" name="Szövegdoboz 9"/>
          <p:cNvSpPr txBox="1"/>
          <p:nvPr/>
        </p:nvSpPr>
        <p:spPr>
          <a:xfrm>
            <a:off x="340256" y="3955849"/>
            <a:ext cx="4044658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="1" dirty="0" err="1" smtClean="0">
                <a:solidFill>
                  <a:srgbClr val="FFFF00"/>
                </a:solidFill>
              </a:rPr>
              <a:t>Hauptfunktion</a:t>
            </a:r>
            <a:r>
              <a:rPr lang="hu-HU" sz="1600" b="1" dirty="0" smtClean="0">
                <a:solidFill>
                  <a:srgbClr val="FFFF00"/>
                </a:solidFill>
              </a:rPr>
              <a:t>:  </a:t>
            </a:r>
          </a:p>
          <a:p>
            <a:r>
              <a:rPr lang="hu-HU" sz="1200" b="1" dirty="0" err="1" smtClean="0"/>
              <a:t>Rücknahme</a:t>
            </a:r>
            <a:r>
              <a:rPr lang="hu-HU" sz="1200" b="1" dirty="0" smtClean="0"/>
              <a:t> von </a:t>
            </a:r>
            <a:r>
              <a:rPr lang="hu-HU" sz="1200" b="1" dirty="0" err="1" smtClean="0"/>
              <a:t>nützlichen</a:t>
            </a:r>
            <a:r>
              <a:rPr lang="hu-HU" sz="1200" b="1" dirty="0" smtClean="0"/>
              <a:t> </a:t>
            </a:r>
            <a:r>
              <a:rPr lang="hu-HU" sz="1200" b="1" dirty="0" err="1" smtClean="0"/>
              <a:t>Stoffen</a:t>
            </a:r>
            <a:r>
              <a:rPr lang="hu-HU" sz="1200" b="1" dirty="0" smtClean="0"/>
              <a:t>: </a:t>
            </a:r>
            <a:r>
              <a:rPr lang="hu-HU" sz="1200" u="sng" dirty="0" err="1" smtClean="0"/>
              <a:t>Glükose</a:t>
            </a:r>
            <a:r>
              <a:rPr lang="hu-HU" sz="1200" u="sng" dirty="0" smtClean="0"/>
              <a:t>, </a:t>
            </a:r>
            <a:r>
              <a:rPr lang="hu-HU" sz="1200" u="sng" dirty="0" err="1" smtClean="0"/>
              <a:t>Aminosäuren</a:t>
            </a:r>
            <a:r>
              <a:rPr lang="hu-HU" sz="1200" u="sng" dirty="0" smtClean="0"/>
              <a:t>, </a:t>
            </a:r>
            <a:r>
              <a:rPr lang="hu-HU" sz="1200" u="sng" dirty="0" err="1" smtClean="0"/>
              <a:t>Ionen</a:t>
            </a:r>
            <a:r>
              <a:rPr lang="hu-HU" sz="1200" u="sng" dirty="0" smtClean="0"/>
              <a:t>, </a:t>
            </a:r>
            <a:r>
              <a:rPr lang="hu-HU" sz="1200" u="sng" dirty="0" err="1" smtClean="0"/>
              <a:t>Wasser</a:t>
            </a:r>
            <a:r>
              <a:rPr lang="hu-HU" sz="1200" u="sng" dirty="0" smtClean="0"/>
              <a:t> </a:t>
            </a:r>
            <a:r>
              <a:rPr lang="hu-HU" sz="1200" dirty="0" smtClean="0"/>
              <a:t>(80% des </a:t>
            </a:r>
            <a:r>
              <a:rPr lang="hu-HU" sz="1200" dirty="0" err="1" smtClean="0"/>
              <a:t>Primärharns</a:t>
            </a:r>
            <a:r>
              <a:rPr lang="hu-HU" sz="1200" dirty="0" smtClean="0"/>
              <a:t>). </a:t>
            </a:r>
            <a:r>
              <a:rPr lang="hu-HU" sz="1200" u="sng" dirty="0" err="1" smtClean="0"/>
              <a:t>Proteine</a:t>
            </a:r>
            <a:r>
              <a:rPr lang="hu-HU" sz="1200" dirty="0" smtClean="0"/>
              <a:t>, die </a:t>
            </a:r>
            <a:r>
              <a:rPr lang="hu-HU" sz="1200" dirty="0" err="1" smtClean="0"/>
              <a:t>durch</a:t>
            </a:r>
            <a:r>
              <a:rPr lang="hu-HU" sz="1200" dirty="0" smtClean="0"/>
              <a:t> den </a:t>
            </a:r>
            <a:r>
              <a:rPr lang="hu-HU" sz="1200" dirty="0" err="1" smtClean="0"/>
              <a:t>glomerulären</a:t>
            </a:r>
            <a:r>
              <a:rPr lang="hu-HU" sz="1200" dirty="0" smtClean="0"/>
              <a:t> Filter </a:t>
            </a:r>
            <a:r>
              <a:rPr lang="hu-HU" sz="1200" dirty="0" err="1" smtClean="0"/>
              <a:t>passierten</a:t>
            </a:r>
            <a:r>
              <a:rPr lang="hu-HU" sz="1200" dirty="0" smtClean="0"/>
              <a:t>, </a:t>
            </a:r>
            <a:r>
              <a:rPr lang="hu-HU" sz="1200" dirty="0" err="1" smtClean="0"/>
              <a:t>werden</a:t>
            </a:r>
            <a:r>
              <a:rPr lang="hu-HU" sz="1200" dirty="0" smtClean="0"/>
              <a:t> mit </a:t>
            </a:r>
            <a:r>
              <a:rPr lang="hu-HU" sz="1200" dirty="0" err="1" smtClean="0"/>
              <a:t>rezeptorvermittelter</a:t>
            </a:r>
            <a:r>
              <a:rPr lang="hu-HU" sz="1200" dirty="0" smtClean="0"/>
              <a:t> </a:t>
            </a:r>
            <a:r>
              <a:rPr lang="hu-HU" sz="1200" dirty="0" err="1" smtClean="0"/>
              <a:t>Endozytose</a:t>
            </a:r>
            <a:r>
              <a:rPr lang="hu-HU" sz="1200" dirty="0" smtClean="0"/>
              <a:t> (</a:t>
            </a:r>
            <a:r>
              <a:rPr lang="hu-HU" sz="1200" dirty="0" err="1" smtClean="0"/>
              <a:t>Megalin-Receptoren</a:t>
            </a:r>
            <a:r>
              <a:rPr lang="hu-HU" sz="1200" dirty="0" smtClean="0"/>
              <a:t>!) </a:t>
            </a:r>
            <a:r>
              <a:rPr lang="hu-HU" sz="1200" dirty="0" err="1" smtClean="0"/>
              <a:t>aufgenommen</a:t>
            </a:r>
            <a:r>
              <a:rPr lang="hu-HU" sz="1200" dirty="0" smtClean="0"/>
              <a:t> und mit </a:t>
            </a:r>
            <a:r>
              <a:rPr lang="hu-HU" sz="1200" dirty="0" err="1" smtClean="0"/>
              <a:t>Lysosomen</a:t>
            </a:r>
            <a:r>
              <a:rPr lang="hu-HU" sz="1200" dirty="0" smtClean="0"/>
              <a:t> </a:t>
            </a:r>
            <a:r>
              <a:rPr lang="hu-HU" sz="1200" dirty="0" err="1" smtClean="0"/>
              <a:t>in</a:t>
            </a:r>
            <a:r>
              <a:rPr lang="hu-HU" sz="1200" dirty="0" smtClean="0"/>
              <a:t> </a:t>
            </a:r>
            <a:r>
              <a:rPr lang="hu-HU" sz="1200" dirty="0" err="1" smtClean="0"/>
              <a:t>Aminosäuren</a:t>
            </a:r>
            <a:r>
              <a:rPr lang="hu-HU" sz="1200" dirty="0" smtClean="0"/>
              <a:t> </a:t>
            </a:r>
            <a:r>
              <a:rPr lang="hu-HU" sz="1200" dirty="0" err="1" smtClean="0"/>
              <a:t>abgebaut</a:t>
            </a:r>
            <a:r>
              <a:rPr lang="hu-HU" sz="1200" dirty="0" smtClean="0"/>
              <a:t>. </a:t>
            </a:r>
          </a:p>
          <a:p>
            <a:endParaRPr lang="hu-HU" sz="1200" b="1" dirty="0" smtClean="0"/>
          </a:p>
          <a:p>
            <a:r>
              <a:rPr lang="hu-HU" sz="1100" b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Na</a:t>
            </a:r>
            <a:r>
              <a:rPr lang="hu-HU" sz="1100" b="1" baseline="300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+</a:t>
            </a:r>
            <a:r>
              <a:rPr lang="hu-HU" sz="1100" b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K</a:t>
            </a:r>
            <a:r>
              <a:rPr lang="hu-HU" sz="1100" b="1" baseline="300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+</a:t>
            </a:r>
            <a:r>
              <a:rPr lang="hu-HU" sz="1100" b="1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-ATPase</a:t>
            </a:r>
            <a:r>
              <a:rPr lang="hu-HU" sz="1100" b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1100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pumpt</a:t>
            </a:r>
            <a:r>
              <a:rPr lang="hu-HU" sz="11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1100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durch</a:t>
            </a:r>
            <a:r>
              <a:rPr lang="hu-HU" sz="11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die </a:t>
            </a:r>
            <a:r>
              <a:rPr lang="hu-HU" sz="1100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baso-laterale</a:t>
            </a:r>
            <a:r>
              <a:rPr lang="hu-HU" sz="11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1100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Membran</a:t>
            </a:r>
            <a:r>
              <a:rPr lang="hu-HU" sz="11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1100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Na-Ionen</a:t>
            </a:r>
            <a:r>
              <a:rPr lang="hu-HU" sz="11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1100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aus</a:t>
            </a:r>
            <a:r>
              <a:rPr lang="hu-HU" sz="11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(</a:t>
            </a:r>
            <a:r>
              <a:rPr lang="hu-HU" sz="1100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treibende</a:t>
            </a:r>
            <a:r>
              <a:rPr lang="hu-HU" sz="11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Kraft </a:t>
            </a:r>
            <a:r>
              <a:rPr lang="hu-HU" sz="1100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für</a:t>
            </a:r>
            <a:r>
              <a:rPr lang="hu-HU" sz="11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1100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andere</a:t>
            </a:r>
            <a:r>
              <a:rPr lang="hu-HU" sz="11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1100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Transportvorgänge</a:t>
            </a:r>
            <a:r>
              <a:rPr lang="hu-HU" sz="11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). Na</a:t>
            </a:r>
            <a:r>
              <a:rPr lang="hu-HU" sz="1100" baseline="300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+</a:t>
            </a:r>
            <a:r>
              <a:rPr lang="hu-HU" sz="1100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-Strom</a:t>
            </a:r>
            <a:r>
              <a:rPr lang="hu-HU" sz="11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1100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in</a:t>
            </a:r>
            <a:r>
              <a:rPr lang="hu-HU" sz="11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der </a:t>
            </a:r>
            <a:r>
              <a:rPr lang="hu-HU" sz="1100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basolateralen</a:t>
            </a:r>
            <a:r>
              <a:rPr lang="hu-HU" sz="11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1100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Richtung</a:t>
            </a:r>
            <a:r>
              <a:rPr lang="hu-HU" sz="11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1100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zieht</a:t>
            </a:r>
            <a:r>
              <a:rPr lang="hu-HU" sz="11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1100" b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Na</a:t>
            </a:r>
            <a:r>
              <a:rPr lang="hu-HU" sz="1100" b="1" baseline="300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+</a:t>
            </a:r>
            <a:r>
              <a:rPr lang="hu-HU" sz="1100" b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und </a:t>
            </a:r>
            <a:r>
              <a:rPr lang="hu-HU" sz="1100" b="1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Wasser</a:t>
            </a:r>
            <a:r>
              <a:rPr lang="hu-HU" sz="11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1100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vom</a:t>
            </a:r>
            <a:r>
              <a:rPr lang="hu-HU" sz="11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Lumen mit </a:t>
            </a:r>
            <a:r>
              <a:rPr lang="hu-HU" sz="1100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sich</a:t>
            </a:r>
            <a:r>
              <a:rPr lang="hu-HU" sz="11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(</a:t>
            </a:r>
            <a:r>
              <a:rPr lang="hu-HU" sz="1100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durch</a:t>
            </a:r>
            <a:r>
              <a:rPr lang="hu-HU" sz="11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1100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Kanäle</a:t>
            </a:r>
            <a:r>
              <a:rPr lang="hu-HU" sz="11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und </a:t>
            </a:r>
            <a:r>
              <a:rPr lang="hu-HU" sz="1100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Transporter</a:t>
            </a:r>
            <a:r>
              <a:rPr lang="hu-HU" sz="11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). Der </a:t>
            </a:r>
            <a:r>
              <a:rPr lang="hu-HU" sz="1100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osmotische-elektrische</a:t>
            </a:r>
            <a:r>
              <a:rPr lang="hu-HU" sz="11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1100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Gradient</a:t>
            </a:r>
            <a:r>
              <a:rPr lang="hu-HU" sz="11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1100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ist</a:t>
            </a:r>
            <a:r>
              <a:rPr lang="hu-HU" sz="11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1100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für</a:t>
            </a:r>
            <a:r>
              <a:rPr lang="hu-HU" sz="11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1100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andere</a:t>
            </a:r>
            <a:r>
              <a:rPr lang="hu-HU" sz="11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1100" b="1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Transportvorgänge</a:t>
            </a:r>
            <a:r>
              <a:rPr lang="hu-HU" sz="1100" b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1100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verwendet</a:t>
            </a:r>
            <a:r>
              <a:rPr lang="hu-HU" sz="11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: </a:t>
            </a:r>
            <a:r>
              <a:rPr lang="hu-HU" sz="1100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zB</a:t>
            </a:r>
            <a:r>
              <a:rPr lang="hu-HU" sz="11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. </a:t>
            </a:r>
            <a:r>
              <a:rPr lang="hu-HU" sz="1100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Glükose</a:t>
            </a:r>
            <a:r>
              <a:rPr lang="hu-HU" sz="11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und </a:t>
            </a:r>
            <a:r>
              <a:rPr lang="hu-HU" sz="1100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Aminosäuren</a:t>
            </a:r>
            <a:r>
              <a:rPr lang="hu-HU" sz="11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1100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werden</a:t>
            </a:r>
            <a:r>
              <a:rPr lang="hu-HU" sz="11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mit </a:t>
            </a:r>
            <a:r>
              <a:rPr lang="hu-HU" sz="1100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sekundärem</a:t>
            </a:r>
            <a:r>
              <a:rPr lang="hu-HU" sz="11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1100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aktivem</a:t>
            </a:r>
            <a:r>
              <a:rPr lang="hu-HU" sz="11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1100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Transport</a:t>
            </a:r>
            <a:r>
              <a:rPr lang="hu-HU" sz="11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1100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resorbiert</a:t>
            </a:r>
            <a:r>
              <a:rPr lang="hu-HU" sz="11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.</a:t>
            </a:r>
          </a:p>
        </p:txBody>
      </p:sp>
      <p:sp>
        <p:nvSpPr>
          <p:cNvPr id="11" name="Szövegdoboz 10"/>
          <p:cNvSpPr txBox="1"/>
          <p:nvPr/>
        </p:nvSpPr>
        <p:spPr>
          <a:xfrm>
            <a:off x="7851227" y="5568293"/>
            <a:ext cx="2880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endParaRPr lang="hu-HU" sz="3200" dirty="0"/>
          </a:p>
        </p:txBody>
      </p:sp>
      <p:pic>
        <p:nvPicPr>
          <p:cNvPr id="13" name="Kép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943" y="1340768"/>
            <a:ext cx="1159044" cy="3234943"/>
          </a:xfrm>
          <a:prstGeom prst="rect">
            <a:avLst/>
          </a:prstGeom>
        </p:spPr>
      </p:pic>
      <p:cxnSp>
        <p:nvCxnSpPr>
          <p:cNvPr id="15" name="Egyenes összekötő nyíllal 14"/>
          <p:cNvCxnSpPr/>
          <p:nvPr/>
        </p:nvCxnSpPr>
        <p:spPr>
          <a:xfrm flipH="1">
            <a:off x="7668344" y="2780928"/>
            <a:ext cx="432048" cy="177311"/>
          </a:xfrm>
          <a:prstGeom prst="straightConnector1">
            <a:avLst/>
          </a:prstGeom>
          <a:ln w="381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zövegdoboz 17"/>
          <p:cNvSpPr txBox="1"/>
          <p:nvPr/>
        </p:nvSpPr>
        <p:spPr>
          <a:xfrm>
            <a:off x="7707397" y="5084331"/>
            <a:ext cx="106004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900" dirty="0" err="1" smtClean="0"/>
              <a:t>Mitochondrien</a:t>
            </a:r>
            <a:endParaRPr lang="hu-HU" sz="900" dirty="0"/>
          </a:p>
        </p:txBody>
      </p:sp>
      <p:sp>
        <p:nvSpPr>
          <p:cNvPr id="19" name="Szövegdoboz 18"/>
          <p:cNvSpPr txBox="1"/>
          <p:nvPr/>
        </p:nvSpPr>
        <p:spPr>
          <a:xfrm>
            <a:off x="4498177" y="2576518"/>
            <a:ext cx="82092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900" dirty="0" err="1" smtClean="0">
                <a:solidFill>
                  <a:schemeClr val="bg1"/>
                </a:solidFill>
              </a:rPr>
              <a:t>Bürstensaum</a:t>
            </a:r>
            <a:endParaRPr lang="hu-HU" sz="900" dirty="0">
              <a:solidFill>
                <a:schemeClr val="bg1"/>
              </a:solidFill>
            </a:endParaRPr>
          </a:p>
        </p:txBody>
      </p:sp>
      <p:cxnSp>
        <p:nvCxnSpPr>
          <p:cNvPr id="21" name="Egyenes összekötő nyíllal 20"/>
          <p:cNvCxnSpPr/>
          <p:nvPr/>
        </p:nvCxnSpPr>
        <p:spPr>
          <a:xfrm>
            <a:off x="5148064" y="2374914"/>
            <a:ext cx="792088" cy="317020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460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092219" y="2924605"/>
            <a:ext cx="1823691" cy="3488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201208" y="1056933"/>
            <a:ext cx="3308936" cy="1794863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1763688" y="340661"/>
            <a:ext cx="5328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Mikroskopische</a:t>
            </a:r>
            <a:r>
              <a:rPr lang="hu-HU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hu-HU" b="1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Bilder</a:t>
            </a:r>
            <a:r>
              <a:rPr lang="hu-HU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des </a:t>
            </a:r>
            <a:r>
              <a:rPr lang="hu-HU" b="1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proximalen</a:t>
            </a:r>
            <a:r>
              <a:rPr lang="hu-HU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hu-HU" b="1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Tubulus</a:t>
            </a:r>
            <a:endParaRPr lang="hu-HU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24" y="1028115"/>
            <a:ext cx="3528392" cy="4741743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3851920" y="3284984"/>
            <a:ext cx="1296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 err="1" smtClean="0"/>
              <a:t>Proximale</a:t>
            </a:r>
            <a:r>
              <a:rPr lang="hu-HU" sz="1200" dirty="0" smtClean="0"/>
              <a:t> </a:t>
            </a:r>
            <a:r>
              <a:rPr lang="hu-HU" sz="1200" dirty="0" err="1" smtClean="0"/>
              <a:t>Tubuli</a:t>
            </a:r>
            <a:endParaRPr lang="hu-HU" sz="1200" dirty="0" smtClean="0"/>
          </a:p>
          <a:p>
            <a:r>
              <a:rPr lang="hu-HU" sz="1200" dirty="0" smtClean="0"/>
              <a:t>(</a:t>
            </a:r>
            <a:r>
              <a:rPr lang="hu-HU" sz="1200" dirty="0" err="1" smtClean="0"/>
              <a:t>pars</a:t>
            </a:r>
            <a:r>
              <a:rPr lang="hu-HU" sz="1200" dirty="0" smtClean="0"/>
              <a:t> </a:t>
            </a:r>
            <a:r>
              <a:rPr lang="hu-HU" sz="1200" dirty="0" err="1" smtClean="0"/>
              <a:t>convoluta</a:t>
            </a:r>
            <a:r>
              <a:rPr lang="hu-HU" sz="1200" dirty="0" smtClean="0"/>
              <a:t>)</a:t>
            </a:r>
            <a:endParaRPr lang="hu-HU" sz="1200" dirty="0"/>
          </a:p>
        </p:txBody>
      </p:sp>
      <p:sp>
        <p:nvSpPr>
          <p:cNvPr id="9" name="Szövegdoboz 8"/>
          <p:cNvSpPr txBox="1"/>
          <p:nvPr/>
        </p:nvSpPr>
        <p:spPr>
          <a:xfrm>
            <a:off x="3851920" y="3990255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 err="1" smtClean="0"/>
              <a:t>Distale</a:t>
            </a:r>
            <a:r>
              <a:rPr lang="hu-HU" sz="1200" dirty="0" smtClean="0"/>
              <a:t> </a:t>
            </a:r>
            <a:r>
              <a:rPr lang="hu-HU" sz="1200" dirty="0" err="1" smtClean="0"/>
              <a:t>Tubuli</a:t>
            </a:r>
            <a:r>
              <a:rPr lang="hu-HU" sz="1200" dirty="0" smtClean="0"/>
              <a:t> (</a:t>
            </a:r>
            <a:r>
              <a:rPr lang="hu-HU" sz="1200" dirty="0" err="1" smtClean="0"/>
              <a:t>pars</a:t>
            </a:r>
            <a:r>
              <a:rPr lang="hu-HU" sz="1200" dirty="0" smtClean="0"/>
              <a:t> </a:t>
            </a:r>
            <a:r>
              <a:rPr lang="hu-HU" sz="1200" dirty="0" err="1" smtClean="0"/>
              <a:t>convoluta</a:t>
            </a:r>
            <a:r>
              <a:rPr lang="hu-HU" sz="1200" dirty="0" smtClean="0"/>
              <a:t>)</a:t>
            </a:r>
            <a:endParaRPr lang="hu-HU" sz="1200" dirty="0"/>
          </a:p>
        </p:txBody>
      </p:sp>
      <p:sp>
        <p:nvSpPr>
          <p:cNvPr id="10" name="Szövegdoboz 9"/>
          <p:cNvSpPr txBox="1"/>
          <p:nvPr/>
        </p:nvSpPr>
        <p:spPr>
          <a:xfrm>
            <a:off x="251520" y="5767826"/>
            <a:ext cx="360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b="1" dirty="0" err="1" smtClean="0"/>
              <a:t>Rindenlabirynth</a:t>
            </a:r>
            <a:r>
              <a:rPr lang="hu-HU" sz="1400" b="1" dirty="0" smtClean="0"/>
              <a:t> (HE)</a:t>
            </a:r>
            <a:endParaRPr lang="hu-HU" sz="1400" b="1" dirty="0"/>
          </a:p>
        </p:txBody>
      </p:sp>
      <p:sp>
        <p:nvSpPr>
          <p:cNvPr id="11" name="Szövegdoboz 10"/>
          <p:cNvSpPr txBox="1"/>
          <p:nvPr/>
        </p:nvSpPr>
        <p:spPr>
          <a:xfrm>
            <a:off x="7542671" y="2863726"/>
            <a:ext cx="13498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 err="1" smtClean="0"/>
              <a:t>Bürstensaum</a:t>
            </a:r>
            <a:endParaRPr lang="hu-HU" sz="1200" dirty="0"/>
          </a:p>
        </p:txBody>
      </p:sp>
      <p:sp>
        <p:nvSpPr>
          <p:cNvPr id="12" name="Szövegdoboz 11"/>
          <p:cNvSpPr txBox="1"/>
          <p:nvPr/>
        </p:nvSpPr>
        <p:spPr>
          <a:xfrm>
            <a:off x="5436096" y="2863726"/>
            <a:ext cx="720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 err="1" smtClean="0"/>
              <a:t>Lysosom</a:t>
            </a:r>
            <a:endParaRPr lang="hu-HU" sz="1200" dirty="0"/>
          </a:p>
        </p:txBody>
      </p:sp>
      <p:sp>
        <p:nvSpPr>
          <p:cNvPr id="13" name="Szövegdoboz 12"/>
          <p:cNvSpPr txBox="1"/>
          <p:nvPr/>
        </p:nvSpPr>
        <p:spPr>
          <a:xfrm>
            <a:off x="6372200" y="2863726"/>
            <a:ext cx="11704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 err="1" smtClean="0"/>
              <a:t>Blutkapillare</a:t>
            </a:r>
            <a:endParaRPr lang="hu-HU" sz="1200" dirty="0"/>
          </a:p>
        </p:txBody>
      </p:sp>
      <p:sp>
        <p:nvSpPr>
          <p:cNvPr id="14" name="Szövegdoboz 13"/>
          <p:cNvSpPr txBox="1"/>
          <p:nvPr/>
        </p:nvSpPr>
        <p:spPr>
          <a:xfrm>
            <a:off x="5259664" y="5644715"/>
            <a:ext cx="34887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 err="1" smtClean="0"/>
              <a:t>Enzymhistochemischer</a:t>
            </a:r>
            <a:r>
              <a:rPr lang="hu-HU" sz="1200" b="1" dirty="0" smtClean="0"/>
              <a:t> </a:t>
            </a:r>
            <a:r>
              <a:rPr lang="hu-HU" sz="1200" b="1" dirty="0" err="1" smtClean="0"/>
              <a:t>Nachweis</a:t>
            </a:r>
            <a:r>
              <a:rPr lang="hu-HU" sz="1200" b="1" dirty="0" smtClean="0"/>
              <a:t> der </a:t>
            </a:r>
            <a:r>
              <a:rPr lang="hu-HU" sz="1200" b="1" dirty="0" err="1" smtClean="0"/>
              <a:t>Lysosomen</a:t>
            </a:r>
            <a:endParaRPr lang="hu-HU" sz="1200" b="1" dirty="0"/>
          </a:p>
        </p:txBody>
      </p:sp>
      <p:sp>
        <p:nvSpPr>
          <p:cNvPr id="15" name="Szövegdoboz 14"/>
          <p:cNvSpPr txBox="1"/>
          <p:nvPr/>
        </p:nvSpPr>
        <p:spPr>
          <a:xfrm>
            <a:off x="5222904" y="3140391"/>
            <a:ext cx="3525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 smtClean="0"/>
              <a:t>2 </a:t>
            </a:r>
            <a:r>
              <a:rPr lang="hu-HU" sz="1200" b="1" dirty="0" err="1" smtClean="0"/>
              <a:t>proximale</a:t>
            </a:r>
            <a:r>
              <a:rPr lang="hu-HU" sz="1200" b="1" dirty="0" smtClean="0"/>
              <a:t> </a:t>
            </a:r>
            <a:r>
              <a:rPr lang="hu-HU" sz="1200" b="1" dirty="0" err="1" smtClean="0"/>
              <a:t>Tubuli</a:t>
            </a:r>
            <a:r>
              <a:rPr lang="hu-HU" sz="1200" b="1" dirty="0" smtClean="0"/>
              <a:t>, </a:t>
            </a:r>
            <a:r>
              <a:rPr lang="hu-HU" sz="1200" b="1" dirty="0" err="1" smtClean="0"/>
              <a:t>Semidünnschnitt</a:t>
            </a:r>
            <a:r>
              <a:rPr lang="hu-HU" sz="1200" b="1" dirty="0" smtClean="0"/>
              <a:t>, </a:t>
            </a:r>
            <a:r>
              <a:rPr lang="hu-HU" sz="1200" b="1" dirty="0" err="1" smtClean="0"/>
              <a:t>Toluidinblau</a:t>
            </a:r>
            <a:endParaRPr lang="hu-HU" sz="1200" b="1" dirty="0"/>
          </a:p>
        </p:txBody>
      </p:sp>
      <p:sp>
        <p:nvSpPr>
          <p:cNvPr id="3" name="Szövegdoboz 2"/>
          <p:cNvSpPr txBox="1"/>
          <p:nvPr/>
        </p:nvSpPr>
        <p:spPr>
          <a:xfrm>
            <a:off x="251520" y="6165304"/>
            <a:ext cx="3816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dirty="0" err="1" smtClean="0"/>
              <a:t>Luminale</a:t>
            </a:r>
            <a:r>
              <a:rPr lang="hu-HU" sz="1200" dirty="0" smtClean="0"/>
              <a:t> </a:t>
            </a:r>
            <a:r>
              <a:rPr lang="hu-HU" sz="1200" dirty="0" err="1" smtClean="0"/>
              <a:t>Oberfläche</a:t>
            </a:r>
            <a:r>
              <a:rPr lang="hu-HU" sz="1200" dirty="0" smtClean="0"/>
              <a:t> der </a:t>
            </a:r>
            <a:r>
              <a:rPr lang="hu-HU" sz="1200" dirty="0" err="1" smtClean="0"/>
              <a:t>proximalen</a:t>
            </a:r>
            <a:r>
              <a:rPr lang="hu-HU" sz="1200" dirty="0" smtClean="0"/>
              <a:t> </a:t>
            </a:r>
            <a:r>
              <a:rPr lang="hu-HU" sz="1200" dirty="0" err="1" smtClean="0"/>
              <a:t>Tubuli</a:t>
            </a:r>
            <a:r>
              <a:rPr lang="hu-HU" sz="1200" dirty="0" smtClean="0"/>
              <a:t> </a:t>
            </a:r>
            <a:r>
              <a:rPr lang="hu-HU" sz="1200" dirty="0" err="1" smtClean="0"/>
              <a:t>arkadenförmig</a:t>
            </a:r>
            <a:r>
              <a:rPr lang="hu-HU" sz="1200" dirty="0" smtClean="0"/>
              <a:t>, </a:t>
            </a:r>
            <a:r>
              <a:rPr lang="hu-HU" sz="1200" dirty="0" err="1" smtClean="0"/>
              <a:t>verwaschen</a:t>
            </a:r>
            <a:r>
              <a:rPr lang="hu-HU" sz="1200" dirty="0" smtClean="0"/>
              <a:t> (</a:t>
            </a:r>
            <a:r>
              <a:rPr lang="hu-HU" sz="1200" dirty="0" err="1" smtClean="0"/>
              <a:t>Artefakt</a:t>
            </a:r>
            <a:r>
              <a:rPr lang="hu-HU" sz="1200" dirty="0" smtClean="0"/>
              <a:t>)</a:t>
            </a:r>
            <a:endParaRPr lang="hu-HU" sz="1200" dirty="0"/>
          </a:p>
        </p:txBody>
      </p:sp>
      <p:sp>
        <p:nvSpPr>
          <p:cNvPr id="4" name="Szövegdoboz 3"/>
          <p:cNvSpPr txBox="1"/>
          <p:nvPr/>
        </p:nvSpPr>
        <p:spPr>
          <a:xfrm>
            <a:off x="3851920" y="5445224"/>
            <a:ext cx="432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endParaRPr lang="hu-HU" sz="3200" dirty="0"/>
          </a:p>
        </p:txBody>
      </p:sp>
      <p:sp>
        <p:nvSpPr>
          <p:cNvPr id="16" name="Szövegdoboz 15"/>
          <p:cNvSpPr txBox="1"/>
          <p:nvPr/>
        </p:nvSpPr>
        <p:spPr>
          <a:xfrm>
            <a:off x="8748464" y="5229200"/>
            <a:ext cx="395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endParaRPr lang="hu-HU" sz="3200" dirty="0"/>
          </a:p>
        </p:txBody>
      </p:sp>
      <p:sp>
        <p:nvSpPr>
          <p:cNvPr id="17" name="Szövegdoboz 16"/>
          <p:cNvSpPr txBox="1"/>
          <p:nvPr/>
        </p:nvSpPr>
        <p:spPr>
          <a:xfrm>
            <a:off x="8510144" y="2564904"/>
            <a:ext cx="382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endParaRPr lang="hu-HU" sz="3200" dirty="0"/>
          </a:p>
        </p:txBody>
      </p:sp>
    </p:spTree>
    <p:extLst>
      <p:ext uri="{BB962C8B-B14F-4D97-AF65-F5344CB8AC3E}">
        <p14:creationId xmlns:p14="http://schemas.microsoft.com/office/powerpoint/2010/main" val="3877167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3252</TotalTime>
  <Words>1510</Words>
  <Application>Microsoft Office PowerPoint</Application>
  <PresentationFormat>Diavetítés a képernyőre (4:3 oldalarány)</PresentationFormat>
  <Paragraphs>278</Paragraphs>
  <Slides>21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21</vt:i4>
      </vt:variant>
    </vt:vector>
  </HeadingPairs>
  <TitlesOfParts>
    <vt:vector size="22" baseType="lpstr">
      <vt:lpstr>Office-téma</vt:lpstr>
      <vt:lpstr>Histologie der Niere und Harnwege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Histologie der Niere</dc:title>
  <dc:creator>RP</dc:creator>
  <cp:lastModifiedBy>RÖHLICH PÁL</cp:lastModifiedBy>
  <cp:revision>133</cp:revision>
  <dcterms:created xsi:type="dcterms:W3CDTF">2015-04-05T12:31:54Z</dcterms:created>
  <dcterms:modified xsi:type="dcterms:W3CDTF">2019-04-02T14:40:31Z</dcterms:modified>
</cp:coreProperties>
</file>