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2"/>
  </p:notesMasterIdLst>
  <p:sldIdLst>
    <p:sldId id="269" r:id="rId2"/>
    <p:sldId id="323" r:id="rId3"/>
    <p:sldId id="288" r:id="rId4"/>
    <p:sldId id="294" r:id="rId5"/>
    <p:sldId id="270" r:id="rId6"/>
    <p:sldId id="276" r:id="rId7"/>
    <p:sldId id="278" r:id="rId8"/>
    <p:sldId id="320" r:id="rId9"/>
    <p:sldId id="324" r:id="rId10"/>
    <p:sldId id="280" r:id="rId11"/>
    <p:sldId id="279" r:id="rId12"/>
    <p:sldId id="281" r:id="rId13"/>
    <p:sldId id="283" r:id="rId14"/>
    <p:sldId id="282" r:id="rId15"/>
    <p:sldId id="285" r:id="rId16"/>
    <p:sldId id="284" r:id="rId17"/>
    <p:sldId id="321" r:id="rId18"/>
    <p:sldId id="322" r:id="rId19"/>
    <p:sldId id="326" r:id="rId20"/>
    <p:sldId id="328" r:id="rId21"/>
    <p:sldId id="325" r:id="rId22"/>
    <p:sldId id="327" r:id="rId23"/>
    <p:sldId id="329" r:id="rId24"/>
    <p:sldId id="330" r:id="rId25"/>
    <p:sldId id="332" r:id="rId26"/>
    <p:sldId id="333" r:id="rId27"/>
    <p:sldId id="334" r:id="rId28"/>
    <p:sldId id="335" r:id="rId29"/>
    <p:sldId id="336" r:id="rId30"/>
    <p:sldId id="337" r:id="rId31"/>
    <p:sldId id="311" r:id="rId32"/>
    <p:sldId id="293" r:id="rId33"/>
    <p:sldId id="298" r:id="rId34"/>
    <p:sldId id="303" r:id="rId35"/>
    <p:sldId id="302" r:id="rId36"/>
    <p:sldId id="338" r:id="rId37"/>
    <p:sldId id="299" r:id="rId38"/>
    <p:sldId id="310" r:id="rId39"/>
    <p:sldId id="312" r:id="rId40"/>
    <p:sldId id="304" r:id="rId41"/>
    <p:sldId id="305" r:id="rId42"/>
    <p:sldId id="343" r:id="rId43"/>
    <p:sldId id="314" r:id="rId44"/>
    <p:sldId id="315" r:id="rId45"/>
    <p:sldId id="344" r:id="rId46"/>
    <p:sldId id="345" r:id="rId47"/>
    <p:sldId id="346" r:id="rId48"/>
    <p:sldId id="347" r:id="rId49"/>
    <p:sldId id="348" r:id="rId50"/>
    <p:sldId id="349" r:id="rId51"/>
    <p:sldId id="350" r:id="rId52"/>
    <p:sldId id="351" r:id="rId53"/>
    <p:sldId id="352" r:id="rId54"/>
    <p:sldId id="274" r:id="rId55"/>
    <p:sldId id="275" r:id="rId56"/>
    <p:sldId id="287" r:id="rId57"/>
    <p:sldId id="272" r:id="rId58"/>
    <p:sldId id="340" r:id="rId59"/>
    <p:sldId id="341" r:id="rId60"/>
    <p:sldId id="342" r:id="rId61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3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-29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EB0551DE-93D0-497D-B2B4-C45FA47D3352}" type="datetimeFigureOut">
              <a:rPr lang="hu-HU"/>
              <a:pPr>
                <a:defRPr/>
              </a:pPr>
              <a:t>2019.04.22.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 smtClean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5ED481DF-02D9-45E9-A6F8-3018EBFAF78F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2504492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E9D0DC9-EC65-47B2-A445-8733E5E352BC}" type="slidenum">
              <a:rPr lang="hu-HU" altLang="hu-HU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10</a:t>
            </a:fld>
            <a:endParaRPr lang="hu-HU" altLang="hu-HU">
              <a:latin typeface="Arial" panose="020B0604020202020204" pitchFamily="34" charset="0"/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2603868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4A07CF2-3254-43B9-A11B-BA34C02D0474}" type="slidenum">
              <a:rPr lang="hu-HU" altLang="hu-HU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11</a:t>
            </a:fld>
            <a:endParaRPr lang="hu-HU" altLang="hu-HU">
              <a:latin typeface="Arial" panose="020B0604020202020204" pitchFamily="34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26577471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869F6E6-77F8-4E71-8D80-52BEB5EDEDBF}" type="slidenum">
              <a:rPr lang="hu-HU" altLang="hu-HU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12</a:t>
            </a:fld>
            <a:endParaRPr lang="hu-HU" altLang="hu-HU">
              <a:latin typeface="Arial" panose="020B0604020202020204" pitchFamily="34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19345937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B74999C-A312-415F-A4FB-D1B86CBBEF71}" type="slidenum">
              <a:rPr lang="hu-HU" altLang="hu-HU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14</a:t>
            </a:fld>
            <a:endParaRPr lang="hu-HU" altLang="hu-HU">
              <a:latin typeface="Arial" panose="020B0604020202020204" pitchFamily="34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17741588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43A83F2-F637-4356-8D54-3BE4DF208A27}" type="slidenum">
              <a:rPr lang="hu-HU" altLang="hu-HU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15</a:t>
            </a:fld>
            <a:endParaRPr lang="hu-HU" altLang="hu-HU">
              <a:latin typeface="Arial" panose="020B0604020202020204" pitchFamily="34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3426775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A1EBC-294B-44AF-87D4-6EA255F7A830}" type="datetimeFigureOut">
              <a:rPr lang="hu-HU"/>
              <a:pPr>
                <a:defRPr/>
              </a:pPr>
              <a:t>2019.04.22.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7D1E6-9215-48C5-8533-DEA558714FBA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661261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B8839-E9D2-40D7-8F21-DB116113F95D}" type="datetimeFigureOut">
              <a:rPr lang="hu-HU"/>
              <a:pPr>
                <a:defRPr/>
              </a:pPr>
              <a:t>2019.04.22.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BC737-41E7-446C-8CCA-0001FC50E5BA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405289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3FB55-BF76-4D3E-B2EF-7C3F88FA69C0}" type="datetimeFigureOut">
              <a:rPr lang="hu-HU"/>
              <a:pPr>
                <a:defRPr/>
              </a:pPr>
              <a:t>2019.04.22.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24784-F083-43A1-9551-F5C580DC253F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983186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465AE-93B6-40E1-9A01-F06D39EF2C77}" type="datetimeFigureOut">
              <a:rPr lang="hu-HU"/>
              <a:pPr>
                <a:defRPr/>
              </a:pPr>
              <a:t>2019.04.22.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1E476-DC5C-4564-911E-D4D107B4C795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098548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AE4E4-8A7D-4C1A-8ED4-AA3DEC12B5F0}" type="datetimeFigureOut">
              <a:rPr lang="hu-HU"/>
              <a:pPr>
                <a:defRPr/>
              </a:pPr>
              <a:t>2019.04.22.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60090-3DC2-4A67-86F9-2D90C6A5A804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019693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021F0-2833-4145-A348-A8CF8A92310A}" type="datetimeFigureOut">
              <a:rPr lang="hu-HU"/>
              <a:pPr>
                <a:defRPr/>
              </a:pPr>
              <a:t>2019.04.22.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5E319-AA96-4C63-A2A2-FC5B5AB17D2D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958632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0169A-2627-4EE3-8188-2F9068B6C62E}" type="datetimeFigureOut">
              <a:rPr lang="hu-HU"/>
              <a:pPr>
                <a:defRPr/>
              </a:pPr>
              <a:t>2019.04.22.</a:t>
            </a:fld>
            <a:endParaRPr lang="hu-H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CAFCE-21A0-413B-887A-6CE12CCC8112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255349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92465-19D7-4DCD-BD20-4B51BF0FE7B5}" type="datetimeFigureOut">
              <a:rPr lang="hu-HU"/>
              <a:pPr>
                <a:defRPr/>
              </a:pPr>
              <a:t>2019.04.22.</a:t>
            </a:fld>
            <a:endParaRPr lang="hu-H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E6D1C-4FDD-4E1A-B977-37184A4A215C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086812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BFB44-655D-4AC4-811A-B12FAF063E58}" type="datetimeFigureOut">
              <a:rPr lang="hu-HU"/>
              <a:pPr>
                <a:defRPr/>
              </a:pPr>
              <a:t>2019.04.22.</a:t>
            </a:fld>
            <a:endParaRPr lang="hu-H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934E4-E4AC-4702-833B-23EC949BA48B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062518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183DD-B2E2-4B52-A8C3-CA0ABFB7AE42}" type="datetimeFigureOut">
              <a:rPr lang="hu-HU"/>
              <a:pPr>
                <a:defRPr/>
              </a:pPr>
              <a:t>2019.04.22.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B820C-9552-4B01-BC87-CD9803FB84A2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0538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u-HU" noProof="0"/>
              <a:t>Kép beszúrásához kattintson az ikonra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0EF9E-2684-4621-BCD4-2B2A0A106A62}" type="datetimeFigureOut">
              <a:rPr lang="hu-HU"/>
              <a:pPr>
                <a:defRPr/>
              </a:pPr>
              <a:t>2019.04.22.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32B83-260A-4F04-893C-033766635B13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722755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B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  <a:endParaRPr lang="en-US" altLang="hu-H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  <a:endParaRPr lang="en-US" altLang="hu-H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DBD1F74-02FB-45A5-BE57-711294936AC8}" type="datetimeFigureOut">
              <a:rPr lang="hu-HU"/>
              <a:pPr>
                <a:defRPr/>
              </a:pPr>
              <a:t>2019.04.22.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03AB373-ED9D-4460-A70B-7807C4A6E652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9.jpeg"/><Relationship Id="rId4" Type="http://schemas.openxmlformats.org/officeDocument/2006/relationships/image" Target="../media/image48.wm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zövegdoboz 1"/>
          <p:cNvSpPr txBox="1">
            <a:spLocks noChangeArrowheads="1"/>
          </p:cNvSpPr>
          <p:nvPr/>
        </p:nvSpPr>
        <p:spPr bwMode="auto">
          <a:xfrm>
            <a:off x="0" y="1397000"/>
            <a:ext cx="9144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4400" b="1"/>
              <a:t>Idegrendszer, érzékszervek </a:t>
            </a:r>
          </a:p>
        </p:txBody>
      </p:sp>
      <p:sp>
        <p:nvSpPr>
          <p:cNvPr id="3075" name="Szövegdoboz 2"/>
          <p:cNvSpPr txBox="1">
            <a:spLocks noChangeArrowheads="1"/>
          </p:cNvSpPr>
          <p:nvPr/>
        </p:nvSpPr>
        <p:spPr bwMode="auto">
          <a:xfrm>
            <a:off x="1741034" y="2945423"/>
            <a:ext cx="5493170" cy="298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dirty="0"/>
              <a:t>Gyógyszerésztudományi Kar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hu-HU" altLang="hu-HU" dirty="0"/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dirty="0"/>
              <a:t>Szövettani gyakorlat </a:t>
            </a:r>
            <a:r>
              <a:rPr lang="hu-HU" altLang="hu-HU" dirty="0" err="1"/>
              <a:t>VI</a:t>
            </a:r>
            <a:r>
              <a:rPr lang="hu-HU" altLang="hu-HU" dirty="0" smtClean="0"/>
              <a:t>.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dirty="0" smtClean="0"/>
              <a:t>(12. hét)</a:t>
            </a:r>
            <a:endParaRPr lang="hu-HU" altLang="hu-HU" dirty="0"/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hu-HU" altLang="hu-HU" dirty="0"/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2400" b="1" dirty="0"/>
              <a:t>Anatómiai, Szövet- és Fejlődéstani Intézet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2400" b="1" dirty="0" smtClean="0"/>
              <a:t>2019.</a:t>
            </a:r>
            <a:endParaRPr lang="hu-HU" altLang="hu-H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大脑水平切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293688"/>
            <a:ext cx="3922712" cy="500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Szövegdoboz 1"/>
          <p:cNvSpPr txBox="1">
            <a:spLocks noChangeArrowheads="1"/>
          </p:cNvSpPr>
          <p:nvPr/>
        </p:nvSpPr>
        <p:spPr bwMode="auto">
          <a:xfrm>
            <a:off x="125413" y="488950"/>
            <a:ext cx="4683125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2400" b="1"/>
              <a:t>Nagyagy- cerebrum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hu-HU" altLang="hu-HU" sz="180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800" b="1" u="sng"/>
              <a:t>Szürkeállomány </a:t>
            </a:r>
            <a:r>
              <a:rPr lang="hu-HU" altLang="hu-HU" sz="1800"/>
              <a:t>(cortex és basalis ganglionok): elsősorban neuronok sejttestjei és gliasejtek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hu-HU" altLang="hu-HU" sz="180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800" b="1" u="sng"/>
              <a:t>Fehérállomány </a:t>
            </a:r>
            <a:r>
              <a:rPr lang="hu-HU" altLang="hu-HU" sz="1800" b="1"/>
              <a:t>: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800"/>
              <a:t> axonokból (idegsejtek nyúlványaiból) álló pályák és gliasejtek</a:t>
            </a:r>
          </a:p>
        </p:txBody>
      </p:sp>
      <p:pic>
        <p:nvPicPr>
          <p:cNvPr id="9220" name="Picture 4" descr="Schematic illustration of projection fiber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3073400"/>
            <a:ext cx="4375150" cy="375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大脑水平切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2388"/>
            <a:ext cx="3922713" cy="500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 descr="kéreg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725" y="969963"/>
            <a:ext cx="4116388" cy="583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2162175" y="1227138"/>
            <a:ext cx="381000" cy="381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hu-HU" altLang="hu-HU" sz="1800">
              <a:latin typeface="Arial" panose="020B0604020202020204" pitchFamily="34" charset="0"/>
            </a:endParaRPr>
          </a:p>
        </p:txBody>
      </p:sp>
      <p:sp>
        <p:nvSpPr>
          <p:cNvPr id="12293" name="Line 5"/>
          <p:cNvSpPr>
            <a:spLocks noChangeShapeType="1"/>
          </p:cNvSpPr>
          <p:nvPr/>
        </p:nvSpPr>
        <p:spPr bwMode="auto">
          <a:xfrm flipH="1">
            <a:off x="2822575" y="1417638"/>
            <a:ext cx="11001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2294" name="Szövegdoboz 1"/>
          <p:cNvSpPr txBox="1">
            <a:spLocks noChangeArrowheads="1"/>
          </p:cNvSpPr>
          <p:nvPr/>
        </p:nvSpPr>
        <p:spPr bwMode="auto">
          <a:xfrm>
            <a:off x="134938" y="120650"/>
            <a:ext cx="87122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2400" b="1" u="sng"/>
              <a:t>Cortex cerebri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800"/>
              <a:t>Az agykéregben a neuronok rétegekbe rendeződnek. Emberben az agykéreg 90%-a </a:t>
            </a:r>
            <a:r>
              <a:rPr lang="hu-HU" altLang="hu-HU" sz="1800" b="1"/>
              <a:t>hat</a:t>
            </a:r>
            <a:r>
              <a:rPr lang="hu-HU" altLang="hu-HU" sz="1800"/>
              <a:t> rétegből áll. A rétegeket egymástól a neuronok alakja, mérete és sűrűsége alapján lehet elkülöníteni.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004"/>
          <a:stretch>
            <a:fillRect/>
          </a:stretch>
        </p:blipFill>
        <p:spPr bwMode="auto">
          <a:xfrm>
            <a:off x="492125" y="15875"/>
            <a:ext cx="4240213" cy="684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4732338" y="527050"/>
            <a:ext cx="2360612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800">
                <a:latin typeface="Arial" panose="020B0604020202020204" pitchFamily="34" charset="0"/>
              </a:rPr>
              <a:t>pia mater a felszínen                                         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146050" y="6416675"/>
            <a:ext cx="5241925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800">
                <a:latin typeface="Arial" panose="020B0604020202020204" pitchFamily="34" charset="0"/>
              </a:rPr>
              <a:t>Medulla: afferens és efferens rostok és glia sejtek</a:t>
            </a: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7524750" y="6165850"/>
            <a:ext cx="1079500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hu-HU" altLang="hu-HU" sz="1800">
              <a:latin typeface="Arial" panose="020B0604020202020204" pitchFamily="34" charset="0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163304" y="2520815"/>
            <a:ext cx="461665" cy="900246"/>
          </a:xfrm>
          <a:prstGeom prst="rect">
            <a:avLst/>
          </a:prstGeom>
          <a:noFill/>
        </p:spPr>
        <p:txBody>
          <a:bodyPr vert="vert270" wrap="none">
            <a:spAutoFit/>
          </a:bodyPr>
          <a:lstStyle/>
          <a:p>
            <a:pPr eaLnBrk="1" hangingPunct="1">
              <a:defRPr/>
            </a:pPr>
            <a:r>
              <a:rPr lang="hu-HU" dirty="0" err="1">
                <a:latin typeface="Arial" panose="020B0604020202020204" pitchFamily="34" charset="0"/>
              </a:rPr>
              <a:t>Corte</a:t>
            </a:r>
            <a:r>
              <a:rPr lang="hu-HU" dirty="0">
                <a:latin typeface="Arial" panose="020B0604020202020204" pitchFamily="34" charset="0"/>
              </a:rPr>
              <a:t> x 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4937125" y="985838"/>
            <a:ext cx="4073525" cy="48006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eaLnBrk="1" hangingPunct="1">
              <a:buFontTx/>
              <a:buAutoNum type="arabicParenBoth"/>
              <a:defRPr/>
            </a:pPr>
            <a:r>
              <a:rPr lang="hu-HU" dirty="0">
                <a:cs typeface="Arial" charset="0"/>
              </a:rPr>
              <a:t>elsősorban </a:t>
            </a:r>
            <a:r>
              <a:rPr lang="hu-HU" b="1" dirty="0">
                <a:cs typeface="Arial" charset="0"/>
              </a:rPr>
              <a:t>rostok, </a:t>
            </a:r>
            <a:r>
              <a:rPr lang="hu-HU" dirty="0">
                <a:cs typeface="Arial" charset="0"/>
              </a:rPr>
              <a:t>kevés sejt</a:t>
            </a:r>
          </a:p>
          <a:p>
            <a:pPr eaLnBrk="1" hangingPunct="1">
              <a:defRPr/>
            </a:pPr>
            <a:endParaRPr lang="hu-HU" dirty="0">
              <a:cs typeface="Arial" charset="0"/>
            </a:endParaRPr>
          </a:p>
          <a:p>
            <a:pPr eaLnBrk="1" hangingPunct="1">
              <a:defRPr/>
            </a:pPr>
            <a:r>
              <a:rPr lang="hu-HU" dirty="0">
                <a:cs typeface="Arial" charset="0"/>
              </a:rPr>
              <a:t> (2) kis </a:t>
            </a:r>
            <a:r>
              <a:rPr lang="hu-HU" b="1" dirty="0">
                <a:cs typeface="Arial" charset="0"/>
              </a:rPr>
              <a:t>csillag</a:t>
            </a:r>
            <a:r>
              <a:rPr lang="hu-HU" dirty="0">
                <a:cs typeface="Arial" charset="0"/>
              </a:rPr>
              <a:t>- és kis </a:t>
            </a:r>
            <a:r>
              <a:rPr lang="hu-HU" b="1" dirty="0">
                <a:cs typeface="Arial" charset="0"/>
              </a:rPr>
              <a:t>piramissejtek</a:t>
            </a:r>
          </a:p>
          <a:p>
            <a:pPr eaLnBrk="1" hangingPunct="1">
              <a:defRPr/>
            </a:pPr>
            <a:endParaRPr lang="hu-HU" dirty="0">
              <a:cs typeface="Arial" charset="0"/>
            </a:endParaRPr>
          </a:p>
          <a:p>
            <a:pPr eaLnBrk="1" hangingPunct="1">
              <a:defRPr/>
            </a:pPr>
            <a:r>
              <a:rPr lang="hu-HU" dirty="0">
                <a:cs typeface="Arial" charset="0"/>
              </a:rPr>
              <a:t>(3) </a:t>
            </a:r>
            <a:r>
              <a:rPr lang="hu-HU" b="1" dirty="0" err="1">
                <a:cs typeface="Arial" charset="0"/>
              </a:rPr>
              <a:t>stratum</a:t>
            </a:r>
            <a:r>
              <a:rPr lang="hu-HU" b="1" dirty="0">
                <a:cs typeface="Arial" charset="0"/>
              </a:rPr>
              <a:t> </a:t>
            </a:r>
            <a:r>
              <a:rPr lang="hu-HU" b="1" dirty="0" err="1">
                <a:cs typeface="Arial" charset="0"/>
              </a:rPr>
              <a:t>pyramidale</a:t>
            </a:r>
            <a:r>
              <a:rPr lang="hu-HU" b="1" dirty="0">
                <a:cs typeface="Arial" charset="0"/>
              </a:rPr>
              <a:t> </a:t>
            </a:r>
            <a:r>
              <a:rPr lang="hu-HU" b="1" dirty="0" err="1">
                <a:cs typeface="Arial" charset="0"/>
              </a:rPr>
              <a:t>externum</a:t>
            </a:r>
            <a:r>
              <a:rPr lang="hu-HU" dirty="0">
                <a:cs typeface="Arial" charset="0"/>
              </a:rPr>
              <a:t> - a sejttestek főleg piramis alakúak </a:t>
            </a:r>
          </a:p>
          <a:p>
            <a:pPr eaLnBrk="1" hangingPunct="1">
              <a:defRPr/>
            </a:pPr>
            <a:endParaRPr lang="hu-HU" dirty="0">
              <a:cs typeface="Arial" charset="0"/>
            </a:endParaRPr>
          </a:p>
          <a:p>
            <a:pPr eaLnBrk="1" hangingPunct="1">
              <a:defRPr/>
            </a:pPr>
            <a:r>
              <a:rPr lang="hu-HU" dirty="0">
                <a:cs typeface="Arial" charset="0"/>
              </a:rPr>
              <a:t>(4) </a:t>
            </a:r>
            <a:r>
              <a:rPr lang="hu-HU" b="1" dirty="0" err="1">
                <a:cs typeface="Arial" charset="0"/>
              </a:rPr>
              <a:t>stratum</a:t>
            </a:r>
            <a:r>
              <a:rPr lang="hu-HU" b="1" dirty="0">
                <a:cs typeface="Arial" charset="0"/>
              </a:rPr>
              <a:t> </a:t>
            </a:r>
            <a:r>
              <a:rPr lang="hu-HU" b="1" dirty="0" err="1">
                <a:cs typeface="Arial" charset="0"/>
              </a:rPr>
              <a:t>granulosum</a:t>
            </a:r>
            <a:r>
              <a:rPr lang="hu-HU" b="1" dirty="0">
                <a:cs typeface="Arial" charset="0"/>
              </a:rPr>
              <a:t> </a:t>
            </a:r>
            <a:r>
              <a:rPr lang="hu-HU" b="1" dirty="0" err="1">
                <a:cs typeface="Arial" charset="0"/>
              </a:rPr>
              <a:t>internum</a:t>
            </a:r>
            <a:r>
              <a:rPr lang="hu-HU" dirty="0">
                <a:cs typeface="Arial" charset="0"/>
              </a:rPr>
              <a:t> - kis </a:t>
            </a:r>
            <a:r>
              <a:rPr lang="hu-HU" b="1" dirty="0">
                <a:cs typeface="Arial" charset="0"/>
              </a:rPr>
              <a:t>csillag</a:t>
            </a:r>
            <a:r>
              <a:rPr lang="hu-HU" dirty="0">
                <a:cs typeface="Arial" charset="0"/>
              </a:rPr>
              <a:t>- és kis </a:t>
            </a:r>
            <a:r>
              <a:rPr lang="hu-HU" b="1" dirty="0">
                <a:cs typeface="Arial" charset="0"/>
              </a:rPr>
              <a:t>piramissejtek</a:t>
            </a:r>
            <a:r>
              <a:rPr lang="hu-HU" dirty="0">
                <a:cs typeface="Arial" charset="0"/>
              </a:rPr>
              <a:t> </a:t>
            </a:r>
          </a:p>
          <a:p>
            <a:pPr eaLnBrk="1" hangingPunct="1">
              <a:defRPr/>
            </a:pPr>
            <a:endParaRPr lang="hu-HU" dirty="0">
              <a:cs typeface="Arial" charset="0"/>
            </a:endParaRPr>
          </a:p>
          <a:p>
            <a:pPr eaLnBrk="1" hangingPunct="1">
              <a:defRPr/>
            </a:pPr>
            <a:r>
              <a:rPr lang="hu-HU" sz="2400" dirty="0">
                <a:cs typeface="Arial" charset="0"/>
              </a:rPr>
              <a:t>(5) </a:t>
            </a:r>
            <a:r>
              <a:rPr lang="hu-HU" sz="2400" b="1" dirty="0" err="1">
                <a:cs typeface="Arial" charset="0"/>
              </a:rPr>
              <a:t>stratum</a:t>
            </a:r>
            <a:r>
              <a:rPr lang="hu-HU" sz="2400" b="1" dirty="0">
                <a:cs typeface="Arial" charset="0"/>
              </a:rPr>
              <a:t> </a:t>
            </a:r>
            <a:r>
              <a:rPr lang="hu-HU" sz="2400" b="1" dirty="0" err="1">
                <a:cs typeface="Arial" charset="0"/>
              </a:rPr>
              <a:t>pyramidale</a:t>
            </a:r>
            <a:r>
              <a:rPr lang="hu-HU" sz="2400" b="1" dirty="0">
                <a:cs typeface="Arial" charset="0"/>
              </a:rPr>
              <a:t> </a:t>
            </a:r>
            <a:r>
              <a:rPr lang="hu-HU" sz="2400" b="1" dirty="0" err="1">
                <a:cs typeface="Arial" charset="0"/>
              </a:rPr>
              <a:t>internum</a:t>
            </a:r>
            <a:r>
              <a:rPr lang="hu-HU" sz="2400" dirty="0">
                <a:cs typeface="Arial" charset="0"/>
              </a:rPr>
              <a:t> – nagyobb </a:t>
            </a:r>
            <a:r>
              <a:rPr lang="hu-HU" sz="2400" b="1" dirty="0">
                <a:cs typeface="Arial" charset="0"/>
              </a:rPr>
              <a:t>piramissejtek</a:t>
            </a:r>
            <a:r>
              <a:rPr lang="hu-HU" sz="2400" dirty="0">
                <a:cs typeface="Arial" charset="0"/>
              </a:rPr>
              <a:t> rétege; </a:t>
            </a:r>
          </a:p>
          <a:p>
            <a:pPr eaLnBrk="1" hangingPunct="1">
              <a:defRPr/>
            </a:pPr>
            <a:endParaRPr lang="hu-HU" dirty="0">
              <a:cs typeface="Arial" charset="0"/>
            </a:endParaRPr>
          </a:p>
          <a:p>
            <a:pPr eaLnBrk="1" hangingPunct="1">
              <a:defRPr/>
            </a:pPr>
            <a:r>
              <a:rPr lang="hu-HU" dirty="0">
                <a:cs typeface="Arial" charset="0"/>
              </a:rPr>
              <a:t>(6) </a:t>
            </a:r>
            <a:r>
              <a:rPr lang="hu-HU" b="1" dirty="0" err="1">
                <a:cs typeface="Arial" charset="0"/>
              </a:rPr>
              <a:t>stratum</a:t>
            </a:r>
            <a:r>
              <a:rPr lang="hu-HU" b="1" dirty="0">
                <a:cs typeface="Arial" charset="0"/>
              </a:rPr>
              <a:t> </a:t>
            </a:r>
            <a:r>
              <a:rPr lang="hu-HU" b="1" dirty="0" err="1">
                <a:cs typeface="Arial" charset="0"/>
              </a:rPr>
              <a:t>multiforme</a:t>
            </a:r>
            <a:r>
              <a:rPr lang="hu-HU" dirty="0">
                <a:cs typeface="Arial" charset="0"/>
              </a:rPr>
              <a:t> - sokféle sejtalakot tartalmaz</a:t>
            </a:r>
          </a:p>
        </p:txBody>
      </p:sp>
      <p:sp>
        <p:nvSpPr>
          <p:cNvPr id="14344" name="Szövegdoboz 3"/>
          <p:cNvSpPr txBox="1">
            <a:spLocks noChangeArrowheads="1"/>
          </p:cNvSpPr>
          <p:nvPr/>
        </p:nvSpPr>
        <p:spPr bwMode="auto">
          <a:xfrm>
            <a:off x="139700" y="65088"/>
            <a:ext cx="4592638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2000" b="1"/>
              <a:t>Cortex cerebri rétegei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598488"/>
            <a:ext cx="6469063" cy="523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Szövegdoboz 2"/>
          <p:cNvSpPr txBox="1">
            <a:spLocks noChangeArrowheads="1"/>
          </p:cNvSpPr>
          <p:nvPr/>
        </p:nvSpPr>
        <p:spPr bwMode="auto">
          <a:xfrm>
            <a:off x="273050" y="685800"/>
            <a:ext cx="6594475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3200"/>
              <a:t>Érző kéreg 				       Motoros kéreg</a:t>
            </a:r>
          </a:p>
        </p:txBody>
      </p:sp>
      <p:sp>
        <p:nvSpPr>
          <p:cNvPr id="16388" name="Szövegdoboz 3"/>
          <p:cNvSpPr txBox="1">
            <a:spLocks noChangeArrowheads="1"/>
          </p:cNvSpPr>
          <p:nvPr/>
        </p:nvSpPr>
        <p:spPr bwMode="auto">
          <a:xfrm>
            <a:off x="441325" y="6196013"/>
            <a:ext cx="66754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2400"/>
              <a:t>Afferens rostok						efferens rostok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7840663" y="341313"/>
            <a:ext cx="628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800">
                <a:latin typeface="Arial" panose="020B0604020202020204" pitchFamily="34" charset="0"/>
              </a:rPr>
              <a:t>érző</a:t>
            </a:r>
          </a:p>
        </p:txBody>
      </p:sp>
      <p:sp>
        <p:nvSpPr>
          <p:cNvPr id="17411" name="AutoShape 4"/>
          <p:cNvSpPr>
            <a:spLocks noChangeArrowheads="1"/>
          </p:cNvSpPr>
          <p:nvPr/>
        </p:nvSpPr>
        <p:spPr bwMode="auto">
          <a:xfrm>
            <a:off x="152400" y="4191000"/>
            <a:ext cx="685800" cy="381000"/>
          </a:xfrm>
          <a:prstGeom prst="rightArrow">
            <a:avLst>
              <a:gd name="adj1" fmla="val 50000"/>
              <a:gd name="adj2" fmla="val 45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hu-HU" altLang="hu-HU" sz="1800">
              <a:latin typeface="Arial" panose="020B0604020202020204" pitchFamily="34" charset="0"/>
            </a:endParaRPr>
          </a:p>
        </p:txBody>
      </p:sp>
      <p:pic>
        <p:nvPicPr>
          <p:cNvPr id="1741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0"/>
            <a:ext cx="33210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0"/>
            <a:ext cx="24241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Szövegdoboz 1"/>
          <p:cNvSpPr txBox="1">
            <a:spLocks noChangeArrowheads="1"/>
          </p:cNvSpPr>
          <p:nvPr/>
        </p:nvSpPr>
        <p:spPr bwMode="auto">
          <a:xfrm>
            <a:off x="122238" y="6210300"/>
            <a:ext cx="8991600" cy="6477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800"/>
              <a:t>A motoros kéregben az V. réteg piramissejtjei igen nagyok, és ezek között is a legnagyobbak a </a:t>
            </a:r>
            <a:r>
              <a:rPr lang="hu-HU" altLang="hu-HU" sz="1800" b="1"/>
              <a:t>Betz-féle óriássejtek</a:t>
            </a:r>
            <a:r>
              <a:rPr lang="hu-HU" altLang="hu-HU" sz="1800"/>
              <a:t> perikaryonjai. Az érző kéregben hiányoznak ezek a sejtek.</a:t>
            </a:r>
          </a:p>
        </p:txBody>
      </p:sp>
      <p:sp>
        <p:nvSpPr>
          <p:cNvPr id="17415" name="Text Box 3"/>
          <p:cNvSpPr txBox="1">
            <a:spLocks noChangeArrowheads="1"/>
          </p:cNvSpPr>
          <p:nvPr/>
        </p:nvSpPr>
        <p:spPr bwMode="auto">
          <a:xfrm>
            <a:off x="-9525" y="466725"/>
            <a:ext cx="1009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800">
                <a:latin typeface="Arial" panose="020B0604020202020204" pitchFamily="34" charset="0"/>
              </a:rPr>
              <a:t>motoros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435600" y="0"/>
            <a:ext cx="3348038" cy="404813"/>
          </a:xfrm>
        </p:spPr>
        <p:txBody>
          <a:bodyPr/>
          <a:lstStyle/>
          <a:p>
            <a:pPr eaLnBrk="1" hangingPunct="1"/>
            <a:r>
              <a:rPr lang="hu-HU" altLang="hu-HU" sz="2400" b="1" smtClean="0"/>
              <a:t>Piramis sejt</a:t>
            </a:r>
          </a:p>
        </p:txBody>
      </p:sp>
      <p:pic>
        <p:nvPicPr>
          <p:cNvPr id="19459" name="Picture 3" descr="piram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197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5400675" y="739775"/>
            <a:ext cx="3743325" cy="577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hu-HU" altLang="hu-HU" sz="1800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hu-HU" altLang="hu-HU" sz="1800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hu-HU" altLang="hu-HU" sz="1800" b="1" dirty="0">
                <a:latin typeface="Arial" panose="020B0604020202020204" pitchFamily="34" charset="0"/>
              </a:rPr>
              <a:t>csúcsdendrit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hu-HU" altLang="hu-HU" sz="1800" dirty="0">
                <a:latin typeface="Arial" panose="020B0604020202020204" pitchFamily="34" charset="0"/>
              </a:rPr>
              <a:t>Mindig a felszín felé mutat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hu-HU" altLang="hu-HU" sz="1800" b="1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hu-HU" altLang="hu-HU" sz="1800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hu-HU" altLang="hu-HU" sz="1800" b="1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hu-HU" altLang="hu-HU" sz="1800" b="1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hu-HU" altLang="hu-HU" sz="1800" b="1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hu-HU" altLang="hu-HU" sz="1800" b="1" dirty="0" err="1">
                <a:latin typeface="Arial" panose="020B0604020202020204" pitchFamily="34" charset="0"/>
              </a:rPr>
              <a:t>perykarion</a:t>
            </a:r>
            <a:r>
              <a:rPr lang="hu-HU" altLang="hu-HU" sz="1800" b="1" dirty="0">
                <a:latin typeface="Arial" panose="020B0604020202020204" pitchFamily="34" charset="0"/>
              </a:rPr>
              <a:t>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hu-HU" altLang="hu-HU" sz="1800" b="1" dirty="0" err="1">
                <a:latin typeface="Arial" panose="020B0604020202020204" pitchFamily="34" charset="0"/>
              </a:rPr>
              <a:t>axon-hillock</a:t>
            </a:r>
            <a:endParaRPr lang="hu-HU" altLang="hu-HU" sz="1800" b="1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hu-HU" altLang="hu-HU" sz="1800" b="1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hu-HU" altLang="hu-HU" sz="1800" b="1" dirty="0" err="1">
                <a:latin typeface="Arial" panose="020B0604020202020204" pitchFamily="34" charset="0"/>
              </a:rPr>
              <a:t>basalis</a:t>
            </a:r>
            <a:r>
              <a:rPr lang="hu-HU" altLang="hu-HU" sz="1800" b="1" dirty="0">
                <a:latin typeface="Arial" panose="020B0604020202020204" pitchFamily="34" charset="0"/>
              </a:rPr>
              <a:t> dendritek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hu-HU" altLang="hu-HU" sz="1800" b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9461" name="Line 5"/>
          <p:cNvSpPr>
            <a:spLocks noChangeShapeType="1"/>
          </p:cNvSpPr>
          <p:nvPr/>
        </p:nvSpPr>
        <p:spPr bwMode="auto">
          <a:xfrm flipH="1">
            <a:off x="4356100" y="1773238"/>
            <a:ext cx="8636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9462" name="Line 6"/>
          <p:cNvSpPr>
            <a:spLocks noChangeShapeType="1"/>
          </p:cNvSpPr>
          <p:nvPr/>
        </p:nvSpPr>
        <p:spPr bwMode="auto">
          <a:xfrm flipH="1" flipV="1">
            <a:off x="2051050" y="4437063"/>
            <a:ext cx="3168650" cy="2159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9463" name="Line 7"/>
          <p:cNvSpPr>
            <a:spLocks noChangeShapeType="1"/>
          </p:cNvSpPr>
          <p:nvPr/>
        </p:nvSpPr>
        <p:spPr bwMode="auto">
          <a:xfrm flipH="1" flipV="1">
            <a:off x="1835150" y="4581525"/>
            <a:ext cx="3384550" cy="503238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9464" name="Line 8"/>
          <p:cNvSpPr>
            <a:spLocks noChangeShapeType="1"/>
          </p:cNvSpPr>
          <p:nvPr/>
        </p:nvSpPr>
        <p:spPr bwMode="auto">
          <a:xfrm flipH="1" flipV="1">
            <a:off x="2124075" y="5013325"/>
            <a:ext cx="3095625" cy="8636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cxnSp>
        <p:nvCxnSpPr>
          <p:cNvPr id="9" name="Egyenes összekötő nyíllal 8"/>
          <p:cNvCxnSpPr/>
          <p:nvPr/>
        </p:nvCxnSpPr>
        <p:spPr>
          <a:xfrm flipH="1">
            <a:off x="4356100" y="1773238"/>
            <a:ext cx="1079500" cy="0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nyíllal 10"/>
          <p:cNvCxnSpPr/>
          <p:nvPr/>
        </p:nvCxnSpPr>
        <p:spPr>
          <a:xfrm flipH="1" flipV="1">
            <a:off x="2052516" y="4437063"/>
            <a:ext cx="3372338" cy="222860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nyíllal 11"/>
          <p:cNvCxnSpPr/>
          <p:nvPr/>
        </p:nvCxnSpPr>
        <p:spPr>
          <a:xfrm flipH="1" flipV="1">
            <a:off x="1837837" y="4581525"/>
            <a:ext cx="3499094" cy="526806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nyíllal 12"/>
          <p:cNvCxnSpPr/>
          <p:nvPr/>
        </p:nvCxnSpPr>
        <p:spPr>
          <a:xfrm flipH="1" flipV="1">
            <a:off x="2124075" y="5013325"/>
            <a:ext cx="3291987" cy="921483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over 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3708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1600200" y="0"/>
            <a:ext cx="13779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800">
                <a:latin typeface="Arial" panose="020B0604020202020204" pitchFamily="34" charset="0"/>
              </a:rPr>
              <a:t>Piramis sejt</a:t>
            </a:r>
          </a:p>
        </p:txBody>
      </p:sp>
      <p:pic>
        <p:nvPicPr>
          <p:cNvPr id="21508" name="Picture 4" descr="ctxm40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990600"/>
            <a:ext cx="43434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4984750" y="-7938"/>
            <a:ext cx="19034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800">
                <a:latin typeface="Arial" panose="020B0604020202020204" pitchFamily="34" charset="0"/>
              </a:rPr>
              <a:t>Nem piramis sejt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48" r="20851"/>
          <a:stretch>
            <a:fillRect/>
          </a:stretch>
        </p:blipFill>
        <p:spPr bwMode="auto">
          <a:xfrm>
            <a:off x="555625" y="527050"/>
            <a:ext cx="7551738" cy="565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Szövegdoboz 4"/>
          <p:cNvSpPr txBox="1">
            <a:spLocks noChangeArrowheads="1"/>
          </p:cNvSpPr>
          <p:nvPr/>
        </p:nvSpPr>
        <p:spPr bwMode="auto">
          <a:xfrm>
            <a:off x="381000" y="122238"/>
            <a:ext cx="46077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hu-HU" altLang="hu-HU" b="1" dirty="0"/>
              <a:t>22</a:t>
            </a:r>
            <a:r>
              <a:rPr lang="hu-HU" altLang="hu-HU" b="1" dirty="0" smtClean="0"/>
              <a:t>. </a:t>
            </a:r>
            <a:r>
              <a:rPr lang="hu-HU" altLang="hu-HU" b="1" dirty="0" err="1" smtClean="0"/>
              <a:t>Cortex</a:t>
            </a:r>
            <a:r>
              <a:rPr lang="hu-HU" altLang="hu-HU" b="1" dirty="0"/>
              <a:t> </a:t>
            </a:r>
            <a:r>
              <a:rPr lang="hu-HU" altLang="hu-HU" b="1" dirty="0" err="1" smtClean="0"/>
              <a:t>cerebri</a:t>
            </a:r>
            <a:r>
              <a:rPr lang="hu-HU" altLang="hu-HU" b="1" dirty="0" smtClean="0"/>
              <a:t> </a:t>
            </a:r>
            <a:r>
              <a:rPr lang="hu-HU" altLang="hu-HU" sz="1100" b="1" dirty="0" smtClean="0"/>
              <a:t>(</a:t>
            </a:r>
            <a:r>
              <a:rPr lang="hu-HU" altLang="hu-HU" sz="1100" b="1" dirty="0" err="1"/>
              <a:t>luxol-fastblue</a:t>
            </a:r>
            <a:r>
              <a:rPr lang="hu-HU" altLang="hu-HU" sz="1100" b="1" dirty="0"/>
              <a:t> + </a:t>
            </a:r>
            <a:r>
              <a:rPr lang="hu-HU" altLang="hu-HU" sz="1100" b="1" dirty="0" err="1"/>
              <a:t>krezilibolya</a:t>
            </a:r>
            <a:r>
              <a:rPr lang="hu-HU" altLang="hu-HU" sz="1100" b="1" dirty="0" smtClean="0"/>
              <a:t>)</a:t>
            </a:r>
            <a:endParaRPr lang="hu-HU" altLang="hu-HU" sz="1800" dirty="0"/>
          </a:p>
        </p:txBody>
      </p:sp>
      <p:cxnSp>
        <p:nvCxnSpPr>
          <p:cNvPr id="7" name="Egyenes összekötő nyíllal 6"/>
          <p:cNvCxnSpPr/>
          <p:nvPr/>
        </p:nvCxnSpPr>
        <p:spPr>
          <a:xfrm>
            <a:off x="884238" y="792163"/>
            <a:ext cx="411162" cy="118427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gyenes összekötő nyíllal 7"/>
          <p:cNvCxnSpPr/>
          <p:nvPr/>
        </p:nvCxnSpPr>
        <p:spPr>
          <a:xfrm>
            <a:off x="1570038" y="868363"/>
            <a:ext cx="898525" cy="2713037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990" name="Szövegdoboz 9"/>
          <p:cNvSpPr txBox="1">
            <a:spLocks noChangeArrowheads="1"/>
          </p:cNvSpPr>
          <p:nvPr/>
        </p:nvSpPr>
        <p:spPr bwMode="auto">
          <a:xfrm>
            <a:off x="5867400" y="6073775"/>
            <a:ext cx="3276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800"/>
              <a:t> Betz-sejt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800"/>
              <a:t>stratum pyramidale internum</a:t>
            </a:r>
          </a:p>
        </p:txBody>
      </p:sp>
      <p:cxnSp>
        <p:nvCxnSpPr>
          <p:cNvPr id="12" name="Egyenes összekötő nyíllal 11"/>
          <p:cNvCxnSpPr/>
          <p:nvPr/>
        </p:nvCxnSpPr>
        <p:spPr>
          <a:xfrm flipH="1">
            <a:off x="4175125" y="1179513"/>
            <a:ext cx="319088" cy="104616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nyíllal 12"/>
          <p:cNvCxnSpPr/>
          <p:nvPr/>
        </p:nvCxnSpPr>
        <p:spPr>
          <a:xfrm flipH="1">
            <a:off x="5622925" y="1384300"/>
            <a:ext cx="519113" cy="99695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nyíllal 15"/>
          <p:cNvCxnSpPr/>
          <p:nvPr/>
        </p:nvCxnSpPr>
        <p:spPr>
          <a:xfrm flipH="1" flipV="1">
            <a:off x="4892675" y="5045075"/>
            <a:ext cx="1249363" cy="113982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zövegdoboz 4"/>
          <p:cNvSpPr txBox="1">
            <a:spLocks noChangeArrowheads="1"/>
          </p:cNvSpPr>
          <p:nvPr/>
        </p:nvSpPr>
        <p:spPr bwMode="auto">
          <a:xfrm>
            <a:off x="381000" y="527050"/>
            <a:ext cx="730802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800" dirty="0" smtClean="0"/>
              <a:t>szürke és fehérállomány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800" dirty="0"/>
              <a:t>							primer érző kéreg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800" dirty="0"/>
              <a:t>											primer motoros kéreg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hu-HU" altLang="hu-HU" sz="1800" dirty="0"/>
          </a:p>
        </p:txBody>
      </p:sp>
    </p:spTree>
    <p:extLst>
      <p:ext uri="{BB962C8B-B14F-4D97-AF65-F5344CB8AC3E}">
        <p14:creationId xmlns:p14="http://schemas.microsoft.com/office/powerpoint/2010/main" val="340932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16175"/>
            <a:ext cx="9144000" cy="426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Szövegdoboz 2"/>
          <p:cNvSpPr txBox="1">
            <a:spLocks noChangeArrowheads="1"/>
          </p:cNvSpPr>
          <p:nvPr/>
        </p:nvSpPr>
        <p:spPr bwMode="auto">
          <a:xfrm>
            <a:off x="220663" y="6084888"/>
            <a:ext cx="81518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/>
              <a:t>Motoros kéreg										érző kéreg</a:t>
            </a:r>
          </a:p>
        </p:txBody>
      </p:sp>
      <p:pic>
        <p:nvPicPr>
          <p:cNvPr id="43012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03" y="71438"/>
            <a:ext cx="387985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4" name="Szövegdoboz 9"/>
          <p:cNvSpPr txBox="1">
            <a:spLocks noChangeArrowheads="1"/>
          </p:cNvSpPr>
          <p:nvPr/>
        </p:nvSpPr>
        <p:spPr bwMode="auto">
          <a:xfrm>
            <a:off x="220663" y="1881188"/>
            <a:ext cx="12620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800" dirty="0"/>
              <a:t> piramissejt</a:t>
            </a:r>
          </a:p>
        </p:txBody>
      </p:sp>
      <p:sp>
        <p:nvSpPr>
          <p:cNvPr id="7" name="Szövegdoboz 4"/>
          <p:cNvSpPr txBox="1">
            <a:spLocks noChangeArrowheads="1"/>
          </p:cNvSpPr>
          <p:nvPr/>
        </p:nvSpPr>
        <p:spPr bwMode="auto">
          <a:xfrm>
            <a:off x="4572000" y="320209"/>
            <a:ext cx="46077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hu-HU" altLang="hu-HU" b="1" dirty="0"/>
              <a:t>22</a:t>
            </a:r>
            <a:r>
              <a:rPr lang="hu-HU" altLang="hu-HU" b="1" dirty="0" smtClean="0"/>
              <a:t>. </a:t>
            </a:r>
            <a:r>
              <a:rPr lang="hu-HU" altLang="hu-HU" b="1" dirty="0" err="1" smtClean="0"/>
              <a:t>Cortex</a:t>
            </a:r>
            <a:r>
              <a:rPr lang="hu-HU" altLang="hu-HU" b="1" dirty="0"/>
              <a:t> </a:t>
            </a:r>
            <a:r>
              <a:rPr lang="hu-HU" altLang="hu-HU" b="1" dirty="0" err="1" smtClean="0"/>
              <a:t>cerebri</a:t>
            </a:r>
            <a:r>
              <a:rPr lang="hu-HU" altLang="hu-HU" b="1" dirty="0" smtClean="0"/>
              <a:t> </a:t>
            </a:r>
            <a:r>
              <a:rPr lang="hu-HU" altLang="hu-HU" sz="1100" b="1" dirty="0" smtClean="0"/>
              <a:t>(</a:t>
            </a:r>
            <a:r>
              <a:rPr lang="hu-HU" altLang="hu-HU" sz="1100" b="1" dirty="0" err="1"/>
              <a:t>luxol-fastblue</a:t>
            </a:r>
            <a:r>
              <a:rPr lang="hu-HU" altLang="hu-HU" sz="1100" b="1" dirty="0"/>
              <a:t> + </a:t>
            </a:r>
            <a:r>
              <a:rPr lang="hu-HU" altLang="hu-HU" sz="1100" b="1" dirty="0" err="1"/>
              <a:t>krezilibolya</a:t>
            </a:r>
            <a:r>
              <a:rPr lang="hu-HU" altLang="hu-HU" sz="1100" b="1" dirty="0" smtClean="0"/>
              <a:t>)</a:t>
            </a:r>
            <a:endParaRPr lang="hu-HU" altLang="hu-HU" sz="1800" dirty="0"/>
          </a:p>
        </p:txBody>
      </p:sp>
    </p:spTree>
    <p:extLst>
      <p:ext uri="{BB962C8B-B14F-4D97-AF65-F5344CB8AC3E}">
        <p14:creationId xmlns:p14="http://schemas.microsoft.com/office/powerpoint/2010/main" val="108301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4"/>
          <p:cNvSpPr txBox="1">
            <a:spLocks noChangeArrowheads="1"/>
          </p:cNvSpPr>
          <p:nvPr/>
        </p:nvSpPr>
        <p:spPr bwMode="auto">
          <a:xfrm>
            <a:off x="2699238" y="2632586"/>
            <a:ext cx="399218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hu-HU" altLang="hu-HU" b="1" dirty="0" smtClean="0"/>
              <a:t>96. </a:t>
            </a:r>
            <a:r>
              <a:rPr lang="hu-HU" altLang="hu-HU" b="1" dirty="0" err="1" smtClean="0"/>
              <a:t>Cortex</a:t>
            </a:r>
            <a:r>
              <a:rPr lang="hu-HU" altLang="hu-HU" b="1" dirty="0"/>
              <a:t> </a:t>
            </a:r>
            <a:r>
              <a:rPr lang="hu-HU" altLang="hu-HU" b="1" dirty="0" err="1" smtClean="0"/>
              <a:t>cerebelli</a:t>
            </a:r>
            <a:r>
              <a:rPr lang="hu-HU" altLang="hu-HU" b="1" dirty="0" smtClean="0"/>
              <a:t> </a:t>
            </a:r>
            <a:r>
              <a:rPr lang="hu-HU" altLang="hu-HU" sz="1100" b="1" dirty="0" smtClean="0"/>
              <a:t>(Immunfestés)</a:t>
            </a:r>
            <a:endParaRPr lang="hu-HU" altLang="hu-HU" sz="1800" dirty="0"/>
          </a:p>
        </p:txBody>
      </p:sp>
    </p:spTree>
    <p:extLst>
      <p:ext uri="{BB962C8B-B14F-4D97-AF65-F5344CB8AC3E}">
        <p14:creationId xmlns:p14="http://schemas.microsoft.com/office/powerpoint/2010/main" val="3237456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>
            <a:spLocks noChangeArrowheads="1"/>
          </p:cNvSpPr>
          <p:nvPr/>
        </p:nvSpPr>
        <p:spPr bwMode="auto">
          <a:xfrm>
            <a:off x="2408604" y="2937485"/>
            <a:ext cx="4738688" cy="523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b="1" dirty="0"/>
              <a:t>101. Gerincvelő </a:t>
            </a:r>
            <a:r>
              <a:rPr lang="hu-HU" altLang="hu-HU" sz="1400" b="1" dirty="0"/>
              <a:t>(</a:t>
            </a:r>
            <a:r>
              <a:rPr lang="hu-HU" altLang="hu-HU" sz="1400" b="1" dirty="0" err="1"/>
              <a:t>luxol-fastblue</a:t>
            </a:r>
            <a:r>
              <a:rPr lang="hu-HU" altLang="hu-HU" sz="1400" b="1" dirty="0"/>
              <a:t> + </a:t>
            </a:r>
            <a:r>
              <a:rPr lang="hu-HU" altLang="hu-HU" sz="1400" b="1" dirty="0" err="1"/>
              <a:t>krezilibolya</a:t>
            </a:r>
            <a:r>
              <a:rPr lang="hu-HU" altLang="hu-HU" sz="1400" b="1" dirty="0"/>
              <a:t>)</a:t>
            </a:r>
            <a:endParaRPr lang="hu-HU" altLang="hu-HU" b="1" dirty="0"/>
          </a:p>
        </p:txBody>
      </p:sp>
    </p:spTree>
    <p:extLst>
      <p:ext uri="{BB962C8B-B14F-4D97-AF65-F5344CB8AC3E}">
        <p14:creationId xmlns:p14="http://schemas.microsoft.com/office/powerpoint/2010/main" val="7028218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isagy kereg vazl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853" y="609356"/>
            <a:ext cx="6273677" cy="5990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29515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861" r="16758"/>
          <a:stretch/>
        </p:blipFill>
        <p:spPr>
          <a:xfrm>
            <a:off x="2479431" y="931914"/>
            <a:ext cx="6412843" cy="5440408"/>
          </a:xfrm>
          <a:prstGeom prst="rect">
            <a:avLst/>
          </a:prstGeom>
        </p:spPr>
      </p:pic>
      <p:sp>
        <p:nvSpPr>
          <p:cNvPr id="3" name="Szövegdoboz 9"/>
          <p:cNvSpPr txBox="1">
            <a:spLocks noChangeArrowheads="1"/>
          </p:cNvSpPr>
          <p:nvPr/>
        </p:nvSpPr>
        <p:spPr bwMode="auto">
          <a:xfrm>
            <a:off x="220663" y="1881188"/>
            <a:ext cx="20717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800" dirty="0"/>
              <a:t> </a:t>
            </a:r>
            <a:r>
              <a:rPr lang="hu-HU" altLang="hu-HU" sz="1800" dirty="0" err="1" smtClean="0"/>
              <a:t>stratum</a:t>
            </a:r>
            <a:r>
              <a:rPr lang="hu-HU" altLang="hu-HU" sz="1800" dirty="0" smtClean="0"/>
              <a:t> </a:t>
            </a:r>
            <a:r>
              <a:rPr lang="hu-HU" altLang="hu-HU" sz="1800" dirty="0" err="1" smtClean="0"/>
              <a:t>moleculare</a:t>
            </a:r>
            <a:endParaRPr lang="hu-HU" altLang="hu-HU" sz="1800" dirty="0"/>
          </a:p>
        </p:txBody>
      </p:sp>
      <p:sp>
        <p:nvSpPr>
          <p:cNvPr id="4" name="Szövegdoboz 9"/>
          <p:cNvSpPr txBox="1">
            <a:spLocks noChangeArrowheads="1"/>
          </p:cNvSpPr>
          <p:nvPr/>
        </p:nvSpPr>
        <p:spPr bwMode="auto">
          <a:xfrm>
            <a:off x="220663" y="2487858"/>
            <a:ext cx="212038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800" dirty="0"/>
              <a:t> </a:t>
            </a:r>
            <a:r>
              <a:rPr lang="hu-HU" altLang="hu-HU" sz="1800" dirty="0" err="1" smtClean="0"/>
              <a:t>stratum</a:t>
            </a:r>
            <a:r>
              <a:rPr lang="hu-HU" altLang="hu-HU" sz="1800" dirty="0" smtClean="0"/>
              <a:t> </a:t>
            </a:r>
            <a:r>
              <a:rPr lang="hu-HU" altLang="hu-HU" sz="1800" dirty="0" err="1" smtClean="0"/>
              <a:t>ganglionare</a:t>
            </a:r>
            <a:endParaRPr lang="hu-HU" altLang="hu-HU" sz="1800" dirty="0"/>
          </a:p>
        </p:txBody>
      </p:sp>
      <p:sp>
        <p:nvSpPr>
          <p:cNvPr id="5" name="Szövegdoboz 9"/>
          <p:cNvSpPr txBox="1">
            <a:spLocks noChangeArrowheads="1"/>
          </p:cNvSpPr>
          <p:nvPr/>
        </p:nvSpPr>
        <p:spPr bwMode="auto">
          <a:xfrm>
            <a:off x="196361" y="3248289"/>
            <a:ext cx="21309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800" dirty="0"/>
              <a:t> </a:t>
            </a:r>
            <a:r>
              <a:rPr lang="hu-HU" altLang="hu-HU" sz="1800" dirty="0" err="1" smtClean="0"/>
              <a:t>stratum</a:t>
            </a:r>
            <a:r>
              <a:rPr lang="hu-HU" altLang="hu-HU" sz="1800" dirty="0" smtClean="0"/>
              <a:t> </a:t>
            </a:r>
            <a:r>
              <a:rPr lang="hu-HU" altLang="hu-HU" sz="1800" dirty="0" err="1" smtClean="0"/>
              <a:t>granulosum</a:t>
            </a:r>
            <a:endParaRPr lang="hu-HU" altLang="hu-HU" sz="1800" dirty="0"/>
          </a:p>
        </p:txBody>
      </p:sp>
      <p:cxnSp>
        <p:nvCxnSpPr>
          <p:cNvPr id="6" name="Egyenes összekötő nyíllal 5"/>
          <p:cNvCxnSpPr>
            <a:stCxn id="3" idx="3"/>
            <a:endCxn id="13" idx="1"/>
          </p:cNvCxnSpPr>
          <p:nvPr/>
        </p:nvCxnSpPr>
        <p:spPr>
          <a:xfrm flipV="1">
            <a:off x="2292449" y="1577425"/>
            <a:ext cx="3376763" cy="48842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gyenes összekötő nyíllal 7"/>
          <p:cNvCxnSpPr>
            <a:stCxn id="4" idx="3"/>
          </p:cNvCxnSpPr>
          <p:nvPr/>
        </p:nvCxnSpPr>
        <p:spPr>
          <a:xfrm flipV="1">
            <a:off x="2341052" y="1881188"/>
            <a:ext cx="3339734" cy="79133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nyíllal 10"/>
          <p:cNvCxnSpPr>
            <a:stCxn id="5" idx="3"/>
            <a:endCxn id="14" idx="1"/>
          </p:cNvCxnSpPr>
          <p:nvPr/>
        </p:nvCxnSpPr>
        <p:spPr>
          <a:xfrm flipV="1">
            <a:off x="2327329" y="2434164"/>
            <a:ext cx="3358523" cy="99879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Bal oldali kapcsos zárójel 12"/>
          <p:cNvSpPr/>
          <p:nvPr/>
        </p:nvSpPr>
        <p:spPr>
          <a:xfrm>
            <a:off x="5669212" y="1330377"/>
            <a:ext cx="141808" cy="494096"/>
          </a:xfrm>
          <a:prstGeom prst="leftBrace">
            <a:avLst>
              <a:gd name="adj1" fmla="val 55351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Bal oldali kapcsos zárójel 13"/>
          <p:cNvSpPr/>
          <p:nvPr/>
        </p:nvSpPr>
        <p:spPr>
          <a:xfrm>
            <a:off x="5685852" y="1934628"/>
            <a:ext cx="136742" cy="999071"/>
          </a:xfrm>
          <a:prstGeom prst="leftBrace">
            <a:avLst>
              <a:gd name="adj1" fmla="val 55351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Szövegdoboz 9"/>
          <p:cNvSpPr txBox="1">
            <a:spLocks noChangeArrowheads="1"/>
          </p:cNvSpPr>
          <p:nvPr/>
        </p:nvSpPr>
        <p:spPr bwMode="auto">
          <a:xfrm>
            <a:off x="73790" y="1218376"/>
            <a:ext cx="15931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800" dirty="0"/>
              <a:t> </a:t>
            </a:r>
            <a:r>
              <a:rPr lang="hu-HU" altLang="hu-HU" sz="1800" dirty="0" err="1" smtClean="0"/>
              <a:t>cortex</a:t>
            </a:r>
            <a:r>
              <a:rPr lang="hu-HU" altLang="hu-HU" sz="1800" dirty="0" smtClean="0"/>
              <a:t> rétegei:</a:t>
            </a:r>
            <a:endParaRPr lang="hu-HU" altLang="hu-HU" sz="1800" dirty="0"/>
          </a:p>
        </p:txBody>
      </p:sp>
      <p:sp>
        <p:nvSpPr>
          <p:cNvPr id="21" name="Szövegdoboz 9"/>
          <p:cNvSpPr txBox="1">
            <a:spLocks noChangeArrowheads="1"/>
          </p:cNvSpPr>
          <p:nvPr/>
        </p:nvSpPr>
        <p:spPr bwMode="auto">
          <a:xfrm>
            <a:off x="782162" y="4333105"/>
            <a:ext cx="99738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800" dirty="0"/>
              <a:t> </a:t>
            </a:r>
            <a:r>
              <a:rPr lang="hu-HU" altLang="hu-HU" sz="1800" dirty="0" err="1" smtClean="0"/>
              <a:t>medulla</a:t>
            </a:r>
            <a:endParaRPr lang="hu-HU" altLang="hu-HU" sz="1800" dirty="0"/>
          </a:p>
        </p:txBody>
      </p:sp>
      <p:cxnSp>
        <p:nvCxnSpPr>
          <p:cNvPr id="22" name="Egyenes összekötő nyíllal 21"/>
          <p:cNvCxnSpPr>
            <a:stCxn id="21" idx="3"/>
          </p:cNvCxnSpPr>
          <p:nvPr/>
        </p:nvCxnSpPr>
        <p:spPr>
          <a:xfrm flipV="1">
            <a:off x="1779551" y="3572675"/>
            <a:ext cx="5288906" cy="94509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38746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4"/>
          <a:stretch/>
        </p:blipFill>
        <p:spPr>
          <a:xfrm>
            <a:off x="0" y="0"/>
            <a:ext cx="5055577" cy="3905104"/>
          </a:xfrm>
          <a:prstGeom prst="rect">
            <a:avLst/>
          </a:prstGeom>
        </p:spPr>
      </p:pic>
      <p:pic>
        <p:nvPicPr>
          <p:cNvPr id="2" name="Kép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3" t="15384" r="6443" b="15526"/>
          <a:stretch/>
        </p:blipFill>
        <p:spPr>
          <a:xfrm>
            <a:off x="2760785" y="3475020"/>
            <a:ext cx="6049107" cy="3303849"/>
          </a:xfrm>
          <a:prstGeom prst="rect">
            <a:avLst/>
          </a:prstGeom>
        </p:spPr>
      </p:pic>
      <p:sp>
        <p:nvSpPr>
          <p:cNvPr id="4" name="Szövegdoboz 9"/>
          <p:cNvSpPr txBox="1">
            <a:spLocks noChangeArrowheads="1"/>
          </p:cNvSpPr>
          <p:nvPr/>
        </p:nvSpPr>
        <p:spPr bwMode="auto">
          <a:xfrm>
            <a:off x="269266" y="4570625"/>
            <a:ext cx="20717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800" dirty="0"/>
              <a:t> </a:t>
            </a:r>
            <a:r>
              <a:rPr lang="hu-HU" altLang="hu-HU" sz="1800" dirty="0" err="1" smtClean="0"/>
              <a:t>stratum</a:t>
            </a:r>
            <a:r>
              <a:rPr lang="hu-HU" altLang="hu-HU" sz="1800" dirty="0" smtClean="0"/>
              <a:t> </a:t>
            </a:r>
            <a:r>
              <a:rPr lang="hu-HU" altLang="hu-HU" sz="1800" dirty="0" err="1" smtClean="0"/>
              <a:t>moleculare</a:t>
            </a:r>
            <a:endParaRPr lang="hu-HU" altLang="hu-HU" sz="1800" dirty="0"/>
          </a:p>
        </p:txBody>
      </p:sp>
      <p:sp>
        <p:nvSpPr>
          <p:cNvPr id="5" name="Szövegdoboz 9"/>
          <p:cNvSpPr txBox="1">
            <a:spLocks noChangeArrowheads="1"/>
          </p:cNvSpPr>
          <p:nvPr/>
        </p:nvSpPr>
        <p:spPr bwMode="auto">
          <a:xfrm>
            <a:off x="283468" y="4916872"/>
            <a:ext cx="212038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800" dirty="0"/>
              <a:t> </a:t>
            </a:r>
            <a:r>
              <a:rPr lang="hu-HU" altLang="hu-HU" sz="1800" dirty="0" err="1" smtClean="0"/>
              <a:t>stratum</a:t>
            </a:r>
            <a:r>
              <a:rPr lang="hu-HU" altLang="hu-HU" sz="1800" dirty="0" smtClean="0"/>
              <a:t> </a:t>
            </a:r>
            <a:r>
              <a:rPr lang="hu-HU" altLang="hu-HU" sz="1800" dirty="0" err="1" smtClean="0"/>
              <a:t>ganglionare</a:t>
            </a:r>
            <a:endParaRPr lang="hu-HU" altLang="hu-HU" sz="1800" dirty="0"/>
          </a:p>
        </p:txBody>
      </p:sp>
      <p:sp>
        <p:nvSpPr>
          <p:cNvPr id="6" name="Szövegdoboz 9"/>
          <p:cNvSpPr txBox="1">
            <a:spLocks noChangeArrowheads="1"/>
          </p:cNvSpPr>
          <p:nvPr/>
        </p:nvSpPr>
        <p:spPr bwMode="auto">
          <a:xfrm>
            <a:off x="278179" y="5299668"/>
            <a:ext cx="21309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800" dirty="0"/>
              <a:t> </a:t>
            </a:r>
            <a:r>
              <a:rPr lang="hu-HU" altLang="hu-HU" sz="1800" dirty="0" err="1" smtClean="0"/>
              <a:t>stratum</a:t>
            </a:r>
            <a:r>
              <a:rPr lang="hu-HU" altLang="hu-HU" sz="1800" dirty="0" smtClean="0"/>
              <a:t> </a:t>
            </a:r>
            <a:r>
              <a:rPr lang="hu-HU" altLang="hu-HU" sz="1800" dirty="0" err="1" smtClean="0"/>
              <a:t>granulosum</a:t>
            </a:r>
            <a:endParaRPr lang="hu-HU" altLang="hu-HU" sz="1800" dirty="0"/>
          </a:p>
        </p:txBody>
      </p:sp>
      <p:cxnSp>
        <p:nvCxnSpPr>
          <p:cNvPr id="7" name="Egyenes összekötő nyíllal 6"/>
          <p:cNvCxnSpPr>
            <a:stCxn id="4" idx="3"/>
            <a:endCxn id="10" idx="1"/>
          </p:cNvCxnSpPr>
          <p:nvPr/>
        </p:nvCxnSpPr>
        <p:spPr>
          <a:xfrm flipV="1">
            <a:off x="2341052" y="4166656"/>
            <a:ext cx="3357836" cy="58863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gyenes összekötő nyíllal 7"/>
          <p:cNvCxnSpPr>
            <a:stCxn id="5" idx="3"/>
          </p:cNvCxnSpPr>
          <p:nvPr/>
        </p:nvCxnSpPr>
        <p:spPr>
          <a:xfrm flipV="1">
            <a:off x="2403857" y="4616049"/>
            <a:ext cx="3368467" cy="48548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nyíllal 8"/>
          <p:cNvCxnSpPr>
            <a:stCxn id="6" idx="3"/>
            <a:endCxn id="11" idx="1"/>
          </p:cNvCxnSpPr>
          <p:nvPr/>
        </p:nvCxnSpPr>
        <p:spPr>
          <a:xfrm flipV="1">
            <a:off x="2409147" y="4993904"/>
            <a:ext cx="3307820" cy="49043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Bal oldali kapcsos zárójel 9"/>
          <p:cNvSpPr/>
          <p:nvPr/>
        </p:nvSpPr>
        <p:spPr>
          <a:xfrm>
            <a:off x="5698888" y="3789484"/>
            <a:ext cx="146873" cy="754343"/>
          </a:xfrm>
          <a:prstGeom prst="leftBrace">
            <a:avLst>
              <a:gd name="adj1" fmla="val 55351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Bal oldali kapcsos zárójel 10"/>
          <p:cNvSpPr/>
          <p:nvPr/>
        </p:nvSpPr>
        <p:spPr>
          <a:xfrm>
            <a:off x="5716967" y="4721216"/>
            <a:ext cx="128794" cy="545376"/>
          </a:xfrm>
          <a:prstGeom prst="leftBrace">
            <a:avLst>
              <a:gd name="adj1" fmla="val 55351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Szövegdoboz 9"/>
          <p:cNvSpPr txBox="1">
            <a:spLocks noChangeArrowheads="1"/>
          </p:cNvSpPr>
          <p:nvPr/>
        </p:nvSpPr>
        <p:spPr bwMode="auto">
          <a:xfrm>
            <a:off x="0" y="4091641"/>
            <a:ext cx="15931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800" dirty="0"/>
              <a:t> </a:t>
            </a:r>
            <a:r>
              <a:rPr lang="hu-HU" altLang="hu-HU" sz="1800" dirty="0" err="1" smtClean="0"/>
              <a:t>cortex</a:t>
            </a:r>
            <a:r>
              <a:rPr lang="hu-HU" altLang="hu-HU" sz="1800" dirty="0" smtClean="0"/>
              <a:t> rétegei:</a:t>
            </a:r>
            <a:endParaRPr lang="hu-HU" altLang="hu-HU" sz="1800" dirty="0"/>
          </a:p>
        </p:txBody>
      </p:sp>
      <p:sp>
        <p:nvSpPr>
          <p:cNvPr id="13" name="Szövegdoboz 9"/>
          <p:cNvSpPr txBox="1">
            <a:spLocks noChangeArrowheads="1"/>
          </p:cNvSpPr>
          <p:nvPr/>
        </p:nvSpPr>
        <p:spPr bwMode="auto">
          <a:xfrm>
            <a:off x="1343663" y="6015247"/>
            <a:ext cx="99738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800" dirty="0"/>
              <a:t> </a:t>
            </a:r>
            <a:r>
              <a:rPr lang="hu-HU" altLang="hu-HU" sz="1800" dirty="0" err="1" smtClean="0"/>
              <a:t>medulla</a:t>
            </a:r>
            <a:endParaRPr lang="hu-HU" altLang="hu-HU" sz="1800" dirty="0"/>
          </a:p>
        </p:txBody>
      </p:sp>
      <p:cxnSp>
        <p:nvCxnSpPr>
          <p:cNvPr id="14" name="Egyenes összekötő nyíllal 13"/>
          <p:cNvCxnSpPr>
            <a:stCxn id="13" idx="3"/>
          </p:cNvCxnSpPr>
          <p:nvPr/>
        </p:nvCxnSpPr>
        <p:spPr>
          <a:xfrm flipV="1">
            <a:off x="2341052" y="5484334"/>
            <a:ext cx="3198102" cy="71557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églalap 37"/>
          <p:cNvSpPr>
            <a:spLocks noChangeAspect="1"/>
          </p:cNvSpPr>
          <p:nvPr/>
        </p:nvSpPr>
        <p:spPr>
          <a:xfrm rot="20830087">
            <a:off x="1817901" y="2303396"/>
            <a:ext cx="2157231" cy="1178218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43" name="Szögletes összekötő 42"/>
          <p:cNvCxnSpPr>
            <a:stCxn id="38" idx="3"/>
            <a:endCxn id="2" idx="0"/>
          </p:cNvCxnSpPr>
          <p:nvPr/>
        </p:nvCxnSpPr>
        <p:spPr>
          <a:xfrm>
            <a:off x="3948195" y="2652954"/>
            <a:ext cx="1837144" cy="822066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41994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kisagy kereg foto golg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49638" cy="309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kisagy purkinje sejt vazlat thie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83000"/>
            <a:ext cx="4433888" cy="317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kisagy purkinje sejt dendritf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463" y="3375025"/>
            <a:ext cx="2649537" cy="348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1660525" y="3095625"/>
            <a:ext cx="29702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altLang="hu-HU" sz="2800" b="1"/>
              <a:t>PURKINJE SEJT</a:t>
            </a:r>
          </a:p>
        </p:txBody>
      </p:sp>
      <p:pic>
        <p:nvPicPr>
          <p:cNvPr id="8200" name="Picture 8" descr="kisagy purk 40x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775" y="0"/>
            <a:ext cx="4340225" cy="324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9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3" name="Picture 5" descr="kisagy szemcsesejt vazlat thie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49713" cy="196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5" name="Picture 7" descr="kisagy szemcsesejt golg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2213"/>
            <a:ext cx="2566988" cy="312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18" name="Text Box 10"/>
          <p:cNvSpPr txBox="1">
            <a:spLocks noChangeArrowheads="1"/>
          </p:cNvSpPr>
          <p:nvPr/>
        </p:nvSpPr>
        <p:spPr bwMode="auto">
          <a:xfrm>
            <a:off x="5432425" y="1346200"/>
            <a:ext cx="2419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altLang="hu-HU" sz="2400" b="1"/>
              <a:t>SZEMCSESEJT</a:t>
            </a:r>
          </a:p>
        </p:txBody>
      </p:sp>
      <p:pic>
        <p:nvPicPr>
          <p:cNvPr id="43021" name="Picture 13" descr="kisagy str granulosum 40x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800" y="2057400"/>
            <a:ext cx="64262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22" name="Line 14"/>
          <p:cNvSpPr>
            <a:spLocks noChangeShapeType="1"/>
          </p:cNvSpPr>
          <p:nvPr/>
        </p:nvSpPr>
        <p:spPr bwMode="auto">
          <a:xfrm flipV="1">
            <a:off x="5799138" y="1778000"/>
            <a:ext cx="601662" cy="18176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3023" name="Line 15"/>
          <p:cNvSpPr>
            <a:spLocks noChangeShapeType="1"/>
          </p:cNvSpPr>
          <p:nvPr/>
        </p:nvSpPr>
        <p:spPr bwMode="auto">
          <a:xfrm flipV="1">
            <a:off x="6564313" y="1790700"/>
            <a:ext cx="0" cy="15033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3024" name="Line 16"/>
          <p:cNvSpPr>
            <a:spLocks noChangeShapeType="1"/>
          </p:cNvSpPr>
          <p:nvPr/>
        </p:nvSpPr>
        <p:spPr bwMode="auto">
          <a:xfrm flipH="1" flipV="1">
            <a:off x="6789738" y="1778000"/>
            <a:ext cx="625475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1412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kisagy kosarsejt vazlat thie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02000" cy="224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5594350" y="1666875"/>
            <a:ext cx="23574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altLang="hu-HU" sz="2800" b="1"/>
              <a:t>KOSÁRSEJT</a:t>
            </a:r>
          </a:p>
        </p:txBody>
      </p:sp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8" y="3170238"/>
            <a:ext cx="2109787" cy="316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373" name="Picture 5" descr="kisagy purk 40x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450" y="2336800"/>
            <a:ext cx="6051550" cy="452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374" name="Line 6"/>
          <p:cNvSpPr>
            <a:spLocks noChangeShapeType="1"/>
          </p:cNvSpPr>
          <p:nvPr/>
        </p:nvSpPr>
        <p:spPr bwMode="auto">
          <a:xfrm flipV="1">
            <a:off x="6088063" y="2179638"/>
            <a:ext cx="250825" cy="2292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58375" name="Line 7"/>
          <p:cNvSpPr>
            <a:spLocks noChangeShapeType="1"/>
          </p:cNvSpPr>
          <p:nvPr/>
        </p:nvSpPr>
        <p:spPr bwMode="auto">
          <a:xfrm flipV="1">
            <a:off x="3683000" y="2205038"/>
            <a:ext cx="2279650" cy="23415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4686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kisagy glomerulus szerkezet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207963"/>
            <a:ext cx="484505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kisagy purkinje sejt kuszoro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363" y="231775"/>
            <a:ext cx="3757612" cy="395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71438" y="4568825"/>
            <a:ext cx="414496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hu-HU" altLang="hu-HU" sz="2400" b="1"/>
              <a:t>KISAGYI GLOMERULUS</a:t>
            </a:r>
          </a:p>
          <a:p>
            <a:pPr algn="ctr"/>
            <a:r>
              <a:rPr lang="hu-HU" altLang="hu-HU" sz="2400" b="1"/>
              <a:t>(MOHAROST VÉGZŐDÉSE)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5067300" y="4619625"/>
            <a:ext cx="4076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altLang="hu-HU" sz="2400" b="1"/>
              <a:t>KÚSZÓROST VÉGZŐDÉSE</a:t>
            </a:r>
          </a:p>
        </p:txBody>
      </p:sp>
    </p:spTree>
    <p:extLst>
      <p:ext uri="{BB962C8B-B14F-4D97-AF65-F5344CB8AC3E}">
        <p14:creationId xmlns:p14="http://schemas.microsoft.com/office/powerpoint/2010/main" val="292247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kisagy glomerulus szerkezet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07950"/>
            <a:ext cx="3116262" cy="2573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395" name="Picture 3" descr="kisagy str granulosum 60x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2474913"/>
            <a:ext cx="5632450" cy="4208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3916363" y="1562100"/>
            <a:ext cx="36877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altLang="hu-HU" sz="2400" b="1"/>
              <a:t>KISAGYI GLOMERULUS</a:t>
            </a:r>
          </a:p>
        </p:txBody>
      </p:sp>
      <p:sp>
        <p:nvSpPr>
          <p:cNvPr id="59397" name="Line 5"/>
          <p:cNvSpPr>
            <a:spLocks noChangeShapeType="1"/>
          </p:cNvSpPr>
          <p:nvPr/>
        </p:nvSpPr>
        <p:spPr bwMode="auto">
          <a:xfrm flipH="1" flipV="1">
            <a:off x="5548313" y="2028825"/>
            <a:ext cx="1579562" cy="43211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59398" name="Line 6"/>
          <p:cNvSpPr>
            <a:spLocks noChangeShapeType="1"/>
          </p:cNvSpPr>
          <p:nvPr/>
        </p:nvSpPr>
        <p:spPr bwMode="auto">
          <a:xfrm flipH="1" flipV="1">
            <a:off x="5461000" y="2041525"/>
            <a:ext cx="714375" cy="2994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59399" name="Line 7"/>
          <p:cNvSpPr>
            <a:spLocks noChangeShapeType="1"/>
          </p:cNvSpPr>
          <p:nvPr/>
        </p:nvSpPr>
        <p:spPr bwMode="auto">
          <a:xfrm flipH="1" flipV="1">
            <a:off x="6124575" y="2041525"/>
            <a:ext cx="1905000" cy="2743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59400" name="Line 8"/>
          <p:cNvSpPr>
            <a:spLocks noChangeShapeType="1"/>
          </p:cNvSpPr>
          <p:nvPr/>
        </p:nvSpPr>
        <p:spPr bwMode="auto">
          <a:xfrm flipH="1" flipV="1">
            <a:off x="5122863" y="2066925"/>
            <a:ext cx="176212" cy="27813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9540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kisagy kereg szerkezete funk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3" y="187325"/>
            <a:ext cx="6129337" cy="632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671513" y="6400800"/>
            <a:ext cx="560493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altLang="hu-HU" sz="2400" b="1" dirty="0"/>
              <a:t>KISAGY KÉREG KAPCSOLATAINAK </a:t>
            </a:r>
            <a:r>
              <a:rPr lang="hu-HU" altLang="hu-HU" sz="2400" b="1" dirty="0" smtClean="0"/>
              <a:t>VÁZLATA</a:t>
            </a:r>
            <a:endParaRPr lang="hu-HU" altLang="hu-HU" sz="2400" b="1" dirty="0"/>
          </a:p>
        </p:txBody>
      </p:sp>
    </p:spTree>
    <p:extLst>
      <p:ext uri="{BB962C8B-B14F-4D97-AF65-F5344CB8AC3E}">
        <p14:creationId xmlns:p14="http://schemas.microsoft.com/office/powerpoint/2010/main" val="162879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>
            <a:spLocks noChangeArrowheads="1"/>
          </p:cNvSpPr>
          <p:nvPr/>
        </p:nvSpPr>
        <p:spPr bwMode="auto">
          <a:xfrm>
            <a:off x="3452689" y="2688248"/>
            <a:ext cx="1861151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b="1" dirty="0"/>
              <a:t>29. </a:t>
            </a:r>
            <a:r>
              <a:rPr lang="hu-HU" altLang="hu-HU" b="1" dirty="0" smtClean="0"/>
              <a:t>Szem</a:t>
            </a:r>
            <a:r>
              <a:rPr lang="hu-HU" altLang="hu-HU" sz="1400" b="1" dirty="0" smtClean="0"/>
              <a:t> (HE)</a:t>
            </a:r>
            <a:endParaRPr lang="hu-HU" altLang="hu-HU" sz="14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hu-HU" altLang="hu-HU" sz="1800" dirty="0"/>
          </a:p>
        </p:txBody>
      </p:sp>
    </p:spTree>
    <p:extLst>
      <p:ext uri="{BB962C8B-B14F-4D97-AF65-F5344CB8AC3E}">
        <p14:creationId xmlns:p14="http://schemas.microsoft.com/office/powerpoint/2010/main" val="4143225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Kép 1" descr="http://www.unm.edu/~jimmy/spinal_cor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834" b="4193"/>
          <a:stretch>
            <a:fillRect/>
          </a:stretch>
        </p:blipFill>
        <p:spPr bwMode="auto">
          <a:xfrm>
            <a:off x="533400" y="1341438"/>
            <a:ext cx="7726363" cy="505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Szövegdoboz 2"/>
          <p:cNvSpPr txBox="1">
            <a:spLocks noChangeArrowheads="1"/>
          </p:cNvSpPr>
          <p:nvPr/>
        </p:nvSpPr>
        <p:spPr bwMode="auto">
          <a:xfrm>
            <a:off x="792163" y="300038"/>
            <a:ext cx="54387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/>
              <a:t>Gerincvelő keresztmetszete,  burkok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66" t="4083" r="30167" b="6293"/>
          <a:stretch>
            <a:fillRect/>
          </a:stretch>
        </p:blipFill>
        <p:spPr bwMode="auto">
          <a:xfrm>
            <a:off x="53975" y="701675"/>
            <a:ext cx="5661025" cy="589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Szövegdoboz 2"/>
          <p:cNvSpPr txBox="1">
            <a:spLocks noChangeArrowheads="1"/>
          </p:cNvSpPr>
          <p:nvPr/>
        </p:nvSpPr>
        <p:spPr bwMode="auto">
          <a:xfrm>
            <a:off x="5897563" y="893763"/>
            <a:ext cx="1906587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800" dirty="0" err="1" smtClean="0"/>
              <a:t>cornea</a:t>
            </a:r>
            <a:endParaRPr lang="hu-HU" altLang="hu-HU" sz="1800" dirty="0" smtClean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hu-HU" altLang="hu-HU" sz="1800" dirty="0" smtClean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hu-HU" altLang="hu-HU" sz="1800" dirty="0" smtClean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800" dirty="0" err="1" smtClean="0"/>
              <a:t>iris</a:t>
            </a:r>
            <a:endParaRPr lang="hu-HU" altLang="hu-HU" sz="1800" dirty="0" smtClean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hu-HU" altLang="hu-HU" sz="1800" dirty="0" smtClean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hu-HU" altLang="hu-HU" sz="1800" dirty="0" smtClean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hu-HU" altLang="hu-HU" sz="1800" dirty="0" smtClean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800" dirty="0" smtClean="0"/>
              <a:t>lencse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hu-HU" altLang="hu-HU" sz="1800" dirty="0" smtClean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hu-HU" altLang="hu-HU" sz="1800" dirty="0" smtClean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800" dirty="0" smtClean="0"/>
              <a:t>üvegtest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hu-HU" altLang="hu-HU" sz="1800" dirty="0" smtClean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800" dirty="0" err="1" smtClean="0"/>
              <a:t>sclera</a:t>
            </a:r>
            <a:endParaRPr lang="hu-HU" altLang="hu-HU" sz="1800" dirty="0" smtClean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hu-HU" altLang="hu-HU" sz="1800" dirty="0" smtClean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800" dirty="0" smtClean="0"/>
              <a:t>papilla </a:t>
            </a:r>
            <a:r>
              <a:rPr lang="hu-HU" altLang="hu-HU" sz="1800" dirty="0" err="1" smtClean="0"/>
              <a:t>nervi</a:t>
            </a:r>
            <a:r>
              <a:rPr lang="hu-HU" altLang="hu-HU" sz="1800" dirty="0" smtClean="0"/>
              <a:t> </a:t>
            </a:r>
            <a:r>
              <a:rPr lang="hu-HU" altLang="hu-HU" sz="1800" dirty="0" err="1" smtClean="0"/>
              <a:t>optici</a:t>
            </a:r>
            <a:endParaRPr lang="hu-HU" altLang="hu-HU" sz="1800" dirty="0" smtClean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hu-HU" altLang="hu-HU" sz="1800" dirty="0" smtClean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hu-HU" altLang="hu-HU" sz="1800" dirty="0" smtClean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800" dirty="0" err="1" smtClean="0"/>
              <a:t>nervus</a:t>
            </a:r>
            <a:r>
              <a:rPr lang="hu-HU" altLang="hu-HU" sz="1800" dirty="0" smtClean="0"/>
              <a:t> </a:t>
            </a:r>
            <a:r>
              <a:rPr lang="hu-HU" altLang="hu-HU" sz="1800" dirty="0" err="1" smtClean="0"/>
              <a:t>opticus</a:t>
            </a:r>
            <a:endParaRPr lang="hu-HU" altLang="hu-HU" sz="1800" dirty="0" smtClean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hu-HU" altLang="hu-HU" sz="1800" dirty="0" smtClean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hu-HU" altLang="hu-HU" sz="1800" dirty="0"/>
          </a:p>
        </p:txBody>
      </p:sp>
      <p:cxnSp>
        <p:nvCxnSpPr>
          <p:cNvPr id="5" name="Egyenes összekötő nyíllal 4"/>
          <p:cNvCxnSpPr/>
          <p:nvPr/>
        </p:nvCxnSpPr>
        <p:spPr>
          <a:xfrm flipH="1">
            <a:off x="3497263" y="1073150"/>
            <a:ext cx="2400300" cy="11112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Egyenes összekötő nyíllal 5"/>
          <p:cNvCxnSpPr/>
          <p:nvPr/>
        </p:nvCxnSpPr>
        <p:spPr>
          <a:xfrm flipH="1" flipV="1">
            <a:off x="3497263" y="1782763"/>
            <a:ext cx="2428752" cy="12516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gyenes összekötő nyíllal 7"/>
          <p:cNvCxnSpPr/>
          <p:nvPr/>
        </p:nvCxnSpPr>
        <p:spPr>
          <a:xfrm flipH="1" flipV="1">
            <a:off x="3306763" y="1965325"/>
            <a:ext cx="2636837" cy="99768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nyíllal 8"/>
          <p:cNvCxnSpPr/>
          <p:nvPr/>
        </p:nvCxnSpPr>
        <p:spPr>
          <a:xfrm flipH="1" flipV="1">
            <a:off x="3413125" y="3140075"/>
            <a:ext cx="2484438" cy="70167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gyenes összekötő nyíllal 22"/>
          <p:cNvCxnSpPr/>
          <p:nvPr/>
        </p:nvCxnSpPr>
        <p:spPr>
          <a:xfrm flipH="1">
            <a:off x="3611563" y="5726113"/>
            <a:ext cx="2286000" cy="16351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gyenes összekötő nyíllal 25"/>
          <p:cNvCxnSpPr/>
          <p:nvPr/>
        </p:nvCxnSpPr>
        <p:spPr>
          <a:xfrm flipH="1">
            <a:off x="3611563" y="4958862"/>
            <a:ext cx="2340829" cy="76725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gyenes összekötő nyíllal 28"/>
          <p:cNvCxnSpPr/>
          <p:nvPr/>
        </p:nvCxnSpPr>
        <p:spPr>
          <a:xfrm flipH="1">
            <a:off x="4884739" y="4404946"/>
            <a:ext cx="1041276" cy="53535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zövegdoboz 11"/>
          <p:cNvSpPr txBox="1">
            <a:spLocks noChangeArrowheads="1"/>
          </p:cNvSpPr>
          <p:nvPr/>
        </p:nvSpPr>
        <p:spPr bwMode="auto">
          <a:xfrm>
            <a:off x="155574" y="0"/>
            <a:ext cx="1861151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b="1" dirty="0"/>
              <a:t>29. </a:t>
            </a:r>
            <a:r>
              <a:rPr lang="hu-HU" altLang="hu-HU" b="1" dirty="0" smtClean="0"/>
              <a:t>Szem</a:t>
            </a:r>
            <a:r>
              <a:rPr lang="hu-HU" altLang="hu-HU" sz="1400" b="1" dirty="0" smtClean="0"/>
              <a:t> (HE)</a:t>
            </a:r>
            <a:endParaRPr lang="hu-HU" altLang="hu-HU" sz="14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hu-HU" altLang="hu-HU" sz="1800" dirty="0"/>
          </a:p>
        </p:txBody>
      </p:sp>
    </p:spTree>
    <p:extLst>
      <p:ext uri="{BB962C8B-B14F-4D97-AF65-F5344CB8AC3E}">
        <p14:creationId xmlns:p14="http://schemas.microsoft.com/office/powerpoint/2010/main" val="327074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KapcsolÃ³dÃ³ kÃ©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82"/>
          <a:stretch>
            <a:fillRect/>
          </a:stretch>
        </p:blipFill>
        <p:spPr bwMode="auto">
          <a:xfrm>
            <a:off x="23813" y="1246188"/>
            <a:ext cx="9144000" cy="561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Szövegdoboz 1"/>
          <p:cNvSpPr txBox="1">
            <a:spLocks noChangeArrowheads="1"/>
          </p:cNvSpPr>
          <p:nvPr/>
        </p:nvSpPr>
        <p:spPr bwMode="auto">
          <a:xfrm>
            <a:off x="465138" y="714375"/>
            <a:ext cx="35148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2400" b="1" dirty="0" err="1" smtClean="0"/>
              <a:t>bulbus</a:t>
            </a:r>
            <a:r>
              <a:rPr lang="hu-HU" altLang="hu-HU" sz="2400" b="1" dirty="0" smtClean="0"/>
              <a:t> </a:t>
            </a:r>
            <a:r>
              <a:rPr lang="hu-HU" altLang="hu-HU" sz="2400" b="1" dirty="0" err="1"/>
              <a:t>oculi</a:t>
            </a:r>
            <a:r>
              <a:rPr lang="hu-HU" altLang="hu-HU" sz="2400" b="1" dirty="0"/>
              <a:t> </a:t>
            </a:r>
            <a:r>
              <a:rPr lang="hu-HU" altLang="hu-HU" sz="1800" dirty="0"/>
              <a:t>három rétegből </a:t>
            </a:r>
            <a:r>
              <a:rPr lang="hu-HU" altLang="hu-HU" sz="1800" dirty="0" smtClean="0"/>
              <a:t>áll</a:t>
            </a:r>
            <a:endParaRPr lang="hu-HU" altLang="hu-HU" sz="1800" dirty="0"/>
          </a:p>
        </p:txBody>
      </p:sp>
      <p:sp>
        <p:nvSpPr>
          <p:cNvPr id="24580" name="Szövegdoboz 2"/>
          <p:cNvSpPr txBox="1">
            <a:spLocks noChangeArrowheads="1"/>
          </p:cNvSpPr>
          <p:nvPr/>
        </p:nvSpPr>
        <p:spPr bwMode="auto">
          <a:xfrm>
            <a:off x="198438" y="5784850"/>
            <a:ext cx="848629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800" dirty="0" err="1"/>
              <a:t>t</a:t>
            </a:r>
            <a:r>
              <a:rPr lang="hu-HU" altLang="hu-HU" sz="1800" dirty="0" err="1" smtClean="0"/>
              <a:t>unica</a:t>
            </a:r>
            <a:r>
              <a:rPr lang="hu-HU" altLang="hu-HU" sz="1800" dirty="0" smtClean="0"/>
              <a:t> </a:t>
            </a:r>
            <a:r>
              <a:rPr lang="hu-HU" altLang="hu-HU" sz="1800" dirty="0" err="1"/>
              <a:t>fibrosa</a:t>
            </a:r>
            <a:r>
              <a:rPr lang="hu-HU" altLang="hu-HU" sz="1800" dirty="0"/>
              <a:t>, 					</a:t>
            </a:r>
            <a:r>
              <a:rPr lang="hu-HU" altLang="hu-HU" sz="1800" dirty="0" err="1"/>
              <a:t>tunica</a:t>
            </a:r>
            <a:r>
              <a:rPr lang="hu-HU" altLang="hu-HU" sz="1800" dirty="0"/>
              <a:t> </a:t>
            </a:r>
            <a:r>
              <a:rPr lang="hu-HU" altLang="hu-HU" sz="1800" dirty="0" err="1"/>
              <a:t>vasculosa</a:t>
            </a:r>
            <a:r>
              <a:rPr lang="hu-HU" altLang="hu-HU" sz="1800" dirty="0"/>
              <a:t>, 				</a:t>
            </a:r>
            <a:r>
              <a:rPr lang="hu-HU" altLang="hu-HU" sz="1800" dirty="0" err="1"/>
              <a:t>tunica</a:t>
            </a:r>
            <a:r>
              <a:rPr lang="hu-HU" altLang="hu-HU" sz="1800" dirty="0"/>
              <a:t> </a:t>
            </a:r>
            <a:r>
              <a:rPr lang="hu-HU" altLang="hu-HU" sz="1800" dirty="0" err="1"/>
              <a:t>nervosa</a:t>
            </a:r>
            <a:endParaRPr lang="hu-HU" altLang="hu-H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KapcsolÃ³dÃ³ kÃ©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00" y="2598738"/>
            <a:ext cx="5362575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4" descr="KÃ©ptalÃ¡lat a kÃ¶vetkezÅre: âgerincvelÅ keresztmetszetâ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638" y="895350"/>
            <a:ext cx="7527925" cy="582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Szövegdoboz 1"/>
          <p:cNvSpPr txBox="1">
            <a:spLocks noChangeArrowheads="1"/>
          </p:cNvSpPr>
          <p:nvPr/>
        </p:nvSpPr>
        <p:spPr bwMode="auto">
          <a:xfrm>
            <a:off x="130175" y="123825"/>
            <a:ext cx="497123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2400" b="1" dirty="0"/>
              <a:t>1</a:t>
            </a:r>
            <a:r>
              <a:rPr lang="hu-HU" altLang="hu-HU" sz="2400" b="1" dirty="0" smtClean="0"/>
              <a:t>. </a:t>
            </a:r>
            <a:r>
              <a:rPr lang="hu-HU" altLang="hu-HU" sz="2400" b="1" dirty="0" err="1" smtClean="0"/>
              <a:t>tunica</a:t>
            </a:r>
            <a:r>
              <a:rPr lang="hu-HU" altLang="hu-HU" sz="2400" b="1" dirty="0" smtClean="0"/>
              <a:t> </a:t>
            </a:r>
            <a:r>
              <a:rPr lang="hu-HU" altLang="hu-HU" sz="2400" b="1" dirty="0" err="1"/>
              <a:t>fibrosa</a:t>
            </a:r>
            <a:r>
              <a:rPr lang="hu-HU" altLang="hu-HU" sz="2400" b="1" dirty="0"/>
              <a:t> </a:t>
            </a:r>
            <a:r>
              <a:rPr lang="hu-HU" altLang="hu-HU" sz="2400" b="1" dirty="0" err="1"/>
              <a:t>bulbi</a:t>
            </a:r>
            <a:r>
              <a:rPr lang="hu-HU" altLang="hu-HU" sz="2400" b="1" dirty="0"/>
              <a:t> </a:t>
            </a:r>
            <a:r>
              <a:rPr lang="hu-HU" altLang="hu-HU" sz="2400" dirty="0"/>
              <a:t>– </a:t>
            </a:r>
            <a:r>
              <a:rPr lang="hu-HU" altLang="hu-HU" sz="2400" dirty="0" err="1"/>
              <a:t>sclera</a:t>
            </a:r>
            <a:r>
              <a:rPr lang="hu-HU" altLang="hu-HU" sz="2400" dirty="0"/>
              <a:t>, </a:t>
            </a:r>
            <a:r>
              <a:rPr lang="hu-HU" altLang="hu-HU" sz="2400" dirty="0" err="1"/>
              <a:t>cornea</a:t>
            </a:r>
            <a:endParaRPr lang="hu-HU" altLang="hu-HU" sz="24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hu-HU" altLang="hu-HU" sz="1800" dirty="0"/>
          </a:p>
        </p:txBody>
      </p:sp>
      <p:sp>
        <p:nvSpPr>
          <p:cNvPr id="3" name="Téglalap 2"/>
          <p:cNvSpPr/>
          <p:nvPr/>
        </p:nvSpPr>
        <p:spPr>
          <a:xfrm>
            <a:off x="5349875" y="6438900"/>
            <a:ext cx="898525" cy="28733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u-HU"/>
          </a:p>
        </p:txBody>
      </p:sp>
      <p:sp>
        <p:nvSpPr>
          <p:cNvPr id="6" name="Téglalap 5"/>
          <p:cNvSpPr/>
          <p:nvPr/>
        </p:nvSpPr>
        <p:spPr>
          <a:xfrm>
            <a:off x="1085850" y="4914900"/>
            <a:ext cx="796925" cy="2952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KapcsolÃ³dÃ³ kÃ©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00" y="2598738"/>
            <a:ext cx="5362575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4" descr="KÃ©ptalÃ¡lat a kÃ¶vetkezÅre: âgerincvelÅ keresztmetszetâ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88" y="901700"/>
            <a:ext cx="7527925" cy="582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Szövegdoboz 1"/>
          <p:cNvSpPr txBox="1">
            <a:spLocks noChangeArrowheads="1"/>
          </p:cNvSpPr>
          <p:nvPr/>
        </p:nvSpPr>
        <p:spPr bwMode="auto">
          <a:xfrm>
            <a:off x="130175" y="123825"/>
            <a:ext cx="715272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2400" b="1" dirty="0"/>
              <a:t>2</a:t>
            </a:r>
            <a:r>
              <a:rPr lang="hu-HU" altLang="hu-HU" sz="2400" b="1" dirty="0" smtClean="0"/>
              <a:t>. </a:t>
            </a:r>
            <a:r>
              <a:rPr lang="hu-HU" altLang="hu-HU" sz="2400" b="1" dirty="0" err="1" smtClean="0"/>
              <a:t>tunica</a:t>
            </a:r>
            <a:r>
              <a:rPr lang="hu-HU" altLang="hu-HU" sz="2400" b="1" dirty="0" smtClean="0"/>
              <a:t> </a:t>
            </a:r>
            <a:r>
              <a:rPr lang="hu-HU" altLang="hu-HU" sz="2400" b="1" dirty="0" err="1"/>
              <a:t>vasculosa</a:t>
            </a:r>
            <a:r>
              <a:rPr lang="hu-HU" altLang="hu-HU" sz="2400" b="1" dirty="0"/>
              <a:t> </a:t>
            </a:r>
            <a:r>
              <a:rPr lang="hu-HU" altLang="hu-HU" sz="2400" b="1" dirty="0" err="1"/>
              <a:t>bulbi</a:t>
            </a:r>
            <a:r>
              <a:rPr lang="hu-HU" altLang="hu-HU" sz="2400" b="1" dirty="0"/>
              <a:t> </a:t>
            </a:r>
            <a:r>
              <a:rPr lang="hu-HU" altLang="hu-HU" sz="2400" dirty="0"/>
              <a:t>– </a:t>
            </a:r>
            <a:r>
              <a:rPr lang="hu-HU" altLang="hu-HU" sz="2400" dirty="0" err="1"/>
              <a:t>iris</a:t>
            </a:r>
            <a:r>
              <a:rPr lang="hu-HU" altLang="hu-HU" sz="2400" dirty="0"/>
              <a:t>, corpus </a:t>
            </a:r>
            <a:r>
              <a:rPr lang="hu-HU" altLang="hu-HU" sz="2400" dirty="0" err="1"/>
              <a:t>ciliare</a:t>
            </a:r>
            <a:r>
              <a:rPr lang="hu-HU" altLang="hu-HU" sz="2400" dirty="0"/>
              <a:t>, </a:t>
            </a:r>
            <a:r>
              <a:rPr lang="hu-HU" altLang="hu-HU" sz="2400" dirty="0" err="1"/>
              <a:t>choroidea</a:t>
            </a:r>
            <a:endParaRPr lang="hu-HU" altLang="hu-HU" sz="2400" dirty="0"/>
          </a:p>
        </p:txBody>
      </p:sp>
      <p:sp>
        <p:nvSpPr>
          <p:cNvPr id="6" name="Téglalap 5"/>
          <p:cNvSpPr/>
          <p:nvPr/>
        </p:nvSpPr>
        <p:spPr>
          <a:xfrm>
            <a:off x="5733195" y="1370013"/>
            <a:ext cx="1123950" cy="3667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u-HU"/>
          </a:p>
        </p:txBody>
      </p:sp>
      <p:sp>
        <p:nvSpPr>
          <p:cNvPr id="7" name="Téglalap 6"/>
          <p:cNvSpPr/>
          <p:nvPr/>
        </p:nvSpPr>
        <p:spPr>
          <a:xfrm>
            <a:off x="1882775" y="1439863"/>
            <a:ext cx="1149350" cy="29686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u-HU"/>
          </a:p>
        </p:txBody>
      </p:sp>
      <p:sp>
        <p:nvSpPr>
          <p:cNvPr id="8" name="Téglalap 7"/>
          <p:cNvSpPr/>
          <p:nvPr/>
        </p:nvSpPr>
        <p:spPr>
          <a:xfrm>
            <a:off x="1211263" y="3054350"/>
            <a:ext cx="796925" cy="2968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KapcsolÃ³dÃ³ kÃ©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00" y="2598738"/>
            <a:ext cx="5362575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4" descr="KÃ©ptalÃ¡lat a kÃ¶vetkezÅre: âgerincvelÅ keresztmetszetâ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88" y="901700"/>
            <a:ext cx="7527925" cy="582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Szövegdoboz 1"/>
          <p:cNvSpPr txBox="1">
            <a:spLocks noChangeArrowheads="1"/>
          </p:cNvSpPr>
          <p:nvPr/>
        </p:nvSpPr>
        <p:spPr bwMode="auto">
          <a:xfrm>
            <a:off x="130175" y="123825"/>
            <a:ext cx="7267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2400" dirty="0"/>
              <a:t>elülső és hátsó csarnok, lencse, </a:t>
            </a:r>
            <a:r>
              <a:rPr lang="hu-HU" altLang="hu-HU" sz="2400" dirty="0" err="1"/>
              <a:t>zonula</a:t>
            </a:r>
            <a:r>
              <a:rPr lang="hu-HU" altLang="hu-HU" sz="2400" dirty="0"/>
              <a:t> </a:t>
            </a:r>
            <a:r>
              <a:rPr lang="hu-HU" altLang="hu-HU" sz="2400" dirty="0" err="1"/>
              <a:t>ciliaris</a:t>
            </a:r>
            <a:r>
              <a:rPr lang="hu-HU" altLang="hu-HU" sz="2400" dirty="0"/>
              <a:t>, üvegtest </a:t>
            </a:r>
          </a:p>
        </p:txBody>
      </p:sp>
      <p:sp>
        <p:nvSpPr>
          <p:cNvPr id="6" name="Téglalap 5"/>
          <p:cNvSpPr/>
          <p:nvPr/>
        </p:nvSpPr>
        <p:spPr>
          <a:xfrm>
            <a:off x="2841625" y="901700"/>
            <a:ext cx="1152525" cy="3651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u-HU"/>
          </a:p>
        </p:txBody>
      </p:sp>
      <p:sp>
        <p:nvSpPr>
          <p:cNvPr id="8" name="Téglalap 7"/>
          <p:cNvSpPr/>
          <p:nvPr/>
        </p:nvSpPr>
        <p:spPr>
          <a:xfrm>
            <a:off x="1222375" y="5654675"/>
            <a:ext cx="2282825" cy="6540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u-HU"/>
          </a:p>
        </p:txBody>
      </p:sp>
      <p:sp>
        <p:nvSpPr>
          <p:cNvPr id="9" name="Téglalap 8"/>
          <p:cNvSpPr/>
          <p:nvPr/>
        </p:nvSpPr>
        <p:spPr>
          <a:xfrm>
            <a:off x="6118225" y="1889125"/>
            <a:ext cx="1239838" cy="3651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u-HU"/>
          </a:p>
        </p:txBody>
      </p:sp>
      <p:sp>
        <p:nvSpPr>
          <p:cNvPr id="10" name="Téglalap 9"/>
          <p:cNvSpPr/>
          <p:nvPr/>
        </p:nvSpPr>
        <p:spPr>
          <a:xfrm>
            <a:off x="1530350" y="2166938"/>
            <a:ext cx="977900" cy="3651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KÃ©ptalÃ¡lat a kÃ¶vetkezÅre: âgerincvelÅ keresztmetszetâ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312" b="7065"/>
          <a:stretch>
            <a:fillRect/>
          </a:stretch>
        </p:blipFill>
        <p:spPr bwMode="auto">
          <a:xfrm>
            <a:off x="5135563" y="133350"/>
            <a:ext cx="3719512" cy="657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2" descr="nyitott csarnokzu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338" y="2560638"/>
            <a:ext cx="1901825" cy="25781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églalap 2"/>
          <p:cNvSpPr/>
          <p:nvPr/>
        </p:nvSpPr>
        <p:spPr>
          <a:xfrm>
            <a:off x="6781800" y="1722438"/>
            <a:ext cx="1417638" cy="1858962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u-HU"/>
          </a:p>
        </p:txBody>
      </p:sp>
      <p:cxnSp>
        <p:nvCxnSpPr>
          <p:cNvPr id="5" name="Egyenes összekötő nyíllal 4"/>
          <p:cNvCxnSpPr/>
          <p:nvPr/>
        </p:nvCxnSpPr>
        <p:spPr>
          <a:xfrm flipH="1">
            <a:off x="5135563" y="2316163"/>
            <a:ext cx="1646237" cy="73183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78" name="Szövegdoboz 5"/>
          <p:cNvSpPr txBox="1">
            <a:spLocks noChangeArrowheads="1"/>
          </p:cNvSpPr>
          <p:nvPr/>
        </p:nvSpPr>
        <p:spPr bwMode="auto">
          <a:xfrm>
            <a:off x="120650" y="214313"/>
            <a:ext cx="4156075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2400" b="1" dirty="0" err="1"/>
              <a:t>Iridocornealis</a:t>
            </a:r>
            <a:r>
              <a:rPr lang="hu-HU" altLang="hu-HU" sz="2400" b="1" dirty="0"/>
              <a:t> határ </a:t>
            </a:r>
            <a:r>
              <a:rPr lang="hu-HU" altLang="hu-HU" sz="1800" dirty="0" err="1"/>
              <a:t>-</a:t>
            </a:r>
            <a:r>
              <a:rPr lang="hu-HU" altLang="hu-HU" sz="1800" dirty="0" err="1" smtClean="0"/>
              <a:t>csarnokzug</a:t>
            </a:r>
            <a:endParaRPr lang="hu-HU" altLang="hu-HU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hu-HU" altLang="hu-HU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800" b="1" dirty="0" err="1" smtClean="0"/>
              <a:t>processus</a:t>
            </a:r>
            <a:r>
              <a:rPr lang="hu-HU" altLang="hu-HU" sz="1800" b="1" dirty="0" smtClean="0"/>
              <a:t> </a:t>
            </a:r>
            <a:r>
              <a:rPr lang="hu-HU" altLang="hu-HU" sz="1800" b="1" dirty="0" err="1"/>
              <a:t>ciliaris</a:t>
            </a:r>
            <a:r>
              <a:rPr lang="hu-HU" altLang="hu-HU" sz="1800" b="1" dirty="0"/>
              <a:t> </a:t>
            </a:r>
            <a:r>
              <a:rPr lang="hu-HU" altLang="hu-HU" sz="1800" b="1" dirty="0" err="1"/>
              <a:t>-csarnokvíz</a:t>
            </a:r>
            <a:r>
              <a:rPr lang="hu-HU" altLang="hu-HU" sz="1800" b="1" dirty="0"/>
              <a:t> termelődése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800" dirty="0" err="1"/>
              <a:t>-hátsó</a:t>
            </a:r>
            <a:r>
              <a:rPr lang="hu-HU" altLang="hu-HU" sz="1800" dirty="0"/>
              <a:t> csarnok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800" dirty="0" err="1"/>
              <a:t>-pupilla</a:t>
            </a:r>
            <a:r>
              <a:rPr lang="hu-HU" altLang="hu-HU" sz="1800" dirty="0"/>
              <a:t>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800" dirty="0" err="1"/>
              <a:t>-elülső</a:t>
            </a:r>
            <a:r>
              <a:rPr lang="hu-HU" altLang="hu-HU" sz="1800" dirty="0"/>
              <a:t> csarnok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800" dirty="0" err="1"/>
              <a:t>Schlemm-csatorna</a:t>
            </a:r>
            <a:r>
              <a:rPr lang="hu-HU" altLang="hu-HU" sz="1800" dirty="0"/>
              <a:t> – elszívás</a:t>
            </a:r>
          </a:p>
        </p:txBody>
      </p:sp>
      <p:cxnSp>
        <p:nvCxnSpPr>
          <p:cNvPr id="9" name="Egyenes összekötő nyíllal 8"/>
          <p:cNvCxnSpPr/>
          <p:nvPr/>
        </p:nvCxnSpPr>
        <p:spPr>
          <a:xfrm>
            <a:off x="2151063" y="2133600"/>
            <a:ext cx="1719262" cy="128587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gyenes összekötő nyíllal 17"/>
          <p:cNvCxnSpPr/>
          <p:nvPr/>
        </p:nvCxnSpPr>
        <p:spPr>
          <a:xfrm>
            <a:off x="2462213" y="1079500"/>
            <a:ext cx="2109787" cy="25019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681" name="Picture 4" descr="A csarnokzug (8) a szaruhártya (6) és a szivárványhártya (3) találkozásának terüle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38" y="2560638"/>
            <a:ext cx="2081212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30"/>
          <a:stretch>
            <a:fillRect/>
          </a:stretch>
        </p:blipFill>
        <p:spPr bwMode="auto">
          <a:xfrm>
            <a:off x="328613" y="657225"/>
            <a:ext cx="8167687" cy="540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Szövegdoboz 2"/>
          <p:cNvSpPr txBox="1">
            <a:spLocks noChangeArrowheads="1"/>
          </p:cNvSpPr>
          <p:nvPr/>
        </p:nvSpPr>
        <p:spPr bwMode="auto">
          <a:xfrm>
            <a:off x="2874963" y="1762125"/>
            <a:ext cx="1031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800"/>
              <a:t>cornea</a:t>
            </a:r>
          </a:p>
        </p:txBody>
      </p:sp>
      <p:sp>
        <p:nvSpPr>
          <p:cNvPr id="45060" name="Szövegdoboz 3"/>
          <p:cNvSpPr txBox="1">
            <a:spLocks noChangeArrowheads="1"/>
          </p:cNvSpPr>
          <p:nvPr/>
        </p:nvSpPr>
        <p:spPr bwMode="auto">
          <a:xfrm>
            <a:off x="3390900" y="4225925"/>
            <a:ext cx="460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800"/>
              <a:t>iris</a:t>
            </a:r>
          </a:p>
        </p:txBody>
      </p:sp>
      <p:sp>
        <p:nvSpPr>
          <p:cNvPr id="45061" name="Szövegdoboz 4"/>
          <p:cNvSpPr txBox="1">
            <a:spLocks noChangeArrowheads="1"/>
          </p:cNvSpPr>
          <p:nvPr/>
        </p:nvSpPr>
        <p:spPr bwMode="auto">
          <a:xfrm>
            <a:off x="2097088" y="4954588"/>
            <a:ext cx="777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800"/>
              <a:t>lencse</a:t>
            </a:r>
          </a:p>
        </p:txBody>
      </p:sp>
      <p:sp>
        <p:nvSpPr>
          <p:cNvPr id="45062" name="Szövegdoboz 5"/>
          <p:cNvSpPr txBox="1">
            <a:spLocks noChangeArrowheads="1"/>
          </p:cNvSpPr>
          <p:nvPr/>
        </p:nvSpPr>
        <p:spPr bwMode="auto">
          <a:xfrm>
            <a:off x="582613" y="2992438"/>
            <a:ext cx="1514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800" dirty="0" smtClean="0"/>
              <a:t>elülső </a:t>
            </a:r>
            <a:r>
              <a:rPr lang="hu-HU" altLang="hu-HU" sz="1800" dirty="0"/>
              <a:t>csarnok</a:t>
            </a:r>
          </a:p>
        </p:txBody>
      </p:sp>
      <p:sp>
        <p:nvSpPr>
          <p:cNvPr id="45063" name="Szövegdoboz 6"/>
          <p:cNvSpPr txBox="1">
            <a:spLocks noChangeArrowheads="1"/>
          </p:cNvSpPr>
          <p:nvPr/>
        </p:nvSpPr>
        <p:spPr bwMode="auto">
          <a:xfrm>
            <a:off x="6369179" y="2366963"/>
            <a:ext cx="20036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800" dirty="0" err="1" smtClean="0"/>
              <a:t>iridocornealis</a:t>
            </a:r>
            <a:r>
              <a:rPr lang="hu-HU" altLang="hu-HU" sz="1800" dirty="0" smtClean="0"/>
              <a:t> </a:t>
            </a:r>
            <a:r>
              <a:rPr lang="hu-HU" altLang="hu-HU" sz="1800" dirty="0"/>
              <a:t>határ</a:t>
            </a:r>
          </a:p>
        </p:txBody>
      </p:sp>
      <p:sp>
        <p:nvSpPr>
          <p:cNvPr id="45064" name="Szövegdoboz 1"/>
          <p:cNvSpPr txBox="1">
            <a:spLocks noChangeArrowheads="1"/>
          </p:cNvSpPr>
          <p:nvPr/>
        </p:nvSpPr>
        <p:spPr bwMode="auto">
          <a:xfrm>
            <a:off x="2924175" y="4586288"/>
            <a:ext cx="15128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600" dirty="0" smtClean="0"/>
              <a:t>hátulsó </a:t>
            </a:r>
            <a:r>
              <a:rPr lang="hu-HU" altLang="hu-HU" sz="1600" dirty="0"/>
              <a:t>csarnok</a:t>
            </a:r>
          </a:p>
        </p:txBody>
      </p:sp>
      <p:cxnSp>
        <p:nvCxnSpPr>
          <p:cNvPr id="9" name="Egyenes összekötő nyíllal 8"/>
          <p:cNvCxnSpPr>
            <a:endCxn id="11" idx="1"/>
          </p:cNvCxnSpPr>
          <p:nvPr/>
        </p:nvCxnSpPr>
        <p:spPr>
          <a:xfrm flipH="1">
            <a:off x="5836318" y="2736297"/>
            <a:ext cx="502460" cy="136790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Jobb oldali kapcsos zárójel 10"/>
          <p:cNvSpPr/>
          <p:nvPr/>
        </p:nvSpPr>
        <p:spPr>
          <a:xfrm rot="19014385">
            <a:off x="5486097" y="3462534"/>
            <a:ext cx="404824" cy="1559916"/>
          </a:xfrm>
          <a:prstGeom prst="rightBrace">
            <a:avLst>
              <a:gd name="adj1" fmla="val 41896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u-HU"/>
          </a:p>
        </p:txBody>
      </p:sp>
      <p:sp>
        <p:nvSpPr>
          <p:cNvPr id="45067" name="Szövegdoboz 11"/>
          <p:cNvSpPr txBox="1">
            <a:spLocks noChangeArrowheads="1"/>
          </p:cNvSpPr>
          <p:nvPr/>
        </p:nvSpPr>
        <p:spPr bwMode="auto">
          <a:xfrm>
            <a:off x="5386388" y="4395788"/>
            <a:ext cx="815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600" dirty="0" smtClean="0"/>
              <a:t>corpus </a:t>
            </a:r>
            <a:endParaRPr lang="hu-HU" altLang="hu-HU" sz="16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600" dirty="0" err="1"/>
              <a:t>ciliare</a:t>
            </a:r>
            <a:endParaRPr lang="hu-HU" altLang="hu-HU" sz="1600" dirty="0"/>
          </a:p>
        </p:txBody>
      </p:sp>
      <p:sp>
        <p:nvSpPr>
          <p:cNvPr id="45068" name="Szövegdoboz 12"/>
          <p:cNvSpPr txBox="1">
            <a:spLocks noChangeArrowheads="1"/>
          </p:cNvSpPr>
          <p:nvPr/>
        </p:nvSpPr>
        <p:spPr bwMode="auto">
          <a:xfrm>
            <a:off x="4392613" y="5324475"/>
            <a:ext cx="2044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800" dirty="0" err="1" smtClean="0"/>
              <a:t>processus</a:t>
            </a:r>
            <a:r>
              <a:rPr lang="hu-HU" altLang="hu-HU" sz="1800" dirty="0" smtClean="0"/>
              <a:t> </a:t>
            </a:r>
            <a:r>
              <a:rPr lang="hu-HU" altLang="hu-HU" sz="1800" dirty="0" err="1"/>
              <a:t>ciliaris-ok</a:t>
            </a:r>
            <a:endParaRPr lang="hu-HU" altLang="hu-HU" sz="1800" dirty="0"/>
          </a:p>
        </p:txBody>
      </p:sp>
      <p:cxnSp>
        <p:nvCxnSpPr>
          <p:cNvPr id="15" name="Egyenes összekötő nyíllal 14"/>
          <p:cNvCxnSpPr/>
          <p:nvPr/>
        </p:nvCxnSpPr>
        <p:spPr>
          <a:xfrm flipV="1">
            <a:off x="4989513" y="4926013"/>
            <a:ext cx="0" cy="39846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zövegdoboz 13"/>
          <p:cNvSpPr txBox="1">
            <a:spLocks noChangeArrowheads="1"/>
          </p:cNvSpPr>
          <p:nvPr/>
        </p:nvSpPr>
        <p:spPr bwMode="auto">
          <a:xfrm>
            <a:off x="155574" y="0"/>
            <a:ext cx="1861151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b="1" dirty="0"/>
              <a:t>29. </a:t>
            </a:r>
            <a:r>
              <a:rPr lang="hu-HU" altLang="hu-HU" b="1" dirty="0" smtClean="0"/>
              <a:t>Szem</a:t>
            </a:r>
            <a:r>
              <a:rPr lang="hu-HU" altLang="hu-HU" sz="1400" b="1" dirty="0" smtClean="0"/>
              <a:t> (HE)</a:t>
            </a:r>
            <a:endParaRPr lang="hu-HU" altLang="hu-HU" sz="14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hu-HU" altLang="hu-HU" sz="1800" dirty="0"/>
          </a:p>
        </p:txBody>
      </p:sp>
    </p:spTree>
    <p:extLst>
      <p:ext uri="{BB962C8B-B14F-4D97-AF65-F5344CB8AC3E}">
        <p14:creationId xmlns:p14="http://schemas.microsoft.com/office/powerpoint/2010/main" val="393493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KapcsolÃ³dÃ³ kÃ©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00" y="2598738"/>
            <a:ext cx="5362575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4" descr="KÃ©ptalÃ¡lat a kÃ¶vetkezÅre: âgerincvelÅ keresztmetszetâ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638" y="895350"/>
            <a:ext cx="7527925" cy="582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Szövegdoboz 1"/>
          <p:cNvSpPr txBox="1">
            <a:spLocks noChangeArrowheads="1"/>
          </p:cNvSpPr>
          <p:nvPr/>
        </p:nvSpPr>
        <p:spPr bwMode="auto">
          <a:xfrm>
            <a:off x="130175" y="123825"/>
            <a:ext cx="31702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2400" b="1" dirty="0"/>
              <a:t>3</a:t>
            </a:r>
            <a:r>
              <a:rPr lang="hu-HU" altLang="hu-HU" sz="2400" b="1" dirty="0" smtClean="0"/>
              <a:t>. </a:t>
            </a:r>
            <a:r>
              <a:rPr lang="hu-HU" altLang="hu-HU" sz="2400" b="1" dirty="0" err="1" smtClean="0"/>
              <a:t>tunica</a:t>
            </a:r>
            <a:r>
              <a:rPr lang="hu-HU" altLang="hu-HU" sz="2400" b="1" dirty="0" smtClean="0"/>
              <a:t> </a:t>
            </a:r>
            <a:r>
              <a:rPr lang="hu-HU" altLang="hu-HU" sz="2400" b="1" dirty="0" err="1"/>
              <a:t>nervosa</a:t>
            </a:r>
            <a:r>
              <a:rPr lang="hu-HU" altLang="hu-HU" sz="2400" b="1" dirty="0"/>
              <a:t> </a:t>
            </a:r>
            <a:r>
              <a:rPr lang="hu-HU" altLang="hu-HU" sz="2400" b="1" dirty="0" err="1"/>
              <a:t>bulbi</a:t>
            </a:r>
            <a:r>
              <a:rPr lang="hu-HU" altLang="hu-HU" sz="2400" b="1" dirty="0"/>
              <a:t> </a:t>
            </a:r>
            <a:endParaRPr lang="hu-HU" altLang="hu-HU" sz="2400" dirty="0"/>
          </a:p>
        </p:txBody>
      </p:sp>
      <p:sp>
        <p:nvSpPr>
          <p:cNvPr id="3" name="Téglalap 2"/>
          <p:cNvSpPr/>
          <p:nvPr/>
        </p:nvSpPr>
        <p:spPr>
          <a:xfrm>
            <a:off x="5973763" y="5021263"/>
            <a:ext cx="2838450" cy="141763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KapcsolÃ³dÃ³ kÃ©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1484313"/>
            <a:ext cx="6211888" cy="537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Szövegdoboz 1"/>
          <p:cNvSpPr txBox="1">
            <a:spLocks noChangeArrowheads="1"/>
          </p:cNvSpPr>
          <p:nvPr/>
        </p:nvSpPr>
        <p:spPr bwMode="auto">
          <a:xfrm>
            <a:off x="33338" y="52388"/>
            <a:ext cx="532765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2400" b="1"/>
              <a:t>3. A tunica nervosa bulbi  </a:t>
            </a:r>
            <a:r>
              <a:rPr lang="hu-HU" altLang="hu-HU" sz="2400"/>
              <a:t>két részből áll: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800" b="1"/>
              <a:t>Pars optica retinea </a:t>
            </a:r>
            <a:r>
              <a:rPr lang="hu-HU" altLang="hu-HU" sz="1800"/>
              <a:t>(fényérzékeny retina) : 10 rétegű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800"/>
              <a:t>és </a:t>
            </a:r>
            <a:r>
              <a:rPr lang="hu-HU" altLang="hu-HU" sz="1800" b="1"/>
              <a:t>pars caeca  retinae </a:t>
            </a:r>
            <a:r>
              <a:rPr lang="hu-HU" altLang="hu-HU" sz="1800"/>
              <a:t>(nem fényérzékeny) : 2 rétegű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800"/>
              <a:t>a kettő határa: ora serrata</a:t>
            </a:r>
          </a:p>
        </p:txBody>
      </p:sp>
      <p:sp>
        <p:nvSpPr>
          <p:cNvPr id="30724" name="Szövegdoboz 1"/>
          <p:cNvSpPr txBox="1">
            <a:spLocks noChangeArrowheads="1"/>
          </p:cNvSpPr>
          <p:nvPr/>
        </p:nvSpPr>
        <p:spPr bwMode="auto">
          <a:xfrm>
            <a:off x="4291013" y="1749425"/>
            <a:ext cx="2889250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800"/>
              <a:t>Macula lutea: éleslátás helye</a:t>
            </a:r>
          </a:p>
        </p:txBody>
      </p:sp>
      <p:sp>
        <p:nvSpPr>
          <p:cNvPr id="30725" name="Szövegdoboz 2"/>
          <p:cNvSpPr txBox="1">
            <a:spLocks noChangeArrowheads="1"/>
          </p:cNvSpPr>
          <p:nvPr/>
        </p:nvSpPr>
        <p:spPr bwMode="auto">
          <a:xfrm>
            <a:off x="5106988" y="5616575"/>
            <a:ext cx="3492500" cy="9223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800"/>
              <a:t>Papilla nervi optici: vakfolt,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800"/>
              <a:t> a nervus opticus kilépésének helye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hu-HU" altLang="hu-HU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13" y="1008063"/>
            <a:ext cx="7623175" cy="584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Cím 1"/>
          <p:cNvSpPr>
            <a:spLocks noGrp="1"/>
          </p:cNvSpPr>
          <p:nvPr>
            <p:ph type="title"/>
          </p:nvPr>
        </p:nvSpPr>
        <p:spPr>
          <a:xfrm>
            <a:off x="760413" y="552450"/>
            <a:ext cx="7623175" cy="1143000"/>
          </a:xfrm>
          <a:solidFill>
            <a:schemeClr val="bg1"/>
          </a:solidFill>
        </p:spPr>
        <p:txBody>
          <a:bodyPr/>
          <a:lstStyle/>
          <a:p>
            <a:pPr>
              <a:defRPr/>
            </a:pPr>
            <a:r>
              <a:rPr lang="hu-HU" altLang="hu-HU" sz="2400" b="1" dirty="0" err="1" smtClean="0">
                <a:latin typeface="+mn-lt"/>
              </a:rPr>
              <a:t>Ora</a:t>
            </a:r>
            <a:r>
              <a:rPr lang="hu-HU" altLang="hu-HU" sz="2400" b="1" dirty="0" smtClean="0">
                <a:latin typeface="+mn-lt"/>
              </a:rPr>
              <a:t> </a:t>
            </a:r>
            <a:r>
              <a:rPr lang="hu-HU" altLang="hu-HU" sz="2400" b="1" dirty="0" err="1" smtClean="0">
                <a:latin typeface="+mn-lt"/>
              </a:rPr>
              <a:t>serrata</a:t>
            </a:r>
            <a:endParaRPr lang="hu-HU" altLang="hu-HU" sz="2400" b="1" dirty="0" smtClean="0">
              <a:latin typeface="+mn-lt"/>
            </a:endParaRPr>
          </a:p>
        </p:txBody>
      </p:sp>
      <p:sp>
        <p:nvSpPr>
          <p:cNvPr id="31748" name="Szövegdoboz 1"/>
          <p:cNvSpPr txBox="1">
            <a:spLocks noChangeArrowheads="1"/>
          </p:cNvSpPr>
          <p:nvPr/>
        </p:nvSpPr>
        <p:spPr bwMode="auto">
          <a:xfrm rot="-1294071">
            <a:off x="2163763" y="2582863"/>
            <a:ext cx="727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800"/>
              <a:t>sclera</a:t>
            </a:r>
          </a:p>
        </p:txBody>
      </p:sp>
      <p:sp>
        <p:nvSpPr>
          <p:cNvPr id="31749" name="Szövegdoboz 2"/>
          <p:cNvSpPr txBox="1">
            <a:spLocks noChangeArrowheads="1"/>
          </p:cNvSpPr>
          <p:nvPr/>
        </p:nvSpPr>
        <p:spPr bwMode="auto">
          <a:xfrm rot="-996140">
            <a:off x="2473325" y="3873500"/>
            <a:ext cx="11239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800"/>
              <a:t>choroidea</a:t>
            </a:r>
          </a:p>
        </p:txBody>
      </p:sp>
      <p:sp>
        <p:nvSpPr>
          <p:cNvPr id="31750" name="Szövegdoboz 3"/>
          <p:cNvSpPr txBox="1">
            <a:spLocks noChangeArrowheads="1"/>
          </p:cNvSpPr>
          <p:nvPr/>
        </p:nvSpPr>
        <p:spPr bwMode="auto">
          <a:xfrm>
            <a:off x="11728450" y="2922588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hu-HU" altLang="hu-HU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Ã©ptalÃ¡lat a kÃ¶vetkezÅre: âgerincvelÅ keresztmetszetâ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" y="1512888"/>
            <a:ext cx="8421688" cy="461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Szövegdoboz 1"/>
          <p:cNvSpPr txBox="1">
            <a:spLocks noChangeArrowheads="1"/>
          </p:cNvSpPr>
          <p:nvPr/>
        </p:nvSpPr>
        <p:spPr bwMode="auto">
          <a:xfrm>
            <a:off x="838200" y="868363"/>
            <a:ext cx="45386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800"/>
              <a:t>Gerincvelői afferens és efferens  rostok, pályák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7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3339230"/>
              </p:ext>
            </p:extLst>
          </p:nvPr>
        </p:nvGraphicFramePr>
        <p:xfrm>
          <a:off x="2162908" y="0"/>
          <a:ext cx="6981092" cy="61106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5" name="CorelDRAW" r:id="rId3" imgW="7172325" imgH="6162675" progId="CorelDRAW.Graphic.11">
                  <p:embed/>
                </p:oleObj>
              </mc:Choice>
              <mc:Fallback>
                <p:oleObj name="CorelDRAW" r:id="rId3" imgW="7172325" imgH="6162675" progId="CorelDRAW.Graphic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2908" y="0"/>
                        <a:ext cx="6981092" cy="61106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7" name="Rectangle 4"/>
          <p:cNvSpPr>
            <a:spLocks noChangeArrowheads="1"/>
          </p:cNvSpPr>
          <p:nvPr/>
        </p:nvSpPr>
        <p:spPr bwMode="auto">
          <a:xfrm>
            <a:off x="0" y="0"/>
            <a:ext cx="7772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hu-HU" altLang="hu-HU" sz="2400" b="1" dirty="0" err="1" smtClean="0"/>
              <a:t>Pars</a:t>
            </a:r>
            <a:r>
              <a:rPr lang="hu-HU" altLang="hu-HU" sz="2400" b="1" dirty="0" smtClean="0"/>
              <a:t> </a:t>
            </a:r>
            <a:r>
              <a:rPr lang="hu-HU" altLang="hu-HU" sz="2400" b="1" dirty="0" err="1" smtClean="0"/>
              <a:t>optica</a:t>
            </a:r>
            <a:r>
              <a:rPr lang="hu-HU" altLang="hu-HU" sz="2400" b="1" dirty="0" smtClean="0"/>
              <a:t> </a:t>
            </a:r>
            <a:r>
              <a:rPr lang="hu-HU" altLang="hu-HU" sz="2400" b="1" dirty="0" err="1" smtClean="0"/>
              <a:t>retinae</a:t>
            </a:r>
            <a:r>
              <a:rPr lang="hu-HU" altLang="hu-HU" sz="2400" b="1" dirty="0" smtClean="0"/>
              <a:t> </a:t>
            </a:r>
            <a:r>
              <a:rPr lang="hu-HU" altLang="hu-HU" sz="2400" b="1" dirty="0" smtClean="0">
                <a:latin typeface="+mn-lt"/>
              </a:rPr>
              <a:t>10 rétegű</a:t>
            </a:r>
          </a:p>
        </p:txBody>
      </p:sp>
      <p:pic>
        <p:nvPicPr>
          <p:cNvPr id="32772" name="Kép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235"/>
          <a:stretch>
            <a:fillRect/>
          </a:stretch>
        </p:blipFill>
        <p:spPr bwMode="auto">
          <a:xfrm>
            <a:off x="81696" y="790786"/>
            <a:ext cx="2081212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retina sema 2 neurosc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650" y="1052513"/>
            <a:ext cx="3406775" cy="554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2627313" y="6280150"/>
            <a:ext cx="9636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600" b="1">
                <a:solidFill>
                  <a:srgbClr val="FF66CC"/>
                </a:solidFill>
                <a:latin typeface="Arial Narrow" panose="020B0606020202030204" pitchFamily="34" charset="0"/>
              </a:rPr>
              <a:t>INGERÜLET</a:t>
            </a:r>
          </a:p>
        </p:txBody>
      </p:sp>
      <p:sp>
        <p:nvSpPr>
          <p:cNvPr id="33796" name="AutoShape 4"/>
          <p:cNvSpPr>
            <a:spLocks noChangeArrowheads="1"/>
          </p:cNvSpPr>
          <p:nvPr/>
        </p:nvSpPr>
        <p:spPr bwMode="auto">
          <a:xfrm>
            <a:off x="2678113" y="4567238"/>
            <a:ext cx="250825" cy="1582737"/>
          </a:xfrm>
          <a:prstGeom prst="downArrow">
            <a:avLst>
              <a:gd name="adj1" fmla="val 50000"/>
              <a:gd name="adj2" fmla="val 157753"/>
            </a:avLst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hu-HU" altLang="hu-HU" sz="1800"/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6254750" y="1700213"/>
            <a:ext cx="24939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2000" b="1">
                <a:latin typeface="Arial Narrow" panose="020B0606020202030204" pitchFamily="34" charset="0"/>
              </a:rPr>
              <a:t>FOTORECEPTOROK (I)</a:t>
            </a: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6281738" y="3756025"/>
            <a:ext cx="25384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2000" b="1">
                <a:latin typeface="Arial Narrow" panose="020B0606020202030204" pitchFamily="34" charset="0"/>
              </a:rPr>
              <a:t>BIPOLÁRIS SEJTEK  (II)</a:t>
            </a:r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6308725" y="5053013"/>
            <a:ext cx="24399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2000" b="1">
                <a:latin typeface="Arial Narrow" panose="020B0606020202030204" pitchFamily="34" charset="0"/>
              </a:rPr>
              <a:t>GANGLIONSEJTEK  (III)</a:t>
            </a:r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1619250" y="692150"/>
            <a:ext cx="9937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99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2000" b="1" i="1">
                <a:latin typeface="Arial Narrow" panose="020B0606020202030204" pitchFamily="34" charset="0"/>
              </a:rPr>
              <a:t>choroidea</a:t>
            </a:r>
            <a:endParaRPr lang="hu-HU" altLang="hu-HU" sz="2000" b="1">
              <a:latin typeface="Arial Narrow" panose="020B0606020202030204" pitchFamily="34" charset="0"/>
            </a:endParaRPr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0" y="115888"/>
            <a:ext cx="91440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hu-HU" altLang="hu-HU" sz="2400" b="1" dirty="0" smtClean="0">
                <a:latin typeface="Arial" pitchFamily="34" charset="0"/>
              </a:rPr>
              <a:t> </a:t>
            </a:r>
            <a:r>
              <a:rPr lang="hu-HU" altLang="hu-HU" sz="2400" b="1" dirty="0" err="1" smtClean="0">
                <a:latin typeface="+mn-lt"/>
              </a:rPr>
              <a:t>Pars</a:t>
            </a:r>
            <a:r>
              <a:rPr lang="hu-HU" altLang="hu-HU" sz="2400" b="1" dirty="0" smtClean="0">
                <a:latin typeface="+mn-lt"/>
              </a:rPr>
              <a:t> </a:t>
            </a:r>
            <a:r>
              <a:rPr lang="hu-HU" altLang="hu-HU" sz="2400" b="1" dirty="0" err="1" smtClean="0">
                <a:latin typeface="+mn-lt"/>
              </a:rPr>
              <a:t>optica</a:t>
            </a:r>
            <a:r>
              <a:rPr lang="hu-HU" altLang="hu-HU" sz="2400" b="1" dirty="0" smtClean="0">
                <a:latin typeface="+mn-lt"/>
              </a:rPr>
              <a:t> </a:t>
            </a:r>
            <a:r>
              <a:rPr lang="hu-HU" altLang="hu-HU" sz="2400" b="1" dirty="0" err="1" smtClean="0">
                <a:latin typeface="+mn-lt"/>
              </a:rPr>
              <a:t>retinae</a:t>
            </a:r>
            <a:r>
              <a:rPr lang="hu-HU" altLang="hu-HU" sz="2400" b="1" dirty="0" smtClean="0">
                <a:latin typeface="+mn-lt"/>
              </a:rPr>
              <a:t>: fontosabb sejtek</a:t>
            </a:r>
          </a:p>
        </p:txBody>
      </p:sp>
      <p:sp>
        <p:nvSpPr>
          <p:cNvPr id="33802" name="Rectangle 10"/>
          <p:cNvSpPr>
            <a:spLocks noChangeArrowheads="1"/>
          </p:cNvSpPr>
          <p:nvPr/>
        </p:nvSpPr>
        <p:spPr bwMode="auto">
          <a:xfrm>
            <a:off x="827088" y="6237288"/>
            <a:ext cx="22748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99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2000" b="1" i="1">
                <a:latin typeface="Arial Narrow" panose="020B0606020202030204" pitchFamily="34" charset="0"/>
              </a:rPr>
              <a:t>Corpus vitreum </a:t>
            </a:r>
            <a:endParaRPr lang="hu-HU" altLang="hu-HU" sz="2000" b="1">
              <a:latin typeface="Arial Narrow" panose="020B0606020202030204" pitchFamily="34" charset="0"/>
            </a:endParaRPr>
          </a:p>
        </p:txBody>
      </p:sp>
      <p:sp>
        <p:nvSpPr>
          <p:cNvPr id="33803" name="Rectangle 13"/>
          <p:cNvSpPr>
            <a:spLocks noChangeArrowheads="1"/>
          </p:cNvSpPr>
          <p:nvPr/>
        </p:nvSpPr>
        <p:spPr bwMode="auto">
          <a:xfrm>
            <a:off x="6372225" y="5876925"/>
            <a:ext cx="21161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2000" b="1">
                <a:latin typeface="Arial Narrow" panose="020B0606020202030204" pitchFamily="34" charset="0"/>
              </a:rPr>
              <a:t>optikus rostok rétege</a:t>
            </a:r>
          </a:p>
        </p:txBody>
      </p:sp>
      <p:sp>
        <p:nvSpPr>
          <p:cNvPr id="33804" name="Text Box 14"/>
          <p:cNvSpPr txBox="1">
            <a:spLocks noChangeArrowheads="1"/>
          </p:cNvSpPr>
          <p:nvPr/>
        </p:nvSpPr>
        <p:spPr bwMode="auto">
          <a:xfrm>
            <a:off x="3924300" y="6165850"/>
            <a:ext cx="1223963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hu-HU" altLang="hu-HU" sz="1600" b="1">
                <a:solidFill>
                  <a:srgbClr val="FF9900"/>
                </a:solidFill>
                <a:latin typeface="Arial Narrow" panose="020B0606020202030204" pitchFamily="34" charset="0"/>
              </a:rPr>
              <a:t>FÉNY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Kép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31" r="63126"/>
          <a:stretch/>
        </p:blipFill>
        <p:spPr bwMode="auto">
          <a:xfrm>
            <a:off x="631825" y="413238"/>
            <a:ext cx="5519738" cy="630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Szövegdoboz 1"/>
          <p:cNvSpPr txBox="1">
            <a:spLocks noChangeArrowheads="1"/>
          </p:cNvSpPr>
          <p:nvPr/>
        </p:nvSpPr>
        <p:spPr bwMode="auto">
          <a:xfrm>
            <a:off x="6151563" y="1014413"/>
            <a:ext cx="2549288" cy="535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800" b="1" dirty="0" err="1" smtClean="0"/>
              <a:t>sclera</a:t>
            </a:r>
            <a:endParaRPr lang="hu-HU" altLang="hu-HU" sz="1800" b="1" dirty="0" smtClean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hu-HU" altLang="hu-HU" sz="1800" b="1" dirty="0" smtClean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hu-HU" altLang="hu-HU" sz="1800" b="1" dirty="0" smtClean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hu-HU" altLang="hu-HU" sz="1800" b="1" dirty="0" smtClean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800" b="1" dirty="0" smtClean="0"/>
              <a:t>      </a:t>
            </a:r>
            <a:r>
              <a:rPr lang="hu-HU" altLang="hu-HU" sz="1800" b="1" dirty="0" err="1" smtClean="0"/>
              <a:t>choroidea</a:t>
            </a:r>
            <a:endParaRPr lang="hu-HU" altLang="hu-HU" sz="1800" b="1" dirty="0" smtClean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hu-HU" altLang="hu-HU" sz="1800" b="1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hu-HU" altLang="hu-HU" sz="1800" b="1" dirty="0" smtClean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800" b="1" dirty="0" smtClean="0"/>
              <a:t>   </a:t>
            </a:r>
            <a:r>
              <a:rPr lang="hu-HU" altLang="hu-HU" sz="1800" b="1" smtClean="0"/>
              <a:t>retina rétegei:</a:t>
            </a:r>
            <a:endParaRPr lang="hu-HU" altLang="hu-HU" sz="1800" b="1" dirty="0" smtClean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800" dirty="0" err="1" smtClean="0"/>
              <a:t>pigmenthám</a:t>
            </a:r>
            <a:endParaRPr lang="hu-HU" altLang="hu-HU" sz="1800" dirty="0" smtClean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800" dirty="0" smtClean="0"/>
              <a:t>csapok és pálcikák rétege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800" dirty="0" smtClean="0"/>
              <a:t>külső magvas réteg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hu-HU" altLang="hu-HU" sz="1800" dirty="0" smtClean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800" dirty="0" smtClean="0"/>
              <a:t>belső magvas réteg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hu-HU" altLang="hu-HU" sz="1800" dirty="0" smtClean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800" dirty="0" err="1" smtClean="0"/>
              <a:t>ganglionsejtek</a:t>
            </a:r>
            <a:r>
              <a:rPr lang="hu-HU" altLang="hu-HU" sz="1800" dirty="0" smtClean="0"/>
              <a:t> rétege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hu-HU" altLang="hu-HU" sz="1800" dirty="0" smtClean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hu-HU" altLang="hu-HU" sz="1800" dirty="0" smtClean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800" dirty="0" smtClean="0"/>
              <a:t>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hu-HU" altLang="hu-HU" sz="1800" dirty="0"/>
          </a:p>
        </p:txBody>
      </p:sp>
      <p:sp>
        <p:nvSpPr>
          <p:cNvPr id="3" name="Lefelé nyíl 2"/>
          <p:cNvSpPr/>
          <p:nvPr/>
        </p:nvSpPr>
        <p:spPr>
          <a:xfrm rot="10800000">
            <a:off x="1376363" y="3770313"/>
            <a:ext cx="249237" cy="25304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u-HU"/>
          </a:p>
        </p:txBody>
      </p:sp>
      <p:sp>
        <p:nvSpPr>
          <p:cNvPr id="4" name="Felfelé nyíl 3"/>
          <p:cNvSpPr/>
          <p:nvPr/>
        </p:nvSpPr>
        <p:spPr>
          <a:xfrm flipH="1" flipV="1">
            <a:off x="2809875" y="3770313"/>
            <a:ext cx="528638" cy="122713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u-HU"/>
          </a:p>
        </p:txBody>
      </p:sp>
      <p:sp>
        <p:nvSpPr>
          <p:cNvPr id="46086" name="Szövegdoboz 4"/>
          <p:cNvSpPr txBox="1">
            <a:spLocks noChangeArrowheads="1"/>
          </p:cNvSpPr>
          <p:nvPr/>
        </p:nvSpPr>
        <p:spPr bwMode="auto">
          <a:xfrm>
            <a:off x="1304925" y="6426200"/>
            <a:ext cx="587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800"/>
              <a:t>fény</a:t>
            </a:r>
          </a:p>
        </p:txBody>
      </p:sp>
      <p:sp>
        <p:nvSpPr>
          <p:cNvPr id="46087" name="Szövegdoboz 5"/>
          <p:cNvSpPr txBox="1">
            <a:spLocks noChangeArrowheads="1"/>
          </p:cNvSpPr>
          <p:nvPr/>
        </p:nvSpPr>
        <p:spPr bwMode="auto">
          <a:xfrm>
            <a:off x="2693988" y="5351463"/>
            <a:ext cx="1027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800"/>
              <a:t>ingerület</a:t>
            </a:r>
          </a:p>
        </p:txBody>
      </p:sp>
      <p:sp>
        <p:nvSpPr>
          <p:cNvPr id="9" name="Jobb oldali kapcsos zárójel 8"/>
          <p:cNvSpPr/>
          <p:nvPr/>
        </p:nvSpPr>
        <p:spPr>
          <a:xfrm>
            <a:off x="6151563" y="2303585"/>
            <a:ext cx="187691" cy="1047628"/>
          </a:xfrm>
          <a:prstGeom prst="rightBrace">
            <a:avLst>
              <a:gd name="adj1" fmla="val 38948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u-HU" dirty="0"/>
          </a:p>
        </p:txBody>
      </p:sp>
      <p:sp>
        <p:nvSpPr>
          <p:cNvPr id="2" name="Vágott nyíl jobbra 1"/>
          <p:cNvSpPr/>
          <p:nvPr/>
        </p:nvSpPr>
        <p:spPr>
          <a:xfrm>
            <a:off x="3074988" y="4957763"/>
            <a:ext cx="939800" cy="98425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u-HU"/>
          </a:p>
        </p:txBody>
      </p:sp>
      <p:cxnSp>
        <p:nvCxnSpPr>
          <p:cNvPr id="10" name="Egyenes összekötő nyíllal 9"/>
          <p:cNvCxnSpPr/>
          <p:nvPr/>
        </p:nvCxnSpPr>
        <p:spPr>
          <a:xfrm flipH="1">
            <a:off x="6425102" y="2303585"/>
            <a:ext cx="107583" cy="52381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zövegdoboz 10"/>
          <p:cNvSpPr txBox="1">
            <a:spLocks noChangeArrowheads="1"/>
          </p:cNvSpPr>
          <p:nvPr/>
        </p:nvSpPr>
        <p:spPr bwMode="auto">
          <a:xfrm>
            <a:off x="155574" y="0"/>
            <a:ext cx="1861151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b="1" dirty="0"/>
              <a:t>29. </a:t>
            </a:r>
            <a:r>
              <a:rPr lang="hu-HU" altLang="hu-HU" b="1" dirty="0" smtClean="0"/>
              <a:t>Szem</a:t>
            </a:r>
            <a:r>
              <a:rPr lang="hu-HU" altLang="hu-HU" sz="1400" b="1" dirty="0" smtClean="0"/>
              <a:t> (HE)</a:t>
            </a:r>
            <a:endParaRPr lang="hu-HU" altLang="hu-HU" sz="14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hu-HU" altLang="hu-HU" sz="1800" dirty="0"/>
          </a:p>
        </p:txBody>
      </p:sp>
    </p:spTree>
    <p:extLst>
      <p:ext uri="{BB962C8B-B14F-4D97-AF65-F5344CB8AC3E}">
        <p14:creationId xmlns:p14="http://schemas.microsoft.com/office/powerpoint/2010/main" val="336426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u-HU" altLang="hu-HU" sz="2400" b="1" dirty="0" smtClean="0">
                <a:latin typeface="+mn-lt"/>
              </a:rPr>
              <a:t>Kivétel</a:t>
            </a:r>
          </a:p>
        </p:txBody>
      </p:sp>
      <p:sp>
        <p:nvSpPr>
          <p:cNvPr id="8195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hu-HU" altLang="hu-HU" sz="2000" dirty="0" err="1" smtClean="0"/>
              <a:t>Discus</a:t>
            </a:r>
            <a:r>
              <a:rPr lang="hu-HU" altLang="hu-HU" sz="2000" dirty="0" smtClean="0"/>
              <a:t> </a:t>
            </a:r>
            <a:r>
              <a:rPr lang="hu-HU" altLang="hu-HU" sz="2000" dirty="0" err="1" smtClean="0"/>
              <a:t>opticus</a:t>
            </a:r>
            <a:endParaRPr lang="hu-HU" altLang="hu-HU" sz="2000" dirty="0" smtClean="0"/>
          </a:p>
          <a:p>
            <a:pPr marL="0" indent="0">
              <a:buFont typeface="Arial" charset="0"/>
              <a:buNone/>
              <a:defRPr/>
            </a:pPr>
            <a:r>
              <a:rPr lang="hu-HU" altLang="hu-HU" sz="1800" dirty="0" smtClean="0"/>
              <a:t>(</a:t>
            </a:r>
            <a:r>
              <a:rPr lang="hu-HU" sz="1800" dirty="0" smtClean="0"/>
              <a:t>Papilla </a:t>
            </a:r>
            <a:r>
              <a:rPr lang="hu-HU" sz="1800" dirty="0" err="1" smtClean="0"/>
              <a:t>nervi</a:t>
            </a:r>
            <a:r>
              <a:rPr lang="hu-HU" sz="1800" dirty="0" smtClean="0"/>
              <a:t> </a:t>
            </a:r>
            <a:r>
              <a:rPr lang="hu-HU" sz="1800" dirty="0" err="1" smtClean="0"/>
              <a:t>optici</a:t>
            </a:r>
            <a:r>
              <a:rPr lang="hu-HU" sz="1800" dirty="0" smtClean="0"/>
              <a:t>: vakfolt,</a:t>
            </a:r>
          </a:p>
          <a:p>
            <a:pPr marL="0" indent="0">
              <a:buFont typeface="Arial" charset="0"/>
              <a:buNone/>
              <a:defRPr/>
            </a:pPr>
            <a:r>
              <a:rPr lang="hu-HU" sz="1800" dirty="0" smtClean="0"/>
              <a:t> a </a:t>
            </a:r>
            <a:r>
              <a:rPr lang="hu-HU" sz="1800" dirty="0" err="1" smtClean="0"/>
              <a:t>nervus</a:t>
            </a:r>
            <a:r>
              <a:rPr lang="hu-HU" sz="1800" dirty="0" smtClean="0"/>
              <a:t> </a:t>
            </a:r>
            <a:r>
              <a:rPr lang="hu-HU" sz="1800" dirty="0" err="1" smtClean="0"/>
              <a:t>opticus</a:t>
            </a:r>
            <a:r>
              <a:rPr lang="hu-HU" sz="1800" dirty="0" smtClean="0"/>
              <a:t> kilépésének helye</a:t>
            </a:r>
            <a:r>
              <a:rPr lang="hu-HU" altLang="hu-HU" sz="1800" dirty="0" smtClean="0"/>
              <a:t>)</a:t>
            </a:r>
          </a:p>
          <a:p>
            <a:pPr>
              <a:buFont typeface="Arial" charset="0"/>
              <a:buChar char="•"/>
              <a:defRPr/>
            </a:pPr>
            <a:endParaRPr lang="hu-HU" altLang="hu-HU" dirty="0" smtClean="0"/>
          </a:p>
          <a:p>
            <a:pPr>
              <a:buFont typeface="Arial" charset="0"/>
              <a:buChar char="•"/>
              <a:defRPr/>
            </a:pPr>
            <a:endParaRPr lang="hu-HU" altLang="hu-HU" dirty="0" smtClean="0"/>
          </a:p>
        </p:txBody>
      </p:sp>
      <p:pic>
        <p:nvPicPr>
          <p:cNvPr id="34820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238" y="1163638"/>
            <a:ext cx="4449762" cy="569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ím 1"/>
          <p:cNvSpPr>
            <a:spLocks noGrp="1"/>
          </p:cNvSpPr>
          <p:nvPr>
            <p:ph type="title"/>
          </p:nvPr>
        </p:nvSpPr>
        <p:spPr>
          <a:xfrm>
            <a:off x="26988" y="285750"/>
            <a:ext cx="3686175" cy="1143000"/>
          </a:xfrm>
        </p:spPr>
        <p:txBody>
          <a:bodyPr/>
          <a:lstStyle/>
          <a:p>
            <a:pPr>
              <a:defRPr/>
            </a:pPr>
            <a:r>
              <a:rPr lang="hu-HU" altLang="hu-HU" sz="2400" b="1" dirty="0" smtClean="0">
                <a:latin typeface="+mn-lt"/>
              </a:rPr>
              <a:t>Kivétel</a:t>
            </a:r>
          </a:p>
        </p:txBody>
      </p:sp>
      <p:pic>
        <p:nvPicPr>
          <p:cNvPr id="35843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89263"/>
            <a:ext cx="9144000" cy="386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700" y="-19050"/>
            <a:ext cx="59563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306513"/>
            <a:ext cx="3187700" cy="1682750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  <a:defRPr/>
            </a:pPr>
            <a:r>
              <a:rPr lang="hu-HU" sz="2000" dirty="0" err="1" smtClean="0"/>
              <a:t>Macula</a:t>
            </a:r>
            <a:r>
              <a:rPr lang="hu-HU" sz="2000" dirty="0" smtClean="0"/>
              <a:t> </a:t>
            </a:r>
            <a:r>
              <a:rPr lang="hu-HU" sz="2000" dirty="0" err="1" smtClean="0"/>
              <a:t>lutea</a:t>
            </a:r>
            <a:endParaRPr lang="hu-HU" sz="2000" dirty="0" smtClean="0"/>
          </a:p>
          <a:p>
            <a:pPr marL="0" indent="0">
              <a:buFont typeface="Arial" charset="0"/>
              <a:buNone/>
              <a:defRPr/>
            </a:pPr>
            <a:r>
              <a:rPr lang="hu-HU" sz="2000" dirty="0"/>
              <a:t>(</a:t>
            </a:r>
            <a:r>
              <a:rPr lang="hu-HU" sz="2000" dirty="0" err="1" smtClean="0"/>
              <a:t>fovea</a:t>
            </a:r>
            <a:r>
              <a:rPr lang="hu-HU" sz="2000" dirty="0" smtClean="0"/>
              <a:t> </a:t>
            </a:r>
            <a:r>
              <a:rPr lang="hu-HU" sz="2000" dirty="0" err="1" smtClean="0"/>
              <a:t>centralis</a:t>
            </a:r>
            <a:r>
              <a:rPr lang="hu-HU" sz="2000" dirty="0" smtClean="0"/>
              <a:t>: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hu-HU" sz="2000" dirty="0" smtClean="0"/>
              <a:t>éleslátás , csak csapok)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>
            <a:spLocks noChangeArrowheads="1"/>
          </p:cNvSpPr>
          <p:nvPr/>
        </p:nvSpPr>
        <p:spPr bwMode="auto">
          <a:xfrm>
            <a:off x="3206506" y="2609117"/>
            <a:ext cx="630301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b="1" dirty="0" smtClean="0"/>
              <a:t>Fül</a:t>
            </a:r>
            <a:endParaRPr lang="hu-HU" altLang="hu-HU" sz="14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hu-HU" altLang="hu-HU" sz="1800" dirty="0"/>
          </a:p>
        </p:txBody>
      </p:sp>
    </p:spTree>
    <p:extLst>
      <p:ext uri="{BB962C8B-B14F-4D97-AF65-F5344CB8AC3E}">
        <p14:creationId xmlns:p14="http://schemas.microsoft.com/office/powerpoint/2010/main" val="131646182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1" descr="Belso ful se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169988"/>
            <a:ext cx="6480175" cy="549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2103438" y="42386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/>
          </a:p>
        </p:txBody>
      </p:sp>
      <p:sp>
        <p:nvSpPr>
          <p:cNvPr id="6148" name="Text Box 6"/>
          <p:cNvSpPr txBox="1">
            <a:spLocks noChangeArrowheads="1"/>
          </p:cNvSpPr>
          <p:nvPr/>
        </p:nvSpPr>
        <p:spPr bwMode="auto">
          <a:xfrm>
            <a:off x="2555875" y="333375"/>
            <a:ext cx="23433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 dirty="0"/>
              <a:t>BELSŐ FÜL RÉSZEI</a:t>
            </a:r>
          </a:p>
        </p:txBody>
      </p:sp>
      <p:sp>
        <p:nvSpPr>
          <p:cNvPr id="6149" name="Text Box 7"/>
          <p:cNvSpPr txBox="1">
            <a:spLocks noChangeArrowheads="1"/>
          </p:cNvSpPr>
          <p:nvPr/>
        </p:nvSpPr>
        <p:spPr bwMode="auto">
          <a:xfrm>
            <a:off x="5508625" y="1766888"/>
            <a:ext cx="1822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 b="1"/>
              <a:t>LABYRINTHUS</a:t>
            </a:r>
          </a:p>
        </p:txBody>
      </p:sp>
      <p:sp>
        <p:nvSpPr>
          <p:cNvPr id="6150" name="Text Box 8"/>
          <p:cNvSpPr txBox="1">
            <a:spLocks noChangeArrowheads="1"/>
          </p:cNvSpPr>
          <p:nvPr/>
        </p:nvSpPr>
        <p:spPr bwMode="auto">
          <a:xfrm>
            <a:off x="7092950" y="2565400"/>
            <a:ext cx="1733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800" b="1"/>
              <a:t>BELSŐ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800" b="1"/>
              <a:t>HALLÓJÁRAT</a:t>
            </a:r>
          </a:p>
        </p:txBody>
      </p:sp>
      <p:sp>
        <p:nvSpPr>
          <p:cNvPr id="6151" name="Line 9"/>
          <p:cNvSpPr>
            <a:spLocks noChangeShapeType="1"/>
          </p:cNvSpPr>
          <p:nvPr/>
        </p:nvSpPr>
        <p:spPr bwMode="auto">
          <a:xfrm flipH="1">
            <a:off x="4932363" y="2060575"/>
            <a:ext cx="64770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6152" name="Line 10"/>
          <p:cNvSpPr>
            <a:spLocks noChangeShapeType="1"/>
          </p:cNvSpPr>
          <p:nvPr/>
        </p:nvSpPr>
        <p:spPr bwMode="auto">
          <a:xfrm flipH="1">
            <a:off x="5364163" y="2060575"/>
            <a:ext cx="215900" cy="1081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9537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macula cris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1912938"/>
            <a:ext cx="8307388" cy="490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 Box 5"/>
          <p:cNvSpPr txBox="1">
            <a:spLocks noChangeArrowheads="1"/>
          </p:cNvSpPr>
          <p:nvPr/>
        </p:nvSpPr>
        <p:spPr bwMode="auto">
          <a:xfrm>
            <a:off x="3216314" y="254000"/>
            <a:ext cx="274947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800" dirty="0" err="1"/>
              <a:t>MACULA</a:t>
            </a:r>
            <a:r>
              <a:rPr lang="hu-HU" altLang="hu-HU" sz="1800" dirty="0"/>
              <a:t> ÉS </a:t>
            </a:r>
            <a:r>
              <a:rPr lang="hu-HU" altLang="hu-HU" sz="1800" dirty="0" err="1"/>
              <a:t>CRISTA</a:t>
            </a:r>
            <a:r>
              <a:rPr lang="hu-HU" altLang="hu-HU" sz="1800" dirty="0"/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800" dirty="0"/>
              <a:t>SZÖVETI SZERKEZETE</a:t>
            </a:r>
            <a:endParaRPr lang="en-US" altLang="hu-HU" sz="1800" dirty="0"/>
          </a:p>
        </p:txBody>
      </p:sp>
      <p:sp>
        <p:nvSpPr>
          <p:cNvPr id="22532" name="Line 7"/>
          <p:cNvSpPr>
            <a:spLocks noChangeShapeType="1"/>
          </p:cNvSpPr>
          <p:nvPr/>
        </p:nvSpPr>
        <p:spPr bwMode="auto">
          <a:xfrm flipH="1">
            <a:off x="5508625" y="2852738"/>
            <a:ext cx="1368425" cy="1008062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2533" name="Line 8"/>
          <p:cNvSpPr>
            <a:spLocks noChangeShapeType="1"/>
          </p:cNvSpPr>
          <p:nvPr/>
        </p:nvSpPr>
        <p:spPr bwMode="auto">
          <a:xfrm flipH="1" flipV="1">
            <a:off x="3276600" y="5516563"/>
            <a:ext cx="215900" cy="6492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8106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2451041" y="404813"/>
            <a:ext cx="418159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800" dirty="0" err="1"/>
              <a:t>CRISTA</a:t>
            </a:r>
            <a:r>
              <a:rPr lang="hu-HU" altLang="hu-HU" sz="1800" dirty="0"/>
              <a:t> </a:t>
            </a:r>
            <a:r>
              <a:rPr lang="hu-HU" altLang="hu-HU" sz="1800" dirty="0" err="1"/>
              <a:t>AMPULLARIS</a:t>
            </a:r>
            <a:r>
              <a:rPr lang="hu-HU" altLang="hu-HU" sz="1800" dirty="0"/>
              <a:t> SÉMÁS RAJZA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800" dirty="0"/>
              <a:t>ÉS SZÖVETI KÉPE</a:t>
            </a:r>
          </a:p>
        </p:txBody>
      </p:sp>
      <p:pic>
        <p:nvPicPr>
          <p:cNvPr id="23555" name="Picture 3" descr="Crista szel ang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636838"/>
            <a:ext cx="5916613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3535363" y="3114675"/>
            <a:ext cx="15319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000" b="1"/>
              <a:t>Ductus semicircularis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000" b="1"/>
              <a:t>epitheliuma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3832225" y="4195763"/>
            <a:ext cx="8096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000" b="1"/>
              <a:t>kinocilium</a:t>
            </a: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3832225" y="4554538"/>
            <a:ext cx="11826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000" b="1"/>
              <a:t>I. típusú szőrsejt</a:t>
            </a: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3832225" y="4914900"/>
            <a:ext cx="12176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000" b="1"/>
              <a:t>II. típusú szőrsejt</a:t>
            </a:r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3832225" y="5203825"/>
            <a:ext cx="9509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000" b="1"/>
              <a:t>támasztósejt</a:t>
            </a:r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1116013" y="4552950"/>
            <a:ext cx="10763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000" b="1"/>
              <a:t>stereociliumok</a:t>
            </a:r>
          </a:p>
        </p:txBody>
      </p:sp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5272088" y="2827338"/>
            <a:ext cx="5921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000" b="1"/>
              <a:t>cupula</a:t>
            </a:r>
          </a:p>
        </p:txBody>
      </p:sp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5076825" y="4903788"/>
            <a:ext cx="10064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000" b="1"/>
              <a:t>septum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000" b="1"/>
              <a:t>idegrostokkal</a:t>
            </a:r>
          </a:p>
        </p:txBody>
      </p:sp>
      <p:sp>
        <p:nvSpPr>
          <p:cNvPr id="23564" name="Text Box 12"/>
          <p:cNvSpPr txBox="1">
            <a:spLocks noChangeArrowheads="1"/>
          </p:cNvSpPr>
          <p:nvPr/>
        </p:nvSpPr>
        <p:spPr bwMode="auto">
          <a:xfrm>
            <a:off x="4965700" y="3330575"/>
            <a:ext cx="11334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000" b="1"/>
              <a:t>neurosensoros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000" b="1"/>
              <a:t>epithelium</a:t>
            </a:r>
          </a:p>
        </p:txBody>
      </p:sp>
    </p:spTree>
    <p:extLst>
      <p:ext uri="{BB962C8B-B14F-4D97-AF65-F5344CB8AC3E}">
        <p14:creationId xmlns:p14="http://schemas.microsoft.com/office/powerpoint/2010/main" val="298761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Macu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384425"/>
            <a:ext cx="6911975" cy="363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763713" y="620713"/>
            <a:ext cx="39293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 dirty="0" err="1"/>
              <a:t>MACULA</a:t>
            </a:r>
            <a:r>
              <a:rPr lang="hu-HU" altLang="hu-HU" sz="1800" dirty="0"/>
              <a:t> </a:t>
            </a:r>
            <a:r>
              <a:rPr lang="hu-HU" altLang="hu-HU" sz="1800" dirty="0" err="1"/>
              <a:t>UTRICULI</a:t>
            </a:r>
            <a:r>
              <a:rPr lang="hu-HU" altLang="hu-HU" sz="1800" dirty="0"/>
              <a:t> SÉMÁS RAJZA</a:t>
            </a:r>
          </a:p>
        </p:txBody>
      </p:sp>
      <p:sp>
        <p:nvSpPr>
          <p:cNvPr id="26628" name="Line 4"/>
          <p:cNvSpPr>
            <a:spLocks noChangeShapeType="1"/>
          </p:cNvSpPr>
          <p:nvPr/>
        </p:nvSpPr>
        <p:spPr bwMode="auto">
          <a:xfrm>
            <a:off x="5292725" y="2276475"/>
            <a:ext cx="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4767263" y="1987550"/>
            <a:ext cx="1295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400" b="1"/>
              <a:t>otoconiumok</a:t>
            </a:r>
          </a:p>
        </p:txBody>
      </p:sp>
      <p:sp>
        <p:nvSpPr>
          <p:cNvPr id="26630" name="AutoShape 6"/>
          <p:cNvSpPr>
            <a:spLocks/>
          </p:cNvSpPr>
          <p:nvPr/>
        </p:nvSpPr>
        <p:spPr bwMode="auto">
          <a:xfrm>
            <a:off x="6948488" y="2636838"/>
            <a:ext cx="152400" cy="1368425"/>
          </a:xfrm>
          <a:prstGeom prst="rightBrace">
            <a:avLst>
              <a:gd name="adj1" fmla="val 7482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/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7265988" y="3140075"/>
            <a:ext cx="9842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400" b="1"/>
              <a:t>Otolith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400" b="1"/>
              <a:t>membran</a:t>
            </a:r>
          </a:p>
        </p:txBody>
      </p:sp>
      <p:sp>
        <p:nvSpPr>
          <p:cNvPr id="26632" name="AutoShape 8"/>
          <p:cNvSpPr>
            <a:spLocks/>
          </p:cNvSpPr>
          <p:nvPr/>
        </p:nvSpPr>
        <p:spPr bwMode="auto">
          <a:xfrm>
            <a:off x="7596188" y="3789363"/>
            <a:ext cx="144462" cy="935037"/>
          </a:xfrm>
          <a:prstGeom prst="rightBrace">
            <a:avLst>
              <a:gd name="adj1" fmla="val 5393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/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7720013" y="4075113"/>
            <a:ext cx="10906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400" b="1"/>
              <a:t>Epithelium</a:t>
            </a:r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3119438" y="5443538"/>
            <a:ext cx="16002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400" b="1"/>
              <a:t>I. típusú szőrsejt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400" b="1"/>
              <a:t>csészealakú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400" b="1"/>
              <a:t>afferens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400" b="1"/>
              <a:t>idegvégződéssel</a:t>
            </a:r>
          </a:p>
        </p:txBody>
      </p:sp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6046788" y="5589588"/>
            <a:ext cx="179705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400" b="1"/>
              <a:t>II. típusú szőrsejt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400" b="1"/>
              <a:t>bouton-szerű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400" b="1"/>
              <a:t>idegvégződésekkel</a:t>
            </a:r>
          </a:p>
        </p:txBody>
      </p:sp>
      <p:sp>
        <p:nvSpPr>
          <p:cNvPr id="26636" name="Text Box 12"/>
          <p:cNvSpPr txBox="1">
            <a:spLocks noChangeArrowheads="1"/>
          </p:cNvSpPr>
          <p:nvPr/>
        </p:nvSpPr>
        <p:spPr bwMode="auto">
          <a:xfrm>
            <a:off x="1042988" y="2406650"/>
            <a:ext cx="19367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400" b="1"/>
              <a:t>Endolymphatikus tér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400" b="1"/>
              <a:t>hámbélése</a:t>
            </a:r>
          </a:p>
        </p:txBody>
      </p:sp>
      <p:sp>
        <p:nvSpPr>
          <p:cNvPr id="26637" name="Line 13"/>
          <p:cNvSpPr>
            <a:spLocks noChangeShapeType="1"/>
          </p:cNvSpPr>
          <p:nvPr/>
        </p:nvSpPr>
        <p:spPr bwMode="auto">
          <a:xfrm flipH="1">
            <a:off x="1547813" y="2924175"/>
            <a:ext cx="287337" cy="865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pic>
        <p:nvPicPr>
          <p:cNvPr id="26638" name="Picture 14" descr="otoconium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157788"/>
            <a:ext cx="2195512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9" name="Text Box 15"/>
          <p:cNvSpPr txBox="1">
            <a:spLocks noChangeArrowheads="1"/>
          </p:cNvSpPr>
          <p:nvPr/>
        </p:nvSpPr>
        <p:spPr bwMode="auto">
          <a:xfrm>
            <a:off x="376238" y="4652963"/>
            <a:ext cx="1728787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400" b="1"/>
              <a:t>Otoconiumok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400" b="1"/>
              <a:t>scanning EM képe</a:t>
            </a:r>
          </a:p>
        </p:txBody>
      </p:sp>
    </p:spTree>
    <p:extLst>
      <p:ext uri="{BB962C8B-B14F-4D97-AF65-F5344CB8AC3E}">
        <p14:creationId xmlns:p14="http://schemas.microsoft.com/office/powerpoint/2010/main" val="420522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915988"/>
            <a:ext cx="7667625" cy="594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églalap 3"/>
          <p:cNvSpPr>
            <a:spLocks noChangeArrowheads="1"/>
          </p:cNvSpPr>
          <p:nvPr/>
        </p:nvSpPr>
        <p:spPr bwMode="auto">
          <a:xfrm>
            <a:off x="104775" y="147638"/>
            <a:ext cx="90392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800"/>
              <a:t>Belső, H-alakú területe a </a:t>
            </a:r>
            <a:r>
              <a:rPr lang="hu-HU" altLang="hu-HU" sz="1800" b="1"/>
              <a:t>szürkeállomány</a:t>
            </a:r>
            <a:r>
              <a:rPr lang="hu-HU" altLang="hu-HU" sz="1800"/>
              <a:t> (</a:t>
            </a:r>
            <a:r>
              <a:rPr lang="hu-HU" altLang="hu-HU" sz="1800" b="1"/>
              <a:t>substantia grisea</a:t>
            </a:r>
            <a:r>
              <a:rPr lang="hu-HU" altLang="hu-HU" sz="1800"/>
              <a:t>), ami neuronális sejttestekből, nyúlványokból és gliasejtekből épül fel. </a:t>
            </a:r>
          </a:p>
        </p:txBody>
      </p:sp>
      <p:sp>
        <p:nvSpPr>
          <p:cNvPr id="6148" name="Téglalap 4"/>
          <p:cNvSpPr>
            <a:spLocks noChangeArrowheads="1"/>
          </p:cNvSpPr>
          <p:nvPr/>
        </p:nvSpPr>
        <p:spPr bwMode="auto">
          <a:xfrm>
            <a:off x="79375" y="4891088"/>
            <a:ext cx="250825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800"/>
              <a:t>A szürkeállomány közepén található a </a:t>
            </a:r>
            <a:r>
              <a:rPr lang="hu-HU" altLang="hu-HU" sz="1800" b="1"/>
              <a:t>canalis centralis</a:t>
            </a:r>
            <a:r>
              <a:rPr lang="hu-HU" altLang="hu-HU" sz="1800"/>
              <a:t>, amit ependymasejtek (henger- vagy köbhámsejtek) bélelnek. </a:t>
            </a:r>
          </a:p>
        </p:txBody>
      </p:sp>
      <p:cxnSp>
        <p:nvCxnSpPr>
          <p:cNvPr id="16" name="Egyenes összekötő nyíllal 15"/>
          <p:cNvCxnSpPr/>
          <p:nvPr/>
        </p:nvCxnSpPr>
        <p:spPr>
          <a:xfrm flipV="1">
            <a:off x="2317750" y="4051300"/>
            <a:ext cx="2884488" cy="186055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0" name="Szövegdoboz 22"/>
          <p:cNvSpPr txBox="1">
            <a:spLocks noChangeArrowheads="1"/>
          </p:cNvSpPr>
          <p:nvPr/>
        </p:nvSpPr>
        <p:spPr bwMode="auto">
          <a:xfrm>
            <a:off x="57150" y="1004888"/>
            <a:ext cx="48593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800"/>
              <a:t>Hátsó gyökér –belépő(afferens) rostok-hátsó szarv</a:t>
            </a:r>
          </a:p>
        </p:txBody>
      </p:sp>
      <p:cxnSp>
        <p:nvCxnSpPr>
          <p:cNvPr id="25" name="Egyenes összekötő nyíllal 24"/>
          <p:cNvCxnSpPr/>
          <p:nvPr/>
        </p:nvCxnSpPr>
        <p:spPr>
          <a:xfrm>
            <a:off x="914400" y="1374775"/>
            <a:ext cx="1403350" cy="59531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gyenes összekötő nyíllal 26"/>
          <p:cNvCxnSpPr>
            <a:stCxn id="6150" idx="2"/>
          </p:cNvCxnSpPr>
          <p:nvPr/>
        </p:nvCxnSpPr>
        <p:spPr>
          <a:xfrm>
            <a:off x="2487613" y="1374775"/>
            <a:ext cx="1138237" cy="89535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gyenes összekötő nyíllal 28"/>
          <p:cNvCxnSpPr/>
          <p:nvPr/>
        </p:nvCxnSpPr>
        <p:spPr>
          <a:xfrm flipH="1">
            <a:off x="4032250" y="1312863"/>
            <a:ext cx="190500" cy="138271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4" name="Szövegdoboz 32"/>
          <p:cNvSpPr txBox="1">
            <a:spLocks noChangeArrowheads="1"/>
          </p:cNvSpPr>
          <p:nvPr/>
        </p:nvSpPr>
        <p:spPr bwMode="auto">
          <a:xfrm>
            <a:off x="6605588" y="915988"/>
            <a:ext cx="25542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800"/>
              <a:t>Pia mater és arachnoidea</a:t>
            </a:r>
          </a:p>
        </p:txBody>
      </p:sp>
      <p:cxnSp>
        <p:nvCxnSpPr>
          <p:cNvPr id="34" name="Egyenes összekötő nyíllal 33"/>
          <p:cNvCxnSpPr/>
          <p:nvPr/>
        </p:nvCxnSpPr>
        <p:spPr>
          <a:xfrm flipH="1">
            <a:off x="6321425" y="1252538"/>
            <a:ext cx="860425" cy="6032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gyenes összekötő nyíllal 35"/>
          <p:cNvCxnSpPr/>
          <p:nvPr/>
        </p:nvCxnSpPr>
        <p:spPr>
          <a:xfrm flipH="1">
            <a:off x="7042150" y="1282700"/>
            <a:ext cx="139700" cy="21431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5508625" y="274638"/>
            <a:ext cx="3178175" cy="922337"/>
          </a:xfrm>
        </p:spPr>
        <p:txBody>
          <a:bodyPr/>
          <a:lstStyle/>
          <a:p>
            <a:pPr eaLnBrk="1" hangingPunct="1"/>
            <a:r>
              <a:rPr lang="hu-HU" altLang="hu-HU" sz="1800" dirty="0" err="1" smtClean="0"/>
              <a:t>Macula</a:t>
            </a:r>
            <a:endParaRPr lang="hu-HU" altLang="hu-HU" sz="1800" dirty="0" smtClean="0"/>
          </a:p>
        </p:txBody>
      </p:sp>
      <p:pic>
        <p:nvPicPr>
          <p:cNvPr id="27651" name="Picture 5" descr="otolith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84888" y="2133600"/>
            <a:ext cx="2609850" cy="3141663"/>
          </a:xfrm>
          <a:noFill/>
        </p:spPr>
      </p:pic>
      <p:sp>
        <p:nvSpPr>
          <p:cNvPr id="27652" name="Text Box 7"/>
          <p:cNvSpPr txBox="1">
            <a:spLocks noChangeArrowheads="1"/>
          </p:cNvSpPr>
          <p:nvPr/>
        </p:nvSpPr>
        <p:spPr bwMode="auto">
          <a:xfrm>
            <a:off x="6877050" y="5445125"/>
            <a:ext cx="1098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>
                <a:latin typeface="Calibri" panose="020F0502020204030204" pitchFamily="34" charset="0"/>
              </a:rPr>
              <a:t>Otoconia</a:t>
            </a:r>
          </a:p>
        </p:txBody>
      </p:sp>
      <p:pic>
        <p:nvPicPr>
          <p:cNvPr id="27653" name="Picture 8" descr="maculasema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" y="0"/>
            <a:ext cx="4981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669743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190500" y="746125"/>
            <a:ext cx="17589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hu-HU" sz="20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hu-HU" sz="20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hu-HU" sz="20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hu-HU" sz="20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hu-HU" sz="1800"/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101600" y="1089025"/>
            <a:ext cx="8904288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77800" algn="l"/>
                <a:tab pos="355600" algn="l"/>
                <a:tab pos="533400" algn="l"/>
                <a:tab pos="2154238" algn="r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77800" algn="l"/>
                <a:tab pos="355600" algn="l"/>
                <a:tab pos="533400" algn="l"/>
                <a:tab pos="2154238" algn="r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77800" algn="l"/>
                <a:tab pos="355600" algn="l"/>
                <a:tab pos="533400" algn="l"/>
                <a:tab pos="2154238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77800" algn="l"/>
                <a:tab pos="355600" algn="l"/>
                <a:tab pos="533400" algn="l"/>
                <a:tab pos="2154238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77800" algn="l"/>
                <a:tab pos="355600" algn="l"/>
                <a:tab pos="533400" algn="l"/>
                <a:tab pos="2154238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  <a:tab pos="355600" algn="l"/>
                <a:tab pos="533400" algn="l"/>
                <a:tab pos="2154238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  <a:tab pos="355600" algn="l"/>
                <a:tab pos="533400" algn="l"/>
                <a:tab pos="2154238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  <a:tab pos="355600" algn="l"/>
                <a:tab pos="533400" algn="l"/>
                <a:tab pos="2154238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  <a:tab pos="355600" algn="l"/>
                <a:tab pos="533400" algn="l"/>
                <a:tab pos="2154238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/>
              <a:t>Alak: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/>
              <a:t>	háromszögletű átmetszet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/>
              <a:t>Falai: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/>
              <a:t>	stria vascularis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/>
              <a:t>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/>
              <a:t>	membrana vestibularis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/>
              <a:t>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/>
              <a:t>	membrana basilaris: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/>
              <a:t>		limbus spiralis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/>
              <a:t>		ligamentum spirale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/>
              <a:t>Corti-szerv	</a:t>
            </a: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0" y="85725"/>
            <a:ext cx="914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800" dirty="0" err="1"/>
              <a:t>DUCTUS</a:t>
            </a:r>
            <a:r>
              <a:rPr lang="hu-HU" altLang="hu-HU" sz="1800" dirty="0"/>
              <a:t> </a:t>
            </a:r>
            <a:r>
              <a:rPr lang="hu-HU" altLang="hu-HU" sz="1800" dirty="0" err="1"/>
              <a:t>COCHLEARIS</a:t>
            </a:r>
            <a:endParaRPr lang="hu-HU" altLang="hu-HU" sz="18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800" dirty="0"/>
              <a:t> </a:t>
            </a:r>
          </a:p>
        </p:txBody>
      </p:sp>
      <p:pic>
        <p:nvPicPr>
          <p:cNvPr id="39941" name="Picture 5" descr="d cochlearis 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525" y="2181225"/>
            <a:ext cx="6273800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372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u-HU" sz="1800" dirty="0" err="1" smtClean="0">
                <a:latin typeface="+mn-lt"/>
              </a:rPr>
              <a:t>Ductus</a:t>
            </a:r>
            <a:r>
              <a:rPr lang="hu-HU" sz="1800" dirty="0" smtClean="0">
                <a:latin typeface="+mn-lt"/>
              </a:rPr>
              <a:t> </a:t>
            </a:r>
            <a:r>
              <a:rPr lang="hu-HU" sz="1800" dirty="0" err="1" smtClean="0">
                <a:latin typeface="+mn-lt"/>
              </a:rPr>
              <a:t>cochlearis</a:t>
            </a:r>
            <a:r>
              <a:rPr lang="hu-HU" sz="1800" dirty="0" smtClean="0">
                <a:latin typeface="+mn-lt"/>
              </a:rPr>
              <a:t> átmetszetben</a:t>
            </a:r>
          </a:p>
        </p:txBody>
      </p:sp>
      <p:pic>
        <p:nvPicPr>
          <p:cNvPr id="40963" name="Picture 5" descr="cochleaelőadás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8" y="1700213"/>
            <a:ext cx="3263900" cy="508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6" descr="cochleaTolu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4663" y="3322638"/>
            <a:ext cx="4630737" cy="3130550"/>
          </a:xfrm>
          <a:noFill/>
        </p:spPr>
      </p:pic>
    </p:spTree>
    <p:extLst>
      <p:ext uri="{BB962C8B-B14F-4D97-AF65-F5344CB8AC3E}">
        <p14:creationId xmlns:p14="http://schemas.microsoft.com/office/powerpoint/2010/main" val="90036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190500" y="746125"/>
            <a:ext cx="17589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hu-HU" sz="20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hu-HU" sz="20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hu-HU" sz="20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hu-HU" sz="20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hu-HU" sz="1800"/>
          </a:p>
        </p:txBody>
      </p:sp>
      <p:sp>
        <p:nvSpPr>
          <p:cNvPr id="44035" name="Text Box 4"/>
          <p:cNvSpPr txBox="1">
            <a:spLocks noChangeArrowheads="1"/>
          </p:cNvSpPr>
          <p:nvPr/>
        </p:nvSpPr>
        <p:spPr bwMode="auto">
          <a:xfrm>
            <a:off x="0" y="428625"/>
            <a:ext cx="3000375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77800" algn="l"/>
                <a:tab pos="355600" algn="l"/>
                <a:tab pos="533400" algn="l"/>
                <a:tab pos="2333625" algn="r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77800" algn="l"/>
                <a:tab pos="355600" algn="l"/>
                <a:tab pos="533400" algn="l"/>
                <a:tab pos="2333625" algn="r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77800" algn="l"/>
                <a:tab pos="355600" algn="l"/>
                <a:tab pos="533400" algn="l"/>
                <a:tab pos="2333625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77800" algn="l"/>
                <a:tab pos="355600" algn="l"/>
                <a:tab pos="533400" algn="l"/>
                <a:tab pos="2333625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77800" algn="l"/>
                <a:tab pos="355600" algn="l"/>
                <a:tab pos="533400" algn="l"/>
                <a:tab pos="2333625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  <a:tab pos="355600" algn="l"/>
                <a:tab pos="533400" algn="l"/>
                <a:tab pos="2333625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  <a:tab pos="355600" algn="l"/>
                <a:tab pos="533400" algn="l"/>
                <a:tab pos="2333625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  <a:tab pos="355600" algn="l"/>
                <a:tab pos="533400" algn="l"/>
                <a:tab pos="2333625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  <a:tab pos="355600" algn="l"/>
                <a:tab pos="533400" algn="l"/>
                <a:tab pos="2333625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600"/>
              <a:t>Sejttípusok: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600"/>
              <a:t>	érzéksejtek: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600"/>
              <a:t>		belső szőrsejtek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600"/>
              <a:t>		külső szőrsejtek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600"/>
              <a:t>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600"/>
              <a:t>	támasztósejtek: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600"/>
              <a:t>		határsejtek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600"/>
              <a:t>		belső falanx-sejtek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600"/>
              <a:t>		belső pillérsejtek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600"/>
              <a:t>		külső pillérsejtek	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600"/>
              <a:t>		külső falanx-sejtek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600"/>
              <a:t>		(Deiters-sejtek)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600"/>
              <a:t>		Hensen-sejtek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600"/>
              <a:t>		Claudius-sejtek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600"/>
              <a:t>	</a:t>
            </a:r>
          </a:p>
        </p:txBody>
      </p:sp>
      <p:sp>
        <p:nvSpPr>
          <p:cNvPr id="44036" name="Rectangle 8"/>
          <p:cNvSpPr>
            <a:spLocks noChangeArrowheads="1"/>
          </p:cNvSpPr>
          <p:nvPr/>
        </p:nvSpPr>
        <p:spPr bwMode="auto">
          <a:xfrm>
            <a:off x="0" y="85725"/>
            <a:ext cx="40719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800" dirty="0" err="1"/>
              <a:t>CORTI-SZERV</a:t>
            </a:r>
            <a:endParaRPr lang="hu-HU" altLang="hu-HU" sz="18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800" dirty="0"/>
              <a:t> </a:t>
            </a:r>
          </a:p>
        </p:txBody>
      </p:sp>
      <p:pic>
        <p:nvPicPr>
          <p:cNvPr id="44037" name="Picture 13" descr="corti 1 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038" y="3214688"/>
            <a:ext cx="7192962" cy="364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Picture 5" descr="cochleaTolu40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0"/>
            <a:ext cx="4714875" cy="318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20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zövegdoboz 1"/>
          <p:cNvSpPr txBox="1">
            <a:spLocks noChangeArrowheads="1"/>
          </p:cNvSpPr>
          <p:nvPr/>
        </p:nvSpPr>
        <p:spPr bwMode="auto">
          <a:xfrm>
            <a:off x="1252538" y="2692400"/>
            <a:ext cx="66389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3200" b="1"/>
              <a:t>Felismerendő metszetek és struktúrák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zövegdoboz 1"/>
          <p:cNvSpPr txBox="1">
            <a:spLocks noChangeArrowheads="1"/>
          </p:cNvSpPr>
          <p:nvPr/>
        </p:nvSpPr>
        <p:spPr bwMode="auto">
          <a:xfrm>
            <a:off x="4413250" y="-7938"/>
            <a:ext cx="4738688" cy="523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b="1"/>
              <a:t>101. Gerincvelő </a:t>
            </a:r>
            <a:r>
              <a:rPr lang="hu-HU" altLang="hu-HU" sz="1400" b="1"/>
              <a:t>(luxol-fastblue + krezilibolya)</a:t>
            </a:r>
            <a:endParaRPr lang="hu-HU" altLang="hu-HU" b="1"/>
          </a:p>
        </p:txBody>
      </p:sp>
      <p:pic>
        <p:nvPicPr>
          <p:cNvPr id="40963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52388"/>
            <a:ext cx="4359275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063" y="860425"/>
            <a:ext cx="2590800" cy="217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Kép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950" y="3433763"/>
            <a:ext cx="2233613" cy="337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Kép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4084638"/>
            <a:ext cx="4351338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7" name="Szövegdoboz 9"/>
          <p:cNvSpPr txBox="1">
            <a:spLocks noChangeArrowheads="1"/>
          </p:cNvSpPr>
          <p:nvPr/>
        </p:nvSpPr>
        <p:spPr bwMode="auto">
          <a:xfrm>
            <a:off x="5092700" y="490538"/>
            <a:ext cx="16700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800" b="1"/>
              <a:t>szürkeállomány</a:t>
            </a:r>
          </a:p>
        </p:txBody>
      </p:sp>
      <p:sp>
        <p:nvSpPr>
          <p:cNvPr id="40968" name="Szövegdoboz 11"/>
          <p:cNvSpPr txBox="1">
            <a:spLocks noChangeArrowheads="1"/>
          </p:cNvSpPr>
          <p:nvPr/>
        </p:nvSpPr>
        <p:spPr bwMode="auto">
          <a:xfrm>
            <a:off x="4413250" y="3030538"/>
            <a:ext cx="20351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800"/>
              <a:t>multipolaris neuron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800"/>
              <a:t>(alfa-motoneuron)</a:t>
            </a:r>
          </a:p>
        </p:txBody>
      </p:sp>
      <p:sp>
        <p:nvSpPr>
          <p:cNvPr id="40969" name="Szövegdoboz 12"/>
          <p:cNvSpPr txBox="1">
            <a:spLocks noChangeArrowheads="1"/>
          </p:cNvSpPr>
          <p:nvPr/>
        </p:nvSpPr>
        <p:spPr bwMode="auto">
          <a:xfrm>
            <a:off x="5465763" y="4257675"/>
            <a:ext cx="1193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800"/>
              <a:t>perykarion</a:t>
            </a:r>
          </a:p>
        </p:txBody>
      </p:sp>
      <p:sp>
        <p:nvSpPr>
          <p:cNvPr id="40970" name="Szövegdoboz 13"/>
          <p:cNvSpPr txBox="1">
            <a:spLocks noChangeArrowheads="1"/>
          </p:cNvSpPr>
          <p:nvPr/>
        </p:nvSpPr>
        <p:spPr bwMode="auto">
          <a:xfrm>
            <a:off x="5411788" y="4673600"/>
            <a:ext cx="11985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800"/>
              <a:t>sejtmag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800"/>
              <a:t>magvacska</a:t>
            </a:r>
          </a:p>
        </p:txBody>
      </p:sp>
      <p:sp>
        <p:nvSpPr>
          <p:cNvPr id="40971" name="Szövegdoboz 14"/>
          <p:cNvSpPr txBox="1">
            <a:spLocks noChangeArrowheads="1"/>
          </p:cNvSpPr>
          <p:nvPr/>
        </p:nvSpPr>
        <p:spPr bwMode="auto">
          <a:xfrm>
            <a:off x="5349875" y="5411788"/>
            <a:ext cx="1320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800"/>
              <a:t>axon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800"/>
              <a:t>(axondomb)</a:t>
            </a:r>
          </a:p>
        </p:txBody>
      </p:sp>
      <p:sp>
        <p:nvSpPr>
          <p:cNvPr id="40972" name="Szövegdoboz 15"/>
          <p:cNvSpPr txBox="1">
            <a:spLocks noChangeArrowheads="1"/>
          </p:cNvSpPr>
          <p:nvPr/>
        </p:nvSpPr>
        <p:spPr bwMode="auto">
          <a:xfrm>
            <a:off x="5624513" y="6183313"/>
            <a:ext cx="876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800"/>
              <a:t>dendrit</a:t>
            </a:r>
          </a:p>
        </p:txBody>
      </p:sp>
      <p:sp>
        <p:nvSpPr>
          <p:cNvPr id="40973" name="Szövegdoboz 16"/>
          <p:cNvSpPr txBox="1">
            <a:spLocks noChangeArrowheads="1"/>
          </p:cNvSpPr>
          <p:nvPr/>
        </p:nvSpPr>
        <p:spPr bwMode="auto">
          <a:xfrm>
            <a:off x="5110163" y="3900488"/>
            <a:ext cx="15700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800"/>
              <a:t>Nissl-szemcsék</a:t>
            </a:r>
          </a:p>
        </p:txBody>
      </p:sp>
      <p:sp>
        <p:nvSpPr>
          <p:cNvPr id="40974" name="Szövegdoboz 18"/>
          <p:cNvSpPr txBox="1">
            <a:spLocks noChangeArrowheads="1"/>
          </p:cNvSpPr>
          <p:nvPr/>
        </p:nvSpPr>
        <p:spPr bwMode="auto">
          <a:xfrm>
            <a:off x="1949450" y="6340475"/>
            <a:ext cx="14271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800"/>
              <a:t>myelinhüvely</a:t>
            </a:r>
          </a:p>
        </p:txBody>
      </p:sp>
      <p:sp>
        <p:nvSpPr>
          <p:cNvPr id="40975" name="Szövegdoboz 19"/>
          <p:cNvSpPr txBox="1">
            <a:spLocks noChangeArrowheads="1"/>
          </p:cNvSpPr>
          <p:nvPr/>
        </p:nvSpPr>
        <p:spPr bwMode="auto">
          <a:xfrm>
            <a:off x="1458913" y="3714750"/>
            <a:ext cx="15652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800" b="1"/>
              <a:t>fehérállomány</a:t>
            </a:r>
          </a:p>
        </p:txBody>
      </p:sp>
      <p:cxnSp>
        <p:nvCxnSpPr>
          <p:cNvPr id="22" name="Egyenes összekötő nyíllal 21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H="1" flipV="1">
            <a:off x="5349875" y="2139950"/>
            <a:ext cx="80963" cy="982663"/>
          </a:xfrm>
          <a:prstGeom prst="straightConnector1">
            <a:avLst/>
          </a:prstGeom>
          <a:ln w="317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gyenes összekötő nyíllal 23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V="1">
            <a:off x="6248400" y="2600325"/>
            <a:ext cx="723900" cy="522288"/>
          </a:xfrm>
          <a:prstGeom prst="straightConnector1">
            <a:avLst/>
          </a:prstGeom>
          <a:ln w="317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gyenes összekötő nyíllal 24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6627813" y="4125913"/>
            <a:ext cx="1458912" cy="561975"/>
          </a:xfrm>
          <a:prstGeom prst="straightConnector1">
            <a:avLst/>
          </a:prstGeom>
          <a:ln w="317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gyenes összekötő nyíllal 25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6607175" y="4468813"/>
            <a:ext cx="1077913" cy="371475"/>
          </a:xfrm>
          <a:prstGeom prst="straightConnector1">
            <a:avLst/>
          </a:prstGeom>
          <a:ln w="317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gyenes összekötő nyíllal 26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6434138" y="4889500"/>
            <a:ext cx="1341437" cy="150813"/>
          </a:xfrm>
          <a:prstGeom prst="straightConnector1">
            <a:avLst/>
          </a:prstGeom>
          <a:ln w="317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gyenes összekötő nyíllal 27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V="1">
            <a:off x="6384925" y="5516563"/>
            <a:ext cx="1152525" cy="142875"/>
          </a:xfrm>
          <a:prstGeom prst="straightConnector1">
            <a:avLst/>
          </a:prstGeom>
          <a:ln w="317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gyenes összekötő nyíllal 28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V="1">
            <a:off x="6472238" y="5905500"/>
            <a:ext cx="1317625" cy="488950"/>
          </a:xfrm>
          <a:prstGeom prst="straightConnector1">
            <a:avLst/>
          </a:prstGeom>
          <a:ln w="317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gyenes összekötő nyíllal 36">
            <a:extLst>
              <a:ext uri="{FF2B5EF4-FFF2-40B4-BE49-F238E27FC236}"/>
            </a:extLst>
          </p:cNvPr>
          <p:cNvCxnSpPr/>
          <p:nvPr/>
        </p:nvCxnSpPr>
        <p:spPr>
          <a:xfrm flipV="1">
            <a:off x="3024188" y="1568450"/>
            <a:ext cx="2174875" cy="57150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gyenes összekötő nyíllal 37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7192963" y="2644775"/>
            <a:ext cx="688975" cy="1762125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gyenes összekötő nyíllal 38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H="1">
            <a:off x="2357438" y="2747963"/>
            <a:ext cx="257175" cy="1055687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gyenes összekötő nyíllal 29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6489700" y="5111750"/>
            <a:ext cx="1392238" cy="9525"/>
          </a:xfrm>
          <a:prstGeom prst="straightConnector1">
            <a:avLst/>
          </a:prstGeom>
          <a:ln w="317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48" r="20851"/>
          <a:stretch>
            <a:fillRect/>
          </a:stretch>
        </p:blipFill>
        <p:spPr bwMode="auto">
          <a:xfrm>
            <a:off x="555625" y="527050"/>
            <a:ext cx="7551738" cy="565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Szövegdoboz 4"/>
          <p:cNvSpPr txBox="1">
            <a:spLocks noChangeArrowheads="1"/>
          </p:cNvSpPr>
          <p:nvPr/>
        </p:nvSpPr>
        <p:spPr bwMode="auto">
          <a:xfrm>
            <a:off x="381000" y="122238"/>
            <a:ext cx="7307263" cy="163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b="1"/>
              <a:t>22.Cortex cerebri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800"/>
              <a:t>szürke és fehérállomány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800"/>
              <a:t>							primer érző kéreg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800"/>
              <a:t>											primer motoros kéreg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hu-HU" altLang="hu-HU" sz="1800"/>
          </a:p>
        </p:txBody>
      </p:sp>
      <p:cxnSp>
        <p:nvCxnSpPr>
          <p:cNvPr id="7" name="Egyenes összekötő nyíllal 6"/>
          <p:cNvCxnSpPr/>
          <p:nvPr/>
        </p:nvCxnSpPr>
        <p:spPr>
          <a:xfrm>
            <a:off x="884238" y="792163"/>
            <a:ext cx="411162" cy="118427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gyenes összekötő nyíllal 7"/>
          <p:cNvCxnSpPr/>
          <p:nvPr/>
        </p:nvCxnSpPr>
        <p:spPr>
          <a:xfrm>
            <a:off x="1570038" y="868363"/>
            <a:ext cx="898525" cy="271303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990" name="Szövegdoboz 9"/>
          <p:cNvSpPr txBox="1">
            <a:spLocks noChangeArrowheads="1"/>
          </p:cNvSpPr>
          <p:nvPr/>
        </p:nvSpPr>
        <p:spPr bwMode="auto">
          <a:xfrm>
            <a:off x="5867400" y="6073775"/>
            <a:ext cx="3276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800"/>
              <a:t> Betz-sejt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800"/>
              <a:t>stratum pyramidale internum</a:t>
            </a:r>
          </a:p>
        </p:txBody>
      </p:sp>
      <p:cxnSp>
        <p:nvCxnSpPr>
          <p:cNvPr id="12" name="Egyenes összekötő nyíllal 11"/>
          <p:cNvCxnSpPr/>
          <p:nvPr/>
        </p:nvCxnSpPr>
        <p:spPr>
          <a:xfrm flipH="1">
            <a:off x="4175125" y="1179513"/>
            <a:ext cx="319088" cy="104616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nyíllal 12"/>
          <p:cNvCxnSpPr/>
          <p:nvPr/>
        </p:nvCxnSpPr>
        <p:spPr>
          <a:xfrm flipH="1">
            <a:off x="5622925" y="1384300"/>
            <a:ext cx="519113" cy="99695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nyíllal 15"/>
          <p:cNvCxnSpPr/>
          <p:nvPr/>
        </p:nvCxnSpPr>
        <p:spPr>
          <a:xfrm flipH="1" flipV="1">
            <a:off x="4892675" y="5045075"/>
            <a:ext cx="1249363" cy="113982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16175"/>
            <a:ext cx="9144000" cy="426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Szövegdoboz 2"/>
          <p:cNvSpPr txBox="1">
            <a:spLocks noChangeArrowheads="1"/>
          </p:cNvSpPr>
          <p:nvPr/>
        </p:nvSpPr>
        <p:spPr bwMode="auto">
          <a:xfrm>
            <a:off x="220663" y="6084888"/>
            <a:ext cx="81518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/>
              <a:t>Motoros kéreg										érző kéreg</a:t>
            </a:r>
          </a:p>
        </p:txBody>
      </p:sp>
      <p:pic>
        <p:nvPicPr>
          <p:cNvPr id="43012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0" y="71438"/>
            <a:ext cx="387985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Szövegdoboz 7"/>
          <p:cNvSpPr txBox="1">
            <a:spLocks noChangeArrowheads="1"/>
          </p:cNvSpPr>
          <p:nvPr/>
        </p:nvSpPr>
        <p:spPr bwMode="auto">
          <a:xfrm>
            <a:off x="5337175" y="300038"/>
            <a:ext cx="28273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b="1"/>
              <a:t>22. Cortex cerebri</a:t>
            </a:r>
          </a:p>
        </p:txBody>
      </p:sp>
      <p:sp>
        <p:nvSpPr>
          <p:cNvPr id="43014" name="Szövegdoboz 9"/>
          <p:cNvSpPr txBox="1">
            <a:spLocks noChangeArrowheads="1"/>
          </p:cNvSpPr>
          <p:nvPr/>
        </p:nvSpPr>
        <p:spPr bwMode="auto">
          <a:xfrm>
            <a:off x="220663" y="1881188"/>
            <a:ext cx="12620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800"/>
              <a:t> piramissejt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66" t="4083" r="30167" b="6293"/>
          <a:stretch>
            <a:fillRect/>
          </a:stretch>
        </p:blipFill>
        <p:spPr bwMode="auto">
          <a:xfrm>
            <a:off x="53975" y="701675"/>
            <a:ext cx="5661025" cy="589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Szövegdoboz 2"/>
          <p:cNvSpPr txBox="1">
            <a:spLocks noChangeArrowheads="1"/>
          </p:cNvSpPr>
          <p:nvPr/>
        </p:nvSpPr>
        <p:spPr bwMode="auto">
          <a:xfrm>
            <a:off x="5897563" y="893763"/>
            <a:ext cx="1906587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800" dirty="0" err="1" smtClean="0"/>
              <a:t>cornea</a:t>
            </a:r>
            <a:endParaRPr lang="hu-HU" altLang="hu-HU" sz="1800" dirty="0" smtClean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hu-HU" altLang="hu-HU" sz="1800" dirty="0" smtClean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hu-HU" altLang="hu-HU" sz="1800" dirty="0" smtClean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800" dirty="0" err="1" smtClean="0"/>
              <a:t>iris</a:t>
            </a:r>
            <a:endParaRPr lang="hu-HU" altLang="hu-HU" sz="1800" dirty="0" smtClean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hu-HU" altLang="hu-HU" sz="1800" dirty="0" smtClean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hu-HU" altLang="hu-HU" sz="1800" dirty="0" smtClean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hu-HU" altLang="hu-HU" sz="1800" dirty="0" smtClean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800" dirty="0" smtClean="0"/>
              <a:t>lencse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hu-HU" altLang="hu-HU" sz="1800" dirty="0" smtClean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hu-HU" altLang="hu-HU" sz="1800" dirty="0" smtClean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800" dirty="0" smtClean="0"/>
              <a:t>üvegtest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hu-HU" altLang="hu-HU" sz="1800" dirty="0" smtClean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800" dirty="0" err="1" smtClean="0"/>
              <a:t>sclera</a:t>
            </a:r>
            <a:endParaRPr lang="hu-HU" altLang="hu-HU" sz="1800" dirty="0" smtClean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hu-HU" altLang="hu-HU" sz="1800" dirty="0" smtClean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800" dirty="0" smtClean="0"/>
              <a:t>papilla </a:t>
            </a:r>
            <a:r>
              <a:rPr lang="hu-HU" altLang="hu-HU" sz="1800" dirty="0" err="1" smtClean="0"/>
              <a:t>nervi</a:t>
            </a:r>
            <a:r>
              <a:rPr lang="hu-HU" altLang="hu-HU" sz="1800" dirty="0" smtClean="0"/>
              <a:t> </a:t>
            </a:r>
            <a:r>
              <a:rPr lang="hu-HU" altLang="hu-HU" sz="1800" dirty="0" err="1" smtClean="0"/>
              <a:t>optici</a:t>
            </a:r>
            <a:endParaRPr lang="hu-HU" altLang="hu-HU" sz="1800" dirty="0" smtClean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hu-HU" altLang="hu-HU" sz="1800" dirty="0" smtClean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hu-HU" altLang="hu-HU" sz="1800" dirty="0" smtClean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800" dirty="0" err="1" smtClean="0"/>
              <a:t>nervus</a:t>
            </a:r>
            <a:r>
              <a:rPr lang="hu-HU" altLang="hu-HU" sz="1800" dirty="0" smtClean="0"/>
              <a:t> </a:t>
            </a:r>
            <a:r>
              <a:rPr lang="hu-HU" altLang="hu-HU" sz="1800" dirty="0" err="1" smtClean="0"/>
              <a:t>opticus</a:t>
            </a:r>
            <a:endParaRPr lang="hu-HU" altLang="hu-HU" sz="1800" dirty="0" smtClean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hu-HU" altLang="hu-HU" sz="1800" dirty="0" smtClean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hu-HU" altLang="hu-HU" sz="1800" dirty="0"/>
          </a:p>
        </p:txBody>
      </p:sp>
      <p:cxnSp>
        <p:nvCxnSpPr>
          <p:cNvPr id="5" name="Egyenes összekötő nyíllal 4"/>
          <p:cNvCxnSpPr/>
          <p:nvPr/>
        </p:nvCxnSpPr>
        <p:spPr>
          <a:xfrm flipH="1">
            <a:off x="3497263" y="1073150"/>
            <a:ext cx="2400300" cy="11112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Egyenes összekötő nyíllal 5"/>
          <p:cNvCxnSpPr/>
          <p:nvPr/>
        </p:nvCxnSpPr>
        <p:spPr>
          <a:xfrm flipH="1" flipV="1">
            <a:off x="3497263" y="1782763"/>
            <a:ext cx="2428752" cy="12516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gyenes összekötő nyíllal 7"/>
          <p:cNvCxnSpPr/>
          <p:nvPr/>
        </p:nvCxnSpPr>
        <p:spPr>
          <a:xfrm flipH="1" flipV="1">
            <a:off x="3306763" y="1965325"/>
            <a:ext cx="2636837" cy="99768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nyíllal 8"/>
          <p:cNvCxnSpPr/>
          <p:nvPr/>
        </p:nvCxnSpPr>
        <p:spPr>
          <a:xfrm flipH="1" flipV="1">
            <a:off x="3413125" y="3140075"/>
            <a:ext cx="2484438" cy="70167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gyenes összekötő nyíllal 22"/>
          <p:cNvCxnSpPr/>
          <p:nvPr/>
        </p:nvCxnSpPr>
        <p:spPr>
          <a:xfrm flipH="1">
            <a:off x="3611563" y="5726113"/>
            <a:ext cx="2286000" cy="16351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gyenes összekötő nyíllal 25"/>
          <p:cNvCxnSpPr/>
          <p:nvPr/>
        </p:nvCxnSpPr>
        <p:spPr>
          <a:xfrm flipH="1">
            <a:off x="3611563" y="4958862"/>
            <a:ext cx="2340829" cy="76725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gyenes összekötő nyíllal 28"/>
          <p:cNvCxnSpPr/>
          <p:nvPr/>
        </p:nvCxnSpPr>
        <p:spPr>
          <a:xfrm flipH="1">
            <a:off x="4884739" y="4404946"/>
            <a:ext cx="1041276" cy="53535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zövegdoboz 11"/>
          <p:cNvSpPr txBox="1">
            <a:spLocks noChangeArrowheads="1"/>
          </p:cNvSpPr>
          <p:nvPr/>
        </p:nvSpPr>
        <p:spPr bwMode="auto">
          <a:xfrm>
            <a:off x="155574" y="0"/>
            <a:ext cx="1861151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b="1" dirty="0"/>
              <a:t>29. </a:t>
            </a:r>
            <a:r>
              <a:rPr lang="hu-HU" altLang="hu-HU" b="1" dirty="0" smtClean="0"/>
              <a:t>Szem</a:t>
            </a:r>
            <a:r>
              <a:rPr lang="hu-HU" altLang="hu-HU" sz="1400" b="1" dirty="0" smtClean="0"/>
              <a:t> (HE)</a:t>
            </a:r>
            <a:endParaRPr lang="hu-HU" altLang="hu-HU" sz="14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hu-HU" altLang="hu-HU" sz="1800" dirty="0"/>
          </a:p>
        </p:txBody>
      </p:sp>
    </p:spTree>
    <p:extLst>
      <p:ext uri="{BB962C8B-B14F-4D97-AF65-F5344CB8AC3E}">
        <p14:creationId xmlns:p14="http://schemas.microsoft.com/office/powerpoint/2010/main" val="293045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30"/>
          <a:stretch>
            <a:fillRect/>
          </a:stretch>
        </p:blipFill>
        <p:spPr bwMode="auto">
          <a:xfrm>
            <a:off x="328613" y="657225"/>
            <a:ext cx="8167687" cy="540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Szövegdoboz 2"/>
          <p:cNvSpPr txBox="1">
            <a:spLocks noChangeArrowheads="1"/>
          </p:cNvSpPr>
          <p:nvPr/>
        </p:nvSpPr>
        <p:spPr bwMode="auto">
          <a:xfrm>
            <a:off x="2874963" y="1762125"/>
            <a:ext cx="1031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800"/>
              <a:t>cornea</a:t>
            </a:r>
          </a:p>
        </p:txBody>
      </p:sp>
      <p:sp>
        <p:nvSpPr>
          <p:cNvPr id="45060" name="Szövegdoboz 3"/>
          <p:cNvSpPr txBox="1">
            <a:spLocks noChangeArrowheads="1"/>
          </p:cNvSpPr>
          <p:nvPr/>
        </p:nvSpPr>
        <p:spPr bwMode="auto">
          <a:xfrm>
            <a:off x="3390900" y="4225925"/>
            <a:ext cx="460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800"/>
              <a:t>iris</a:t>
            </a:r>
          </a:p>
        </p:txBody>
      </p:sp>
      <p:sp>
        <p:nvSpPr>
          <p:cNvPr id="45061" name="Szövegdoboz 4"/>
          <p:cNvSpPr txBox="1">
            <a:spLocks noChangeArrowheads="1"/>
          </p:cNvSpPr>
          <p:nvPr/>
        </p:nvSpPr>
        <p:spPr bwMode="auto">
          <a:xfrm>
            <a:off x="2097088" y="4954588"/>
            <a:ext cx="777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800"/>
              <a:t>lencse</a:t>
            </a:r>
          </a:p>
        </p:txBody>
      </p:sp>
      <p:sp>
        <p:nvSpPr>
          <p:cNvPr id="45062" name="Szövegdoboz 5"/>
          <p:cNvSpPr txBox="1">
            <a:spLocks noChangeArrowheads="1"/>
          </p:cNvSpPr>
          <p:nvPr/>
        </p:nvSpPr>
        <p:spPr bwMode="auto">
          <a:xfrm>
            <a:off x="582613" y="2992438"/>
            <a:ext cx="1514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800" dirty="0" smtClean="0"/>
              <a:t>elülső </a:t>
            </a:r>
            <a:r>
              <a:rPr lang="hu-HU" altLang="hu-HU" sz="1800" dirty="0"/>
              <a:t>csarnok</a:t>
            </a:r>
          </a:p>
        </p:txBody>
      </p:sp>
      <p:sp>
        <p:nvSpPr>
          <p:cNvPr id="45063" name="Szövegdoboz 6"/>
          <p:cNvSpPr txBox="1">
            <a:spLocks noChangeArrowheads="1"/>
          </p:cNvSpPr>
          <p:nvPr/>
        </p:nvSpPr>
        <p:spPr bwMode="auto">
          <a:xfrm>
            <a:off x="6369179" y="2366963"/>
            <a:ext cx="20036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800" dirty="0" err="1" smtClean="0"/>
              <a:t>iridocornealis</a:t>
            </a:r>
            <a:r>
              <a:rPr lang="hu-HU" altLang="hu-HU" sz="1800" dirty="0" smtClean="0"/>
              <a:t> </a:t>
            </a:r>
            <a:r>
              <a:rPr lang="hu-HU" altLang="hu-HU" sz="1800" dirty="0"/>
              <a:t>határ</a:t>
            </a:r>
          </a:p>
        </p:txBody>
      </p:sp>
      <p:sp>
        <p:nvSpPr>
          <p:cNvPr id="45064" name="Szövegdoboz 1"/>
          <p:cNvSpPr txBox="1">
            <a:spLocks noChangeArrowheads="1"/>
          </p:cNvSpPr>
          <p:nvPr/>
        </p:nvSpPr>
        <p:spPr bwMode="auto">
          <a:xfrm>
            <a:off x="2924175" y="4586288"/>
            <a:ext cx="15128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600" dirty="0" smtClean="0"/>
              <a:t>hátulsó </a:t>
            </a:r>
            <a:r>
              <a:rPr lang="hu-HU" altLang="hu-HU" sz="1600" dirty="0"/>
              <a:t>csarnok</a:t>
            </a:r>
          </a:p>
        </p:txBody>
      </p:sp>
      <p:cxnSp>
        <p:nvCxnSpPr>
          <p:cNvPr id="9" name="Egyenes összekötő nyíllal 8"/>
          <p:cNvCxnSpPr>
            <a:endCxn id="11" idx="1"/>
          </p:cNvCxnSpPr>
          <p:nvPr/>
        </p:nvCxnSpPr>
        <p:spPr>
          <a:xfrm flipH="1">
            <a:off x="5836318" y="2736297"/>
            <a:ext cx="502460" cy="136790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Jobb oldali kapcsos zárójel 10"/>
          <p:cNvSpPr/>
          <p:nvPr/>
        </p:nvSpPr>
        <p:spPr>
          <a:xfrm rot="19014385">
            <a:off x="5486097" y="3462534"/>
            <a:ext cx="404824" cy="1559916"/>
          </a:xfrm>
          <a:prstGeom prst="rightBrace">
            <a:avLst>
              <a:gd name="adj1" fmla="val 41896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u-HU"/>
          </a:p>
        </p:txBody>
      </p:sp>
      <p:sp>
        <p:nvSpPr>
          <p:cNvPr id="45067" name="Szövegdoboz 11"/>
          <p:cNvSpPr txBox="1">
            <a:spLocks noChangeArrowheads="1"/>
          </p:cNvSpPr>
          <p:nvPr/>
        </p:nvSpPr>
        <p:spPr bwMode="auto">
          <a:xfrm>
            <a:off x="5386388" y="4395788"/>
            <a:ext cx="815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600" dirty="0" smtClean="0"/>
              <a:t>corpus </a:t>
            </a:r>
            <a:endParaRPr lang="hu-HU" altLang="hu-HU" sz="16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600" dirty="0" err="1"/>
              <a:t>ciliare</a:t>
            </a:r>
            <a:endParaRPr lang="hu-HU" altLang="hu-HU" sz="1600" dirty="0"/>
          </a:p>
        </p:txBody>
      </p:sp>
      <p:sp>
        <p:nvSpPr>
          <p:cNvPr id="45068" name="Szövegdoboz 12"/>
          <p:cNvSpPr txBox="1">
            <a:spLocks noChangeArrowheads="1"/>
          </p:cNvSpPr>
          <p:nvPr/>
        </p:nvSpPr>
        <p:spPr bwMode="auto">
          <a:xfrm>
            <a:off x="4392613" y="5324475"/>
            <a:ext cx="2044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800" dirty="0" err="1" smtClean="0"/>
              <a:t>processus</a:t>
            </a:r>
            <a:r>
              <a:rPr lang="hu-HU" altLang="hu-HU" sz="1800" dirty="0" smtClean="0"/>
              <a:t> </a:t>
            </a:r>
            <a:r>
              <a:rPr lang="hu-HU" altLang="hu-HU" sz="1800" dirty="0" err="1"/>
              <a:t>ciliaris-ok</a:t>
            </a:r>
            <a:endParaRPr lang="hu-HU" altLang="hu-HU" sz="1800" dirty="0"/>
          </a:p>
        </p:txBody>
      </p:sp>
      <p:cxnSp>
        <p:nvCxnSpPr>
          <p:cNvPr id="15" name="Egyenes összekötő nyíllal 14"/>
          <p:cNvCxnSpPr/>
          <p:nvPr/>
        </p:nvCxnSpPr>
        <p:spPr>
          <a:xfrm flipV="1">
            <a:off x="4989513" y="4926013"/>
            <a:ext cx="0" cy="39846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zövegdoboz 13"/>
          <p:cNvSpPr txBox="1">
            <a:spLocks noChangeArrowheads="1"/>
          </p:cNvSpPr>
          <p:nvPr/>
        </p:nvSpPr>
        <p:spPr bwMode="auto">
          <a:xfrm>
            <a:off x="155574" y="0"/>
            <a:ext cx="1861151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b="1" dirty="0"/>
              <a:t>29. </a:t>
            </a:r>
            <a:r>
              <a:rPr lang="hu-HU" altLang="hu-HU" b="1" dirty="0" smtClean="0"/>
              <a:t>Szem</a:t>
            </a:r>
            <a:r>
              <a:rPr lang="hu-HU" altLang="hu-HU" sz="1400" b="1" dirty="0" smtClean="0"/>
              <a:t> (HE)</a:t>
            </a:r>
            <a:endParaRPr lang="hu-HU" altLang="hu-HU" sz="14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hu-HU" altLang="hu-HU" sz="1800" dirty="0"/>
          </a:p>
        </p:txBody>
      </p:sp>
    </p:spTree>
    <p:extLst>
      <p:ext uri="{BB962C8B-B14F-4D97-AF65-F5344CB8AC3E}">
        <p14:creationId xmlns:p14="http://schemas.microsoft.com/office/powerpoint/2010/main" val="126793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915988"/>
            <a:ext cx="7667625" cy="594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églalap 3"/>
          <p:cNvSpPr>
            <a:spLocks noChangeArrowheads="1"/>
          </p:cNvSpPr>
          <p:nvPr/>
        </p:nvSpPr>
        <p:spPr bwMode="auto">
          <a:xfrm>
            <a:off x="104775" y="147638"/>
            <a:ext cx="903922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800"/>
              <a:t>A külső rész a </a:t>
            </a:r>
            <a:r>
              <a:rPr lang="hu-HU" altLang="hu-HU" sz="1800" b="1"/>
              <a:t>fehérállomány</a:t>
            </a:r>
            <a:r>
              <a:rPr lang="hu-HU" altLang="hu-HU" sz="1800"/>
              <a:t> (</a:t>
            </a:r>
            <a:r>
              <a:rPr lang="hu-HU" altLang="hu-HU" sz="1800" b="1"/>
              <a:t>substantia alba</a:t>
            </a:r>
            <a:r>
              <a:rPr lang="hu-HU" altLang="hu-HU" sz="1800"/>
              <a:t>), ami elsősorban idegrostokból és gliasejtekből áll. A fehérállományban a gerincvelő pályáinak átmetszetét és a gliasejtek sejtmagjait lehet azonosítani. Az idegrostok általában myelinizáltak. A myelinhüvelyt </a:t>
            </a:r>
            <a:r>
              <a:rPr lang="hu-HU" altLang="hu-HU" sz="1800" b="1"/>
              <a:t>oligodendroglia </a:t>
            </a:r>
            <a:r>
              <a:rPr lang="hu-HU" altLang="hu-HU" sz="1800"/>
              <a:t>sejtek képezik.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hu-HU" altLang="hu-HU" sz="1800"/>
          </a:p>
        </p:txBody>
      </p:sp>
      <p:sp>
        <p:nvSpPr>
          <p:cNvPr id="7172" name="Szövegdoboz 22"/>
          <p:cNvSpPr txBox="1">
            <a:spLocks noChangeArrowheads="1"/>
          </p:cNvSpPr>
          <p:nvPr/>
        </p:nvSpPr>
        <p:spPr bwMode="auto">
          <a:xfrm>
            <a:off x="104775" y="1870075"/>
            <a:ext cx="2200275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800"/>
              <a:t>Hátsó köteg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800"/>
              <a:t>(felszálló-érző pályák)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hu-HU" altLang="hu-HU" sz="180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hu-HU" altLang="hu-HU" sz="180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hu-HU" altLang="hu-HU" sz="180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800"/>
              <a:t>Oldalsó köteg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800"/>
              <a:t>(felszálló-érző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800"/>
              <a:t>és leszálló –mozgató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800"/>
              <a:t>pályák)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hu-HU" altLang="hu-HU" sz="180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hu-HU" altLang="hu-HU" sz="180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800"/>
              <a:t>Elülső köteg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800"/>
              <a:t>(felszálló-érző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800"/>
              <a:t>és leszálló –mozgató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800"/>
              <a:t>pályák)</a:t>
            </a:r>
          </a:p>
        </p:txBody>
      </p:sp>
      <p:cxnSp>
        <p:nvCxnSpPr>
          <p:cNvPr id="25" name="Egyenes összekötő nyíllal 24"/>
          <p:cNvCxnSpPr/>
          <p:nvPr/>
        </p:nvCxnSpPr>
        <p:spPr>
          <a:xfrm>
            <a:off x="1703388" y="3155950"/>
            <a:ext cx="1090612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gyenes összekötő nyíllal 26"/>
          <p:cNvCxnSpPr/>
          <p:nvPr/>
        </p:nvCxnSpPr>
        <p:spPr>
          <a:xfrm>
            <a:off x="2112963" y="5802313"/>
            <a:ext cx="2049462" cy="23177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gyenes összekötő nyíllal 28"/>
          <p:cNvCxnSpPr/>
          <p:nvPr/>
        </p:nvCxnSpPr>
        <p:spPr>
          <a:xfrm>
            <a:off x="1562100" y="2035175"/>
            <a:ext cx="2757488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6" name="Szövegdoboz 13"/>
          <p:cNvSpPr txBox="1">
            <a:spLocks noChangeArrowheads="1"/>
          </p:cNvSpPr>
          <p:nvPr/>
        </p:nvSpPr>
        <p:spPr bwMode="auto">
          <a:xfrm>
            <a:off x="-30163" y="6372225"/>
            <a:ext cx="36972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800"/>
              <a:t>Elülső gyökér –kilépő(efferens) rostok</a:t>
            </a:r>
          </a:p>
        </p:txBody>
      </p:sp>
      <p:cxnSp>
        <p:nvCxnSpPr>
          <p:cNvPr id="22" name="Egyenes összekötő nyíllal 21"/>
          <p:cNvCxnSpPr/>
          <p:nvPr/>
        </p:nvCxnSpPr>
        <p:spPr>
          <a:xfrm flipV="1">
            <a:off x="2941638" y="6480175"/>
            <a:ext cx="338137" cy="777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Kép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31" r="63126"/>
          <a:stretch/>
        </p:blipFill>
        <p:spPr bwMode="auto">
          <a:xfrm>
            <a:off x="631825" y="413238"/>
            <a:ext cx="5519738" cy="630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Szövegdoboz 1"/>
          <p:cNvSpPr txBox="1">
            <a:spLocks noChangeArrowheads="1"/>
          </p:cNvSpPr>
          <p:nvPr/>
        </p:nvSpPr>
        <p:spPr bwMode="auto">
          <a:xfrm>
            <a:off x="6151563" y="1014413"/>
            <a:ext cx="2549288" cy="535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800" b="1" dirty="0" err="1" smtClean="0"/>
              <a:t>sclera</a:t>
            </a:r>
            <a:endParaRPr lang="hu-HU" altLang="hu-HU" sz="1800" b="1" dirty="0" smtClean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hu-HU" altLang="hu-HU" sz="1800" b="1" dirty="0" smtClean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hu-HU" altLang="hu-HU" sz="1800" b="1" dirty="0" smtClean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hu-HU" altLang="hu-HU" sz="1800" b="1" dirty="0" smtClean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800" b="1" dirty="0" smtClean="0"/>
              <a:t>      </a:t>
            </a:r>
            <a:r>
              <a:rPr lang="hu-HU" altLang="hu-HU" sz="1800" b="1" dirty="0" err="1" smtClean="0"/>
              <a:t>choroidea</a:t>
            </a:r>
            <a:endParaRPr lang="hu-HU" altLang="hu-HU" sz="1800" b="1" dirty="0" smtClean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hu-HU" altLang="hu-HU" sz="1800" b="1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hu-HU" altLang="hu-HU" sz="1800" b="1" dirty="0" smtClean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800" b="1" dirty="0" smtClean="0"/>
              <a:t>   </a:t>
            </a:r>
            <a:r>
              <a:rPr lang="hu-HU" altLang="hu-HU" sz="1800" b="1" smtClean="0"/>
              <a:t>retina rétegei:</a:t>
            </a:r>
            <a:endParaRPr lang="hu-HU" altLang="hu-HU" sz="1800" b="1" dirty="0" smtClean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800" dirty="0" err="1" smtClean="0"/>
              <a:t>pigmenthám</a:t>
            </a:r>
            <a:endParaRPr lang="hu-HU" altLang="hu-HU" sz="1800" dirty="0" smtClean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800" dirty="0" smtClean="0"/>
              <a:t>csapok és pálcikák rétege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800" dirty="0" smtClean="0"/>
              <a:t>külső magvas réteg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hu-HU" altLang="hu-HU" sz="1800" dirty="0" smtClean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800" dirty="0" smtClean="0"/>
              <a:t>belső magvas réteg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hu-HU" altLang="hu-HU" sz="1800" dirty="0" smtClean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800" dirty="0" err="1" smtClean="0"/>
              <a:t>ganglionsejtek</a:t>
            </a:r>
            <a:r>
              <a:rPr lang="hu-HU" altLang="hu-HU" sz="1800" dirty="0" smtClean="0"/>
              <a:t> rétege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hu-HU" altLang="hu-HU" sz="1800" dirty="0" smtClean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hu-HU" altLang="hu-HU" sz="1800" dirty="0" smtClean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800" dirty="0" smtClean="0"/>
              <a:t>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hu-HU" altLang="hu-HU" sz="1800" dirty="0"/>
          </a:p>
        </p:txBody>
      </p:sp>
      <p:sp>
        <p:nvSpPr>
          <p:cNvPr id="3" name="Lefelé nyíl 2"/>
          <p:cNvSpPr/>
          <p:nvPr/>
        </p:nvSpPr>
        <p:spPr>
          <a:xfrm rot="10800000">
            <a:off x="1376363" y="3770313"/>
            <a:ext cx="249237" cy="25304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u-HU"/>
          </a:p>
        </p:txBody>
      </p:sp>
      <p:sp>
        <p:nvSpPr>
          <p:cNvPr id="4" name="Felfelé nyíl 3"/>
          <p:cNvSpPr/>
          <p:nvPr/>
        </p:nvSpPr>
        <p:spPr>
          <a:xfrm flipH="1" flipV="1">
            <a:off x="2809875" y="3770313"/>
            <a:ext cx="528638" cy="122713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u-HU"/>
          </a:p>
        </p:txBody>
      </p:sp>
      <p:sp>
        <p:nvSpPr>
          <p:cNvPr id="46086" name="Szövegdoboz 4"/>
          <p:cNvSpPr txBox="1">
            <a:spLocks noChangeArrowheads="1"/>
          </p:cNvSpPr>
          <p:nvPr/>
        </p:nvSpPr>
        <p:spPr bwMode="auto">
          <a:xfrm>
            <a:off x="1304925" y="6426200"/>
            <a:ext cx="587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800"/>
              <a:t>fény</a:t>
            </a:r>
          </a:p>
        </p:txBody>
      </p:sp>
      <p:sp>
        <p:nvSpPr>
          <p:cNvPr id="46087" name="Szövegdoboz 5"/>
          <p:cNvSpPr txBox="1">
            <a:spLocks noChangeArrowheads="1"/>
          </p:cNvSpPr>
          <p:nvPr/>
        </p:nvSpPr>
        <p:spPr bwMode="auto">
          <a:xfrm>
            <a:off x="2693988" y="5351463"/>
            <a:ext cx="1027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800"/>
              <a:t>ingerület</a:t>
            </a:r>
          </a:p>
        </p:txBody>
      </p:sp>
      <p:sp>
        <p:nvSpPr>
          <p:cNvPr id="9" name="Jobb oldali kapcsos zárójel 8"/>
          <p:cNvSpPr/>
          <p:nvPr/>
        </p:nvSpPr>
        <p:spPr>
          <a:xfrm>
            <a:off x="6151563" y="2303585"/>
            <a:ext cx="187691" cy="1047628"/>
          </a:xfrm>
          <a:prstGeom prst="rightBrace">
            <a:avLst>
              <a:gd name="adj1" fmla="val 38948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u-HU" dirty="0"/>
          </a:p>
        </p:txBody>
      </p:sp>
      <p:sp>
        <p:nvSpPr>
          <p:cNvPr id="2" name="Vágott nyíl jobbra 1"/>
          <p:cNvSpPr/>
          <p:nvPr/>
        </p:nvSpPr>
        <p:spPr>
          <a:xfrm>
            <a:off x="3074988" y="4957763"/>
            <a:ext cx="939800" cy="98425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u-HU"/>
          </a:p>
        </p:txBody>
      </p:sp>
      <p:cxnSp>
        <p:nvCxnSpPr>
          <p:cNvPr id="10" name="Egyenes összekötő nyíllal 9"/>
          <p:cNvCxnSpPr/>
          <p:nvPr/>
        </p:nvCxnSpPr>
        <p:spPr>
          <a:xfrm flipH="1">
            <a:off x="6425102" y="2303585"/>
            <a:ext cx="107583" cy="52381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zövegdoboz 10"/>
          <p:cNvSpPr txBox="1">
            <a:spLocks noChangeArrowheads="1"/>
          </p:cNvSpPr>
          <p:nvPr/>
        </p:nvSpPr>
        <p:spPr bwMode="auto">
          <a:xfrm>
            <a:off x="155574" y="0"/>
            <a:ext cx="1861151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b="1" dirty="0"/>
              <a:t>29. </a:t>
            </a:r>
            <a:r>
              <a:rPr lang="hu-HU" altLang="hu-HU" b="1" dirty="0" smtClean="0"/>
              <a:t>Szem</a:t>
            </a:r>
            <a:r>
              <a:rPr lang="hu-HU" altLang="hu-HU" sz="1400" b="1" dirty="0" smtClean="0"/>
              <a:t> (HE)</a:t>
            </a:r>
            <a:endParaRPr lang="hu-HU" altLang="hu-HU" sz="14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hu-HU" altLang="hu-HU" sz="1800" dirty="0"/>
          </a:p>
        </p:txBody>
      </p:sp>
    </p:spTree>
    <p:extLst>
      <p:ext uri="{BB962C8B-B14F-4D97-AF65-F5344CB8AC3E}">
        <p14:creationId xmlns:p14="http://schemas.microsoft.com/office/powerpoint/2010/main" val="44299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47625"/>
            <a:ext cx="4359275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063" y="860425"/>
            <a:ext cx="2590800" cy="217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Kép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950" y="3433763"/>
            <a:ext cx="2233613" cy="337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Szövegdoboz 9"/>
          <p:cNvSpPr txBox="1">
            <a:spLocks noChangeArrowheads="1"/>
          </p:cNvSpPr>
          <p:nvPr/>
        </p:nvSpPr>
        <p:spPr bwMode="auto">
          <a:xfrm>
            <a:off x="5092700" y="490538"/>
            <a:ext cx="16700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800" b="1"/>
              <a:t>szürkeállomány</a:t>
            </a:r>
          </a:p>
        </p:txBody>
      </p:sp>
      <p:sp>
        <p:nvSpPr>
          <p:cNvPr id="8198" name="Szövegdoboz 11"/>
          <p:cNvSpPr txBox="1">
            <a:spLocks noChangeArrowheads="1"/>
          </p:cNvSpPr>
          <p:nvPr/>
        </p:nvSpPr>
        <p:spPr bwMode="auto">
          <a:xfrm>
            <a:off x="4413250" y="3030538"/>
            <a:ext cx="20351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800"/>
              <a:t>multipolaris neuron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800"/>
              <a:t>(alfa-motoneuron)</a:t>
            </a:r>
          </a:p>
        </p:txBody>
      </p:sp>
      <p:sp>
        <p:nvSpPr>
          <p:cNvPr id="8199" name="Szövegdoboz 12"/>
          <p:cNvSpPr txBox="1">
            <a:spLocks noChangeArrowheads="1"/>
          </p:cNvSpPr>
          <p:nvPr/>
        </p:nvSpPr>
        <p:spPr bwMode="auto">
          <a:xfrm>
            <a:off x="5465763" y="4257675"/>
            <a:ext cx="1193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800"/>
              <a:t>perykarion</a:t>
            </a:r>
          </a:p>
        </p:txBody>
      </p:sp>
      <p:sp>
        <p:nvSpPr>
          <p:cNvPr id="8200" name="Szövegdoboz 13"/>
          <p:cNvSpPr txBox="1">
            <a:spLocks noChangeArrowheads="1"/>
          </p:cNvSpPr>
          <p:nvPr/>
        </p:nvSpPr>
        <p:spPr bwMode="auto">
          <a:xfrm>
            <a:off x="5340350" y="4673600"/>
            <a:ext cx="13398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800"/>
              <a:t>sejtmag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800"/>
              <a:t>(magvacska)</a:t>
            </a:r>
          </a:p>
        </p:txBody>
      </p:sp>
      <p:sp>
        <p:nvSpPr>
          <p:cNvPr id="8201" name="Szövegdoboz 14"/>
          <p:cNvSpPr txBox="1">
            <a:spLocks noChangeArrowheads="1"/>
          </p:cNvSpPr>
          <p:nvPr/>
        </p:nvSpPr>
        <p:spPr bwMode="auto">
          <a:xfrm>
            <a:off x="5349875" y="5411788"/>
            <a:ext cx="1320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800"/>
              <a:t>axon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800"/>
              <a:t>(axondomb)</a:t>
            </a:r>
          </a:p>
        </p:txBody>
      </p:sp>
      <p:sp>
        <p:nvSpPr>
          <p:cNvPr id="8202" name="Szövegdoboz 15"/>
          <p:cNvSpPr txBox="1">
            <a:spLocks noChangeArrowheads="1"/>
          </p:cNvSpPr>
          <p:nvPr/>
        </p:nvSpPr>
        <p:spPr bwMode="auto">
          <a:xfrm>
            <a:off x="5624513" y="6183313"/>
            <a:ext cx="876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800"/>
              <a:t>dendrit</a:t>
            </a:r>
          </a:p>
        </p:txBody>
      </p:sp>
      <p:sp>
        <p:nvSpPr>
          <p:cNvPr id="8203" name="Szövegdoboz 16"/>
          <p:cNvSpPr txBox="1">
            <a:spLocks noChangeArrowheads="1"/>
          </p:cNvSpPr>
          <p:nvPr/>
        </p:nvSpPr>
        <p:spPr bwMode="auto">
          <a:xfrm>
            <a:off x="5110163" y="3900488"/>
            <a:ext cx="15700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800"/>
              <a:t>Nissl-szemcsék</a:t>
            </a:r>
          </a:p>
        </p:txBody>
      </p:sp>
      <p:cxnSp>
        <p:nvCxnSpPr>
          <p:cNvPr id="22" name="Egyenes összekötő nyíllal 21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H="1" flipV="1">
            <a:off x="5349875" y="2139950"/>
            <a:ext cx="80963" cy="982663"/>
          </a:xfrm>
          <a:prstGeom prst="straightConnector1">
            <a:avLst/>
          </a:prstGeom>
          <a:ln w="317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gyenes összekötő nyíllal 23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V="1">
            <a:off x="6248400" y="2600325"/>
            <a:ext cx="723900" cy="522288"/>
          </a:xfrm>
          <a:prstGeom prst="straightConnector1">
            <a:avLst/>
          </a:prstGeom>
          <a:ln w="317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gyenes összekötő nyíllal 24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6627813" y="4125913"/>
            <a:ext cx="1458912" cy="561975"/>
          </a:xfrm>
          <a:prstGeom prst="straightConnector1">
            <a:avLst/>
          </a:prstGeom>
          <a:ln w="317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gyenes összekötő nyíllal 25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6607175" y="4468813"/>
            <a:ext cx="1077913" cy="371475"/>
          </a:xfrm>
          <a:prstGeom prst="straightConnector1">
            <a:avLst/>
          </a:prstGeom>
          <a:ln w="317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gyenes összekötő nyíllal 26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6448425" y="4965700"/>
            <a:ext cx="1411288" cy="150813"/>
          </a:xfrm>
          <a:prstGeom prst="straightConnector1">
            <a:avLst/>
          </a:prstGeom>
          <a:ln w="317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gyenes összekötő nyíllal 27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V="1">
            <a:off x="6384925" y="5445125"/>
            <a:ext cx="1173163" cy="285750"/>
          </a:xfrm>
          <a:prstGeom prst="straightConnector1">
            <a:avLst/>
          </a:prstGeom>
          <a:ln w="317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gyenes összekötő nyíllal 28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V="1">
            <a:off x="6472238" y="5905500"/>
            <a:ext cx="1317625" cy="488950"/>
          </a:xfrm>
          <a:prstGeom prst="straightConnector1">
            <a:avLst/>
          </a:prstGeom>
          <a:ln w="317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gyenes összekötő nyíllal 36">
            <a:extLst>
              <a:ext uri="{FF2B5EF4-FFF2-40B4-BE49-F238E27FC236}"/>
            </a:extLst>
          </p:cNvPr>
          <p:cNvCxnSpPr/>
          <p:nvPr/>
        </p:nvCxnSpPr>
        <p:spPr>
          <a:xfrm flipV="1">
            <a:off x="3024188" y="1568450"/>
            <a:ext cx="2174875" cy="57150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gyenes összekötő nyíllal 37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7192963" y="2644775"/>
            <a:ext cx="688975" cy="1762125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13" name="Téglalap 2"/>
          <p:cNvSpPr>
            <a:spLocks noChangeArrowheads="1"/>
          </p:cNvSpPr>
          <p:nvPr/>
        </p:nvSpPr>
        <p:spPr bwMode="auto">
          <a:xfrm>
            <a:off x="409575" y="3900488"/>
            <a:ext cx="4572000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800"/>
              <a:t>A hátsó szarv neuronjai kicsi vagy közepes méretűek,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hu-HU" altLang="hu-HU" sz="180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800"/>
              <a:t>az első szarv neuronjai között kifejezetten nagy perikaryonnal rendelkező neuronok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800"/>
              <a:t>az ún. </a:t>
            </a:r>
            <a:r>
              <a:rPr lang="hu-HU" altLang="hu-HU" sz="1800" b="1"/>
              <a:t>alfa motoneuronok </a:t>
            </a:r>
            <a:r>
              <a:rPr lang="hu-HU" altLang="hu-HU" sz="1800"/>
              <a:t>láthatók: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800"/>
              <a:t>- </a:t>
            </a:r>
            <a:r>
              <a:rPr lang="hu-HU" altLang="hu-HU" sz="1800" b="1"/>
              <a:t>Nissl anyag (tigroid, DER</a:t>
            </a:r>
            <a:r>
              <a:rPr lang="hu-HU" altLang="hu-HU" sz="1800"/>
              <a:t>),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800"/>
              <a:t>- a tigroidot tartalmazó dendritek eredése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800"/>
              <a:t>és (ritkán) az axon eredési domb, ami nem tartalmaz tigroidot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zövegdoboz 1"/>
          <p:cNvSpPr txBox="1">
            <a:spLocks noChangeArrowheads="1"/>
          </p:cNvSpPr>
          <p:nvPr/>
        </p:nvSpPr>
        <p:spPr bwMode="auto">
          <a:xfrm>
            <a:off x="4413250" y="-7938"/>
            <a:ext cx="4738688" cy="523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b="1" dirty="0"/>
              <a:t>101. Gerincvelő </a:t>
            </a:r>
            <a:r>
              <a:rPr lang="hu-HU" altLang="hu-HU" sz="1400" b="1" dirty="0"/>
              <a:t>(</a:t>
            </a:r>
            <a:r>
              <a:rPr lang="hu-HU" altLang="hu-HU" sz="1400" b="1" dirty="0" err="1"/>
              <a:t>luxol-fastblue</a:t>
            </a:r>
            <a:r>
              <a:rPr lang="hu-HU" altLang="hu-HU" sz="1400" b="1" dirty="0"/>
              <a:t> + </a:t>
            </a:r>
            <a:r>
              <a:rPr lang="hu-HU" altLang="hu-HU" sz="1400" b="1" dirty="0" err="1"/>
              <a:t>krezilibolya</a:t>
            </a:r>
            <a:r>
              <a:rPr lang="hu-HU" altLang="hu-HU" sz="1400" b="1" dirty="0"/>
              <a:t>)</a:t>
            </a:r>
            <a:endParaRPr lang="hu-HU" altLang="hu-HU" b="1" dirty="0"/>
          </a:p>
        </p:txBody>
      </p:sp>
      <p:pic>
        <p:nvPicPr>
          <p:cNvPr id="40963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52388"/>
            <a:ext cx="4359275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063" y="860425"/>
            <a:ext cx="2590800" cy="217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Kép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950" y="3433763"/>
            <a:ext cx="2233613" cy="337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Kép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4084638"/>
            <a:ext cx="4351338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7" name="Szövegdoboz 9"/>
          <p:cNvSpPr txBox="1">
            <a:spLocks noChangeArrowheads="1"/>
          </p:cNvSpPr>
          <p:nvPr/>
        </p:nvSpPr>
        <p:spPr bwMode="auto">
          <a:xfrm>
            <a:off x="5092700" y="490538"/>
            <a:ext cx="16700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800" b="1"/>
              <a:t>szürkeállomány</a:t>
            </a:r>
          </a:p>
        </p:txBody>
      </p:sp>
      <p:sp>
        <p:nvSpPr>
          <p:cNvPr id="40968" name="Szövegdoboz 11"/>
          <p:cNvSpPr txBox="1">
            <a:spLocks noChangeArrowheads="1"/>
          </p:cNvSpPr>
          <p:nvPr/>
        </p:nvSpPr>
        <p:spPr bwMode="auto">
          <a:xfrm>
            <a:off x="4413250" y="3030538"/>
            <a:ext cx="20351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800"/>
              <a:t>multipolaris neuron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800"/>
              <a:t>(alfa-motoneuron)</a:t>
            </a:r>
          </a:p>
        </p:txBody>
      </p:sp>
      <p:sp>
        <p:nvSpPr>
          <p:cNvPr id="40969" name="Szövegdoboz 12"/>
          <p:cNvSpPr txBox="1">
            <a:spLocks noChangeArrowheads="1"/>
          </p:cNvSpPr>
          <p:nvPr/>
        </p:nvSpPr>
        <p:spPr bwMode="auto">
          <a:xfrm>
            <a:off x="5465763" y="4257675"/>
            <a:ext cx="1193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800"/>
              <a:t>perykarion</a:t>
            </a:r>
          </a:p>
        </p:txBody>
      </p:sp>
      <p:sp>
        <p:nvSpPr>
          <p:cNvPr id="40970" name="Szövegdoboz 13"/>
          <p:cNvSpPr txBox="1">
            <a:spLocks noChangeArrowheads="1"/>
          </p:cNvSpPr>
          <p:nvPr/>
        </p:nvSpPr>
        <p:spPr bwMode="auto">
          <a:xfrm>
            <a:off x="5411788" y="4673600"/>
            <a:ext cx="11985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800"/>
              <a:t>sejtmag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800"/>
              <a:t>magvacska</a:t>
            </a:r>
          </a:p>
        </p:txBody>
      </p:sp>
      <p:sp>
        <p:nvSpPr>
          <p:cNvPr id="40971" name="Szövegdoboz 14"/>
          <p:cNvSpPr txBox="1">
            <a:spLocks noChangeArrowheads="1"/>
          </p:cNvSpPr>
          <p:nvPr/>
        </p:nvSpPr>
        <p:spPr bwMode="auto">
          <a:xfrm>
            <a:off x="5349875" y="5411788"/>
            <a:ext cx="1320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800"/>
              <a:t>axon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800"/>
              <a:t>(axondomb)</a:t>
            </a:r>
          </a:p>
        </p:txBody>
      </p:sp>
      <p:sp>
        <p:nvSpPr>
          <p:cNvPr id="40972" name="Szövegdoboz 15"/>
          <p:cNvSpPr txBox="1">
            <a:spLocks noChangeArrowheads="1"/>
          </p:cNvSpPr>
          <p:nvPr/>
        </p:nvSpPr>
        <p:spPr bwMode="auto">
          <a:xfrm>
            <a:off x="5624513" y="6183313"/>
            <a:ext cx="876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800"/>
              <a:t>dendrit</a:t>
            </a:r>
          </a:p>
        </p:txBody>
      </p:sp>
      <p:sp>
        <p:nvSpPr>
          <p:cNvPr id="40973" name="Szövegdoboz 16"/>
          <p:cNvSpPr txBox="1">
            <a:spLocks noChangeArrowheads="1"/>
          </p:cNvSpPr>
          <p:nvPr/>
        </p:nvSpPr>
        <p:spPr bwMode="auto">
          <a:xfrm>
            <a:off x="5110163" y="3900488"/>
            <a:ext cx="15700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800"/>
              <a:t>Nissl-szemcsék</a:t>
            </a:r>
          </a:p>
        </p:txBody>
      </p:sp>
      <p:sp>
        <p:nvSpPr>
          <p:cNvPr id="40974" name="Szövegdoboz 18"/>
          <p:cNvSpPr txBox="1">
            <a:spLocks noChangeArrowheads="1"/>
          </p:cNvSpPr>
          <p:nvPr/>
        </p:nvSpPr>
        <p:spPr bwMode="auto">
          <a:xfrm>
            <a:off x="1949450" y="6340475"/>
            <a:ext cx="14271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800"/>
              <a:t>myelinhüvely</a:t>
            </a:r>
          </a:p>
        </p:txBody>
      </p:sp>
      <p:sp>
        <p:nvSpPr>
          <p:cNvPr id="40975" name="Szövegdoboz 19"/>
          <p:cNvSpPr txBox="1">
            <a:spLocks noChangeArrowheads="1"/>
          </p:cNvSpPr>
          <p:nvPr/>
        </p:nvSpPr>
        <p:spPr bwMode="auto">
          <a:xfrm>
            <a:off x="1458913" y="3714750"/>
            <a:ext cx="15652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800" b="1"/>
              <a:t>fehérállomány</a:t>
            </a:r>
          </a:p>
        </p:txBody>
      </p:sp>
      <p:cxnSp>
        <p:nvCxnSpPr>
          <p:cNvPr id="22" name="Egyenes összekötő nyíllal 21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H="1" flipV="1">
            <a:off x="5349875" y="2139950"/>
            <a:ext cx="80963" cy="982663"/>
          </a:xfrm>
          <a:prstGeom prst="straightConnector1">
            <a:avLst/>
          </a:prstGeom>
          <a:ln w="317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gyenes összekötő nyíllal 23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V="1">
            <a:off x="6248400" y="2600325"/>
            <a:ext cx="723900" cy="522288"/>
          </a:xfrm>
          <a:prstGeom prst="straightConnector1">
            <a:avLst/>
          </a:prstGeom>
          <a:ln w="317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gyenes összekötő nyíllal 24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6627813" y="4125913"/>
            <a:ext cx="1458912" cy="561975"/>
          </a:xfrm>
          <a:prstGeom prst="straightConnector1">
            <a:avLst/>
          </a:prstGeom>
          <a:ln w="317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gyenes összekötő nyíllal 25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6607175" y="4468813"/>
            <a:ext cx="1077913" cy="371475"/>
          </a:xfrm>
          <a:prstGeom prst="straightConnector1">
            <a:avLst/>
          </a:prstGeom>
          <a:ln w="317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gyenes összekötő nyíllal 26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6434138" y="4889500"/>
            <a:ext cx="1341437" cy="150813"/>
          </a:xfrm>
          <a:prstGeom prst="straightConnector1">
            <a:avLst/>
          </a:prstGeom>
          <a:ln w="317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gyenes összekötő nyíllal 27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V="1">
            <a:off x="6384925" y="5516563"/>
            <a:ext cx="1152525" cy="142875"/>
          </a:xfrm>
          <a:prstGeom prst="straightConnector1">
            <a:avLst/>
          </a:prstGeom>
          <a:ln w="317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gyenes összekötő nyíllal 28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V="1">
            <a:off x="6472238" y="5905500"/>
            <a:ext cx="1317625" cy="488950"/>
          </a:xfrm>
          <a:prstGeom prst="straightConnector1">
            <a:avLst/>
          </a:prstGeom>
          <a:ln w="317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gyenes összekötő nyíllal 36">
            <a:extLst>
              <a:ext uri="{FF2B5EF4-FFF2-40B4-BE49-F238E27FC236}"/>
            </a:extLst>
          </p:cNvPr>
          <p:cNvCxnSpPr/>
          <p:nvPr/>
        </p:nvCxnSpPr>
        <p:spPr>
          <a:xfrm flipV="1">
            <a:off x="3024188" y="1568450"/>
            <a:ext cx="2174875" cy="57150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gyenes összekötő nyíllal 37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7192963" y="2644775"/>
            <a:ext cx="688975" cy="1762125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gyenes összekötő nyíllal 38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H="1">
            <a:off x="2357438" y="2747963"/>
            <a:ext cx="257175" cy="1055687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gyenes összekötő nyíllal 29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6489700" y="5111750"/>
            <a:ext cx="1392238" cy="9525"/>
          </a:xfrm>
          <a:prstGeom prst="straightConnector1">
            <a:avLst/>
          </a:prstGeom>
          <a:ln w="317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921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4"/>
          <p:cNvSpPr txBox="1">
            <a:spLocks noChangeArrowheads="1"/>
          </p:cNvSpPr>
          <p:nvPr/>
        </p:nvSpPr>
        <p:spPr bwMode="auto">
          <a:xfrm>
            <a:off x="2699238" y="2632586"/>
            <a:ext cx="46077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hu-HU" altLang="hu-HU" b="1" dirty="0"/>
              <a:t>22</a:t>
            </a:r>
            <a:r>
              <a:rPr lang="hu-HU" altLang="hu-HU" b="1" dirty="0" smtClean="0"/>
              <a:t>. </a:t>
            </a:r>
            <a:r>
              <a:rPr lang="hu-HU" altLang="hu-HU" b="1" dirty="0" err="1" smtClean="0"/>
              <a:t>Cortex</a:t>
            </a:r>
            <a:r>
              <a:rPr lang="hu-HU" altLang="hu-HU" b="1" dirty="0"/>
              <a:t> </a:t>
            </a:r>
            <a:r>
              <a:rPr lang="hu-HU" altLang="hu-HU" b="1" dirty="0" err="1" smtClean="0"/>
              <a:t>cerebri</a:t>
            </a:r>
            <a:r>
              <a:rPr lang="hu-HU" altLang="hu-HU" b="1" dirty="0" smtClean="0"/>
              <a:t> </a:t>
            </a:r>
            <a:r>
              <a:rPr lang="hu-HU" altLang="hu-HU" sz="1100" b="1" dirty="0" smtClean="0"/>
              <a:t>(</a:t>
            </a:r>
            <a:r>
              <a:rPr lang="hu-HU" altLang="hu-HU" sz="1100" b="1" dirty="0" err="1"/>
              <a:t>luxol-fastblue</a:t>
            </a:r>
            <a:r>
              <a:rPr lang="hu-HU" altLang="hu-HU" sz="1100" b="1" dirty="0"/>
              <a:t> + </a:t>
            </a:r>
            <a:r>
              <a:rPr lang="hu-HU" altLang="hu-HU" sz="1100" b="1" dirty="0" err="1"/>
              <a:t>krezilibolya</a:t>
            </a:r>
            <a:r>
              <a:rPr lang="hu-HU" altLang="hu-HU" sz="1100" b="1" dirty="0" smtClean="0"/>
              <a:t>)</a:t>
            </a:r>
            <a:endParaRPr lang="hu-HU" altLang="hu-HU" sz="1800" dirty="0"/>
          </a:p>
        </p:txBody>
      </p:sp>
    </p:spTree>
    <p:extLst>
      <p:ext uri="{BB962C8B-B14F-4D97-AF65-F5344CB8AC3E}">
        <p14:creationId xmlns:p14="http://schemas.microsoft.com/office/powerpoint/2010/main" val="28629104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2292</TotalTime>
  <Words>989</Words>
  <Application>Microsoft Office PowerPoint</Application>
  <PresentationFormat>Diavetítés a képernyőre (4:3 oldalarány)</PresentationFormat>
  <Paragraphs>384</Paragraphs>
  <Slides>60</Slides>
  <Notes>5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60</vt:i4>
      </vt:variant>
    </vt:vector>
  </HeadingPairs>
  <TitlesOfParts>
    <vt:vector size="66" baseType="lpstr">
      <vt:lpstr>Arial</vt:lpstr>
      <vt:lpstr>Arial Narrow</vt:lpstr>
      <vt:lpstr>Calibri</vt:lpstr>
      <vt:lpstr>Calibri Light</vt:lpstr>
      <vt:lpstr>Office-téma</vt:lpstr>
      <vt:lpstr>CorelDRAW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Piramis sejt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Ora serrata</vt:lpstr>
      <vt:lpstr>PowerPoint bemutató</vt:lpstr>
      <vt:lpstr>PowerPoint bemutató</vt:lpstr>
      <vt:lpstr>PowerPoint bemutató</vt:lpstr>
      <vt:lpstr>Kivétel</vt:lpstr>
      <vt:lpstr>Kivétel</vt:lpstr>
      <vt:lpstr>PowerPoint bemutató</vt:lpstr>
      <vt:lpstr>PowerPoint bemutató</vt:lpstr>
      <vt:lpstr>PowerPoint bemutató</vt:lpstr>
      <vt:lpstr>PowerPoint bemutató</vt:lpstr>
      <vt:lpstr>PowerPoint bemutató</vt:lpstr>
      <vt:lpstr>Macula</vt:lpstr>
      <vt:lpstr>PowerPoint bemutató</vt:lpstr>
      <vt:lpstr>Ductus cochlearis átmetszetben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Ruttkay</dc:creator>
  <cp:lastModifiedBy>Kocsis</cp:lastModifiedBy>
  <cp:revision>99</cp:revision>
  <dcterms:created xsi:type="dcterms:W3CDTF">2018-01-30T07:42:18Z</dcterms:created>
  <dcterms:modified xsi:type="dcterms:W3CDTF">2019-04-22T07:20:25Z</dcterms:modified>
</cp:coreProperties>
</file>