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102"/>
  </p:notesMasterIdLst>
  <p:sldIdLst>
    <p:sldId id="443" r:id="rId2"/>
    <p:sldId id="384" r:id="rId3"/>
    <p:sldId id="258" r:id="rId4"/>
    <p:sldId id="392" r:id="rId5"/>
    <p:sldId id="409" r:id="rId6"/>
    <p:sldId id="410" r:id="rId7"/>
    <p:sldId id="412" r:id="rId8"/>
    <p:sldId id="444" r:id="rId9"/>
    <p:sldId id="269" r:id="rId10"/>
    <p:sldId id="270" r:id="rId11"/>
    <p:sldId id="272" r:id="rId12"/>
    <p:sldId id="273" r:id="rId13"/>
    <p:sldId id="274" r:id="rId14"/>
    <p:sldId id="277" r:id="rId15"/>
    <p:sldId id="276" r:id="rId16"/>
    <p:sldId id="278" r:id="rId17"/>
    <p:sldId id="385" r:id="rId18"/>
    <p:sldId id="279" r:id="rId19"/>
    <p:sldId id="280" r:id="rId20"/>
    <p:sldId id="454" r:id="rId21"/>
    <p:sldId id="281" r:id="rId22"/>
    <p:sldId id="271" r:id="rId23"/>
    <p:sldId id="449" r:id="rId24"/>
    <p:sldId id="450" r:id="rId25"/>
    <p:sldId id="451" r:id="rId26"/>
    <p:sldId id="452" r:id="rId27"/>
    <p:sldId id="453" r:id="rId28"/>
    <p:sldId id="282" r:id="rId29"/>
    <p:sldId id="457" r:id="rId30"/>
    <p:sldId id="283" r:id="rId31"/>
    <p:sldId id="284" r:id="rId32"/>
    <p:sldId id="285" r:id="rId33"/>
    <p:sldId id="286" r:id="rId34"/>
    <p:sldId id="287" r:id="rId35"/>
    <p:sldId id="288" r:id="rId36"/>
    <p:sldId id="290" r:id="rId37"/>
    <p:sldId id="291" r:id="rId38"/>
    <p:sldId id="292" r:id="rId39"/>
    <p:sldId id="293" r:id="rId40"/>
    <p:sldId id="294" r:id="rId41"/>
    <p:sldId id="295" r:id="rId42"/>
    <p:sldId id="296" r:id="rId43"/>
    <p:sldId id="297" r:id="rId44"/>
    <p:sldId id="304" r:id="rId45"/>
    <p:sldId id="298" r:id="rId46"/>
    <p:sldId id="299" r:id="rId47"/>
    <p:sldId id="300" r:id="rId48"/>
    <p:sldId id="301" r:id="rId49"/>
    <p:sldId id="302" r:id="rId50"/>
    <p:sldId id="305" r:id="rId51"/>
    <p:sldId id="395" r:id="rId52"/>
    <p:sldId id="307" r:id="rId53"/>
    <p:sldId id="349" r:id="rId54"/>
    <p:sldId id="350" r:id="rId55"/>
    <p:sldId id="351" r:id="rId56"/>
    <p:sldId id="352" r:id="rId57"/>
    <p:sldId id="388" r:id="rId58"/>
    <p:sldId id="389" r:id="rId59"/>
    <p:sldId id="390" r:id="rId60"/>
    <p:sldId id="456" r:id="rId61"/>
    <p:sldId id="387" r:id="rId62"/>
    <p:sldId id="360" r:id="rId63"/>
    <p:sldId id="362" r:id="rId64"/>
    <p:sldId id="371" r:id="rId65"/>
    <p:sldId id="379" r:id="rId66"/>
    <p:sldId id="372" r:id="rId67"/>
    <p:sldId id="373" r:id="rId68"/>
    <p:sldId id="374" r:id="rId69"/>
    <p:sldId id="375" r:id="rId70"/>
    <p:sldId id="376" r:id="rId71"/>
    <p:sldId id="377" r:id="rId72"/>
    <p:sldId id="346" r:id="rId73"/>
    <p:sldId id="340" r:id="rId74"/>
    <p:sldId id="445" r:id="rId75"/>
    <p:sldId id="386" r:id="rId76"/>
    <p:sldId id="342" r:id="rId77"/>
    <p:sldId id="446" r:id="rId78"/>
    <p:sldId id="383" r:id="rId79"/>
    <p:sldId id="344" r:id="rId80"/>
    <p:sldId id="336" r:id="rId81"/>
    <p:sldId id="399" r:id="rId82"/>
    <p:sldId id="447" r:id="rId83"/>
    <p:sldId id="335" r:id="rId84"/>
    <p:sldId id="345" r:id="rId85"/>
    <p:sldId id="400" r:id="rId86"/>
    <p:sldId id="455" r:id="rId87"/>
    <p:sldId id="408" r:id="rId88"/>
    <p:sldId id="397" r:id="rId89"/>
    <p:sldId id="312" r:id="rId90"/>
    <p:sldId id="398" r:id="rId91"/>
    <p:sldId id="448" r:id="rId92"/>
    <p:sldId id="402" r:id="rId93"/>
    <p:sldId id="403" r:id="rId94"/>
    <p:sldId id="404" r:id="rId95"/>
    <p:sldId id="405" r:id="rId96"/>
    <p:sldId id="406" r:id="rId97"/>
    <p:sldId id="407" r:id="rId98"/>
    <p:sldId id="337" r:id="rId99"/>
    <p:sldId id="339" r:id="rId100"/>
    <p:sldId id="333" r:id="rId101"/>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FFFFFF"/>
    <a:srgbClr val="FF0000"/>
    <a:srgbClr val="FFFF66"/>
    <a:srgbClr val="008080"/>
    <a:srgbClr val="009999"/>
    <a:srgbClr val="FFFF00"/>
    <a:srgbClr val="6600CC"/>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55" autoAdjust="0"/>
    <p:restoredTop sz="82127" autoAdjust="0"/>
  </p:normalViewPr>
  <p:slideViewPr>
    <p:cSldViewPr>
      <p:cViewPr varScale="1">
        <p:scale>
          <a:sx n="79" d="100"/>
          <a:sy n="79" d="100"/>
        </p:scale>
        <p:origin x="96"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hu-HU"/>
          </a:p>
        </p:txBody>
      </p:sp>
      <p:sp>
        <p:nvSpPr>
          <p:cNvPr id="1105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hu-HU"/>
          </a:p>
        </p:txBody>
      </p:sp>
      <p:sp>
        <p:nvSpPr>
          <p:cNvPr id="138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05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smtClean="0"/>
              <a:t>Mintaszöveg szerkesztése </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p>
        </p:txBody>
      </p:sp>
      <p:sp>
        <p:nvSpPr>
          <p:cNvPr id="1105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hu-HU"/>
          </a:p>
        </p:txBody>
      </p:sp>
      <p:sp>
        <p:nvSpPr>
          <p:cNvPr id="1105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0799931F-86EC-4F04-A9B0-21563643563C}" type="slidenum">
              <a:rPr lang="hu-HU"/>
              <a:pPr>
                <a:defRPr/>
              </a:pPr>
              <a:t>‹#›</a:t>
            </a:fld>
            <a:endParaRPr lang="hu-H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18"/>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18"/>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18"/>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18"/>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1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Diakép helye 1"/>
          <p:cNvSpPr>
            <a:spLocks noGrp="1" noRot="1" noChangeAspect="1" noTextEdit="1"/>
          </p:cNvSpPr>
          <p:nvPr>
            <p:ph type="sldImg"/>
          </p:nvPr>
        </p:nvSpPr>
        <p:spPr>
          <a:ln/>
        </p:spPr>
      </p:sp>
      <p:sp>
        <p:nvSpPr>
          <p:cNvPr id="139267" name="Jegyzetek helye 2"/>
          <p:cNvSpPr>
            <a:spLocks noGrp="1"/>
          </p:cNvSpPr>
          <p:nvPr>
            <p:ph type="body" idx="1"/>
          </p:nvPr>
        </p:nvSpPr>
        <p:spPr>
          <a:noFill/>
          <a:ln/>
        </p:spPr>
        <p:txBody>
          <a:bodyPr/>
          <a:lstStyle/>
          <a:p>
            <a:endParaRPr lang="de-DE" smtClean="0">
              <a:latin typeface="Times New Roman" pitchFamily="18" charset="0"/>
            </a:endParaRPr>
          </a:p>
        </p:txBody>
      </p:sp>
      <p:sp>
        <p:nvSpPr>
          <p:cNvPr id="139268" name="Dia számának helye 3"/>
          <p:cNvSpPr>
            <a:spLocks noGrp="1"/>
          </p:cNvSpPr>
          <p:nvPr>
            <p:ph type="sldNum" sz="quarter" idx="5"/>
          </p:nvPr>
        </p:nvSpPr>
        <p:spPr>
          <a:noFill/>
        </p:spPr>
        <p:txBody>
          <a:bodyPr/>
          <a:lstStyle/>
          <a:p>
            <a:fld id="{81140874-BDE7-4C98-8F6A-55E9F8C3B73D}" type="slidenum">
              <a:rPr lang="hu-HU" smtClean="0">
                <a:latin typeface="Arial" pitchFamily="34" charset="0"/>
              </a:rPr>
              <a:pPr/>
              <a:t>14</a:t>
            </a:fld>
            <a:endParaRPr lang="hu-HU"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E83B551B-8D9D-49A6-B41E-54569612E0A4}" type="slidenum">
              <a:rPr lang="hu-HU" smtClean="0">
                <a:latin typeface="Arial" pitchFamily="34" charset="0"/>
              </a:rPr>
              <a:pPr/>
              <a:t>55</a:t>
            </a:fld>
            <a:endParaRPr lang="hu-HU" smtClean="0">
              <a:latin typeface="Arial" pitchFamily="34" charset="0"/>
            </a:endParaRPr>
          </a:p>
        </p:txBody>
      </p:sp>
      <p:sp>
        <p:nvSpPr>
          <p:cNvPr id="142339" name="Rectangle 2"/>
          <p:cNvSpPr>
            <a:spLocks noGrp="1" noRot="1" noChangeAspect="1" noChangeArrowheads="1" noTextEdit="1"/>
          </p:cNvSpPr>
          <p:nvPr>
            <p:ph type="sldImg"/>
          </p:nvPr>
        </p:nvSpPr>
        <p:spPr>
          <a:xfrm>
            <a:off x="1338263" y="914400"/>
            <a:ext cx="4181475" cy="3135313"/>
          </a:xfrm>
          <a:solidFill>
            <a:srgbClr val="FFFFFF"/>
          </a:solidFill>
          <a:ln/>
        </p:spPr>
      </p:sp>
      <p:sp>
        <p:nvSpPr>
          <p:cNvPr id="142340" name="Rectangle 3"/>
          <p:cNvSpPr>
            <a:spLocks noGrp="1" noChangeArrowheads="1"/>
          </p:cNvSpPr>
          <p:nvPr>
            <p:ph type="body" idx="1"/>
          </p:nvPr>
        </p:nvSpPr>
        <p:spPr>
          <a:xfrm>
            <a:off x="1046163" y="4352925"/>
            <a:ext cx="4770437" cy="3479800"/>
          </a:xfrm>
          <a:noFill/>
          <a:ln/>
        </p:spPr>
        <p:txBody>
          <a:bodyPr wrap="none" lIns="82058" tIns="41029" rIns="82058" bIns="41029" anchor="ctr"/>
          <a:lstStyle/>
          <a:p>
            <a:endParaRPr lang="hu-HU"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p:spPr>
        <p:txBody>
          <a:bodyPr/>
          <a:lstStyle/>
          <a:p>
            <a:r>
              <a:rPr lang="hu-HU" smtClean="0">
                <a:latin typeface="Times New Roman" pitchFamily="18" charset="0"/>
              </a:rPr>
              <a:t>If abnormalities of cell division occur, a fetus with mosaicism may result. The baby may have both cells with 46 XY chromosomes and cells with 46 XX chromosomes. This condition has been called hermaphroditism (after the </a:t>
            </a:r>
            <a:r>
              <a:rPr lang="hu-HU" b="1" smtClean="0">
                <a:latin typeface="Times New Roman" pitchFamily="18" charset="0"/>
              </a:rPr>
              <a:t>greek </a:t>
            </a:r>
            <a:r>
              <a:rPr lang="hu-HU" smtClean="0">
                <a:latin typeface="Times New Roman" pitchFamily="18" charset="0"/>
              </a:rPr>
              <a:t>god Hermes and goddes Aphrodite) and it is one of many causes of intersex. Because both male (46-XY) and female (46-XX) cells exist within the same fetus, both male and female structures develop. Typically, the penis is not completely virilized (hypospadias). One or both testes may not be palpable or they may be palpable, but undescended. Whenever you see an infant with both hypospadias and an undescended testis (cryptorchidism), you must consider the possibility of intersex.</a:t>
            </a:r>
          </a:p>
          <a:p>
            <a:r>
              <a:rPr lang="hu-HU" smtClean="0">
                <a:latin typeface="Times New Roman" pitchFamily="18" charset="0"/>
              </a:rPr>
              <a:t>Internally, Müllerian structures develop (uterus, oviducts, vagina). Gonadal tissue of both genders is present in various patterns: a testis on one side and an ovary on the other, a testis on one side and an ovo-testis (gonad containing both ovary and testis) on the other, or an ovary on one side and an ovo-testis on the other.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p:spPr>
        <p:txBody>
          <a:bodyPr/>
          <a:lstStyle/>
          <a:p>
            <a:r>
              <a:rPr lang="hu-HU" smtClean="0">
                <a:latin typeface="Times New Roman" pitchFamily="18" charset="0"/>
              </a:rPr>
              <a:t>Panel A shows the internal structures of a 46,XY patient with pure gonadal dysgenesis. There are bilateral streak gonads</a:t>
            </a:r>
          </a:p>
          <a:p>
            <a:r>
              <a:rPr lang="hu-HU" smtClean="0">
                <a:latin typeface="Times New Roman" pitchFamily="18" charset="0"/>
              </a:rPr>
              <a:t>with retained müllerian structures, fallopian tubes, and a midline uterus.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p:spPr>
        <p:txBody>
          <a:bodyPr/>
          <a:lstStyle/>
          <a:p>
            <a:r>
              <a:rPr lang="hu-HU" smtClean="0">
                <a:latin typeface="Times New Roman" pitchFamily="18" charset="0"/>
              </a:rPr>
              <a:t>Panel B shows severe clitoral hypertrophy caused by masculinization of the external genitalia of a 46,XX patient with female pseudohermaphroditism caused by congenital adrenal hyperplasia.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p:spPr>
        <p:txBody>
          <a:bodyPr/>
          <a:lstStyle/>
          <a:p>
            <a:r>
              <a:rPr lang="hu-HU" smtClean="0">
                <a:latin typeface="Times New Roman" pitchFamily="18" charset="0"/>
              </a:rPr>
              <a:t>Panel C shows incomplete masculinization of the external genitalia of a 46,XY patient with male pseudohermaphroditism. There is a microphallus with perineoscrotal hypospadias and bifid and prepenile scrota.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p:spPr>
        <p:txBody>
          <a:bodyPr/>
          <a:lstStyle/>
          <a:p>
            <a:r>
              <a:rPr lang="hu-HU" smtClean="0">
                <a:latin typeface="Times New Roman" pitchFamily="18" charset="0"/>
              </a:rPr>
              <a:t>Sequential stages in the development of the undifferentiated gonad. A, Formation of sex cords in the genital ridge. B, Relationship between the mesonephric duct and the developing sex cords. C, Ventral view of the developing gonad shown in B.</a:t>
            </a:r>
          </a:p>
          <a:p>
            <a:endParaRPr lang="hu-HU" smtClean="0">
              <a:latin typeface="Times New Roman" pitchFamily="18" charset="0"/>
            </a:endParaRPr>
          </a:p>
          <a:p>
            <a:pPr eaLnBrk="1" hangingPunct="1">
              <a:spcBef>
                <a:spcPct val="0"/>
              </a:spcBef>
            </a:pPr>
            <a:r>
              <a:rPr lang="de-DE" smtClean="0">
                <a:latin typeface="Times New Roman" pitchFamily="18" charset="0"/>
              </a:rPr>
              <a:t>McGeady,</a:t>
            </a:r>
            <a:r>
              <a:rPr lang="hu-HU" smtClean="0">
                <a:latin typeface="Times New Roman" pitchFamily="18" charset="0"/>
              </a:rPr>
              <a:t> </a:t>
            </a:r>
            <a:r>
              <a:rPr lang="de-DE" smtClean="0">
                <a:latin typeface="Times New Roman" pitchFamily="18" charset="0"/>
              </a:rPr>
              <a:t>Quinn,</a:t>
            </a:r>
            <a:r>
              <a:rPr lang="hu-HU" smtClean="0">
                <a:latin typeface="Times New Roman" pitchFamily="18" charset="0"/>
              </a:rPr>
              <a:t> </a:t>
            </a:r>
            <a:r>
              <a:rPr lang="de-DE" smtClean="0">
                <a:latin typeface="Times New Roman" pitchFamily="18" charset="0"/>
              </a:rPr>
              <a:t>FitzPatrick,</a:t>
            </a:r>
            <a:r>
              <a:rPr lang="hu-HU" smtClean="0">
                <a:latin typeface="Times New Roman" pitchFamily="18" charset="0"/>
              </a:rPr>
              <a:t> </a:t>
            </a:r>
            <a:r>
              <a:rPr lang="de-DE" smtClean="0">
                <a:latin typeface="Times New Roman" pitchFamily="18" charset="0"/>
              </a:rPr>
              <a:t>Ryan,</a:t>
            </a:r>
            <a:r>
              <a:rPr lang="hu-HU" smtClean="0">
                <a:latin typeface="Times New Roman" pitchFamily="18" charset="0"/>
              </a:rPr>
              <a:t> </a:t>
            </a:r>
            <a:r>
              <a:rPr lang="de-DE" smtClean="0">
                <a:latin typeface="Times New Roman" pitchFamily="18" charset="0"/>
              </a:rPr>
              <a:t>VETERINARY EMBRYOLOGY</a:t>
            </a:r>
            <a:r>
              <a:rPr lang="hu-HU" smtClean="0">
                <a:latin typeface="Times New Roman" pitchFamily="18" charset="0"/>
              </a:rPr>
              <a:t>, Blackwell, 2006</a:t>
            </a:r>
            <a:endParaRPr lang="de-DE" smtClean="0">
              <a:latin typeface="Times New Roman" pitchFamily="18" charset="0"/>
            </a:endParaRPr>
          </a:p>
          <a:p>
            <a:endParaRPr lang="hu-HU"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p:spPr>
        <p:txBody>
          <a:bodyPr/>
          <a:lstStyle/>
          <a:p>
            <a:r>
              <a:rPr lang="hu-HU" smtClean="0">
                <a:latin typeface="Times New Roman" pitchFamily="18" charset="0"/>
              </a:rPr>
              <a:t>Cross-section, A, and ventral view, B, of the differentiation of the testis from the undifferentiated gonad, showing the</a:t>
            </a:r>
          </a:p>
          <a:p>
            <a:r>
              <a:rPr lang="hu-HU" smtClean="0">
                <a:latin typeface="Times New Roman" pitchFamily="18" charset="0"/>
              </a:rPr>
              <a:t>formation of horseshoe-shaped seminiferous cords. C, Cross-section through seminiferous cords showing Sertoli cells, prespermatogonia and interstitial cells. </a:t>
            </a:r>
          </a:p>
          <a:p>
            <a:pPr eaLnBrk="1" hangingPunct="1">
              <a:spcBef>
                <a:spcPct val="0"/>
              </a:spcBef>
            </a:pPr>
            <a:endParaRPr lang="hu-HU" smtClean="0">
              <a:latin typeface="Times New Roman" pitchFamily="18" charset="0"/>
            </a:endParaRPr>
          </a:p>
          <a:p>
            <a:pPr eaLnBrk="1" hangingPunct="1">
              <a:spcBef>
                <a:spcPct val="0"/>
              </a:spcBef>
            </a:pPr>
            <a:r>
              <a:rPr lang="de-DE" smtClean="0">
                <a:latin typeface="Times New Roman" pitchFamily="18" charset="0"/>
              </a:rPr>
              <a:t>McGeady,</a:t>
            </a:r>
            <a:r>
              <a:rPr lang="hu-HU" smtClean="0">
                <a:latin typeface="Times New Roman" pitchFamily="18" charset="0"/>
              </a:rPr>
              <a:t> </a:t>
            </a:r>
            <a:r>
              <a:rPr lang="de-DE" smtClean="0">
                <a:latin typeface="Times New Roman" pitchFamily="18" charset="0"/>
              </a:rPr>
              <a:t>Quinn,</a:t>
            </a:r>
            <a:r>
              <a:rPr lang="hu-HU" smtClean="0">
                <a:latin typeface="Times New Roman" pitchFamily="18" charset="0"/>
              </a:rPr>
              <a:t> </a:t>
            </a:r>
            <a:r>
              <a:rPr lang="de-DE" smtClean="0">
                <a:latin typeface="Times New Roman" pitchFamily="18" charset="0"/>
              </a:rPr>
              <a:t>FitzPatrick,</a:t>
            </a:r>
            <a:r>
              <a:rPr lang="hu-HU" smtClean="0">
                <a:latin typeface="Times New Roman" pitchFamily="18" charset="0"/>
              </a:rPr>
              <a:t> </a:t>
            </a:r>
            <a:r>
              <a:rPr lang="de-DE" smtClean="0">
                <a:latin typeface="Times New Roman" pitchFamily="18" charset="0"/>
              </a:rPr>
              <a:t>Ryan,</a:t>
            </a:r>
            <a:r>
              <a:rPr lang="hu-HU" smtClean="0">
                <a:latin typeface="Times New Roman" pitchFamily="18" charset="0"/>
              </a:rPr>
              <a:t> </a:t>
            </a:r>
            <a:r>
              <a:rPr lang="de-DE" smtClean="0">
                <a:latin typeface="Times New Roman" pitchFamily="18" charset="0"/>
              </a:rPr>
              <a:t>VETERINARY EMBRYOLOGY</a:t>
            </a:r>
            <a:r>
              <a:rPr lang="hu-HU" smtClean="0">
                <a:latin typeface="Times New Roman" pitchFamily="18" charset="0"/>
              </a:rPr>
              <a:t>, Blackwell, 2006</a:t>
            </a:r>
            <a:endParaRPr lang="de-DE" smtClean="0">
              <a:latin typeface="Times New Roman" pitchFamily="18" charset="0"/>
            </a:endParaRPr>
          </a:p>
          <a:p>
            <a:endParaRPr lang="hu-HU"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r>
              <a:rPr lang="hu-HU" smtClean="0">
                <a:latin typeface="Times New Roman" pitchFamily="18" charset="0"/>
              </a:rPr>
              <a:t>Cross-section, A, and ventral view, B, of differentiation of the ovary from the undifferentiated gonad, showing the</a:t>
            </a:r>
          </a:p>
          <a:p>
            <a:r>
              <a:rPr lang="hu-HU" smtClean="0">
                <a:latin typeface="Times New Roman" pitchFamily="18" charset="0"/>
              </a:rPr>
              <a:t>formation of primordial follicles and the uterine tube. C, Primordial follicles.</a:t>
            </a:r>
          </a:p>
          <a:p>
            <a:endParaRPr lang="hu-HU" smtClean="0">
              <a:latin typeface="Times New Roman" pitchFamily="18" charset="0"/>
            </a:endParaRPr>
          </a:p>
          <a:p>
            <a:pPr eaLnBrk="1" hangingPunct="1">
              <a:spcBef>
                <a:spcPct val="0"/>
              </a:spcBef>
            </a:pPr>
            <a:r>
              <a:rPr lang="de-DE" smtClean="0">
                <a:latin typeface="Times New Roman" pitchFamily="18" charset="0"/>
              </a:rPr>
              <a:t>McGeady,</a:t>
            </a:r>
            <a:r>
              <a:rPr lang="hu-HU" smtClean="0">
                <a:latin typeface="Times New Roman" pitchFamily="18" charset="0"/>
              </a:rPr>
              <a:t> </a:t>
            </a:r>
            <a:r>
              <a:rPr lang="de-DE" smtClean="0">
                <a:latin typeface="Times New Roman" pitchFamily="18" charset="0"/>
              </a:rPr>
              <a:t>Quinn,</a:t>
            </a:r>
            <a:r>
              <a:rPr lang="hu-HU" smtClean="0">
                <a:latin typeface="Times New Roman" pitchFamily="18" charset="0"/>
              </a:rPr>
              <a:t> </a:t>
            </a:r>
            <a:r>
              <a:rPr lang="de-DE" smtClean="0">
                <a:latin typeface="Times New Roman" pitchFamily="18" charset="0"/>
              </a:rPr>
              <a:t>FitzPatrick,</a:t>
            </a:r>
            <a:r>
              <a:rPr lang="hu-HU" smtClean="0">
                <a:latin typeface="Times New Roman" pitchFamily="18" charset="0"/>
              </a:rPr>
              <a:t> </a:t>
            </a:r>
            <a:r>
              <a:rPr lang="de-DE" smtClean="0">
                <a:latin typeface="Times New Roman" pitchFamily="18" charset="0"/>
              </a:rPr>
              <a:t>Ryan,</a:t>
            </a:r>
            <a:r>
              <a:rPr lang="hu-HU" smtClean="0">
                <a:latin typeface="Times New Roman" pitchFamily="18" charset="0"/>
              </a:rPr>
              <a:t> </a:t>
            </a:r>
            <a:r>
              <a:rPr lang="de-DE" smtClean="0">
                <a:latin typeface="Times New Roman" pitchFamily="18" charset="0"/>
              </a:rPr>
              <a:t>VETERINARY EMBRYOLOGY</a:t>
            </a:r>
            <a:r>
              <a:rPr lang="hu-HU" smtClean="0">
                <a:latin typeface="Times New Roman" pitchFamily="18" charset="0"/>
              </a:rPr>
              <a:t>, Blackwell, 2006</a:t>
            </a:r>
            <a:endParaRPr lang="de-DE" smtClean="0">
              <a:latin typeface="Times New Roman" pitchFamily="18" charset="0"/>
            </a:endParaRPr>
          </a:p>
          <a:p>
            <a:endParaRPr lang="hu-HU"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p:spPr>
        <p:txBody>
          <a:bodyPr/>
          <a:lstStyle/>
          <a:p>
            <a:r>
              <a:rPr lang="hu-HU" smtClean="0">
                <a:latin typeface="Times New Roman" pitchFamily="18" charset="0"/>
              </a:rPr>
              <a:t>Cross-section, A, and ventral view, B, of differentiation of the ovary from the undifferentiated gonad, showing the</a:t>
            </a:r>
          </a:p>
          <a:p>
            <a:r>
              <a:rPr lang="hu-HU" smtClean="0">
                <a:latin typeface="Times New Roman" pitchFamily="18" charset="0"/>
              </a:rPr>
              <a:t>formation of primordial follicles and the uterine tube. C, Primordial follicles.</a:t>
            </a:r>
          </a:p>
          <a:p>
            <a:endParaRPr lang="hu-HU" smtClean="0">
              <a:latin typeface="Times New Roman" pitchFamily="18" charset="0"/>
            </a:endParaRPr>
          </a:p>
          <a:p>
            <a:pPr eaLnBrk="1" hangingPunct="1">
              <a:spcBef>
                <a:spcPct val="0"/>
              </a:spcBef>
            </a:pPr>
            <a:r>
              <a:rPr lang="de-DE" smtClean="0">
                <a:latin typeface="Times New Roman" pitchFamily="18" charset="0"/>
              </a:rPr>
              <a:t>McGeady,</a:t>
            </a:r>
            <a:r>
              <a:rPr lang="hu-HU" smtClean="0">
                <a:latin typeface="Times New Roman" pitchFamily="18" charset="0"/>
              </a:rPr>
              <a:t> </a:t>
            </a:r>
            <a:r>
              <a:rPr lang="de-DE" smtClean="0">
                <a:latin typeface="Times New Roman" pitchFamily="18" charset="0"/>
              </a:rPr>
              <a:t>Quinn,</a:t>
            </a:r>
            <a:r>
              <a:rPr lang="hu-HU" smtClean="0">
                <a:latin typeface="Times New Roman" pitchFamily="18" charset="0"/>
              </a:rPr>
              <a:t> </a:t>
            </a:r>
            <a:r>
              <a:rPr lang="de-DE" smtClean="0">
                <a:latin typeface="Times New Roman" pitchFamily="18" charset="0"/>
              </a:rPr>
              <a:t>FitzPatrick,</a:t>
            </a:r>
            <a:r>
              <a:rPr lang="hu-HU" smtClean="0">
                <a:latin typeface="Times New Roman" pitchFamily="18" charset="0"/>
              </a:rPr>
              <a:t> </a:t>
            </a:r>
            <a:r>
              <a:rPr lang="de-DE" smtClean="0">
                <a:latin typeface="Times New Roman" pitchFamily="18" charset="0"/>
              </a:rPr>
              <a:t>Ryan,</a:t>
            </a:r>
            <a:r>
              <a:rPr lang="hu-HU" smtClean="0">
                <a:latin typeface="Times New Roman" pitchFamily="18" charset="0"/>
              </a:rPr>
              <a:t> </a:t>
            </a:r>
            <a:r>
              <a:rPr lang="de-DE" smtClean="0">
                <a:latin typeface="Times New Roman" pitchFamily="18" charset="0"/>
              </a:rPr>
              <a:t>VETERINARY EMBRYOLOGY</a:t>
            </a:r>
            <a:r>
              <a:rPr lang="hu-HU" smtClean="0">
                <a:latin typeface="Times New Roman" pitchFamily="18" charset="0"/>
              </a:rPr>
              <a:t>, Blackwell, 2006</a:t>
            </a:r>
            <a:endParaRPr lang="de-DE" smtClean="0">
              <a:latin typeface="Times New Roman" pitchFamily="18" charset="0"/>
            </a:endParaRPr>
          </a:p>
          <a:p>
            <a:endParaRPr lang="hu-HU"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p:spPr>
        <p:txBody>
          <a:bodyPr/>
          <a:lstStyle/>
          <a:p>
            <a:r>
              <a:rPr lang="hu-HU" smtClean="0">
                <a:latin typeface="Times New Roman" pitchFamily="18" charset="0"/>
              </a:rPr>
              <a:t>Cross-section, A, and ventral view, B, of the differentiation of the testis from the undifferentiated gonad, showing the</a:t>
            </a:r>
          </a:p>
          <a:p>
            <a:r>
              <a:rPr lang="hu-HU" smtClean="0">
                <a:latin typeface="Times New Roman" pitchFamily="18" charset="0"/>
              </a:rPr>
              <a:t>formation of horseshoe-shaped seminiferous cords. C, Cross-section through seminiferous cords showing Sertoli cells, prespermatogonia and interstitial cells.</a:t>
            </a:r>
          </a:p>
          <a:p>
            <a:pPr eaLnBrk="1" hangingPunct="1">
              <a:spcBef>
                <a:spcPct val="0"/>
              </a:spcBef>
            </a:pPr>
            <a:endParaRPr lang="hu-HU" smtClean="0">
              <a:latin typeface="Times New Roman" pitchFamily="18" charset="0"/>
            </a:endParaRPr>
          </a:p>
          <a:p>
            <a:pPr eaLnBrk="1" hangingPunct="1">
              <a:spcBef>
                <a:spcPct val="0"/>
              </a:spcBef>
            </a:pPr>
            <a:r>
              <a:rPr lang="de-DE" smtClean="0">
                <a:latin typeface="Times New Roman" pitchFamily="18" charset="0"/>
              </a:rPr>
              <a:t>McGeady,</a:t>
            </a:r>
            <a:r>
              <a:rPr lang="hu-HU" smtClean="0">
                <a:latin typeface="Times New Roman" pitchFamily="18" charset="0"/>
              </a:rPr>
              <a:t> </a:t>
            </a:r>
            <a:r>
              <a:rPr lang="de-DE" smtClean="0">
                <a:latin typeface="Times New Roman" pitchFamily="18" charset="0"/>
              </a:rPr>
              <a:t>Quinn,</a:t>
            </a:r>
            <a:r>
              <a:rPr lang="hu-HU" smtClean="0">
                <a:latin typeface="Times New Roman" pitchFamily="18" charset="0"/>
              </a:rPr>
              <a:t> </a:t>
            </a:r>
            <a:r>
              <a:rPr lang="de-DE" smtClean="0">
                <a:latin typeface="Times New Roman" pitchFamily="18" charset="0"/>
              </a:rPr>
              <a:t>FitzPatrick,</a:t>
            </a:r>
            <a:r>
              <a:rPr lang="hu-HU" smtClean="0">
                <a:latin typeface="Times New Roman" pitchFamily="18" charset="0"/>
              </a:rPr>
              <a:t> </a:t>
            </a:r>
            <a:r>
              <a:rPr lang="de-DE" smtClean="0">
                <a:latin typeface="Times New Roman" pitchFamily="18" charset="0"/>
              </a:rPr>
              <a:t>Ryan,</a:t>
            </a:r>
            <a:r>
              <a:rPr lang="hu-HU" smtClean="0">
                <a:latin typeface="Times New Roman" pitchFamily="18" charset="0"/>
              </a:rPr>
              <a:t> </a:t>
            </a:r>
            <a:r>
              <a:rPr lang="de-DE" smtClean="0">
                <a:latin typeface="Times New Roman" pitchFamily="18" charset="0"/>
              </a:rPr>
              <a:t>VETERINARY EMBRYOLOGY</a:t>
            </a:r>
            <a:r>
              <a:rPr lang="hu-HU" smtClean="0">
                <a:latin typeface="Times New Roman" pitchFamily="18" charset="0"/>
              </a:rPr>
              <a:t>, Blackwell, 2006</a:t>
            </a:r>
            <a:endParaRPr lang="de-DE" smtClean="0">
              <a:latin typeface="Times New Roman" pitchFamily="18" charset="0"/>
            </a:endParaRPr>
          </a:p>
          <a:p>
            <a:endParaRPr lang="hu-HU"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Capel</a:t>
            </a:r>
            <a:r>
              <a:rPr lang="hu-HU" dirty="0"/>
              <a:t>, MOD, 2000</a:t>
            </a:r>
            <a:endParaRPr lang="de-DE" dirty="0"/>
          </a:p>
        </p:txBody>
      </p:sp>
      <p:sp>
        <p:nvSpPr>
          <p:cNvPr id="4" name="Dia számának helye 3"/>
          <p:cNvSpPr>
            <a:spLocks noGrp="1"/>
          </p:cNvSpPr>
          <p:nvPr>
            <p:ph type="sldNum" sz="quarter" idx="10"/>
          </p:nvPr>
        </p:nvSpPr>
        <p:spPr/>
        <p:txBody>
          <a:bodyPr/>
          <a:lstStyle/>
          <a:p>
            <a:fld id="{0D54A199-F069-4E98-8C1C-75233215E4DF}" type="slidenum">
              <a:rPr lang="de-DE" smtClean="0"/>
              <a:t>29</a:t>
            </a:fld>
            <a:endParaRPr lang="de-DE"/>
          </a:p>
        </p:txBody>
      </p:sp>
    </p:spTree>
    <p:extLst>
      <p:ext uri="{BB962C8B-B14F-4D97-AF65-F5344CB8AC3E}">
        <p14:creationId xmlns:p14="http://schemas.microsoft.com/office/powerpoint/2010/main" val="2613376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5306D94A-BF1A-4076-A0BC-96DDE12A76C1}" type="slidenum">
              <a:rPr lang="hu-HU" smtClean="0">
                <a:latin typeface="Arial" pitchFamily="34" charset="0"/>
              </a:rPr>
              <a:pPr/>
              <a:t>53</a:t>
            </a:fld>
            <a:endParaRPr lang="hu-HU" smtClean="0">
              <a:latin typeface="Arial" pitchFamily="34" charset="0"/>
            </a:endParaRPr>
          </a:p>
        </p:txBody>
      </p:sp>
      <p:sp>
        <p:nvSpPr>
          <p:cNvPr id="140291" name="Rectangle 2"/>
          <p:cNvSpPr>
            <a:spLocks noGrp="1" noRot="1" noChangeAspect="1" noChangeArrowheads="1" noTextEdit="1"/>
          </p:cNvSpPr>
          <p:nvPr>
            <p:ph type="sldImg"/>
          </p:nvPr>
        </p:nvSpPr>
        <p:spPr>
          <a:xfrm>
            <a:off x="1338263" y="914400"/>
            <a:ext cx="4181475" cy="3135313"/>
          </a:xfrm>
          <a:solidFill>
            <a:srgbClr val="FFFFFF"/>
          </a:solidFill>
          <a:ln/>
        </p:spPr>
      </p:sp>
      <p:sp>
        <p:nvSpPr>
          <p:cNvPr id="140292" name="Rectangle 3"/>
          <p:cNvSpPr>
            <a:spLocks noGrp="1" noChangeArrowheads="1"/>
          </p:cNvSpPr>
          <p:nvPr>
            <p:ph type="body" idx="1"/>
          </p:nvPr>
        </p:nvSpPr>
        <p:spPr>
          <a:xfrm>
            <a:off x="1046163" y="4352925"/>
            <a:ext cx="4770437" cy="3479800"/>
          </a:xfrm>
          <a:noFill/>
          <a:ln/>
        </p:spPr>
        <p:txBody>
          <a:bodyPr wrap="none" lIns="82058" tIns="41029" rIns="82058" bIns="41029" anchor="ctr"/>
          <a:lstStyle/>
          <a:p>
            <a:endParaRPr lang="hu-HU"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EE5E2775-538C-4876-9C12-B02540BEF9AA}" type="slidenum">
              <a:rPr lang="hu-HU" smtClean="0">
                <a:latin typeface="Arial" pitchFamily="34" charset="0"/>
              </a:rPr>
              <a:pPr/>
              <a:t>54</a:t>
            </a:fld>
            <a:endParaRPr lang="hu-HU" smtClean="0">
              <a:latin typeface="Arial" pitchFamily="34" charset="0"/>
            </a:endParaRPr>
          </a:p>
        </p:txBody>
      </p:sp>
      <p:sp>
        <p:nvSpPr>
          <p:cNvPr id="141315" name="Rectangle 2"/>
          <p:cNvSpPr>
            <a:spLocks noGrp="1" noRot="1" noChangeAspect="1" noChangeArrowheads="1" noTextEdit="1"/>
          </p:cNvSpPr>
          <p:nvPr>
            <p:ph type="sldImg"/>
          </p:nvPr>
        </p:nvSpPr>
        <p:spPr>
          <a:xfrm>
            <a:off x="1338263" y="914400"/>
            <a:ext cx="4181475" cy="3135313"/>
          </a:xfrm>
          <a:solidFill>
            <a:srgbClr val="FFFFFF"/>
          </a:solidFill>
          <a:ln/>
        </p:spPr>
      </p:sp>
      <p:sp>
        <p:nvSpPr>
          <p:cNvPr id="141316" name="Rectangle 3"/>
          <p:cNvSpPr>
            <a:spLocks noGrp="1" noChangeArrowheads="1"/>
          </p:cNvSpPr>
          <p:nvPr>
            <p:ph type="body" idx="1"/>
          </p:nvPr>
        </p:nvSpPr>
        <p:spPr>
          <a:xfrm>
            <a:off x="1046163" y="4352925"/>
            <a:ext cx="4770437" cy="3479800"/>
          </a:xfrm>
          <a:noFill/>
          <a:ln/>
        </p:spPr>
        <p:txBody>
          <a:bodyPr wrap="none" lIns="82058" tIns="41029" rIns="82058" bIns="41029" anchor="ctr"/>
          <a:lstStyle/>
          <a:p>
            <a:endParaRPr lang="hu-HU"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4" name="Rectangle 1026"/>
          <p:cNvSpPr>
            <a:spLocks noChangeArrowheads="1"/>
          </p:cNvSpPr>
          <p:nvPr/>
        </p:nvSpPr>
        <p:spPr bwMode="ltGray">
          <a:xfrm>
            <a:off x="0" y="0"/>
            <a:ext cx="825500" cy="6858000"/>
          </a:xfrm>
          <a:prstGeom prst="rect">
            <a:avLst/>
          </a:prstGeom>
          <a:solidFill>
            <a:schemeClr val="tx2">
              <a:alpha val="50000"/>
            </a:schemeClr>
          </a:solidFill>
          <a:ln w="9525">
            <a:noFill/>
            <a:miter lim="800000"/>
            <a:headEnd/>
            <a:tailEnd/>
          </a:ln>
        </p:spPr>
        <p:txBody>
          <a:bodyPr wrap="none" anchor="ctr"/>
          <a:lstStyle/>
          <a:p>
            <a:pPr eaLnBrk="0" hangingPunct="0">
              <a:defRPr/>
            </a:pPr>
            <a:endParaRPr lang="de-DE">
              <a:latin typeface="Arial" charset="0"/>
            </a:endParaRPr>
          </a:p>
        </p:txBody>
      </p:sp>
      <p:sp>
        <p:nvSpPr>
          <p:cNvPr id="5" name="Rectangle 1032"/>
          <p:cNvSpPr>
            <a:spLocks noChangeArrowheads="1"/>
          </p:cNvSpPr>
          <p:nvPr/>
        </p:nvSpPr>
        <p:spPr bwMode="ltGray">
          <a:xfrm>
            <a:off x="0" y="3543300"/>
            <a:ext cx="3343275" cy="122238"/>
          </a:xfrm>
          <a:prstGeom prst="rect">
            <a:avLst/>
          </a:prstGeom>
          <a:solidFill>
            <a:schemeClr val="bg2">
              <a:alpha val="50000"/>
            </a:schemeClr>
          </a:solidFill>
          <a:ln w="9525">
            <a:noFill/>
            <a:miter lim="800000"/>
            <a:headEnd/>
            <a:tailEnd/>
          </a:ln>
        </p:spPr>
        <p:txBody>
          <a:bodyPr wrap="none" anchor="ctr"/>
          <a:lstStyle/>
          <a:p>
            <a:pPr eaLnBrk="0" hangingPunct="0">
              <a:defRPr/>
            </a:pPr>
            <a:endParaRPr lang="de-DE">
              <a:latin typeface="Arial" charset="0"/>
            </a:endParaRPr>
          </a:p>
        </p:txBody>
      </p:sp>
      <p:sp>
        <p:nvSpPr>
          <p:cNvPr id="70659" name="Rectangle 1027"/>
          <p:cNvSpPr>
            <a:spLocks noGrp="1" noChangeArrowheads="1"/>
          </p:cNvSpPr>
          <p:nvPr>
            <p:ph type="ctrTitle"/>
          </p:nvPr>
        </p:nvSpPr>
        <p:spPr>
          <a:xfrm>
            <a:off x="685800" y="2133600"/>
            <a:ext cx="7772400" cy="1143000"/>
          </a:xfrm>
        </p:spPr>
        <p:txBody>
          <a:bodyPr/>
          <a:lstStyle>
            <a:lvl1pPr>
              <a:defRPr/>
            </a:lvl1pPr>
          </a:lstStyle>
          <a:p>
            <a:r>
              <a:rPr lang="hu-HU"/>
              <a:t>Mintacím szerkesztése</a:t>
            </a:r>
          </a:p>
        </p:txBody>
      </p:sp>
      <p:sp>
        <p:nvSpPr>
          <p:cNvPr id="70660" name="Rectangle 1028"/>
          <p:cNvSpPr>
            <a:spLocks noGrp="1" noChangeArrowheads="1"/>
          </p:cNvSpPr>
          <p:nvPr>
            <p:ph type="subTitle" idx="1"/>
          </p:nvPr>
        </p:nvSpPr>
        <p:spPr>
          <a:xfrm>
            <a:off x="1447800" y="3886200"/>
            <a:ext cx="6400800" cy="1752600"/>
          </a:xfrm>
        </p:spPr>
        <p:txBody>
          <a:bodyPr/>
          <a:lstStyle>
            <a:lvl1pPr marL="0" indent="0" algn="ctr">
              <a:buFont typeface="Monotype Sorts" pitchFamily="2" charset="2"/>
              <a:buNone/>
              <a:defRPr/>
            </a:lvl1pPr>
          </a:lstStyle>
          <a:p>
            <a:r>
              <a:rPr lang="hu-HU"/>
              <a:t>Mintaalcím szerkesztése</a:t>
            </a:r>
          </a:p>
        </p:txBody>
      </p:sp>
      <p:sp>
        <p:nvSpPr>
          <p:cNvPr id="6" name="Rectangle 1029"/>
          <p:cNvSpPr>
            <a:spLocks noGrp="1" noChangeArrowheads="1"/>
          </p:cNvSpPr>
          <p:nvPr>
            <p:ph type="dt" sz="half" idx="10"/>
          </p:nvPr>
        </p:nvSpPr>
        <p:spPr/>
        <p:txBody>
          <a:bodyPr/>
          <a:lstStyle>
            <a:lvl1pPr>
              <a:defRPr>
                <a:solidFill>
                  <a:srgbClr val="CCECFF"/>
                </a:solidFill>
              </a:defRPr>
            </a:lvl1pPr>
          </a:lstStyle>
          <a:p>
            <a:pPr>
              <a:defRPr/>
            </a:pPr>
            <a:endParaRPr lang="hu-HU"/>
          </a:p>
        </p:txBody>
      </p:sp>
      <p:sp>
        <p:nvSpPr>
          <p:cNvPr id="7" name="Rectangle 1030"/>
          <p:cNvSpPr>
            <a:spLocks noGrp="1" noChangeArrowheads="1"/>
          </p:cNvSpPr>
          <p:nvPr>
            <p:ph type="ftr" sz="quarter" idx="11"/>
          </p:nvPr>
        </p:nvSpPr>
        <p:spPr/>
        <p:txBody>
          <a:bodyPr/>
          <a:lstStyle>
            <a:lvl1pPr>
              <a:defRPr>
                <a:solidFill>
                  <a:srgbClr val="CCECFF"/>
                </a:solidFill>
              </a:defRPr>
            </a:lvl1pPr>
          </a:lstStyle>
          <a:p>
            <a:pPr>
              <a:defRPr/>
            </a:pPr>
            <a:endParaRPr lang="hu-HU"/>
          </a:p>
        </p:txBody>
      </p:sp>
      <p:sp>
        <p:nvSpPr>
          <p:cNvPr id="8" name="Rectangle 1031"/>
          <p:cNvSpPr>
            <a:spLocks noGrp="1" noChangeArrowheads="1"/>
          </p:cNvSpPr>
          <p:nvPr>
            <p:ph type="sldNum" sz="quarter" idx="12"/>
          </p:nvPr>
        </p:nvSpPr>
        <p:spPr/>
        <p:txBody>
          <a:bodyPr/>
          <a:lstStyle>
            <a:lvl1pPr>
              <a:defRPr>
                <a:solidFill>
                  <a:srgbClr val="CCECFF"/>
                </a:solidFill>
              </a:defRPr>
            </a:lvl1pPr>
          </a:lstStyle>
          <a:p>
            <a:pPr>
              <a:defRPr/>
            </a:pPr>
            <a:fld id="{8F862E48-5842-4406-B5A1-E4F4F02C2DF8}" type="slidenum">
              <a:rPr lang="hu-HU"/>
              <a:pPr>
                <a:defRPr/>
              </a:pPr>
              <a:t>‹#›</a:t>
            </a:fld>
            <a:endParaRPr lang="hu-H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FFA926DF-C7E0-46D0-B94F-3715BB1BBCD8}"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400800" y="457200"/>
            <a:ext cx="2057400" cy="5638800"/>
          </a:xfrm>
        </p:spPr>
        <p:txBody>
          <a:bodyPr vert="eaVert"/>
          <a:lstStyle/>
          <a:p>
            <a:r>
              <a:rPr lang="hu-HU" smtClean="0"/>
              <a:t>Mintacím szerkesztése</a:t>
            </a:r>
            <a:endParaRPr lang="de-DE"/>
          </a:p>
        </p:txBody>
      </p:sp>
      <p:sp>
        <p:nvSpPr>
          <p:cNvPr id="3" name="Függőleges szöveg helye 2"/>
          <p:cNvSpPr>
            <a:spLocks noGrp="1"/>
          </p:cNvSpPr>
          <p:nvPr>
            <p:ph type="body" orient="vert" idx="1"/>
          </p:nvPr>
        </p:nvSpPr>
        <p:spPr>
          <a:xfrm>
            <a:off x="228600" y="457200"/>
            <a:ext cx="6019800" cy="56388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81368B48-BFA0-4FDE-B9A2-CC7FEECC6717}"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C1E05BD9-5604-4DA0-BC67-EB7D86FA2C2A}"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de-DE"/>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2A48E627-D34B-4CF3-9EF6-0C9AD10607EC}"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Tartalom helye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Tartalom helye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D76EFE76-6177-484E-9D8D-5782F0E29A18}"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de-DE"/>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CEB1608A-FCBE-4C16-A7F1-716167120791}"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EFD3EF95-73C5-40CE-9148-B4EADB60AE30}"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07907BC4-20F4-4335-9B41-348F7F1F031D}"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lstStyle>
            <a:lvl1pPr algn="l">
              <a:defRPr sz="2000" b="1"/>
            </a:lvl1pPr>
          </a:lstStyle>
          <a:p>
            <a:r>
              <a:rPr lang="hu-HU" smtClean="0"/>
              <a:t>Mintacím szerkesztése</a:t>
            </a:r>
            <a:endParaRPr lang="de-DE"/>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479B7117-E989-4DD2-9050-8C82CBA2EDB7}"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lstStyle>
            <a:lvl1pPr algn="l">
              <a:defRPr sz="2000" b="1"/>
            </a:lvl1pPr>
          </a:lstStyle>
          <a:p>
            <a:r>
              <a:rPr lang="hu-HU" smtClean="0"/>
              <a:t>Mintacím szerkesztése</a:t>
            </a:r>
            <a:endParaRPr lang="de-DE"/>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E7B6AE72-C238-414F-B7F3-D88C3E60A9CB}"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hu-HU" smtClean="0"/>
              <a:t>Mintacím szerkesztése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69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8" charset="-18"/>
              </a:defRPr>
            </a:lvl1pPr>
          </a:lstStyle>
          <a:p>
            <a:pPr>
              <a:defRPr/>
            </a:pPr>
            <a:endParaRPr lang="hu-HU"/>
          </a:p>
        </p:txBody>
      </p:sp>
      <p:sp>
        <p:nvSpPr>
          <p:cNvPr id="69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8" charset="-18"/>
              </a:defRPr>
            </a:lvl1pPr>
          </a:lstStyle>
          <a:p>
            <a:pPr>
              <a:defRPr/>
            </a:pPr>
            <a:endParaRPr lang="hu-HU"/>
          </a:p>
        </p:txBody>
      </p:sp>
      <p:sp>
        <p:nvSpPr>
          <p:cNvPr id="69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Times New Roman" pitchFamily="18" charset="-18"/>
              </a:defRPr>
            </a:lvl1pPr>
          </a:lstStyle>
          <a:p>
            <a:pPr>
              <a:defRPr/>
            </a:pPr>
            <a:fld id="{BBB259FB-184C-413A-A5C6-E80E34A1AB8F}" type="slidenum">
              <a:rPr lang="hu-HU"/>
              <a:pPr>
                <a:defRPr/>
              </a:pPr>
              <a:t>‹#›</a:t>
            </a:fld>
            <a:endParaRPr lang="hu-HU"/>
          </a:p>
        </p:txBody>
      </p:sp>
      <p:sp>
        <p:nvSpPr>
          <p:cNvPr id="69639" name="Rectangle 7"/>
          <p:cNvSpPr>
            <a:spLocks noChangeArrowheads="1"/>
          </p:cNvSpPr>
          <p:nvPr/>
        </p:nvSpPr>
        <p:spPr bwMode="gray">
          <a:xfrm>
            <a:off x="0" y="1638300"/>
            <a:ext cx="3343275" cy="122238"/>
          </a:xfrm>
          <a:prstGeom prst="rect">
            <a:avLst/>
          </a:prstGeom>
          <a:solidFill>
            <a:schemeClr val="bg2">
              <a:alpha val="50000"/>
            </a:schemeClr>
          </a:solidFill>
          <a:ln w="9525">
            <a:noFill/>
            <a:miter lim="800000"/>
            <a:headEnd/>
            <a:tailEnd/>
          </a:ln>
        </p:spPr>
        <p:txBody>
          <a:bodyPr wrap="none" anchor="ctr"/>
          <a:lstStyle/>
          <a:p>
            <a:pPr eaLnBrk="0" hangingPunct="0">
              <a:defRPr/>
            </a:pPr>
            <a:endParaRPr lang="de-DE">
              <a:latin typeface="Arial" charset="0"/>
            </a:endParaRPr>
          </a:p>
        </p:txBody>
      </p:sp>
    </p:spTree>
  </p:cSld>
  <p:clrMap bg1="dk2" tx1="lt1" bg2="dk1" tx2="lt2" accent1="accent1" accent2="accent2" accent3="accent3" accent4="accent4" accent5="accent5" accent6="accent6" hlink="hlink" folHlink="folHlink"/>
  <p:sldLayoutIdLst>
    <p:sldLayoutId id="2147483676"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69639"/>
                                        </p:tgtEl>
                                        <p:attrNameLst>
                                          <p:attrName>style.visibility</p:attrName>
                                        </p:attrNameLst>
                                      </p:cBhvr>
                                      <p:to>
                                        <p:strVal val="visible"/>
                                      </p:to>
                                    </p:set>
                                    <p:animEffect transition="in" filter="wipe(right)">
                                      <p:cBhvr>
                                        <p:cTn id="7" dur="500"/>
                                        <p:tgtEl>
                                          <p:spTgt spid="69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folHlink"/>
        </a:buClr>
        <a:buSzPct val="75000"/>
        <a:buFont typeface="Monotype Sorts"/>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Monotype Sorts"/>
        <a:buChar char="n"/>
        <a:defRPr kumimoji="1"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50000"/>
        <a:buFont typeface="Monotype Sorts"/>
        <a:buChar char="n"/>
        <a:defRPr kumimoji="1"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2.wmf"/><Relationship Id="rId4" Type="http://schemas.openxmlformats.org/officeDocument/2006/relationships/image" Target="../media/image21.wmf"/></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w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55.png"/><Relationship Id="rId4" Type="http://schemas.openxmlformats.org/officeDocument/2006/relationships/oleObject" Target="../embeddings/oleObject6.bin"/></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70.png"/></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63.png"/></Relationships>
</file>

<file path=ppt/slides/_rels/slide8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en.wikipedia.org/wiki/DHEA" TargetMode="External"/><Relationship Id="rId2" Type="http://schemas.openxmlformats.org/officeDocument/2006/relationships/hyperlink" Target="http://en.wikipedia.org/wiki/Androgen" TargetMode="External"/><Relationship Id="rId1" Type="http://schemas.openxmlformats.org/officeDocument/2006/relationships/slideLayout" Target="../slideLayouts/slideLayout2.xml"/><Relationship Id="rId5" Type="http://schemas.openxmlformats.org/officeDocument/2006/relationships/hyperlink" Target="http://en.wikipedia.org/wiki/Testosterone" TargetMode="External"/><Relationship Id="rId4" Type="http://schemas.openxmlformats.org/officeDocument/2006/relationships/hyperlink" Target="http://en.wikipedia.org/wiki/Androstenedione"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8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9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1266" name="Rectangle 3"/>
          <p:cNvSpPr>
            <a:spLocks noGrp="1" noChangeArrowheads="1"/>
          </p:cNvSpPr>
          <p:nvPr>
            <p:ph type="subTitle" idx="4294967295"/>
          </p:nvPr>
        </p:nvSpPr>
        <p:spPr>
          <a:xfrm>
            <a:off x="5580063" y="5084763"/>
            <a:ext cx="3132137" cy="839787"/>
          </a:xfrm>
          <a:noFill/>
        </p:spPr>
        <p:txBody>
          <a:bodyPr/>
          <a:lstStyle/>
          <a:p>
            <a:pPr marL="0" indent="0" algn="ctr">
              <a:lnSpc>
                <a:spcPct val="90000"/>
              </a:lnSpc>
              <a:spcBef>
                <a:spcPct val="50000"/>
              </a:spcBef>
              <a:buFont typeface="Monotype Sorts"/>
              <a:buNone/>
            </a:pPr>
            <a:r>
              <a:rPr lang="hu-HU" sz="2800" b="1" i="1" dirty="0" smtClean="0">
                <a:solidFill>
                  <a:srgbClr val="4D4D4D"/>
                </a:solidFill>
                <a:effectLst/>
                <a:latin typeface="Calibri" pitchFamily="34" charset="0"/>
              </a:rPr>
              <a:t>dr. Attila Magyar </a:t>
            </a:r>
            <a:br>
              <a:rPr lang="hu-HU" sz="2800" b="1" i="1" dirty="0" smtClean="0">
                <a:solidFill>
                  <a:srgbClr val="4D4D4D"/>
                </a:solidFill>
                <a:effectLst/>
                <a:latin typeface="Calibri" pitchFamily="34" charset="0"/>
              </a:rPr>
            </a:br>
            <a:r>
              <a:rPr lang="hu-HU" sz="2800" b="1" i="1" dirty="0" smtClean="0">
                <a:solidFill>
                  <a:srgbClr val="4D4D4D"/>
                </a:solidFill>
                <a:effectLst/>
                <a:latin typeface="Calibri" pitchFamily="34" charset="0"/>
              </a:rPr>
              <a:t> </a:t>
            </a:r>
            <a:r>
              <a:rPr lang="hu-HU" sz="2800" b="1" i="1" dirty="0" smtClean="0">
                <a:solidFill>
                  <a:srgbClr val="4D4D4D"/>
                </a:solidFill>
                <a:effectLst/>
                <a:latin typeface="Calibri" pitchFamily="34" charset="0"/>
              </a:rPr>
              <a:t>23.04.2019</a:t>
            </a:r>
            <a:endParaRPr lang="hu-HU" sz="2800" b="1" i="1" dirty="0" smtClean="0">
              <a:solidFill>
                <a:srgbClr val="4D4D4D"/>
              </a:solidFill>
              <a:effectLst/>
              <a:latin typeface="Calibri" pitchFamily="34" charset="0"/>
            </a:endParaRPr>
          </a:p>
        </p:txBody>
      </p:sp>
      <p:grpSp>
        <p:nvGrpSpPr>
          <p:cNvPr id="11267" name="Group 43"/>
          <p:cNvGrpSpPr>
            <a:grpSpLocks/>
          </p:cNvGrpSpPr>
          <p:nvPr/>
        </p:nvGrpSpPr>
        <p:grpSpPr bwMode="auto">
          <a:xfrm>
            <a:off x="0" y="-15875"/>
            <a:ext cx="4608513" cy="647700"/>
            <a:chOff x="0" y="0"/>
            <a:chExt cx="2903" cy="408"/>
          </a:xfrm>
        </p:grpSpPr>
        <p:grpSp>
          <p:nvGrpSpPr>
            <p:cNvPr id="11299" name="Csoportba foglalás 8"/>
            <p:cNvGrpSpPr>
              <a:grpSpLocks/>
            </p:cNvGrpSpPr>
            <p:nvPr/>
          </p:nvGrpSpPr>
          <p:grpSpPr bwMode="auto">
            <a:xfrm>
              <a:off x="0" y="0"/>
              <a:ext cx="975" cy="408"/>
              <a:chOff x="0" y="0"/>
              <a:chExt cx="1548363" cy="648370"/>
            </a:xfrm>
          </p:grpSpPr>
          <p:pic>
            <p:nvPicPr>
              <p:cNvPr id="11306" name="Picture 4"/>
              <p:cNvPicPr>
                <a:picLocks noChangeAspect="1" noChangeArrowheads="1"/>
              </p:cNvPicPr>
              <p:nvPr/>
            </p:nvPicPr>
            <p:blipFill>
              <a:blip r:embed="rId3" cstate="print"/>
              <a:srcRect/>
              <a:stretch>
                <a:fillRect/>
              </a:stretch>
            </p:blipFill>
            <p:spPr bwMode="auto">
              <a:xfrm>
                <a:off x="0" y="0"/>
                <a:ext cx="792787" cy="648370"/>
              </a:xfrm>
              <a:prstGeom prst="rect">
                <a:avLst/>
              </a:prstGeom>
              <a:noFill/>
              <a:ln w="9525">
                <a:noFill/>
                <a:miter lim="800000"/>
                <a:headEnd/>
                <a:tailEnd/>
              </a:ln>
            </p:spPr>
          </p:pic>
          <p:pic>
            <p:nvPicPr>
              <p:cNvPr id="11307" name="Picture 4"/>
              <p:cNvPicPr>
                <a:picLocks noChangeAspect="1" noChangeArrowheads="1"/>
              </p:cNvPicPr>
              <p:nvPr/>
            </p:nvPicPr>
            <p:blipFill>
              <a:blip r:embed="rId3" cstate="print"/>
              <a:srcRect/>
              <a:stretch>
                <a:fillRect/>
              </a:stretch>
            </p:blipFill>
            <p:spPr bwMode="auto">
              <a:xfrm>
                <a:off x="755576" y="0"/>
                <a:ext cx="792787" cy="648370"/>
              </a:xfrm>
              <a:prstGeom prst="rect">
                <a:avLst/>
              </a:prstGeom>
              <a:noFill/>
              <a:ln w="9525">
                <a:noFill/>
                <a:miter lim="800000"/>
                <a:headEnd/>
                <a:tailEnd/>
              </a:ln>
            </p:spPr>
          </p:pic>
        </p:grpSp>
        <p:grpSp>
          <p:nvGrpSpPr>
            <p:cNvPr id="11300" name="Csoportba foglalás 10"/>
            <p:cNvGrpSpPr>
              <a:grpSpLocks/>
            </p:cNvGrpSpPr>
            <p:nvPr/>
          </p:nvGrpSpPr>
          <p:grpSpPr bwMode="auto">
            <a:xfrm>
              <a:off x="978" y="0"/>
              <a:ext cx="975" cy="408"/>
              <a:chOff x="0" y="0"/>
              <a:chExt cx="1548363" cy="648370"/>
            </a:xfrm>
          </p:grpSpPr>
          <p:pic>
            <p:nvPicPr>
              <p:cNvPr id="11304" name="Picture 4"/>
              <p:cNvPicPr>
                <a:picLocks noChangeAspect="1" noChangeArrowheads="1"/>
              </p:cNvPicPr>
              <p:nvPr/>
            </p:nvPicPr>
            <p:blipFill>
              <a:blip r:embed="rId3" cstate="print"/>
              <a:srcRect/>
              <a:stretch>
                <a:fillRect/>
              </a:stretch>
            </p:blipFill>
            <p:spPr bwMode="auto">
              <a:xfrm>
                <a:off x="0" y="0"/>
                <a:ext cx="792787" cy="648370"/>
              </a:xfrm>
              <a:prstGeom prst="rect">
                <a:avLst/>
              </a:prstGeom>
              <a:noFill/>
              <a:ln w="9525">
                <a:noFill/>
                <a:miter lim="800000"/>
                <a:headEnd/>
                <a:tailEnd/>
              </a:ln>
            </p:spPr>
          </p:pic>
          <p:pic>
            <p:nvPicPr>
              <p:cNvPr id="11305" name="Picture 4"/>
              <p:cNvPicPr>
                <a:picLocks noChangeAspect="1" noChangeArrowheads="1"/>
              </p:cNvPicPr>
              <p:nvPr/>
            </p:nvPicPr>
            <p:blipFill>
              <a:blip r:embed="rId3" cstate="print"/>
              <a:srcRect/>
              <a:stretch>
                <a:fillRect/>
              </a:stretch>
            </p:blipFill>
            <p:spPr bwMode="auto">
              <a:xfrm>
                <a:off x="755576" y="0"/>
                <a:ext cx="792787" cy="648370"/>
              </a:xfrm>
              <a:prstGeom prst="rect">
                <a:avLst/>
              </a:prstGeom>
              <a:noFill/>
              <a:ln w="9525">
                <a:noFill/>
                <a:miter lim="800000"/>
                <a:headEnd/>
                <a:tailEnd/>
              </a:ln>
            </p:spPr>
          </p:pic>
        </p:grpSp>
        <p:grpSp>
          <p:nvGrpSpPr>
            <p:cNvPr id="11301" name="Csoportba foglalás 13"/>
            <p:cNvGrpSpPr>
              <a:grpSpLocks/>
            </p:cNvGrpSpPr>
            <p:nvPr/>
          </p:nvGrpSpPr>
          <p:grpSpPr bwMode="auto">
            <a:xfrm>
              <a:off x="1927" y="0"/>
              <a:ext cx="976" cy="408"/>
              <a:chOff x="0" y="0"/>
              <a:chExt cx="1548363" cy="648370"/>
            </a:xfrm>
          </p:grpSpPr>
          <p:pic>
            <p:nvPicPr>
              <p:cNvPr id="11302" name="Picture 4"/>
              <p:cNvPicPr>
                <a:picLocks noChangeAspect="1" noChangeArrowheads="1"/>
              </p:cNvPicPr>
              <p:nvPr/>
            </p:nvPicPr>
            <p:blipFill>
              <a:blip r:embed="rId3" cstate="print"/>
              <a:srcRect/>
              <a:stretch>
                <a:fillRect/>
              </a:stretch>
            </p:blipFill>
            <p:spPr bwMode="auto">
              <a:xfrm>
                <a:off x="0" y="0"/>
                <a:ext cx="792787" cy="648370"/>
              </a:xfrm>
              <a:prstGeom prst="rect">
                <a:avLst/>
              </a:prstGeom>
              <a:noFill/>
              <a:ln w="9525">
                <a:noFill/>
                <a:miter lim="800000"/>
                <a:headEnd/>
                <a:tailEnd/>
              </a:ln>
            </p:spPr>
          </p:pic>
          <p:pic>
            <p:nvPicPr>
              <p:cNvPr id="11303" name="Picture 4"/>
              <p:cNvPicPr>
                <a:picLocks noChangeAspect="1" noChangeArrowheads="1"/>
              </p:cNvPicPr>
              <p:nvPr/>
            </p:nvPicPr>
            <p:blipFill>
              <a:blip r:embed="rId3" cstate="print"/>
              <a:srcRect/>
              <a:stretch>
                <a:fillRect/>
              </a:stretch>
            </p:blipFill>
            <p:spPr bwMode="auto">
              <a:xfrm>
                <a:off x="755576" y="0"/>
                <a:ext cx="792787" cy="648370"/>
              </a:xfrm>
              <a:prstGeom prst="rect">
                <a:avLst/>
              </a:prstGeom>
              <a:noFill/>
              <a:ln w="9525">
                <a:noFill/>
                <a:miter lim="800000"/>
                <a:headEnd/>
                <a:tailEnd/>
              </a:ln>
            </p:spPr>
          </p:pic>
        </p:grpSp>
      </p:grpSp>
      <p:grpSp>
        <p:nvGrpSpPr>
          <p:cNvPr id="11268" name="Group 44"/>
          <p:cNvGrpSpPr>
            <a:grpSpLocks/>
          </p:cNvGrpSpPr>
          <p:nvPr/>
        </p:nvGrpSpPr>
        <p:grpSpPr bwMode="auto">
          <a:xfrm>
            <a:off x="4572000" y="-15875"/>
            <a:ext cx="4576763" cy="636588"/>
            <a:chOff x="2880" y="-10"/>
            <a:chExt cx="2883" cy="413"/>
          </a:xfrm>
        </p:grpSpPr>
        <p:grpSp>
          <p:nvGrpSpPr>
            <p:cNvPr id="11290" name="Csoportba foglalás 18"/>
            <p:cNvGrpSpPr>
              <a:grpSpLocks/>
            </p:cNvGrpSpPr>
            <p:nvPr/>
          </p:nvGrpSpPr>
          <p:grpSpPr bwMode="auto">
            <a:xfrm>
              <a:off x="2880" y="-10"/>
              <a:ext cx="1001" cy="413"/>
              <a:chOff x="4491318" y="-16048"/>
              <a:chExt cx="1588943" cy="655878"/>
            </a:xfrm>
          </p:grpSpPr>
          <p:pic>
            <p:nvPicPr>
              <p:cNvPr id="11297" name="Picture 4"/>
              <p:cNvPicPr>
                <a:picLocks noChangeAspect="1" noChangeArrowheads="1"/>
              </p:cNvPicPr>
              <p:nvPr/>
            </p:nvPicPr>
            <p:blipFill>
              <a:blip r:embed="rId4" cstate="print"/>
              <a:srcRect/>
              <a:stretch>
                <a:fillRect/>
              </a:stretch>
            </p:blipFill>
            <p:spPr bwMode="auto">
              <a:xfrm flipH="1">
                <a:off x="4491318" y="-16048"/>
                <a:ext cx="809376" cy="655878"/>
              </a:xfrm>
              <a:prstGeom prst="rect">
                <a:avLst/>
              </a:prstGeom>
              <a:noFill/>
              <a:ln w="9525">
                <a:noFill/>
                <a:miter lim="800000"/>
                <a:headEnd/>
                <a:tailEnd/>
              </a:ln>
            </p:spPr>
          </p:pic>
          <p:pic>
            <p:nvPicPr>
              <p:cNvPr id="11298" name="Picture 4"/>
              <p:cNvPicPr>
                <a:picLocks noChangeAspect="1" noChangeArrowheads="1"/>
              </p:cNvPicPr>
              <p:nvPr/>
            </p:nvPicPr>
            <p:blipFill>
              <a:blip r:embed="rId5" cstate="print"/>
              <a:srcRect/>
              <a:stretch>
                <a:fillRect/>
              </a:stretch>
            </p:blipFill>
            <p:spPr bwMode="auto">
              <a:xfrm flipH="1">
                <a:off x="5278632" y="-16048"/>
                <a:ext cx="801629" cy="655878"/>
              </a:xfrm>
              <a:prstGeom prst="rect">
                <a:avLst/>
              </a:prstGeom>
              <a:noFill/>
              <a:ln w="9525">
                <a:noFill/>
                <a:miter lim="800000"/>
                <a:headEnd/>
                <a:tailEnd/>
              </a:ln>
            </p:spPr>
          </p:pic>
        </p:grpSp>
        <p:grpSp>
          <p:nvGrpSpPr>
            <p:cNvPr id="11291" name="Csoportba foglalás 19"/>
            <p:cNvGrpSpPr>
              <a:grpSpLocks/>
            </p:cNvGrpSpPr>
            <p:nvPr/>
          </p:nvGrpSpPr>
          <p:grpSpPr bwMode="auto">
            <a:xfrm>
              <a:off x="3866" y="-10"/>
              <a:ext cx="950" cy="413"/>
              <a:chOff x="4572000" y="-16048"/>
              <a:chExt cx="1508261" cy="655878"/>
            </a:xfrm>
          </p:grpSpPr>
          <p:pic>
            <p:nvPicPr>
              <p:cNvPr id="11295" name="Picture 4"/>
              <p:cNvPicPr>
                <a:picLocks noChangeAspect="1" noChangeArrowheads="1"/>
              </p:cNvPicPr>
              <p:nvPr/>
            </p:nvPicPr>
            <p:blipFill>
              <a:blip r:embed="rId6" cstate="print"/>
              <a:srcRect/>
              <a:stretch>
                <a:fillRect/>
              </a:stretch>
            </p:blipFill>
            <p:spPr bwMode="auto">
              <a:xfrm flipH="1">
                <a:off x="4572000" y="-16048"/>
                <a:ext cx="727712" cy="655878"/>
              </a:xfrm>
              <a:prstGeom prst="rect">
                <a:avLst/>
              </a:prstGeom>
              <a:noFill/>
              <a:ln w="9525">
                <a:noFill/>
                <a:miter lim="800000"/>
                <a:headEnd/>
                <a:tailEnd/>
              </a:ln>
            </p:spPr>
          </p:pic>
          <p:pic>
            <p:nvPicPr>
              <p:cNvPr id="11296" name="Picture 4"/>
              <p:cNvPicPr>
                <a:picLocks noChangeAspect="1" noChangeArrowheads="1"/>
              </p:cNvPicPr>
              <p:nvPr/>
            </p:nvPicPr>
            <p:blipFill>
              <a:blip r:embed="rId5" cstate="print"/>
              <a:srcRect/>
              <a:stretch>
                <a:fillRect/>
              </a:stretch>
            </p:blipFill>
            <p:spPr bwMode="auto">
              <a:xfrm flipH="1">
                <a:off x="5278632" y="-16048"/>
                <a:ext cx="801629" cy="655878"/>
              </a:xfrm>
              <a:prstGeom prst="rect">
                <a:avLst/>
              </a:prstGeom>
              <a:noFill/>
              <a:ln w="9525">
                <a:noFill/>
                <a:miter lim="800000"/>
                <a:headEnd/>
                <a:tailEnd/>
              </a:ln>
            </p:spPr>
          </p:pic>
        </p:grpSp>
        <p:grpSp>
          <p:nvGrpSpPr>
            <p:cNvPr id="11292" name="Csoportba foglalás 22"/>
            <p:cNvGrpSpPr>
              <a:grpSpLocks/>
            </p:cNvGrpSpPr>
            <p:nvPr/>
          </p:nvGrpSpPr>
          <p:grpSpPr bwMode="auto">
            <a:xfrm>
              <a:off x="4813" y="-10"/>
              <a:ext cx="950" cy="413"/>
              <a:chOff x="4572000" y="-16048"/>
              <a:chExt cx="1508261" cy="655878"/>
            </a:xfrm>
          </p:grpSpPr>
          <p:pic>
            <p:nvPicPr>
              <p:cNvPr id="11293" name="Picture 4"/>
              <p:cNvPicPr>
                <a:picLocks noChangeAspect="1" noChangeArrowheads="1"/>
              </p:cNvPicPr>
              <p:nvPr/>
            </p:nvPicPr>
            <p:blipFill>
              <a:blip r:embed="rId6" cstate="print"/>
              <a:srcRect/>
              <a:stretch>
                <a:fillRect/>
              </a:stretch>
            </p:blipFill>
            <p:spPr bwMode="auto">
              <a:xfrm flipH="1">
                <a:off x="4572000" y="-16048"/>
                <a:ext cx="727712" cy="655878"/>
              </a:xfrm>
              <a:prstGeom prst="rect">
                <a:avLst/>
              </a:prstGeom>
              <a:noFill/>
              <a:ln w="9525">
                <a:noFill/>
                <a:miter lim="800000"/>
                <a:headEnd/>
                <a:tailEnd/>
              </a:ln>
            </p:spPr>
          </p:pic>
          <p:pic>
            <p:nvPicPr>
              <p:cNvPr id="11294" name="Picture 4"/>
              <p:cNvPicPr>
                <a:picLocks noChangeAspect="1" noChangeArrowheads="1"/>
              </p:cNvPicPr>
              <p:nvPr/>
            </p:nvPicPr>
            <p:blipFill>
              <a:blip r:embed="rId5" cstate="print"/>
              <a:srcRect/>
              <a:stretch>
                <a:fillRect/>
              </a:stretch>
            </p:blipFill>
            <p:spPr bwMode="auto">
              <a:xfrm flipH="1">
                <a:off x="5278632" y="-16048"/>
                <a:ext cx="801629" cy="655878"/>
              </a:xfrm>
              <a:prstGeom prst="rect">
                <a:avLst/>
              </a:prstGeom>
              <a:noFill/>
              <a:ln w="9525">
                <a:noFill/>
                <a:miter lim="800000"/>
                <a:headEnd/>
                <a:tailEnd/>
              </a:ln>
            </p:spPr>
          </p:pic>
        </p:grpSp>
      </p:grpSp>
      <p:grpSp>
        <p:nvGrpSpPr>
          <p:cNvPr id="11269" name="Csoportba foglalás 26"/>
          <p:cNvGrpSpPr>
            <a:grpSpLocks/>
          </p:cNvGrpSpPr>
          <p:nvPr/>
        </p:nvGrpSpPr>
        <p:grpSpPr bwMode="auto">
          <a:xfrm rot="10800000">
            <a:off x="4763" y="6210300"/>
            <a:ext cx="9139237" cy="647700"/>
            <a:chOff x="0" y="0"/>
            <a:chExt cx="9139210" cy="648370"/>
          </a:xfrm>
        </p:grpSpPr>
        <p:grpSp>
          <p:nvGrpSpPr>
            <p:cNvPr id="11272" name="Csoportba foglalás 8"/>
            <p:cNvGrpSpPr>
              <a:grpSpLocks/>
            </p:cNvGrpSpPr>
            <p:nvPr/>
          </p:nvGrpSpPr>
          <p:grpSpPr bwMode="auto">
            <a:xfrm>
              <a:off x="0" y="0"/>
              <a:ext cx="1548363" cy="648370"/>
              <a:chOff x="0" y="0"/>
              <a:chExt cx="1548363" cy="648370"/>
            </a:xfrm>
          </p:grpSpPr>
          <p:pic>
            <p:nvPicPr>
              <p:cNvPr id="11288" name="Picture 4"/>
              <p:cNvPicPr>
                <a:picLocks noChangeAspect="1" noChangeArrowheads="1"/>
              </p:cNvPicPr>
              <p:nvPr/>
            </p:nvPicPr>
            <p:blipFill>
              <a:blip r:embed="rId3" cstate="print"/>
              <a:srcRect/>
              <a:stretch>
                <a:fillRect/>
              </a:stretch>
            </p:blipFill>
            <p:spPr bwMode="auto">
              <a:xfrm>
                <a:off x="0" y="0"/>
                <a:ext cx="792787" cy="648370"/>
              </a:xfrm>
              <a:prstGeom prst="rect">
                <a:avLst/>
              </a:prstGeom>
              <a:noFill/>
              <a:ln w="9525">
                <a:noFill/>
                <a:miter lim="800000"/>
                <a:headEnd/>
                <a:tailEnd/>
              </a:ln>
            </p:spPr>
          </p:pic>
          <p:pic>
            <p:nvPicPr>
              <p:cNvPr id="11289" name="Picture 4"/>
              <p:cNvPicPr>
                <a:picLocks noChangeAspect="1" noChangeArrowheads="1"/>
              </p:cNvPicPr>
              <p:nvPr/>
            </p:nvPicPr>
            <p:blipFill>
              <a:blip r:embed="rId3" cstate="print"/>
              <a:srcRect/>
              <a:stretch>
                <a:fillRect/>
              </a:stretch>
            </p:blipFill>
            <p:spPr bwMode="auto">
              <a:xfrm>
                <a:off x="755576" y="0"/>
                <a:ext cx="792787" cy="648370"/>
              </a:xfrm>
              <a:prstGeom prst="rect">
                <a:avLst/>
              </a:prstGeom>
              <a:noFill/>
              <a:ln w="9525">
                <a:noFill/>
                <a:miter lim="800000"/>
                <a:headEnd/>
                <a:tailEnd/>
              </a:ln>
            </p:spPr>
          </p:pic>
        </p:grpSp>
        <p:grpSp>
          <p:nvGrpSpPr>
            <p:cNvPr id="11273" name="Csoportba foglalás 10"/>
            <p:cNvGrpSpPr>
              <a:grpSpLocks/>
            </p:cNvGrpSpPr>
            <p:nvPr/>
          </p:nvGrpSpPr>
          <p:grpSpPr bwMode="auto">
            <a:xfrm>
              <a:off x="1552437" y="0"/>
              <a:ext cx="1548363" cy="648370"/>
              <a:chOff x="0" y="0"/>
              <a:chExt cx="1548363" cy="648370"/>
            </a:xfrm>
          </p:grpSpPr>
          <p:pic>
            <p:nvPicPr>
              <p:cNvPr id="11286" name="Picture 4"/>
              <p:cNvPicPr>
                <a:picLocks noChangeAspect="1" noChangeArrowheads="1"/>
              </p:cNvPicPr>
              <p:nvPr/>
            </p:nvPicPr>
            <p:blipFill>
              <a:blip r:embed="rId3" cstate="print"/>
              <a:srcRect/>
              <a:stretch>
                <a:fillRect/>
              </a:stretch>
            </p:blipFill>
            <p:spPr bwMode="auto">
              <a:xfrm>
                <a:off x="0" y="0"/>
                <a:ext cx="792787" cy="648370"/>
              </a:xfrm>
              <a:prstGeom prst="rect">
                <a:avLst/>
              </a:prstGeom>
              <a:noFill/>
              <a:ln w="9525">
                <a:noFill/>
                <a:miter lim="800000"/>
                <a:headEnd/>
                <a:tailEnd/>
              </a:ln>
            </p:spPr>
          </p:pic>
          <p:pic>
            <p:nvPicPr>
              <p:cNvPr id="11287" name="Picture 4"/>
              <p:cNvPicPr>
                <a:picLocks noChangeAspect="1" noChangeArrowheads="1"/>
              </p:cNvPicPr>
              <p:nvPr/>
            </p:nvPicPr>
            <p:blipFill>
              <a:blip r:embed="rId3" cstate="print"/>
              <a:srcRect/>
              <a:stretch>
                <a:fillRect/>
              </a:stretch>
            </p:blipFill>
            <p:spPr bwMode="auto">
              <a:xfrm>
                <a:off x="755576" y="0"/>
                <a:ext cx="792787" cy="648370"/>
              </a:xfrm>
              <a:prstGeom prst="rect">
                <a:avLst/>
              </a:prstGeom>
              <a:noFill/>
              <a:ln w="9525">
                <a:noFill/>
                <a:miter lim="800000"/>
                <a:headEnd/>
                <a:tailEnd/>
              </a:ln>
            </p:spPr>
          </p:pic>
        </p:grpSp>
        <p:grpSp>
          <p:nvGrpSpPr>
            <p:cNvPr id="11274" name="Csoportba foglalás 13"/>
            <p:cNvGrpSpPr>
              <a:grpSpLocks/>
            </p:cNvGrpSpPr>
            <p:nvPr/>
          </p:nvGrpSpPr>
          <p:grpSpPr bwMode="auto">
            <a:xfrm>
              <a:off x="3059832" y="0"/>
              <a:ext cx="1548363" cy="648370"/>
              <a:chOff x="0" y="0"/>
              <a:chExt cx="1548363" cy="648370"/>
            </a:xfrm>
          </p:grpSpPr>
          <p:pic>
            <p:nvPicPr>
              <p:cNvPr id="11284" name="Picture 4"/>
              <p:cNvPicPr>
                <a:picLocks noChangeAspect="1" noChangeArrowheads="1"/>
              </p:cNvPicPr>
              <p:nvPr/>
            </p:nvPicPr>
            <p:blipFill>
              <a:blip r:embed="rId3" cstate="print"/>
              <a:srcRect/>
              <a:stretch>
                <a:fillRect/>
              </a:stretch>
            </p:blipFill>
            <p:spPr bwMode="auto">
              <a:xfrm>
                <a:off x="0" y="0"/>
                <a:ext cx="792787" cy="648370"/>
              </a:xfrm>
              <a:prstGeom prst="rect">
                <a:avLst/>
              </a:prstGeom>
              <a:noFill/>
              <a:ln w="9525">
                <a:noFill/>
                <a:miter lim="800000"/>
                <a:headEnd/>
                <a:tailEnd/>
              </a:ln>
            </p:spPr>
          </p:pic>
          <p:pic>
            <p:nvPicPr>
              <p:cNvPr id="11285" name="Picture 4"/>
              <p:cNvPicPr>
                <a:picLocks noChangeAspect="1" noChangeArrowheads="1"/>
              </p:cNvPicPr>
              <p:nvPr/>
            </p:nvPicPr>
            <p:blipFill>
              <a:blip r:embed="rId3" cstate="print"/>
              <a:srcRect/>
              <a:stretch>
                <a:fillRect/>
              </a:stretch>
            </p:blipFill>
            <p:spPr bwMode="auto">
              <a:xfrm>
                <a:off x="755576" y="0"/>
                <a:ext cx="792787" cy="648370"/>
              </a:xfrm>
              <a:prstGeom prst="rect">
                <a:avLst/>
              </a:prstGeom>
              <a:noFill/>
              <a:ln w="9525">
                <a:noFill/>
                <a:miter lim="800000"/>
                <a:headEnd/>
                <a:tailEnd/>
              </a:ln>
            </p:spPr>
          </p:pic>
        </p:grpSp>
        <p:grpSp>
          <p:nvGrpSpPr>
            <p:cNvPr id="11275" name="Csoportba foglalás 18"/>
            <p:cNvGrpSpPr>
              <a:grpSpLocks/>
            </p:cNvGrpSpPr>
            <p:nvPr/>
          </p:nvGrpSpPr>
          <p:grpSpPr bwMode="auto">
            <a:xfrm>
              <a:off x="4572000" y="0"/>
              <a:ext cx="1579315" cy="648000"/>
              <a:chOff x="4491318" y="0"/>
              <a:chExt cx="1579315" cy="648000"/>
            </a:xfrm>
          </p:grpSpPr>
          <p:pic>
            <p:nvPicPr>
              <p:cNvPr id="11282" name="Picture 4"/>
              <p:cNvPicPr>
                <a:picLocks noChangeAspect="1" noChangeArrowheads="1"/>
              </p:cNvPicPr>
              <p:nvPr/>
            </p:nvPicPr>
            <p:blipFill>
              <a:blip r:embed="rId7" cstate="print"/>
              <a:srcRect/>
              <a:stretch>
                <a:fillRect/>
              </a:stretch>
            </p:blipFill>
            <p:spPr bwMode="auto">
              <a:xfrm flipH="1">
                <a:off x="4491318" y="0"/>
                <a:ext cx="799654" cy="648000"/>
              </a:xfrm>
              <a:prstGeom prst="rect">
                <a:avLst/>
              </a:prstGeom>
              <a:noFill/>
              <a:ln w="9525">
                <a:noFill/>
                <a:miter lim="800000"/>
                <a:headEnd/>
                <a:tailEnd/>
              </a:ln>
            </p:spPr>
          </p:pic>
          <p:pic>
            <p:nvPicPr>
              <p:cNvPr id="11283" name="Picture 4"/>
              <p:cNvPicPr>
                <a:picLocks noChangeAspect="1" noChangeArrowheads="1"/>
              </p:cNvPicPr>
              <p:nvPr/>
            </p:nvPicPr>
            <p:blipFill>
              <a:blip r:embed="rId3" cstate="print"/>
              <a:srcRect/>
              <a:stretch>
                <a:fillRect/>
              </a:stretch>
            </p:blipFill>
            <p:spPr bwMode="auto">
              <a:xfrm flipH="1">
                <a:off x="5278633" y="0"/>
                <a:ext cx="792000" cy="648000"/>
              </a:xfrm>
              <a:prstGeom prst="rect">
                <a:avLst/>
              </a:prstGeom>
              <a:noFill/>
              <a:ln w="9525">
                <a:noFill/>
                <a:miter lim="800000"/>
                <a:headEnd/>
                <a:tailEnd/>
              </a:ln>
            </p:spPr>
          </p:pic>
        </p:grpSp>
        <p:grpSp>
          <p:nvGrpSpPr>
            <p:cNvPr id="11276" name="Csoportba foglalás 19"/>
            <p:cNvGrpSpPr>
              <a:grpSpLocks/>
            </p:cNvGrpSpPr>
            <p:nvPr/>
          </p:nvGrpSpPr>
          <p:grpSpPr bwMode="auto">
            <a:xfrm>
              <a:off x="6137956" y="0"/>
              <a:ext cx="1498632" cy="648000"/>
              <a:chOff x="4572001" y="0"/>
              <a:chExt cx="1498632" cy="648000"/>
            </a:xfrm>
          </p:grpSpPr>
          <p:pic>
            <p:nvPicPr>
              <p:cNvPr id="11280" name="Picture 4"/>
              <p:cNvPicPr>
                <a:picLocks noChangeAspect="1" noChangeArrowheads="1"/>
              </p:cNvPicPr>
              <p:nvPr/>
            </p:nvPicPr>
            <p:blipFill>
              <a:blip r:embed="rId8" cstate="print"/>
              <a:srcRect/>
              <a:stretch>
                <a:fillRect/>
              </a:stretch>
            </p:blipFill>
            <p:spPr bwMode="auto">
              <a:xfrm flipH="1">
                <a:off x="4572001" y="0"/>
                <a:ext cx="718971" cy="648000"/>
              </a:xfrm>
              <a:prstGeom prst="rect">
                <a:avLst/>
              </a:prstGeom>
              <a:noFill/>
              <a:ln w="9525">
                <a:noFill/>
                <a:miter lim="800000"/>
                <a:headEnd/>
                <a:tailEnd/>
              </a:ln>
            </p:spPr>
          </p:pic>
          <p:pic>
            <p:nvPicPr>
              <p:cNvPr id="11281" name="Picture 4"/>
              <p:cNvPicPr>
                <a:picLocks noChangeAspect="1" noChangeArrowheads="1"/>
              </p:cNvPicPr>
              <p:nvPr/>
            </p:nvPicPr>
            <p:blipFill>
              <a:blip r:embed="rId3" cstate="print"/>
              <a:srcRect/>
              <a:stretch>
                <a:fillRect/>
              </a:stretch>
            </p:blipFill>
            <p:spPr bwMode="auto">
              <a:xfrm flipH="1">
                <a:off x="5278633" y="0"/>
                <a:ext cx="792000" cy="648000"/>
              </a:xfrm>
              <a:prstGeom prst="rect">
                <a:avLst/>
              </a:prstGeom>
              <a:noFill/>
              <a:ln w="9525">
                <a:noFill/>
                <a:miter lim="800000"/>
                <a:headEnd/>
                <a:tailEnd/>
              </a:ln>
            </p:spPr>
          </p:pic>
        </p:grpSp>
        <p:grpSp>
          <p:nvGrpSpPr>
            <p:cNvPr id="11277" name="Csoportba foglalás 22"/>
            <p:cNvGrpSpPr>
              <a:grpSpLocks/>
            </p:cNvGrpSpPr>
            <p:nvPr/>
          </p:nvGrpSpPr>
          <p:grpSpPr bwMode="auto">
            <a:xfrm>
              <a:off x="7640578" y="0"/>
              <a:ext cx="1498632" cy="648000"/>
              <a:chOff x="4572001" y="0"/>
              <a:chExt cx="1498632" cy="648000"/>
            </a:xfrm>
          </p:grpSpPr>
          <p:pic>
            <p:nvPicPr>
              <p:cNvPr id="11278" name="Picture 4"/>
              <p:cNvPicPr>
                <a:picLocks noChangeAspect="1" noChangeArrowheads="1"/>
              </p:cNvPicPr>
              <p:nvPr/>
            </p:nvPicPr>
            <p:blipFill>
              <a:blip r:embed="rId8" cstate="print"/>
              <a:srcRect/>
              <a:stretch>
                <a:fillRect/>
              </a:stretch>
            </p:blipFill>
            <p:spPr bwMode="auto">
              <a:xfrm flipH="1">
                <a:off x="4572001" y="0"/>
                <a:ext cx="718971" cy="648000"/>
              </a:xfrm>
              <a:prstGeom prst="rect">
                <a:avLst/>
              </a:prstGeom>
              <a:noFill/>
              <a:ln w="9525">
                <a:noFill/>
                <a:miter lim="800000"/>
                <a:headEnd/>
                <a:tailEnd/>
              </a:ln>
            </p:spPr>
          </p:pic>
          <p:pic>
            <p:nvPicPr>
              <p:cNvPr id="11279" name="Picture 4"/>
              <p:cNvPicPr>
                <a:picLocks noChangeAspect="1" noChangeArrowheads="1"/>
              </p:cNvPicPr>
              <p:nvPr/>
            </p:nvPicPr>
            <p:blipFill>
              <a:blip r:embed="rId3" cstate="print"/>
              <a:srcRect/>
              <a:stretch>
                <a:fillRect/>
              </a:stretch>
            </p:blipFill>
            <p:spPr bwMode="auto">
              <a:xfrm flipH="1">
                <a:off x="5278633" y="0"/>
                <a:ext cx="792000" cy="648000"/>
              </a:xfrm>
              <a:prstGeom prst="rect">
                <a:avLst/>
              </a:prstGeom>
              <a:noFill/>
              <a:ln w="9525">
                <a:noFill/>
                <a:miter lim="800000"/>
                <a:headEnd/>
                <a:tailEnd/>
              </a:ln>
            </p:spPr>
          </p:pic>
        </p:grpSp>
      </p:grpSp>
      <p:sp>
        <p:nvSpPr>
          <p:cNvPr id="44" name="Cím 43"/>
          <p:cNvSpPr>
            <a:spLocks noGrp="1"/>
          </p:cNvSpPr>
          <p:nvPr>
            <p:ph type="ctrTitle" idx="4294967295"/>
          </p:nvPr>
        </p:nvSpPr>
        <p:spPr>
          <a:xfrm>
            <a:off x="1160648" y="1382712"/>
            <a:ext cx="7772400" cy="1470025"/>
          </a:xfrm>
        </p:spPr>
        <p:txBody>
          <a:bodyPr anchor="ctr"/>
          <a:lstStyle/>
          <a:p>
            <a:pPr>
              <a:defRPr/>
            </a:pPr>
            <a:r>
              <a:rPr lang="hu-HU" dirty="0" err="1" smtClean="0">
                <a:solidFill>
                  <a:srgbClr val="FF3300"/>
                </a:solidFill>
              </a:rPr>
              <a:t>Entwicklung</a:t>
            </a:r>
            <a:r>
              <a:rPr lang="hu-HU" dirty="0" smtClean="0">
                <a:solidFill>
                  <a:srgbClr val="FF3300"/>
                </a:solidFill>
              </a:rPr>
              <a:t> der </a:t>
            </a:r>
            <a:r>
              <a:rPr lang="hu-HU" dirty="0" err="1" smtClean="0">
                <a:solidFill>
                  <a:srgbClr val="FF3300"/>
                </a:solidFill>
              </a:rPr>
              <a:t>Gonaden</a:t>
            </a:r>
            <a:r>
              <a:rPr lang="hu-HU" dirty="0" smtClean="0">
                <a:solidFill>
                  <a:srgbClr val="FF3300"/>
                </a:solidFill>
              </a:rPr>
              <a:t> und </a:t>
            </a:r>
            <a:r>
              <a:rPr lang="hu-HU" dirty="0" err="1" smtClean="0">
                <a:solidFill>
                  <a:srgbClr val="FF3300"/>
                </a:solidFill>
              </a:rPr>
              <a:t>Geschlechtsorgane</a:t>
            </a:r>
            <a:r>
              <a:rPr lang="hu-HU" dirty="0" smtClean="0">
                <a:solidFill>
                  <a:srgbClr val="FF3300"/>
                </a:solidFill>
              </a:rPr>
              <a:t/>
            </a:r>
            <a:br>
              <a:rPr lang="hu-HU" dirty="0" smtClean="0">
                <a:solidFill>
                  <a:srgbClr val="FF3300"/>
                </a:solidFill>
              </a:rPr>
            </a:br>
            <a:r>
              <a:rPr lang="hu-HU" dirty="0" err="1" smtClean="0">
                <a:solidFill>
                  <a:srgbClr val="FF3300"/>
                </a:solidFill>
              </a:rPr>
              <a:t>Geschlechtsdetermination</a:t>
            </a:r>
            <a:endParaRPr lang="de-DE" dirty="0" smtClean="0">
              <a:solidFill>
                <a:srgbClr val="FF33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39750" y="476250"/>
            <a:ext cx="7772400" cy="692150"/>
          </a:xfrm>
        </p:spPr>
        <p:txBody>
          <a:bodyPr/>
          <a:lstStyle/>
          <a:p>
            <a:pPr>
              <a:defRPr/>
            </a:pPr>
            <a:r>
              <a:rPr lang="hu-HU" sz="2800" b="1" smtClean="0"/>
              <a:t>Entstehung der Gonadenanlagen</a:t>
            </a:r>
          </a:p>
        </p:txBody>
      </p:sp>
      <p:sp>
        <p:nvSpPr>
          <p:cNvPr id="18435" name="Rectangle 3"/>
          <p:cNvSpPr>
            <a:spLocks noGrp="1" noChangeArrowheads="1"/>
          </p:cNvSpPr>
          <p:nvPr>
            <p:ph type="body" idx="1"/>
          </p:nvPr>
        </p:nvSpPr>
        <p:spPr/>
        <p:txBody>
          <a:bodyPr/>
          <a:lstStyle/>
          <a:p>
            <a:pPr>
              <a:defRPr/>
            </a:pPr>
            <a:r>
              <a:rPr lang="de-DE" sz="2400" smtClean="0"/>
              <a:t>Gonaden sind Abkömmlinge des </a:t>
            </a:r>
            <a:r>
              <a:rPr lang="de-DE" sz="2400" smtClean="0">
                <a:solidFill>
                  <a:schemeClr val="bg2"/>
                </a:solidFill>
              </a:rPr>
              <a:t>intermediären Mesoderms</a:t>
            </a:r>
            <a:r>
              <a:rPr lang="de-DE" sz="2400" smtClean="0"/>
              <a:t>.</a:t>
            </a:r>
          </a:p>
          <a:p>
            <a:pPr>
              <a:defRPr/>
            </a:pPr>
            <a:r>
              <a:rPr lang="de-DE" sz="2400" smtClean="0"/>
              <a:t>Gonaden</a:t>
            </a:r>
            <a:r>
              <a:rPr lang="hu-HU" sz="2400" smtClean="0"/>
              <a:t>a</a:t>
            </a:r>
            <a:r>
              <a:rPr lang="de-DE" sz="2400" smtClean="0"/>
              <a:t>nlage</a:t>
            </a:r>
            <a:r>
              <a:rPr lang="hu-HU" sz="2400" smtClean="0"/>
              <a:t>n (P</a:t>
            </a:r>
            <a:r>
              <a:rPr lang="de-DE" sz="2400" smtClean="0"/>
              <a:t>rimordi</a:t>
            </a:r>
            <a:r>
              <a:rPr lang="hu-HU" sz="2400" smtClean="0"/>
              <a:t>a</a:t>
            </a:r>
            <a:r>
              <a:rPr lang="de-DE" sz="2400" smtClean="0"/>
              <a:t>) </a:t>
            </a:r>
            <a:r>
              <a:rPr lang="hu-HU" sz="2400" smtClean="0"/>
              <a:t>entwickeln sich in dem kaudalen Teil des Embryos, im dorsalen Zolömepithel, medial von den Urnieren</a:t>
            </a:r>
            <a:r>
              <a:rPr lang="de-DE" sz="2400" smtClean="0"/>
              <a:t>. </a:t>
            </a:r>
            <a:r>
              <a:rPr lang="hu-HU" sz="2400" smtClean="0"/>
              <a:t>Zolömepithel verdickt sich schon an der </a:t>
            </a:r>
            <a:r>
              <a:rPr lang="hu-HU" sz="2400" smtClean="0">
                <a:solidFill>
                  <a:schemeClr val="bg2"/>
                </a:solidFill>
              </a:rPr>
              <a:t>EW 5</a:t>
            </a:r>
            <a:r>
              <a:rPr lang="de-DE" sz="2400" smtClean="0">
                <a:solidFill>
                  <a:schemeClr val="bg2"/>
                </a:solidFill>
              </a:rPr>
              <a:t>.</a:t>
            </a:r>
            <a:r>
              <a:rPr lang="de-DE" sz="2400" smtClean="0">
                <a:solidFill>
                  <a:srgbClr val="FF0000"/>
                </a:solidFill>
              </a:rPr>
              <a:t> </a:t>
            </a:r>
            <a:r>
              <a:rPr lang="de-DE" sz="2400" smtClean="0"/>
              <a:t>(</a:t>
            </a:r>
            <a:r>
              <a:rPr lang="hu-HU" sz="2400" smtClean="0"/>
              <a:t>Genitalfalte</a:t>
            </a:r>
            <a:r>
              <a:rPr lang="de-DE" sz="2400" smtClean="0"/>
              <a:t>, </a:t>
            </a:r>
            <a:r>
              <a:rPr lang="hu-HU" sz="2400" smtClean="0"/>
              <a:t>P</a:t>
            </a:r>
            <a:r>
              <a:rPr lang="de-DE" sz="2400" smtClean="0"/>
              <a:t>lica genitalis).</a:t>
            </a:r>
          </a:p>
          <a:p>
            <a:pPr>
              <a:defRPr/>
            </a:pPr>
            <a:r>
              <a:rPr lang="hu-HU" sz="2400" smtClean="0"/>
              <a:t>Es passiert auf gleicherweise und gleichzeitig in beiden Geschlechtern</a:t>
            </a:r>
            <a:r>
              <a:rPr lang="de-DE" sz="2400" smtClean="0"/>
              <a:t>! </a:t>
            </a:r>
            <a:r>
              <a:rPr lang="de-DE" sz="2400" smtClean="0">
                <a:solidFill>
                  <a:schemeClr val="bg2"/>
                </a:solidFill>
              </a:rPr>
              <a:t>Indifferen</a:t>
            </a:r>
            <a:r>
              <a:rPr lang="hu-HU" sz="2400" smtClean="0">
                <a:solidFill>
                  <a:schemeClr val="bg2"/>
                </a:solidFill>
              </a:rPr>
              <a:t>tes</a:t>
            </a:r>
            <a:r>
              <a:rPr lang="de-DE" sz="2400" smtClean="0">
                <a:solidFill>
                  <a:schemeClr val="bg2"/>
                </a:solidFill>
              </a:rPr>
              <a:t> </a:t>
            </a:r>
            <a:r>
              <a:rPr lang="hu-HU" sz="2400" smtClean="0">
                <a:solidFill>
                  <a:schemeClr val="bg2"/>
                </a:solidFill>
              </a:rPr>
              <a:t>Stadium der Gonadenentwicklung</a:t>
            </a:r>
            <a:r>
              <a:rPr lang="de-DE" sz="2400" smtClean="0"/>
              <a:t>: </a:t>
            </a:r>
            <a:r>
              <a:rPr lang="hu-HU" sz="2400" smtClean="0"/>
              <a:t>jetzt  kann man histologisch das Geschlecht nicht bestimmen!</a:t>
            </a:r>
            <a:endParaRPr lang="de-DE" sz="2400" smtClean="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6" descr="gilbert 2"/>
          <p:cNvPicPr>
            <a:picLocks noChangeAspect="1" noChangeArrowheads="1"/>
          </p:cNvPicPr>
          <p:nvPr/>
        </p:nvPicPr>
        <p:blipFill>
          <a:blip r:embed="rId2" cstate="print"/>
          <a:srcRect/>
          <a:stretch>
            <a:fillRect/>
          </a:stretch>
        </p:blipFill>
        <p:spPr bwMode="auto">
          <a:xfrm>
            <a:off x="900113" y="260350"/>
            <a:ext cx="4121150" cy="4016375"/>
          </a:xfrm>
          <a:prstGeom prst="rect">
            <a:avLst/>
          </a:prstGeom>
          <a:noFill/>
          <a:ln w="9525">
            <a:noFill/>
            <a:miter lim="800000"/>
            <a:headEnd/>
            <a:tailEnd/>
          </a:ln>
        </p:spPr>
      </p:pic>
      <p:sp>
        <p:nvSpPr>
          <p:cNvPr id="105475" name="Text Box 7"/>
          <p:cNvSpPr txBox="1">
            <a:spLocks noChangeArrowheads="1"/>
          </p:cNvSpPr>
          <p:nvPr/>
        </p:nvSpPr>
        <p:spPr bwMode="auto">
          <a:xfrm>
            <a:off x="5651500" y="836613"/>
            <a:ext cx="2952750" cy="3816429"/>
          </a:xfrm>
          <a:prstGeom prst="rect">
            <a:avLst/>
          </a:prstGeom>
          <a:noFill/>
          <a:ln w="9525">
            <a:noFill/>
            <a:miter lim="800000"/>
            <a:headEnd/>
            <a:tailEnd/>
          </a:ln>
        </p:spPr>
        <p:txBody>
          <a:bodyPr>
            <a:spAutoFit/>
          </a:bodyPr>
          <a:lstStyle/>
          <a:p>
            <a:pPr eaLnBrk="0" hangingPunct="0">
              <a:spcBef>
                <a:spcPct val="50000"/>
              </a:spcBef>
            </a:pPr>
            <a:r>
              <a:rPr lang="hu-HU" sz="2000" b="1" dirty="0" smtClean="0"/>
              <a:t>TSD: </a:t>
            </a:r>
            <a:r>
              <a:rPr lang="hu-HU" sz="2000" b="1" dirty="0" err="1" smtClean="0"/>
              <a:t>Expression</a:t>
            </a:r>
            <a:r>
              <a:rPr lang="hu-HU" sz="2000" b="1" dirty="0" smtClean="0"/>
              <a:t> des Aromatase </a:t>
            </a:r>
            <a:r>
              <a:rPr lang="hu-HU" sz="2000" b="1" dirty="0" err="1" smtClean="0"/>
              <a:t>Gens</a:t>
            </a:r>
            <a:r>
              <a:rPr lang="hu-HU" sz="2000" b="1" dirty="0" smtClean="0"/>
              <a:t> </a:t>
            </a:r>
            <a:r>
              <a:rPr lang="hu-HU" sz="2000" b="1" dirty="0" err="1" smtClean="0"/>
              <a:t>wird</a:t>
            </a:r>
            <a:r>
              <a:rPr lang="hu-HU" sz="2000" b="1" dirty="0" smtClean="0"/>
              <a:t> </a:t>
            </a:r>
            <a:r>
              <a:rPr lang="hu-HU" sz="2000" b="1" dirty="0" err="1" smtClean="0"/>
              <a:t>auf</a:t>
            </a:r>
            <a:r>
              <a:rPr lang="hu-HU" sz="2000" b="1" dirty="0" smtClean="0"/>
              <a:t> </a:t>
            </a:r>
            <a:r>
              <a:rPr lang="hu-HU" sz="2000" b="1" dirty="0" err="1" smtClean="0"/>
              <a:t>weiblichen</a:t>
            </a:r>
            <a:r>
              <a:rPr lang="hu-HU" sz="2000" b="1" dirty="0" smtClean="0"/>
              <a:t> </a:t>
            </a:r>
            <a:r>
              <a:rPr lang="hu-HU" sz="2000" b="1" dirty="0" err="1" smtClean="0"/>
              <a:t>Temperatur</a:t>
            </a:r>
            <a:r>
              <a:rPr lang="hu-HU" sz="2000" b="1" dirty="0" smtClean="0"/>
              <a:t> </a:t>
            </a:r>
            <a:r>
              <a:rPr lang="hu-HU" sz="2000" b="1" dirty="0" err="1" smtClean="0"/>
              <a:t>induziert</a:t>
            </a:r>
            <a:r>
              <a:rPr lang="hu-HU" sz="2000" b="1" dirty="0" smtClean="0"/>
              <a:t>.</a:t>
            </a:r>
            <a:endParaRPr lang="hu-HU" sz="2000" b="1" dirty="0"/>
          </a:p>
          <a:p>
            <a:pPr eaLnBrk="0" hangingPunct="0">
              <a:spcBef>
                <a:spcPct val="50000"/>
              </a:spcBef>
            </a:pPr>
            <a:endParaRPr lang="hu-HU" dirty="0"/>
          </a:p>
          <a:p>
            <a:pPr eaLnBrk="0" hangingPunct="0">
              <a:spcBef>
                <a:spcPct val="50000"/>
              </a:spcBef>
            </a:pPr>
            <a:endParaRPr lang="hu-HU" dirty="0"/>
          </a:p>
          <a:p>
            <a:pPr eaLnBrk="0" hangingPunct="0">
              <a:spcBef>
                <a:spcPct val="50000"/>
              </a:spcBef>
            </a:pPr>
            <a:endParaRPr lang="hu-HU" dirty="0"/>
          </a:p>
          <a:p>
            <a:pPr eaLnBrk="0" hangingPunct="0">
              <a:spcBef>
                <a:spcPct val="50000"/>
              </a:spcBef>
            </a:pPr>
            <a:endParaRPr lang="hu-HU" dirty="0"/>
          </a:p>
          <a:p>
            <a:pPr eaLnBrk="0" hangingPunct="0">
              <a:spcBef>
                <a:spcPct val="50000"/>
              </a:spcBef>
            </a:pPr>
            <a:endParaRPr lang="hu-HU" dirty="0"/>
          </a:p>
          <a:p>
            <a:pPr eaLnBrk="0" hangingPunct="0">
              <a:spcBef>
                <a:spcPct val="50000"/>
              </a:spcBef>
            </a:pPr>
            <a:endParaRPr lang="de-DE" dirty="0"/>
          </a:p>
        </p:txBody>
      </p:sp>
      <p:sp>
        <p:nvSpPr>
          <p:cNvPr id="105476" name="Text Box 8"/>
          <p:cNvSpPr txBox="1">
            <a:spLocks noChangeArrowheads="1"/>
          </p:cNvSpPr>
          <p:nvPr/>
        </p:nvSpPr>
        <p:spPr bwMode="auto">
          <a:xfrm>
            <a:off x="1476375" y="4868863"/>
            <a:ext cx="6551613" cy="855662"/>
          </a:xfrm>
          <a:prstGeom prst="rect">
            <a:avLst/>
          </a:prstGeom>
          <a:noFill/>
          <a:ln w="9525">
            <a:noFill/>
            <a:miter lim="800000"/>
            <a:headEnd/>
            <a:tailEnd/>
          </a:ln>
        </p:spPr>
        <p:txBody>
          <a:bodyPr>
            <a:spAutoFit/>
          </a:bodyPr>
          <a:lstStyle/>
          <a:p>
            <a:pPr eaLnBrk="0" hangingPunct="0">
              <a:spcBef>
                <a:spcPct val="50000"/>
              </a:spcBef>
            </a:pPr>
            <a:r>
              <a:rPr lang="de-DE" sz="1600">
                <a:latin typeface="Times New Roman" pitchFamily="18" charset="0"/>
              </a:rPr>
              <a:t>Prior to the introduction of DDT, the number of cases of </a:t>
            </a:r>
            <a:r>
              <a:rPr lang="de-DE" sz="1600">
                <a:solidFill>
                  <a:schemeClr val="bg2"/>
                </a:solidFill>
                <a:latin typeface="Times New Roman" pitchFamily="18" charset="0"/>
              </a:rPr>
              <a:t>malaria in Ceylon </a:t>
            </a:r>
            <a:r>
              <a:rPr lang="de-DE" sz="1600">
                <a:latin typeface="Times New Roman" pitchFamily="18" charset="0"/>
              </a:rPr>
              <a:t>(now Sri Lanka) was more than a million a year. By 1963 the disease had been practically eliminated from the island.</a:t>
            </a:r>
            <a:r>
              <a:rPr lang="de-DE"/>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1290638" y="5386388"/>
            <a:ext cx="6616700" cy="1311275"/>
          </a:xfrm>
          <a:prstGeom prst="rect">
            <a:avLst/>
          </a:prstGeom>
          <a:noFill/>
          <a:ln w="9525">
            <a:noFill/>
            <a:miter lim="800000"/>
            <a:headEnd/>
            <a:tailEnd/>
          </a:ln>
        </p:spPr>
        <p:txBody>
          <a:bodyPr wrap="none">
            <a:spAutoFit/>
          </a:bodyPr>
          <a:lstStyle/>
          <a:p>
            <a:pPr algn="ctr" eaLnBrk="0" hangingPunct="0"/>
            <a:r>
              <a:rPr lang="hu-HU" sz="2000">
                <a:latin typeface="Times New Roman" pitchFamily="18" charset="0"/>
              </a:rPr>
              <a:t>Differenzierung des Mesoderms im menschlichen Embryo.</a:t>
            </a:r>
          </a:p>
          <a:p>
            <a:pPr algn="ctr" eaLnBrk="0" hangingPunct="0"/>
            <a:r>
              <a:rPr lang="hu-HU" sz="2000">
                <a:latin typeface="Times New Roman" pitchFamily="18" charset="0"/>
              </a:rPr>
              <a:t>Vor-, Ur- und Nachnieren sowie </a:t>
            </a:r>
          </a:p>
          <a:p>
            <a:pPr algn="ctr" eaLnBrk="0" hangingPunct="0"/>
            <a:r>
              <a:rPr lang="hu-HU" sz="2000" b="1">
                <a:solidFill>
                  <a:schemeClr val="bg2"/>
                </a:solidFill>
                <a:latin typeface="Times New Roman" pitchFamily="18" charset="0"/>
              </a:rPr>
              <a:t>Gonaden</a:t>
            </a:r>
            <a:r>
              <a:rPr lang="hu-HU" sz="2000" b="1">
                <a:solidFill>
                  <a:srgbClr val="FF0000"/>
                </a:solidFill>
                <a:latin typeface="Times New Roman" pitchFamily="18" charset="0"/>
              </a:rPr>
              <a:t> </a:t>
            </a:r>
            <a:r>
              <a:rPr lang="hu-HU" sz="2000">
                <a:latin typeface="Times New Roman" pitchFamily="18" charset="0"/>
              </a:rPr>
              <a:t>entwickeln sich aus dem </a:t>
            </a:r>
            <a:r>
              <a:rPr lang="hu-HU" sz="2000" b="1">
                <a:solidFill>
                  <a:schemeClr val="bg2"/>
                </a:solidFill>
                <a:latin typeface="Times New Roman" pitchFamily="18" charset="0"/>
              </a:rPr>
              <a:t>intermediären Mesoderm</a:t>
            </a:r>
            <a:r>
              <a:rPr lang="hu-HU" sz="2000">
                <a:latin typeface="Times New Roman" pitchFamily="18" charset="0"/>
              </a:rPr>
              <a:t> </a:t>
            </a:r>
          </a:p>
          <a:p>
            <a:pPr algn="ctr" eaLnBrk="0" hangingPunct="0"/>
            <a:r>
              <a:rPr lang="hu-HU" sz="2000">
                <a:latin typeface="Times New Roman" pitchFamily="18" charset="0"/>
              </a:rPr>
              <a:t>(Syn: Gononephrotomplatte)</a:t>
            </a:r>
          </a:p>
        </p:txBody>
      </p:sp>
      <p:pic>
        <p:nvPicPr>
          <p:cNvPr id="20483" name="Picture 4"/>
          <p:cNvPicPr>
            <a:picLocks noChangeAspect="1" noChangeArrowheads="1"/>
          </p:cNvPicPr>
          <p:nvPr/>
        </p:nvPicPr>
        <p:blipFill>
          <a:blip r:embed="rId2" cstate="print"/>
          <a:srcRect/>
          <a:stretch>
            <a:fillRect/>
          </a:stretch>
        </p:blipFill>
        <p:spPr bwMode="auto">
          <a:xfrm>
            <a:off x="304800" y="228600"/>
            <a:ext cx="8701088" cy="5064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3"/>
          <p:cNvSpPr txBox="1">
            <a:spLocks noChangeArrowheads="1"/>
          </p:cNvSpPr>
          <p:nvPr/>
        </p:nvSpPr>
        <p:spPr bwMode="auto">
          <a:xfrm>
            <a:off x="2555875" y="6092825"/>
            <a:ext cx="3941763" cy="369888"/>
          </a:xfrm>
          <a:prstGeom prst="rect">
            <a:avLst/>
          </a:prstGeom>
          <a:noFill/>
          <a:ln w="9525">
            <a:noFill/>
            <a:miter lim="800000"/>
            <a:headEnd/>
            <a:tailEnd/>
          </a:ln>
        </p:spPr>
        <p:txBody>
          <a:bodyPr wrap="none">
            <a:spAutoFit/>
          </a:bodyPr>
          <a:lstStyle/>
          <a:p>
            <a:pPr eaLnBrk="0" hangingPunct="0"/>
            <a:r>
              <a:rPr lang="hu-HU">
                <a:latin typeface="Times New Roman" pitchFamily="18" charset="0"/>
              </a:rPr>
              <a:t>SEM Aufnahme eines früheren Embryos</a:t>
            </a:r>
          </a:p>
        </p:txBody>
      </p:sp>
      <p:pic>
        <p:nvPicPr>
          <p:cNvPr id="21507" name="Picture 4"/>
          <p:cNvPicPr>
            <a:picLocks noChangeAspect="1" noChangeArrowheads="1"/>
          </p:cNvPicPr>
          <p:nvPr/>
        </p:nvPicPr>
        <p:blipFill>
          <a:blip r:embed="rId2" cstate="print"/>
          <a:srcRect/>
          <a:stretch>
            <a:fillRect/>
          </a:stretch>
        </p:blipFill>
        <p:spPr bwMode="auto">
          <a:xfrm>
            <a:off x="914400" y="228600"/>
            <a:ext cx="7391400" cy="5467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1657350" y="5881688"/>
            <a:ext cx="5713413" cy="369887"/>
          </a:xfrm>
          <a:prstGeom prst="rect">
            <a:avLst/>
          </a:prstGeom>
          <a:noFill/>
          <a:ln w="9525">
            <a:noFill/>
            <a:miter lim="800000"/>
            <a:headEnd/>
            <a:tailEnd/>
          </a:ln>
        </p:spPr>
        <p:txBody>
          <a:bodyPr wrap="none">
            <a:spAutoFit/>
          </a:bodyPr>
          <a:lstStyle/>
          <a:p>
            <a:pPr eaLnBrk="0" hangingPunct="0"/>
            <a:r>
              <a:rPr lang="hu-HU">
                <a:latin typeface="Times New Roman" pitchFamily="18" charset="0"/>
              </a:rPr>
              <a:t>Das Verhältnis des lateralen Mesoderms zum intermediären.</a:t>
            </a:r>
          </a:p>
        </p:txBody>
      </p:sp>
      <p:pic>
        <p:nvPicPr>
          <p:cNvPr id="22531" name="Picture 4"/>
          <p:cNvPicPr>
            <a:picLocks noChangeAspect="1" noChangeArrowheads="1"/>
          </p:cNvPicPr>
          <p:nvPr/>
        </p:nvPicPr>
        <p:blipFill>
          <a:blip r:embed="rId2" cstate="print"/>
          <a:srcRect/>
          <a:stretch>
            <a:fillRect/>
          </a:stretch>
        </p:blipFill>
        <p:spPr bwMode="auto">
          <a:xfrm>
            <a:off x="1676400" y="228600"/>
            <a:ext cx="52578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p:txBody>
          <a:bodyPr/>
          <a:lstStyle/>
          <a:p>
            <a:pPr>
              <a:buFont typeface="Monotype Sorts" pitchFamily="2" charset="2"/>
              <a:buChar char="n"/>
              <a:defRPr/>
            </a:pPr>
            <a:r>
              <a:rPr lang="hu-HU" sz="2400" dirty="0" err="1" smtClean="0"/>
              <a:t>Früher</a:t>
            </a:r>
            <a:r>
              <a:rPr lang="hu-HU" sz="2400" dirty="0" smtClean="0"/>
              <a:t> </a:t>
            </a:r>
            <a:r>
              <a:rPr lang="hu-HU" sz="2400" dirty="0" err="1" smtClean="0"/>
              <a:t>als</a:t>
            </a:r>
            <a:r>
              <a:rPr lang="hu-HU" sz="2400" dirty="0" smtClean="0"/>
              <a:t> die </a:t>
            </a:r>
            <a:r>
              <a:rPr lang="hu-HU" sz="2400" dirty="0" err="1" smtClean="0"/>
              <a:t>Gonaden</a:t>
            </a:r>
            <a:r>
              <a:rPr lang="hu-HU" sz="2400" dirty="0" smtClean="0"/>
              <a:t> </a:t>
            </a:r>
            <a:r>
              <a:rPr lang="hu-HU" sz="2400" dirty="0" err="1" smtClean="0"/>
              <a:t>entstehen</a:t>
            </a:r>
            <a:r>
              <a:rPr lang="hu-HU" sz="2400" dirty="0" smtClean="0"/>
              <a:t> </a:t>
            </a:r>
            <a:r>
              <a:rPr lang="hu-HU" sz="2400" dirty="0" err="1" smtClean="0"/>
              <a:t>die</a:t>
            </a:r>
            <a:r>
              <a:rPr lang="hu-HU" sz="2400" dirty="0" smtClean="0"/>
              <a:t> </a:t>
            </a:r>
            <a:r>
              <a:rPr lang="hu-HU" sz="2400" dirty="0" err="1" smtClean="0">
                <a:solidFill>
                  <a:srgbClr val="FF0000"/>
                </a:solidFill>
              </a:rPr>
              <a:t>Urnieren</a:t>
            </a:r>
            <a:r>
              <a:rPr lang="hu-HU" sz="2400" dirty="0" smtClean="0">
                <a:solidFill>
                  <a:srgbClr val="FF0000"/>
                </a:solidFill>
              </a:rPr>
              <a:t> </a:t>
            </a:r>
            <a:r>
              <a:rPr lang="hu-HU" sz="2400" dirty="0" smtClean="0"/>
              <a:t>(</a:t>
            </a:r>
            <a:r>
              <a:rPr lang="hu-HU" sz="2400" dirty="0" err="1" smtClean="0"/>
              <a:t>Mesonephros</a:t>
            </a:r>
            <a:r>
              <a:rPr lang="hu-HU" sz="2400" dirty="0" smtClean="0"/>
              <a:t>).</a:t>
            </a:r>
            <a:br>
              <a:rPr lang="hu-HU" sz="2400" dirty="0" smtClean="0"/>
            </a:br>
            <a:r>
              <a:rPr lang="hu-HU" sz="2400" dirty="0" smtClean="0"/>
              <a:t/>
            </a:r>
            <a:br>
              <a:rPr lang="hu-HU" sz="2400" dirty="0" smtClean="0"/>
            </a:br>
            <a:endParaRPr lang="hu-HU" sz="2400" dirty="0" smtClean="0"/>
          </a:p>
          <a:p>
            <a:pPr>
              <a:buFont typeface="Monotype Sorts" pitchFamily="2" charset="2"/>
              <a:buChar char="n"/>
              <a:defRPr/>
            </a:pPr>
            <a:r>
              <a:rPr lang="hu-HU" sz="2400" dirty="0" err="1" smtClean="0"/>
              <a:t>Urniere</a:t>
            </a:r>
            <a:r>
              <a:rPr lang="hu-HU" sz="2400" dirty="0" smtClean="0"/>
              <a:t> </a:t>
            </a:r>
            <a:r>
              <a:rPr lang="hu-HU" sz="2400" dirty="0" err="1" smtClean="0"/>
              <a:t>ist</a:t>
            </a:r>
            <a:r>
              <a:rPr lang="hu-HU" sz="2400" dirty="0" smtClean="0"/>
              <a:t> </a:t>
            </a:r>
            <a:r>
              <a:rPr lang="hu-HU" sz="2400" dirty="0" err="1" smtClean="0"/>
              <a:t>funktionstüchtig</a:t>
            </a:r>
            <a:r>
              <a:rPr lang="hu-HU" sz="2400" dirty="0" smtClean="0"/>
              <a:t> </a:t>
            </a:r>
            <a:r>
              <a:rPr lang="hu-HU" sz="2400" dirty="0" err="1" smtClean="0"/>
              <a:t>im</a:t>
            </a:r>
            <a:r>
              <a:rPr lang="hu-HU" sz="2400" dirty="0" smtClean="0"/>
              <a:t> </a:t>
            </a:r>
            <a:r>
              <a:rPr lang="hu-HU" sz="2400" dirty="0" err="1" smtClean="0"/>
              <a:t>menschlichen</a:t>
            </a:r>
            <a:r>
              <a:rPr lang="hu-HU" sz="2400" dirty="0" smtClean="0"/>
              <a:t> </a:t>
            </a:r>
            <a:r>
              <a:rPr lang="hu-HU" sz="2400" dirty="0" err="1" smtClean="0"/>
              <a:t>Embryo</a:t>
            </a:r>
            <a:r>
              <a:rPr lang="hu-HU" sz="2400" dirty="0" smtClean="0"/>
              <a:t> (</a:t>
            </a:r>
            <a:r>
              <a:rPr lang="hu-HU" sz="2400" dirty="0" err="1" smtClean="0"/>
              <a:t>bestehend</a:t>
            </a:r>
            <a:r>
              <a:rPr lang="hu-HU" sz="2400" dirty="0" smtClean="0"/>
              <a:t> </a:t>
            </a:r>
            <a:r>
              <a:rPr lang="hu-HU" sz="2400" dirty="0" err="1" smtClean="0"/>
              <a:t>aus</a:t>
            </a:r>
            <a:r>
              <a:rPr lang="hu-HU" sz="2400" dirty="0" smtClean="0"/>
              <a:t> den </a:t>
            </a:r>
            <a:r>
              <a:rPr lang="hu-HU" sz="2400" dirty="0" err="1" smtClean="0"/>
              <a:t>Urnierenkörperchen</a:t>
            </a:r>
            <a:r>
              <a:rPr lang="hu-HU" sz="2400" dirty="0" smtClean="0"/>
              <a:t> mit </a:t>
            </a:r>
            <a:r>
              <a:rPr lang="hu-HU" sz="2400" dirty="0" err="1" smtClean="0"/>
              <a:t>Glomerulus</a:t>
            </a:r>
            <a:r>
              <a:rPr lang="hu-HU" sz="2400" dirty="0" smtClean="0"/>
              <a:t>, </a:t>
            </a:r>
            <a:r>
              <a:rPr lang="hu-HU" sz="2400" dirty="0" err="1" smtClean="0"/>
              <a:t>Urnierentubuli</a:t>
            </a:r>
            <a:r>
              <a:rPr lang="hu-HU" sz="2400" dirty="0" smtClean="0"/>
              <a:t> und </a:t>
            </a:r>
            <a:r>
              <a:rPr lang="hu-HU" sz="2400" dirty="0" err="1" smtClean="0"/>
              <a:t>dem</a:t>
            </a:r>
            <a:r>
              <a:rPr lang="hu-HU" sz="2400" dirty="0" smtClean="0"/>
              <a:t> </a:t>
            </a:r>
            <a:r>
              <a:rPr lang="hu-HU" sz="2400" dirty="0" err="1" smtClean="0"/>
              <a:t>Ausführungsgang</a:t>
            </a:r>
            <a:r>
              <a:rPr lang="hu-HU" sz="2400" dirty="0" smtClean="0"/>
              <a:t>: </a:t>
            </a:r>
            <a:r>
              <a:rPr lang="hu-HU" sz="2400" dirty="0" err="1" smtClean="0">
                <a:solidFill>
                  <a:srgbClr val="FF0000"/>
                </a:solidFill>
              </a:rPr>
              <a:t>Wolffscher</a:t>
            </a:r>
            <a:r>
              <a:rPr lang="hu-HU" sz="2400" dirty="0" smtClean="0">
                <a:solidFill>
                  <a:srgbClr val="FF0000"/>
                </a:solidFill>
              </a:rPr>
              <a:t> Gang (</a:t>
            </a:r>
            <a:r>
              <a:rPr lang="hu-HU" sz="2400" dirty="0" err="1" smtClean="0">
                <a:solidFill>
                  <a:srgbClr val="FF0000"/>
                </a:solidFill>
              </a:rPr>
              <a:t>Ductus</a:t>
            </a:r>
            <a:r>
              <a:rPr lang="hu-HU" sz="2400" dirty="0" smtClean="0">
                <a:solidFill>
                  <a:srgbClr val="FF0000"/>
                </a:solidFill>
              </a:rPr>
              <a:t> </a:t>
            </a:r>
            <a:r>
              <a:rPr lang="hu-HU" sz="2400" dirty="0" err="1" smtClean="0">
                <a:solidFill>
                  <a:srgbClr val="FF0000"/>
                </a:solidFill>
              </a:rPr>
              <a:t>mesonephridicus</a:t>
            </a:r>
            <a:r>
              <a:rPr lang="hu-HU" sz="2400" dirty="0" smtClean="0">
                <a:solidFill>
                  <a:srgbClr val="FF0000"/>
                </a:solidFill>
              </a:rPr>
              <a:t>)</a:t>
            </a:r>
            <a:r>
              <a:rPr lang="hu-HU" sz="2400" dirty="0" smtClean="0"/>
              <a: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4800600" y="5105400"/>
            <a:ext cx="3009900" cy="366713"/>
          </a:xfrm>
          <a:prstGeom prst="rect">
            <a:avLst/>
          </a:prstGeom>
          <a:noFill/>
          <a:ln w="9525">
            <a:noFill/>
            <a:miter lim="800000"/>
            <a:headEnd/>
            <a:tailEnd/>
          </a:ln>
        </p:spPr>
        <p:txBody>
          <a:bodyPr wrap="none">
            <a:spAutoFit/>
          </a:bodyPr>
          <a:lstStyle/>
          <a:p>
            <a:pPr eaLnBrk="0" hangingPunct="0"/>
            <a:r>
              <a:rPr lang="hu-HU">
                <a:solidFill>
                  <a:schemeClr val="bg2"/>
                </a:solidFill>
                <a:latin typeface="Times New Roman" pitchFamily="18" charset="0"/>
              </a:rPr>
              <a:t>Az emberi ősvesék kialakulása</a:t>
            </a:r>
          </a:p>
        </p:txBody>
      </p:sp>
      <p:pic>
        <p:nvPicPr>
          <p:cNvPr id="24579" name="Picture 4"/>
          <p:cNvPicPr>
            <a:picLocks noChangeAspect="1" noChangeArrowheads="1"/>
          </p:cNvPicPr>
          <p:nvPr/>
        </p:nvPicPr>
        <p:blipFill>
          <a:blip r:embed="rId2" cstate="print"/>
          <a:srcRect/>
          <a:stretch>
            <a:fillRect/>
          </a:stretch>
        </p:blipFill>
        <p:spPr bwMode="auto">
          <a:xfrm>
            <a:off x="1204913" y="228600"/>
            <a:ext cx="6872287" cy="6356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3"/>
          <p:cNvSpPr txBox="1">
            <a:spLocks noChangeArrowheads="1"/>
          </p:cNvSpPr>
          <p:nvPr/>
        </p:nvSpPr>
        <p:spPr bwMode="auto">
          <a:xfrm>
            <a:off x="1017588" y="5867400"/>
            <a:ext cx="7070725" cy="646113"/>
          </a:xfrm>
          <a:prstGeom prst="rect">
            <a:avLst/>
          </a:prstGeom>
          <a:noFill/>
          <a:ln w="9525">
            <a:noFill/>
            <a:miter lim="800000"/>
            <a:headEnd/>
            <a:tailEnd/>
          </a:ln>
        </p:spPr>
        <p:txBody>
          <a:bodyPr wrap="none">
            <a:spAutoFit/>
          </a:bodyPr>
          <a:lstStyle/>
          <a:p>
            <a:pPr algn="ctr" eaLnBrk="0" hangingPunct="0"/>
            <a:r>
              <a:rPr lang="hu-HU">
                <a:latin typeface="Times New Roman" pitchFamily="18" charset="0"/>
              </a:rPr>
              <a:t>SEM Aufnahme: Ektoderm wurde na der Dorsalseite des Embryo entfernt.</a:t>
            </a:r>
          </a:p>
          <a:p>
            <a:pPr algn="ctr" eaLnBrk="0" hangingPunct="0"/>
            <a:r>
              <a:rPr lang="hu-HU">
                <a:latin typeface="Times New Roman" pitchFamily="18" charset="0"/>
              </a:rPr>
              <a:t>Sichtbar sind: Neuralrohr, Somiten und Wolffscher Gang (wei</a:t>
            </a:r>
            <a:r>
              <a:rPr lang="el-GR">
                <a:latin typeface="Times New Roman" pitchFamily="18" charset="0"/>
              </a:rPr>
              <a:t>β</a:t>
            </a:r>
            <a:r>
              <a:rPr lang="hu-HU">
                <a:latin typeface="Times New Roman" pitchFamily="18" charset="0"/>
              </a:rPr>
              <a:t>e Pfeilen)</a:t>
            </a:r>
          </a:p>
        </p:txBody>
      </p:sp>
      <p:pic>
        <p:nvPicPr>
          <p:cNvPr id="25603" name="Picture 4"/>
          <p:cNvPicPr>
            <a:picLocks noChangeAspect="1" noChangeArrowheads="1"/>
          </p:cNvPicPr>
          <p:nvPr/>
        </p:nvPicPr>
        <p:blipFill>
          <a:blip r:embed="rId2" cstate="print"/>
          <a:srcRect/>
          <a:stretch>
            <a:fillRect/>
          </a:stretch>
        </p:blipFill>
        <p:spPr bwMode="auto">
          <a:xfrm>
            <a:off x="1703388" y="152400"/>
            <a:ext cx="5459412" cy="5667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p:txBody>
          <a:bodyPr/>
          <a:lstStyle/>
          <a:p>
            <a:pPr>
              <a:buFont typeface="Monotype Sorts" pitchFamily="2" charset="2"/>
              <a:buChar char="n"/>
              <a:defRPr/>
            </a:pPr>
            <a:r>
              <a:rPr lang="hu-HU" sz="2400" dirty="0" err="1" smtClean="0">
                <a:solidFill>
                  <a:srgbClr val="FFFFFF"/>
                </a:solidFill>
              </a:rPr>
              <a:t>Weitere</a:t>
            </a:r>
            <a:r>
              <a:rPr lang="hu-HU" sz="2400" dirty="0" smtClean="0">
                <a:solidFill>
                  <a:srgbClr val="FFFFFF"/>
                </a:solidFill>
              </a:rPr>
              <a:t> </a:t>
            </a:r>
            <a:r>
              <a:rPr lang="hu-HU" sz="2400" dirty="0" err="1" smtClean="0">
                <a:solidFill>
                  <a:srgbClr val="FFFFFF"/>
                </a:solidFill>
              </a:rPr>
              <a:t>Entwicklung</a:t>
            </a:r>
            <a:r>
              <a:rPr lang="hu-HU" sz="2400" dirty="0" smtClean="0">
                <a:solidFill>
                  <a:srgbClr val="FFFFFF"/>
                </a:solidFill>
              </a:rPr>
              <a:t> der GA: </a:t>
            </a:r>
            <a:r>
              <a:rPr lang="hu-HU" sz="2400" dirty="0" err="1" smtClean="0">
                <a:solidFill>
                  <a:srgbClr val="FFFFFF"/>
                </a:solidFill>
              </a:rPr>
              <a:t>verdicktes</a:t>
            </a:r>
            <a:r>
              <a:rPr lang="hu-HU" sz="2400" dirty="0" smtClean="0">
                <a:solidFill>
                  <a:srgbClr val="FFFFFF"/>
                </a:solidFill>
              </a:rPr>
              <a:t> </a:t>
            </a:r>
            <a:r>
              <a:rPr lang="hu-HU" sz="2400" dirty="0" err="1" smtClean="0">
                <a:solidFill>
                  <a:srgbClr val="FFFFFF"/>
                </a:solidFill>
              </a:rPr>
              <a:t>Zölomepithel</a:t>
            </a:r>
            <a:r>
              <a:rPr lang="hu-HU" sz="2400" dirty="0" smtClean="0">
                <a:solidFill>
                  <a:srgbClr val="FFFFFF"/>
                </a:solidFill>
              </a:rPr>
              <a:t> (ZE) </a:t>
            </a:r>
            <a:r>
              <a:rPr lang="hu-HU" sz="2400" dirty="0" err="1" smtClean="0">
                <a:solidFill>
                  <a:srgbClr val="FFFFFF"/>
                </a:solidFill>
              </a:rPr>
              <a:t>lä</a:t>
            </a:r>
            <a:r>
              <a:rPr lang="el-GR" sz="2400" dirty="0" smtClean="0">
                <a:solidFill>
                  <a:srgbClr val="FFFFFF"/>
                </a:solidFill>
              </a:rPr>
              <a:t>β</a:t>
            </a:r>
            <a:r>
              <a:rPr lang="hu-HU" sz="2400" dirty="0" smtClean="0">
                <a:solidFill>
                  <a:srgbClr val="FFFFFF"/>
                </a:solidFill>
              </a:rPr>
              <a:t>t </a:t>
            </a:r>
            <a:r>
              <a:rPr lang="hu-HU" sz="2400" dirty="0" err="1" smtClean="0">
                <a:solidFill>
                  <a:srgbClr val="FFFFFF"/>
                </a:solidFill>
              </a:rPr>
              <a:t>Epithelsträngen</a:t>
            </a:r>
            <a:r>
              <a:rPr lang="hu-HU" sz="2400" dirty="0" smtClean="0">
                <a:solidFill>
                  <a:srgbClr val="FFFFFF"/>
                </a:solidFill>
              </a:rPr>
              <a:t> </a:t>
            </a:r>
            <a:r>
              <a:rPr lang="hu-HU" sz="2400" dirty="0" smtClean="0">
                <a:solidFill>
                  <a:srgbClr val="FF0000"/>
                </a:solidFill>
              </a:rPr>
              <a:t>(</a:t>
            </a:r>
            <a:r>
              <a:rPr lang="hu-HU" sz="2400" dirty="0" err="1" smtClean="0">
                <a:solidFill>
                  <a:srgbClr val="FF0000"/>
                </a:solidFill>
              </a:rPr>
              <a:t>Keimstränge</a:t>
            </a:r>
            <a:r>
              <a:rPr lang="hu-HU" sz="2400" dirty="0" smtClean="0">
                <a:solidFill>
                  <a:srgbClr val="FF0000"/>
                </a:solidFill>
              </a:rPr>
              <a:t>; sex </a:t>
            </a:r>
            <a:r>
              <a:rPr lang="hu-HU" sz="2400" dirty="0" err="1" smtClean="0">
                <a:solidFill>
                  <a:srgbClr val="FF0000"/>
                </a:solidFill>
              </a:rPr>
              <a:t>cords</a:t>
            </a:r>
            <a:r>
              <a:rPr lang="hu-HU" sz="2400" dirty="0" smtClean="0">
                <a:solidFill>
                  <a:srgbClr val="FF0000"/>
                </a:solidFill>
              </a:rPr>
              <a:t>)</a:t>
            </a:r>
            <a:r>
              <a:rPr lang="hu-HU" sz="2400" dirty="0" smtClean="0">
                <a:solidFill>
                  <a:srgbClr val="FFFFFF"/>
                </a:solidFill>
              </a:rPr>
              <a:t> </a:t>
            </a:r>
            <a:r>
              <a:rPr lang="hu-HU" sz="2400" dirty="0" err="1" smtClean="0">
                <a:solidFill>
                  <a:srgbClr val="FFFFFF"/>
                </a:solidFill>
              </a:rPr>
              <a:t>ins</a:t>
            </a:r>
            <a:r>
              <a:rPr lang="hu-HU" sz="2400" dirty="0" smtClean="0">
                <a:solidFill>
                  <a:srgbClr val="FFFFFF"/>
                </a:solidFill>
              </a:rPr>
              <a:t> </a:t>
            </a:r>
            <a:r>
              <a:rPr lang="hu-HU" sz="2400" dirty="0" err="1" smtClean="0">
                <a:solidFill>
                  <a:srgbClr val="FFFFFF"/>
                </a:solidFill>
              </a:rPr>
              <a:t>Mesenchym</a:t>
            </a:r>
            <a:r>
              <a:rPr lang="hu-HU" sz="2400" dirty="0" smtClean="0">
                <a:solidFill>
                  <a:srgbClr val="FFFFFF"/>
                </a:solidFill>
              </a:rPr>
              <a:t> </a:t>
            </a:r>
            <a:r>
              <a:rPr lang="hu-HU" sz="2400" dirty="0" err="1" smtClean="0">
                <a:solidFill>
                  <a:srgbClr val="FFFFFF"/>
                </a:solidFill>
              </a:rPr>
              <a:t>wachsen</a:t>
            </a:r>
            <a:r>
              <a:rPr lang="hu-HU" sz="2400" dirty="0" smtClean="0">
                <a:solidFill>
                  <a:srgbClr val="FFFFFF"/>
                </a:solidFill>
              </a:rPr>
              <a:t>.</a:t>
            </a:r>
          </a:p>
          <a:p>
            <a:pPr>
              <a:buFont typeface="Monotype Sorts" pitchFamily="2" charset="2"/>
              <a:buChar char="n"/>
              <a:defRPr/>
            </a:pPr>
            <a:endParaRPr lang="hu-HU" sz="2400" dirty="0" smtClean="0">
              <a:solidFill>
                <a:srgbClr val="FFFFFF"/>
              </a:solidFill>
            </a:endParaRPr>
          </a:p>
          <a:p>
            <a:pPr>
              <a:buFont typeface="Monotype Sorts" pitchFamily="2" charset="2"/>
              <a:buChar char="n"/>
              <a:defRPr/>
            </a:pPr>
            <a:r>
              <a:rPr lang="hu-HU" sz="2400" dirty="0" smtClean="0">
                <a:solidFill>
                  <a:srgbClr val="FFFFFF"/>
                </a:solidFill>
              </a:rPr>
              <a:t>Die an der EW6 </a:t>
            </a:r>
            <a:r>
              <a:rPr lang="hu-HU" sz="2400" dirty="0" err="1" smtClean="0">
                <a:solidFill>
                  <a:srgbClr val="FFFFFF"/>
                </a:solidFill>
              </a:rPr>
              <a:t>einwandernde</a:t>
            </a:r>
            <a:r>
              <a:rPr lang="hu-HU" sz="2400" dirty="0" smtClean="0">
                <a:solidFill>
                  <a:srgbClr val="FFFFFF"/>
                </a:solidFill>
              </a:rPr>
              <a:t> </a:t>
            </a:r>
            <a:r>
              <a:rPr lang="hu-HU" sz="2400" dirty="0" err="1" smtClean="0">
                <a:solidFill>
                  <a:srgbClr val="FFFFFF"/>
                </a:solidFill>
              </a:rPr>
              <a:t>PGCs</a:t>
            </a:r>
            <a:r>
              <a:rPr lang="hu-HU" sz="2400" dirty="0" smtClean="0">
                <a:solidFill>
                  <a:srgbClr val="FFFFFF"/>
                </a:solidFill>
              </a:rPr>
              <a:t> </a:t>
            </a:r>
            <a:r>
              <a:rPr lang="hu-HU" sz="2400" dirty="0" err="1" smtClean="0">
                <a:solidFill>
                  <a:srgbClr val="FFFFFF"/>
                </a:solidFill>
              </a:rPr>
              <a:t>landen</a:t>
            </a:r>
            <a:r>
              <a:rPr lang="hu-HU" sz="2400" dirty="0" smtClean="0">
                <a:solidFill>
                  <a:srgbClr val="FFFFFF"/>
                </a:solidFill>
              </a:rPr>
              <a:t> in </a:t>
            </a:r>
            <a:r>
              <a:rPr lang="hu-HU" sz="2400" dirty="0" err="1" smtClean="0">
                <a:solidFill>
                  <a:srgbClr val="FFFFFF"/>
                </a:solidFill>
              </a:rPr>
              <a:t>diesen</a:t>
            </a:r>
            <a:r>
              <a:rPr lang="hu-HU" sz="2400" dirty="0" smtClean="0">
                <a:solidFill>
                  <a:srgbClr val="FFFFFF"/>
                </a:solidFill>
              </a:rPr>
              <a:t> </a:t>
            </a:r>
            <a:r>
              <a:rPr lang="hu-HU" sz="2400" dirty="0" err="1" smtClean="0">
                <a:solidFill>
                  <a:srgbClr val="FFFFFF"/>
                </a:solidFill>
              </a:rPr>
              <a:t>Strängen</a:t>
            </a:r>
            <a:r>
              <a:rPr lang="hu-HU" sz="2400" dirty="0" smtClean="0">
                <a:solidFill>
                  <a:srgbClr val="FFFFFF"/>
                </a:solidFill>
              </a:rPr>
              <a:t>.</a:t>
            </a:r>
          </a:p>
          <a:p>
            <a:pPr>
              <a:buFont typeface="Monotype Sorts" pitchFamily="2" charset="2"/>
              <a:buChar char="n"/>
              <a:defRPr/>
            </a:pPr>
            <a:endParaRPr lang="de-DE" dirty="0"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684213" y="1844675"/>
            <a:ext cx="7772400" cy="4897438"/>
          </a:xfrm>
        </p:spPr>
        <p:txBody>
          <a:bodyPr/>
          <a:lstStyle/>
          <a:p>
            <a:pPr>
              <a:buFont typeface="Monotype Sorts" pitchFamily="2" charset="2"/>
              <a:buChar char="n"/>
              <a:defRPr/>
            </a:pPr>
            <a:r>
              <a:rPr lang="hu-HU" sz="2200" dirty="0" err="1" smtClean="0">
                <a:solidFill>
                  <a:srgbClr val="FFFFFF"/>
                </a:solidFill>
              </a:rPr>
              <a:t>Hodendifferemzierung</a:t>
            </a:r>
            <a:r>
              <a:rPr lang="hu-HU" sz="2200" dirty="0" smtClean="0">
                <a:solidFill>
                  <a:srgbClr val="FFFFFF"/>
                </a:solidFill>
              </a:rPr>
              <a:t> </a:t>
            </a:r>
            <a:r>
              <a:rPr lang="hu-HU" sz="2200" dirty="0" err="1" smtClean="0">
                <a:solidFill>
                  <a:srgbClr val="FFFFFF"/>
                </a:solidFill>
              </a:rPr>
              <a:t>beginnt</a:t>
            </a:r>
            <a:r>
              <a:rPr lang="hu-HU" sz="2200" dirty="0" smtClean="0">
                <a:solidFill>
                  <a:srgbClr val="FFFFFF"/>
                </a:solidFill>
              </a:rPr>
              <a:t> </a:t>
            </a:r>
            <a:r>
              <a:rPr lang="hu-HU" sz="2200" dirty="0" err="1" smtClean="0">
                <a:solidFill>
                  <a:srgbClr val="FFFFFF"/>
                </a:solidFill>
              </a:rPr>
              <a:t>früher</a:t>
            </a:r>
            <a:r>
              <a:rPr lang="hu-HU" sz="2200" dirty="0" smtClean="0">
                <a:solidFill>
                  <a:srgbClr val="FFFFFF"/>
                </a:solidFill>
              </a:rPr>
              <a:t> </a:t>
            </a:r>
            <a:r>
              <a:rPr lang="hu-HU" sz="2200" dirty="0" err="1" smtClean="0">
                <a:solidFill>
                  <a:srgbClr val="FFFFFF"/>
                </a:solidFill>
              </a:rPr>
              <a:t>als</a:t>
            </a:r>
            <a:r>
              <a:rPr lang="hu-HU" sz="2200" dirty="0" smtClean="0">
                <a:solidFill>
                  <a:srgbClr val="FFFFFF"/>
                </a:solidFill>
              </a:rPr>
              <a:t> </a:t>
            </a:r>
            <a:r>
              <a:rPr lang="hu-HU" sz="2200" dirty="0" err="1" smtClean="0">
                <a:solidFill>
                  <a:srgbClr val="FFFFFF"/>
                </a:solidFill>
              </a:rPr>
              <a:t>Ovardifferenzierung</a:t>
            </a:r>
            <a:r>
              <a:rPr lang="hu-HU" sz="2200" dirty="0" smtClean="0">
                <a:solidFill>
                  <a:srgbClr val="FFFFFF"/>
                </a:solidFill>
              </a:rPr>
              <a:t>. </a:t>
            </a:r>
            <a:r>
              <a:rPr lang="hu-HU" sz="2200" dirty="0" err="1" smtClean="0">
                <a:solidFill>
                  <a:srgbClr val="FFFFFF"/>
                </a:solidFill>
              </a:rPr>
              <a:t>Keimstränge</a:t>
            </a:r>
            <a:r>
              <a:rPr lang="hu-HU" sz="2200" dirty="0" smtClean="0">
                <a:solidFill>
                  <a:srgbClr val="FFFFFF"/>
                </a:solidFill>
              </a:rPr>
              <a:t> </a:t>
            </a:r>
            <a:r>
              <a:rPr lang="hu-HU" sz="2200" dirty="0" err="1" smtClean="0">
                <a:solidFill>
                  <a:srgbClr val="FFFFFF"/>
                </a:solidFill>
              </a:rPr>
              <a:t>wachsen</a:t>
            </a:r>
            <a:r>
              <a:rPr lang="hu-HU" sz="2200" dirty="0" smtClean="0">
                <a:solidFill>
                  <a:srgbClr val="FFFFFF"/>
                </a:solidFill>
              </a:rPr>
              <a:t> </a:t>
            </a:r>
            <a:r>
              <a:rPr lang="hu-HU" sz="2200" dirty="0" err="1" smtClean="0">
                <a:solidFill>
                  <a:srgbClr val="FFFFFF"/>
                </a:solidFill>
              </a:rPr>
              <a:t>tief</a:t>
            </a:r>
            <a:r>
              <a:rPr lang="hu-HU" sz="2200" dirty="0" smtClean="0">
                <a:solidFill>
                  <a:srgbClr val="FFFFFF"/>
                </a:solidFill>
              </a:rPr>
              <a:t> </a:t>
            </a:r>
            <a:r>
              <a:rPr lang="hu-HU" sz="2200" dirty="0" err="1" smtClean="0">
                <a:solidFill>
                  <a:srgbClr val="FFFFFF"/>
                </a:solidFill>
              </a:rPr>
              <a:t>ins</a:t>
            </a:r>
            <a:r>
              <a:rPr lang="hu-HU" sz="2200" dirty="0" smtClean="0">
                <a:solidFill>
                  <a:srgbClr val="FFFFFF"/>
                </a:solidFill>
              </a:rPr>
              <a:t> </a:t>
            </a:r>
            <a:r>
              <a:rPr lang="hu-HU" sz="2200" dirty="0" err="1" smtClean="0">
                <a:solidFill>
                  <a:srgbClr val="FFFFFF"/>
                </a:solidFill>
              </a:rPr>
              <a:t>Mesenchym</a:t>
            </a:r>
            <a:r>
              <a:rPr lang="hu-HU" sz="2200" dirty="0" smtClean="0">
                <a:solidFill>
                  <a:srgbClr val="FFFFFF"/>
                </a:solidFill>
              </a:rPr>
              <a:t>, </a:t>
            </a:r>
            <a:r>
              <a:rPr lang="hu-HU" sz="2200" dirty="0" err="1" smtClean="0">
                <a:solidFill>
                  <a:srgbClr val="FFFFFF"/>
                </a:solidFill>
              </a:rPr>
              <a:t>dann</a:t>
            </a:r>
            <a:r>
              <a:rPr lang="hu-HU" sz="2200" dirty="0" smtClean="0">
                <a:solidFill>
                  <a:srgbClr val="FFFFFF"/>
                </a:solidFill>
              </a:rPr>
              <a:t> </a:t>
            </a:r>
            <a:r>
              <a:rPr lang="hu-HU" sz="2200" dirty="0" err="1" smtClean="0">
                <a:solidFill>
                  <a:srgbClr val="FFFFFF"/>
                </a:solidFill>
              </a:rPr>
              <a:t>verlieren</a:t>
            </a:r>
            <a:r>
              <a:rPr lang="hu-HU" sz="2200" dirty="0" smtClean="0">
                <a:solidFill>
                  <a:srgbClr val="FFFFFF"/>
                </a:solidFill>
              </a:rPr>
              <a:t> den Kontakt mit ZE </a:t>
            </a:r>
            <a:r>
              <a:rPr lang="hu-HU" sz="2200" dirty="0" smtClean="0">
                <a:solidFill>
                  <a:srgbClr val="FFFFFF"/>
                </a:solidFill>
                <a:sym typeface="Symbol" pitchFamily="18" charset="2"/>
              </a:rPr>
              <a:t></a:t>
            </a:r>
            <a:r>
              <a:rPr lang="hu-HU" sz="2200" dirty="0" smtClean="0">
                <a:solidFill>
                  <a:srgbClr val="FFFFFF"/>
                </a:solidFill>
              </a:rPr>
              <a:t> </a:t>
            </a:r>
            <a:r>
              <a:rPr lang="hu-HU" sz="2200" dirty="0" err="1" smtClean="0">
                <a:solidFill>
                  <a:srgbClr val="FFFFFF"/>
                </a:solidFill>
              </a:rPr>
              <a:t>so</a:t>
            </a:r>
            <a:r>
              <a:rPr lang="hu-HU" sz="2200" dirty="0" smtClean="0">
                <a:solidFill>
                  <a:srgbClr val="FFFFFF"/>
                </a:solidFill>
              </a:rPr>
              <a:t> </a:t>
            </a:r>
            <a:r>
              <a:rPr lang="hu-HU" sz="2200" dirty="0" err="1" smtClean="0">
                <a:solidFill>
                  <a:srgbClr val="FFFFFF"/>
                </a:solidFill>
              </a:rPr>
              <a:t>erscheint</a:t>
            </a:r>
            <a:r>
              <a:rPr lang="hu-HU" sz="2200" dirty="0" smtClean="0">
                <a:solidFill>
                  <a:srgbClr val="FFFFFF"/>
                </a:solidFill>
              </a:rPr>
              <a:t> die </a:t>
            </a:r>
            <a:r>
              <a:rPr lang="hu-HU" sz="2200" dirty="0" err="1" smtClean="0">
                <a:solidFill>
                  <a:srgbClr val="FFFFFF"/>
                </a:solidFill>
              </a:rPr>
              <a:t>Anlage</a:t>
            </a:r>
            <a:r>
              <a:rPr lang="hu-HU" sz="2200" dirty="0" smtClean="0">
                <a:solidFill>
                  <a:srgbClr val="FFFFFF"/>
                </a:solidFill>
              </a:rPr>
              <a:t> der </a:t>
            </a:r>
            <a:r>
              <a:rPr lang="hu-HU" sz="2200" dirty="0" err="1" smtClean="0">
                <a:solidFill>
                  <a:srgbClr val="FFFFFF"/>
                </a:solidFill>
              </a:rPr>
              <a:t>Tun</a:t>
            </a:r>
            <a:r>
              <a:rPr lang="hu-HU" sz="2200" dirty="0" smtClean="0">
                <a:solidFill>
                  <a:srgbClr val="FFFFFF"/>
                </a:solidFill>
              </a:rPr>
              <a:t>. </a:t>
            </a:r>
            <a:r>
              <a:rPr lang="hu-HU" sz="2200" dirty="0" err="1" smtClean="0">
                <a:solidFill>
                  <a:srgbClr val="FFFFFF"/>
                </a:solidFill>
              </a:rPr>
              <a:t>albuginea</a:t>
            </a:r>
            <a:r>
              <a:rPr lang="hu-HU" sz="2200" dirty="0" smtClean="0">
                <a:solidFill>
                  <a:srgbClr val="FFFFFF"/>
                </a:solidFill>
              </a:rPr>
              <a:t> </a:t>
            </a:r>
            <a:r>
              <a:rPr lang="hu-HU" sz="2200" dirty="0" smtClean="0">
                <a:solidFill>
                  <a:srgbClr val="FFFFFF"/>
                </a:solidFill>
                <a:sym typeface="Symbol" pitchFamily="18" charset="2"/>
              </a:rPr>
              <a:t></a:t>
            </a:r>
            <a:r>
              <a:rPr lang="hu-HU" sz="2200" dirty="0" smtClean="0">
                <a:solidFill>
                  <a:srgbClr val="FFFFFF"/>
                </a:solidFill>
              </a:rPr>
              <a:t> die </a:t>
            </a:r>
            <a:r>
              <a:rPr lang="hu-HU" sz="2200" dirty="0" err="1" smtClean="0">
                <a:solidFill>
                  <a:srgbClr val="FFFFFF"/>
                </a:solidFill>
              </a:rPr>
              <a:t>Stränge</a:t>
            </a:r>
            <a:r>
              <a:rPr lang="hu-HU" sz="2200" dirty="0" smtClean="0">
                <a:solidFill>
                  <a:srgbClr val="FFFFFF"/>
                </a:solidFill>
              </a:rPr>
              <a:t> </a:t>
            </a:r>
            <a:r>
              <a:rPr lang="hu-HU" sz="2200" dirty="0" err="1" smtClean="0">
                <a:solidFill>
                  <a:srgbClr val="FFFFFF"/>
                </a:solidFill>
              </a:rPr>
              <a:t>differenzieren</a:t>
            </a:r>
            <a:r>
              <a:rPr lang="hu-HU" sz="2200" dirty="0" smtClean="0">
                <a:solidFill>
                  <a:srgbClr val="FFFFFF"/>
                </a:solidFill>
              </a:rPr>
              <a:t> </a:t>
            </a:r>
            <a:r>
              <a:rPr lang="hu-HU" sz="2200" dirty="0" err="1" smtClean="0">
                <a:solidFill>
                  <a:srgbClr val="FFFFFF"/>
                </a:solidFill>
              </a:rPr>
              <a:t>sich</a:t>
            </a:r>
            <a:r>
              <a:rPr lang="hu-HU" sz="2200" dirty="0" smtClean="0">
                <a:solidFill>
                  <a:srgbClr val="FFFFFF"/>
                </a:solidFill>
              </a:rPr>
              <a:t> </a:t>
            </a:r>
            <a:r>
              <a:rPr lang="hu-HU" sz="2200" dirty="0" err="1" smtClean="0">
                <a:solidFill>
                  <a:srgbClr val="FFFFFF"/>
                </a:solidFill>
              </a:rPr>
              <a:t>zum</a:t>
            </a:r>
            <a:r>
              <a:rPr lang="hu-HU" sz="2200" dirty="0" smtClean="0">
                <a:solidFill>
                  <a:srgbClr val="FFFFFF"/>
                </a:solidFill>
              </a:rPr>
              <a:t> </a:t>
            </a:r>
            <a:r>
              <a:rPr lang="hu-HU" sz="2200" dirty="0" err="1" smtClean="0">
                <a:solidFill>
                  <a:srgbClr val="FF0000"/>
                </a:solidFill>
              </a:rPr>
              <a:t>Tub</a:t>
            </a:r>
            <a:r>
              <a:rPr lang="hu-HU" sz="2200" dirty="0" smtClean="0">
                <a:solidFill>
                  <a:srgbClr val="FF0000"/>
                </a:solidFill>
              </a:rPr>
              <a:t>. </a:t>
            </a:r>
            <a:r>
              <a:rPr lang="hu-HU" sz="2200" dirty="0" err="1" smtClean="0">
                <a:solidFill>
                  <a:srgbClr val="FF0000"/>
                </a:solidFill>
              </a:rPr>
              <a:t>seminiferi</a:t>
            </a:r>
            <a:r>
              <a:rPr lang="hu-HU" sz="2200" dirty="0" smtClean="0">
                <a:solidFill>
                  <a:srgbClr val="FF0000"/>
                </a:solidFill>
              </a:rPr>
              <a:t> </a:t>
            </a:r>
            <a:r>
              <a:rPr lang="hu-HU" sz="2200" dirty="0" smtClean="0">
                <a:solidFill>
                  <a:srgbClr val="FFFFFF"/>
                </a:solidFill>
              </a:rPr>
              <a:t>(</a:t>
            </a:r>
            <a:r>
              <a:rPr lang="hu-HU" sz="2200" dirty="0" err="1" smtClean="0">
                <a:solidFill>
                  <a:srgbClr val="FFFFFF"/>
                </a:solidFill>
              </a:rPr>
              <a:t>sie</a:t>
            </a:r>
            <a:r>
              <a:rPr lang="hu-HU" sz="2200" dirty="0" smtClean="0">
                <a:solidFill>
                  <a:srgbClr val="FFFFFF"/>
                </a:solidFill>
              </a:rPr>
              <a:t> </a:t>
            </a:r>
            <a:r>
              <a:rPr lang="hu-HU" sz="2200" dirty="0" err="1" smtClean="0">
                <a:solidFill>
                  <a:srgbClr val="FFFFFF"/>
                </a:solidFill>
              </a:rPr>
              <a:t>sind</a:t>
            </a:r>
            <a:r>
              <a:rPr lang="hu-HU" sz="2200" dirty="0" smtClean="0">
                <a:solidFill>
                  <a:srgbClr val="FFFFFF"/>
                </a:solidFill>
              </a:rPr>
              <a:t> </a:t>
            </a:r>
            <a:r>
              <a:rPr lang="hu-HU" sz="2200" dirty="0" err="1" smtClean="0">
                <a:solidFill>
                  <a:srgbClr val="FFFFFF"/>
                </a:solidFill>
              </a:rPr>
              <a:t>lumenlos</a:t>
            </a:r>
            <a:r>
              <a:rPr lang="hu-HU" sz="2200" dirty="0" smtClean="0">
                <a:solidFill>
                  <a:srgbClr val="FFFFFF"/>
                </a:solidFill>
              </a:rPr>
              <a:t> </a:t>
            </a:r>
            <a:r>
              <a:rPr lang="hu-HU" sz="2200" dirty="0" err="1" smtClean="0">
                <a:solidFill>
                  <a:srgbClr val="FFFFFF"/>
                </a:solidFill>
              </a:rPr>
              <a:t>bis</a:t>
            </a:r>
            <a:r>
              <a:rPr lang="hu-HU" sz="2200" dirty="0" smtClean="0">
                <a:solidFill>
                  <a:srgbClr val="FFFFFF"/>
                </a:solidFill>
              </a:rPr>
              <a:t> </a:t>
            </a:r>
            <a:r>
              <a:rPr lang="hu-HU" sz="2200" dirty="0" err="1" smtClean="0">
                <a:solidFill>
                  <a:srgbClr val="FFFFFF"/>
                </a:solidFill>
              </a:rPr>
              <a:t>Pubertät</a:t>
            </a:r>
            <a:r>
              <a:rPr lang="hu-HU" sz="2200" dirty="0" smtClean="0">
                <a:solidFill>
                  <a:srgbClr val="FFFFFF"/>
                </a:solidFill>
              </a:rPr>
              <a:t>). </a:t>
            </a:r>
          </a:p>
          <a:p>
            <a:pPr>
              <a:buFont typeface="Monotype Sorts" pitchFamily="2" charset="2"/>
              <a:buChar char="n"/>
              <a:defRPr/>
            </a:pPr>
            <a:r>
              <a:rPr lang="hu-HU" sz="2200" dirty="0" err="1" smtClean="0">
                <a:solidFill>
                  <a:srgbClr val="FFFFFF"/>
                </a:solidFill>
              </a:rPr>
              <a:t>Epithelzellen</a:t>
            </a:r>
            <a:r>
              <a:rPr lang="hu-HU" sz="2200" dirty="0" smtClean="0">
                <a:solidFill>
                  <a:srgbClr val="FFFFFF"/>
                </a:solidFill>
              </a:rPr>
              <a:t> der </a:t>
            </a:r>
            <a:r>
              <a:rPr lang="hu-HU" sz="2200" dirty="0" err="1" smtClean="0">
                <a:solidFill>
                  <a:srgbClr val="FFFFFF"/>
                </a:solidFill>
              </a:rPr>
              <a:t>Stränge</a:t>
            </a:r>
            <a:r>
              <a:rPr lang="hu-HU" sz="2200" dirty="0" smtClean="0">
                <a:solidFill>
                  <a:srgbClr val="FFFFFF"/>
                </a:solidFill>
              </a:rPr>
              <a:t> </a:t>
            </a:r>
            <a:r>
              <a:rPr lang="hu-HU" sz="2200" dirty="0" err="1" smtClean="0">
                <a:solidFill>
                  <a:srgbClr val="FFFFFF"/>
                </a:solidFill>
              </a:rPr>
              <a:t>differenzieren</a:t>
            </a:r>
            <a:r>
              <a:rPr lang="hu-HU" sz="2200" dirty="0" smtClean="0">
                <a:solidFill>
                  <a:srgbClr val="FFFFFF"/>
                </a:solidFill>
              </a:rPr>
              <a:t> </a:t>
            </a:r>
            <a:r>
              <a:rPr lang="hu-HU" sz="2200" dirty="0" err="1" smtClean="0">
                <a:solidFill>
                  <a:srgbClr val="FFFFFF"/>
                </a:solidFill>
              </a:rPr>
              <a:t>sich</a:t>
            </a:r>
            <a:r>
              <a:rPr lang="hu-HU" sz="2200" dirty="0" smtClean="0">
                <a:solidFill>
                  <a:srgbClr val="FFFFFF"/>
                </a:solidFill>
              </a:rPr>
              <a:t> </a:t>
            </a:r>
            <a:r>
              <a:rPr lang="hu-HU" sz="2200" dirty="0" err="1" smtClean="0">
                <a:solidFill>
                  <a:srgbClr val="FFFFFF"/>
                </a:solidFill>
              </a:rPr>
              <a:t>zum</a:t>
            </a:r>
            <a:r>
              <a:rPr lang="hu-HU" sz="2200" dirty="0" smtClean="0">
                <a:solidFill>
                  <a:srgbClr val="FFFFFF"/>
                </a:solidFill>
              </a:rPr>
              <a:t> </a:t>
            </a:r>
            <a:r>
              <a:rPr lang="hu-HU" sz="2200" dirty="0" err="1" smtClean="0">
                <a:solidFill>
                  <a:srgbClr val="FF0000"/>
                </a:solidFill>
              </a:rPr>
              <a:t>Sertoli-Zellen</a:t>
            </a:r>
            <a:r>
              <a:rPr lang="hu-HU" sz="2200" dirty="0" smtClean="0">
                <a:solidFill>
                  <a:srgbClr val="FFFFFF"/>
                </a:solidFill>
              </a:rPr>
              <a:t>, </a:t>
            </a:r>
            <a:r>
              <a:rPr lang="hu-HU" sz="2200" dirty="0" err="1" smtClean="0">
                <a:solidFill>
                  <a:srgbClr val="FFFFFF"/>
                </a:solidFill>
              </a:rPr>
              <a:t>Mesenchymzellen</a:t>
            </a:r>
            <a:r>
              <a:rPr lang="hu-HU" sz="2200" dirty="0" smtClean="0">
                <a:solidFill>
                  <a:srgbClr val="FFFFFF"/>
                </a:solidFill>
              </a:rPr>
              <a:t> </a:t>
            </a:r>
            <a:r>
              <a:rPr lang="hu-HU" sz="2200" dirty="0" err="1" smtClean="0">
                <a:solidFill>
                  <a:srgbClr val="FFFFFF"/>
                </a:solidFill>
              </a:rPr>
              <a:t>zwischen</a:t>
            </a:r>
            <a:r>
              <a:rPr lang="hu-HU" sz="2200" dirty="0" smtClean="0">
                <a:solidFill>
                  <a:srgbClr val="FFFFFF"/>
                </a:solidFill>
              </a:rPr>
              <a:t> </a:t>
            </a:r>
            <a:r>
              <a:rPr lang="hu-HU" sz="2200" dirty="0" err="1" smtClean="0">
                <a:solidFill>
                  <a:srgbClr val="FFFFFF"/>
                </a:solidFill>
              </a:rPr>
              <a:t>Strängen</a:t>
            </a:r>
            <a:r>
              <a:rPr lang="hu-HU" sz="2200" dirty="0" smtClean="0">
                <a:solidFill>
                  <a:srgbClr val="FFFFFF"/>
                </a:solidFill>
              </a:rPr>
              <a:t> </a:t>
            </a:r>
            <a:r>
              <a:rPr lang="hu-HU" sz="2200" dirty="0" err="1" smtClean="0">
                <a:solidFill>
                  <a:srgbClr val="FFFFFF"/>
                </a:solidFill>
              </a:rPr>
              <a:t>zum</a:t>
            </a:r>
            <a:r>
              <a:rPr lang="hu-HU" sz="2200" dirty="0" smtClean="0">
                <a:solidFill>
                  <a:srgbClr val="FFFFFF"/>
                </a:solidFill>
              </a:rPr>
              <a:t> </a:t>
            </a:r>
            <a:r>
              <a:rPr lang="hu-HU" sz="2200" dirty="0" err="1" smtClean="0">
                <a:solidFill>
                  <a:srgbClr val="FF0000"/>
                </a:solidFill>
              </a:rPr>
              <a:t>Leydigschen</a:t>
            </a:r>
            <a:r>
              <a:rPr lang="hu-HU" sz="2200" dirty="0" smtClean="0">
                <a:solidFill>
                  <a:srgbClr val="FF0000"/>
                </a:solidFill>
              </a:rPr>
              <a:t> </a:t>
            </a:r>
            <a:r>
              <a:rPr lang="hu-HU" sz="2200" dirty="0" err="1" smtClean="0">
                <a:solidFill>
                  <a:srgbClr val="FF0000"/>
                </a:solidFill>
              </a:rPr>
              <a:t>Zellen</a:t>
            </a:r>
            <a:r>
              <a:rPr lang="hu-HU" sz="2200" dirty="0" smtClean="0">
                <a:solidFill>
                  <a:srgbClr val="FFFFFF"/>
                </a:solidFill>
              </a:rPr>
              <a:t>.</a:t>
            </a:r>
          </a:p>
          <a:p>
            <a:pPr>
              <a:buFont typeface="Monotype Sorts" pitchFamily="2" charset="2"/>
              <a:buChar char="n"/>
              <a:defRPr/>
            </a:pPr>
            <a:r>
              <a:rPr lang="hu-HU" sz="2200" dirty="0" err="1" smtClean="0">
                <a:solidFill>
                  <a:srgbClr val="FFFFFF"/>
                </a:solidFill>
              </a:rPr>
              <a:t>Einige</a:t>
            </a:r>
            <a:r>
              <a:rPr lang="hu-HU" sz="2200" dirty="0" smtClean="0">
                <a:solidFill>
                  <a:srgbClr val="FFFFFF"/>
                </a:solidFill>
              </a:rPr>
              <a:t> der </a:t>
            </a:r>
            <a:r>
              <a:rPr lang="hu-HU" sz="2200" dirty="0" err="1" smtClean="0">
                <a:solidFill>
                  <a:srgbClr val="FF0000"/>
                </a:solidFill>
              </a:rPr>
              <a:t>Urnierentubuli</a:t>
            </a:r>
            <a:r>
              <a:rPr lang="hu-HU" sz="2200" dirty="0" smtClean="0">
                <a:solidFill>
                  <a:srgbClr val="FF0000"/>
                </a:solidFill>
              </a:rPr>
              <a:t> </a:t>
            </a:r>
            <a:r>
              <a:rPr lang="hu-HU" sz="2200" dirty="0" err="1" smtClean="0">
                <a:solidFill>
                  <a:srgbClr val="FFFFFF"/>
                </a:solidFill>
              </a:rPr>
              <a:t>wandeln</a:t>
            </a:r>
            <a:r>
              <a:rPr lang="hu-HU" sz="2200" dirty="0" smtClean="0">
                <a:solidFill>
                  <a:srgbClr val="FFFFFF"/>
                </a:solidFill>
              </a:rPr>
              <a:t> </a:t>
            </a:r>
            <a:r>
              <a:rPr lang="hu-HU" sz="2200" dirty="0" err="1" smtClean="0">
                <a:solidFill>
                  <a:srgbClr val="FFFFFF"/>
                </a:solidFill>
              </a:rPr>
              <a:t>sich</a:t>
            </a:r>
            <a:r>
              <a:rPr lang="hu-HU" sz="2200" dirty="0" smtClean="0">
                <a:solidFill>
                  <a:srgbClr val="FFFFFF"/>
                </a:solidFill>
              </a:rPr>
              <a:t> </a:t>
            </a:r>
            <a:r>
              <a:rPr lang="hu-HU" sz="2200" dirty="0" err="1" smtClean="0">
                <a:solidFill>
                  <a:srgbClr val="FFFFFF"/>
                </a:solidFill>
              </a:rPr>
              <a:t>um</a:t>
            </a:r>
            <a:r>
              <a:rPr lang="hu-HU" sz="2200" dirty="0" smtClean="0">
                <a:solidFill>
                  <a:srgbClr val="FFFFFF"/>
                </a:solidFill>
              </a:rPr>
              <a:t> </a:t>
            </a:r>
            <a:r>
              <a:rPr lang="hu-HU" sz="2200" dirty="0" err="1" smtClean="0">
                <a:solidFill>
                  <a:srgbClr val="FFFFFF"/>
                </a:solidFill>
              </a:rPr>
              <a:t>Ductuli</a:t>
            </a:r>
            <a:r>
              <a:rPr lang="hu-HU" sz="2200" dirty="0" smtClean="0">
                <a:solidFill>
                  <a:srgbClr val="FFFFFF"/>
                </a:solidFill>
              </a:rPr>
              <a:t> </a:t>
            </a:r>
            <a:r>
              <a:rPr lang="hu-HU" sz="2200" dirty="0" err="1" smtClean="0">
                <a:solidFill>
                  <a:srgbClr val="FFFFFF"/>
                </a:solidFill>
              </a:rPr>
              <a:t>efferentes</a:t>
            </a:r>
            <a:r>
              <a:rPr lang="hu-HU" sz="2200" dirty="0" smtClean="0">
                <a:solidFill>
                  <a:srgbClr val="FFFFFF"/>
                </a:solidFill>
              </a:rPr>
              <a:t>.</a:t>
            </a:r>
          </a:p>
          <a:p>
            <a:pPr>
              <a:buFont typeface="Monotype Sorts" pitchFamily="2" charset="2"/>
              <a:buChar char="n"/>
              <a:defRPr/>
            </a:pPr>
            <a:r>
              <a:rPr lang="hu-HU" sz="2200" dirty="0" err="1" smtClean="0">
                <a:solidFill>
                  <a:srgbClr val="FFFFFF"/>
                </a:solidFill>
              </a:rPr>
              <a:t>Aus</a:t>
            </a:r>
            <a:r>
              <a:rPr lang="hu-HU" sz="2200" dirty="0" smtClean="0">
                <a:solidFill>
                  <a:srgbClr val="FFFFFF"/>
                </a:solidFill>
              </a:rPr>
              <a:t> </a:t>
            </a:r>
            <a:r>
              <a:rPr lang="hu-HU" sz="2200" dirty="0" err="1" smtClean="0">
                <a:solidFill>
                  <a:srgbClr val="FF0000"/>
                </a:solidFill>
              </a:rPr>
              <a:t>Wolffschen</a:t>
            </a:r>
            <a:r>
              <a:rPr lang="hu-HU" sz="2200" dirty="0" smtClean="0">
                <a:solidFill>
                  <a:srgbClr val="FF0000"/>
                </a:solidFill>
              </a:rPr>
              <a:t> Gang </a:t>
            </a:r>
            <a:r>
              <a:rPr lang="hu-HU" sz="2200" dirty="0" err="1" smtClean="0">
                <a:solidFill>
                  <a:srgbClr val="FFFFFF"/>
                </a:solidFill>
              </a:rPr>
              <a:t>entwickeln</a:t>
            </a:r>
            <a:r>
              <a:rPr lang="hu-HU" sz="2200" dirty="0" smtClean="0">
                <a:solidFill>
                  <a:srgbClr val="FFFFFF"/>
                </a:solidFill>
              </a:rPr>
              <a:t> </a:t>
            </a:r>
            <a:r>
              <a:rPr lang="hu-HU" sz="2200" dirty="0" err="1" smtClean="0">
                <a:solidFill>
                  <a:srgbClr val="FFFFFF"/>
                </a:solidFill>
              </a:rPr>
              <a:t>sich</a:t>
            </a:r>
            <a:r>
              <a:rPr lang="hu-HU" sz="2200" dirty="0" smtClean="0">
                <a:solidFill>
                  <a:srgbClr val="FFFFFF"/>
                </a:solidFill>
              </a:rPr>
              <a:t> </a:t>
            </a:r>
            <a:r>
              <a:rPr lang="hu-HU" sz="2200" dirty="0" err="1" smtClean="0">
                <a:solidFill>
                  <a:srgbClr val="FFFFFF"/>
                </a:solidFill>
              </a:rPr>
              <a:t>Nebenhoden</a:t>
            </a:r>
            <a:r>
              <a:rPr lang="hu-HU" sz="2200" dirty="0" smtClean="0">
                <a:solidFill>
                  <a:srgbClr val="FFFFFF"/>
                </a:solidFill>
              </a:rPr>
              <a:t>, </a:t>
            </a:r>
            <a:r>
              <a:rPr lang="hu-HU" sz="2200" dirty="0" err="1" smtClean="0">
                <a:solidFill>
                  <a:srgbClr val="FFFFFF"/>
                </a:solidFill>
              </a:rPr>
              <a:t>Ductus</a:t>
            </a:r>
            <a:r>
              <a:rPr lang="hu-HU" sz="2200" dirty="0" smtClean="0">
                <a:solidFill>
                  <a:srgbClr val="FFFFFF"/>
                </a:solidFill>
              </a:rPr>
              <a:t> </a:t>
            </a:r>
            <a:r>
              <a:rPr lang="hu-HU" sz="2200" dirty="0" err="1" smtClean="0">
                <a:solidFill>
                  <a:srgbClr val="FFFFFF"/>
                </a:solidFill>
              </a:rPr>
              <a:t>deferens</a:t>
            </a:r>
            <a:r>
              <a:rPr lang="hu-HU" sz="2200" dirty="0" smtClean="0">
                <a:solidFill>
                  <a:srgbClr val="FFFFFF"/>
                </a:solidFill>
              </a:rPr>
              <a:t> und </a:t>
            </a:r>
            <a:r>
              <a:rPr lang="hu-HU" sz="2200" dirty="0" err="1" smtClean="0">
                <a:solidFill>
                  <a:srgbClr val="FFFFFF"/>
                </a:solidFill>
              </a:rPr>
              <a:t>Vesicula</a:t>
            </a:r>
            <a:r>
              <a:rPr lang="hu-HU" sz="2200" dirty="0" smtClean="0">
                <a:solidFill>
                  <a:srgbClr val="FFFFFF"/>
                </a:solidFill>
              </a:rPr>
              <a:t> </a:t>
            </a:r>
            <a:r>
              <a:rPr lang="hu-HU" sz="2200" dirty="0" err="1" smtClean="0">
                <a:solidFill>
                  <a:srgbClr val="FFFFFF"/>
                </a:solidFill>
              </a:rPr>
              <a:t>seminalis</a:t>
            </a:r>
            <a:r>
              <a:rPr lang="hu-HU" sz="2200" dirty="0" smtClean="0">
                <a:solidFill>
                  <a:srgbClr val="FFFFFF"/>
                </a:solidFill>
              </a:rPr>
              <a:t>.</a:t>
            </a:r>
          </a:p>
        </p:txBody>
      </p:sp>
      <p:sp>
        <p:nvSpPr>
          <p:cNvPr id="5" name="Szövegdoboz 4"/>
          <p:cNvSpPr txBox="1"/>
          <p:nvPr/>
        </p:nvSpPr>
        <p:spPr>
          <a:xfrm>
            <a:off x="7019925" y="260350"/>
            <a:ext cx="1584325" cy="1570038"/>
          </a:xfrm>
          <a:prstGeom prst="rect">
            <a:avLst/>
          </a:prstGeom>
          <a:noFill/>
          <a:effectLst>
            <a:outerShdw blurRad="50800" dist="50800" dir="5400000" algn="ctr" rotWithShape="0">
              <a:srgbClr val="000000">
                <a:alpha val="25000"/>
              </a:srgbClr>
            </a:outerShdw>
          </a:effectLst>
        </p:spPr>
        <p:txBody>
          <a:bodyPr>
            <a:spAutoFit/>
          </a:bodyPr>
          <a:lstStyle/>
          <a:p>
            <a:pPr eaLnBrk="0" hangingPunct="0">
              <a:defRPr/>
            </a:pPr>
            <a:r>
              <a:rPr lang="de-DE" sz="9600" dirty="0">
                <a:latin typeface="Arial" charset="0"/>
                <a:sym typeface="Webdings"/>
              </a:rPr>
              <a:t></a:t>
            </a:r>
            <a:endParaRPr lang="de-DE" sz="9600" dirty="0">
              <a:latin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685800" y="1773238"/>
            <a:ext cx="7772400" cy="4322762"/>
          </a:xfrm>
        </p:spPr>
        <p:txBody>
          <a:bodyPr/>
          <a:lstStyle/>
          <a:p>
            <a:pPr>
              <a:buFont typeface="Monotype Sorts" pitchFamily="2" charset="2"/>
              <a:buChar char="n"/>
              <a:defRPr/>
            </a:pPr>
            <a:r>
              <a:rPr lang="hu-HU" sz="2000" dirty="0" err="1" smtClean="0">
                <a:solidFill>
                  <a:srgbClr val="FFFFFF"/>
                </a:solidFill>
              </a:rPr>
              <a:t>Während</a:t>
            </a:r>
            <a:r>
              <a:rPr lang="hu-HU" sz="2000" dirty="0" smtClean="0">
                <a:solidFill>
                  <a:srgbClr val="FFFFFF"/>
                </a:solidFill>
              </a:rPr>
              <a:t> </a:t>
            </a:r>
            <a:r>
              <a:rPr lang="hu-HU" sz="2000" dirty="0" err="1" smtClean="0">
                <a:solidFill>
                  <a:srgbClr val="FFFFFF"/>
                </a:solidFill>
              </a:rPr>
              <a:t>Eierstockentwicklung</a:t>
            </a:r>
            <a:r>
              <a:rPr lang="hu-HU" sz="2000" dirty="0" smtClean="0">
                <a:solidFill>
                  <a:srgbClr val="FFFFFF"/>
                </a:solidFill>
              </a:rPr>
              <a:t> </a:t>
            </a:r>
            <a:r>
              <a:rPr lang="hu-HU" sz="2000" dirty="0" err="1" smtClean="0">
                <a:solidFill>
                  <a:srgbClr val="FFFFFF"/>
                </a:solidFill>
              </a:rPr>
              <a:t>wachsen</a:t>
            </a:r>
            <a:r>
              <a:rPr lang="hu-HU" sz="2000" dirty="0" smtClean="0">
                <a:solidFill>
                  <a:srgbClr val="FFFFFF"/>
                </a:solidFill>
              </a:rPr>
              <a:t> die </a:t>
            </a:r>
            <a:r>
              <a:rPr lang="hu-HU" sz="2000" dirty="0" err="1" smtClean="0">
                <a:solidFill>
                  <a:srgbClr val="FFFFFF"/>
                </a:solidFill>
              </a:rPr>
              <a:t>Keimstränge</a:t>
            </a:r>
            <a:r>
              <a:rPr lang="hu-HU" sz="2000" dirty="0" smtClean="0">
                <a:solidFill>
                  <a:srgbClr val="FFFFFF"/>
                </a:solidFill>
              </a:rPr>
              <a:t> </a:t>
            </a:r>
            <a:r>
              <a:rPr lang="hu-HU" sz="2000" dirty="0" err="1" smtClean="0">
                <a:solidFill>
                  <a:srgbClr val="FFFFFF"/>
                </a:solidFill>
              </a:rPr>
              <a:t>nicht</a:t>
            </a:r>
            <a:r>
              <a:rPr lang="hu-HU" sz="2000" dirty="0" smtClean="0">
                <a:solidFill>
                  <a:srgbClr val="FFFFFF"/>
                </a:solidFill>
              </a:rPr>
              <a:t> </a:t>
            </a:r>
            <a:r>
              <a:rPr lang="hu-HU" sz="2000" dirty="0" err="1" smtClean="0">
                <a:solidFill>
                  <a:srgbClr val="FFFFFF"/>
                </a:solidFill>
              </a:rPr>
              <a:t>tief</a:t>
            </a:r>
            <a:r>
              <a:rPr lang="hu-HU" sz="2000" dirty="0" smtClean="0">
                <a:solidFill>
                  <a:srgbClr val="FFFFFF"/>
                </a:solidFill>
              </a:rPr>
              <a:t> </a:t>
            </a:r>
            <a:r>
              <a:rPr lang="hu-HU" sz="2000" dirty="0" err="1" smtClean="0">
                <a:solidFill>
                  <a:srgbClr val="FFFFFF"/>
                </a:solidFill>
              </a:rPr>
              <a:t>ins</a:t>
            </a:r>
            <a:r>
              <a:rPr lang="hu-HU" sz="2000" dirty="0" smtClean="0">
                <a:solidFill>
                  <a:srgbClr val="FFFFFF"/>
                </a:solidFill>
              </a:rPr>
              <a:t> </a:t>
            </a:r>
            <a:r>
              <a:rPr lang="hu-HU" sz="2000" dirty="0" err="1" smtClean="0">
                <a:solidFill>
                  <a:srgbClr val="FFFFFF"/>
                </a:solidFill>
              </a:rPr>
              <a:t>Mesenchym</a:t>
            </a:r>
            <a:r>
              <a:rPr lang="hu-HU" sz="2000" dirty="0" smtClean="0">
                <a:solidFill>
                  <a:srgbClr val="FFFFFF"/>
                </a:solidFill>
              </a:rPr>
              <a:t>.</a:t>
            </a:r>
          </a:p>
          <a:p>
            <a:pPr>
              <a:buFont typeface="Monotype Sorts" pitchFamily="2" charset="2"/>
              <a:buChar char="n"/>
              <a:defRPr/>
            </a:pPr>
            <a:r>
              <a:rPr lang="hu-HU" sz="2000" dirty="0" smtClean="0">
                <a:solidFill>
                  <a:srgbClr val="FFFFFF"/>
                </a:solidFill>
              </a:rPr>
              <a:t>Die </a:t>
            </a:r>
            <a:r>
              <a:rPr lang="hu-HU" sz="2000" dirty="0" err="1" smtClean="0">
                <a:solidFill>
                  <a:srgbClr val="FFFFFF"/>
                </a:solidFill>
              </a:rPr>
              <a:t>zuerst</a:t>
            </a:r>
            <a:r>
              <a:rPr lang="hu-HU" sz="2000" dirty="0" smtClean="0">
                <a:solidFill>
                  <a:srgbClr val="FFFFFF"/>
                </a:solidFill>
              </a:rPr>
              <a:t> </a:t>
            </a:r>
            <a:r>
              <a:rPr lang="hu-HU" sz="2000" dirty="0" err="1" smtClean="0">
                <a:solidFill>
                  <a:srgbClr val="FFFFFF"/>
                </a:solidFill>
              </a:rPr>
              <a:t>auftretende</a:t>
            </a:r>
            <a:r>
              <a:rPr lang="hu-HU" sz="2000" dirty="0" smtClean="0">
                <a:solidFill>
                  <a:srgbClr val="FFFFFF"/>
                </a:solidFill>
              </a:rPr>
              <a:t> </a:t>
            </a:r>
            <a:r>
              <a:rPr lang="hu-HU" sz="2000" dirty="0" err="1" smtClean="0">
                <a:solidFill>
                  <a:srgbClr val="FFFFFF"/>
                </a:solidFill>
              </a:rPr>
              <a:t>Stränge</a:t>
            </a:r>
            <a:r>
              <a:rPr lang="hu-HU" sz="2000" dirty="0" smtClean="0">
                <a:solidFill>
                  <a:srgbClr val="FFFFFF"/>
                </a:solidFill>
              </a:rPr>
              <a:t> </a:t>
            </a:r>
            <a:r>
              <a:rPr lang="hu-HU" sz="2000" dirty="0" err="1" smtClean="0">
                <a:solidFill>
                  <a:srgbClr val="FFFFFF"/>
                </a:solidFill>
              </a:rPr>
              <a:t>degenerieren</a:t>
            </a:r>
            <a:r>
              <a:rPr lang="hu-HU" sz="2000" dirty="0" smtClean="0">
                <a:solidFill>
                  <a:srgbClr val="FFFFFF"/>
                </a:solidFill>
              </a:rPr>
              <a:t> </a:t>
            </a:r>
            <a:r>
              <a:rPr lang="hu-HU" sz="2000" dirty="0" err="1" smtClean="0">
                <a:solidFill>
                  <a:srgbClr val="FFFFFF"/>
                </a:solidFill>
              </a:rPr>
              <a:t>sich</a:t>
            </a:r>
            <a:r>
              <a:rPr lang="hu-HU" sz="2000" dirty="0" smtClean="0">
                <a:solidFill>
                  <a:srgbClr val="FFFFFF"/>
                </a:solidFill>
              </a:rPr>
              <a:t> und </a:t>
            </a:r>
            <a:r>
              <a:rPr lang="hu-HU" sz="2000" dirty="0" err="1" smtClean="0">
                <a:solidFill>
                  <a:srgbClr val="FFFFFF"/>
                </a:solidFill>
              </a:rPr>
              <a:t>verschwinden</a:t>
            </a:r>
            <a:r>
              <a:rPr lang="hu-HU" sz="2000" dirty="0" smtClean="0">
                <a:solidFill>
                  <a:srgbClr val="FFFFFF"/>
                </a:solidFill>
              </a:rPr>
              <a:t>. </a:t>
            </a:r>
            <a:r>
              <a:rPr lang="hu-HU" sz="2000" dirty="0" err="1" smtClean="0">
                <a:solidFill>
                  <a:srgbClr val="FFFFFF"/>
                </a:solidFill>
              </a:rPr>
              <a:t>Statt</a:t>
            </a:r>
            <a:r>
              <a:rPr lang="hu-HU" sz="2000" dirty="0" smtClean="0">
                <a:solidFill>
                  <a:srgbClr val="FFFFFF"/>
                </a:solidFill>
              </a:rPr>
              <a:t> </a:t>
            </a:r>
            <a:r>
              <a:rPr lang="hu-HU" sz="2000" dirty="0" err="1" smtClean="0">
                <a:solidFill>
                  <a:srgbClr val="FFFFFF"/>
                </a:solidFill>
              </a:rPr>
              <a:t>deren</a:t>
            </a:r>
            <a:r>
              <a:rPr lang="hu-HU" sz="2000" dirty="0" smtClean="0">
                <a:solidFill>
                  <a:srgbClr val="FFFFFF"/>
                </a:solidFill>
              </a:rPr>
              <a:t> </a:t>
            </a:r>
            <a:r>
              <a:rPr lang="hu-HU" sz="2000" dirty="0" err="1" smtClean="0">
                <a:solidFill>
                  <a:srgbClr val="FFFFFF"/>
                </a:solidFill>
              </a:rPr>
              <a:t>entwickeln</a:t>
            </a:r>
            <a:r>
              <a:rPr lang="hu-HU" sz="2000" dirty="0" smtClean="0">
                <a:solidFill>
                  <a:srgbClr val="FFFFFF"/>
                </a:solidFill>
              </a:rPr>
              <a:t> </a:t>
            </a:r>
            <a:r>
              <a:rPr lang="hu-HU" sz="2000" dirty="0" err="1" smtClean="0">
                <a:solidFill>
                  <a:srgbClr val="FFFFFF"/>
                </a:solidFill>
              </a:rPr>
              <a:t>sich</a:t>
            </a:r>
            <a:r>
              <a:rPr lang="hu-HU" sz="2000" dirty="0" smtClean="0">
                <a:solidFill>
                  <a:srgbClr val="FFFFFF"/>
                </a:solidFill>
              </a:rPr>
              <a:t> </a:t>
            </a:r>
            <a:r>
              <a:rPr lang="hu-HU" sz="2000" dirty="0" err="1" smtClean="0">
                <a:solidFill>
                  <a:srgbClr val="FF0000"/>
                </a:solidFill>
              </a:rPr>
              <a:t>sekundäre</a:t>
            </a:r>
            <a:r>
              <a:rPr lang="hu-HU" sz="2000" dirty="0" smtClean="0">
                <a:solidFill>
                  <a:srgbClr val="FF0000"/>
                </a:solidFill>
              </a:rPr>
              <a:t> </a:t>
            </a:r>
            <a:r>
              <a:rPr lang="hu-HU" sz="2000" dirty="0" err="1" smtClean="0">
                <a:solidFill>
                  <a:srgbClr val="FF0000"/>
                </a:solidFill>
              </a:rPr>
              <a:t>Stränge</a:t>
            </a:r>
            <a:r>
              <a:rPr lang="hu-HU" sz="2000" dirty="0" smtClean="0">
                <a:solidFill>
                  <a:srgbClr val="FFFFFF"/>
                </a:solidFill>
              </a:rPr>
              <a:t> </a:t>
            </a:r>
            <a:r>
              <a:rPr lang="hu-HU" sz="2000" dirty="0" err="1" smtClean="0">
                <a:solidFill>
                  <a:srgbClr val="FFFFFF"/>
                </a:solidFill>
              </a:rPr>
              <a:t>auch</a:t>
            </a:r>
            <a:r>
              <a:rPr lang="hu-HU" sz="2000" dirty="0" smtClean="0">
                <a:solidFill>
                  <a:srgbClr val="FFFFFF"/>
                </a:solidFill>
              </a:rPr>
              <a:t> </a:t>
            </a:r>
            <a:r>
              <a:rPr lang="hu-HU" sz="2000" dirty="0" err="1" smtClean="0">
                <a:solidFill>
                  <a:srgbClr val="FFFFFF"/>
                </a:solidFill>
              </a:rPr>
              <a:t>aus</a:t>
            </a:r>
            <a:r>
              <a:rPr lang="hu-HU" sz="2000" dirty="0" smtClean="0">
                <a:solidFill>
                  <a:srgbClr val="FFFFFF"/>
                </a:solidFill>
              </a:rPr>
              <a:t> ZE.</a:t>
            </a:r>
          </a:p>
          <a:p>
            <a:pPr>
              <a:buFont typeface="Monotype Sorts" pitchFamily="2" charset="2"/>
              <a:buChar char="n"/>
              <a:defRPr/>
            </a:pPr>
            <a:r>
              <a:rPr lang="hu-HU" sz="2000" dirty="0" err="1" smtClean="0">
                <a:solidFill>
                  <a:srgbClr val="FFFFFF"/>
                </a:solidFill>
              </a:rPr>
              <a:t>PGCs</a:t>
            </a:r>
            <a:r>
              <a:rPr lang="hu-HU" sz="2000" dirty="0" smtClean="0">
                <a:solidFill>
                  <a:srgbClr val="FFFFFF"/>
                </a:solidFill>
              </a:rPr>
              <a:t> </a:t>
            </a:r>
            <a:r>
              <a:rPr lang="hu-HU" sz="2000" dirty="0" err="1" smtClean="0">
                <a:solidFill>
                  <a:srgbClr val="FFFFFF"/>
                </a:solidFill>
              </a:rPr>
              <a:t>wandern</a:t>
            </a:r>
            <a:r>
              <a:rPr lang="hu-HU" sz="2000" dirty="0" smtClean="0">
                <a:solidFill>
                  <a:srgbClr val="FFFFFF"/>
                </a:solidFill>
              </a:rPr>
              <a:t> in </a:t>
            </a:r>
            <a:r>
              <a:rPr lang="hu-HU" sz="2000" dirty="0" err="1" smtClean="0">
                <a:solidFill>
                  <a:srgbClr val="FFFFFF"/>
                </a:solidFill>
              </a:rPr>
              <a:t>diese</a:t>
            </a:r>
            <a:r>
              <a:rPr lang="hu-HU" sz="2000" dirty="0" smtClean="0">
                <a:solidFill>
                  <a:srgbClr val="FFFFFF"/>
                </a:solidFill>
              </a:rPr>
              <a:t> </a:t>
            </a:r>
            <a:r>
              <a:rPr lang="hu-HU" sz="2000" dirty="0" err="1" smtClean="0">
                <a:solidFill>
                  <a:srgbClr val="FFFFFF"/>
                </a:solidFill>
              </a:rPr>
              <a:t>Sekundärstränge</a:t>
            </a:r>
            <a:r>
              <a:rPr lang="hu-HU" sz="2000" dirty="0" smtClean="0">
                <a:solidFill>
                  <a:srgbClr val="FFFFFF"/>
                </a:solidFill>
              </a:rPr>
              <a:t>. </a:t>
            </a:r>
            <a:r>
              <a:rPr lang="hu-HU" sz="2000" dirty="0" err="1" smtClean="0">
                <a:solidFill>
                  <a:srgbClr val="FFFFFF"/>
                </a:solidFill>
              </a:rPr>
              <a:t>Nach</a:t>
            </a:r>
            <a:r>
              <a:rPr lang="hu-HU" sz="2000" dirty="0" smtClean="0">
                <a:solidFill>
                  <a:srgbClr val="FFFFFF"/>
                </a:solidFill>
              </a:rPr>
              <a:t> </a:t>
            </a:r>
            <a:r>
              <a:rPr lang="hu-HU" sz="2000" dirty="0" err="1" smtClean="0">
                <a:solidFill>
                  <a:srgbClr val="FFFFFF"/>
                </a:solidFill>
              </a:rPr>
              <a:t>Einwanderung</a:t>
            </a:r>
            <a:r>
              <a:rPr lang="hu-HU" sz="2000" dirty="0" smtClean="0">
                <a:solidFill>
                  <a:srgbClr val="FFFFFF"/>
                </a:solidFill>
              </a:rPr>
              <a:t> </a:t>
            </a:r>
            <a:r>
              <a:rPr lang="hu-HU" sz="2000" dirty="0" err="1" smtClean="0">
                <a:solidFill>
                  <a:srgbClr val="FFFFFF"/>
                </a:solidFill>
              </a:rPr>
              <a:t>zerfallen</a:t>
            </a:r>
            <a:r>
              <a:rPr lang="hu-HU" sz="2000" dirty="0" smtClean="0">
                <a:solidFill>
                  <a:srgbClr val="FFFFFF"/>
                </a:solidFill>
              </a:rPr>
              <a:t> </a:t>
            </a:r>
            <a:r>
              <a:rPr lang="hu-HU" sz="2000" dirty="0" err="1" smtClean="0">
                <a:solidFill>
                  <a:srgbClr val="FFFFFF"/>
                </a:solidFill>
              </a:rPr>
              <a:t>diese</a:t>
            </a:r>
            <a:r>
              <a:rPr lang="hu-HU" sz="2000" dirty="0" smtClean="0">
                <a:solidFill>
                  <a:srgbClr val="FFFFFF"/>
                </a:solidFill>
              </a:rPr>
              <a:t> </a:t>
            </a:r>
            <a:r>
              <a:rPr lang="hu-HU" sz="2000" dirty="0" err="1" smtClean="0">
                <a:solidFill>
                  <a:srgbClr val="FFFFFF"/>
                </a:solidFill>
              </a:rPr>
              <a:t>Epithelstränge</a:t>
            </a:r>
            <a:r>
              <a:rPr lang="hu-HU" sz="2000" dirty="0" smtClean="0">
                <a:solidFill>
                  <a:srgbClr val="FFFFFF"/>
                </a:solidFill>
              </a:rPr>
              <a:t> (mit </a:t>
            </a:r>
            <a:r>
              <a:rPr lang="hu-HU" sz="2000" dirty="0" err="1" smtClean="0">
                <a:solidFill>
                  <a:srgbClr val="FFFFFF"/>
                </a:solidFill>
              </a:rPr>
              <a:t>PGCs</a:t>
            </a:r>
            <a:r>
              <a:rPr lang="hu-HU" sz="2000" dirty="0" smtClean="0">
                <a:solidFill>
                  <a:srgbClr val="FFFFFF"/>
                </a:solidFill>
              </a:rPr>
              <a:t>) in </a:t>
            </a:r>
            <a:r>
              <a:rPr lang="hu-HU" sz="2000" dirty="0" err="1" smtClean="0">
                <a:solidFill>
                  <a:srgbClr val="FF0000"/>
                </a:solidFill>
              </a:rPr>
              <a:t>Eiballen</a:t>
            </a:r>
            <a:r>
              <a:rPr lang="hu-HU" sz="2000" dirty="0" smtClean="0">
                <a:solidFill>
                  <a:srgbClr val="FF0000"/>
                </a:solidFill>
              </a:rPr>
              <a:t> </a:t>
            </a:r>
            <a:r>
              <a:rPr lang="hu-HU" sz="2000" dirty="0" smtClean="0">
                <a:solidFill>
                  <a:srgbClr val="FFFFFF"/>
                </a:solidFill>
              </a:rPr>
              <a:t>(</a:t>
            </a:r>
            <a:r>
              <a:rPr lang="hu-HU" sz="2000" dirty="0" err="1" smtClean="0">
                <a:solidFill>
                  <a:srgbClr val="FFFFFF"/>
                </a:solidFill>
              </a:rPr>
              <a:t>Ein</a:t>
            </a:r>
            <a:r>
              <a:rPr lang="hu-HU" sz="2000" dirty="0" smtClean="0">
                <a:solidFill>
                  <a:srgbClr val="FFFFFF"/>
                </a:solidFill>
              </a:rPr>
              <a:t> Ball mit </a:t>
            </a:r>
            <a:r>
              <a:rPr lang="hu-HU" sz="2000" dirty="0" err="1" smtClean="0">
                <a:solidFill>
                  <a:srgbClr val="FFFFFF"/>
                </a:solidFill>
              </a:rPr>
              <a:t>einer</a:t>
            </a:r>
            <a:r>
              <a:rPr lang="hu-HU" sz="2000" dirty="0" smtClean="0">
                <a:solidFill>
                  <a:srgbClr val="FFFFFF"/>
                </a:solidFill>
              </a:rPr>
              <a:t> PGC). </a:t>
            </a:r>
          </a:p>
          <a:p>
            <a:pPr>
              <a:buFont typeface="Monotype Sorts" pitchFamily="2" charset="2"/>
              <a:buChar char="n"/>
              <a:defRPr/>
            </a:pPr>
            <a:r>
              <a:rPr lang="hu-HU" sz="2000" dirty="0" err="1" smtClean="0">
                <a:solidFill>
                  <a:srgbClr val="FFFFFF"/>
                </a:solidFill>
              </a:rPr>
              <a:t>Epithel</a:t>
            </a:r>
            <a:r>
              <a:rPr lang="hu-HU" sz="2000" dirty="0" smtClean="0">
                <a:solidFill>
                  <a:srgbClr val="FFFFFF"/>
                </a:solidFill>
              </a:rPr>
              <a:t> des </a:t>
            </a:r>
            <a:r>
              <a:rPr lang="hu-HU" sz="2000" dirty="0" err="1" smtClean="0">
                <a:solidFill>
                  <a:srgbClr val="FFFFFF"/>
                </a:solidFill>
              </a:rPr>
              <a:t>Eiballes</a:t>
            </a:r>
            <a:r>
              <a:rPr lang="hu-HU" sz="2000" dirty="0" smtClean="0">
                <a:solidFill>
                  <a:srgbClr val="FFFFFF"/>
                </a:solidFill>
              </a:rPr>
              <a:t> </a:t>
            </a:r>
            <a:r>
              <a:rPr lang="hu-HU" sz="2000" dirty="0" err="1" smtClean="0">
                <a:solidFill>
                  <a:srgbClr val="FFFFFF"/>
                </a:solidFill>
              </a:rPr>
              <a:t>differenziert</a:t>
            </a:r>
            <a:r>
              <a:rPr lang="hu-HU" sz="2000" dirty="0" smtClean="0">
                <a:solidFill>
                  <a:srgbClr val="FFFFFF"/>
                </a:solidFill>
              </a:rPr>
              <a:t> </a:t>
            </a:r>
            <a:r>
              <a:rPr lang="hu-HU" sz="2000" dirty="0" err="1" smtClean="0">
                <a:solidFill>
                  <a:srgbClr val="FFFFFF"/>
                </a:solidFill>
              </a:rPr>
              <a:t>sich</a:t>
            </a:r>
            <a:r>
              <a:rPr lang="hu-HU" sz="2000" dirty="0" smtClean="0">
                <a:solidFill>
                  <a:srgbClr val="FFFFFF"/>
                </a:solidFill>
              </a:rPr>
              <a:t> </a:t>
            </a:r>
            <a:r>
              <a:rPr lang="hu-HU" sz="2000" dirty="0" err="1" smtClean="0">
                <a:solidFill>
                  <a:srgbClr val="FFFFFF"/>
                </a:solidFill>
              </a:rPr>
              <a:t>zum</a:t>
            </a:r>
            <a:r>
              <a:rPr lang="hu-HU" sz="2000" dirty="0" smtClean="0">
                <a:solidFill>
                  <a:srgbClr val="FFFFFF"/>
                </a:solidFill>
              </a:rPr>
              <a:t> </a:t>
            </a:r>
            <a:r>
              <a:rPr lang="hu-HU" sz="2000" dirty="0" err="1" smtClean="0">
                <a:solidFill>
                  <a:srgbClr val="FF0000"/>
                </a:solidFill>
              </a:rPr>
              <a:t>Follikulärepithel</a:t>
            </a:r>
            <a:r>
              <a:rPr lang="hu-HU" sz="2000" dirty="0" smtClean="0">
                <a:solidFill>
                  <a:srgbClr val="FFFFFF"/>
                </a:solidFill>
              </a:rPr>
              <a:t> (</a:t>
            </a:r>
            <a:r>
              <a:rPr lang="hu-HU" sz="2000" dirty="0" err="1" smtClean="0">
                <a:solidFill>
                  <a:srgbClr val="FFFFFF"/>
                </a:solidFill>
              </a:rPr>
              <a:t>Granulosazellen</a:t>
            </a:r>
            <a:r>
              <a:rPr lang="hu-HU" sz="2000" dirty="0" smtClean="0">
                <a:solidFill>
                  <a:srgbClr val="FFFFFF"/>
                </a:solidFill>
              </a:rPr>
              <a:t>), </a:t>
            </a:r>
            <a:r>
              <a:rPr lang="hu-HU" sz="2000" dirty="0" err="1" smtClean="0">
                <a:solidFill>
                  <a:srgbClr val="FFFFFF"/>
                </a:solidFill>
              </a:rPr>
              <a:t>umgebendes</a:t>
            </a:r>
            <a:r>
              <a:rPr lang="hu-HU" sz="2000" dirty="0" smtClean="0">
                <a:solidFill>
                  <a:srgbClr val="FFFFFF"/>
                </a:solidFill>
              </a:rPr>
              <a:t> </a:t>
            </a:r>
            <a:r>
              <a:rPr lang="hu-HU" sz="2000" dirty="0" err="1" smtClean="0">
                <a:solidFill>
                  <a:srgbClr val="FFFFFF"/>
                </a:solidFill>
              </a:rPr>
              <a:t>Mesenchym</a:t>
            </a:r>
            <a:r>
              <a:rPr lang="hu-HU" sz="2000" dirty="0" smtClean="0">
                <a:solidFill>
                  <a:srgbClr val="FFFFFF"/>
                </a:solidFill>
              </a:rPr>
              <a:t> </a:t>
            </a:r>
            <a:r>
              <a:rPr lang="hu-HU" sz="2000" dirty="0" err="1" smtClean="0">
                <a:solidFill>
                  <a:srgbClr val="FFFFFF"/>
                </a:solidFill>
              </a:rPr>
              <a:t>zu</a:t>
            </a:r>
            <a:r>
              <a:rPr lang="hu-HU" sz="2000" dirty="0" smtClean="0">
                <a:solidFill>
                  <a:srgbClr val="FFFFFF"/>
                </a:solidFill>
              </a:rPr>
              <a:t> </a:t>
            </a:r>
            <a:r>
              <a:rPr lang="hu-HU" sz="2000" dirty="0" err="1" smtClean="0">
                <a:solidFill>
                  <a:srgbClr val="FF0000"/>
                </a:solidFill>
              </a:rPr>
              <a:t>Thekazellen</a:t>
            </a:r>
            <a:r>
              <a:rPr lang="hu-HU" sz="2000" dirty="0" smtClean="0">
                <a:solidFill>
                  <a:srgbClr val="FFFFFF"/>
                </a:solidFill>
              </a:rPr>
              <a:t>.</a:t>
            </a:r>
          </a:p>
          <a:p>
            <a:pPr>
              <a:buFont typeface="Monotype Sorts" pitchFamily="2" charset="2"/>
              <a:buChar char="n"/>
              <a:defRPr/>
            </a:pPr>
            <a:r>
              <a:rPr lang="hu-HU" sz="2000" dirty="0" smtClean="0">
                <a:solidFill>
                  <a:srgbClr val="FF0000"/>
                </a:solidFill>
              </a:rPr>
              <a:t>Müller Gang </a:t>
            </a:r>
            <a:r>
              <a:rPr lang="hu-HU" sz="2000" dirty="0" err="1" smtClean="0">
                <a:solidFill>
                  <a:srgbClr val="FFFFFF"/>
                </a:solidFill>
              </a:rPr>
              <a:t>degeneriert</a:t>
            </a:r>
            <a:r>
              <a:rPr lang="hu-HU" sz="2000" dirty="0" smtClean="0">
                <a:solidFill>
                  <a:srgbClr val="FFFFFF"/>
                </a:solidFill>
              </a:rPr>
              <a:t> </a:t>
            </a:r>
            <a:r>
              <a:rPr lang="hu-HU" sz="2000" dirty="0" err="1" smtClean="0">
                <a:solidFill>
                  <a:srgbClr val="FFFFFF"/>
                </a:solidFill>
              </a:rPr>
              <a:t>sich</a:t>
            </a:r>
            <a:r>
              <a:rPr lang="hu-HU" sz="2000" dirty="0" smtClean="0">
                <a:solidFill>
                  <a:srgbClr val="FFFFFF"/>
                </a:solidFill>
              </a:rPr>
              <a:t> </a:t>
            </a:r>
            <a:r>
              <a:rPr lang="hu-HU" sz="2000" dirty="0" err="1" smtClean="0">
                <a:solidFill>
                  <a:srgbClr val="FF0000"/>
                </a:solidFill>
              </a:rPr>
              <a:t>nicht</a:t>
            </a:r>
            <a:r>
              <a:rPr lang="hu-HU" sz="2000" dirty="0" smtClean="0">
                <a:solidFill>
                  <a:srgbClr val="FFFFFF"/>
                </a:solidFill>
              </a:rPr>
              <a:t>, </a:t>
            </a:r>
            <a:r>
              <a:rPr lang="hu-HU" sz="2000" dirty="0" err="1" smtClean="0">
                <a:solidFill>
                  <a:srgbClr val="FFFFFF"/>
                </a:solidFill>
              </a:rPr>
              <a:t>Wolffscher</a:t>
            </a:r>
            <a:r>
              <a:rPr lang="hu-HU" sz="2000" dirty="0" smtClean="0">
                <a:solidFill>
                  <a:srgbClr val="FFFFFF"/>
                </a:solidFill>
              </a:rPr>
              <a:t> </a:t>
            </a:r>
            <a:r>
              <a:rPr lang="hu-HU" sz="2000" dirty="0" err="1" smtClean="0">
                <a:solidFill>
                  <a:srgbClr val="FFFFFF"/>
                </a:solidFill>
              </a:rPr>
              <a:t>Gang</a:t>
            </a:r>
            <a:r>
              <a:rPr lang="hu-HU" sz="2000" dirty="0" smtClean="0">
                <a:solidFill>
                  <a:srgbClr val="FFFFFF"/>
                </a:solidFill>
              </a:rPr>
              <a:t> </a:t>
            </a:r>
            <a:r>
              <a:rPr lang="hu-HU" sz="2000" dirty="0" err="1" smtClean="0">
                <a:solidFill>
                  <a:srgbClr val="FFFFFF"/>
                </a:solidFill>
              </a:rPr>
              <a:t>aber</a:t>
            </a:r>
            <a:r>
              <a:rPr lang="hu-HU" sz="2000" dirty="0" smtClean="0">
                <a:solidFill>
                  <a:srgbClr val="FFFFFF"/>
                </a:solidFill>
              </a:rPr>
              <a:t> </a:t>
            </a:r>
            <a:r>
              <a:rPr lang="hu-HU" sz="2000" dirty="0" err="1" smtClean="0">
                <a:solidFill>
                  <a:srgbClr val="FFFFFF"/>
                </a:solidFill>
              </a:rPr>
              <a:t>doch</a:t>
            </a:r>
            <a:r>
              <a:rPr lang="hu-HU" sz="2000" dirty="0" smtClean="0">
                <a:solidFill>
                  <a:srgbClr val="FFFFFF"/>
                </a:solidFill>
              </a:rPr>
              <a:t>. </a:t>
            </a:r>
            <a:r>
              <a:rPr lang="hu-HU" sz="2000" dirty="0" err="1" smtClean="0">
                <a:solidFill>
                  <a:srgbClr val="FFFFFF"/>
                </a:solidFill>
              </a:rPr>
              <a:t>Aus</a:t>
            </a:r>
            <a:r>
              <a:rPr lang="hu-HU" sz="2000" dirty="0" smtClean="0">
                <a:solidFill>
                  <a:srgbClr val="FFFFFF"/>
                </a:solidFill>
              </a:rPr>
              <a:t> Müller Gang </a:t>
            </a:r>
            <a:r>
              <a:rPr lang="hu-HU" sz="2000" dirty="0" err="1" smtClean="0">
                <a:solidFill>
                  <a:srgbClr val="FFFFFF"/>
                </a:solidFill>
              </a:rPr>
              <a:t>enstehen</a:t>
            </a:r>
            <a:r>
              <a:rPr lang="hu-HU" sz="2000" dirty="0" smtClean="0">
                <a:solidFill>
                  <a:srgbClr val="FFFFFF"/>
                </a:solidFill>
              </a:rPr>
              <a:t> </a:t>
            </a:r>
            <a:r>
              <a:rPr lang="hu-HU" sz="2000" dirty="0" err="1" smtClean="0">
                <a:solidFill>
                  <a:srgbClr val="FFFFFF"/>
                </a:solidFill>
              </a:rPr>
              <a:t>Eileiter</a:t>
            </a:r>
            <a:r>
              <a:rPr lang="hu-HU" sz="2000" dirty="0" smtClean="0">
                <a:solidFill>
                  <a:srgbClr val="FFFFFF"/>
                </a:solidFill>
              </a:rPr>
              <a:t>, </a:t>
            </a:r>
            <a:r>
              <a:rPr lang="hu-HU" sz="2000" dirty="0" err="1" smtClean="0">
                <a:solidFill>
                  <a:srgbClr val="FFFFFF"/>
                </a:solidFill>
              </a:rPr>
              <a:t>Gebärmutter</a:t>
            </a:r>
            <a:r>
              <a:rPr lang="hu-HU" sz="2000" dirty="0" smtClean="0">
                <a:solidFill>
                  <a:srgbClr val="FFFFFF"/>
                </a:solidFill>
              </a:rPr>
              <a:t>  </a:t>
            </a:r>
            <a:r>
              <a:rPr lang="hu-HU" sz="2000" dirty="0" err="1" smtClean="0">
                <a:solidFill>
                  <a:srgbClr val="FFFFFF"/>
                </a:solidFill>
              </a:rPr>
              <a:t>kraniale</a:t>
            </a:r>
            <a:r>
              <a:rPr lang="hu-HU" sz="2000" dirty="0" smtClean="0">
                <a:solidFill>
                  <a:srgbClr val="FFFFFF"/>
                </a:solidFill>
              </a:rPr>
              <a:t> Vagina.</a:t>
            </a:r>
          </a:p>
          <a:p>
            <a:pPr>
              <a:buFont typeface="Monotype Sorts" pitchFamily="2" charset="2"/>
              <a:buChar char="n"/>
              <a:defRPr/>
            </a:pPr>
            <a:r>
              <a:rPr lang="hu-HU" sz="2000" dirty="0" err="1" smtClean="0">
                <a:solidFill>
                  <a:srgbClr val="FFFFFF"/>
                </a:solidFill>
              </a:rPr>
              <a:t>Aus</a:t>
            </a:r>
            <a:r>
              <a:rPr lang="hu-HU" sz="2000" dirty="0" smtClean="0">
                <a:solidFill>
                  <a:srgbClr val="FFFFFF"/>
                </a:solidFill>
              </a:rPr>
              <a:t> </a:t>
            </a:r>
            <a:r>
              <a:rPr lang="hu-HU" sz="2000" dirty="0" err="1" smtClean="0">
                <a:solidFill>
                  <a:srgbClr val="FFFFFF"/>
                </a:solidFill>
              </a:rPr>
              <a:t>einigen</a:t>
            </a:r>
            <a:r>
              <a:rPr lang="hu-HU" sz="2000" dirty="0" smtClean="0">
                <a:solidFill>
                  <a:srgbClr val="FFFFFF"/>
                </a:solidFill>
              </a:rPr>
              <a:t> </a:t>
            </a:r>
            <a:r>
              <a:rPr lang="hu-HU" sz="2000" dirty="0" err="1" smtClean="0">
                <a:solidFill>
                  <a:srgbClr val="FFFFFF"/>
                </a:solidFill>
              </a:rPr>
              <a:t>Urnierentubuli</a:t>
            </a:r>
            <a:r>
              <a:rPr lang="hu-HU" sz="2000" dirty="0" smtClean="0">
                <a:solidFill>
                  <a:srgbClr val="FFFFFF"/>
                </a:solidFill>
              </a:rPr>
              <a:t> </a:t>
            </a:r>
            <a:r>
              <a:rPr lang="hu-HU" sz="2000" dirty="0" err="1" smtClean="0">
                <a:solidFill>
                  <a:srgbClr val="FFFFFF"/>
                </a:solidFill>
              </a:rPr>
              <a:t>werden</a:t>
            </a:r>
            <a:r>
              <a:rPr lang="hu-HU" sz="2000" dirty="0" smtClean="0">
                <a:solidFill>
                  <a:srgbClr val="FFFFFF"/>
                </a:solidFill>
              </a:rPr>
              <a:t>: </a:t>
            </a:r>
            <a:r>
              <a:rPr lang="hu-HU" sz="2000" dirty="0" err="1" smtClean="0">
                <a:solidFill>
                  <a:srgbClr val="FFFFFF"/>
                </a:solidFill>
              </a:rPr>
              <a:t>Paroophoron</a:t>
            </a:r>
            <a:r>
              <a:rPr lang="hu-HU" sz="2000" dirty="0" smtClean="0">
                <a:solidFill>
                  <a:srgbClr val="FFFFFF"/>
                </a:solidFill>
              </a:rPr>
              <a:t>, </a:t>
            </a:r>
            <a:r>
              <a:rPr lang="hu-HU" sz="2000" dirty="0" err="1" smtClean="0">
                <a:solidFill>
                  <a:srgbClr val="FFFFFF"/>
                </a:solidFill>
              </a:rPr>
              <a:t>Epoophoron</a:t>
            </a:r>
            <a:r>
              <a:rPr lang="hu-HU" sz="2000" dirty="0" smtClean="0">
                <a:solidFill>
                  <a:srgbClr val="FFFFFF"/>
                </a:solidFill>
              </a:rPr>
              <a:t>.</a:t>
            </a:r>
          </a:p>
        </p:txBody>
      </p:sp>
      <p:sp>
        <p:nvSpPr>
          <p:cNvPr id="5" name="Szövegdoboz 4"/>
          <p:cNvSpPr txBox="1"/>
          <p:nvPr/>
        </p:nvSpPr>
        <p:spPr>
          <a:xfrm>
            <a:off x="7019925" y="260350"/>
            <a:ext cx="1584325" cy="1570038"/>
          </a:xfrm>
          <a:prstGeom prst="rect">
            <a:avLst/>
          </a:prstGeom>
          <a:noFill/>
          <a:effectLst>
            <a:outerShdw blurRad="50800" dist="50800" dir="5400000" algn="ctr" rotWithShape="0">
              <a:srgbClr val="000000">
                <a:alpha val="25000"/>
              </a:srgbClr>
            </a:outerShdw>
          </a:effectLst>
        </p:spPr>
        <p:txBody>
          <a:bodyPr>
            <a:spAutoFit/>
          </a:bodyPr>
          <a:lstStyle/>
          <a:p>
            <a:pPr eaLnBrk="0" hangingPunct="0">
              <a:defRPr/>
            </a:pPr>
            <a:r>
              <a:rPr lang="de-DE" sz="9600" dirty="0">
                <a:latin typeface="Arial" charset="0"/>
                <a:sym typeface="Webdings"/>
              </a:rPr>
              <a:t></a:t>
            </a:r>
            <a:endParaRPr lang="de-DE" sz="9600" dirty="0">
              <a:latin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685800" y="981075"/>
            <a:ext cx="7772400" cy="4899025"/>
          </a:xfrm>
        </p:spPr>
        <p:txBody>
          <a:bodyPr/>
          <a:lstStyle/>
          <a:p>
            <a:pPr>
              <a:buFont typeface="Monotype Sorts" pitchFamily="2" charset="2"/>
              <a:buNone/>
              <a:defRPr/>
            </a:pPr>
            <a:r>
              <a:rPr lang="hu-HU" sz="2800" b="1" dirty="0" err="1" smtClean="0">
                <a:solidFill>
                  <a:srgbClr val="FF0000"/>
                </a:solidFill>
              </a:rPr>
              <a:t>Geschlecht</a:t>
            </a:r>
            <a:r>
              <a:rPr lang="hu-HU" sz="2800" b="1" dirty="0" smtClean="0">
                <a:solidFill>
                  <a:srgbClr val="FF0000"/>
                </a:solidFill>
              </a:rPr>
              <a:t> </a:t>
            </a:r>
            <a:r>
              <a:rPr lang="hu-HU" sz="2800" b="1" dirty="0" err="1" smtClean="0">
                <a:solidFill>
                  <a:srgbClr val="FF0000"/>
                </a:solidFill>
              </a:rPr>
              <a:t>kann</a:t>
            </a:r>
            <a:r>
              <a:rPr lang="hu-HU" sz="2800" b="1" dirty="0" smtClean="0">
                <a:solidFill>
                  <a:srgbClr val="FF0000"/>
                </a:solidFill>
              </a:rPr>
              <a:t> </a:t>
            </a:r>
            <a:r>
              <a:rPr lang="hu-HU" sz="2800" b="1" dirty="0" err="1" smtClean="0">
                <a:solidFill>
                  <a:srgbClr val="FF0000"/>
                </a:solidFill>
              </a:rPr>
              <a:t>sein</a:t>
            </a:r>
            <a:r>
              <a:rPr lang="hu-HU" sz="2800" b="1" dirty="0" smtClean="0">
                <a:solidFill>
                  <a:srgbClr val="FF0000"/>
                </a:solidFill>
              </a:rPr>
              <a:t>: </a:t>
            </a:r>
            <a:r>
              <a:rPr lang="hu-HU" sz="2800" dirty="0" smtClean="0"/>
              <a:t/>
            </a:r>
            <a:br>
              <a:rPr lang="hu-HU" sz="2800" dirty="0" smtClean="0"/>
            </a:br>
            <a:r>
              <a:rPr lang="hu-HU" sz="2800" dirty="0" smtClean="0"/>
              <a:t>	</a:t>
            </a:r>
            <a:br>
              <a:rPr lang="hu-HU" sz="2800" dirty="0" smtClean="0"/>
            </a:br>
            <a:r>
              <a:rPr lang="hu-HU" sz="2800" dirty="0" smtClean="0"/>
              <a:t>	</a:t>
            </a:r>
            <a:r>
              <a:rPr lang="hu-HU" sz="2800" i="1" dirty="0" err="1" smtClean="0"/>
              <a:t>chromosomales</a:t>
            </a:r>
            <a:r>
              <a:rPr lang="hu-HU" sz="2800" i="1" dirty="0" smtClean="0"/>
              <a:t/>
            </a:r>
            <a:br>
              <a:rPr lang="hu-HU" sz="2800" i="1" dirty="0" smtClean="0"/>
            </a:br>
            <a:r>
              <a:rPr lang="hu-HU" sz="2800" i="1" dirty="0" smtClean="0"/>
              <a:t>	</a:t>
            </a:r>
            <a:br>
              <a:rPr lang="hu-HU" sz="2800" i="1" dirty="0" smtClean="0"/>
            </a:br>
            <a:r>
              <a:rPr lang="hu-HU" sz="2800" i="1" dirty="0" smtClean="0"/>
              <a:t>	</a:t>
            </a:r>
            <a:r>
              <a:rPr lang="hu-HU" sz="2800" i="1" dirty="0" err="1" smtClean="0"/>
              <a:t>gonadales</a:t>
            </a:r>
            <a:r>
              <a:rPr lang="hu-HU" sz="2800" i="1" dirty="0" smtClean="0"/>
              <a:t/>
            </a:r>
            <a:br>
              <a:rPr lang="hu-HU" sz="2800" i="1" dirty="0" smtClean="0"/>
            </a:br>
            <a:r>
              <a:rPr lang="hu-HU" sz="2800" i="1" dirty="0" smtClean="0"/>
              <a:t>	</a:t>
            </a:r>
            <a:br>
              <a:rPr lang="hu-HU" sz="2800" i="1" dirty="0" smtClean="0"/>
            </a:br>
            <a:r>
              <a:rPr lang="hu-HU" sz="2800" i="1" dirty="0" smtClean="0"/>
              <a:t>	</a:t>
            </a:r>
            <a:r>
              <a:rPr lang="hu-HU" sz="2800" i="1" dirty="0" err="1" smtClean="0"/>
              <a:t>phenotypisches</a:t>
            </a:r>
            <a:r>
              <a:rPr lang="hu-HU" sz="2800" i="1" dirty="0" smtClean="0"/>
              <a:t/>
            </a:r>
            <a:br>
              <a:rPr lang="hu-HU" sz="2800" i="1" dirty="0" smtClean="0"/>
            </a:br>
            <a:r>
              <a:rPr lang="hu-HU" sz="2800" dirty="0" smtClean="0"/>
              <a:t>	</a:t>
            </a:r>
            <a:br>
              <a:rPr lang="hu-HU" sz="2800" dirty="0" smtClean="0"/>
            </a:br>
            <a:r>
              <a:rPr lang="hu-HU" sz="2800" dirty="0" smtClean="0"/>
              <a:t>	</a:t>
            </a:r>
            <a:r>
              <a:rPr lang="hu-HU" sz="2800" i="1" dirty="0" err="1" smtClean="0"/>
              <a:t>physiologsches</a:t>
            </a:r>
            <a:r>
              <a:rPr lang="hu-HU" sz="2800" i="1" dirty="0" smtClean="0"/>
              <a:t> </a:t>
            </a:r>
            <a:br>
              <a:rPr lang="hu-HU" sz="2800" i="1" dirty="0" smtClean="0"/>
            </a:br>
            <a:r>
              <a:rPr lang="hu-HU" sz="2800" i="1" dirty="0" smtClean="0"/>
              <a:t>         </a:t>
            </a:r>
            <a:r>
              <a:rPr lang="hu-HU" sz="2800" dirty="0" smtClean="0"/>
              <a:t>(</a:t>
            </a:r>
            <a:r>
              <a:rPr lang="hu-HU" sz="2800" dirty="0" err="1" smtClean="0"/>
              <a:t>Verhalten</a:t>
            </a:r>
            <a:r>
              <a:rPr lang="hu-HU" sz="2800" dirty="0" smtClean="0"/>
              <a:t>, </a:t>
            </a:r>
            <a:r>
              <a:rPr lang="hu-HU" sz="2800" dirty="0" err="1" smtClean="0"/>
              <a:t>neuroendokrine</a:t>
            </a:r>
            <a:r>
              <a:rPr lang="hu-HU" sz="2800" dirty="0" smtClean="0"/>
              <a:t> </a:t>
            </a:r>
            <a:r>
              <a:rPr lang="hu-HU" sz="2800" dirty="0" err="1" smtClean="0"/>
              <a:t>Regulation</a:t>
            </a:r>
            <a:r>
              <a:rPr lang="hu-HU" sz="2800" dirty="0" smtClean="0"/>
              <a:t>)</a:t>
            </a:r>
          </a:p>
          <a:p>
            <a:pPr>
              <a:buFont typeface="Monotype Sorts" pitchFamily="2" charset="2"/>
              <a:buChar char="n"/>
              <a:defRPr/>
            </a:pPr>
            <a:endParaRPr lang="de-DE"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4"/>
          <p:cNvPicPr>
            <a:picLocks noChangeAspect="1" noChangeArrowheads="1"/>
          </p:cNvPicPr>
          <p:nvPr/>
        </p:nvPicPr>
        <p:blipFill>
          <a:blip r:embed="rId2" cstate="print"/>
          <a:srcRect/>
          <a:stretch>
            <a:fillRect/>
          </a:stretch>
        </p:blipFill>
        <p:spPr bwMode="auto">
          <a:xfrm>
            <a:off x="2168525" y="0"/>
            <a:ext cx="4803775" cy="6858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00113" y="404813"/>
            <a:ext cx="7772400" cy="773112"/>
          </a:xfrm>
        </p:spPr>
        <p:txBody>
          <a:bodyPr/>
          <a:lstStyle/>
          <a:p>
            <a:pPr>
              <a:defRPr/>
            </a:pPr>
            <a:r>
              <a:rPr lang="hu-HU" sz="2800" dirty="0" smtClean="0"/>
              <a:t>Müller Gang (</a:t>
            </a:r>
            <a:r>
              <a:rPr lang="hu-HU" sz="2800" dirty="0" err="1" smtClean="0"/>
              <a:t>Ductus</a:t>
            </a:r>
            <a:r>
              <a:rPr lang="hu-HU" sz="2800" dirty="0" smtClean="0"/>
              <a:t> </a:t>
            </a:r>
            <a:r>
              <a:rPr lang="hu-HU" sz="2800" dirty="0" err="1" smtClean="0"/>
              <a:t>paramesonephridicus</a:t>
            </a:r>
            <a:r>
              <a:rPr lang="hu-HU" sz="2800" dirty="0" smtClean="0"/>
              <a:t>)</a:t>
            </a:r>
          </a:p>
        </p:txBody>
      </p:sp>
      <p:sp>
        <p:nvSpPr>
          <p:cNvPr id="29699" name="Rectangle 3"/>
          <p:cNvSpPr>
            <a:spLocks noGrp="1" noChangeArrowheads="1"/>
          </p:cNvSpPr>
          <p:nvPr>
            <p:ph type="body" idx="1"/>
          </p:nvPr>
        </p:nvSpPr>
        <p:spPr/>
        <p:txBody>
          <a:bodyPr/>
          <a:lstStyle/>
          <a:p>
            <a:pPr>
              <a:defRPr/>
            </a:pPr>
            <a:r>
              <a:rPr lang="hu-HU" sz="2400" smtClean="0"/>
              <a:t>Ein neuer Gang erscheint an der EW6 in den GA: der Müller Gang (Ductus paramesonephriticus).</a:t>
            </a:r>
          </a:p>
          <a:p>
            <a:pPr>
              <a:defRPr/>
            </a:pPr>
            <a:r>
              <a:rPr lang="hu-HU" sz="2400" smtClean="0"/>
              <a:t>ZE stülpt sich lateral von dem Wolffscher Gang ein, schnürt aus dem Zölomepithel ab (Th3 bis kaudalem Sinus urogenitalis).</a:t>
            </a:r>
          </a:p>
          <a:p>
            <a:pPr>
              <a:defRPr/>
            </a:pPr>
            <a:r>
              <a:rPr lang="hu-HU" sz="2400" smtClean="0"/>
              <a:t>Müller Gang: entsteht in beiden Geschlechtern, aber er bleibt erhalten nur im weiblichen.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noChangeArrowheads="1"/>
          </p:cNvPicPr>
          <p:nvPr/>
        </p:nvPicPr>
        <p:blipFill>
          <a:blip r:embed="rId2" cstate="print"/>
          <a:srcRect/>
          <a:stretch>
            <a:fillRect/>
          </a:stretch>
        </p:blipFill>
        <p:spPr bwMode="auto">
          <a:xfrm>
            <a:off x="2162175" y="257175"/>
            <a:ext cx="6753225" cy="6343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4"/>
          <p:cNvPicPr>
            <a:picLocks noChangeAspect="1" noChangeArrowheads="1"/>
          </p:cNvPicPr>
          <p:nvPr/>
        </p:nvPicPr>
        <p:blipFill>
          <a:blip r:embed="rId3" cstate="print"/>
          <a:srcRect/>
          <a:stretch>
            <a:fillRect/>
          </a:stretch>
        </p:blipFill>
        <p:spPr bwMode="auto">
          <a:xfrm>
            <a:off x="0" y="0"/>
            <a:ext cx="5148263" cy="3201988"/>
          </a:xfrm>
          <a:prstGeom prst="rect">
            <a:avLst/>
          </a:prstGeom>
          <a:noFill/>
          <a:ln w="9525">
            <a:noFill/>
            <a:miter lim="800000"/>
            <a:headEnd/>
            <a:tailEnd/>
          </a:ln>
        </p:spPr>
      </p:pic>
      <p:pic>
        <p:nvPicPr>
          <p:cNvPr id="109571" name="Picture 5"/>
          <p:cNvPicPr>
            <a:picLocks noChangeAspect="1" noChangeArrowheads="1"/>
          </p:cNvPicPr>
          <p:nvPr/>
        </p:nvPicPr>
        <p:blipFill>
          <a:blip r:embed="rId4" cstate="print"/>
          <a:srcRect/>
          <a:stretch>
            <a:fillRect/>
          </a:stretch>
        </p:blipFill>
        <p:spPr bwMode="auto">
          <a:xfrm>
            <a:off x="0" y="3673475"/>
            <a:ext cx="5148263" cy="3184525"/>
          </a:xfrm>
          <a:prstGeom prst="rect">
            <a:avLst/>
          </a:prstGeom>
          <a:noFill/>
          <a:ln w="9525">
            <a:noFill/>
            <a:miter lim="800000"/>
            <a:headEnd/>
            <a:tailEnd/>
          </a:ln>
        </p:spPr>
      </p:pic>
      <p:pic>
        <p:nvPicPr>
          <p:cNvPr id="109572" name="Picture 6"/>
          <p:cNvPicPr>
            <a:picLocks noChangeAspect="1" noChangeArrowheads="1"/>
          </p:cNvPicPr>
          <p:nvPr/>
        </p:nvPicPr>
        <p:blipFill>
          <a:blip r:embed="rId5" cstate="print"/>
          <a:srcRect/>
          <a:stretch>
            <a:fillRect/>
          </a:stretch>
        </p:blipFill>
        <p:spPr bwMode="auto">
          <a:xfrm>
            <a:off x="5245100" y="0"/>
            <a:ext cx="3898900" cy="45085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p:cNvPicPr>
            <a:picLocks noChangeAspect="1" noChangeArrowheads="1"/>
          </p:cNvPicPr>
          <p:nvPr/>
        </p:nvPicPr>
        <p:blipFill>
          <a:blip r:embed="rId3" cstate="print"/>
          <a:srcRect/>
          <a:stretch>
            <a:fillRect/>
          </a:stretch>
        </p:blipFill>
        <p:spPr bwMode="auto">
          <a:xfrm>
            <a:off x="468313" y="333375"/>
            <a:ext cx="7559675" cy="512762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p:cNvPicPr>
            <a:picLocks noChangeAspect="1" noChangeArrowheads="1"/>
          </p:cNvPicPr>
          <p:nvPr/>
        </p:nvPicPr>
        <p:blipFill>
          <a:blip r:embed="rId3" cstate="print"/>
          <a:srcRect/>
          <a:stretch>
            <a:fillRect/>
          </a:stretch>
        </p:blipFill>
        <p:spPr bwMode="auto">
          <a:xfrm>
            <a:off x="539750" y="273050"/>
            <a:ext cx="7920038" cy="5554663"/>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p:cNvPicPr>
            <a:picLocks noChangeAspect="1" noChangeArrowheads="1"/>
          </p:cNvPicPr>
          <p:nvPr/>
        </p:nvPicPr>
        <p:blipFill>
          <a:blip r:embed="rId3" cstate="print"/>
          <a:srcRect/>
          <a:stretch>
            <a:fillRect/>
          </a:stretch>
        </p:blipFill>
        <p:spPr bwMode="auto">
          <a:xfrm>
            <a:off x="344488" y="0"/>
            <a:ext cx="8532812"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p:cNvPicPr>
            <a:picLocks noChangeAspect="1" noChangeArrowheads="1"/>
          </p:cNvPicPr>
          <p:nvPr/>
        </p:nvPicPr>
        <p:blipFill>
          <a:blip r:embed="rId3" cstate="print"/>
          <a:srcRect/>
          <a:stretch>
            <a:fillRect/>
          </a:stretch>
        </p:blipFill>
        <p:spPr bwMode="auto">
          <a:xfrm>
            <a:off x="250825" y="141288"/>
            <a:ext cx="8642350" cy="655955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
          <p:cNvSpPr txBox="1">
            <a:spLocks noChangeArrowheads="1"/>
          </p:cNvSpPr>
          <p:nvPr/>
        </p:nvSpPr>
        <p:spPr bwMode="auto">
          <a:xfrm>
            <a:off x="-3175" y="5638800"/>
            <a:ext cx="8397875" cy="923925"/>
          </a:xfrm>
          <a:prstGeom prst="rect">
            <a:avLst/>
          </a:prstGeom>
          <a:noFill/>
          <a:ln w="9525">
            <a:noFill/>
            <a:miter lim="800000"/>
            <a:headEnd/>
            <a:tailEnd/>
          </a:ln>
        </p:spPr>
        <p:txBody>
          <a:bodyPr wrap="none">
            <a:spAutoFit/>
          </a:bodyPr>
          <a:lstStyle/>
          <a:p>
            <a:pPr algn="ctr" eaLnBrk="0" hangingPunct="0"/>
            <a:r>
              <a:rPr lang="hu-HU">
                <a:solidFill>
                  <a:srgbClr val="FFFFFF"/>
                </a:solidFill>
                <a:latin typeface="Times New Roman" pitchFamily="18" charset="0"/>
              </a:rPr>
              <a:t>SEM Aufnahme: Genitalfalten (GR, genital ridge). In der Mediasagittalebene sieht man </a:t>
            </a:r>
          </a:p>
          <a:p>
            <a:pPr algn="ctr" eaLnBrk="0" hangingPunct="0"/>
            <a:r>
              <a:rPr lang="hu-HU">
                <a:solidFill>
                  <a:srgbClr val="FFFFFF"/>
                </a:solidFill>
                <a:latin typeface="Times New Roman" pitchFamily="18" charset="0"/>
              </a:rPr>
              <a:t>das abgerissene Mesenterium, seitlich davon die Urnieren (M). Der Pfeil zeigt </a:t>
            </a:r>
          </a:p>
          <a:p>
            <a:pPr algn="ctr" eaLnBrk="0" hangingPunct="0"/>
            <a:r>
              <a:rPr lang="hu-HU">
                <a:solidFill>
                  <a:srgbClr val="FFFFFF"/>
                </a:solidFill>
                <a:latin typeface="Times New Roman" pitchFamily="18" charset="0"/>
              </a:rPr>
              <a:t>auf den Wolffscher Gang</a:t>
            </a:r>
          </a:p>
        </p:txBody>
      </p:sp>
      <p:pic>
        <p:nvPicPr>
          <p:cNvPr id="31747" name="Picture 4"/>
          <p:cNvPicPr>
            <a:picLocks noChangeAspect="1" noChangeArrowheads="1"/>
          </p:cNvPicPr>
          <p:nvPr/>
        </p:nvPicPr>
        <p:blipFill>
          <a:blip r:embed="rId2" cstate="print"/>
          <a:srcRect/>
          <a:stretch>
            <a:fillRect/>
          </a:stretch>
        </p:blipFill>
        <p:spPr bwMode="auto">
          <a:xfrm>
            <a:off x="838200" y="0"/>
            <a:ext cx="7140575" cy="5422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500063" y="5788028"/>
            <a:ext cx="8058150" cy="923330"/>
          </a:xfrm>
          <a:prstGeom prst="rect">
            <a:avLst/>
          </a:prstGeom>
          <a:noFill/>
        </p:spPr>
        <p:txBody>
          <a:bodyPr wrap="square" rtlCol="0">
            <a:spAutoFit/>
          </a:bodyPr>
          <a:lstStyle/>
          <a:p>
            <a:r>
              <a:rPr lang="hu-HU" dirty="0" err="1" smtClean="0"/>
              <a:t>Mesonephros</a:t>
            </a:r>
            <a:r>
              <a:rPr lang="hu-HU" dirty="0" smtClean="0"/>
              <a:t> (</a:t>
            </a:r>
            <a:r>
              <a:rPr lang="hu-HU" dirty="0" err="1" smtClean="0"/>
              <a:t>Plica</a:t>
            </a:r>
            <a:r>
              <a:rPr lang="hu-HU" dirty="0" smtClean="0"/>
              <a:t> </a:t>
            </a:r>
            <a:r>
              <a:rPr lang="hu-HU" dirty="0" err="1" smtClean="0"/>
              <a:t>mesonephridica</a:t>
            </a:r>
            <a:r>
              <a:rPr lang="hu-HU" dirty="0" smtClean="0"/>
              <a:t>; m); </a:t>
            </a:r>
            <a:r>
              <a:rPr lang="hu-HU" dirty="0" err="1" smtClean="0"/>
              <a:t>Plica</a:t>
            </a:r>
            <a:r>
              <a:rPr lang="hu-HU" dirty="0" smtClean="0"/>
              <a:t> </a:t>
            </a:r>
            <a:r>
              <a:rPr lang="hu-HU" dirty="0" err="1" smtClean="0"/>
              <a:t>genitalis</a:t>
            </a:r>
            <a:r>
              <a:rPr lang="hu-HU" dirty="0" smtClean="0"/>
              <a:t> (g</a:t>
            </a:r>
            <a:r>
              <a:rPr lang="hu-HU" dirty="0"/>
              <a:t>), </a:t>
            </a:r>
            <a:r>
              <a:rPr lang="hu-HU" dirty="0" err="1" smtClean="0"/>
              <a:t>Metanephros</a:t>
            </a:r>
            <a:r>
              <a:rPr lang="hu-HU" dirty="0" smtClean="0"/>
              <a:t> (k</a:t>
            </a:r>
            <a:r>
              <a:rPr lang="hu-HU" dirty="0"/>
              <a:t>)  </a:t>
            </a:r>
            <a:r>
              <a:rPr lang="hu-HU" dirty="0" smtClean="0"/>
              <a:t>in </a:t>
            </a:r>
            <a:r>
              <a:rPr lang="hu-HU" dirty="0" err="1" smtClean="0"/>
              <a:t>Mausembryo</a:t>
            </a:r>
            <a:r>
              <a:rPr lang="hu-HU" dirty="0" smtClean="0"/>
              <a:t> (SEM</a:t>
            </a:r>
            <a:r>
              <a:rPr lang="hu-HU" dirty="0"/>
              <a:t>), </a:t>
            </a:r>
            <a:r>
              <a:rPr lang="hu-HU" dirty="0" smtClean="0"/>
              <a:t>(E11,5). </a:t>
            </a:r>
            <a:r>
              <a:rPr lang="hu-HU" dirty="0" err="1" smtClean="0"/>
              <a:t>Roter</a:t>
            </a:r>
            <a:r>
              <a:rPr lang="hu-HU" dirty="0" smtClean="0"/>
              <a:t> </a:t>
            </a:r>
            <a:r>
              <a:rPr lang="hu-HU" dirty="0" err="1" smtClean="0"/>
              <a:t>Pfeil</a:t>
            </a:r>
            <a:r>
              <a:rPr lang="hu-HU" dirty="0" smtClean="0"/>
              <a:t> </a:t>
            </a:r>
            <a:r>
              <a:rPr lang="hu-HU" dirty="0" err="1" smtClean="0"/>
              <a:t>zeigt</a:t>
            </a:r>
            <a:r>
              <a:rPr lang="hu-HU" dirty="0" smtClean="0"/>
              <a:t> </a:t>
            </a:r>
            <a:r>
              <a:rPr lang="hu-HU" dirty="0" err="1" smtClean="0"/>
              <a:t>auf</a:t>
            </a:r>
            <a:r>
              <a:rPr lang="hu-HU" dirty="0" smtClean="0"/>
              <a:t> den Rest von Mesenterium.</a:t>
            </a:r>
            <a:endParaRPr lang="de-DE" dirty="0"/>
          </a:p>
        </p:txBody>
      </p:sp>
      <p:grpSp>
        <p:nvGrpSpPr>
          <p:cNvPr id="9" name="Csoportba foglalás 8"/>
          <p:cNvGrpSpPr/>
          <p:nvPr/>
        </p:nvGrpSpPr>
        <p:grpSpPr>
          <a:xfrm>
            <a:off x="85728" y="85728"/>
            <a:ext cx="8953500" cy="5702300"/>
            <a:chOff x="85728" y="85728"/>
            <a:chExt cx="8953500" cy="570230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8" y="85728"/>
              <a:ext cx="8953500" cy="5702300"/>
            </a:xfrm>
            <a:prstGeom prst="rect">
              <a:avLst/>
            </a:prstGeom>
          </p:spPr>
        </p:pic>
        <p:sp>
          <p:nvSpPr>
            <p:cNvPr id="4" name="Szövegdoboz 3"/>
            <p:cNvSpPr txBox="1"/>
            <p:nvPr/>
          </p:nvSpPr>
          <p:spPr>
            <a:xfrm>
              <a:off x="7643813" y="3000375"/>
              <a:ext cx="914400" cy="369332"/>
            </a:xfrm>
            <a:prstGeom prst="rect">
              <a:avLst/>
            </a:prstGeom>
            <a:noFill/>
          </p:spPr>
          <p:txBody>
            <a:bodyPr wrap="square" rtlCol="0">
              <a:spAutoFit/>
            </a:bodyPr>
            <a:lstStyle/>
            <a:p>
              <a:r>
                <a:rPr lang="hu-HU" dirty="0" err="1"/>
                <a:t>cranial</a:t>
              </a:r>
              <a:endParaRPr lang="de-DE" dirty="0"/>
            </a:p>
          </p:txBody>
        </p:sp>
        <p:cxnSp>
          <p:nvCxnSpPr>
            <p:cNvPr id="6" name="Egyenes összekötő nyíllal 5"/>
            <p:cNvCxnSpPr/>
            <p:nvPr/>
          </p:nvCxnSpPr>
          <p:spPr>
            <a:xfrm>
              <a:off x="8424869" y="3200401"/>
              <a:ext cx="576000"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Egyenes összekötő nyíllal 6"/>
            <p:cNvCxnSpPr/>
            <p:nvPr/>
          </p:nvCxnSpPr>
          <p:spPr>
            <a:xfrm flipV="1">
              <a:off x="1228725" y="2724150"/>
              <a:ext cx="566738" cy="461963"/>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8179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ím 6"/>
          <p:cNvSpPr>
            <a:spLocks noGrp="1"/>
          </p:cNvSpPr>
          <p:nvPr>
            <p:ph type="title"/>
          </p:nvPr>
        </p:nvSpPr>
        <p:spPr>
          <a:xfrm>
            <a:off x="544513" y="433388"/>
            <a:ext cx="7772400" cy="835025"/>
          </a:xfrm>
        </p:spPr>
        <p:txBody>
          <a:bodyPr/>
          <a:lstStyle/>
          <a:p>
            <a:pPr>
              <a:defRPr/>
            </a:pPr>
            <a:r>
              <a:rPr lang="hu-HU" dirty="0" err="1" smtClean="0"/>
              <a:t>Entwicklung</a:t>
            </a:r>
            <a:r>
              <a:rPr lang="hu-HU" dirty="0" smtClean="0"/>
              <a:t> des </a:t>
            </a:r>
            <a:r>
              <a:rPr lang="hu-HU" dirty="0" err="1" smtClean="0"/>
              <a:t>Geschlechtes</a:t>
            </a:r>
            <a:endParaRPr lang="de-DE" dirty="0" smtClean="0"/>
          </a:p>
        </p:txBody>
      </p:sp>
      <p:sp>
        <p:nvSpPr>
          <p:cNvPr id="6147" name="Rectangle 3"/>
          <p:cNvSpPr>
            <a:spLocks noGrp="1" noChangeArrowheads="1"/>
          </p:cNvSpPr>
          <p:nvPr>
            <p:ph idx="1"/>
          </p:nvPr>
        </p:nvSpPr>
        <p:spPr/>
        <p:txBody>
          <a:bodyPr/>
          <a:lstStyle/>
          <a:p>
            <a:pPr>
              <a:buFont typeface="Monotype Sorts" pitchFamily="2" charset="2"/>
              <a:buChar char="n"/>
              <a:defRPr/>
            </a:pPr>
            <a:r>
              <a:rPr lang="de-DE" sz="2800" dirty="0" smtClean="0"/>
              <a:t>Entstehung</a:t>
            </a:r>
            <a:r>
              <a:rPr lang="hu-HU" sz="2800" dirty="0" smtClean="0"/>
              <a:t> und</a:t>
            </a:r>
            <a:r>
              <a:rPr lang="de-DE" sz="2800" dirty="0" smtClean="0"/>
              <a:t> Migration der Urkeimzellen</a:t>
            </a:r>
            <a:r>
              <a:rPr lang="hu-HU" sz="2800" dirty="0" smtClean="0"/>
              <a:t/>
            </a:r>
            <a:br>
              <a:rPr lang="hu-HU" sz="2800" dirty="0" smtClean="0"/>
            </a:br>
            <a:endParaRPr lang="de-DE" sz="2800" dirty="0" smtClean="0"/>
          </a:p>
          <a:p>
            <a:pPr>
              <a:buFont typeface="Monotype Sorts" pitchFamily="2" charset="2"/>
              <a:buChar char="n"/>
              <a:defRPr/>
            </a:pPr>
            <a:r>
              <a:rPr lang="de-DE" sz="2800" dirty="0" smtClean="0"/>
              <a:t>Entstehung der </a:t>
            </a:r>
            <a:r>
              <a:rPr lang="de-DE" sz="2800" dirty="0" err="1" smtClean="0"/>
              <a:t>Gonadenanalagen</a:t>
            </a:r>
            <a:r>
              <a:rPr lang="de-DE" sz="2800" dirty="0" smtClean="0"/>
              <a:t>, Ansiedlung der Urkeimzellen</a:t>
            </a:r>
            <a:r>
              <a:rPr lang="hu-HU" sz="2800" dirty="0" smtClean="0"/>
              <a:t/>
            </a:r>
            <a:br>
              <a:rPr lang="hu-HU" sz="2800" dirty="0" smtClean="0"/>
            </a:br>
            <a:endParaRPr lang="de-DE" sz="2800" dirty="0" smtClean="0"/>
          </a:p>
          <a:p>
            <a:pPr>
              <a:buFont typeface="Monotype Sorts" pitchFamily="2" charset="2"/>
              <a:buChar char="n"/>
              <a:defRPr/>
            </a:pPr>
            <a:r>
              <a:rPr lang="de-DE" sz="2800" dirty="0" smtClean="0"/>
              <a:t>Entstehung der inneren und äußeren Geschlechtsmerkmalen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5165725" y="2019300"/>
            <a:ext cx="501650" cy="366713"/>
          </a:xfrm>
          <a:prstGeom prst="rect">
            <a:avLst/>
          </a:prstGeom>
          <a:noFill/>
          <a:ln w="9525">
            <a:noFill/>
            <a:miter lim="800000"/>
            <a:headEnd/>
            <a:tailEnd/>
          </a:ln>
        </p:spPr>
        <p:txBody>
          <a:bodyPr wrap="none">
            <a:spAutoFit/>
          </a:bodyPr>
          <a:lstStyle/>
          <a:p>
            <a:pPr eaLnBrk="0" hangingPunct="0"/>
            <a:r>
              <a:rPr lang="hu-HU">
                <a:solidFill>
                  <a:schemeClr val="bg2"/>
                </a:solidFill>
                <a:latin typeface="Times New Roman" pitchFamily="18" charset="0"/>
              </a:rPr>
              <a:t>CH</a:t>
            </a:r>
          </a:p>
        </p:txBody>
      </p:sp>
      <p:sp>
        <p:nvSpPr>
          <p:cNvPr id="32771" name="Text Box 7"/>
          <p:cNvSpPr txBox="1">
            <a:spLocks noChangeArrowheads="1"/>
          </p:cNvSpPr>
          <p:nvPr/>
        </p:nvSpPr>
        <p:spPr bwMode="auto">
          <a:xfrm>
            <a:off x="914400" y="4953000"/>
            <a:ext cx="5313363" cy="641350"/>
          </a:xfrm>
          <a:prstGeom prst="rect">
            <a:avLst/>
          </a:prstGeom>
          <a:noFill/>
          <a:ln w="9525">
            <a:noFill/>
            <a:miter lim="800000"/>
            <a:headEnd/>
            <a:tailEnd/>
          </a:ln>
        </p:spPr>
        <p:txBody>
          <a:bodyPr>
            <a:spAutoFit/>
          </a:bodyPr>
          <a:lstStyle/>
          <a:p>
            <a:pPr algn="ctr" eaLnBrk="0" hangingPunct="0"/>
            <a:r>
              <a:rPr lang="hu-HU">
                <a:solidFill>
                  <a:srgbClr val="FFFFFF"/>
                </a:solidFill>
                <a:latin typeface="Times New Roman" pitchFamily="18" charset="0"/>
              </a:rPr>
              <a:t>menschliches Embryo (4 mm): Genitalfalte</a:t>
            </a:r>
            <a:br>
              <a:rPr lang="hu-HU">
                <a:solidFill>
                  <a:srgbClr val="FFFFFF"/>
                </a:solidFill>
                <a:latin typeface="Times New Roman" pitchFamily="18" charset="0"/>
              </a:rPr>
            </a:br>
            <a:r>
              <a:rPr lang="hu-HU">
                <a:solidFill>
                  <a:srgbClr val="FFFFFF"/>
                </a:solidFill>
                <a:latin typeface="Times New Roman" pitchFamily="18" charset="0"/>
              </a:rPr>
              <a:t>(Alfred Fischel Embryobuch, Springer, 1929)</a:t>
            </a:r>
            <a:endParaRPr lang="hu-HU">
              <a:solidFill>
                <a:srgbClr val="FF0000"/>
              </a:solidFill>
              <a:latin typeface="Times New Roman" pitchFamily="18" charset="0"/>
            </a:endParaRPr>
          </a:p>
        </p:txBody>
      </p:sp>
      <p:pic>
        <p:nvPicPr>
          <p:cNvPr id="32772" name="Picture 8"/>
          <p:cNvPicPr>
            <a:picLocks noChangeAspect="1" noChangeArrowheads="1"/>
          </p:cNvPicPr>
          <p:nvPr/>
        </p:nvPicPr>
        <p:blipFill>
          <a:blip r:embed="rId2" cstate="print"/>
          <a:srcRect/>
          <a:stretch>
            <a:fillRect/>
          </a:stretch>
        </p:blipFill>
        <p:spPr bwMode="auto">
          <a:xfrm>
            <a:off x="1028700" y="679450"/>
            <a:ext cx="5102225" cy="3951288"/>
          </a:xfrm>
          <a:prstGeom prst="rect">
            <a:avLst/>
          </a:prstGeom>
          <a:noFill/>
          <a:ln w="9525">
            <a:noFill/>
            <a:miter lim="800000"/>
            <a:headEnd/>
            <a:tailEnd/>
          </a:ln>
        </p:spPr>
      </p:pic>
      <p:sp>
        <p:nvSpPr>
          <p:cNvPr id="32773" name="Text Box 9"/>
          <p:cNvSpPr txBox="1">
            <a:spLocks noChangeArrowheads="1"/>
          </p:cNvSpPr>
          <p:nvPr/>
        </p:nvSpPr>
        <p:spPr bwMode="auto">
          <a:xfrm>
            <a:off x="1042988" y="1916113"/>
            <a:ext cx="936625" cy="366712"/>
          </a:xfrm>
          <a:prstGeom prst="rect">
            <a:avLst/>
          </a:prstGeom>
          <a:solidFill>
            <a:srgbClr val="FFFFFF"/>
          </a:solidFill>
          <a:ln w="9525">
            <a:noFill/>
            <a:miter lim="800000"/>
            <a:headEnd/>
            <a:tailEnd/>
          </a:ln>
        </p:spPr>
        <p:txBody>
          <a:bodyPr>
            <a:spAutoFit/>
          </a:bodyPr>
          <a:lstStyle/>
          <a:p>
            <a:pPr eaLnBrk="0" hangingPunct="0">
              <a:spcBef>
                <a:spcPct val="50000"/>
              </a:spcBef>
            </a:pPr>
            <a:r>
              <a:rPr lang="hu-HU">
                <a:solidFill>
                  <a:srgbClr val="000000"/>
                </a:solidFill>
              </a:rPr>
              <a:t>Darm</a:t>
            </a:r>
            <a:endParaRPr lang="de-DE">
              <a:solidFill>
                <a:srgbClr val="000000"/>
              </a:solidFill>
            </a:endParaRPr>
          </a:p>
        </p:txBody>
      </p:sp>
      <p:sp>
        <p:nvSpPr>
          <p:cNvPr id="32774" name="Text Box 10"/>
          <p:cNvSpPr txBox="1">
            <a:spLocks noChangeArrowheads="1"/>
          </p:cNvSpPr>
          <p:nvPr/>
        </p:nvSpPr>
        <p:spPr bwMode="auto">
          <a:xfrm>
            <a:off x="5867400" y="1484313"/>
            <a:ext cx="2089150" cy="307975"/>
          </a:xfrm>
          <a:prstGeom prst="rect">
            <a:avLst/>
          </a:prstGeom>
          <a:solidFill>
            <a:srgbClr val="FFFFFF"/>
          </a:solidFill>
          <a:ln w="9525">
            <a:noFill/>
            <a:miter lim="800000"/>
            <a:headEnd/>
            <a:tailEnd/>
          </a:ln>
        </p:spPr>
        <p:txBody>
          <a:bodyPr>
            <a:spAutoFit/>
          </a:bodyPr>
          <a:lstStyle/>
          <a:p>
            <a:pPr eaLnBrk="0" hangingPunct="0">
              <a:spcBef>
                <a:spcPct val="50000"/>
              </a:spcBef>
            </a:pPr>
            <a:r>
              <a:rPr lang="hu-HU" sz="1400" b="1">
                <a:solidFill>
                  <a:srgbClr val="000000"/>
                </a:solidFill>
              </a:rPr>
              <a:t>X: wandernde PGCs</a:t>
            </a:r>
            <a:endParaRPr lang="de-DE" sz="1400" b="1">
              <a:solidFill>
                <a:srgbClr val="000000"/>
              </a:solidFill>
            </a:endParaRPr>
          </a:p>
        </p:txBody>
      </p:sp>
      <p:sp>
        <p:nvSpPr>
          <p:cNvPr id="32775" name="Text Box 11"/>
          <p:cNvSpPr txBox="1">
            <a:spLocks noChangeArrowheads="1"/>
          </p:cNvSpPr>
          <p:nvPr/>
        </p:nvSpPr>
        <p:spPr bwMode="auto">
          <a:xfrm>
            <a:off x="5292725" y="2133600"/>
            <a:ext cx="647700" cy="366713"/>
          </a:xfrm>
          <a:prstGeom prst="rect">
            <a:avLst/>
          </a:prstGeom>
          <a:solidFill>
            <a:srgbClr val="FFFFFF"/>
          </a:solidFill>
          <a:ln w="9525">
            <a:noFill/>
            <a:miter lim="800000"/>
            <a:headEnd/>
            <a:tailEnd/>
          </a:ln>
        </p:spPr>
        <p:txBody>
          <a:bodyPr>
            <a:spAutoFit/>
          </a:bodyPr>
          <a:lstStyle/>
          <a:p>
            <a:pPr eaLnBrk="0" hangingPunct="0">
              <a:spcBef>
                <a:spcPct val="50000"/>
              </a:spcBef>
            </a:pPr>
            <a:r>
              <a:rPr lang="hu-HU">
                <a:solidFill>
                  <a:srgbClr val="000000"/>
                </a:solidFill>
              </a:rPr>
              <a:t>ZE</a:t>
            </a:r>
            <a:endParaRPr lang="de-DE">
              <a:solidFill>
                <a:srgbClr val="000000"/>
              </a:solidFill>
            </a:endParaRPr>
          </a:p>
        </p:txBody>
      </p:sp>
      <p:sp>
        <p:nvSpPr>
          <p:cNvPr id="32776" name="Text Box 12"/>
          <p:cNvSpPr txBox="1">
            <a:spLocks noChangeArrowheads="1"/>
          </p:cNvSpPr>
          <p:nvPr/>
        </p:nvSpPr>
        <p:spPr bwMode="auto">
          <a:xfrm>
            <a:off x="539750" y="3141663"/>
            <a:ext cx="1368425" cy="369887"/>
          </a:xfrm>
          <a:prstGeom prst="rect">
            <a:avLst/>
          </a:prstGeom>
          <a:solidFill>
            <a:srgbClr val="FFFFFF"/>
          </a:solidFill>
          <a:ln w="9525">
            <a:noFill/>
            <a:miter lim="800000"/>
            <a:headEnd/>
            <a:tailEnd/>
          </a:ln>
        </p:spPr>
        <p:txBody>
          <a:bodyPr>
            <a:spAutoFit/>
          </a:bodyPr>
          <a:lstStyle/>
          <a:p>
            <a:pPr eaLnBrk="0" hangingPunct="0">
              <a:spcBef>
                <a:spcPct val="50000"/>
              </a:spcBef>
            </a:pPr>
            <a:r>
              <a:rPr lang="hu-HU">
                <a:solidFill>
                  <a:srgbClr val="000000"/>
                </a:solidFill>
              </a:rPr>
              <a:t>Blutgefä</a:t>
            </a:r>
            <a:r>
              <a:rPr lang="el-GR">
                <a:solidFill>
                  <a:srgbClr val="000000"/>
                </a:solidFill>
              </a:rPr>
              <a:t>β</a:t>
            </a:r>
            <a:endParaRPr lang="de-DE">
              <a:solidFill>
                <a:srgbClr val="000000"/>
              </a:solidFill>
            </a:endParaRPr>
          </a:p>
        </p:txBody>
      </p:sp>
      <p:sp>
        <p:nvSpPr>
          <p:cNvPr id="32777" name="Text Box 13"/>
          <p:cNvSpPr txBox="1">
            <a:spLocks noChangeArrowheads="1"/>
          </p:cNvSpPr>
          <p:nvPr/>
        </p:nvSpPr>
        <p:spPr bwMode="auto">
          <a:xfrm>
            <a:off x="7885113" y="144463"/>
            <a:ext cx="790575" cy="366712"/>
          </a:xfrm>
          <a:prstGeom prst="rect">
            <a:avLst/>
          </a:prstGeom>
          <a:noFill/>
          <a:ln w="9525">
            <a:noFill/>
            <a:miter lim="800000"/>
            <a:headEnd/>
            <a:tailEnd/>
          </a:ln>
        </p:spPr>
        <p:txBody>
          <a:bodyPr>
            <a:spAutoFit/>
          </a:bodyPr>
          <a:lstStyle/>
          <a:p>
            <a:pPr eaLnBrk="0" hangingPunct="0">
              <a:spcBef>
                <a:spcPct val="50000"/>
              </a:spcBef>
            </a:pPr>
            <a:r>
              <a:rPr lang="hu-HU" b="1" i="1"/>
              <a:t>GA</a:t>
            </a:r>
            <a:endParaRPr lang="de-DE" b="1" i="1"/>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3"/>
          <p:cNvSpPr txBox="1">
            <a:spLocks noChangeArrowheads="1"/>
          </p:cNvSpPr>
          <p:nvPr/>
        </p:nvSpPr>
        <p:spPr bwMode="auto">
          <a:xfrm>
            <a:off x="539750" y="5949950"/>
            <a:ext cx="6007100" cy="641350"/>
          </a:xfrm>
          <a:prstGeom prst="rect">
            <a:avLst/>
          </a:prstGeom>
          <a:noFill/>
          <a:ln w="9525">
            <a:noFill/>
            <a:miter lim="800000"/>
            <a:headEnd/>
            <a:tailEnd/>
          </a:ln>
        </p:spPr>
        <p:txBody>
          <a:bodyPr>
            <a:spAutoFit/>
          </a:bodyPr>
          <a:lstStyle/>
          <a:p>
            <a:pPr algn="ctr" eaLnBrk="0" hangingPunct="0"/>
            <a:r>
              <a:rPr lang="hu-HU">
                <a:solidFill>
                  <a:srgbClr val="FFFFFF"/>
                </a:solidFill>
                <a:latin typeface="Times New Roman" pitchFamily="18" charset="0"/>
              </a:rPr>
              <a:t>menschliches Embryo (7 mm): Genitalfalte</a:t>
            </a:r>
            <a:br>
              <a:rPr lang="hu-HU">
                <a:solidFill>
                  <a:srgbClr val="FFFFFF"/>
                </a:solidFill>
                <a:latin typeface="Times New Roman" pitchFamily="18" charset="0"/>
              </a:rPr>
            </a:br>
            <a:r>
              <a:rPr lang="hu-HU">
                <a:solidFill>
                  <a:srgbClr val="FFFFFF"/>
                </a:solidFill>
                <a:latin typeface="Times New Roman" pitchFamily="18" charset="0"/>
              </a:rPr>
              <a:t>(Alfred Fischel Embryobuch, Springer, 1929)</a:t>
            </a:r>
            <a:endParaRPr lang="hu-HU">
              <a:solidFill>
                <a:srgbClr val="FF0000"/>
              </a:solidFill>
              <a:latin typeface="Times New Roman" pitchFamily="18" charset="0"/>
            </a:endParaRPr>
          </a:p>
        </p:txBody>
      </p:sp>
      <p:sp>
        <p:nvSpPr>
          <p:cNvPr id="33795" name="Text Box 4"/>
          <p:cNvSpPr txBox="1">
            <a:spLocks noChangeArrowheads="1"/>
          </p:cNvSpPr>
          <p:nvPr/>
        </p:nvSpPr>
        <p:spPr bwMode="auto">
          <a:xfrm>
            <a:off x="6477000" y="3290888"/>
            <a:ext cx="1911350" cy="366712"/>
          </a:xfrm>
          <a:prstGeom prst="rect">
            <a:avLst/>
          </a:prstGeom>
          <a:noFill/>
          <a:ln w="9525">
            <a:noFill/>
            <a:miter lim="800000"/>
            <a:headEnd/>
            <a:tailEnd/>
          </a:ln>
        </p:spPr>
        <p:txBody>
          <a:bodyPr wrap="none">
            <a:spAutoFit/>
          </a:bodyPr>
          <a:lstStyle/>
          <a:p>
            <a:pPr eaLnBrk="0" hangingPunct="0"/>
            <a:r>
              <a:rPr lang="hu-HU">
                <a:solidFill>
                  <a:schemeClr val="bg2"/>
                </a:solidFill>
                <a:latin typeface="Times New Roman" pitchFamily="18" charset="0"/>
              </a:rPr>
              <a:t>A. mesonephridica</a:t>
            </a:r>
            <a:endParaRPr lang="hu-HU">
              <a:solidFill>
                <a:srgbClr val="FF0000"/>
              </a:solidFill>
              <a:latin typeface="Times New Roman" pitchFamily="18" charset="0"/>
            </a:endParaRPr>
          </a:p>
        </p:txBody>
      </p:sp>
      <p:sp>
        <p:nvSpPr>
          <p:cNvPr id="33796" name="Text Box 6"/>
          <p:cNvSpPr txBox="1">
            <a:spLocks noChangeArrowheads="1"/>
          </p:cNvSpPr>
          <p:nvPr/>
        </p:nvSpPr>
        <p:spPr bwMode="auto">
          <a:xfrm>
            <a:off x="441325" y="2857500"/>
            <a:ext cx="1085850" cy="641350"/>
          </a:xfrm>
          <a:prstGeom prst="rect">
            <a:avLst/>
          </a:prstGeom>
          <a:noFill/>
          <a:ln w="9525">
            <a:noFill/>
            <a:miter lim="800000"/>
            <a:headEnd/>
            <a:tailEnd/>
          </a:ln>
        </p:spPr>
        <p:txBody>
          <a:bodyPr wrap="none">
            <a:spAutoFit/>
          </a:bodyPr>
          <a:lstStyle/>
          <a:p>
            <a:pPr eaLnBrk="0" hangingPunct="0"/>
            <a:r>
              <a:rPr lang="hu-HU">
                <a:solidFill>
                  <a:schemeClr val="bg2"/>
                </a:solidFill>
                <a:latin typeface="Times New Roman" pitchFamily="18" charset="0"/>
              </a:rPr>
              <a:t>Ősvese </a:t>
            </a:r>
          </a:p>
          <a:p>
            <a:pPr eaLnBrk="0" hangingPunct="0"/>
            <a:r>
              <a:rPr lang="hu-HU">
                <a:solidFill>
                  <a:schemeClr val="bg2"/>
                </a:solidFill>
                <a:latin typeface="Times New Roman" pitchFamily="18" charset="0"/>
              </a:rPr>
              <a:t>tubulusok</a:t>
            </a:r>
          </a:p>
        </p:txBody>
      </p:sp>
      <p:sp>
        <p:nvSpPr>
          <p:cNvPr id="33797" name="Text Box 7"/>
          <p:cNvSpPr txBox="1">
            <a:spLocks noChangeArrowheads="1"/>
          </p:cNvSpPr>
          <p:nvPr/>
        </p:nvSpPr>
        <p:spPr bwMode="auto">
          <a:xfrm>
            <a:off x="381000" y="3886200"/>
            <a:ext cx="1358900" cy="641350"/>
          </a:xfrm>
          <a:prstGeom prst="rect">
            <a:avLst/>
          </a:prstGeom>
          <a:noFill/>
          <a:ln w="9525">
            <a:noFill/>
            <a:miter lim="800000"/>
            <a:headEnd/>
            <a:tailEnd/>
          </a:ln>
        </p:spPr>
        <p:txBody>
          <a:bodyPr wrap="none">
            <a:spAutoFit/>
          </a:bodyPr>
          <a:lstStyle/>
          <a:p>
            <a:pPr eaLnBrk="0" hangingPunct="0"/>
            <a:r>
              <a:rPr lang="hu-HU">
                <a:solidFill>
                  <a:schemeClr val="bg2"/>
                </a:solidFill>
                <a:latin typeface="Times New Roman" pitchFamily="18" charset="0"/>
              </a:rPr>
              <a:t>Bowman tok</a:t>
            </a:r>
          </a:p>
          <a:p>
            <a:pPr eaLnBrk="0" hangingPunct="0"/>
            <a:r>
              <a:rPr lang="hu-HU">
                <a:solidFill>
                  <a:schemeClr val="bg2"/>
                </a:solidFill>
                <a:latin typeface="Times New Roman" pitchFamily="18" charset="0"/>
              </a:rPr>
              <a:t>ürege</a:t>
            </a:r>
          </a:p>
        </p:txBody>
      </p:sp>
      <p:sp>
        <p:nvSpPr>
          <p:cNvPr id="33798" name="Line 8"/>
          <p:cNvSpPr>
            <a:spLocks noChangeShapeType="1"/>
          </p:cNvSpPr>
          <p:nvPr/>
        </p:nvSpPr>
        <p:spPr bwMode="auto">
          <a:xfrm>
            <a:off x="4343400" y="4876800"/>
            <a:ext cx="1219200" cy="0"/>
          </a:xfrm>
          <a:prstGeom prst="line">
            <a:avLst/>
          </a:prstGeom>
          <a:noFill/>
          <a:ln w="9525">
            <a:solidFill>
              <a:schemeClr val="bg2"/>
            </a:solidFill>
            <a:round/>
            <a:headEnd type="triangle" w="med" len="med"/>
            <a:tailEnd/>
          </a:ln>
        </p:spPr>
        <p:txBody>
          <a:bodyPr wrap="none" anchor="ctr"/>
          <a:lstStyle/>
          <a:p>
            <a:endParaRPr lang="de-DE"/>
          </a:p>
        </p:txBody>
      </p:sp>
      <p:sp>
        <p:nvSpPr>
          <p:cNvPr id="33799" name="Text Box 9"/>
          <p:cNvSpPr txBox="1">
            <a:spLocks noChangeArrowheads="1"/>
          </p:cNvSpPr>
          <p:nvPr/>
        </p:nvSpPr>
        <p:spPr bwMode="auto">
          <a:xfrm>
            <a:off x="5851525" y="4686300"/>
            <a:ext cx="501650" cy="366713"/>
          </a:xfrm>
          <a:prstGeom prst="rect">
            <a:avLst/>
          </a:prstGeom>
          <a:noFill/>
          <a:ln w="9525">
            <a:noFill/>
            <a:miter lim="800000"/>
            <a:headEnd/>
            <a:tailEnd/>
          </a:ln>
        </p:spPr>
        <p:txBody>
          <a:bodyPr wrap="none">
            <a:spAutoFit/>
          </a:bodyPr>
          <a:lstStyle/>
          <a:p>
            <a:pPr eaLnBrk="0" hangingPunct="0"/>
            <a:r>
              <a:rPr lang="hu-HU">
                <a:solidFill>
                  <a:schemeClr val="bg2"/>
                </a:solidFill>
                <a:latin typeface="Times New Roman" pitchFamily="18" charset="0"/>
              </a:rPr>
              <a:t>CH</a:t>
            </a:r>
            <a:endParaRPr lang="hu-HU">
              <a:solidFill>
                <a:srgbClr val="FF0000"/>
              </a:solidFill>
              <a:latin typeface="Times New Roman" pitchFamily="18" charset="0"/>
            </a:endParaRPr>
          </a:p>
        </p:txBody>
      </p:sp>
      <p:pic>
        <p:nvPicPr>
          <p:cNvPr id="33800" name="Picture 10"/>
          <p:cNvPicPr>
            <a:picLocks noChangeAspect="1" noChangeArrowheads="1"/>
          </p:cNvPicPr>
          <p:nvPr/>
        </p:nvPicPr>
        <p:blipFill>
          <a:blip r:embed="rId2" cstate="print"/>
          <a:srcRect/>
          <a:stretch>
            <a:fillRect/>
          </a:stretch>
        </p:blipFill>
        <p:spPr bwMode="auto">
          <a:xfrm>
            <a:off x="228600" y="228600"/>
            <a:ext cx="8134350" cy="5045075"/>
          </a:xfrm>
          <a:prstGeom prst="rect">
            <a:avLst/>
          </a:prstGeom>
          <a:noFill/>
          <a:ln w="9525">
            <a:noFill/>
            <a:miter lim="800000"/>
            <a:headEnd/>
            <a:tailEnd/>
          </a:ln>
        </p:spPr>
      </p:pic>
      <p:sp>
        <p:nvSpPr>
          <p:cNvPr id="33801" name="Text Box 11"/>
          <p:cNvSpPr txBox="1">
            <a:spLocks noChangeArrowheads="1"/>
          </p:cNvSpPr>
          <p:nvPr/>
        </p:nvSpPr>
        <p:spPr bwMode="auto">
          <a:xfrm>
            <a:off x="250825" y="2133600"/>
            <a:ext cx="1368425" cy="584200"/>
          </a:xfrm>
          <a:prstGeom prst="rect">
            <a:avLst/>
          </a:prstGeom>
          <a:solidFill>
            <a:srgbClr val="FFFFFF"/>
          </a:solidFill>
          <a:ln w="9525">
            <a:noFill/>
            <a:miter lim="800000"/>
            <a:headEnd/>
            <a:tailEnd/>
          </a:ln>
        </p:spPr>
        <p:txBody>
          <a:bodyPr>
            <a:spAutoFit/>
          </a:bodyPr>
          <a:lstStyle/>
          <a:p>
            <a:pPr eaLnBrk="0" hangingPunct="0">
              <a:spcBef>
                <a:spcPct val="50000"/>
              </a:spcBef>
            </a:pPr>
            <a:r>
              <a:rPr lang="hu-HU" sz="1600" b="1">
                <a:solidFill>
                  <a:schemeClr val="bg2"/>
                </a:solidFill>
              </a:rPr>
              <a:t>Wolffscher Gang</a:t>
            </a:r>
            <a:endParaRPr lang="de-DE" sz="1600" b="1">
              <a:solidFill>
                <a:schemeClr val="bg2"/>
              </a:solidFill>
            </a:endParaRPr>
          </a:p>
        </p:txBody>
      </p:sp>
      <p:sp>
        <p:nvSpPr>
          <p:cNvPr id="33802" name="Text Box 12"/>
          <p:cNvSpPr txBox="1">
            <a:spLocks noChangeArrowheads="1"/>
          </p:cNvSpPr>
          <p:nvPr/>
        </p:nvSpPr>
        <p:spPr bwMode="auto">
          <a:xfrm>
            <a:off x="179388" y="2852738"/>
            <a:ext cx="1368425" cy="338137"/>
          </a:xfrm>
          <a:prstGeom prst="rect">
            <a:avLst/>
          </a:prstGeom>
          <a:solidFill>
            <a:srgbClr val="FFFFFF"/>
          </a:solidFill>
          <a:ln w="9525">
            <a:noFill/>
            <a:miter lim="800000"/>
            <a:headEnd/>
            <a:tailEnd/>
          </a:ln>
        </p:spPr>
        <p:txBody>
          <a:bodyPr>
            <a:spAutoFit/>
          </a:bodyPr>
          <a:lstStyle/>
          <a:p>
            <a:pPr eaLnBrk="0" hangingPunct="0">
              <a:spcBef>
                <a:spcPct val="50000"/>
              </a:spcBef>
            </a:pPr>
            <a:r>
              <a:rPr lang="hu-HU" sz="1600" b="1">
                <a:solidFill>
                  <a:schemeClr val="bg2"/>
                </a:solidFill>
              </a:rPr>
              <a:t>UN-Tubuli</a:t>
            </a:r>
            <a:endParaRPr lang="de-DE" sz="1600" b="1">
              <a:solidFill>
                <a:schemeClr val="bg2"/>
              </a:solidFill>
            </a:endParaRPr>
          </a:p>
        </p:txBody>
      </p:sp>
      <p:sp>
        <p:nvSpPr>
          <p:cNvPr id="33803" name="Text Box 13"/>
          <p:cNvSpPr txBox="1">
            <a:spLocks noChangeArrowheads="1"/>
          </p:cNvSpPr>
          <p:nvPr/>
        </p:nvSpPr>
        <p:spPr bwMode="auto">
          <a:xfrm>
            <a:off x="0" y="3716338"/>
            <a:ext cx="1547813" cy="830262"/>
          </a:xfrm>
          <a:prstGeom prst="rect">
            <a:avLst/>
          </a:prstGeom>
          <a:solidFill>
            <a:srgbClr val="FFFFFF"/>
          </a:solidFill>
          <a:ln w="9525">
            <a:noFill/>
            <a:miter lim="800000"/>
            <a:headEnd/>
            <a:tailEnd/>
          </a:ln>
        </p:spPr>
        <p:txBody>
          <a:bodyPr>
            <a:spAutoFit/>
          </a:bodyPr>
          <a:lstStyle/>
          <a:p>
            <a:pPr eaLnBrk="0" hangingPunct="0">
              <a:spcBef>
                <a:spcPct val="50000"/>
              </a:spcBef>
            </a:pPr>
            <a:r>
              <a:rPr lang="hu-HU" sz="1600" b="1">
                <a:solidFill>
                  <a:schemeClr val="bg2"/>
                </a:solidFill>
              </a:rPr>
              <a:t>Urniere: Bowman Kapsel</a:t>
            </a:r>
            <a:endParaRPr lang="de-DE" sz="1600" b="1">
              <a:solidFill>
                <a:schemeClr val="bg2"/>
              </a:solidFill>
            </a:endParaRPr>
          </a:p>
        </p:txBody>
      </p:sp>
      <p:sp>
        <p:nvSpPr>
          <p:cNvPr id="33804" name="Text Box 14"/>
          <p:cNvSpPr txBox="1">
            <a:spLocks noChangeArrowheads="1"/>
          </p:cNvSpPr>
          <p:nvPr/>
        </p:nvSpPr>
        <p:spPr bwMode="auto">
          <a:xfrm>
            <a:off x="3563938" y="5229225"/>
            <a:ext cx="576262" cy="336550"/>
          </a:xfrm>
          <a:prstGeom prst="rect">
            <a:avLst/>
          </a:prstGeom>
          <a:solidFill>
            <a:srgbClr val="FFFFFF"/>
          </a:solidFill>
          <a:ln w="9525">
            <a:noFill/>
            <a:miter lim="800000"/>
            <a:headEnd/>
            <a:tailEnd/>
          </a:ln>
        </p:spPr>
        <p:txBody>
          <a:bodyPr>
            <a:spAutoFit/>
          </a:bodyPr>
          <a:lstStyle/>
          <a:p>
            <a:pPr eaLnBrk="0" hangingPunct="0">
              <a:spcBef>
                <a:spcPct val="50000"/>
              </a:spcBef>
            </a:pPr>
            <a:r>
              <a:rPr lang="hu-HU" sz="1600" b="1">
                <a:solidFill>
                  <a:schemeClr val="bg2"/>
                </a:solidFill>
              </a:rPr>
              <a:t>ZE</a:t>
            </a:r>
            <a:endParaRPr lang="de-DE" sz="1600" b="1">
              <a:solidFill>
                <a:schemeClr val="bg2"/>
              </a:solidFill>
            </a:endParaRPr>
          </a:p>
        </p:txBody>
      </p:sp>
      <p:sp>
        <p:nvSpPr>
          <p:cNvPr id="33805" name="Text Box 15"/>
          <p:cNvSpPr txBox="1">
            <a:spLocks noChangeArrowheads="1"/>
          </p:cNvSpPr>
          <p:nvPr/>
        </p:nvSpPr>
        <p:spPr bwMode="auto">
          <a:xfrm>
            <a:off x="6948488" y="3141663"/>
            <a:ext cx="2051050" cy="336550"/>
          </a:xfrm>
          <a:prstGeom prst="rect">
            <a:avLst/>
          </a:prstGeom>
          <a:solidFill>
            <a:srgbClr val="FFFFFF"/>
          </a:solidFill>
          <a:ln w="9525">
            <a:noFill/>
            <a:miter lim="800000"/>
            <a:headEnd/>
            <a:tailEnd/>
          </a:ln>
        </p:spPr>
        <p:txBody>
          <a:bodyPr>
            <a:spAutoFit/>
          </a:bodyPr>
          <a:lstStyle/>
          <a:p>
            <a:pPr eaLnBrk="0" hangingPunct="0">
              <a:spcBef>
                <a:spcPct val="50000"/>
              </a:spcBef>
            </a:pPr>
            <a:r>
              <a:rPr lang="hu-HU" sz="1600" b="1">
                <a:solidFill>
                  <a:schemeClr val="bg2"/>
                </a:solidFill>
              </a:rPr>
              <a:t>A. mesonephridica</a:t>
            </a:r>
            <a:endParaRPr lang="de-DE" sz="1600" b="1">
              <a:solidFill>
                <a:schemeClr val="bg2"/>
              </a:solidFill>
            </a:endParaRPr>
          </a:p>
        </p:txBody>
      </p:sp>
      <p:sp>
        <p:nvSpPr>
          <p:cNvPr id="33806" name="Text Box 16"/>
          <p:cNvSpPr txBox="1">
            <a:spLocks noChangeArrowheads="1"/>
          </p:cNvSpPr>
          <p:nvPr/>
        </p:nvSpPr>
        <p:spPr bwMode="auto">
          <a:xfrm>
            <a:off x="7740650" y="404813"/>
            <a:ext cx="792163" cy="366712"/>
          </a:xfrm>
          <a:prstGeom prst="rect">
            <a:avLst/>
          </a:prstGeom>
          <a:noFill/>
          <a:ln w="9525">
            <a:noFill/>
            <a:miter lim="800000"/>
            <a:headEnd/>
            <a:tailEnd/>
          </a:ln>
        </p:spPr>
        <p:txBody>
          <a:bodyPr>
            <a:spAutoFit/>
          </a:bodyPr>
          <a:lstStyle/>
          <a:p>
            <a:pPr eaLnBrk="0" hangingPunct="0">
              <a:spcBef>
                <a:spcPct val="50000"/>
              </a:spcBef>
            </a:pPr>
            <a:r>
              <a:rPr lang="hu-HU" b="1" i="1">
                <a:solidFill>
                  <a:schemeClr val="bg2"/>
                </a:solidFill>
              </a:rPr>
              <a:t>GA</a:t>
            </a:r>
            <a:endParaRPr lang="de-DE" b="1" i="1">
              <a:solidFill>
                <a:schemeClr val="bg2"/>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2339975" y="6119813"/>
            <a:ext cx="4362450" cy="1465262"/>
          </a:xfrm>
          <a:prstGeom prst="rect">
            <a:avLst/>
          </a:prstGeom>
          <a:noFill/>
          <a:ln w="9525">
            <a:noFill/>
            <a:miter lim="800000"/>
            <a:headEnd/>
            <a:tailEnd/>
          </a:ln>
        </p:spPr>
        <p:txBody>
          <a:bodyPr wrap="none">
            <a:spAutoFit/>
          </a:bodyPr>
          <a:lstStyle/>
          <a:p>
            <a:pPr eaLnBrk="0" hangingPunct="0"/>
            <a:r>
              <a:rPr lang="hu-HU">
                <a:solidFill>
                  <a:srgbClr val="FFFFFF"/>
                </a:solidFill>
                <a:latin typeface="Times New Roman" pitchFamily="18" charset="0"/>
              </a:rPr>
              <a:t>menschliches Embryo (6. EW): GA</a:t>
            </a:r>
            <a:br>
              <a:rPr lang="hu-HU">
                <a:solidFill>
                  <a:srgbClr val="FFFFFF"/>
                </a:solidFill>
                <a:latin typeface="Times New Roman" pitchFamily="18" charset="0"/>
              </a:rPr>
            </a:br>
            <a:r>
              <a:rPr lang="hu-HU">
                <a:solidFill>
                  <a:srgbClr val="FFFFFF"/>
                </a:solidFill>
                <a:latin typeface="Times New Roman" pitchFamily="18" charset="0"/>
              </a:rPr>
              <a:t>(Alfred Fischel Embryobuch, Springer, 1929)</a:t>
            </a:r>
            <a:endParaRPr lang="hu-HU">
              <a:solidFill>
                <a:srgbClr val="FF0000"/>
              </a:solidFill>
              <a:latin typeface="Times New Roman" pitchFamily="18" charset="0"/>
            </a:endParaRPr>
          </a:p>
          <a:p>
            <a:pPr eaLnBrk="0" hangingPunct="0"/>
            <a:endParaRPr lang="hu-HU">
              <a:solidFill>
                <a:srgbClr val="FF0000"/>
              </a:solidFill>
              <a:latin typeface="Times New Roman" pitchFamily="18" charset="0"/>
            </a:endParaRPr>
          </a:p>
          <a:p>
            <a:pPr eaLnBrk="0" hangingPunct="0"/>
            <a:endParaRPr lang="hu-HU">
              <a:solidFill>
                <a:srgbClr val="FF0000"/>
              </a:solidFill>
              <a:latin typeface="Times New Roman" pitchFamily="18" charset="0"/>
            </a:endParaRPr>
          </a:p>
          <a:p>
            <a:pPr eaLnBrk="0" hangingPunct="0"/>
            <a:endParaRPr lang="hu-HU">
              <a:solidFill>
                <a:srgbClr val="FF0000"/>
              </a:solidFill>
              <a:latin typeface="Times New Roman" pitchFamily="18" charset="0"/>
            </a:endParaRPr>
          </a:p>
        </p:txBody>
      </p:sp>
      <p:pic>
        <p:nvPicPr>
          <p:cNvPr id="34819" name="Picture 11"/>
          <p:cNvPicPr>
            <a:picLocks noChangeAspect="1" noChangeArrowheads="1"/>
          </p:cNvPicPr>
          <p:nvPr/>
        </p:nvPicPr>
        <p:blipFill>
          <a:blip r:embed="rId2" cstate="print"/>
          <a:srcRect/>
          <a:stretch>
            <a:fillRect/>
          </a:stretch>
        </p:blipFill>
        <p:spPr bwMode="auto">
          <a:xfrm>
            <a:off x="1455738" y="128588"/>
            <a:ext cx="6267450" cy="5767387"/>
          </a:xfrm>
          <a:prstGeom prst="rect">
            <a:avLst/>
          </a:prstGeom>
          <a:noFill/>
          <a:ln w="9525">
            <a:noFill/>
            <a:miter lim="800000"/>
            <a:headEnd/>
            <a:tailEnd/>
          </a:ln>
        </p:spPr>
      </p:pic>
      <p:sp>
        <p:nvSpPr>
          <p:cNvPr id="34820" name="Text Box 5"/>
          <p:cNvSpPr txBox="1">
            <a:spLocks noChangeArrowheads="1"/>
          </p:cNvSpPr>
          <p:nvPr/>
        </p:nvSpPr>
        <p:spPr bwMode="auto">
          <a:xfrm>
            <a:off x="6659563" y="1341438"/>
            <a:ext cx="2640012" cy="369887"/>
          </a:xfrm>
          <a:prstGeom prst="rect">
            <a:avLst/>
          </a:prstGeom>
          <a:solidFill>
            <a:srgbClr val="FFFFFF"/>
          </a:solidFill>
          <a:ln w="9525">
            <a:noFill/>
            <a:miter lim="800000"/>
            <a:headEnd/>
            <a:tailEnd/>
          </a:ln>
        </p:spPr>
        <p:txBody>
          <a:bodyPr wrap="none">
            <a:spAutoFit/>
          </a:bodyPr>
          <a:lstStyle/>
          <a:p>
            <a:pPr eaLnBrk="0" hangingPunct="0"/>
            <a:r>
              <a:rPr lang="hu-HU">
                <a:solidFill>
                  <a:schemeClr val="bg2"/>
                </a:solidFill>
                <a:latin typeface="Times New Roman" pitchFamily="18" charset="0"/>
              </a:rPr>
              <a:t>Metanephrogenes Blastem</a:t>
            </a:r>
          </a:p>
        </p:txBody>
      </p:sp>
      <p:sp>
        <p:nvSpPr>
          <p:cNvPr id="34821" name="Text Box 4"/>
          <p:cNvSpPr txBox="1">
            <a:spLocks noChangeArrowheads="1"/>
          </p:cNvSpPr>
          <p:nvPr/>
        </p:nvSpPr>
        <p:spPr bwMode="auto">
          <a:xfrm>
            <a:off x="6732588" y="836613"/>
            <a:ext cx="1133475" cy="369887"/>
          </a:xfrm>
          <a:prstGeom prst="rect">
            <a:avLst/>
          </a:prstGeom>
          <a:solidFill>
            <a:srgbClr val="FFFFFF"/>
          </a:solidFill>
          <a:ln w="9525">
            <a:noFill/>
            <a:miter lim="800000"/>
            <a:headEnd/>
            <a:tailEnd/>
          </a:ln>
        </p:spPr>
        <p:txBody>
          <a:bodyPr wrap="none">
            <a:spAutoFit/>
          </a:bodyPr>
          <a:lstStyle/>
          <a:p>
            <a:pPr eaLnBrk="0" hangingPunct="0"/>
            <a:r>
              <a:rPr lang="hu-HU">
                <a:solidFill>
                  <a:schemeClr val="bg2"/>
                </a:solidFill>
                <a:latin typeface="Times New Roman" pitchFamily="18" charset="0"/>
              </a:rPr>
              <a:t>Nachniere</a:t>
            </a:r>
          </a:p>
        </p:txBody>
      </p:sp>
      <p:sp>
        <p:nvSpPr>
          <p:cNvPr id="34822" name="Text Box 6"/>
          <p:cNvSpPr txBox="1">
            <a:spLocks noChangeArrowheads="1"/>
          </p:cNvSpPr>
          <p:nvPr/>
        </p:nvSpPr>
        <p:spPr bwMode="auto">
          <a:xfrm>
            <a:off x="6516688" y="1844675"/>
            <a:ext cx="800100" cy="369888"/>
          </a:xfrm>
          <a:prstGeom prst="rect">
            <a:avLst/>
          </a:prstGeom>
          <a:solidFill>
            <a:srgbClr val="FFFFFF"/>
          </a:solidFill>
          <a:ln w="9525">
            <a:noFill/>
            <a:miter lim="800000"/>
            <a:headEnd/>
            <a:tailEnd/>
          </a:ln>
        </p:spPr>
        <p:txBody>
          <a:bodyPr wrap="none">
            <a:spAutoFit/>
          </a:bodyPr>
          <a:lstStyle/>
          <a:p>
            <a:pPr eaLnBrk="0" hangingPunct="0"/>
            <a:r>
              <a:rPr lang="hu-HU">
                <a:solidFill>
                  <a:schemeClr val="bg2"/>
                </a:solidFill>
                <a:latin typeface="Times New Roman" pitchFamily="18" charset="0"/>
              </a:rPr>
              <a:t>Zölom</a:t>
            </a:r>
          </a:p>
        </p:txBody>
      </p:sp>
      <p:sp>
        <p:nvSpPr>
          <p:cNvPr id="34823" name="Text Box 7"/>
          <p:cNvSpPr txBox="1">
            <a:spLocks noChangeArrowheads="1"/>
          </p:cNvSpPr>
          <p:nvPr/>
        </p:nvSpPr>
        <p:spPr bwMode="auto">
          <a:xfrm>
            <a:off x="6443663" y="3213100"/>
            <a:ext cx="1201737" cy="369888"/>
          </a:xfrm>
          <a:prstGeom prst="rect">
            <a:avLst/>
          </a:prstGeom>
          <a:solidFill>
            <a:srgbClr val="FFFFFF"/>
          </a:solidFill>
          <a:ln w="9525">
            <a:noFill/>
            <a:miter lim="800000"/>
            <a:headEnd/>
            <a:tailEnd/>
          </a:ln>
        </p:spPr>
        <p:txBody>
          <a:bodyPr wrap="none">
            <a:spAutoFit/>
          </a:bodyPr>
          <a:lstStyle/>
          <a:p>
            <a:pPr eaLnBrk="0" hangingPunct="0"/>
            <a:r>
              <a:rPr lang="hu-HU">
                <a:solidFill>
                  <a:schemeClr val="bg2"/>
                </a:solidFill>
                <a:latin typeface="Times New Roman" pitchFamily="18" charset="0"/>
              </a:rPr>
              <a:t>UN-Tubuli</a:t>
            </a:r>
          </a:p>
        </p:txBody>
      </p:sp>
      <p:sp>
        <p:nvSpPr>
          <p:cNvPr id="34824" name="Text Box 9"/>
          <p:cNvSpPr txBox="1">
            <a:spLocks noChangeArrowheads="1"/>
          </p:cNvSpPr>
          <p:nvPr/>
        </p:nvSpPr>
        <p:spPr bwMode="auto">
          <a:xfrm>
            <a:off x="900113" y="3713163"/>
            <a:ext cx="1684337" cy="369887"/>
          </a:xfrm>
          <a:prstGeom prst="rect">
            <a:avLst/>
          </a:prstGeom>
          <a:solidFill>
            <a:srgbClr val="FFFFFF"/>
          </a:solidFill>
          <a:ln w="9525">
            <a:noFill/>
            <a:miter lim="800000"/>
            <a:headEnd/>
            <a:tailEnd/>
          </a:ln>
        </p:spPr>
        <p:txBody>
          <a:bodyPr wrap="none">
            <a:spAutoFit/>
          </a:bodyPr>
          <a:lstStyle/>
          <a:p>
            <a:pPr eaLnBrk="0" hangingPunct="0"/>
            <a:r>
              <a:rPr lang="hu-HU">
                <a:solidFill>
                  <a:schemeClr val="bg2"/>
                </a:solidFill>
                <a:latin typeface="Times New Roman" pitchFamily="18" charset="0"/>
              </a:rPr>
              <a:t>Mesogenitalium</a:t>
            </a:r>
          </a:p>
        </p:txBody>
      </p:sp>
      <p:sp>
        <p:nvSpPr>
          <p:cNvPr id="34825" name="Text Box 10"/>
          <p:cNvSpPr txBox="1">
            <a:spLocks noChangeArrowheads="1"/>
          </p:cNvSpPr>
          <p:nvPr/>
        </p:nvSpPr>
        <p:spPr bwMode="auto">
          <a:xfrm>
            <a:off x="468313" y="4149725"/>
            <a:ext cx="1627187" cy="646113"/>
          </a:xfrm>
          <a:prstGeom prst="rect">
            <a:avLst/>
          </a:prstGeom>
          <a:solidFill>
            <a:srgbClr val="FFFFFF"/>
          </a:solidFill>
          <a:ln w="9525">
            <a:noFill/>
            <a:miter lim="800000"/>
            <a:headEnd/>
            <a:tailEnd/>
          </a:ln>
        </p:spPr>
        <p:txBody>
          <a:bodyPr wrap="none">
            <a:spAutoFit/>
          </a:bodyPr>
          <a:lstStyle/>
          <a:p>
            <a:pPr eaLnBrk="0" hangingPunct="0"/>
            <a:r>
              <a:rPr lang="hu-HU">
                <a:solidFill>
                  <a:schemeClr val="bg2"/>
                </a:solidFill>
                <a:latin typeface="Times New Roman" pitchFamily="18" charset="0"/>
              </a:rPr>
              <a:t>GA</a:t>
            </a:r>
          </a:p>
          <a:p>
            <a:pPr eaLnBrk="0" hangingPunct="0"/>
            <a:r>
              <a:rPr lang="hu-HU">
                <a:solidFill>
                  <a:schemeClr val="bg2"/>
                </a:solidFill>
                <a:latin typeface="Times New Roman" pitchFamily="18" charset="0"/>
              </a:rPr>
              <a:t>(Plica genitalis)</a:t>
            </a:r>
          </a:p>
        </p:txBody>
      </p:sp>
      <p:sp>
        <p:nvSpPr>
          <p:cNvPr id="34826" name="Text Box 8"/>
          <p:cNvSpPr txBox="1">
            <a:spLocks noChangeArrowheads="1"/>
          </p:cNvSpPr>
          <p:nvPr/>
        </p:nvSpPr>
        <p:spPr bwMode="auto">
          <a:xfrm>
            <a:off x="1187450" y="3141663"/>
            <a:ext cx="930275" cy="276225"/>
          </a:xfrm>
          <a:prstGeom prst="rect">
            <a:avLst/>
          </a:prstGeom>
          <a:solidFill>
            <a:srgbClr val="FFFFFF"/>
          </a:solidFill>
          <a:ln w="9525">
            <a:noFill/>
            <a:miter lim="800000"/>
            <a:headEnd/>
            <a:tailEnd/>
          </a:ln>
        </p:spPr>
        <p:txBody>
          <a:bodyPr wrap="none">
            <a:spAutoFit/>
          </a:bodyPr>
          <a:lstStyle/>
          <a:p>
            <a:pPr eaLnBrk="0" hangingPunct="0"/>
            <a:r>
              <a:rPr lang="hu-HU" sz="1200">
                <a:solidFill>
                  <a:schemeClr val="bg2"/>
                </a:solidFill>
                <a:latin typeface="Times New Roman" pitchFamily="18" charset="0"/>
              </a:rPr>
              <a:t>Msenterium</a:t>
            </a:r>
          </a:p>
        </p:txBody>
      </p:sp>
      <p:sp>
        <p:nvSpPr>
          <p:cNvPr id="34827" name="Text Box 12"/>
          <p:cNvSpPr txBox="1">
            <a:spLocks noChangeArrowheads="1"/>
          </p:cNvSpPr>
          <p:nvPr/>
        </p:nvSpPr>
        <p:spPr bwMode="auto">
          <a:xfrm>
            <a:off x="3059113" y="5373688"/>
            <a:ext cx="1584325" cy="307975"/>
          </a:xfrm>
          <a:prstGeom prst="rect">
            <a:avLst/>
          </a:prstGeom>
          <a:solidFill>
            <a:srgbClr val="FFFFFF"/>
          </a:solidFill>
          <a:ln w="9525">
            <a:noFill/>
            <a:miter lim="800000"/>
            <a:headEnd/>
            <a:tailEnd/>
          </a:ln>
        </p:spPr>
        <p:txBody>
          <a:bodyPr>
            <a:spAutoFit/>
          </a:bodyPr>
          <a:lstStyle/>
          <a:p>
            <a:pPr eaLnBrk="0" hangingPunct="0">
              <a:spcBef>
                <a:spcPct val="50000"/>
              </a:spcBef>
            </a:pPr>
            <a:r>
              <a:rPr lang="hu-HU" sz="1400" b="1">
                <a:solidFill>
                  <a:schemeClr val="bg2"/>
                </a:solidFill>
                <a:latin typeface="Times New Roman" pitchFamily="18" charset="0"/>
              </a:rPr>
              <a:t>UN-Glomerulus</a:t>
            </a:r>
            <a:endParaRPr lang="de-DE" sz="1400" b="1">
              <a:solidFill>
                <a:schemeClr val="bg2"/>
              </a:solidFill>
              <a:latin typeface="Times New Roman" pitchFamily="18" charset="0"/>
            </a:endParaRPr>
          </a:p>
        </p:txBody>
      </p:sp>
      <p:sp>
        <p:nvSpPr>
          <p:cNvPr id="34828" name="Text Box 13"/>
          <p:cNvSpPr txBox="1">
            <a:spLocks noChangeArrowheads="1"/>
          </p:cNvSpPr>
          <p:nvPr/>
        </p:nvSpPr>
        <p:spPr bwMode="auto">
          <a:xfrm>
            <a:off x="4932363" y="5300663"/>
            <a:ext cx="1152525" cy="523875"/>
          </a:xfrm>
          <a:prstGeom prst="rect">
            <a:avLst/>
          </a:prstGeom>
          <a:solidFill>
            <a:srgbClr val="FFFFFF"/>
          </a:solidFill>
          <a:ln w="9525">
            <a:noFill/>
            <a:miter lim="800000"/>
            <a:headEnd/>
            <a:tailEnd/>
          </a:ln>
        </p:spPr>
        <p:txBody>
          <a:bodyPr>
            <a:spAutoFit/>
          </a:bodyPr>
          <a:lstStyle/>
          <a:p>
            <a:pPr eaLnBrk="0" hangingPunct="0">
              <a:spcBef>
                <a:spcPct val="50000"/>
              </a:spcBef>
            </a:pPr>
            <a:r>
              <a:rPr lang="hu-HU" sz="1400" b="1">
                <a:solidFill>
                  <a:schemeClr val="bg2"/>
                </a:solidFill>
                <a:latin typeface="Times New Roman" pitchFamily="18" charset="0"/>
              </a:rPr>
              <a:t>Wolffscher Gang</a:t>
            </a:r>
            <a:endParaRPr lang="de-DE" sz="1400" b="1">
              <a:solidFill>
                <a:schemeClr val="bg2"/>
              </a:solidFill>
              <a:latin typeface="Times New Roman" pitchFamily="18" charset="0"/>
            </a:endParaRPr>
          </a:p>
        </p:txBody>
      </p:sp>
      <p:sp>
        <p:nvSpPr>
          <p:cNvPr id="34829" name="Text Box 14"/>
          <p:cNvSpPr txBox="1">
            <a:spLocks noChangeArrowheads="1"/>
          </p:cNvSpPr>
          <p:nvPr/>
        </p:nvSpPr>
        <p:spPr bwMode="auto">
          <a:xfrm>
            <a:off x="323850" y="333375"/>
            <a:ext cx="2735263" cy="369888"/>
          </a:xfrm>
          <a:prstGeom prst="rect">
            <a:avLst/>
          </a:prstGeom>
          <a:solidFill>
            <a:srgbClr val="FFFFFF"/>
          </a:solidFill>
          <a:ln w="9525">
            <a:noFill/>
            <a:miter lim="800000"/>
            <a:headEnd/>
            <a:tailEnd/>
          </a:ln>
        </p:spPr>
        <p:txBody>
          <a:bodyPr>
            <a:spAutoFit/>
          </a:bodyPr>
          <a:lstStyle/>
          <a:p>
            <a:pPr eaLnBrk="0" hangingPunct="0">
              <a:spcBef>
                <a:spcPct val="50000"/>
              </a:spcBef>
            </a:pPr>
            <a:r>
              <a:rPr lang="hu-HU" b="1" i="1">
                <a:solidFill>
                  <a:schemeClr val="bg2"/>
                </a:solidFill>
              </a:rPr>
              <a:t>Indifferente Gonade</a:t>
            </a:r>
            <a:endParaRPr lang="de-DE" b="1" i="1">
              <a:solidFill>
                <a:schemeClr val="bg2"/>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p:cNvSpPr txBox="1">
            <a:spLocks noChangeArrowheads="1"/>
          </p:cNvSpPr>
          <p:nvPr/>
        </p:nvSpPr>
        <p:spPr bwMode="auto">
          <a:xfrm>
            <a:off x="4403725" y="266700"/>
            <a:ext cx="793750" cy="366713"/>
          </a:xfrm>
          <a:prstGeom prst="rect">
            <a:avLst/>
          </a:prstGeom>
          <a:noFill/>
          <a:ln w="9525">
            <a:noFill/>
            <a:miter lim="800000"/>
            <a:headEnd/>
            <a:tailEnd/>
          </a:ln>
        </p:spPr>
        <p:txBody>
          <a:bodyPr wrap="none">
            <a:spAutoFit/>
          </a:bodyPr>
          <a:lstStyle/>
          <a:p>
            <a:pPr eaLnBrk="0" hangingPunct="0"/>
            <a:r>
              <a:rPr lang="hu-HU">
                <a:solidFill>
                  <a:schemeClr val="bg2"/>
                </a:solidFill>
                <a:latin typeface="Times New Roman" pitchFamily="18" charset="0"/>
              </a:rPr>
              <a:t>ősvese</a:t>
            </a:r>
          </a:p>
        </p:txBody>
      </p:sp>
      <p:sp>
        <p:nvSpPr>
          <p:cNvPr id="35843" name="Text Box 4"/>
          <p:cNvSpPr txBox="1">
            <a:spLocks noChangeArrowheads="1"/>
          </p:cNvSpPr>
          <p:nvPr/>
        </p:nvSpPr>
        <p:spPr bwMode="auto">
          <a:xfrm>
            <a:off x="6858000" y="1385888"/>
            <a:ext cx="1873250" cy="366712"/>
          </a:xfrm>
          <a:prstGeom prst="rect">
            <a:avLst/>
          </a:prstGeom>
          <a:noFill/>
          <a:ln w="9525">
            <a:noFill/>
            <a:miter lim="800000"/>
            <a:headEnd/>
            <a:tailEnd/>
          </a:ln>
        </p:spPr>
        <p:txBody>
          <a:bodyPr wrap="none">
            <a:spAutoFit/>
          </a:bodyPr>
          <a:lstStyle/>
          <a:p>
            <a:pPr eaLnBrk="0" hangingPunct="0"/>
            <a:r>
              <a:rPr lang="hu-HU">
                <a:solidFill>
                  <a:schemeClr val="bg2"/>
                </a:solidFill>
                <a:latin typeface="Times New Roman" pitchFamily="18" charset="0"/>
              </a:rPr>
              <a:t>mesomesonephros</a:t>
            </a:r>
          </a:p>
        </p:txBody>
      </p:sp>
      <p:sp>
        <p:nvSpPr>
          <p:cNvPr id="35844" name="Text Box 5"/>
          <p:cNvSpPr txBox="1">
            <a:spLocks noChangeArrowheads="1"/>
          </p:cNvSpPr>
          <p:nvPr/>
        </p:nvSpPr>
        <p:spPr bwMode="auto">
          <a:xfrm>
            <a:off x="7537450" y="2667000"/>
            <a:ext cx="1073150" cy="641350"/>
          </a:xfrm>
          <a:prstGeom prst="rect">
            <a:avLst/>
          </a:prstGeom>
          <a:noFill/>
          <a:ln w="9525">
            <a:noFill/>
            <a:miter lim="800000"/>
            <a:headEnd/>
            <a:tailEnd/>
          </a:ln>
        </p:spPr>
        <p:txBody>
          <a:bodyPr wrap="none">
            <a:spAutoFit/>
          </a:bodyPr>
          <a:lstStyle/>
          <a:p>
            <a:pPr eaLnBrk="0" hangingPunct="0"/>
            <a:r>
              <a:rPr lang="hu-HU">
                <a:solidFill>
                  <a:schemeClr val="bg2"/>
                </a:solidFill>
                <a:latin typeface="Times New Roman" pitchFamily="18" charset="0"/>
              </a:rPr>
              <a:t>Tunica </a:t>
            </a:r>
          </a:p>
          <a:p>
            <a:pPr eaLnBrk="0" hangingPunct="0"/>
            <a:r>
              <a:rPr lang="hu-HU">
                <a:solidFill>
                  <a:schemeClr val="bg2"/>
                </a:solidFill>
                <a:latin typeface="Times New Roman" pitchFamily="18" charset="0"/>
              </a:rPr>
              <a:t>albuginea</a:t>
            </a:r>
          </a:p>
        </p:txBody>
      </p:sp>
      <p:sp>
        <p:nvSpPr>
          <p:cNvPr id="35845" name="Text Box 6"/>
          <p:cNvSpPr txBox="1">
            <a:spLocks noChangeArrowheads="1"/>
          </p:cNvSpPr>
          <p:nvPr/>
        </p:nvSpPr>
        <p:spPr bwMode="auto">
          <a:xfrm>
            <a:off x="6842125" y="4533900"/>
            <a:ext cx="577850" cy="366713"/>
          </a:xfrm>
          <a:prstGeom prst="rect">
            <a:avLst/>
          </a:prstGeom>
          <a:noFill/>
          <a:ln w="9525">
            <a:noFill/>
            <a:miter lim="800000"/>
            <a:headEnd/>
            <a:tailEnd/>
          </a:ln>
        </p:spPr>
        <p:txBody>
          <a:bodyPr wrap="none">
            <a:spAutoFit/>
          </a:bodyPr>
          <a:lstStyle/>
          <a:p>
            <a:pPr eaLnBrk="0" hangingPunct="0"/>
            <a:r>
              <a:rPr lang="hu-HU">
                <a:solidFill>
                  <a:schemeClr val="bg2"/>
                </a:solidFill>
                <a:latin typeface="Times New Roman" pitchFamily="18" charset="0"/>
              </a:rPr>
              <a:t>here</a:t>
            </a:r>
          </a:p>
        </p:txBody>
      </p:sp>
      <p:sp>
        <p:nvSpPr>
          <p:cNvPr id="35846" name="Text Box 7"/>
          <p:cNvSpPr txBox="1">
            <a:spLocks noChangeArrowheads="1"/>
          </p:cNvSpPr>
          <p:nvPr/>
        </p:nvSpPr>
        <p:spPr bwMode="auto">
          <a:xfrm>
            <a:off x="4937125" y="4762500"/>
            <a:ext cx="1314450" cy="366713"/>
          </a:xfrm>
          <a:prstGeom prst="rect">
            <a:avLst/>
          </a:prstGeom>
          <a:noFill/>
          <a:ln w="9525">
            <a:noFill/>
            <a:miter lim="800000"/>
            <a:headEnd/>
            <a:tailEnd/>
          </a:ln>
        </p:spPr>
        <p:txBody>
          <a:bodyPr wrap="none">
            <a:spAutoFit/>
          </a:bodyPr>
          <a:lstStyle/>
          <a:p>
            <a:pPr eaLnBrk="0" hangingPunct="0"/>
            <a:r>
              <a:rPr lang="hu-HU">
                <a:solidFill>
                  <a:schemeClr val="bg2"/>
                </a:solidFill>
                <a:latin typeface="Times New Roman" pitchFamily="18" charset="0"/>
              </a:rPr>
              <a:t>mesorchium</a:t>
            </a:r>
          </a:p>
        </p:txBody>
      </p:sp>
      <p:sp>
        <p:nvSpPr>
          <p:cNvPr id="35847" name="Text Box 8"/>
          <p:cNvSpPr txBox="1">
            <a:spLocks noChangeArrowheads="1"/>
          </p:cNvSpPr>
          <p:nvPr/>
        </p:nvSpPr>
        <p:spPr bwMode="auto">
          <a:xfrm>
            <a:off x="3565525" y="4533900"/>
            <a:ext cx="1397000" cy="366713"/>
          </a:xfrm>
          <a:prstGeom prst="rect">
            <a:avLst/>
          </a:prstGeom>
          <a:noFill/>
          <a:ln w="9525">
            <a:noFill/>
            <a:miter lim="800000"/>
            <a:headEnd/>
            <a:tailEnd/>
          </a:ln>
        </p:spPr>
        <p:txBody>
          <a:bodyPr wrap="none">
            <a:spAutoFit/>
          </a:bodyPr>
          <a:lstStyle/>
          <a:p>
            <a:pPr eaLnBrk="0" hangingPunct="0"/>
            <a:r>
              <a:rPr lang="hu-HU">
                <a:solidFill>
                  <a:schemeClr val="bg2"/>
                </a:solidFill>
                <a:latin typeface="Times New Roman" pitchFamily="18" charset="0"/>
              </a:rPr>
              <a:t>Ivari kötegek</a:t>
            </a:r>
          </a:p>
        </p:txBody>
      </p:sp>
      <p:sp>
        <p:nvSpPr>
          <p:cNvPr id="35848" name="Text Box 9"/>
          <p:cNvSpPr txBox="1">
            <a:spLocks noChangeArrowheads="1"/>
          </p:cNvSpPr>
          <p:nvPr/>
        </p:nvSpPr>
        <p:spPr bwMode="auto">
          <a:xfrm>
            <a:off x="2438400" y="457200"/>
            <a:ext cx="1320800" cy="366713"/>
          </a:xfrm>
          <a:prstGeom prst="rect">
            <a:avLst/>
          </a:prstGeom>
          <a:noFill/>
          <a:ln w="9525">
            <a:noFill/>
            <a:miter lim="800000"/>
            <a:headEnd/>
            <a:tailEnd/>
          </a:ln>
        </p:spPr>
        <p:txBody>
          <a:bodyPr wrap="none">
            <a:spAutoFit/>
          </a:bodyPr>
          <a:lstStyle/>
          <a:p>
            <a:pPr eaLnBrk="0" hangingPunct="0"/>
            <a:r>
              <a:rPr lang="hu-HU">
                <a:solidFill>
                  <a:schemeClr val="bg2"/>
                </a:solidFill>
                <a:latin typeface="Times New Roman" pitchFamily="18" charset="0"/>
              </a:rPr>
              <a:t>WOLFF cső</a:t>
            </a:r>
          </a:p>
        </p:txBody>
      </p:sp>
      <p:sp>
        <p:nvSpPr>
          <p:cNvPr id="35849" name="Text Box 10"/>
          <p:cNvSpPr txBox="1">
            <a:spLocks noChangeArrowheads="1"/>
          </p:cNvSpPr>
          <p:nvPr/>
        </p:nvSpPr>
        <p:spPr bwMode="auto">
          <a:xfrm>
            <a:off x="1066800" y="304800"/>
            <a:ext cx="1485900" cy="366713"/>
          </a:xfrm>
          <a:prstGeom prst="rect">
            <a:avLst/>
          </a:prstGeom>
          <a:noFill/>
          <a:ln w="9525">
            <a:noFill/>
            <a:miter lim="800000"/>
            <a:headEnd/>
            <a:tailEnd/>
          </a:ln>
        </p:spPr>
        <p:txBody>
          <a:bodyPr wrap="none">
            <a:spAutoFit/>
          </a:bodyPr>
          <a:lstStyle/>
          <a:p>
            <a:pPr eaLnBrk="0" hangingPunct="0"/>
            <a:r>
              <a:rPr lang="hu-HU">
                <a:solidFill>
                  <a:schemeClr val="bg2"/>
                </a:solidFill>
                <a:latin typeface="Times New Roman" pitchFamily="18" charset="0"/>
              </a:rPr>
              <a:t>MÜLLER cső</a:t>
            </a:r>
          </a:p>
        </p:txBody>
      </p:sp>
      <p:pic>
        <p:nvPicPr>
          <p:cNvPr id="35850" name="Picture 12"/>
          <p:cNvPicPr>
            <a:picLocks noChangeAspect="1" noChangeArrowheads="1"/>
          </p:cNvPicPr>
          <p:nvPr/>
        </p:nvPicPr>
        <p:blipFill>
          <a:blip r:embed="rId2" cstate="print"/>
          <a:srcRect/>
          <a:stretch>
            <a:fillRect/>
          </a:stretch>
        </p:blipFill>
        <p:spPr bwMode="auto">
          <a:xfrm>
            <a:off x="479425" y="228600"/>
            <a:ext cx="8207375" cy="5089525"/>
          </a:xfrm>
          <a:prstGeom prst="rect">
            <a:avLst/>
          </a:prstGeom>
          <a:noFill/>
          <a:ln w="9525">
            <a:noFill/>
            <a:miter lim="800000"/>
            <a:headEnd/>
            <a:tailEnd/>
          </a:ln>
        </p:spPr>
      </p:pic>
      <p:sp>
        <p:nvSpPr>
          <p:cNvPr id="35851" name="Text Box 13"/>
          <p:cNvSpPr txBox="1">
            <a:spLocks noChangeArrowheads="1"/>
          </p:cNvSpPr>
          <p:nvPr/>
        </p:nvSpPr>
        <p:spPr bwMode="auto">
          <a:xfrm>
            <a:off x="900113" y="333375"/>
            <a:ext cx="1503362" cy="276225"/>
          </a:xfrm>
          <a:prstGeom prst="rect">
            <a:avLst/>
          </a:prstGeom>
          <a:solidFill>
            <a:srgbClr val="FFFFFF"/>
          </a:solidFill>
          <a:ln w="9525">
            <a:noFill/>
            <a:miter lim="800000"/>
            <a:headEnd/>
            <a:tailEnd/>
          </a:ln>
        </p:spPr>
        <p:txBody>
          <a:bodyPr>
            <a:spAutoFit/>
          </a:bodyPr>
          <a:lstStyle/>
          <a:p>
            <a:pPr eaLnBrk="0" hangingPunct="0">
              <a:spcBef>
                <a:spcPct val="50000"/>
              </a:spcBef>
            </a:pPr>
            <a:r>
              <a:rPr lang="hu-HU" sz="1200" b="1">
                <a:solidFill>
                  <a:schemeClr val="bg2"/>
                </a:solidFill>
              </a:rPr>
              <a:t>Müller Gang</a:t>
            </a:r>
            <a:endParaRPr lang="de-DE" sz="1200" b="1">
              <a:solidFill>
                <a:schemeClr val="bg2"/>
              </a:solidFill>
            </a:endParaRPr>
          </a:p>
        </p:txBody>
      </p:sp>
      <p:sp>
        <p:nvSpPr>
          <p:cNvPr id="35852" name="Text Box 14"/>
          <p:cNvSpPr txBox="1">
            <a:spLocks noChangeArrowheads="1"/>
          </p:cNvSpPr>
          <p:nvPr/>
        </p:nvSpPr>
        <p:spPr bwMode="auto">
          <a:xfrm>
            <a:off x="2555875" y="295275"/>
            <a:ext cx="1511300" cy="276225"/>
          </a:xfrm>
          <a:prstGeom prst="rect">
            <a:avLst/>
          </a:prstGeom>
          <a:solidFill>
            <a:srgbClr val="FFFFFF"/>
          </a:solidFill>
          <a:ln w="9525">
            <a:noFill/>
            <a:miter lim="800000"/>
            <a:headEnd/>
            <a:tailEnd/>
          </a:ln>
        </p:spPr>
        <p:txBody>
          <a:bodyPr>
            <a:spAutoFit/>
          </a:bodyPr>
          <a:lstStyle/>
          <a:p>
            <a:pPr eaLnBrk="0" hangingPunct="0">
              <a:spcBef>
                <a:spcPct val="50000"/>
              </a:spcBef>
            </a:pPr>
            <a:r>
              <a:rPr lang="hu-HU" sz="1200" b="1">
                <a:solidFill>
                  <a:schemeClr val="bg2"/>
                </a:solidFill>
              </a:rPr>
              <a:t>Wolffscher Gang</a:t>
            </a:r>
            <a:endParaRPr lang="de-DE" sz="1200" b="1">
              <a:solidFill>
                <a:schemeClr val="bg2"/>
              </a:solidFill>
            </a:endParaRPr>
          </a:p>
        </p:txBody>
      </p:sp>
      <p:sp>
        <p:nvSpPr>
          <p:cNvPr id="35853" name="Text Box 15"/>
          <p:cNvSpPr txBox="1">
            <a:spLocks noChangeArrowheads="1"/>
          </p:cNvSpPr>
          <p:nvPr/>
        </p:nvSpPr>
        <p:spPr bwMode="auto">
          <a:xfrm>
            <a:off x="4211638" y="333375"/>
            <a:ext cx="936625" cy="336550"/>
          </a:xfrm>
          <a:prstGeom prst="rect">
            <a:avLst/>
          </a:prstGeom>
          <a:solidFill>
            <a:srgbClr val="FFFFFF"/>
          </a:solidFill>
          <a:ln w="9525">
            <a:noFill/>
            <a:miter lim="800000"/>
            <a:headEnd/>
            <a:tailEnd/>
          </a:ln>
        </p:spPr>
        <p:txBody>
          <a:bodyPr>
            <a:spAutoFit/>
          </a:bodyPr>
          <a:lstStyle/>
          <a:p>
            <a:pPr eaLnBrk="0" hangingPunct="0">
              <a:spcBef>
                <a:spcPct val="50000"/>
              </a:spcBef>
            </a:pPr>
            <a:r>
              <a:rPr lang="hu-HU" sz="1600" b="1">
                <a:solidFill>
                  <a:schemeClr val="bg2"/>
                </a:solidFill>
              </a:rPr>
              <a:t>UN</a:t>
            </a:r>
            <a:endParaRPr lang="de-DE" sz="1600" b="1">
              <a:solidFill>
                <a:schemeClr val="bg2"/>
              </a:solidFill>
            </a:endParaRPr>
          </a:p>
        </p:txBody>
      </p:sp>
      <p:sp>
        <p:nvSpPr>
          <p:cNvPr id="35854" name="Text Box 16"/>
          <p:cNvSpPr txBox="1">
            <a:spLocks noChangeArrowheads="1"/>
          </p:cNvSpPr>
          <p:nvPr/>
        </p:nvSpPr>
        <p:spPr bwMode="auto">
          <a:xfrm>
            <a:off x="6732588" y="4581525"/>
            <a:ext cx="1079500" cy="369888"/>
          </a:xfrm>
          <a:prstGeom prst="rect">
            <a:avLst/>
          </a:prstGeom>
          <a:solidFill>
            <a:srgbClr val="FFFFFF"/>
          </a:solidFill>
          <a:ln w="9525">
            <a:noFill/>
            <a:miter lim="800000"/>
            <a:headEnd/>
            <a:tailEnd/>
          </a:ln>
        </p:spPr>
        <p:txBody>
          <a:bodyPr>
            <a:spAutoFit/>
          </a:bodyPr>
          <a:lstStyle/>
          <a:p>
            <a:pPr eaLnBrk="0" hangingPunct="0">
              <a:spcBef>
                <a:spcPct val="50000"/>
              </a:spcBef>
            </a:pPr>
            <a:r>
              <a:rPr lang="hu-HU" b="1">
                <a:solidFill>
                  <a:schemeClr val="bg2"/>
                </a:solidFill>
              </a:rPr>
              <a:t>Hoden</a:t>
            </a:r>
            <a:endParaRPr lang="de-DE" b="1">
              <a:solidFill>
                <a:schemeClr val="bg2"/>
              </a:solidFill>
            </a:endParaRPr>
          </a:p>
        </p:txBody>
      </p:sp>
      <p:sp>
        <p:nvSpPr>
          <p:cNvPr id="35855" name="Text Box 17"/>
          <p:cNvSpPr txBox="1">
            <a:spLocks noChangeArrowheads="1"/>
          </p:cNvSpPr>
          <p:nvPr/>
        </p:nvSpPr>
        <p:spPr bwMode="auto">
          <a:xfrm>
            <a:off x="4787900" y="4797425"/>
            <a:ext cx="1439863" cy="366713"/>
          </a:xfrm>
          <a:prstGeom prst="rect">
            <a:avLst/>
          </a:prstGeom>
          <a:solidFill>
            <a:srgbClr val="FFFFFF"/>
          </a:solidFill>
          <a:ln w="9525">
            <a:noFill/>
            <a:miter lim="800000"/>
            <a:headEnd/>
            <a:tailEnd/>
          </a:ln>
        </p:spPr>
        <p:txBody>
          <a:bodyPr>
            <a:spAutoFit/>
          </a:bodyPr>
          <a:lstStyle/>
          <a:p>
            <a:pPr eaLnBrk="0" hangingPunct="0">
              <a:spcBef>
                <a:spcPct val="50000"/>
              </a:spcBef>
            </a:pPr>
            <a:r>
              <a:rPr lang="hu-HU">
                <a:solidFill>
                  <a:schemeClr val="bg2"/>
                </a:solidFill>
              </a:rPr>
              <a:t>Mesorchium</a:t>
            </a:r>
            <a:endParaRPr lang="de-DE">
              <a:solidFill>
                <a:schemeClr val="bg2"/>
              </a:solidFill>
            </a:endParaRPr>
          </a:p>
        </p:txBody>
      </p:sp>
      <p:sp>
        <p:nvSpPr>
          <p:cNvPr id="35856" name="Text Box 18"/>
          <p:cNvSpPr txBox="1">
            <a:spLocks noChangeArrowheads="1"/>
          </p:cNvSpPr>
          <p:nvPr/>
        </p:nvSpPr>
        <p:spPr bwMode="auto">
          <a:xfrm>
            <a:off x="2916238" y="4581525"/>
            <a:ext cx="1584325" cy="366713"/>
          </a:xfrm>
          <a:prstGeom prst="rect">
            <a:avLst/>
          </a:prstGeom>
          <a:solidFill>
            <a:srgbClr val="FFFFFF"/>
          </a:solidFill>
          <a:ln w="9525">
            <a:noFill/>
            <a:miter lim="800000"/>
            <a:headEnd/>
            <a:tailEnd/>
          </a:ln>
        </p:spPr>
        <p:txBody>
          <a:bodyPr>
            <a:spAutoFit/>
          </a:bodyPr>
          <a:lstStyle/>
          <a:p>
            <a:pPr eaLnBrk="0" hangingPunct="0">
              <a:spcBef>
                <a:spcPct val="50000"/>
              </a:spcBef>
            </a:pPr>
            <a:r>
              <a:rPr lang="hu-HU">
                <a:solidFill>
                  <a:schemeClr val="bg2"/>
                </a:solidFill>
              </a:rPr>
              <a:t>Keimstränge</a:t>
            </a:r>
            <a:endParaRPr lang="de-DE">
              <a:solidFill>
                <a:schemeClr val="bg2"/>
              </a:solidFill>
            </a:endParaRPr>
          </a:p>
        </p:txBody>
      </p:sp>
      <p:sp>
        <p:nvSpPr>
          <p:cNvPr id="35857" name="Text Box 19"/>
          <p:cNvSpPr txBox="1">
            <a:spLocks noChangeArrowheads="1"/>
          </p:cNvSpPr>
          <p:nvPr/>
        </p:nvSpPr>
        <p:spPr bwMode="auto">
          <a:xfrm>
            <a:off x="7451725" y="2852738"/>
            <a:ext cx="1512888" cy="274637"/>
          </a:xfrm>
          <a:prstGeom prst="rect">
            <a:avLst/>
          </a:prstGeom>
          <a:solidFill>
            <a:srgbClr val="FFFFFF"/>
          </a:solidFill>
          <a:ln w="9525">
            <a:noFill/>
            <a:miter lim="800000"/>
            <a:headEnd/>
            <a:tailEnd/>
          </a:ln>
        </p:spPr>
        <p:txBody>
          <a:bodyPr>
            <a:spAutoFit/>
          </a:bodyPr>
          <a:lstStyle/>
          <a:p>
            <a:pPr eaLnBrk="0" hangingPunct="0">
              <a:spcBef>
                <a:spcPct val="50000"/>
              </a:spcBef>
            </a:pPr>
            <a:r>
              <a:rPr lang="hu-HU" sz="1200" b="1">
                <a:solidFill>
                  <a:schemeClr val="bg2"/>
                </a:solidFill>
              </a:rPr>
              <a:t>Tunica albuginea</a:t>
            </a:r>
            <a:endParaRPr lang="de-DE" sz="1200" b="1">
              <a:solidFill>
                <a:schemeClr val="bg2"/>
              </a:solidFill>
            </a:endParaRPr>
          </a:p>
        </p:txBody>
      </p:sp>
      <p:sp>
        <p:nvSpPr>
          <p:cNvPr id="35858" name="Text Box 20"/>
          <p:cNvSpPr txBox="1">
            <a:spLocks noChangeArrowheads="1"/>
          </p:cNvSpPr>
          <p:nvPr/>
        </p:nvSpPr>
        <p:spPr bwMode="auto">
          <a:xfrm>
            <a:off x="611188" y="4581525"/>
            <a:ext cx="431800" cy="457200"/>
          </a:xfrm>
          <a:prstGeom prst="rect">
            <a:avLst/>
          </a:prstGeom>
          <a:solidFill>
            <a:srgbClr val="FFFFFF"/>
          </a:solidFill>
          <a:ln w="9525">
            <a:noFill/>
            <a:miter lim="800000"/>
            <a:headEnd/>
            <a:tailEnd/>
          </a:ln>
        </p:spPr>
        <p:txBody>
          <a:bodyPr>
            <a:spAutoFit/>
          </a:bodyPr>
          <a:lstStyle/>
          <a:p>
            <a:pPr eaLnBrk="0" hangingPunct="0">
              <a:spcBef>
                <a:spcPct val="50000"/>
              </a:spcBef>
            </a:pPr>
            <a:r>
              <a:rPr lang="de-DE" sz="2400" b="1">
                <a:solidFill>
                  <a:schemeClr val="bg2"/>
                </a:solidFill>
                <a:cs typeface="Arial" pitchFamily="34" charset="0"/>
              </a:rPr>
              <a:t>♂</a:t>
            </a:r>
          </a:p>
        </p:txBody>
      </p:sp>
      <p:sp>
        <p:nvSpPr>
          <p:cNvPr id="35859" name="Text Box 3"/>
          <p:cNvSpPr txBox="1">
            <a:spLocks noChangeArrowheads="1"/>
          </p:cNvSpPr>
          <p:nvPr/>
        </p:nvSpPr>
        <p:spPr bwMode="auto">
          <a:xfrm>
            <a:off x="2268538" y="5949950"/>
            <a:ext cx="4460875" cy="646113"/>
          </a:xfrm>
          <a:prstGeom prst="rect">
            <a:avLst/>
          </a:prstGeom>
          <a:noFill/>
          <a:ln w="9525">
            <a:noFill/>
            <a:miter lim="800000"/>
            <a:headEnd/>
            <a:tailEnd/>
          </a:ln>
        </p:spPr>
        <p:txBody>
          <a:bodyPr>
            <a:spAutoFit/>
          </a:bodyPr>
          <a:lstStyle/>
          <a:p>
            <a:pPr algn="ctr" eaLnBrk="0" hangingPunct="0"/>
            <a:r>
              <a:rPr lang="hu-HU">
                <a:solidFill>
                  <a:srgbClr val="FFFFFF"/>
                </a:solidFill>
                <a:latin typeface="Times New Roman" pitchFamily="18" charset="0"/>
              </a:rPr>
              <a:t>männliches menschliche Embryo (5 cm): GA</a:t>
            </a:r>
            <a:br>
              <a:rPr lang="hu-HU">
                <a:solidFill>
                  <a:srgbClr val="FFFFFF"/>
                </a:solidFill>
                <a:latin typeface="Times New Roman" pitchFamily="18" charset="0"/>
              </a:rPr>
            </a:br>
            <a:r>
              <a:rPr lang="hu-HU">
                <a:solidFill>
                  <a:srgbClr val="FFFFFF"/>
                </a:solidFill>
                <a:latin typeface="Times New Roman" pitchFamily="18" charset="0"/>
              </a:rPr>
              <a:t>(Alfred Fischel Embryobuch, Springer, 1929.</a:t>
            </a:r>
            <a:endParaRPr lang="hu-HU">
              <a:solidFill>
                <a:srgbClr val="FF0000"/>
              </a:solidFill>
              <a:latin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p:cNvSpPr txBox="1">
            <a:spLocks noChangeArrowheads="1"/>
          </p:cNvSpPr>
          <p:nvPr/>
        </p:nvSpPr>
        <p:spPr bwMode="auto">
          <a:xfrm>
            <a:off x="7070725" y="2857500"/>
            <a:ext cx="628650" cy="366713"/>
          </a:xfrm>
          <a:prstGeom prst="rect">
            <a:avLst/>
          </a:prstGeom>
          <a:noFill/>
          <a:ln w="9525">
            <a:noFill/>
            <a:miter lim="800000"/>
            <a:headEnd/>
            <a:tailEnd/>
          </a:ln>
        </p:spPr>
        <p:txBody>
          <a:bodyPr wrap="none">
            <a:spAutoFit/>
          </a:bodyPr>
          <a:lstStyle/>
          <a:p>
            <a:pPr eaLnBrk="0" hangingPunct="0"/>
            <a:r>
              <a:rPr lang="hu-HU">
                <a:solidFill>
                  <a:schemeClr val="bg2"/>
                </a:solidFill>
                <a:latin typeface="Times New Roman" pitchFamily="18" charset="0"/>
              </a:rPr>
              <a:t>PGC</a:t>
            </a:r>
          </a:p>
        </p:txBody>
      </p:sp>
      <p:sp>
        <p:nvSpPr>
          <p:cNvPr id="36867" name="Text Box 5"/>
          <p:cNvSpPr txBox="1">
            <a:spLocks noChangeArrowheads="1"/>
          </p:cNvSpPr>
          <p:nvPr/>
        </p:nvSpPr>
        <p:spPr bwMode="auto">
          <a:xfrm>
            <a:off x="7070725" y="1828800"/>
            <a:ext cx="1181100" cy="366713"/>
          </a:xfrm>
          <a:prstGeom prst="rect">
            <a:avLst/>
          </a:prstGeom>
          <a:noFill/>
          <a:ln w="9525">
            <a:noFill/>
            <a:miter lim="800000"/>
            <a:headEnd/>
            <a:tailEnd/>
          </a:ln>
        </p:spPr>
        <p:txBody>
          <a:bodyPr wrap="none">
            <a:spAutoFit/>
          </a:bodyPr>
          <a:lstStyle/>
          <a:p>
            <a:pPr eaLnBrk="0" hangingPunct="0"/>
            <a:r>
              <a:rPr lang="hu-HU">
                <a:solidFill>
                  <a:schemeClr val="bg2"/>
                </a:solidFill>
                <a:latin typeface="Times New Roman" pitchFamily="18" charset="0"/>
              </a:rPr>
              <a:t>Ivari köteg</a:t>
            </a:r>
          </a:p>
        </p:txBody>
      </p:sp>
      <p:sp>
        <p:nvSpPr>
          <p:cNvPr id="36868" name="Text Box 6"/>
          <p:cNvSpPr txBox="1">
            <a:spLocks noChangeArrowheads="1"/>
          </p:cNvSpPr>
          <p:nvPr/>
        </p:nvSpPr>
        <p:spPr bwMode="auto">
          <a:xfrm>
            <a:off x="1441450" y="1219200"/>
            <a:ext cx="1073150" cy="641350"/>
          </a:xfrm>
          <a:prstGeom prst="rect">
            <a:avLst/>
          </a:prstGeom>
          <a:noFill/>
          <a:ln w="9525">
            <a:noFill/>
            <a:miter lim="800000"/>
            <a:headEnd/>
            <a:tailEnd/>
          </a:ln>
        </p:spPr>
        <p:txBody>
          <a:bodyPr wrap="none">
            <a:spAutoFit/>
          </a:bodyPr>
          <a:lstStyle/>
          <a:p>
            <a:pPr eaLnBrk="0" hangingPunct="0"/>
            <a:r>
              <a:rPr lang="hu-HU">
                <a:solidFill>
                  <a:schemeClr val="bg2"/>
                </a:solidFill>
                <a:latin typeface="Times New Roman" pitchFamily="18" charset="0"/>
              </a:rPr>
              <a:t>Tunica</a:t>
            </a:r>
          </a:p>
          <a:p>
            <a:pPr eaLnBrk="0" hangingPunct="0"/>
            <a:r>
              <a:rPr lang="hu-HU">
                <a:solidFill>
                  <a:schemeClr val="bg2"/>
                </a:solidFill>
                <a:latin typeface="Times New Roman" pitchFamily="18" charset="0"/>
              </a:rPr>
              <a:t>albuginea</a:t>
            </a:r>
          </a:p>
        </p:txBody>
      </p:sp>
      <p:pic>
        <p:nvPicPr>
          <p:cNvPr id="36869" name="Picture 7"/>
          <p:cNvPicPr>
            <a:picLocks noChangeAspect="1" noChangeArrowheads="1"/>
          </p:cNvPicPr>
          <p:nvPr/>
        </p:nvPicPr>
        <p:blipFill>
          <a:blip r:embed="rId2" cstate="print"/>
          <a:srcRect/>
          <a:stretch>
            <a:fillRect/>
          </a:stretch>
        </p:blipFill>
        <p:spPr bwMode="auto">
          <a:xfrm>
            <a:off x="790575" y="381000"/>
            <a:ext cx="7562850" cy="5076825"/>
          </a:xfrm>
          <a:prstGeom prst="rect">
            <a:avLst/>
          </a:prstGeom>
          <a:noFill/>
          <a:ln w="9525">
            <a:noFill/>
            <a:miter lim="800000"/>
            <a:headEnd/>
            <a:tailEnd/>
          </a:ln>
        </p:spPr>
      </p:pic>
      <p:sp>
        <p:nvSpPr>
          <p:cNvPr id="36870" name="Text Box 8"/>
          <p:cNvSpPr txBox="1">
            <a:spLocks noChangeArrowheads="1"/>
          </p:cNvSpPr>
          <p:nvPr/>
        </p:nvSpPr>
        <p:spPr bwMode="auto">
          <a:xfrm>
            <a:off x="539750" y="1341438"/>
            <a:ext cx="1800225" cy="584200"/>
          </a:xfrm>
          <a:prstGeom prst="rect">
            <a:avLst/>
          </a:prstGeom>
          <a:solidFill>
            <a:srgbClr val="FFFFFF"/>
          </a:solidFill>
          <a:ln w="9525">
            <a:noFill/>
            <a:miter lim="800000"/>
            <a:headEnd/>
            <a:tailEnd/>
          </a:ln>
        </p:spPr>
        <p:txBody>
          <a:bodyPr>
            <a:spAutoFit/>
          </a:bodyPr>
          <a:lstStyle/>
          <a:p>
            <a:pPr eaLnBrk="0" hangingPunct="0">
              <a:spcBef>
                <a:spcPct val="50000"/>
              </a:spcBef>
            </a:pPr>
            <a:r>
              <a:rPr lang="hu-HU" sz="1600" b="1">
                <a:solidFill>
                  <a:schemeClr val="bg2"/>
                </a:solidFill>
              </a:rPr>
              <a:t>Tunica albuginea</a:t>
            </a:r>
            <a:endParaRPr lang="de-DE" sz="1600" b="1">
              <a:solidFill>
                <a:schemeClr val="bg2"/>
              </a:solidFill>
            </a:endParaRPr>
          </a:p>
        </p:txBody>
      </p:sp>
      <p:sp>
        <p:nvSpPr>
          <p:cNvPr id="36871" name="Text Box 9"/>
          <p:cNvSpPr txBox="1">
            <a:spLocks noChangeArrowheads="1"/>
          </p:cNvSpPr>
          <p:nvPr/>
        </p:nvSpPr>
        <p:spPr bwMode="auto">
          <a:xfrm>
            <a:off x="7131050" y="1882775"/>
            <a:ext cx="1800225" cy="336550"/>
          </a:xfrm>
          <a:prstGeom prst="rect">
            <a:avLst/>
          </a:prstGeom>
          <a:solidFill>
            <a:srgbClr val="FFFFFF"/>
          </a:solidFill>
          <a:ln w="9525">
            <a:noFill/>
            <a:miter lim="800000"/>
            <a:headEnd/>
            <a:tailEnd/>
          </a:ln>
        </p:spPr>
        <p:txBody>
          <a:bodyPr>
            <a:spAutoFit/>
          </a:bodyPr>
          <a:lstStyle/>
          <a:p>
            <a:pPr eaLnBrk="0" hangingPunct="0">
              <a:spcBef>
                <a:spcPct val="50000"/>
              </a:spcBef>
            </a:pPr>
            <a:r>
              <a:rPr lang="hu-HU" sz="1600" b="1">
                <a:solidFill>
                  <a:schemeClr val="bg2"/>
                </a:solidFill>
              </a:rPr>
              <a:t>Keimstrang</a:t>
            </a:r>
            <a:endParaRPr lang="de-DE" sz="1600" b="1">
              <a:solidFill>
                <a:schemeClr val="bg2"/>
              </a:solidFill>
            </a:endParaRPr>
          </a:p>
        </p:txBody>
      </p:sp>
      <p:sp>
        <p:nvSpPr>
          <p:cNvPr id="36872" name="Text Box 10"/>
          <p:cNvSpPr txBox="1">
            <a:spLocks noChangeArrowheads="1"/>
          </p:cNvSpPr>
          <p:nvPr/>
        </p:nvSpPr>
        <p:spPr bwMode="auto">
          <a:xfrm>
            <a:off x="7113588" y="2819400"/>
            <a:ext cx="1800225" cy="338138"/>
          </a:xfrm>
          <a:prstGeom prst="rect">
            <a:avLst/>
          </a:prstGeom>
          <a:solidFill>
            <a:srgbClr val="FFFFFF"/>
          </a:solidFill>
          <a:ln w="9525">
            <a:noFill/>
            <a:miter lim="800000"/>
            <a:headEnd/>
            <a:tailEnd/>
          </a:ln>
        </p:spPr>
        <p:txBody>
          <a:bodyPr>
            <a:spAutoFit/>
          </a:bodyPr>
          <a:lstStyle/>
          <a:p>
            <a:pPr eaLnBrk="0" hangingPunct="0">
              <a:spcBef>
                <a:spcPct val="50000"/>
              </a:spcBef>
            </a:pPr>
            <a:r>
              <a:rPr lang="hu-HU" sz="1600">
                <a:solidFill>
                  <a:schemeClr val="bg2"/>
                </a:solidFill>
              </a:rPr>
              <a:t>Spermatogonium</a:t>
            </a:r>
            <a:endParaRPr lang="de-DE" sz="1600">
              <a:solidFill>
                <a:schemeClr val="bg2"/>
              </a:solidFill>
            </a:endParaRPr>
          </a:p>
        </p:txBody>
      </p:sp>
      <p:sp>
        <p:nvSpPr>
          <p:cNvPr id="36873" name="Text Box 11"/>
          <p:cNvSpPr txBox="1">
            <a:spLocks noChangeArrowheads="1"/>
          </p:cNvSpPr>
          <p:nvPr/>
        </p:nvSpPr>
        <p:spPr bwMode="auto">
          <a:xfrm>
            <a:off x="971550" y="4797425"/>
            <a:ext cx="720725" cy="366713"/>
          </a:xfrm>
          <a:prstGeom prst="rect">
            <a:avLst/>
          </a:prstGeom>
          <a:noFill/>
          <a:ln w="9525">
            <a:noFill/>
            <a:miter lim="800000"/>
            <a:headEnd/>
            <a:tailEnd/>
          </a:ln>
        </p:spPr>
        <p:txBody>
          <a:bodyPr>
            <a:spAutoFit/>
          </a:bodyPr>
          <a:lstStyle/>
          <a:p>
            <a:pPr eaLnBrk="0" hangingPunct="0">
              <a:spcBef>
                <a:spcPct val="50000"/>
              </a:spcBef>
            </a:pPr>
            <a:endParaRPr lang="de-DE"/>
          </a:p>
        </p:txBody>
      </p:sp>
      <p:sp>
        <p:nvSpPr>
          <p:cNvPr id="36874" name="Text Box 12"/>
          <p:cNvSpPr txBox="1">
            <a:spLocks noChangeArrowheads="1"/>
          </p:cNvSpPr>
          <p:nvPr/>
        </p:nvSpPr>
        <p:spPr bwMode="auto">
          <a:xfrm>
            <a:off x="971550" y="4797425"/>
            <a:ext cx="358775" cy="457200"/>
          </a:xfrm>
          <a:prstGeom prst="rect">
            <a:avLst/>
          </a:prstGeom>
          <a:solidFill>
            <a:srgbClr val="FFFFFF"/>
          </a:solidFill>
          <a:ln w="9525">
            <a:noFill/>
            <a:miter lim="800000"/>
            <a:headEnd/>
            <a:tailEnd/>
          </a:ln>
        </p:spPr>
        <p:txBody>
          <a:bodyPr>
            <a:spAutoFit/>
          </a:bodyPr>
          <a:lstStyle/>
          <a:p>
            <a:pPr eaLnBrk="0" hangingPunct="0">
              <a:spcBef>
                <a:spcPct val="50000"/>
              </a:spcBef>
            </a:pPr>
            <a:r>
              <a:rPr lang="de-DE" sz="2400">
                <a:solidFill>
                  <a:schemeClr val="bg2"/>
                </a:solidFill>
              </a:rPr>
              <a:t>♂</a:t>
            </a:r>
          </a:p>
        </p:txBody>
      </p:sp>
      <p:sp>
        <p:nvSpPr>
          <p:cNvPr id="36875" name="Text Box 3"/>
          <p:cNvSpPr txBox="1">
            <a:spLocks noChangeArrowheads="1"/>
          </p:cNvSpPr>
          <p:nvPr/>
        </p:nvSpPr>
        <p:spPr bwMode="auto">
          <a:xfrm>
            <a:off x="2268538" y="5878513"/>
            <a:ext cx="5040312" cy="646112"/>
          </a:xfrm>
          <a:prstGeom prst="rect">
            <a:avLst/>
          </a:prstGeom>
          <a:noFill/>
          <a:ln w="9525">
            <a:noFill/>
            <a:miter lim="800000"/>
            <a:headEnd/>
            <a:tailEnd/>
          </a:ln>
        </p:spPr>
        <p:txBody>
          <a:bodyPr>
            <a:spAutoFit/>
          </a:bodyPr>
          <a:lstStyle/>
          <a:p>
            <a:pPr algn="ctr" eaLnBrk="0" hangingPunct="0"/>
            <a:r>
              <a:rPr lang="hu-HU">
                <a:solidFill>
                  <a:srgbClr val="FFFFFF"/>
                </a:solidFill>
                <a:latin typeface="Times New Roman" pitchFamily="18" charset="0"/>
              </a:rPr>
              <a:t>männliches menschliche Embryo (6,5 cm): GA</a:t>
            </a:r>
            <a:br>
              <a:rPr lang="hu-HU">
                <a:solidFill>
                  <a:srgbClr val="FFFFFF"/>
                </a:solidFill>
                <a:latin typeface="Times New Roman" pitchFamily="18" charset="0"/>
              </a:rPr>
            </a:br>
            <a:r>
              <a:rPr lang="hu-HU">
                <a:solidFill>
                  <a:srgbClr val="FFFFFF"/>
                </a:solidFill>
                <a:latin typeface="Times New Roman" pitchFamily="18" charset="0"/>
              </a:rPr>
              <a:t>(Alfred Fischel Embryobuch, Springer, 1929.</a:t>
            </a:r>
            <a:endParaRPr lang="hu-HU">
              <a:solidFill>
                <a:srgbClr val="FF0000"/>
              </a:solidFill>
              <a:latin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6537325" y="1104900"/>
            <a:ext cx="628650" cy="366713"/>
          </a:xfrm>
          <a:prstGeom prst="rect">
            <a:avLst/>
          </a:prstGeom>
          <a:noFill/>
          <a:ln w="9525">
            <a:noFill/>
            <a:miter lim="800000"/>
            <a:headEnd/>
            <a:tailEnd/>
          </a:ln>
        </p:spPr>
        <p:txBody>
          <a:bodyPr wrap="none">
            <a:spAutoFit/>
          </a:bodyPr>
          <a:lstStyle/>
          <a:p>
            <a:pPr eaLnBrk="0" hangingPunct="0"/>
            <a:r>
              <a:rPr lang="hu-HU">
                <a:solidFill>
                  <a:schemeClr val="bg2"/>
                </a:solidFill>
                <a:latin typeface="Times New Roman" pitchFamily="18" charset="0"/>
              </a:rPr>
              <a:t>PGC</a:t>
            </a:r>
          </a:p>
        </p:txBody>
      </p:sp>
      <p:sp>
        <p:nvSpPr>
          <p:cNvPr id="37891" name="Text Box 5"/>
          <p:cNvSpPr txBox="1">
            <a:spLocks noChangeArrowheads="1"/>
          </p:cNvSpPr>
          <p:nvPr/>
        </p:nvSpPr>
        <p:spPr bwMode="auto">
          <a:xfrm>
            <a:off x="6477000" y="1766888"/>
            <a:ext cx="1377950" cy="366712"/>
          </a:xfrm>
          <a:prstGeom prst="rect">
            <a:avLst/>
          </a:prstGeom>
          <a:noFill/>
          <a:ln w="9525">
            <a:noFill/>
            <a:miter lim="800000"/>
            <a:headEnd/>
            <a:tailEnd/>
          </a:ln>
        </p:spPr>
        <p:txBody>
          <a:bodyPr wrap="none">
            <a:spAutoFit/>
          </a:bodyPr>
          <a:lstStyle/>
          <a:p>
            <a:pPr eaLnBrk="0" hangingPunct="0"/>
            <a:r>
              <a:rPr lang="hu-HU">
                <a:solidFill>
                  <a:schemeClr val="bg2"/>
                </a:solidFill>
                <a:latin typeface="Times New Roman" pitchFamily="18" charset="0"/>
              </a:rPr>
              <a:t>mesenchyma</a:t>
            </a:r>
          </a:p>
        </p:txBody>
      </p:sp>
      <p:sp>
        <p:nvSpPr>
          <p:cNvPr id="37892" name="Text Box 6"/>
          <p:cNvSpPr txBox="1">
            <a:spLocks noChangeArrowheads="1"/>
          </p:cNvSpPr>
          <p:nvPr/>
        </p:nvSpPr>
        <p:spPr bwMode="auto">
          <a:xfrm>
            <a:off x="6553200" y="2514600"/>
            <a:ext cx="1314450" cy="366713"/>
          </a:xfrm>
          <a:prstGeom prst="rect">
            <a:avLst/>
          </a:prstGeom>
          <a:noFill/>
          <a:ln w="9525">
            <a:noFill/>
            <a:miter lim="800000"/>
            <a:headEnd/>
            <a:tailEnd/>
          </a:ln>
        </p:spPr>
        <p:txBody>
          <a:bodyPr wrap="none">
            <a:spAutoFit/>
          </a:bodyPr>
          <a:lstStyle/>
          <a:p>
            <a:pPr eaLnBrk="0" hangingPunct="0"/>
            <a:r>
              <a:rPr lang="hu-HU">
                <a:solidFill>
                  <a:schemeClr val="bg2"/>
                </a:solidFill>
                <a:latin typeface="Times New Roman" pitchFamily="18" charset="0"/>
              </a:rPr>
              <a:t>petegömbök</a:t>
            </a:r>
          </a:p>
        </p:txBody>
      </p:sp>
      <p:sp>
        <p:nvSpPr>
          <p:cNvPr id="37893" name="Text Box 7"/>
          <p:cNvSpPr txBox="1">
            <a:spLocks noChangeArrowheads="1"/>
          </p:cNvSpPr>
          <p:nvPr/>
        </p:nvSpPr>
        <p:spPr bwMode="auto">
          <a:xfrm>
            <a:off x="6613525" y="3290888"/>
            <a:ext cx="1009650" cy="366712"/>
          </a:xfrm>
          <a:prstGeom prst="rect">
            <a:avLst/>
          </a:prstGeom>
          <a:noFill/>
          <a:ln w="9525">
            <a:noFill/>
            <a:miter lim="800000"/>
            <a:headEnd/>
            <a:tailEnd/>
          </a:ln>
        </p:spPr>
        <p:txBody>
          <a:bodyPr wrap="none">
            <a:spAutoFit/>
          </a:bodyPr>
          <a:lstStyle/>
          <a:p>
            <a:pPr eaLnBrk="0" hangingPunct="0"/>
            <a:r>
              <a:rPr lang="hu-HU">
                <a:solidFill>
                  <a:schemeClr val="bg2"/>
                </a:solidFill>
                <a:latin typeface="Times New Roman" pitchFamily="18" charset="0"/>
              </a:rPr>
              <a:t>csírahám</a:t>
            </a:r>
          </a:p>
        </p:txBody>
      </p:sp>
      <p:pic>
        <p:nvPicPr>
          <p:cNvPr id="37894" name="Picture 8"/>
          <p:cNvPicPr>
            <a:picLocks noChangeAspect="1" noChangeArrowheads="1"/>
          </p:cNvPicPr>
          <p:nvPr/>
        </p:nvPicPr>
        <p:blipFill>
          <a:blip r:embed="rId2" cstate="print"/>
          <a:srcRect/>
          <a:stretch>
            <a:fillRect/>
          </a:stretch>
        </p:blipFill>
        <p:spPr bwMode="auto">
          <a:xfrm>
            <a:off x="1381125" y="228600"/>
            <a:ext cx="6467475" cy="5629275"/>
          </a:xfrm>
          <a:prstGeom prst="rect">
            <a:avLst/>
          </a:prstGeom>
          <a:noFill/>
          <a:ln w="9525">
            <a:noFill/>
            <a:miter lim="800000"/>
            <a:headEnd/>
            <a:tailEnd/>
          </a:ln>
        </p:spPr>
      </p:pic>
      <p:sp>
        <p:nvSpPr>
          <p:cNvPr id="37895" name="Text Box 9"/>
          <p:cNvSpPr txBox="1">
            <a:spLocks noChangeArrowheads="1"/>
          </p:cNvSpPr>
          <p:nvPr/>
        </p:nvSpPr>
        <p:spPr bwMode="auto">
          <a:xfrm>
            <a:off x="6588125" y="1125538"/>
            <a:ext cx="1511300" cy="336550"/>
          </a:xfrm>
          <a:prstGeom prst="rect">
            <a:avLst/>
          </a:prstGeom>
          <a:solidFill>
            <a:srgbClr val="FFFFFF"/>
          </a:solidFill>
          <a:ln w="9525">
            <a:noFill/>
            <a:miter lim="800000"/>
            <a:headEnd/>
            <a:tailEnd/>
          </a:ln>
        </p:spPr>
        <p:txBody>
          <a:bodyPr>
            <a:spAutoFit/>
          </a:bodyPr>
          <a:lstStyle/>
          <a:p>
            <a:pPr eaLnBrk="0" hangingPunct="0">
              <a:spcBef>
                <a:spcPct val="50000"/>
              </a:spcBef>
            </a:pPr>
            <a:r>
              <a:rPr lang="hu-HU" sz="1600" b="1">
                <a:solidFill>
                  <a:schemeClr val="bg2"/>
                </a:solidFill>
              </a:rPr>
              <a:t>Oogonium</a:t>
            </a:r>
            <a:endParaRPr lang="de-DE" sz="1600" b="1">
              <a:solidFill>
                <a:schemeClr val="bg2"/>
              </a:solidFill>
            </a:endParaRPr>
          </a:p>
        </p:txBody>
      </p:sp>
      <p:sp>
        <p:nvSpPr>
          <p:cNvPr id="37896" name="Text Box 10"/>
          <p:cNvSpPr txBox="1">
            <a:spLocks noChangeArrowheads="1"/>
          </p:cNvSpPr>
          <p:nvPr/>
        </p:nvSpPr>
        <p:spPr bwMode="auto">
          <a:xfrm>
            <a:off x="6608763" y="2400300"/>
            <a:ext cx="2305050" cy="646113"/>
          </a:xfrm>
          <a:prstGeom prst="rect">
            <a:avLst/>
          </a:prstGeom>
          <a:solidFill>
            <a:srgbClr val="FFFFFF"/>
          </a:solidFill>
          <a:ln w="9525">
            <a:noFill/>
            <a:miter lim="800000"/>
            <a:headEnd/>
            <a:tailEnd/>
          </a:ln>
        </p:spPr>
        <p:txBody>
          <a:bodyPr>
            <a:spAutoFit/>
          </a:bodyPr>
          <a:lstStyle/>
          <a:p>
            <a:pPr eaLnBrk="0" hangingPunct="0">
              <a:spcBef>
                <a:spcPct val="50000"/>
              </a:spcBef>
            </a:pPr>
            <a:r>
              <a:rPr lang="hu-HU">
                <a:solidFill>
                  <a:schemeClr val="bg2"/>
                </a:solidFill>
              </a:rPr>
              <a:t>Eiballen (Follikelanlagen)</a:t>
            </a:r>
            <a:endParaRPr lang="de-DE">
              <a:solidFill>
                <a:schemeClr val="bg2"/>
              </a:solidFill>
            </a:endParaRPr>
          </a:p>
        </p:txBody>
      </p:sp>
      <p:sp>
        <p:nvSpPr>
          <p:cNvPr id="37897" name="Text Box 11"/>
          <p:cNvSpPr txBox="1">
            <a:spLocks noChangeArrowheads="1"/>
          </p:cNvSpPr>
          <p:nvPr/>
        </p:nvSpPr>
        <p:spPr bwMode="auto">
          <a:xfrm>
            <a:off x="6659563" y="3284538"/>
            <a:ext cx="1152525" cy="366712"/>
          </a:xfrm>
          <a:prstGeom prst="rect">
            <a:avLst/>
          </a:prstGeom>
          <a:solidFill>
            <a:srgbClr val="FFFFFF"/>
          </a:solidFill>
          <a:ln w="9525">
            <a:noFill/>
            <a:miter lim="800000"/>
            <a:headEnd/>
            <a:tailEnd/>
          </a:ln>
        </p:spPr>
        <p:txBody>
          <a:bodyPr>
            <a:spAutoFit/>
          </a:bodyPr>
          <a:lstStyle/>
          <a:p>
            <a:pPr eaLnBrk="0" hangingPunct="0">
              <a:spcBef>
                <a:spcPct val="50000"/>
              </a:spcBef>
            </a:pPr>
            <a:r>
              <a:rPr lang="hu-HU">
                <a:solidFill>
                  <a:schemeClr val="bg2"/>
                </a:solidFill>
              </a:rPr>
              <a:t>ZE</a:t>
            </a:r>
            <a:endParaRPr lang="de-DE">
              <a:solidFill>
                <a:schemeClr val="bg2"/>
              </a:solidFill>
            </a:endParaRPr>
          </a:p>
        </p:txBody>
      </p:sp>
      <p:sp>
        <p:nvSpPr>
          <p:cNvPr id="37898" name="Text Box 13"/>
          <p:cNvSpPr txBox="1">
            <a:spLocks noChangeArrowheads="1"/>
          </p:cNvSpPr>
          <p:nvPr/>
        </p:nvSpPr>
        <p:spPr bwMode="auto">
          <a:xfrm>
            <a:off x="1547813" y="5157788"/>
            <a:ext cx="360362" cy="457200"/>
          </a:xfrm>
          <a:prstGeom prst="rect">
            <a:avLst/>
          </a:prstGeom>
          <a:solidFill>
            <a:srgbClr val="FFFFFF"/>
          </a:solidFill>
          <a:ln w="9525">
            <a:noFill/>
            <a:miter lim="800000"/>
            <a:headEnd/>
            <a:tailEnd/>
          </a:ln>
        </p:spPr>
        <p:txBody>
          <a:bodyPr>
            <a:spAutoFit/>
          </a:bodyPr>
          <a:lstStyle/>
          <a:p>
            <a:pPr eaLnBrk="0" hangingPunct="0">
              <a:spcBef>
                <a:spcPct val="50000"/>
              </a:spcBef>
            </a:pPr>
            <a:r>
              <a:rPr lang="de-DE" sz="2400">
                <a:solidFill>
                  <a:schemeClr val="bg2"/>
                </a:solidFill>
                <a:cs typeface="Arial" pitchFamily="34" charset="0"/>
              </a:rPr>
              <a:t>♀</a:t>
            </a:r>
          </a:p>
        </p:txBody>
      </p:sp>
      <p:sp>
        <p:nvSpPr>
          <p:cNvPr id="37899" name="Text Box 3"/>
          <p:cNvSpPr txBox="1">
            <a:spLocks noChangeArrowheads="1"/>
          </p:cNvSpPr>
          <p:nvPr/>
        </p:nvSpPr>
        <p:spPr bwMode="auto">
          <a:xfrm>
            <a:off x="2343150" y="5951538"/>
            <a:ext cx="4460875" cy="646112"/>
          </a:xfrm>
          <a:prstGeom prst="rect">
            <a:avLst/>
          </a:prstGeom>
          <a:noFill/>
          <a:ln w="9525">
            <a:noFill/>
            <a:miter lim="800000"/>
            <a:headEnd/>
            <a:tailEnd/>
          </a:ln>
        </p:spPr>
        <p:txBody>
          <a:bodyPr>
            <a:spAutoFit/>
          </a:bodyPr>
          <a:lstStyle/>
          <a:p>
            <a:pPr algn="ctr" eaLnBrk="0" hangingPunct="0"/>
            <a:r>
              <a:rPr lang="hu-HU">
                <a:solidFill>
                  <a:srgbClr val="FFFFFF"/>
                </a:solidFill>
                <a:latin typeface="Times New Roman" pitchFamily="18" charset="0"/>
              </a:rPr>
              <a:t>weibliches menschliche Embryo (14 cm): GA</a:t>
            </a:r>
            <a:br>
              <a:rPr lang="hu-HU">
                <a:solidFill>
                  <a:srgbClr val="FFFFFF"/>
                </a:solidFill>
                <a:latin typeface="Times New Roman" pitchFamily="18" charset="0"/>
              </a:rPr>
            </a:br>
            <a:r>
              <a:rPr lang="hu-HU">
                <a:solidFill>
                  <a:srgbClr val="FFFFFF"/>
                </a:solidFill>
                <a:latin typeface="Times New Roman" pitchFamily="18" charset="0"/>
              </a:rPr>
              <a:t>(Alfred Fischel Embryobuch, Springer, 1929.</a:t>
            </a:r>
            <a:endParaRPr lang="hu-HU">
              <a:solidFill>
                <a:srgbClr val="FF0000"/>
              </a:solidFill>
              <a:latin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5867400" y="765175"/>
            <a:ext cx="3124200" cy="5584825"/>
          </a:xfrm>
          <a:prstGeom prst="rect">
            <a:avLst/>
          </a:prstGeom>
          <a:noFill/>
          <a:ln w="9525">
            <a:noFill/>
            <a:miter lim="800000"/>
            <a:headEnd/>
            <a:tailEnd/>
          </a:ln>
        </p:spPr>
        <p:txBody>
          <a:bodyPr>
            <a:spAutoFit/>
          </a:bodyPr>
          <a:lstStyle/>
          <a:p>
            <a:pPr eaLnBrk="0" hangingPunct="0"/>
            <a:endParaRPr lang="hu-HU">
              <a:solidFill>
                <a:srgbClr val="FFFFFF"/>
              </a:solidFill>
              <a:latin typeface="Times New Roman" pitchFamily="18" charset="0"/>
            </a:endParaRPr>
          </a:p>
          <a:p>
            <a:pPr eaLnBrk="0" hangingPunct="0"/>
            <a:r>
              <a:rPr lang="hu-HU">
                <a:solidFill>
                  <a:srgbClr val="FFFFFF"/>
                </a:solidFill>
                <a:latin typeface="Times New Roman" pitchFamily="18" charset="0"/>
              </a:rPr>
              <a:t>S: Sertoli Zelle</a:t>
            </a:r>
          </a:p>
          <a:p>
            <a:pPr eaLnBrk="0" hangingPunct="0"/>
            <a:r>
              <a:rPr lang="hu-HU">
                <a:solidFill>
                  <a:srgbClr val="FFFFFF"/>
                </a:solidFill>
                <a:latin typeface="Times New Roman" pitchFamily="18" charset="0"/>
              </a:rPr>
              <a:t>PM: peritubuläre Myoidzelle</a:t>
            </a:r>
          </a:p>
          <a:p>
            <a:pPr eaLnBrk="0" hangingPunct="0"/>
            <a:r>
              <a:rPr lang="hu-HU">
                <a:solidFill>
                  <a:srgbClr val="FFFFFF"/>
                </a:solidFill>
                <a:latin typeface="Times New Roman" pitchFamily="18" charset="0"/>
              </a:rPr>
              <a:t>L: Leydig Zelle</a:t>
            </a:r>
          </a:p>
          <a:p>
            <a:pPr eaLnBrk="0" hangingPunct="0"/>
            <a:r>
              <a:rPr lang="hu-HU">
                <a:solidFill>
                  <a:srgbClr val="FFFFFF"/>
                </a:solidFill>
                <a:latin typeface="Times New Roman" pitchFamily="18" charset="0"/>
              </a:rPr>
              <a:t>G: PGC</a:t>
            </a:r>
          </a:p>
          <a:p>
            <a:pPr eaLnBrk="0" hangingPunct="0"/>
            <a:r>
              <a:rPr lang="hu-HU">
                <a:solidFill>
                  <a:srgbClr val="FFFFFF"/>
                </a:solidFill>
                <a:latin typeface="Times New Roman" pitchFamily="18" charset="0"/>
              </a:rPr>
              <a:t>MD: Wolffscher Gang</a:t>
            </a:r>
          </a:p>
          <a:p>
            <a:pPr eaLnBrk="0" hangingPunct="0"/>
            <a:r>
              <a:rPr lang="hu-HU">
                <a:solidFill>
                  <a:srgbClr val="FFFFFF"/>
                </a:solidFill>
                <a:latin typeface="Times New Roman" pitchFamily="18" charset="0"/>
              </a:rPr>
              <a:t>MT: Urnieren Tubulus</a:t>
            </a:r>
          </a:p>
          <a:p>
            <a:pPr eaLnBrk="0" hangingPunct="0"/>
            <a:r>
              <a:rPr lang="hu-HU">
                <a:solidFill>
                  <a:srgbClr val="FFFFFF"/>
                </a:solidFill>
                <a:latin typeface="Times New Roman" pitchFamily="18" charset="0"/>
              </a:rPr>
              <a:t>TC: Keimstrang</a:t>
            </a:r>
          </a:p>
          <a:p>
            <a:pPr eaLnBrk="0" hangingPunct="0"/>
            <a:endParaRPr lang="hu-HU">
              <a:solidFill>
                <a:srgbClr val="FFFFFF"/>
              </a:solidFill>
              <a:latin typeface="Times New Roman" pitchFamily="18" charset="0"/>
            </a:endParaRPr>
          </a:p>
          <a:p>
            <a:pPr eaLnBrk="0" hangingPunct="0"/>
            <a:endParaRPr lang="hu-HU">
              <a:solidFill>
                <a:srgbClr val="FFFFFF"/>
              </a:solidFill>
              <a:latin typeface="Times New Roman" pitchFamily="18" charset="0"/>
            </a:endParaRPr>
          </a:p>
          <a:p>
            <a:pPr eaLnBrk="0" hangingPunct="0"/>
            <a:endParaRPr lang="hu-HU">
              <a:solidFill>
                <a:srgbClr val="FFFFFF"/>
              </a:solidFill>
              <a:latin typeface="Times New Roman" pitchFamily="18" charset="0"/>
            </a:endParaRPr>
          </a:p>
          <a:p>
            <a:pPr eaLnBrk="0" hangingPunct="0"/>
            <a:r>
              <a:rPr lang="hu-HU">
                <a:solidFill>
                  <a:srgbClr val="FFFFFF"/>
                </a:solidFill>
                <a:latin typeface="Times New Roman" pitchFamily="18" charset="0"/>
              </a:rPr>
              <a:t>Hoden eines Mauseembryos: ZE (CE) wurde mit rotem fluor. Farbstoff (DiI) markiert</a:t>
            </a:r>
          </a:p>
          <a:p>
            <a:pPr eaLnBrk="0" hangingPunct="0"/>
            <a:r>
              <a:rPr lang="hu-HU">
                <a:solidFill>
                  <a:srgbClr val="FFFFFF"/>
                </a:solidFill>
                <a:latin typeface="Times New Roman" pitchFamily="18" charset="0"/>
              </a:rPr>
              <a:t>(A). Nach 30 Stunden in vitro Kultur könnte man rot fluoreszierende Sertoli Zellen in Keimstränge (TC), innerhalb der Basallamina (grün: anti-Laminin1 AK) (B). </a:t>
            </a:r>
          </a:p>
        </p:txBody>
      </p:sp>
      <p:sp>
        <p:nvSpPr>
          <p:cNvPr id="38915" name="Text Box 5"/>
          <p:cNvSpPr txBox="1">
            <a:spLocks noChangeArrowheads="1"/>
          </p:cNvSpPr>
          <p:nvPr/>
        </p:nvSpPr>
        <p:spPr bwMode="auto">
          <a:xfrm>
            <a:off x="7596188" y="260350"/>
            <a:ext cx="1400175" cy="274638"/>
          </a:xfrm>
          <a:prstGeom prst="rect">
            <a:avLst/>
          </a:prstGeom>
          <a:noFill/>
          <a:ln w="9525">
            <a:noFill/>
            <a:miter lim="800000"/>
            <a:headEnd/>
            <a:tailEnd/>
          </a:ln>
        </p:spPr>
        <p:txBody>
          <a:bodyPr wrap="none">
            <a:spAutoFit/>
          </a:bodyPr>
          <a:lstStyle/>
          <a:p>
            <a:pPr eaLnBrk="0" hangingPunct="0"/>
            <a:r>
              <a:rPr lang="hu-HU" sz="1200">
                <a:solidFill>
                  <a:srgbClr val="FFFFFF"/>
                </a:solidFill>
                <a:latin typeface="Times New Roman" pitchFamily="18" charset="0"/>
              </a:rPr>
              <a:t>Dev.Biol. </a:t>
            </a:r>
            <a:r>
              <a:rPr lang="hu-HU" sz="1200" b="1">
                <a:solidFill>
                  <a:srgbClr val="FFFFFF"/>
                </a:solidFill>
                <a:latin typeface="Times New Roman" pitchFamily="18" charset="0"/>
              </a:rPr>
              <a:t>203:</a:t>
            </a:r>
            <a:r>
              <a:rPr lang="hu-HU" sz="1200">
                <a:solidFill>
                  <a:srgbClr val="FFFFFF"/>
                </a:solidFill>
                <a:latin typeface="Times New Roman" pitchFamily="18" charset="0"/>
              </a:rPr>
              <a:t> 323.</a:t>
            </a:r>
          </a:p>
        </p:txBody>
      </p:sp>
      <p:sp>
        <p:nvSpPr>
          <p:cNvPr id="38916" name="Text Box 6"/>
          <p:cNvSpPr txBox="1">
            <a:spLocks noChangeArrowheads="1"/>
          </p:cNvSpPr>
          <p:nvPr/>
        </p:nvSpPr>
        <p:spPr bwMode="auto">
          <a:xfrm>
            <a:off x="250825" y="260350"/>
            <a:ext cx="4338638" cy="400050"/>
          </a:xfrm>
          <a:prstGeom prst="rect">
            <a:avLst/>
          </a:prstGeom>
          <a:noFill/>
          <a:ln w="9525">
            <a:noFill/>
            <a:miter lim="800000"/>
            <a:headEnd/>
            <a:tailEnd/>
          </a:ln>
        </p:spPr>
        <p:txBody>
          <a:bodyPr wrap="none">
            <a:spAutoFit/>
          </a:bodyPr>
          <a:lstStyle/>
          <a:p>
            <a:pPr eaLnBrk="0" hangingPunct="0"/>
            <a:r>
              <a:rPr lang="hu-HU" sz="2000">
                <a:solidFill>
                  <a:srgbClr val="FFFFFF"/>
                </a:solidFill>
                <a:latin typeface="Times New Roman" pitchFamily="18" charset="0"/>
              </a:rPr>
              <a:t>Sertoli Zellen differenzieren sich aus ZE</a:t>
            </a:r>
            <a:endParaRPr lang="hu-HU">
              <a:solidFill>
                <a:srgbClr val="FFFFFF"/>
              </a:solidFill>
              <a:latin typeface="Times New Roman" pitchFamily="18" charset="0"/>
            </a:endParaRPr>
          </a:p>
        </p:txBody>
      </p:sp>
      <p:grpSp>
        <p:nvGrpSpPr>
          <p:cNvPr id="38917" name="Group 10"/>
          <p:cNvGrpSpPr>
            <a:grpSpLocks/>
          </p:cNvGrpSpPr>
          <p:nvPr/>
        </p:nvGrpSpPr>
        <p:grpSpPr bwMode="auto">
          <a:xfrm>
            <a:off x="395288" y="981075"/>
            <a:ext cx="5043487" cy="5586413"/>
            <a:chOff x="204" y="119"/>
            <a:chExt cx="3177" cy="3519"/>
          </a:xfrm>
        </p:grpSpPr>
        <p:pic>
          <p:nvPicPr>
            <p:cNvPr id="38918" name="Picture 7"/>
            <p:cNvPicPr>
              <a:picLocks noChangeAspect="1" noChangeArrowheads="1"/>
            </p:cNvPicPr>
            <p:nvPr/>
          </p:nvPicPr>
          <p:blipFill>
            <a:blip r:embed="rId2" cstate="print"/>
            <a:srcRect/>
            <a:stretch>
              <a:fillRect/>
            </a:stretch>
          </p:blipFill>
          <p:spPr bwMode="auto">
            <a:xfrm>
              <a:off x="204" y="119"/>
              <a:ext cx="3177" cy="1619"/>
            </a:xfrm>
            <a:prstGeom prst="rect">
              <a:avLst/>
            </a:prstGeom>
            <a:noFill/>
            <a:ln w="9525">
              <a:noFill/>
              <a:miter lim="800000"/>
              <a:headEnd/>
              <a:tailEnd/>
            </a:ln>
          </p:spPr>
        </p:pic>
        <p:pic>
          <p:nvPicPr>
            <p:cNvPr id="38919" name="Picture 8"/>
            <p:cNvPicPr>
              <a:picLocks noChangeAspect="1" noChangeArrowheads="1"/>
            </p:cNvPicPr>
            <p:nvPr/>
          </p:nvPicPr>
          <p:blipFill>
            <a:blip r:embed="rId3" cstate="print"/>
            <a:srcRect/>
            <a:stretch>
              <a:fillRect/>
            </a:stretch>
          </p:blipFill>
          <p:spPr bwMode="auto">
            <a:xfrm>
              <a:off x="213" y="1943"/>
              <a:ext cx="3168" cy="169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042988" y="188913"/>
            <a:ext cx="7439025" cy="1023937"/>
          </a:xfrm>
        </p:spPr>
        <p:txBody>
          <a:bodyPr/>
          <a:lstStyle/>
          <a:p>
            <a:pPr>
              <a:defRPr/>
            </a:pPr>
            <a:r>
              <a:rPr lang="hu-HU" sz="2800" dirty="0" err="1" smtClean="0"/>
              <a:t>Geschlechtdetermination</a:t>
            </a:r>
            <a:r>
              <a:rPr lang="hu-HU" sz="2800" dirty="0" smtClean="0"/>
              <a:t>: </a:t>
            </a:r>
            <a:br>
              <a:rPr lang="hu-HU" sz="2800" dirty="0" smtClean="0"/>
            </a:br>
            <a:r>
              <a:rPr lang="hu-HU" sz="2800" dirty="0" err="1" smtClean="0"/>
              <a:t>Experimente</a:t>
            </a:r>
            <a:r>
              <a:rPr lang="hu-HU" sz="2800" dirty="0" smtClean="0"/>
              <a:t> von Alfred </a:t>
            </a:r>
            <a:r>
              <a:rPr lang="hu-HU" sz="2800" dirty="0" err="1" smtClean="0"/>
              <a:t>Jost</a:t>
            </a:r>
            <a:endParaRPr lang="hu-HU" sz="2800" dirty="0" smtClean="0"/>
          </a:p>
        </p:txBody>
      </p:sp>
      <p:sp>
        <p:nvSpPr>
          <p:cNvPr id="40963" name="Rectangle 3"/>
          <p:cNvSpPr>
            <a:spLocks noGrp="1" noChangeArrowheads="1"/>
          </p:cNvSpPr>
          <p:nvPr>
            <p:ph type="body" idx="1"/>
          </p:nvPr>
        </p:nvSpPr>
        <p:spPr>
          <a:xfrm>
            <a:off x="685800" y="1770063"/>
            <a:ext cx="7772400" cy="5087937"/>
          </a:xfrm>
        </p:spPr>
        <p:txBody>
          <a:bodyPr/>
          <a:lstStyle/>
          <a:p>
            <a:pPr>
              <a:defRPr/>
            </a:pPr>
            <a:r>
              <a:rPr lang="hu-HU" sz="2400" dirty="0" smtClean="0"/>
              <a:t>A. </a:t>
            </a:r>
            <a:r>
              <a:rPr lang="hu-HU" sz="2400" dirty="0" err="1" smtClean="0"/>
              <a:t>Jost</a:t>
            </a:r>
            <a:r>
              <a:rPr lang="hu-HU" sz="2400" dirty="0" smtClean="0"/>
              <a:t> (von den 40-er </a:t>
            </a:r>
            <a:r>
              <a:rPr lang="hu-HU" sz="2400" dirty="0" err="1" smtClean="0"/>
              <a:t>Jahren</a:t>
            </a:r>
            <a:r>
              <a:rPr lang="hu-HU" sz="2400" dirty="0" smtClean="0"/>
              <a:t>) </a:t>
            </a:r>
            <a:r>
              <a:rPr lang="hu-HU" sz="2400" dirty="0" err="1" smtClean="0"/>
              <a:t>arbeitete</a:t>
            </a:r>
            <a:r>
              <a:rPr lang="hu-HU" sz="2400" dirty="0" smtClean="0"/>
              <a:t> </a:t>
            </a:r>
            <a:r>
              <a:rPr lang="hu-HU" sz="2400" dirty="0" smtClean="0"/>
              <a:t>mit </a:t>
            </a:r>
            <a:r>
              <a:rPr lang="hu-HU" sz="2400" i="1" dirty="0" smtClean="0"/>
              <a:t>in </a:t>
            </a:r>
            <a:r>
              <a:rPr lang="hu-HU" sz="2400" i="1" dirty="0" err="1" smtClean="0"/>
              <a:t>utero</a:t>
            </a:r>
            <a:r>
              <a:rPr lang="hu-HU" sz="2400" dirty="0" smtClean="0"/>
              <a:t> </a:t>
            </a:r>
            <a:r>
              <a:rPr lang="hu-HU" sz="2400" dirty="0" err="1" smtClean="0"/>
              <a:t>operierten</a:t>
            </a:r>
            <a:r>
              <a:rPr lang="hu-HU" sz="2400" dirty="0" smtClean="0"/>
              <a:t> </a:t>
            </a:r>
            <a:r>
              <a:rPr lang="hu-HU" sz="2400" dirty="0" err="1" smtClean="0"/>
              <a:t>Kaninchenfeten</a:t>
            </a:r>
            <a:r>
              <a:rPr lang="hu-HU" sz="2400" dirty="0" smtClean="0"/>
              <a:t>. </a:t>
            </a:r>
          </a:p>
          <a:p>
            <a:pPr>
              <a:defRPr/>
            </a:pPr>
            <a:r>
              <a:rPr lang="hu-HU" sz="2400" dirty="0" err="1" smtClean="0"/>
              <a:t>OPs</a:t>
            </a:r>
            <a:r>
              <a:rPr lang="hu-HU" sz="2400" dirty="0" smtClean="0"/>
              <a:t>: 	</a:t>
            </a:r>
            <a:br>
              <a:rPr lang="hu-HU" sz="2400" dirty="0" smtClean="0"/>
            </a:br>
            <a:r>
              <a:rPr lang="hu-HU" sz="2400" dirty="0" smtClean="0"/>
              <a:t>    -</a:t>
            </a:r>
            <a:r>
              <a:rPr lang="hu-HU" sz="2400" dirty="0" err="1" smtClean="0"/>
              <a:t>Entfernung</a:t>
            </a:r>
            <a:r>
              <a:rPr lang="hu-HU" sz="2400" dirty="0" smtClean="0"/>
              <a:t> der GA </a:t>
            </a:r>
            <a:r>
              <a:rPr lang="hu-HU" sz="2400" dirty="0" err="1" smtClean="0"/>
              <a:t>eines</a:t>
            </a:r>
            <a:r>
              <a:rPr lang="hu-HU" sz="2400" dirty="0" smtClean="0"/>
              <a:t> </a:t>
            </a:r>
            <a:r>
              <a:rPr lang="hu-HU" sz="2400" dirty="0" err="1" smtClean="0"/>
              <a:t>Kaninchenembryos</a:t>
            </a:r>
            <a:r>
              <a:rPr lang="hu-HU" sz="2400" dirty="0" smtClean="0"/>
              <a:t/>
            </a:r>
            <a:br>
              <a:rPr lang="hu-HU" sz="2400" dirty="0" smtClean="0"/>
            </a:br>
            <a:r>
              <a:rPr lang="hu-HU" sz="2400" dirty="0" smtClean="0"/>
              <a:t>    -</a:t>
            </a:r>
            <a:r>
              <a:rPr lang="hu-HU" sz="2400" dirty="0" err="1" smtClean="0"/>
              <a:t>Einlagerung</a:t>
            </a:r>
            <a:r>
              <a:rPr lang="hu-HU" sz="2400" dirty="0" smtClean="0"/>
              <a:t> </a:t>
            </a:r>
            <a:r>
              <a:rPr lang="hu-HU" sz="2400" dirty="0" err="1" smtClean="0"/>
              <a:t>eines</a:t>
            </a:r>
            <a:r>
              <a:rPr lang="hu-HU" sz="2400" dirty="0" smtClean="0"/>
              <a:t> </a:t>
            </a:r>
            <a:r>
              <a:rPr lang="hu-HU" sz="2400" dirty="0" err="1" smtClean="0"/>
              <a:t>Testosteron</a:t>
            </a:r>
            <a:r>
              <a:rPr lang="hu-HU" sz="2400" dirty="0" smtClean="0"/>
              <a:t>(TE-)-</a:t>
            </a:r>
            <a:r>
              <a:rPr lang="hu-HU" sz="2400" dirty="0" err="1" smtClean="0"/>
              <a:t>Kristallchen</a:t>
            </a:r>
            <a:r>
              <a:rPr lang="hu-HU" sz="2400" dirty="0" smtClean="0"/>
              <a:t/>
            </a:r>
            <a:br>
              <a:rPr lang="hu-HU" sz="2400" dirty="0" smtClean="0"/>
            </a:br>
            <a:r>
              <a:rPr lang="hu-HU" sz="2400" dirty="0" smtClean="0"/>
              <a:t>                 an der </a:t>
            </a:r>
            <a:r>
              <a:rPr lang="hu-HU" sz="2400" dirty="0" err="1" smtClean="0"/>
              <a:t>Stelle</a:t>
            </a:r>
            <a:r>
              <a:rPr lang="hu-HU" sz="2400" dirty="0" smtClean="0"/>
              <a:t> der </a:t>
            </a:r>
            <a:r>
              <a:rPr lang="hu-HU" sz="2400" dirty="0" err="1" smtClean="0"/>
              <a:t>entfernten</a:t>
            </a:r>
            <a:r>
              <a:rPr lang="hu-HU" sz="2400" dirty="0" smtClean="0"/>
              <a:t> GA</a:t>
            </a:r>
          </a:p>
          <a:p>
            <a:pPr>
              <a:defRPr/>
            </a:pPr>
            <a:r>
              <a:rPr lang="hu-HU" sz="2400" dirty="0" err="1" smtClean="0"/>
              <a:t>Ergebnisse</a:t>
            </a:r>
            <a:r>
              <a:rPr lang="hu-HU" sz="2400" dirty="0" smtClean="0"/>
              <a:t>: </a:t>
            </a:r>
            <a:r>
              <a:rPr lang="hu-HU" sz="2400" dirty="0" err="1" smtClean="0"/>
              <a:t>Entfernung</a:t>
            </a:r>
            <a:r>
              <a:rPr lang="hu-HU" sz="2400" dirty="0" smtClean="0"/>
              <a:t> der GA (</a:t>
            </a:r>
            <a:r>
              <a:rPr lang="hu-HU" sz="2400" dirty="0" err="1" smtClean="0"/>
              <a:t>frühembryonal</a:t>
            </a:r>
            <a:r>
              <a:rPr lang="hu-HU" sz="2400" dirty="0" smtClean="0"/>
              <a:t>): </a:t>
            </a:r>
            <a:r>
              <a:rPr lang="hu-HU" sz="2400" dirty="0" err="1" smtClean="0"/>
              <a:t>äu</a:t>
            </a:r>
            <a:r>
              <a:rPr lang="el-GR" sz="2400" dirty="0" smtClean="0"/>
              <a:t>β</a:t>
            </a:r>
            <a:r>
              <a:rPr lang="hu-HU" sz="2400" dirty="0" smtClean="0"/>
              <a:t>ere  </a:t>
            </a:r>
            <a:r>
              <a:rPr lang="hu-HU" sz="2400" dirty="0" err="1" smtClean="0"/>
              <a:t>Genitalien</a:t>
            </a:r>
            <a:r>
              <a:rPr lang="hu-HU" sz="2400" dirty="0" smtClean="0"/>
              <a:t> </a:t>
            </a:r>
            <a:r>
              <a:rPr lang="hu-HU" sz="2400" dirty="0" err="1" smtClean="0"/>
              <a:t>entwickeln</a:t>
            </a:r>
            <a:r>
              <a:rPr lang="hu-HU" sz="2400" dirty="0" smtClean="0"/>
              <a:t> </a:t>
            </a:r>
            <a:r>
              <a:rPr lang="hu-HU" sz="2400" dirty="0" err="1" smtClean="0"/>
              <a:t>sich</a:t>
            </a:r>
            <a:r>
              <a:rPr lang="hu-HU" sz="2400" dirty="0" smtClean="0"/>
              <a:t> </a:t>
            </a:r>
            <a:r>
              <a:rPr lang="hu-HU" sz="2400" b="1" dirty="0" err="1" smtClean="0"/>
              <a:t>immer</a:t>
            </a:r>
            <a:r>
              <a:rPr lang="hu-HU" sz="2400" dirty="0" smtClean="0"/>
              <a:t> in </a:t>
            </a:r>
            <a:r>
              <a:rPr lang="hu-HU" sz="2400" dirty="0" err="1" smtClean="0"/>
              <a:t>weiblicher</a:t>
            </a:r>
            <a:r>
              <a:rPr lang="hu-HU" sz="2400" dirty="0" smtClean="0"/>
              <a:t> </a:t>
            </a:r>
            <a:r>
              <a:rPr lang="hu-HU" sz="2400" dirty="0" err="1" smtClean="0"/>
              <a:t>Richtung</a:t>
            </a:r>
            <a:r>
              <a:rPr lang="hu-HU" sz="2400" dirty="0" smtClean="0"/>
              <a:t> (</a:t>
            </a:r>
            <a:r>
              <a:rPr lang="hu-HU" sz="2400" dirty="0" err="1" smtClean="0"/>
              <a:t>unabhänbgig</a:t>
            </a:r>
            <a:r>
              <a:rPr lang="hu-HU" sz="2400" dirty="0" smtClean="0"/>
              <a:t> der </a:t>
            </a:r>
            <a:r>
              <a:rPr lang="hu-HU" sz="2400" dirty="0" err="1" smtClean="0"/>
              <a:t>chromosomalen</a:t>
            </a:r>
            <a:r>
              <a:rPr lang="hu-HU" sz="2400" dirty="0" smtClean="0"/>
              <a:t> </a:t>
            </a:r>
            <a:r>
              <a:rPr lang="hu-HU" sz="2400" dirty="0" err="1" smtClean="0"/>
              <a:t>Geschlechts</a:t>
            </a:r>
            <a:r>
              <a:rPr lang="hu-HU" sz="2400" dirty="0" smtClean="0"/>
              <a:t>)</a:t>
            </a:r>
          </a:p>
          <a:p>
            <a:pPr>
              <a:defRPr/>
            </a:pPr>
            <a:r>
              <a:rPr lang="hu-HU" sz="2400" dirty="0" smtClean="0"/>
              <a:t>TE: </a:t>
            </a:r>
            <a:r>
              <a:rPr lang="hu-HU" sz="2400" dirty="0" err="1" smtClean="0"/>
              <a:t>äu</a:t>
            </a:r>
            <a:r>
              <a:rPr lang="el-GR" sz="2400" dirty="0" smtClean="0"/>
              <a:t>β</a:t>
            </a:r>
            <a:r>
              <a:rPr lang="hu-HU" sz="2400" dirty="0" smtClean="0"/>
              <a:t>ere </a:t>
            </a:r>
            <a:r>
              <a:rPr lang="hu-HU" sz="2400" dirty="0" err="1" smtClean="0"/>
              <a:t>Genitalien</a:t>
            </a:r>
            <a:r>
              <a:rPr lang="hu-HU" sz="2400" dirty="0" smtClean="0"/>
              <a:t> sind </a:t>
            </a:r>
            <a:r>
              <a:rPr lang="hu-HU" sz="2400" dirty="0" err="1" smtClean="0"/>
              <a:t>immer</a:t>
            </a:r>
            <a:r>
              <a:rPr lang="hu-HU" sz="2400" dirty="0" smtClean="0"/>
              <a:t> </a:t>
            </a:r>
            <a:r>
              <a:rPr lang="hu-HU" sz="2400" dirty="0" err="1" smtClean="0"/>
              <a:t>männlich</a:t>
            </a:r>
            <a:r>
              <a:rPr lang="hu-HU" sz="2400" dirty="0" smtClean="0"/>
              <a:t>, </a:t>
            </a:r>
            <a:r>
              <a:rPr lang="hu-HU" sz="2400" dirty="0" err="1" smtClean="0"/>
              <a:t>aber</a:t>
            </a:r>
            <a:r>
              <a:rPr lang="hu-HU" sz="2400" dirty="0" smtClean="0"/>
              <a:t> </a:t>
            </a:r>
            <a:r>
              <a:rPr lang="hu-HU" sz="2400" dirty="0" err="1" smtClean="0"/>
              <a:t>die</a:t>
            </a:r>
            <a:r>
              <a:rPr lang="hu-HU" sz="2400" dirty="0" smtClean="0"/>
              <a:t> </a:t>
            </a:r>
            <a:r>
              <a:rPr lang="hu-HU" sz="2400" dirty="0" err="1" smtClean="0"/>
              <a:t>Abkömmlingen</a:t>
            </a:r>
            <a:r>
              <a:rPr lang="hu-HU" sz="2400" dirty="0" smtClean="0"/>
              <a:t> </a:t>
            </a:r>
            <a:r>
              <a:rPr lang="hu-HU" sz="2400" dirty="0" smtClean="0"/>
              <a:t>des </a:t>
            </a:r>
            <a:r>
              <a:rPr lang="hu-HU" sz="2400" dirty="0" smtClean="0"/>
              <a:t>Müller-</a:t>
            </a:r>
            <a:r>
              <a:rPr lang="hu-HU" sz="2400" dirty="0" err="1" smtClean="0"/>
              <a:t>Ganges</a:t>
            </a:r>
            <a:r>
              <a:rPr lang="hu-HU" sz="2400" dirty="0" smtClean="0"/>
              <a:t> </a:t>
            </a:r>
            <a:r>
              <a:rPr lang="hu-HU" sz="2400" dirty="0" smtClean="0"/>
              <a:t>sind </a:t>
            </a:r>
            <a:r>
              <a:rPr lang="hu-HU" sz="2400" dirty="0" err="1" smtClean="0"/>
              <a:t>auch</a:t>
            </a:r>
            <a:r>
              <a:rPr lang="hu-HU" sz="2400" dirty="0" smtClean="0"/>
              <a:t> </a:t>
            </a:r>
            <a:r>
              <a:rPr lang="hu-HU" sz="2400" dirty="0" err="1" smtClean="0"/>
              <a:t>erhalten</a:t>
            </a:r>
            <a:r>
              <a:rPr lang="hu-HU" sz="2400" dirty="0" smtClean="0"/>
              <a:t> </a:t>
            </a:r>
            <a:r>
              <a:rPr lang="hu-HU" sz="2400" dirty="0" err="1" smtClean="0"/>
              <a:t>geblieben</a:t>
            </a:r>
            <a:r>
              <a:rPr lang="hu-HU" sz="2400" dirty="0" smtClean="0"/>
              <a:t>.</a:t>
            </a:r>
            <a:endParaRPr lang="hu-HU" sz="2400"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13"/>
          <p:cNvGraphicFramePr>
            <a:graphicFrameLocks noChangeAspect="1"/>
          </p:cNvGraphicFramePr>
          <p:nvPr/>
        </p:nvGraphicFramePr>
        <p:xfrm>
          <a:off x="900113" y="836613"/>
          <a:ext cx="6786562" cy="5248275"/>
        </p:xfrm>
        <a:graphic>
          <a:graphicData uri="http://schemas.openxmlformats.org/presentationml/2006/ole">
            <mc:AlternateContent xmlns:mc="http://schemas.openxmlformats.org/markup-compatibility/2006">
              <mc:Choice xmlns:v="urn:schemas-microsoft-com:vml" Requires="v">
                <p:oleObj spid="_x0000_s2053" name="Image" r:id="rId3" imgW="11314286" imgH="8749206" progId="Photoshop.Image.7">
                  <p:embed/>
                </p:oleObj>
              </mc:Choice>
              <mc:Fallback>
                <p:oleObj name="Image" r:id="rId3" imgW="11314286" imgH="8749206" progId="Photoshop.Image.7">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836613"/>
                        <a:ext cx="6786562"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 name="Text Box 3"/>
          <p:cNvSpPr txBox="1">
            <a:spLocks noChangeArrowheads="1"/>
          </p:cNvSpPr>
          <p:nvPr/>
        </p:nvSpPr>
        <p:spPr bwMode="auto">
          <a:xfrm>
            <a:off x="3336925" y="347663"/>
            <a:ext cx="3106738" cy="396875"/>
          </a:xfrm>
          <a:prstGeom prst="rect">
            <a:avLst/>
          </a:prstGeom>
          <a:solidFill>
            <a:srgbClr val="FFFFFF"/>
          </a:solidFill>
          <a:ln w="9525">
            <a:noFill/>
            <a:miter lim="800000"/>
            <a:headEnd/>
            <a:tailEnd/>
          </a:ln>
        </p:spPr>
        <p:txBody>
          <a:bodyPr wrap="none">
            <a:spAutoFit/>
          </a:bodyPr>
          <a:lstStyle/>
          <a:p>
            <a:pPr algn="ctr" eaLnBrk="0" hangingPunct="0"/>
            <a:r>
              <a:rPr lang="hu-HU" sz="2000" b="1">
                <a:solidFill>
                  <a:schemeClr val="bg2"/>
                </a:solidFill>
                <a:latin typeface="Times New Roman" pitchFamily="18" charset="0"/>
              </a:rPr>
              <a:t>Embryo mit indiff. GA (g):</a:t>
            </a:r>
          </a:p>
        </p:txBody>
      </p:sp>
      <p:sp>
        <p:nvSpPr>
          <p:cNvPr id="2052" name="Text Box 4"/>
          <p:cNvSpPr txBox="1">
            <a:spLocks noChangeArrowheads="1"/>
          </p:cNvSpPr>
          <p:nvPr/>
        </p:nvSpPr>
        <p:spPr bwMode="auto">
          <a:xfrm>
            <a:off x="179512" y="1700808"/>
            <a:ext cx="2378075" cy="923925"/>
          </a:xfrm>
          <a:prstGeom prst="rect">
            <a:avLst/>
          </a:prstGeom>
          <a:solidFill>
            <a:srgbClr val="FFFFFF"/>
          </a:solidFill>
          <a:ln w="9525">
            <a:noFill/>
            <a:miter lim="800000"/>
            <a:headEnd/>
            <a:tailEnd/>
          </a:ln>
        </p:spPr>
        <p:txBody>
          <a:bodyPr wrap="none">
            <a:spAutoFit/>
          </a:bodyPr>
          <a:lstStyle/>
          <a:p>
            <a:pPr eaLnBrk="0" hangingPunct="0"/>
            <a:r>
              <a:rPr lang="hu-HU" dirty="0" err="1">
                <a:solidFill>
                  <a:schemeClr val="bg2"/>
                </a:solidFill>
              </a:rPr>
              <a:t>normale</a:t>
            </a:r>
            <a:r>
              <a:rPr lang="hu-HU" dirty="0">
                <a:solidFill>
                  <a:schemeClr val="bg2"/>
                </a:solidFill>
              </a:rPr>
              <a:t> </a:t>
            </a:r>
            <a:r>
              <a:rPr lang="hu-HU" dirty="0" err="1">
                <a:solidFill>
                  <a:schemeClr val="bg2"/>
                </a:solidFill>
              </a:rPr>
              <a:t>Entwicklung</a:t>
            </a:r>
            <a:r>
              <a:rPr lang="hu-HU" dirty="0">
                <a:solidFill>
                  <a:schemeClr val="bg2"/>
                </a:solidFill>
              </a:rPr>
              <a:t>:</a:t>
            </a:r>
          </a:p>
          <a:p>
            <a:pPr eaLnBrk="0" hangingPunct="0"/>
            <a:r>
              <a:rPr lang="hu-HU" dirty="0" err="1">
                <a:solidFill>
                  <a:schemeClr val="bg2"/>
                </a:solidFill>
              </a:rPr>
              <a:t>Weibchen</a:t>
            </a:r>
            <a:endParaRPr lang="hu-HU" dirty="0">
              <a:solidFill>
                <a:schemeClr val="bg2"/>
              </a:solidFill>
            </a:endParaRPr>
          </a:p>
          <a:p>
            <a:pPr eaLnBrk="0" hangingPunct="0"/>
            <a:r>
              <a:rPr lang="hu-HU" dirty="0">
                <a:solidFill>
                  <a:schemeClr val="bg2"/>
                </a:solidFill>
              </a:rPr>
              <a:t>(XX, </a:t>
            </a:r>
            <a:r>
              <a:rPr lang="hu-HU" dirty="0" err="1">
                <a:solidFill>
                  <a:schemeClr val="bg2"/>
                </a:solidFill>
              </a:rPr>
              <a:t>ohne</a:t>
            </a:r>
            <a:r>
              <a:rPr lang="hu-HU" dirty="0">
                <a:solidFill>
                  <a:schemeClr val="bg2"/>
                </a:solidFill>
              </a:rPr>
              <a:t> OP)</a:t>
            </a:r>
          </a:p>
        </p:txBody>
      </p:sp>
      <p:sp>
        <p:nvSpPr>
          <p:cNvPr id="2053" name="Text Box 5"/>
          <p:cNvSpPr txBox="1">
            <a:spLocks noChangeArrowheads="1"/>
          </p:cNvSpPr>
          <p:nvPr/>
        </p:nvSpPr>
        <p:spPr bwMode="auto">
          <a:xfrm>
            <a:off x="6588224" y="2420888"/>
            <a:ext cx="2441575" cy="1200150"/>
          </a:xfrm>
          <a:prstGeom prst="rect">
            <a:avLst/>
          </a:prstGeom>
          <a:solidFill>
            <a:srgbClr val="FFFFFF"/>
          </a:solidFill>
          <a:ln w="9525">
            <a:noFill/>
            <a:miter lim="800000"/>
            <a:headEnd/>
            <a:tailEnd/>
          </a:ln>
        </p:spPr>
        <p:txBody>
          <a:bodyPr wrap="none">
            <a:spAutoFit/>
          </a:bodyPr>
          <a:lstStyle/>
          <a:p>
            <a:pPr eaLnBrk="0" hangingPunct="0"/>
            <a:r>
              <a:rPr lang="hu-HU" dirty="0" err="1">
                <a:solidFill>
                  <a:schemeClr val="bg2"/>
                </a:solidFill>
              </a:rPr>
              <a:t>normale</a:t>
            </a:r>
            <a:r>
              <a:rPr lang="hu-HU" dirty="0">
                <a:solidFill>
                  <a:schemeClr val="bg2"/>
                </a:solidFill>
              </a:rPr>
              <a:t> </a:t>
            </a:r>
            <a:r>
              <a:rPr lang="hu-HU" dirty="0" err="1">
                <a:solidFill>
                  <a:schemeClr val="bg2"/>
                </a:solidFill>
              </a:rPr>
              <a:t>Entwicklung</a:t>
            </a:r>
            <a:r>
              <a:rPr lang="hu-HU" dirty="0">
                <a:solidFill>
                  <a:schemeClr val="bg2"/>
                </a:solidFill>
              </a:rPr>
              <a:t>: </a:t>
            </a:r>
          </a:p>
          <a:p>
            <a:pPr eaLnBrk="0" hangingPunct="0"/>
            <a:r>
              <a:rPr lang="hu-HU" dirty="0" err="1">
                <a:solidFill>
                  <a:schemeClr val="bg2"/>
                </a:solidFill>
              </a:rPr>
              <a:t>Männchen</a:t>
            </a:r>
            <a:endParaRPr lang="hu-HU" dirty="0">
              <a:solidFill>
                <a:schemeClr val="bg2"/>
              </a:solidFill>
            </a:endParaRPr>
          </a:p>
          <a:p>
            <a:pPr eaLnBrk="0" hangingPunct="0"/>
            <a:r>
              <a:rPr lang="hu-HU" dirty="0">
                <a:solidFill>
                  <a:schemeClr val="bg2"/>
                </a:solidFill>
              </a:rPr>
              <a:t>(XY, </a:t>
            </a:r>
            <a:r>
              <a:rPr lang="hu-HU" dirty="0" err="1">
                <a:solidFill>
                  <a:schemeClr val="bg2"/>
                </a:solidFill>
              </a:rPr>
              <a:t>ohne</a:t>
            </a:r>
            <a:r>
              <a:rPr lang="hu-HU" dirty="0">
                <a:solidFill>
                  <a:schemeClr val="bg2"/>
                </a:solidFill>
              </a:rPr>
              <a:t> OP)</a:t>
            </a:r>
          </a:p>
          <a:p>
            <a:pPr eaLnBrk="0" hangingPunct="0"/>
            <a:endParaRPr lang="hu-HU" dirty="0">
              <a:solidFill>
                <a:schemeClr val="bg2"/>
              </a:solidFill>
            </a:endParaRPr>
          </a:p>
        </p:txBody>
      </p:sp>
      <p:sp>
        <p:nvSpPr>
          <p:cNvPr id="2054" name="Text Box 18"/>
          <p:cNvSpPr txBox="1">
            <a:spLocks noChangeArrowheads="1"/>
          </p:cNvSpPr>
          <p:nvPr/>
        </p:nvSpPr>
        <p:spPr bwMode="auto">
          <a:xfrm>
            <a:off x="7448550" y="0"/>
            <a:ext cx="1712913" cy="1463675"/>
          </a:xfrm>
          <a:prstGeom prst="rect">
            <a:avLst/>
          </a:prstGeom>
          <a:solidFill>
            <a:srgbClr val="FFFFFF"/>
          </a:solidFill>
          <a:ln w="9525">
            <a:noFill/>
            <a:miter lim="800000"/>
            <a:headEnd/>
            <a:tailEnd/>
          </a:ln>
        </p:spPr>
        <p:txBody>
          <a:bodyPr>
            <a:spAutoFit/>
          </a:bodyPr>
          <a:lstStyle/>
          <a:p>
            <a:pPr eaLnBrk="0" hangingPunct="0">
              <a:spcBef>
                <a:spcPct val="50000"/>
              </a:spcBef>
            </a:pPr>
            <a:r>
              <a:rPr lang="hu-HU" sz="1000" b="1">
                <a:solidFill>
                  <a:schemeClr val="bg2"/>
                </a:solidFill>
              </a:rPr>
              <a:t>W: Wolffscher Gang</a:t>
            </a:r>
            <a:br>
              <a:rPr lang="hu-HU" sz="1000" b="1">
                <a:solidFill>
                  <a:schemeClr val="bg2"/>
                </a:solidFill>
              </a:rPr>
            </a:br>
            <a:r>
              <a:rPr lang="hu-HU" sz="1000" b="1">
                <a:solidFill>
                  <a:schemeClr val="bg2"/>
                </a:solidFill>
              </a:rPr>
              <a:t>M: Müller Gang</a:t>
            </a:r>
            <a:br>
              <a:rPr lang="hu-HU" sz="1000" b="1">
                <a:solidFill>
                  <a:schemeClr val="bg2"/>
                </a:solidFill>
              </a:rPr>
            </a:br>
            <a:r>
              <a:rPr lang="hu-HU" sz="1000" b="1">
                <a:solidFill>
                  <a:schemeClr val="bg2"/>
                </a:solidFill>
              </a:rPr>
              <a:t>g: Gonadenanlage</a:t>
            </a:r>
            <a:br>
              <a:rPr lang="hu-HU" sz="1000" b="1">
                <a:solidFill>
                  <a:schemeClr val="bg2"/>
                </a:solidFill>
              </a:rPr>
            </a:br>
            <a:r>
              <a:rPr lang="hu-HU" sz="1000" b="1">
                <a:solidFill>
                  <a:schemeClr val="bg2"/>
                </a:solidFill>
              </a:rPr>
              <a:t>mes: Mesonephros</a:t>
            </a:r>
            <a:br>
              <a:rPr lang="hu-HU" sz="1000" b="1">
                <a:solidFill>
                  <a:schemeClr val="bg2"/>
                </a:solidFill>
              </a:rPr>
            </a:br>
            <a:r>
              <a:rPr lang="hu-HU" sz="1000" b="1">
                <a:solidFill>
                  <a:schemeClr val="bg2"/>
                </a:solidFill>
              </a:rPr>
              <a:t>ugs: urogenital Sinus</a:t>
            </a:r>
            <a:br>
              <a:rPr lang="hu-HU" sz="1000" b="1">
                <a:solidFill>
                  <a:schemeClr val="bg2"/>
                </a:solidFill>
              </a:rPr>
            </a:br>
            <a:r>
              <a:rPr lang="hu-HU" sz="1000" b="1">
                <a:solidFill>
                  <a:schemeClr val="bg2"/>
                </a:solidFill>
              </a:rPr>
              <a:t>ut: Uterushorn</a:t>
            </a:r>
            <a:br>
              <a:rPr lang="hu-HU" sz="1000" b="1">
                <a:solidFill>
                  <a:schemeClr val="bg2"/>
                </a:solidFill>
              </a:rPr>
            </a:br>
            <a:r>
              <a:rPr lang="hu-HU" sz="1000" b="1">
                <a:solidFill>
                  <a:schemeClr val="bg2"/>
                </a:solidFill>
              </a:rPr>
              <a:t>M.vag: Vagina</a:t>
            </a:r>
            <a:br>
              <a:rPr lang="hu-HU" sz="1000" b="1">
                <a:solidFill>
                  <a:schemeClr val="bg2"/>
                </a:solidFill>
              </a:rPr>
            </a:br>
            <a:r>
              <a:rPr lang="hu-HU" sz="1000" b="1">
                <a:solidFill>
                  <a:schemeClr val="bg2"/>
                </a:solidFill>
              </a:rPr>
              <a:t>sv: Ves. semin.</a:t>
            </a:r>
            <a:br>
              <a:rPr lang="hu-HU" sz="1000" b="1">
                <a:solidFill>
                  <a:schemeClr val="bg2"/>
                </a:solidFill>
              </a:rPr>
            </a:br>
            <a:r>
              <a:rPr lang="hu-HU" sz="1000" b="1">
                <a:solidFill>
                  <a:schemeClr val="bg2"/>
                </a:solidFill>
              </a:rPr>
              <a:t>pr: Prostata</a:t>
            </a:r>
            <a:endParaRPr lang="de-DE" sz="1000" b="1">
              <a:solidFill>
                <a:schemeClr val="bg2"/>
              </a:solidFill>
            </a:endParaRPr>
          </a:p>
        </p:txBody>
      </p:sp>
      <p:sp>
        <p:nvSpPr>
          <p:cNvPr id="2055" name="Line 19"/>
          <p:cNvSpPr>
            <a:spLocks noChangeShapeType="1"/>
          </p:cNvSpPr>
          <p:nvPr/>
        </p:nvSpPr>
        <p:spPr bwMode="auto">
          <a:xfrm>
            <a:off x="4859338" y="1052513"/>
            <a:ext cx="0" cy="431800"/>
          </a:xfrm>
          <a:prstGeom prst="line">
            <a:avLst/>
          </a:prstGeom>
          <a:noFill/>
          <a:ln w="50800">
            <a:solidFill>
              <a:schemeClr val="bg2"/>
            </a:solidFill>
            <a:round/>
            <a:headEnd/>
            <a:tailEnd type="triangle" w="med" len="med"/>
          </a:ln>
        </p:spPr>
        <p:txBody>
          <a:bodyPr/>
          <a:lstStyle/>
          <a:p>
            <a:endParaRPr lang="de-DE"/>
          </a:p>
        </p:txBody>
      </p:sp>
      <p:grpSp>
        <p:nvGrpSpPr>
          <p:cNvPr id="2056" name="Group 14"/>
          <p:cNvGrpSpPr>
            <a:grpSpLocks/>
          </p:cNvGrpSpPr>
          <p:nvPr/>
        </p:nvGrpSpPr>
        <p:grpSpPr bwMode="auto">
          <a:xfrm>
            <a:off x="279400" y="5775325"/>
            <a:ext cx="6554790" cy="887413"/>
            <a:chOff x="176" y="3385"/>
            <a:chExt cx="4129" cy="559"/>
          </a:xfrm>
        </p:grpSpPr>
        <p:sp>
          <p:nvSpPr>
            <p:cNvPr id="2057" name="Text Box 6"/>
            <p:cNvSpPr txBox="1">
              <a:spLocks noChangeArrowheads="1"/>
            </p:cNvSpPr>
            <p:nvPr/>
          </p:nvSpPr>
          <p:spPr bwMode="auto">
            <a:xfrm>
              <a:off x="176" y="3711"/>
              <a:ext cx="4129" cy="233"/>
            </a:xfrm>
            <a:prstGeom prst="rect">
              <a:avLst/>
            </a:prstGeom>
            <a:solidFill>
              <a:srgbClr val="FFFFFF"/>
            </a:solidFill>
            <a:ln w="9525">
              <a:solidFill>
                <a:srgbClr val="FF0000"/>
              </a:solidFill>
              <a:miter lim="800000"/>
              <a:headEnd/>
              <a:tailEnd/>
            </a:ln>
          </p:spPr>
          <p:txBody>
            <a:bodyPr wrap="none">
              <a:spAutoFit/>
            </a:bodyPr>
            <a:lstStyle/>
            <a:p>
              <a:pPr eaLnBrk="0" hangingPunct="0"/>
              <a:r>
                <a:rPr lang="hu-HU" dirty="0" err="1">
                  <a:solidFill>
                    <a:schemeClr val="bg2"/>
                  </a:solidFill>
                </a:rPr>
                <a:t>nach</a:t>
              </a:r>
              <a:r>
                <a:rPr lang="hu-HU" dirty="0">
                  <a:solidFill>
                    <a:schemeClr val="bg2"/>
                  </a:solidFill>
                </a:rPr>
                <a:t> </a:t>
              </a:r>
              <a:r>
                <a:rPr lang="hu-HU" dirty="0" err="1" smtClean="0">
                  <a:solidFill>
                    <a:schemeClr val="bg2"/>
                  </a:solidFill>
                </a:rPr>
                <a:t>Kastrieren</a:t>
              </a:r>
              <a:r>
                <a:rPr lang="hu-HU" dirty="0" smtClean="0">
                  <a:solidFill>
                    <a:schemeClr val="bg2"/>
                  </a:solidFill>
                </a:rPr>
                <a:t>: </a:t>
              </a:r>
              <a:r>
                <a:rPr lang="hu-HU" dirty="0" err="1">
                  <a:solidFill>
                    <a:schemeClr val="bg2"/>
                  </a:solidFill>
                </a:rPr>
                <a:t>phenotypisch</a:t>
              </a:r>
              <a:r>
                <a:rPr lang="hu-HU" dirty="0">
                  <a:solidFill>
                    <a:schemeClr val="bg2"/>
                  </a:solidFill>
                </a:rPr>
                <a:t> </a:t>
              </a:r>
              <a:r>
                <a:rPr lang="hu-HU" dirty="0" err="1">
                  <a:solidFill>
                    <a:schemeClr val="bg2"/>
                  </a:solidFill>
                </a:rPr>
                <a:t>Weibchen</a:t>
              </a:r>
              <a:r>
                <a:rPr lang="hu-HU" dirty="0">
                  <a:solidFill>
                    <a:schemeClr val="bg2"/>
                  </a:solidFill>
                </a:rPr>
                <a:t> </a:t>
              </a:r>
              <a:r>
                <a:rPr lang="hu-HU" dirty="0" smtClean="0">
                  <a:solidFill>
                    <a:schemeClr val="bg2"/>
                  </a:solidFill>
                </a:rPr>
                <a:t>(</a:t>
              </a:r>
              <a:r>
                <a:rPr lang="hu-HU" dirty="0" err="1" smtClean="0">
                  <a:solidFill>
                    <a:schemeClr val="bg2"/>
                  </a:solidFill>
                </a:rPr>
                <a:t>egal</a:t>
              </a:r>
              <a:r>
                <a:rPr lang="hu-HU" dirty="0" smtClean="0">
                  <a:solidFill>
                    <a:schemeClr val="bg2"/>
                  </a:solidFill>
                </a:rPr>
                <a:t> </a:t>
              </a:r>
              <a:r>
                <a:rPr lang="hu-HU" dirty="0" err="1" smtClean="0">
                  <a:solidFill>
                    <a:schemeClr val="bg2"/>
                  </a:solidFill>
                </a:rPr>
                <a:t>ob</a:t>
              </a:r>
              <a:r>
                <a:rPr lang="hu-HU" dirty="0" smtClean="0">
                  <a:solidFill>
                    <a:schemeClr val="bg2"/>
                  </a:solidFill>
                </a:rPr>
                <a:t> XX </a:t>
              </a:r>
              <a:r>
                <a:rPr lang="hu-HU" dirty="0" err="1">
                  <a:solidFill>
                    <a:schemeClr val="bg2"/>
                  </a:solidFill>
                </a:rPr>
                <a:t>oder</a:t>
              </a:r>
              <a:r>
                <a:rPr lang="hu-HU" dirty="0">
                  <a:solidFill>
                    <a:schemeClr val="bg2"/>
                  </a:solidFill>
                </a:rPr>
                <a:t> XY)</a:t>
              </a:r>
            </a:p>
          </p:txBody>
        </p:sp>
        <p:sp>
          <p:nvSpPr>
            <p:cNvPr id="2058" name="Line 7"/>
            <p:cNvSpPr>
              <a:spLocks noChangeShapeType="1"/>
            </p:cNvSpPr>
            <p:nvPr/>
          </p:nvSpPr>
          <p:spPr bwMode="auto">
            <a:xfrm flipH="1" flipV="1">
              <a:off x="3190" y="3385"/>
              <a:ext cx="8" cy="317"/>
            </a:xfrm>
            <a:prstGeom prst="line">
              <a:avLst/>
            </a:prstGeom>
            <a:noFill/>
            <a:ln w="50800">
              <a:solidFill>
                <a:srgbClr val="FF0000"/>
              </a:solidFill>
              <a:round/>
              <a:headEnd/>
              <a:tailEnd type="triangle" w="med" len="med"/>
            </a:ln>
          </p:spPr>
          <p:txBody>
            <a:bodyPr wrap="none" anchor="ctr"/>
            <a:lstStyle/>
            <a:p>
              <a:endParaRPr lang="de-DE"/>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222250" y="5529263"/>
            <a:ext cx="7535863" cy="923925"/>
          </a:xfrm>
          <a:prstGeom prst="rect">
            <a:avLst/>
          </a:prstGeom>
          <a:solidFill>
            <a:srgbClr val="FFFFFF"/>
          </a:solidFill>
          <a:ln w="9525">
            <a:solidFill>
              <a:srgbClr val="FF0000"/>
            </a:solidFill>
            <a:miter lim="800000"/>
            <a:headEnd/>
            <a:tailEnd/>
          </a:ln>
        </p:spPr>
        <p:txBody>
          <a:bodyPr wrap="none">
            <a:spAutoFit/>
          </a:bodyPr>
          <a:lstStyle/>
          <a:p>
            <a:pPr algn="ctr" eaLnBrk="0" hangingPunct="0"/>
            <a:r>
              <a:rPr lang="hu-HU" b="1" dirty="0" err="1">
                <a:solidFill>
                  <a:schemeClr val="bg2"/>
                </a:solidFill>
                <a:latin typeface="Times New Roman" pitchFamily="18" charset="0"/>
              </a:rPr>
              <a:t>Weiblichen</a:t>
            </a:r>
            <a:r>
              <a:rPr lang="hu-HU" dirty="0">
                <a:solidFill>
                  <a:schemeClr val="bg2"/>
                </a:solidFill>
                <a:latin typeface="Times New Roman" pitchFamily="18" charset="0"/>
              </a:rPr>
              <a:t> </a:t>
            </a:r>
            <a:r>
              <a:rPr lang="hu-HU" dirty="0" err="1">
                <a:solidFill>
                  <a:schemeClr val="bg2"/>
                </a:solidFill>
                <a:latin typeface="Times New Roman" pitchFamily="18" charset="0"/>
              </a:rPr>
              <a:t>Kaninchenfetus</a:t>
            </a:r>
            <a:r>
              <a:rPr lang="hu-HU" dirty="0">
                <a:solidFill>
                  <a:schemeClr val="bg2"/>
                </a:solidFill>
                <a:latin typeface="Times New Roman" pitchFamily="18" charset="0"/>
              </a:rPr>
              <a:t>: TE-</a:t>
            </a:r>
            <a:r>
              <a:rPr lang="hu-HU" dirty="0" err="1">
                <a:solidFill>
                  <a:schemeClr val="bg2"/>
                </a:solidFill>
                <a:latin typeface="Times New Roman" pitchFamily="18" charset="0"/>
              </a:rPr>
              <a:t>Kristallchen</a:t>
            </a:r>
            <a:r>
              <a:rPr lang="hu-HU" dirty="0">
                <a:solidFill>
                  <a:schemeClr val="bg2"/>
                </a:solidFill>
                <a:latin typeface="Times New Roman" pitchFamily="18" charset="0"/>
              </a:rPr>
              <a:t> </a:t>
            </a:r>
            <a:r>
              <a:rPr lang="hu-HU" dirty="0" err="1">
                <a:solidFill>
                  <a:schemeClr val="bg2"/>
                </a:solidFill>
                <a:latin typeface="Times New Roman" pitchFamily="18" charset="0"/>
              </a:rPr>
              <a:t>ist</a:t>
            </a:r>
            <a:r>
              <a:rPr lang="hu-HU" dirty="0">
                <a:solidFill>
                  <a:schemeClr val="bg2"/>
                </a:solidFill>
                <a:latin typeface="Times New Roman" pitchFamily="18" charset="0"/>
              </a:rPr>
              <a:t> </a:t>
            </a:r>
            <a:r>
              <a:rPr lang="hu-HU" dirty="0" err="1">
                <a:solidFill>
                  <a:schemeClr val="bg2"/>
                </a:solidFill>
                <a:latin typeface="Times New Roman" pitchFamily="18" charset="0"/>
              </a:rPr>
              <a:t>neben</a:t>
            </a:r>
            <a:r>
              <a:rPr lang="hu-HU" dirty="0">
                <a:solidFill>
                  <a:schemeClr val="bg2"/>
                </a:solidFill>
                <a:latin typeface="Times New Roman" pitchFamily="18" charset="0"/>
              </a:rPr>
              <a:t> </a:t>
            </a:r>
            <a:r>
              <a:rPr lang="hu-HU" dirty="0" err="1">
                <a:solidFill>
                  <a:schemeClr val="bg2"/>
                </a:solidFill>
                <a:latin typeface="Times New Roman" pitchFamily="18" charset="0"/>
              </a:rPr>
              <a:t>Ovaranlage</a:t>
            </a:r>
            <a:r>
              <a:rPr lang="hu-HU" dirty="0">
                <a:solidFill>
                  <a:schemeClr val="bg2"/>
                </a:solidFill>
                <a:latin typeface="Times New Roman" pitchFamily="18" charset="0"/>
              </a:rPr>
              <a:t> </a:t>
            </a:r>
            <a:r>
              <a:rPr lang="hu-HU" dirty="0" err="1">
                <a:solidFill>
                  <a:schemeClr val="bg2"/>
                </a:solidFill>
                <a:latin typeface="Times New Roman" pitchFamily="18" charset="0"/>
              </a:rPr>
              <a:t>implantiert</a:t>
            </a:r>
            <a:r>
              <a:rPr lang="hu-HU" dirty="0">
                <a:solidFill>
                  <a:schemeClr val="bg2"/>
                </a:solidFill>
                <a:latin typeface="Times New Roman" pitchFamily="18" charset="0"/>
              </a:rPr>
              <a:t>. </a:t>
            </a:r>
          </a:p>
          <a:p>
            <a:pPr algn="ctr" eaLnBrk="0" hangingPunct="0"/>
            <a:r>
              <a:rPr lang="hu-HU" dirty="0" err="1">
                <a:solidFill>
                  <a:schemeClr val="bg2"/>
                </a:solidFill>
                <a:latin typeface="Times New Roman" pitchFamily="18" charset="0"/>
              </a:rPr>
              <a:t>Dieser</a:t>
            </a:r>
            <a:r>
              <a:rPr lang="hu-HU" dirty="0">
                <a:solidFill>
                  <a:schemeClr val="bg2"/>
                </a:solidFill>
                <a:latin typeface="Times New Roman" pitchFamily="18" charset="0"/>
              </a:rPr>
              <a:t> </a:t>
            </a:r>
            <a:r>
              <a:rPr lang="hu-HU" dirty="0" err="1">
                <a:solidFill>
                  <a:schemeClr val="bg2"/>
                </a:solidFill>
                <a:latin typeface="Times New Roman" pitchFamily="18" charset="0"/>
              </a:rPr>
              <a:t>Ovar</a:t>
            </a:r>
            <a:r>
              <a:rPr lang="hu-HU" dirty="0">
                <a:solidFill>
                  <a:schemeClr val="bg2"/>
                </a:solidFill>
                <a:latin typeface="Times New Roman" pitchFamily="18" charset="0"/>
              </a:rPr>
              <a:t> </a:t>
            </a:r>
            <a:r>
              <a:rPr lang="hu-HU" dirty="0" err="1">
                <a:solidFill>
                  <a:schemeClr val="bg2"/>
                </a:solidFill>
                <a:latin typeface="Times New Roman" pitchFamily="18" charset="0"/>
              </a:rPr>
              <a:t>wird</a:t>
            </a:r>
            <a:r>
              <a:rPr lang="hu-HU" dirty="0">
                <a:solidFill>
                  <a:schemeClr val="bg2"/>
                </a:solidFill>
                <a:latin typeface="Times New Roman" pitchFamily="18" charset="0"/>
              </a:rPr>
              <a:t> </a:t>
            </a:r>
            <a:r>
              <a:rPr lang="hu-HU" dirty="0" err="1">
                <a:solidFill>
                  <a:schemeClr val="bg2"/>
                </a:solidFill>
                <a:latin typeface="Times New Roman" pitchFamily="18" charset="0"/>
              </a:rPr>
              <a:t>kleiner</a:t>
            </a:r>
            <a:r>
              <a:rPr lang="hu-HU" dirty="0">
                <a:solidFill>
                  <a:schemeClr val="bg2"/>
                </a:solidFill>
                <a:latin typeface="Times New Roman" pitchFamily="18" charset="0"/>
              </a:rPr>
              <a:t> und </a:t>
            </a:r>
            <a:r>
              <a:rPr lang="hu-HU" dirty="0" err="1">
                <a:solidFill>
                  <a:srgbClr val="FF0000"/>
                </a:solidFill>
                <a:latin typeface="Times New Roman" pitchFamily="18" charset="0"/>
              </a:rPr>
              <a:t>sowohl</a:t>
            </a:r>
            <a:r>
              <a:rPr lang="hu-HU" dirty="0">
                <a:solidFill>
                  <a:srgbClr val="FF0000"/>
                </a:solidFill>
                <a:latin typeface="Times New Roman" pitchFamily="18" charset="0"/>
              </a:rPr>
              <a:t> </a:t>
            </a:r>
            <a:r>
              <a:rPr lang="hu-HU" dirty="0" err="1" smtClean="0">
                <a:solidFill>
                  <a:srgbClr val="FF0000"/>
                </a:solidFill>
                <a:latin typeface="Times New Roman" pitchFamily="18" charset="0"/>
              </a:rPr>
              <a:t>Wolffscher</a:t>
            </a:r>
            <a:r>
              <a:rPr lang="hu-HU" dirty="0" smtClean="0">
                <a:solidFill>
                  <a:srgbClr val="FF0000"/>
                </a:solidFill>
                <a:latin typeface="Times New Roman" pitchFamily="18" charset="0"/>
              </a:rPr>
              <a:t>-Gang</a:t>
            </a:r>
            <a:r>
              <a:rPr lang="hu-HU" dirty="0">
                <a:solidFill>
                  <a:srgbClr val="FF0000"/>
                </a:solidFill>
                <a:latin typeface="Times New Roman" pitchFamily="18" charset="0"/>
              </a:rPr>
              <a:t>, </a:t>
            </a:r>
            <a:r>
              <a:rPr lang="hu-HU" dirty="0" err="1">
                <a:solidFill>
                  <a:srgbClr val="FF0000"/>
                </a:solidFill>
                <a:latin typeface="Times New Roman" pitchFamily="18" charset="0"/>
              </a:rPr>
              <a:t>als</a:t>
            </a:r>
            <a:r>
              <a:rPr lang="hu-HU" dirty="0">
                <a:solidFill>
                  <a:srgbClr val="FF0000"/>
                </a:solidFill>
                <a:latin typeface="Times New Roman" pitchFamily="18" charset="0"/>
              </a:rPr>
              <a:t> </a:t>
            </a:r>
            <a:r>
              <a:rPr lang="hu-HU" dirty="0" err="1">
                <a:solidFill>
                  <a:srgbClr val="FF0000"/>
                </a:solidFill>
                <a:latin typeface="Times New Roman" pitchFamily="18" charset="0"/>
              </a:rPr>
              <a:t>auch</a:t>
            </a:r>
            <a:r>
              <a:rPr lang="hu-HU" dirty="0">
                <a:solidFill>
                  <a:srgbClr val="FF0000"/>
                </a:solidFill>
                <a:latin typeface="Times New Roman" pitchFamily="18" charset="0"/>
              </a:rPr>
              <a:t> </a:t>
            </a:r>
            <a:r>
              <a:rPr lang="hu-HU" dirty="0" smtClean="0">
                <a:solidFill>
                  <a:srgbClr val="FF0000"/>
                </a:solidFill>
                <a:latin typeface="Times New Roman" pitchFamily="18" charset="0"/>
              </a:rPr>
              <a:t>Müller-Gang </a:t>
            </a:r>
            <a:endParaRPr lang="hu-HU" dirty="0">
              <a:solidFill>
                <a:srgbClr val="FF0000"/>
              </a:solidFill>
              <a:latin typeface="Times New Roman" pitchFamily="18" charset="0"/>
            </a:endParaRPr>
          </a:p>
          <a:p>
            <a:pPr algn="ctr" eaLnBrk="0" hangingPunct="0"/>
            <a:r>
              <a:rPr lang="hu-HU" dirty="0">
                <a:solidFill>
                  <a:srgbClr val="FF0000"/>
                </a:solidFill>
                <a:latin typeface="Times New Roman" pitchFamily="18" charset="0"/>
              </a:rPr>
              <a:t>sind </a:t>
            </a:r>
            <a:r>
              <a:rPr lang="hu-HU" dirty="0" err="1">
                <a:solidFill>
                  <a:srgbClr val="FF0000"/>
                </a:solidFill>
                <a:latin typeface="Times New Roman" pitchFamily="18" charset="0"/>
              </a:rPr>
              <a:t>erhalten</a:t>
            </a:r>
            <a:r>
              <a:rPr lang="hu-HU" dirty="0">
                <a:solidFill>
                  <a:srgbClr val="FF0000"/>
                </a:solidFill>
                <a:latin typeface="Times New Roman" pitchFamily="18" charset="0"/>
              </a:rPr>
              <a:t> </a:t>
            </a:r>
            <a:r>
              <a:rPr lang="hu-HU" dirty="0" err="1">
                <a:solidFill>
                  <a:srgbClr val="FF0000"/>
                </a:solidFill>
                <a:latin typeface="Times New Roman" pitchFamily="18" charset="0"/>
              </a:rPr>
              <a:t>geblieben</a:t>
            </a:r>
            <a:endParaRPr lang="hu-HU" dirty="0">
              <a:solidFill>
                <a:srgbClr val="FFFFFF"/>
              </a:solidFill>
              <a:latin typeface="Times New Roman" pitchFamily="18" charset="0"/>
            </a:endParaRPr>
          </a:p>
        </p:txBody>
      </p:sp>
      <p:pic>
        <p:nvPicPr>
          <p:cNvPr id="40963" name="Picture 4"/>
          <p:cNvPicPr>
            <a:picLocks noChangeAspect="1" noChangeArrowheads="1"/>
          </p:cNvPicPr>
          <p:nvPr/>
        </p:nvPicPr>
        <p:blipFill>
          <a:blip r:embed="rId2" cstate="print"/>
          <a:srcRect/>
          <a:stretch>
            <a:fillRect/>
          </a:stretch>
        </p:blipFill>
        <p:spPr bwMode="auto">
          <a:xfrm>
            <a:off x="457200" y="304800"/>
            <a:ext cx="5489575" cy="4700588"/>
          </a:xfrm>
          <a:prstGeom prst="rect">
            <a:avLst/>
          </a:prstGeom>
          <a:noFill/>
          <a:ln w="9525">
            <a:noFill/>
            <a:miter lim="800000"/>
            <a:headEnd/>
            <a:tailEnd/>
          </a:ln>
        </p:spPr>
      </p:pic>
      <p:sp>
        <p:nvSpPr>
          <p:cNvPr id="40964" name="Text Box 5"/>
          <p:cNvSpPr txBox="1">
            <a:spLocks noChangeArrowheads="1"/>
          </p:cNvSpPr>
          <p:nvPr/>
        </p:nvSpPr>
        <p:spPr bwMode="auto">
          <a:xfrm>
            <a:off x="6084888" y="1052513"/>
            <a:ext cx="2592387" cy="523875"/>
          </a:xfrm>
          <a:prstGeom prst="rect">
            <a:avLst/>
          </a:prstGeom>
          <a:solidFill>
            <a:srgbClr val="FFFFFF"/>
          </a:solidFill>
          <a:ln w="9525">
            <a:noFill/>
            <a:miter lim="800000"/>
            <a:headEnd/>
            <a:tailEnd/>
          </a:ln>
        </p:spPr>
        <p:txBody>
          <a:bodyPr>
            <a:spAutoFit/>
          </a:bodyPr>
          <a:lstStyle/>
          <a:p>
            <a:pPr eaLnBrk="0" hangingPunct="0">
              <a:spcBef>
                <a:spcPct val="50000"/>
              </a:spcBef>
            </a:pPr>
            <a:r>
              <a:rPr lang="hu-HU" sz="1400" b="1">
                <a:solidFill>
                  <a:schemeClr val="bg2"/>
                </a:solidFill>
              </a:rPr>
              <a:t>cr: Testosteron proprionat Kristallchen</a:t>
            </a:r>
            <a:endParaRPr lang="de-DE" sz="1400" b="1">
              <a:solidFill>
                <a:schemeClr val="bg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3"/>
          <p:cNvSpPr txBox="1">
            <a:spLocks noChangeArrowheads="1"/>
          </p:cNvSpPr>
          <p:nvPr/>
        </p:nvSpPr>
        <p:spPr bwMode="auto">
          <a:xfrm>
            <a:off x="5508625" y="1844675"/>
            <a:ext cx="2879725" cy="2152650"/>
          </a:xfrm>
          <a:prstGeom prst="rect">
            <a:avLst/>
          </a:prstGeom>
          <a:noFill/>
          <a:ln w="9525">
            <a:noFill/>
            <a:miter lim="800000"/>
            <a:headEnd/>
            <a:tailEnd/>
          </a:ln>
        </p:spPr>
        <p:txBody>
          <a:bodyPr>
            <a:spAutoFit/>
          </a:bodyPr>
          <a:lstStyle/>
          <a:p>
            <a:pPr>
              <a:spcBef>
                <a:spcPct val="50000"/>
              </a:spcBef>
            </a:pPr>
            <a:r>
              <a:rPr lang="hu-HU"/>
              <a:t>Migration der Urkeimzellen in dem Mausembryo. </a:t>
            </a:r>
          </a:p>
          <a:p>
            <a:pPr>
              <a:spcBef>
                <a:spcPct val="50000"/>
              </a:spcBef>
            </a:pPr>
            <a:r>
              <a:rPr lang="hu-HU"/>
              <a:t>Einfache Färbung für Urkeimzellen: Alkalische Phosphatase Reaktion (unten).</a:t>
            </a:r>
            <a:endParaRPr lang="de-DE"/>
          </a:p>
        </p:txBody>
      </p:sp>
      <p:graphicFrame>
        <p:nvGraphicFramePr>
          <p:cNvPr id="1026" name="Object 4"/>
          <p:cNvGraphicFramePr>
            <a:graphicFrameLocks noChangeAspect="1"/>
          </p:cNvGraphicFramePr>
          <p:nvPr/>
        </p:nvGraphicFramePr>
        <p:xfrm>
          <a:off x="395288" y="0"/>
          <a:ext cx="4781550" cy="6858000"/>
        </p:xfrm>
        <a:graphic>
          <a:graphicData uri="http://schemas.openxmlformats.org/presentationml/2006/ole">
            <mc:AlternateContent xmlns:mc="http://schemas.openxmlformats.org/markup-compatibility/2006">
              <mc:Choice xmlns:v="urn:schemas-microsoft-com:vml" Requires="v">
                <p:oleObj spid="_x0000_s1028" name="Image" r:id="rId3" imgW="9003175" imgH="12914286" progId="Photoshop.Image.7">
                  <p:embed/>
                </p:oleObj>
              </mc:Choice>
              <mc:Fallback>
                <p:oleObj name="Image" r:id="rId3" imgW="9003175" imgH="12914286" progId="Photoshop.Image.7">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0"/>
                        <a:ext cx="47815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a:xfrm>
            <a:off x="685800" y="1773238"/>
            <a:ext cx="7772400" cy="4703762"/>
          </a:xfrm>
        </p:spPr>
        <p:txBody>
          <a:bodyPr/>
          <a:lstStyle/>
          <a:p>
            <a:pPr>
              <a:lnSpc>
                <a:spcPct val="90000"/>
              </a:lnSpc>
              <a:buFont typeface="Monotype Sorts" pitchFamily="2" charset="2"/>
              <a:buChar char="n"/>
              <a:defRPr/>
            </a:pPr>
            <a:r>
              <a:rPr lang="hu-HU" sz="2200" dirty="0" err="1" smtClean="0">
                <a:solidFill>
                  <a:srgbClr val="FFFFFF"/>
                </a:solidFill>
              </a:rPr>
              <a:t>primärer</a:t>
            </a:r>
            <a:r>
              <a:rPr lang="hu-HU" sz="2200" dirty="0" smtClean="0">
                <a:solidFill>
                  <a:srgbClr val="FFFFFF"/>
                </a:solidFill>
              </a:rPr>
              <a:t> Faktor der GD </a:t>
            </a:r>
            <a:r>
              <a:rPr lang="hu-HU" sz="2200" dirty="0" err="1" smtClean="0">
                <a:solidFill>
                  <a:srgbClr val="FFFFFF"/>
                </a:solidFill>
              </a:rPr>
              <a:t>ist</a:t>
            </a:r>
            <a:r>
              <a:rPr lang="hu-HU" sz="2200" dirty="0" smtClean="0">
                <a:solidFill>
                  <a:srgbClr val="FFFFFF"/>
                </a:solidFill>
              </a:rPr>
              <a:t> </a:t>
            </a:r>
            <a:r>
              <a:rPr lang="hu-HU" sz="2200" dirty="0" err="1" smtClean="0">
                <a:solidFill>
                  <a:srgbClr val="FF0000"/>
                </a:solidFill>
              </a:rPr>
              <a:t>genetisches</a:t>
            </a:r>
            <a:r>
              <a:rPr lang="hu-HU" sz="2200" dirty="0" smtClean="0">
                <a:solidFill>
                  <a:srgbClr val="FF0000"/>
                </a:solidFill>
              </a:rPr>
              <a:t> </a:t>
            </a:r>
            <a:r>
              <a:rPr lang="hu-HU" sz="2200" dirty="0" err="1" smtClean="0">
                <a:solidFill>
                  <a:srgbClr val="FF0000"/>
                </a:solidFill>
              </a:rPr>
              <a:t>Geschlecht</a:t>
            </a:r>
            <a:r>
              <a:rPr lang="hu-HU" sz="2200" dirty="0" smtClean="0">
                <a:solidFill>
                  <a:srgbClr val="FFFFFF"/>
                </a:solidFill>
              </a:rPr>
              <a:t>: XX </a:t>
            </a:r>
            <a:r>
              <a:rPr lang="hu-HU" sz="2200" dirty="0" err="1" smtClean="0">
                <a:solidFill>
                  <a:srgbClr val="FFFFFF"/>
                </a:solidFill>
              </a:rPr>
              <a:t>oder</a:t>
            </a:r>
            <a:r>
              <a:rPr lang="hu-HU" sz="2200" dirty="0" smtClean="0">
                <a:solidFill>
                  <a:srgbClr val="FFFFFF"/>
                </a:solidFill>
              </a:rPr>
              <a:t> XY.</a:t>
            </a:r>
          </a:p>
          <a:p>
            <a:pPr>
              <a:lnSpc>
                <a:spcPct val="90000"/>
              </a:lnSpc>
              <a:buFont typeface="Monotype Sorts" pitchFamily="2" charset="2"/>
              <a:buChar char="n"/>
              <a:defRPr/>
            </a:pPr>
            <a:r>
              <a:rPr lang="hu-HU" sz="2200" dirty="0" smtClean="0">
                <a:solidFill>
                  <a:srgbClr val="FFFFFF"/>
                </a:solidFill>
              </a:rPr>
              <a:t>In </a:t>
            </a:r>
            <a:r>
              <a:rPr lang="hu-HU" sz="2200" dirty="0" err="1" smtClean="0">
                <a:solidFill>
                  <a:srgbClr val="FFFFFF"/>
                </a:solidFill>
              </a:rPr>
              <a:t>Anwesenheit</a:t>
            </a:r>
            <a:r>
              <a:rPr lang="hu-HU" sz="2200" dirty="0" smtClean="0">
                <a:solidFill>
                  <a:srgbClr val="FFFFFF"/>
                </a:solidFill>
              </a:rPr>
              <a:t> von </a:t>
            </a:r>
            <a:r>
              <a:rPr lang="hu-HU" sz="2200" dirty="0" smtClean="0">
                <a:solidFill>
                  <a:srgbClr val="FF0000"/>
                </a:solidFill>
              </a:rPr>
              <a:t>Y </a:t>
            </a:r>
            <a:r>
              <a:rPr lang="hu-HU" sz="2200" dirty="0" err="1" smtClean="0">
                <a:solidFill>
                  <a:srgbClr val="FF0000"/>
                </a:solidFill>
              </a:rPr>
              <a:t>Chromosom</a:t>
            </a:r>
            <a:r>
              <a:rPr lang="hu-HU" sz="2200" dirty="0" smtClean="0">
                <a:solidFill>
                  <a:srgbClr val="FF0000"/>
                </a:solidFill>
              </a:rPr>
              <a:t>: </a:t>
            </a:r>
            <a:r>
              <a:rPr lang="hu-HU" sz="2200" dirty="0" err="1" smtClean="0">
                <a:solidFill>
                  <a:srgbClr val="FFFFFF"/>
                </a:solidFill>
              </a:rPr>
              <a:t>indifferente</a:t>
            </a:r>
            <a:r>
              <a:rPr lang="hu-HU" sz="2200" dirty="0" smtClean="0">
                <a:solidFill>
                  <a:srgbClr val="FFFFFF"/>
                </a:solidFill>
              </a:rPr>
              <a:t> GA </a:t>
            </a:r>
            <a:r>
              <a:rPr lang="hu-HU" sz="2200" dirty="0" err="1" smtClean="0">
                <a:solidFill>
                  <a:srgbClr val="FFFFFF"/>
                </a:solidFill>
              </a:rPr>
              <a:t>entwickelt</a:t>
            </a:r>
            <a:r>
              <a:rPr lang="hu-HU" sz="2200" dirty="0" smtClean="0">
                <a:solidFill>
                  <a:srgbClr val="FFFFFF"/>
                </a:solidFill>
              </a:rPr>
              <a:t> </a:t>
            </a:r>
            <a:r>
              <a:rPr lang="hu-HU" sz="2200" dirty="0" err="1" smtClean="0">
                <a:solidFill>
                  <a:srgbClr val="FFFFFF"/>
                </a:solidFill>
              </a:rPr>
              <a:t>sich</a:t>
            </a:r>
            <a:r>
              <a:rPr lang="hu-HU" sz="2200" dirty="0" smtClean="0">
                <a:solidFill>
                  <a:srgbClr val="FFFFFF"/>
                </a:solidFill>
              </a:rPr>
              <a:t> </a:t>
            </a:r>
            <a:r>
              <a:rPr lang="hu-HU" sz="2200" dirty="0" err="1" smtClean="0">
                <a:solidFill>
                  <a:srgbClr val="FFFFFF"/>
                </a:solidFill>
              </a:rPr>
              <a:t>immer</a:t>
            </a:r>
            <a:r>
              <a:rPr lang="hu-HU" sz="2200" dirty="0" smtClean="0">
                <a:solidFill>
                  <a:srgbClr val="FFFFFF"/>
                </a:solidFill>
              </a:rPr>
              <a:t> </a:t>
            </a:r>
            <a:r>
              <a:rPr lang="hu-HU" sz="2200" dirty="0" err="1" smtClean="0">
                <a:solidFill>
                  <a:srgbClr val="FFFFFF"/>
                </a:solidFill>
              </a:rPr>
              <a:t>Richtung</a:t>
            </a:r>
            <a:r>
              <a:rPr lang="hu-HU" sz="2200" dirty="0" smtClean="0">
                <a:solidFill>
                  <a:srgbClr val="FFFFFF"/>
                </a:solidFill>
              </a:rPr>
              <a:t> </a:t>
            </a:r>
            <a:r>
              <a:rPr lang="hu-HU" sz="2200" dirty="0" err="1" smtClean="0">
                <a:solidFill>
                  <a:srgbClr val="FFFFFF"/>
                </a:solidFill>
              </a:rPr>
              <a:t>männlich</a:t>
            </a:r>
            <a:r>
              <a:rPr lang="hu-HU" sz="2200" dirty="0" smtClean="0">
                <a:solidFill>
                  <a:srgbClr val="FFFFFF"/>
                </a:solidFill>
              </a:rPr>
              <a:t> (</a:t>
            </a:r>
            <a:r>
              <a:rPr lang="hu-HU" sz="2200" dirty="0" err="1" smtClean="0">
                <a:solidFill>
                  <a:srgbClr val="FFFFFF"/>
                </a:solidFill>
              </a:rPr>
              <a:t>Hoden</a:t>
            </a:r>
            <a:r>
              <a:rPr lang="hu-HU" sz="2200" dirty="0" smtClean="0">
                <a:solidFill>
                  <a:srgbClr val="FFFFFF"/>
                </a:solidFill>
              </a:rPr>
              <a:t>);</a:t>
            </a:r>
          </a:p>
          <a:p>
            <a:pPr>
              <a:lnSpc>
                <a:spcPct val="90000"/>
              </a:lnSpc>
              <a:buFont typeface="Monotype Sorts" pitchFamily="2" charset="2"/>
              <a:buChar char="n"/>
              <a:defRPr/>
            </a:pPr>
            <a:r>
              <a:rPr lang="hu-HU" sz="2200" dirty="0" err="1" smtClean="0">
                <a:solidFill>
                  <a:srgbClr val="FFFFFF"/>
                </a:solidFill>
              </a:rPr>
              <a:t>Entwickelnde</a:t>
            </a:r>
            <a:r>
              <a:rPr lang="hu-HU" sz="2200" dirty="0" smtClean="0">
                <a:solidFill>
                  <a:srgbClr val="FFFFFF"/>
                </a:solidFill>
              </a:rPr>
              <a:t> </a:t>
            </a:r>
            <a:r>
              <a:rPr lang="hu-HU" sz="2200" dirty="0" err="1" smtClean="0">
                <a:solidFill>
                  <a:srgbClr val="FFFFFF"/>
                </a:solidFill>
              </a:rPr>
              <a:t>Hoden</a:t>
            </a:r>
            <a:r>
              <a:rPr lang="hu-HU" sz="2200" dirty="0" smtClean="0">
                <a:solidFill>
                  <a:srgbClr val="FFFFFF"/>
                </a:solidFill>
              </a:rPr>
              <a:t> </a:t>
            </a:r>
            <a:r>
              <a:rPr lang="hu-HU" sz="2200" dirty="0" err="1" smtClean="0">
                <a:solidFill>
                  <a:srgbClr val="FFFFFF"/>
                </a:solidFill>
              </a:rPr>
              <a:t>produziert</a:t>
            </a:r>
            <a:r>
              <a:rPr lang="hu-HU" sz="2200" dirty="0" smtClean="0">
                <a:solidFill>
                  <a:srgbClr val="FFFFFF"/>
                </a:solidFill>
              </a:rPr>
              <a:t> </a:t>
            </a:r>
            <a:r>
              <a:rPr lang="hu-HU" sz="2200" dirty="0" smtClean="0">
                <a:solidFill>
                  <a:srgbClr val="FF0000"/>
                </a:solidFill>
              </a:rPr>
              <a:t>2 </a:t>
            </a:r>
            <a:r>
              <a:rPr lang="hu-HU" sz="2200" dirty="0" err="1" smtClean="0">
                <a:solidFill>
                  <a:srgbClr val="FF0000"/>
                </a:solidFill>
              </a:rPr>
              <a:t>Hormonen</a:t>
            </a:r>
            <a:r>
              <a:rPr lang="hu-HU" sz="2200" dirty="0" smtClean="0">
                <a:solidFill>
                  <a:srgbClr val="FF0000"/>
                </a:solidFill>
              </a:rPr>
              <a:t> </a:t>
            </a:r>
            <a:r>
              <a:rPr lang="hu-HU" sz="2200" dirty="0" smtClean="0">
                <a:solidFill>
                  <a:srgbClr val="FFFFFF"/>
                </a:solidFill>
              </a:rPr>
              <a:t>: </a:t>
            </a:r>
            <a:br>
              <a:rPr lang="hu-HU" sz="2200" dirty="0" smtClean="0">
                <a:solidFill>
                  <a:srgbClr val="FFFFFF"/>
                </a:solidFill>
              </a:rPr>
            </a:br>
            <a:r>
              <a:rPr lang="hu-HU" sz="2200" dirty="0" smtClean="0">
                <a:solidFill>
                  <a:srgbClr val="FFFFFF"/>
                </a:solidFill>
              </a:rPr>
              <a:t>1. </a:t>
            </a:r>
            <a:r>
              <a:rPr lang="hu-HU" sz="2200" dirty="0" smtClean="0">
                <a:solidFill>
                  <a:srgbClr val="FF0000"/>
                </a:solidFill>
              </a:rPr>
              <a:t>TE</a:t>
            </a:r>
            <a:r>
              <a:rPr lang="hu-HU" sz="2200" dirty="0" smtClean="0">
                <a:solidFill>
                  <a:srgbClr val="FFFFFF"/>
                </a:solidFill>
              </a:rPr>
              <a:t> </a:t>
            </a:r>
            <a:r>
              <a:rPr lang="hu-HU" sz="2200" dirty="0" err="1" smtClean="0">
                <a:solidFill>
                  <a:srgbClr val="FFFFFF"/>
                </a:solidFill>
              </a:rPr>
              <a:t>stimuliert</a:t>
            </a:r>
            <a:r>
              <a:rPr lang="hu-HU" sz="2200" dirty="0" smtClean="0">
                <a:solidFill>
                  <a:srgbClr val="FFFFFF"/>
                </a:solidFill>
              </a:rPr>
              <a:t>  </a:t>
            </a:r>
            <a:r>
              <a:rPr lang="hu-HU" sz="2200" dirty="0" err="1" smtClean="0">
                <a:solidFill>
                  <a:srgbClr val="FFFFFF"/>
                </a:solidFill>
              </a:rPr>
              <a:t>das</a:t>
            </a:r>
            <a:r>
              <a:rPr lang="hu-HU" sz="2200" dirty="0" smtClean="0">
                <a:solidFill>
                  <a:srgbClr val="FFFFFF"/>
                </a:solidFill>
              </a:rPr>
              <a:t> </a:t>
            </a:r>
            <a:r>
              <a:rPr lang="hu-HU" sz="2200" dirty="0" err="1" smtClean="0">
                <a:solidFill>
                  <a:srgbClr val="FFFFFF"/>
                </a:solidFill>
              </a:rPr>
              <a:t>Erhalten</a:t>
            </a:r>
            <a:r>
              <a:rPr lang="hu-HU" sz="2200" dirty="0" smtClean="0">
                <a:solidFill>
                  <a:srgbClr val="FFFFFF"/>
                </a:solidFill>
              </a:rPr>
              <a:t> und </a:t>
            </a:r>
            <a:r>
              <a:rPr lang="hu-HU" sz="2200" dirty="0" err="1" smtClean="0">
                <a:solidFill>
                  <a:srgbClr val="FFFFFF"/>
                </a:solidFill>
              </a:rPr>
              <a:t>weitere</a:t>
            </a:r>
            <a:r>
              <a:rPr lang="hu-HU" sz="2200" dirty="0" smtClean="0">
                <a:solidFill>
                  <a:srgbClr val="FFFFFF"/>
                </a:solidFill>
              </a:rPr>
              <a:t> </a:t>
            </a:r>
            <a:r>
              <a:rPr lang="hu-HU" sz="2200" dirty="0" err="1" smtClean="0">
                <a:solidFill>
                  <a:srgbClr val="FFFFFF"/>
                </a:solidFill>
              </a:rPr>
              <a:t>Differenzierung</a:t>
            </a:r>
            <a:r>
              <a:rPr lang="hu-HU" sz="2200" dirty="0" smtClean="0">
                <a:solidFill>
                  <a:srgbClr val="FFFFFF"/>
                </a:solidFill>
              </a:rPr>
              <a:t> des </a:t>
            </a:r>
            <a:r>
              <a:rPr lang="hu-HU" sz="2200" dirty="0" err="1" smtClean="0">
                <a:solidFill>
                  <a:srgbClr val="FFFFFF"/>
                </a:solidFill>
              </a:rPr>
              <a:t>Wolffschen</a:t>
            </a:r>
            <a:r>
              <a:rPr lang="hu-HU" sz="2200" dirty="0" smtClean="0">
                <a:solidFill>
                  <a:srgbClr val="FFFFFF"/>
                </a:solidFill>
              </a:rPr>
              <a:t> </a:t>
            </a:r>
            <a:r>
              <a:rPr lang="hu-HU" sz="2200" dirty="0" err="1" smtClean="0">
                <a:solidFill>
                  <a:srgbClr val="FFFFFF"/>
                </a:solidFill>
              </a:rPr>
              <a:t>Ganges</a:t>
            </a:r>
            <a:r>
              <a:rPr lang="hu-HU" sz="2200" dirty="0" smtClean="0">
                <a:solidFill>
                  <a:srgbClr val="FFFFFF"/>
                </a:solidFill>
              </a:rPr>
              <a:t> in </a:t>
            </a:r>
            <a:r>
              <a:rPr lang="hu-HU" sz="2200" dirty="0" err="1" smtClean="0">
                <a:solidFill>
                  <a:srgbClr val="FFFFFF"/>
                </a:solidFill>
              </a:rPr>
              <a:t>männliche</a:t>
            </a:r>
            <a:r>
              <a:rPr lang="hu-HU" sz="2200" dirty="0" smtClean="0">
                <a:solidFill>
                  <a:srgbClr val="FFFFFF"/>
                </a:solidFill>
              </a:rPr>
              <a:t> </a:t>
            </a:r>
            <a:r>
              <a:rPr lang="hu-HU" sz="2200" dirty="0" err="1" smtClean="0">
                <a:solidFill>
                  <a:srgbClr val="FFFFFF"/>
                </a:solidFill>
              </a:rPr>
              <a:t>Genitalien</a:t>
            </a:r>
            <a:r>
              <a:rPr lang="hu-HU" sz="2200" dirty="0" smtClean="0">
                <a:solidFill>
                  <a:srgbClr val="FFFFFF"/>
                </a:solidFill>
              </a:rPr>
              <a:t> </a:t>
            </a:r>
            <a:br>
              <a:rPr lang="hu-HU" sz="2200" dirty="0" smtClean="0">
                <a:solidFill>
                  <a:srgbClr val="FFFFFF"/>
                </a:solidFill>
              </a:rPr>
            </a:br>
            <a:r>
              <a:rPr lang="hu-HU" sz="2200" dirty="0" smtClean="0">
                <a:solidFill>
                  <a:srgbClr val="FFFFFF"/>
                </a:solidFill>
              </a:rPr>
              <a:t>2. </a:t>
            </a:r>
            <a:r>
              <a:rPr lang="hu-HU" sz="2200" dirty="0" err="1" smtClean="0">
                <a:solidFill>
                  <a:srgbClr val="FFFFFF"/>
                </a:solidFill>
              </a:rPr>
              <a:t>Hoden</a:t>
            </a:r>
            <a:r>
              <a:rPr lang="hu-HU" sz="2200" dirty="0" smtClean="0">
                <a:solidFill>
                  <a:srgbClr val="FFFFFF"/>
                </a:solidFill>
              </a:rPr>
              <a:t> </a:t>
            </a:r>
            <a:r>
              <a:rPr lang="hu-HU" sz="2200" dirty="0" err="1" smtClean="0">
                <a:solidFill>
                  <a:srgbClr val="FFFFFF"/>
                </a:solidFill>
              </a:rPr>
              <a:t>soll</a:t>
            </a:r>
            <a:r>
              <a:rPr lang="hu-HU" sz="2200" dirty="0" smtClean="0">
                <a:solidFill>
                  <a:srgbClr val="FFFFFF"/>
                </a:solidFill>
              </a:rPr>
              <a:t> </a:t>
            </a:r>
            <a:r>
              <a:rPr lang="hu-HU" sz="2200" dirty="0" err="1" smtClean="0">
                <a:solidFill>
                  <a:srgbClr val="FFFFFF"/>
                </a:solidFill>
              </a:rPr>
              <a:t>ein</a:t>
            </a:r>
            <a:r>
              <a:rPr lang="hu-HU" sz="2200" dirty="0" smtClean="0">
                <a:solidFill>
                  <a:srgbClr val="FFFFFF"/>
                </a:solidFill>
              </a:rPr>
              <a:t> </a:t>
            </a:r>
            <a:r>
              <a:rPr lang="hu-HU" sz="2200" dirty="0" err="1" smtClean="0">
                <a:solidFill>
                  <a:srgbClr val="FFFFFF"/>
                </a:solidFill>
              </a:rPr>
              <a:t>anderes</a:t>
            </a:r>
            <a:r>
              <a:rPr lang="hu-HU" sz="2200" dirty="0" smtClean="0">
                <a:solidFill>
                  <a:srgbClr val="FFFFFF"/>
                </a:solidFill>
              </a:rPr>
              <a:t> Hormon </a:t>
            </a:r>
            <a:r>
              <a:rPr lang="hu-HU" sz="2200" dirty="0" err="1" smtClean="0">
                <a:solidFill>
                  <a:srgbClr val="FFFFFF"/>
                </a:solidFill>
              </a:rPr>
              <a:t>produzieren</a:t>
            </a:r>
            <a:r>
              <a:rPr lang="hu-HU" sz="2200" dirty="0" smtClean="0">
                <a:solidFill>
                  <a:srgbClr val="FFFFFF"/>
                </a:solidFill>
              </a:rPr>
              <a:t>, </a:t>
            </a:r>
            <a:r>
              <a:rPr lang="hu-HU" sz="2200" dirty="0" err="1" smtClean="0">
                <a:solidFill>
                  <a:srgbClr val="FFFFFF"/>
                </a:solidFill>
              </a:rPr>
              <a:t>das</a:t>
            </a:r>
            <a:r>
              <a:rPr lang="hu-HU" sz="2200" dirty="0" smtClean="0">
                <a:solidFill>
                  <a:srgbClr val="FFFFFF"/>
                </a:solidFill>
              </a:rPr>
              <a:t> </a:t>
            </a:r>
            <a:r>
              <a:rPr lang="hu-HU" sz="2200" dirty="0" err="1" smtClean="0">
                <a:solidFill>
                  <a:srgbClr val="FFFFFF"/>
                </a:solidFill>
              </a:rPr>
              <a:t>induziert</a:t>
            </a:r>
            <a:r>
              <a:rPr lang="hu-HU" sz="2200" dirty="0" smtClean="0">
                <a:solidFill>
                  <a:srgbClr val="FFFFFF"/>
                </a:solidFill>
              </a:rPr>
              <a:t> die </a:t>
            </a:r>
            <a:r>
              <a:rPr lang="hu-HU" sz="2200" dirty="0" err="1" smtClean="0">
                <a:solidFill>
                  <a:srgbClr val="FFFFFF"/>
                </a:solidFill>
              </a:rPr>
              <a:t>Degeneration</a:t>
            </a:r>
            <a:r>
              <a:rPr lang="hu-HU" sz="2200" dirty="0" smtClean="0">
                <a:solidFill>
                  <a:srgbClr val="FFFFFF"/>
                </a:solidFill>
              </a:rPr>
              <a:t> des Müller </a:t>
            </a:r>
            <a:r>
              <a:rPr lang="hu-HU" sz="2200" dirty="0" err="1" smtClean="0">
                <a:solidFill>
                  <a:srgbClr val="FFFFFF"/>
                </a:solidFill>
              </a:rPr>
              <a:t>Ganges</a:t>
            </a:r>
            <a:r>
              <a:rPr lang="hu-HU" sz="2200" dirty="0" smtClean="0">
                <a:solidFill>
                  <a:srgbClr val="FFFFFF"/>
                </a:solidFill>
              </a:rPr>
              <a:t>. </a:t>
            </a:r>
            <a:r>
              <a:rPr lang="hu-HU" sz="2200" dirty="0" err="1" smtClean="0">
                <a:solidFill>
                  <a:srgbClr val="FFFFFF"/>
                </a:solidFill>
              </a:rPr>
              <a:t>Dieses</a:t>
            </a:r>
            <a:r>
              <a:rPr lang="hu-HU" sz="2200" dirty="0" smtClean="0">
                <a:solidFill>
                  <a:srgbClr val="FFFFFF"/>
                </a:solidFill>
              </a:rPr>
              <a:t> </a:t>
            </a:r>
            <a:r>
              <a:rPr lang="hu-HU" sz="2200" dirty="0" err="1" smtClean="0">
                <a:solidFill>
                  <a:srgbClr val="FFFFFF"/>
                </a:solidFill>
              </a:rPr>
              <a:t>Hormoin</a:t>
            </a:r>
            <a:r>
              <a:rPr lang="hu-HU" sz="2200" dirty="0" smtClean="0">
                <a:solidFill>
                  <a:srgbClr val="FFFFFF"/>
                </a:solidFill>
              </a:rPr>
              <a:t> hat </a:t>
            </a:r>
            <a:r>
              <a:rPr lang="hu-HU" sz="2200" dirty="0" err="1" smtClean="0">
                <a:solidFill>
                  <a:srgbClr val="FFFFFF"/>
                </a:solidFill>
              </a:rPr>
              <a:t>er</a:t>
            </a:r>
            <a:r>
              <a:rPr lang="hu-HU" sz="2200" dirty="0" smtClean="0">
                <a:solidFill>
                  <a:srgbClr val="FFFFFF"/>
                </a:solidFill>
              </a:rPr>
              <a:t> </a:t>
            </a:r>
            <a:r>
              <a:rPr lang="hu-HU" sz="2200" dirty="0" err="1" smtClean="0">
                <a:solidFill>
                  <a:srgbClr val="FFFFFF"/>
                </a:solidFill>
              </a:rPr>
              <a:t>als</a:t>
            </a:r>
            <a:r>
              <a:rPr lang="hu-HU" sz="2200" dirty="0" smtClean="0">
                <a:solidFill>
                  <a:srgbClr val="FFFFFF"/>
                </a:solidFill>
              </a:rPr>
              <a:t> </a:t>
            </a:r>
            <a:r>
              <a:rPr lang="hu-HU" sz="2200" dirty="0" smtClean="0">
                <a:solidFill>
                  <a:srgbClr val="FF0000"/>
                </a:solidFill>
              </a:rPr>
              <a:t>Müller Gang </a:t>
            </a:r>
            <a:r>
              <a:rPr lang="hu-HU" sz="2200" dirty="0" err="1" smtClean="0">
                <a:solidFill>
                  <a:srgbClr val="FF0000"/>
                </a:solidFill>
              </a:rPr>
              <a:t>hemmende</a:t>
            </a:r>
            <a:r>
              <a:rPr lang="hu-HU" sz="2200" dirty="0" smtClean="0">
                <a:solidFill>
                  <a:srgbClr val="FF0000"/>
                </a:solidFill>
              </a:rPr>
              <a:t> </a:t>
            </a:r>
            <a:r>
              <a:rPr lang="hu-HU" sz="2200" dirty="0" err="1" smtClean="0">
                <a:solidFill>
                  <a:srgbClr val="FF0000"/>
                </a:solidFill>
              </a:rPr>
              <a:t>Substanz</a:t>
            </a:r>
            <a:r>
              <a:rPr lang="hu-HU" sz="2200" dirty="0" smtClean="0">
                <a:solidFill>
                  <a:srgbClr val="FFFFFF"/>
                </a:solidFill>
              </a:rPr>
              <a:t> (</a:t>
            </a:r>
            <a:r>
              <a:rPr lang="hu-HU" sz="2200" dirty="0" err="1" smtClean="0">
                <a:solidFill>
                  <a:srgbClr val="FFFFFF"/>
                </a:solidFill>
              </a:rPr>
              <a:t>Mullerian</a:t>
            </a:r>
            <a:r>
              <a:rPr lang="hu-HU" sz="2200" dirty="0" smtClean="0">
                <a:solidFill>
                  <a:srgbClr val="FFFFFF"/>
                </a:solidFill>
              </a:rPr>
              <a:t> </a:t>
            </a:r>
            <a:r>
              <a:rPr lang="hu-HU" sz="2200" dirty="0" err="1" smtClean="0">
                <a:solidFill>
                  <a:srgbClr val="FFFFFF"/>
                </a:solidFill>
              </a:rPr>
              <a:t>Inhibiting</a:t>
            </a:r>
            <a:r>
              <a:rPr lang="hu-HU" sz="2200" dirty="0" smtClean="0">
                <a:solidFill>
                  <a:srgbClr val="FFFFFF"/>
                </a:solidFill>
              </a:rPr>
              <a:t> </a:t>
            </a:r>
            <a:r>
              <a:rPr lang="hu-HU" sz="2200" dirty="0" err="1" smtClean="0">
                <a:solidFill>
                  <a:srgbClr val="FFFFFF"/>
                </a:solidFill>
              </a:rPr>
              <a:t>Substance</a:t>
            </a:r>
            <a:r>
              <a:rPr lang="hu-HU" sz="2200" dirty="0" smtClean="0">
                <a:solidFill>
                  <a:srgbClr val="FFFFFF"/>
                </a:solidFill>
              </a:rPr>
              <a:t>, MIS, vagy </a:t>
            </a:r>
            <a:r>
              <a:rPr lang="hu-HU" sz="2200" dirty="0" err="1" smtClean="0">
                <a:solidFill>
                  <a:srgbClr val="FFFFFF"/>
                </a:solidFill>
              </a:rPr>
              <a:t>anti-Mullerian</a:t>
            </a:r>
            <a:r>
              <a:rPr lang="hu-HU" sz="2200" dirty="0" smtClean="0">
                <a:solidFill>
                  <a:srgbClr val="FFFFFF"/>
                </a:solidFill>
              </a:rPr>
              <a:t> </a:t>
            </a:r>
            <a:r>
              <a:rPr lang="hu-HU" sz="2200" dirty="0" err="1" smtClean="0">
                <a:solidFill>
                  <a:srgbClr val="FFFFFF"/>
                </a:solidFill>
              </a:rPr>
              <a:t>Hormone</a:t>
            </a:r>
            <a:r>
              <a:rPr lang="hu-HU" sz="2200" dirty="0" smtClean="0">
                <a:solidFill>
                  <a:srgbClr val="FFFFFF"/>
                </a:solidFill>
              </a:rPr>
              <a:t>: </a:t>
            </a:r>
            <a:r>
              <a:rPr lang="hu-HU" sz="2200" dirty="0" smtClean="0">
                <a:solidFill>
                  <a:srgbClr val="FF0000"/>
                </a:solidFill>
              </a:rPr>
              <a:t>AMH</a:t>
            </a:r>
            <a:r>
              <a:rPr lang="hu-HU" sz="2200" dirty="0" smtClean="0">
                <a:solidFill>
                  <a:srgbClr val="FFFFFF"/>
                </a:solidFill>
              </a:rPr>
              <a:t>) </a:t>
            </a:r>
            <a:r>
              <a:rPr lang="hu-HU" sz="2200" dirty="0" err="1" smtClean="0">
                <a:solidFill>
                  <a:srgbClr val="FFFFFF"/>
                </a:solidFill>
              </a:rPr>
              <a:t>benannt</a:t>
            </a:r>
            <a:r>
              <a:rPr lang="hu-HU" sz="2200" dirty="0" smtClean="0">
                <a:solidFill>
                  <a:srgbClr val="FFFFFF"/>
                </a:solidFill>
              </a:rPr>
              <a:t>.</a:t>
            </a:r>
          </a:p>
          <a:p>
            <a:pPr>
              <a:lnSpc>
                <a:spcPct val="90000"/>
              </a:lnSpc>
              <a:buFont typeface="Monotype Sorts" pitchFamily="2" charset="2"/>
              <a:buChar char="n"/>
              <a:defRPr/>
            </a:pPr>
            <a:r>
              <a:rPr lang="hu-HU" sz="2200" dirty="0" smtClean="0">
                <a:solidFill>
                  <a:srgbClr val="FFFFFF"/>
                </a:solidFill>
              </a:rPr>
              <a:t>In </a:t>
            </a:r>
            <a:r>
              <a:rPr lang="hu-HU" sz="2200" dirty="0" err="1" smtClean="0">
                <a:solidFill>
                  <a:srgbClr val="FFFFFF"/>
                </a:solidFill>
              </a:rPr>
              <a:t>Abwesenheit</a:t>
            </a:r>
            <a:r>
              <a:rPr lang="hu-HU" sz="2200" dirty="0" smtClean="0">
                <a:solidFill>
                  <a:srgbClr val="FFFFFF"/>
                </a:solidFill>
              </a:rPr>
              <a:t> von </a:t>
            </a:r>
            <a:r>
              <a:rPr lang="hu-HU" sz="2200" dirty="0" err="1" smtClean="0">
                <a:solidFill>
                  <a:srgbClr val="FFFFFF"/>
                </a:solidFill>
              </a:rPr>
              <a:t>Y-Chromosom</a:t>
            </a:r>
            <a:r>
              <a:rPr lang="hu-HU" sz="2200" dirty="0" smtClean="0">
                <a:solidFill>
                  <a:srgbClr val="FFFFFF"/>
                </a:solidFill>
              </a:rPr>
              <a:t> </a:t>
            </a:r>
            <a:r>
              <a:rPr lang="hu-HU" sz="2200" dirty="0" err="1" smtClean="0">
                <a:solidFill>
                  <a:srgbClr val="FFFFFF"/>
                </a:solidFill>
              </a:rPr>
              <a:t>ist</a:t>
            </a:r>
            <a:r>
              <a:rPr lang="hu-HU" sz="2200" dirty="0" smtClean="0">
                <a:solidFill>
                  <a:srgbClr val="FFFFFF"/>
                </a:solidFill>
              </a:rPr>
              <a:t> die </a:t>
            </a:r>
            <a:r>
              <a:rPr lang="hu-HU" sz="2200" dirty="0" err="1" smtClean="0">
                <a:solidFill>
                  <a:srgbClr val="FFFFFF"/>
                </a:solidFill>
              </a:rPr>
              <a:t>Entwicklung</a:t>
            </a:r>
            <a:r>
              <a:rPr lang="hu-HU" sz="2200" dirty="0" smtClean="0">
                <a:solidFill>
                  <a:srgbClr val="FFFFFF"/>
                </a:solidFill>
              </a:rPr>
              <a:t> </a:t>
            </a:r>
            <a:r>
              <a:rPr lang="hu-HU" sz="2200" dirty="0" err="1" smtClean="0">
                <a:solidFill>
                  <a:srgbClr val="FF0000"/>
                </a:solidFill>
              </a:rPr>
              <a:t>automatisch</a:t>
            </a:r>
            <a:r>
              <a:rPr lang="hu-HU" sz="2200" dirty="0" smtClean="0">
                <a:solidFill>
                  <a:srgbClr val="FF0000"/>
                </a:solidFill>
              </a:rPr>
              <a:t> </a:t>
            </a:r>
            <a:r>
              <a:rPr lang="hu-HU" sz="2200" dirty="0" err="1" smtClean="0">
                <a:solidFill>
                  <a:srgbClr val="FFFFFF"/>
                </a:solidFill>
              </a:rPr>
              <a:t>weiblich</a:t>
            </a:r>
            <a:r>
              <a:rPr lang="hu-HU" sz="2200" dirty="0" smtClean="0">
                <a:solidFill>
                  <a:srgbClr val="FFFFFF"/>
                </a:solidFill>
              </a:rPr>
              <a:t>. In </a:t>
            </a:r>
            <a:r>
              <a:rPr lang="hu-HU" sz="2200" dirty="0" err="1" smtClean="0">
                <a:solidFill>
                  <a:srgbClr val="FFFFFF"/>
                </a:solidFill>
              </a:rPr>
              <a:t>diesem</a:t>
            </a:r>
            <a:r>
              <a:rPr lang="hu-HU" sz="2200" dirty="0" smtClean="0">
                <a:solidFill>
                  <a:srgbClr val="FFFFFF"/>
                </a:solidFill>
              </a:rPr>
              <a:t> </a:t>
            </a:r>
            <a:r>
              <a:rPr lang="hu-HU" sz="2200" dirty="0" err="1" smtClean="0">
                <a:solidFill>
                  <a:srgbClr val="FFFFFF"/>
                </a:solidFill>
              </a:rPr>
              <a:t>Fall</a:t>
            </a:r>
            <a:r>
              <a:rPr lang="hu-HU" sz="2200" dirty="0" smtClean="0">
                <a:solidFill>
                  <a:srgbClr val="FFFFFF"/>
                </a:solidFill>
              </a:rPr>
              <a:t> </a:t>
            </a:r>
            <a:r>
              <a:rPr lang="hu-HU" sz="2200" dirty="0" err="1" smtClean="0">
                <a:solidFill>
                  <a:srgbClr val="FFFFFF"/>
                </a:solidFill>
              </a:rPr>
              <a:t>atrophisiert</a:t>
            </a:r>
            <a:r>
              <a:rPr lang="hu-HU" sz="2200" dirty="0" smtClean="0">
                <a:solidFill>
                  <a:srgbClr val="FFFFFF"/>
                </a:solidFill>
              </a:rPr>
              <a:t> </a:t>
            </a:r>
            <a:r>
              <a:rPr lang="hu-HU" sz="2200" dirty="0" err="1" smtClean="0">
                <a:solidFill>
                  <a:srgbClr val="FFFFFF"/>
                </a:solidFill>
              </a:rPr>
              <a:t>Wolffscher</a:t>
            </a:r>
            <a:r>
              <a:rPr lang="hu-HU" sz="2200" dirty="0" smtClean="0">
                <a:solidFill>
                  <a:srgbClr val="FFFFFF"/>
                </a:solidFill>
              </a:rPr>
              <a:t> Gang </a:t>
            </a:r>
            <a:r>
              <a:rPr lang="hu-HU" sz="2200" dirty="0" err="1" smtClean="0">
                <a:solidFill>
                  <a:srgbClr val="FFFFFF"/>
                </a:solidFill>
              </a:rPr>
              <a:t>wegen</a:t>
            </a:r>
            <a:r>
              <a:rPr lang="hu-HU" sz="2200" dirty="0" smtClean="0">
                <a:solidFill>
                  <a:srgbClr val="FFFFFF"/>
                </a:solidFill>
              </a:rPr>
              <a:t> </a:t>
            </a:r>
            <a:r>
              <a:rPr lang="hu-HU" sz="2200" dirty="0" err="1" smtClean="0">
                <a:solidFill>
                  <a:srgbClr val="FFFFFF"/>
                </a:solidFill>
              </a:rPr>
              <a:t>TE-Mangel</a:t>
            </a:r>
            <a:r>
              <a:rPr lang="hu-HU" sz="2200" dirty="0" smtClean="0">
                <a:solidFill>
                  <a:srgbClr val="FFFFFF"/>
                </a:solidFill>
              </a:rPr>
              <a:t>.</a:t>
            </a:r>
          </a:p>
          <a:p>
            <a:pPr>
              <a:lnSpc>
                <a:spcPct val="90000"/>
              </a:lnSpc>
              <a:buFont typeface="Monotype Sorts" pitchFamily="2" charset="2"/>
              <a:buChar char="n"/>
              <a:defRPr/>
            </a:pPr>
            <a:endParaRPr lang="hu-HU" sz="2200" dirty="0" smtClean="0">
              <a:solidFill>
                <a:srgbClr val="FFFFFF"/>
              </a:solidFill>
            </a:endParaRPr>
          </a:p>
          <a:p>
            <a:pPr>
              <a:lnSpc>
                <a:spcPct val="90000"/>
              </a:lnSpc>
              <a:buFont typeface="Monotype Sorts" pitchFamily="2" charset="2"/>
              <a:buChar char="n"/>
              <a:defRPr/>
            </a:pPr>
            <a:endParaRPr lang="hu-HU" sz="2200" dirty="0" smtClean="0">
              <a:solidFill>
                <a:srgbClr val="FFFFFF"/>
              </a:solidFill>
            </a:endParaRPr>
          </a:p>
        </p:txBody>
      </p:sp>
      <p:sp>
        <p:nvSpPr>
          <p:cNvPr id="44036" name="Text Box 4"/>
          <p:cNvSpPr txBox="1">
            <a:spLocks noChangeArrowheads="1"/>
          </p:cNvSpPr>
          <p:nvPr/>
        </p:nvSpPr>
        <p:spPr bwMode="auto">
          <a:xfrm>
            <a:off x="395288" y="188913"/>
            <a:ext cx="8353425" cy="1422400"/>
          </a:xfrm>
          <a:prstGeom prst="rect">
            <a:avLst/>
          </a:prstGeom>
          <a:noFill/>
          <a:ln w="9525">
            <a:noFill/>
            <a:miter lim="800000"/>
            <a:headEnd/>
            <a:tailEnd/>
          </a:ln>
          <a:effectLst/>
        </p:spPr>
        <p:txBody>
          <a:bodyPr>
            <a:spAutoFit/>
          </a:bodyPr>
          <a:lstStyle/>
          <a:p>
            <a:pPr algn="ctr" eaLnBrk="0" hangingPunct="0">
              <a:lnSpc>
                <a:spcPct val="90000"/>
              </a:lnSpc>
              <a:spcBef>
                <a:spcPct val="20000"/>
              </a:spcBef>
              <a:buClr>
                <a:schemeClr val="folHlink"/>
              </a:buClr>
              <a:buSzPct val="75000"/>
              <a:buFont typeface="Monotype Sorts" pitchFamily="2" charset="2"/>
              <a:buNone/>
              <a:defRPr/>
            </a:pPr>
            <a:r>
              <a:rPr kumimoji="1" lang="hu-HU" sz="3200" dirty="0" err="1">
                <a:solidFill>
                  <a:schemeClr val="bg2"/>
                </a:solidFill>
                <a:effectLst>
                  <a:outerShdw blurRad="38100" dist="38100" dir="2700000" algn="tl">
                    <a:srgbClr val="000000"/>
                  </a:outerShdw>
                </a:effectLst>
                <a:latin typeface="Arial" charset="0"/>
              </a:rPr>
              <a:t>Aufgrund</a:t>
            </a:r>
            <a:r>
              <a:rPr kumimoji="1" lang="hu-HU" sz="3200" dirty="0">
                <a:solidFill>
                  <a:schemeClr val="bg2"/>
                </a:solidFill>
                <a:effectLst>
                  <a:outerShdw blurRad="38100" dist="38100" dir="2700000" algn="tl">
                    <a:srgbClr val="000000"/>
                  </a:outerShdw>
                </a:effectLst>
                <a:latin typeface="Arial" charset="0"/>
              </a:rPr>
              <a:t> </a:t>
            </a:r>
            <a:r>
              <a:rPr kumimoji="1" lang="hu-HU" sz="3200" dirty="0" err="1">
                <a:solidFill>
                  <a:schemeClr val="bg2"/>
                </a:solidFill>
                <a:effectLst>
                  <a:outerShdw blurRad="38100" dist="38100" dir="2700000" algn="tl">
                    <a:srgbClr val="000000"/>
                  </a:outerShdw>
                </a:effectLst>
                <a:latin typeface="Arial" charset="0"/>
              </a:rPr>
              <a:t>dieser</a:t>
            </a:r>
            <a:r>
              <a:rPr kumimoji="1" lang="hu-HU" sz="3200" dirty="0">
                <a:solidFill>
                  <a:schemeClr val="bg2"/>
                </a:solidFill>
                <a:effectLst>
                  <a:outerShdw blurRad="38100" dist="38100" dir="2700000" algn="tl">
                    <a:srgbClr val="000000"/>
                  </a:outerShdw>
                </a:effectLst>
                <a:latin typeface="Arial" charset="0"/>
              </a:rPr>
              <a:t> </a:t>
            </a:r>
            <a:r>
              <a:rPr kumimoji="1" lang="hu-HU" sz="3200" dirty="0" err="1">
                <a:solidFill>
                  <a:schemeClr val="bg2"/>
                </a:solidFill>
                <a:effectLst>
                  <a:outerShdw blurRad="38100" dist="38100" dir="2700000" algn="tl">
                    <a:srgbClr val="000000"/>
                  </a:outerShdw>
                </a:effectLst>
                <a:latin typeface="Arial" charset="0"/>
              </a:rPr>
              <a:t>Ergebnissen</a:t>
            </a:r>
            <a:r>
              <a:rPr kumimoji="1" lang="hu-HU" sz="3200" dirty="0">
                <a:solidFill>
                  <a:schemeClr val="bg2"/>
                </a:solidFill>
                <a:effectLst>
                  <a:outerShdw blurRad="38100" dist="38100" dir="2700000" algn="tl">
                    <a:srgbClr val="000000"/>
                  </a:outerShdw>
                </a:effectLst>
                <a:latin typeface="Arial" charset="0"/>
              </a:rPr>
              <a:t> hat </a:t>
            </a:r>
            <a:r>
              <a:rPr kumimoji="1" lang="hu-HU" sz="3200" dirty="0" err="1">
                <a:solidFill>
                  <a:schemeClr val="bg2"/>
                </a:solidFill>
                <a:effectLst>
                  <a:outerShdw blurRad="38100" dist="38100" dir="2700000" algn="tl">
                    <a:srgbClr val="000000"/>
                  </a:outerShdw>
                </a:effectLst>
                <a:latin typeface="Arial" charset="0"/>
              </a:rPr>
              <a:t>Jost</a:t>
            </a:r>
            <a:r>
              <a:rPr kumimoji="1" lang="hu-HU" sz="3200" dirty="0">
                <a:solidFill>
                  <a:schemeClr val="bg2"/>
                </a:solidFill>
                <a:effectLst>
                  <a:outerShdw blurRad="38100" dist="38100" dir="2700000" algn="tl">
                    <a:srgbClr val="000000"/>
                  </a:outerShdw>
                </a:effectLst>
                <a:latin typeface="Arial" charset="0"/>
              </a:rPr>
              <a:t> </a:t>
            </a:r>
            <a:r>
              <a:rPr kumimoji="1" lang="hu-HU" sz="3200" dirty="0" err="1">
                <a:solidFill>
                  <a:schemeClr val="bg2"/>
                </a:solidFill>
                <a:effectLst>
                  <a:outerShdw blurRad="38100" dist="38100" dir="2700000" algn="tl">
                    <a:srgbClr val="000000"/>
                  </a:outerShdw>
                </a:effectLst>
                <a:latin typeface="Arial" charset="0"/>
              </a:rPr>
              <a:t>seine</a:t>
            </a:r>
            <a:r>
              <a:rPr kumimoji="1" lang="hu-HU" sz="3200" dirty="0">
                <a:solidFill>
                  <a:schemeClr val="bg2"/>
                </a:solidFill>
                <a:effectLst>
                  <a:outerShdw blurRad="38100" dist="38100" dir="2700000" algn="tl">
                    <a:srgbClr val="000000"/>
                  </a:outerShdw>
                </a:effectLst>
                <a:latin typeface="Arial" charset="0"/>
              </a:rPr>
              <a:t> </a:t>
            </a:r>
            <a:r>
              <a:rPr kumimoji="1" lang="hu-HU" sz="3200" dirty="0" err="1">
                <a:solidFill>
                  <a:schemeClr val="bg2"/>
                </a:solidFill>
                <a:effectLst>
                  <a:outerShdw blurRad="38100" dist="38100" dir="2700000" algn="tl">
                    <a:srgbClr val="000000"/>
                  </a:outerShdw>
                </a:effectLst>
                <a:latin typeface="Arial" charset="0"/>
              </a:rPr>
              <a:t>Theorie</a:t>
            </a:r>
            <a:r>
              <a:rPr kumimoji="1" lang="hu-HU" sz="3200" dirty="0">
                <a:solidFill>
                  <a:schemeClr val="bg2"/>
                </a:solidFill>
                <a:effectLst>
                  <a:outerShdw blurRad="38100" dist="38100" dir="2700000" algn="tl">
                    <a:srgbClr val="000000"/>
                  </a:outerShdw>
                </a:effectLst>
                <a:latin typeface="Arial" charset="0"/>
              </a:rPr>
              <a:t> </a:t>
            </a:r>
            <a:r>
              <a:rPr kumimoji="1" lang="hu-HU" sz="3200" dirty="0" err="1">
                <a:solidFill>
                  <a:schemeClr val="bg2"/>
                </a:solidFill>
                <a:effectLst>
                  <a:outerShdw blurRad="38100" dist="38100" dir="2700000" algn="tl">
                    <a:srgbClr val="000000"/>
                  </a:outerShdw>
                </a:effectLst>
                <a:latin typeface="Arial" charset="0"/>
              </a:rPr>
              <a:t>über</a:t>
            </a:r>
            <a:r>
              <a:rPr kumimoji="1" lang="hu-HU" sz="3200" dirty="0">
                <a:solidFill>
                  <a:schemeClr val="bg2"/>
                </a:solidFill>
                <a:effectLst>
                  <a:outerShdw blurRad="38100" dist="38100" dir="2700000" algn="tl">
                    <a:srgbClr val="000000"/>
                  </a:outerShdw>
                </a:effectLst>
                <a:latin typeface="Arial" charset="0"/>
              </a:rPr>
              <a:t> </a:t>
            </a:r>
            <a:r>
              <a:rPr kumimoji="1" lang="hu-HU" sz="3200" dirty="0" err="1">
                <a:solidFill>
                  <a:schemeClr val="bg2"/>
                </a:solidFill>
                <a:effectLst>
                  <a:outerShdw blurRad="38100" dist="38100" dir="2700000" algn="tl">
                    <a:srgbClr val="000000"/>
                  </a:outerShdw>
                </a:effectLst>
                <a:latin typeface="Arial" charset="0"/>
              </a:rPr>
              <a:t>Geschlechtsdetermination</a:t>
            </a:r>
            <a:r>
              <a:rPr kumimoji="1" lang="hu-HU" sz="3200" dirty="0">
                <a:solidFill>
                  <a:schemeClr val="bg2"/>
                </a:solidFill>
                <a:effectLst>
                  <a:outerShdw blurRad="38100" dist="38100" dir="2700000" algn="tl">
                    <a:srgbClr val="000000"/>
                  </a:outerShdw>
                </a:effectLst>
                <a:latin typeface="Arial" charset="0"/>
              </a:rPr>
              <a:t> (GD) </a:t>
            </a:r>
            <a:r>
              <a:rPr kumimoji="1" lang="hu-HU" sz="3200" dirty="0" err="1">
                <a:solidFill>
                  <a:schemeClr val="bg2"/>
                </a:solidFill>
                <a:effectLst>
                  <a:outerShdw blurRad="38100" dist="38100" dir="2700000" algn="tl">
                    <a:srgbClr val="000000"/>
                  </a:outerShdw>
                </a:effectLst>
                <a:latin typeface="Arial" charset="0"/>
              </a:rPr>
              <a:t>aufgestellt</a:t>
            </a:r>
            <a:r>
              <a:rPr kumimoji="1" lang="hu-HU" sz="3200" dirty="0">
                <a:solidFill>
                  <a:schemeClr val="bg2"/>
                </a:solidFill>
                <a:effectLst>
                  <a:outerShdw blurRad="38100" dist="38100" dir="2700000" algn="tl">
                    <a:srgbClr val="000000"/>
                  </a:outerShdw>
                </a:effectLst>
                <a:latin typeface="Arial" charset="0"/>
              </a:rPr>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body" idx="1"/>
          </p:nvPr>
        </p:nvSpPr>
        <p:spPr>
          <a:xfrm>
            <a:off x="457200" y="2133600"/>
            <a:ext cx="7772400" cy="4032250"/>
          </a:xfrm>
        </p:spPr>
        <p:txBody>
          <a:bodyPr/>
          <a:lstStyle/>
          <a:p>
            <a:pPr>
              <a:buFont typeface="Monotype Sorts" pitchFamily="2" charset="2"/>
              <a:buNone/>
              <a:defRPr/>
            </a:pPr>
            <a:r>
              <a:rPr lang="hu-HU" sz="2400" dirty="0" err="1" smtClean="0">
                <a:solidFill>
                  <a:srgbClr val="FFFFFF"/>
                </a:solidFill>
              </a:rPr>
              <a:t>Also</a:t>
            </a:r>
            <a:r>
              <a:rPr lang="hu-HU" sz="2400" dirty="0" smtClean="0">
                <a:solidFill>
                  <a:srgbClr val="FFFFFF"/>
                </a:solidFill>
              </a:rPr>
              <a:t> </a:t>
            </a:r>
            <a:r>
              <a:rPr lang="hu-HU" sz="2400" dirty="0" err="1" smtClean="0">
                <a:solidFill>
                  <a:srgbClr val="FFFFFF"/>
                </a:solidFill>
              </a:rPr>
              <a:t>gibt</a:t>
            </a:r>
            <a:r>
              <a:rPr lang="hu-HU" sz="2400" dirty="0" smtClean="0">
                <a:solidFill>
                  <a:srgbClr val="FFFFFF"/>
                </a:solidFill>
              </a:rPr>
              <a:t> es 		</a:t>
            </a:r>
            <a:r>
              <a:rPr lang="hu-HU" sz="2400" dirty="0" err="1" smtClean="0">
                <a:solidFill>
                  <a:srgbClr val="FFFFFF"/>
                </a:solidFill>
              </a:rPr>
              <a:t>ein</a:t>
            </a:r>
            <a:r>
              <a:rPr lang="hu-HU" sz="2400" dirty="0" smtClean="0">
                <a:solidFill>
                  <a:srgbClr val="FFFFFF"/>
                </a:solidFill>
              </a:rPr>
              <a:t> </a:t>
            </a:r>
            <a:r>
              <a:rPr lang="hu-HU" sz="2400" dirty="0" err="1" smtClean="0">
                <a:solidFill>
                  <a:srgbClr val="FFFFFF"/>
                </a:solidFill>
              </a:rPr>
              <a:t>genetisches</a:t>
            </a:r>
            <a:r>
              <a:rPr lang="hu-HU" sz="2400" dirty="0" smtClean="0">
                <a:solidFill>
                  <a:srgbClr val="FFFFFF"/>
                </a:solidFill>
              </a:rPr>
              <a:t> </a:t>
            </a:r>
            <a:r>
              <a:rPr lang="hu-HU" sz="2400" dirty="0" err="1" smtClean="0">
                <a:solidFill>
                  <a:srgbClr val="FFFFFF"/>
                </a:solidFill>
              </a:rPr>
              <a:t>Geschlecht</a:t>
            </a:r>
            <a:r>
              <a:rPr lang="hu-HU" sz="2400" dirty="0" smtClean="0">
                <a:solidFill>
                  <a:srgbClr val="FFFFFF"/>
                </a:solidFill>
              </a:rPr>
              <a:t/>
            </a:r>
            <a:br>
              <a:rPr lang="hu-HU" sz="2400" dirty="0" smtClean="0">
                <a:solidFill>
                  <a:srgbClr val="FFFFFF"/>
                </a:solidFill>
              </a:rPr>
            </a:br>
            <a:r>
              <a:rPr lang="hu-HU" sz="2400" dirty="0" smtClean="0">
                <a:solidFill>
                  <a:srgbClr val="FFFFFF"/>
                </a:solidFill>
              </a:rPr>
              <a:t/>
            </a:r>
            <a:br>
              <a:rPr lang="hu-HU" sz="2400" dirty="0" smtClean="0">
                <a:solidFill>
                  <a:srgbClr val="FFFFFF"/>
                </a:solidFill>
              </a:rPr>
            </a:br>
            <a:r>
              <a:rPr lang="hu-HU" sz="2400" dirty="0" smtClean="0">
                <a:solidFill>
                  <a:srgbClr val="FFFFFF"/>
                </a:solidFill>
              </a:rPr>
              <a:t>				 </a:t>
            </a:r>
            <a:r>
              <a:rPr lang="hu-HU" sz="2400" dirty="0" smtClean="0">
                <a:solidFill>
                  <a:srgbClr val="FFFFFF"/>
                </a:solidFill>
                <a:sym typeface="Symbol" pitchFamily="18" charset="2"/>
              </a:rPr>
              <a:t></a:t>
            </a:r>
            <a:endParaRPr lang="hu-HU" sz="2400" dirty="0" smtClean="0">
              <a:solidFill>
                <a:srgbClr val="FFFFFF"/>
              </a:solidFill>
            </a:endParaRPr>
          </a:p>
          <a:p>
            <a:pPr>
              <a:buFont typeface="Monotype Sorts" pitchFamily="2" charset="2"/>
              <a:buNone/>
              <a:defRPr/>
            </a:pPr>
            <a:r>
              <a:rPr lang="hu-HU" sz="2400" dirty="0" smtClean="0">
                <a:solidFill>
                  <a:srgbClr val="FFFFFF"/>
                </a:solidFill>
              </a:rPr>
              <a:t/>
            </a:r>
            <a:br>
              <a:rPr lang="hu-HU" sz="2400" dirty="0" smtClean="0">
                <a:solidFill>
                  <a:srgbClr val="FFFFFF"/>
                </a:solidFill>
              </a:rPr>
            </a:br>
            <a:r>
              <a:rPr lang="hu-HU" sz="2400" dirty="0" smtClean="0">
                <a:solidFill>
                  <a:srgbClr val="FFFFFF"/>
                </a:solidFill>
              </a:rPr>
              <a:t>			</a:t>
            </a:r>
            <a:r>
              <a:rPr lang="hu-HU" sz="2400" dirty="0" err="1" smtClean="0">
                <a:solidFill>
                  <a:srgbClr val="FFFFFF"/>
                </a:solidFill>
              </a:rPr>
              <a:t>gonadales</a:t>
            </a:r>
            <a:r>
              <a:rPr lang="hu-HU" sz="2400" dirty="0" smtClean="0">
                <a:solidFill>
                  <a:srgbClr val="FFFFFF"/>
                </a:solidFill>
              </a:rPr>
              <a:t> </a:t>
            </a:r>
            <a:r>
              <a:rPr lang="hu-HU" sz="2400" dirty="0" err="1" smtClean="0">
                <a:solidFill>
                  <a:srgbClr val="FFFFFF"/>
                </a:solidFill>
              </a:rPr>
              <a:t>Geschlecht</a:t>
            </a:r>
            <a:r>
              <a:rPr lang="hu-HU" sz="2400" dirty="0" smtClean="0">
                <a:solidFill>
                  <a:srgbClr val="FFFFFF"/>
                </a:solidFill>
              </a:rPr>
              <a:t/>
            </a:r>
            <a:br>
              <a:rPr lang="hu-HU" sz="2400" dirty="0" smtClean="0">
                <a:solidFill>
                  <a:srgbClr val="FFFFFF"/>
                </a:solidFill>
              </a:rPr>
            </a:br>
            <a:r>
              <a:rPr lang="hu-HU" sz="2400" dirty="0" smtClean="0">
                <a:solidFill>
                  <a:srgbClr val="FFFFFF"/>
                </a:solidFill>
              </a:rPr>
              <a:t/>
            </a:r>
            <a:br>
              <a:rPr lang="hu-HU" sz="2400" dirty="0" smtClean="0">
                <a:solidFill>
                  <a:srgbClr val="FFFFFF"/>
                </a:solidFill>
              </a:rPr>
            </a:br>
            <a:r>
              <a:rPr lang="hu-HU" sz="2400" dirty="0" smtClean="0">
                <a:solidFill>
                  <a:srgbClr val="FFFFFF"/>
                </a:solidFill>
              </a:rPr>
              <a:t>				 </a:t>
            </a:r>
            <a:r>
              <a:rPr lang="hu-HU" sz="2400" dirty="0" smtClean="0">
                <a:solidFill>
                  <a:srgbClr val="FFFFFF"/>
                </a:solidFill>
                <a:sym typeface="Symbol" pitchFamily="18" charset="2"/>
              </a:rPr>
              <a:t></a:t>
            </a:r>
            <a:r>
              <a:rPr lang="hu-HU" sz="2400" dirty="0" smtClean="0">
                <a:solidFill>
                  <a:srgbClr val="FFFFFF"/>
                </a:solidFill>
              </a:rPr>
              <a:t> </a:t>
            </a:r>
            <a:br>
              <a:rPr lang="hu-HU" sz="2400" dirty="0" smtClean="0">
                <a:solidFill>
                  <a:srgbClr val="FFFFFF"/>
                </a:solidFill>
              </a:rPr>
            </a:br>
            <a:r>
              <a:rPr lang="hu-HU" sz="2400" dirty="0" smtClean="0">
                <a:solidFill>
                  <a:srgbClr val="FFFFFF"/>
                </a:solidFill>
              </a:rPr>
              <a:t>			</a:t>
            </a:r>
            <a:br>
              <a:rPr lang="hu-HU" sz="2400" dirty="0" smtClean="0">
                <a:solidFill>
                  <a:srgbClr val="FFFFFF"/>
                </a:solidFill>
              </a:rPr>
            </a:br>
            <a:r>
              <a:rPr lang="hu-HU" sz="2400" dirty="0" smtClean="0">
                <a:solidFill>
                  <a:srgbClr val="FFFFFF"/>
                </a:solidFill>
              </a:rPr>
              <a:t>			</a:t>
            </a:r>
            <a:r>
              <a:rPr lang="hu-HU" sz="2400" dirty="0" err="1" smtClean="0">
                <a:solidFill>
                  <a:srgbClr val="FFFFFF"/>
                </a:solidFill>
              </a:rPr>
              <a:t>phenotypisches</a:t>
            </a:r>
            <a:r>
              <a:rPr lang="hu-HU" sz="2400" dirty="0" smtClean="0">
                <a:solidFill>
                  <a:srgbClr val="FFFFFF"/>
                </a:solidFill>
              </a:rPr>
              <a:t> </a:t>
            </a:r>
            <a:r>
              <a:rPr lang="hu-HU" sz="2400" dirty="0" err="1" smtClean="0">
                <a:solidFill>
                  <a:srgbClr val="FFFFFF"/>
                </a:solidFill>
              </a:rPr>
              <a:t>Geshclecht</a:t>
            </a:r>
            <a:endParaRPr lang="hu-HU" sz="2400" dirty="0" smtClean="0">
              <a:solidFill>
                <a:srgbClr val="FFFF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28600" y="457200"/>
            <a:ext cx="7772400" cy="739775"/>
          </a:xfrm>
        </p:spPr>
        <p:txBody>
          <a:bodyPr/>
          <a:lstStyle/>
          <a:p>
            <a:pPr>
              <a:defRPr/>
            </a:pPr>
            <a:r>
              <a:rPr lang="hu-HU" sz="2800" dirty="0" err="1" smtClean="0"/>
              <a:t>Genetisches</a:t>
            </a:r>
            <a:r>
              <a:rPr lang="hu-HU" sz="2800" dirty="0" smtClean="0"/>
              <a:t> </a:t>
            </a:r>
            <a:r>
              <a:rPr lang="hu-HU" sz="2800" dirty="0" err="1" smtClean="0"/>
              <a:t>Geschlecht</a:t>
            </a:r>
            <a:endParaRPr lang="hu-HU" sz="2800" dirty="0" smtClean="0"/>
          </a:p>
        </p:txBody>
      </p:sp>
      <p:sp>
        <p:nvSpPr>
          <p:cNvPr id="46083" name="Rectangle 3"/>
          <p:cNvSpPr>
            <a:spLocks noGrp="1" noChangeArrowheads="1"/>
          </p:cNvSpPr>
          <p:nvPr>
            <p:ph type="body" idx="1"/>
          </p:nvPr>
        </p:nvSpPr>
        <p:spPr/>
        <p:txBody>
          <a:bodyPr/>
          <a:lstStyle/>
          <a:p>
            <a:pPr>
              <a:defRPr/>
            </a:pPr>
            <a:r>
              <a:rPr lang="hu-HU" sz="2400" smtClean="0">
                <a:solidFill>
                  <a:srgbClr val="FFFFFF"/>
                </a:solidFill>
              </a:rPr>
              <a:t>Säugetieren: XX und XY</a:t>
            </a:r>
          </a:p>
          <a:p>
            <a:pPr>
              <a:defRPr/>
            </a:pPr>
            <a:r>
              <a:rPr lang="hu-HU" sz="2400" smtClean="0">
                <a:solidFill>
                  <a:srgbClr val="FFFFFF"/>
                </a:solidFill>
              </a:rPr>
              <a:t>Das Y Chromosom ist für männliche Entwicklung verantwortlich. </a:t>
            </a:r>
            <a:br>
              <a:rPr lang="hu-HU" sz="2400" smtClean="0">
                <a:solidFill>
                  <a:srgbClr val="FFFFFF"/>
                </a:solidFill>
              </a:rPr>
            </a:br>
            <a:r>
              <a:rPr lang="hu-HU" sz="2400" smtClean="0">
                <a:solidFill>
                  <a:srgbClr val="FFFFFF"/>
                </a:solidFill>
              </a:rPr>
              <a:t>(XY, XXY –Klinefelter-, XXXY und XXXXY: alle sind Männer)</a:t>
            </a:r>
          </a:p>
          <a:p>
            <a:pPr>
              <a:defRPr/>
            </a:pPr>
            <a:r>
              <a:rPr lang="hu-HU" sz="2400" smtClean="0">
                <a:solidFill>
                  <a:srgbClr val="FFFFFF"/>
                </a:solidFill>
              </a:rPr>
              <a:t>Wie?</a:t>
            </a:r>
          </a:p>
          <a:p>
            <a:pPr>
              <a:defRPr/>
            </a:pPr>
            <a:r>
              <a:rPr lang="hu-HU" sz="2400" smtClean="0">
                <a:solidFill>
                  <a:srgbClr val="FFFFFF"/>
                </a:solidFill>
              </a:rPr>
              <a:t>Y Chromosom besteht aus 2 Hauptteilen:</a:t>
            </a:r>
            <a:br>
              <a:rPr lang="hu-HU" sz="2400" smtClean="0">
                <a:solidFill>
                  <a:srgbClr val="FFFFFF"/>
                </a:solidFill>
              </a:rPr>
            </a:br>
            <a:r>
              <a:rPr lang="hu-HU" sz="2400" smtClean="0">
                <a:solidFill>
                  <a:srgbClr val="FFFFFF"/>
                </a:solidFill>
              </a:rPr>
              <a:t>	- </a:t>
            </a:r>
            <a:r>
              <a:rPr lang="hu-HU" sz="2400" smtClean="0">
                <a:solidFill>
                  <a:srgbClr val="000099"/>
                </a:solidFill>
              </a:rPr>
              <a:t>Y- spezifische Regionen</a:t>
            </a:r>
            <a:r>
              <a:rPr lang="hu-HU" sz="2400" smtClean="0">
                <a:solidFill>
                  <a:srgbClr val="FFFFFF"/>
                </a:solidFill>
              </a:rPr>
              <a:t> (diese dominieren)</a:t>
            </a:r>
            <a:br>
              <a:rPr lang="hu-HU" sz="2400" smtClean="0">
                <a:solidFill>
                  <a:srgbClr val="FFFFFF"/>
                </a:solidFill>
              </a:rPr>
            </a:br>
            <a:r>
              <a:rPr lang="hu-HU" sz="2400" smtClean="0">
                <a:solidFill>
                  <a:srgbClr val="FFFFFF"/>
                </a:solidFill>
              </a:rPr>
              <a:t>	- </a:t>
            </a:r>
            <a:r>
              <a:rPr lang="hu-HU" sz="2400" smtClean="0">
                <a:solidFill>
                  <a:srgbClr val="000099"/>
                </a:solidFill>
              </a:rPr>
              <a:t>pseudoautosomale Regio</a:t>
            </a:r>
            <a:r>
              <a:rPr lang="hu-HU" sz="2400" smtClean="0">
                <a:solidFill>
                  <a:srgbClr val="FFFFFF"/>
                </a:solidFill>
              </a:rPr>
              <a:t> (PAR; ein kleiner Teil am Ende des p-Armes)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7"/>
          <p:cNvGrpSpPr>
            <a:grpSpLocks/>
          </p:cNvGrpSpPr>
          <p:nvPr/>
        </p:nvGrpSpPr>
        <p:grpSpPr bwMode="auto">
          <a:xfrm>
            <a:off x="381000" y="304800"/>
            <a:ext cx="8763000" cy="6335713"/>
            <a:chOff x="240" y="192"/>
            <a:chExt cx="5520" cy="3991"/>
          </a:xfrm>
        </p:grpSpPr>
        <p:sp>
          <p:nvSpPr>
            <p:cNvPr id="47108" name="Text Box 4"/>
            <p:cNvSpPr txBox="1">
              <a:spLocks noChangeArrowheads="1"/>
            </p:cNvSpPr>
            <p:nvPr/>
          </p:nvSpPr>
          <p:spPr bwMode="auto">
            <a:xfrm>
              <a:off x="3120" y="336"/>
              <a:ext cx="2640" cy="3548"/>
            </a:xfrm>
            <a:prstGeom prst="rect">
              <a:avLst/>
            </a:prstGeom>
            <a:noFill/>
            <a:ln w="9525">
              <a:noFill/>
              <a:miter lim="800000"/>
              <a:headEnd/>
              <a:tailEnd/>
            </a:ln>
            <a:effectLst/>
          </p:spPr>
          <p:txBody>
            <a:bodyPr>
              <a:spAutoFit/>
            </a:bodyPr>
            <a:lstStyle/>
            <a:p>
              <a:pPr eaLnBrk="0" hangingPunct="0">
                <a:defRPr/>
              </a:pPr>
              <a:r>
                <a:rPr lang="hu-HU" sz="2000" dirty="0">
                  <a:solidFill>
                    <a:srgbClr val="FF0000"/>
                  </a:solidFill>
                  <a:effectLst>
                    <a:outerShdw blurRad="38100" dist="38100" dir="2700000" algn="tl">
                      <a:srgbClr val="000000"/>
                    </a:outerShdw>
                  </a:effectLst>
                  <a:latin typeface="Arial" charset="0"/>
                </a:rPr>
                <a:t>PAR</a:t>
              </a:r>
              <a:r>
                <a:rPr lang="hu-HU" sz="2000" dirty="0">
                  <a:solidFill>
                    <a:srgbClr val="FFFFFF"/>
                  </a:solidFill>
                  <a:effectLst>
                    <a:outerShdw blurRad="38100" dist="38100" dir="2700000" algn="tl">
                      <a:srgbClr val="000000"/>
                    </a:outerShdw>
                  </a:effectLst>
                  <a:latin typeface="Arial" charset="0"/>
                </a:rPr>
                <a:t>  </a:t>
              </a:r>
              <a:r>
                <a:rPr lang="hu-HU" sz="2000" dirty="0" err="1">
                  <a:solidFill>
                    <a:srgbClr val="FFFFFF"/>
                  </a:solidFill>
                  <a:effectLst>
                    <a:outerShdw blurRad="38100" dist="38100" dir="2700000" algn="tl">
                      <a:srgbClr val="000000"/>
                    </a:outerShdw>
                  </a:effectLst>
                  <a:latin typeface="Arial" charset="0"/>
                </a:rPr>
                <a:t>ist</a:t>
              </a:r>
              <a:r>
                <a:rPr lang="hu-HU" sz="2000" dirty="0">
                  <a:solidFill>
                    <a:srgbClr val="FFFFFF"/>
                  </a:solidFill>
                  <a:effectLst>
                    <a:outerShdw blurRad="38100" dist="38100" dir="2700000" algn="tl">
                      <a:srgbClr val="000000"/>
                    </a:outerShdw>
                  </a:effectLst>
                  <a:latin typeface="Arial" charset="0"/>
                </a:rPr>
                <a:t> </a:t>
              </a:r>
              <a:r>
                <a:rPr lang="hu-HU" sz="2000" dirty="0" err="1">
                  <a:solidFill>
                    <a:srgbClr val="FFFFFF"/>
                  </a:solidFill>
                  <a:effectLst>
                    <a:outerShdw blurRad="38100" dist="38100" dir="2700000" algn="tl">
                      <a:srgbClr val="000000"/>
                    </a:outerShdw>
                  </a:effectLst>
                  <a:latin typeface="Arial" charset="0"/>
                </a:rPr>
                <a:t>nötig</a:t>
              </a:r>
              <a:r>
                <a:rPr lang="hu-HU" sz="2000" dirty="0">
                  <a:solidFill>
                    <a:srgbClr val="FFFFFF"/>
                  </a:solidFill>
                  <a:effectLst>
                    <a:outerShdw blurRad="38100" dist="38100" dir="2700000" algn="tl">
                      <a:srgbClr val="000000"/>
                    </a:outerShdw>
                  </a:effectLst>
                  <a:latin typeface="Arial" charset="0"/>
                </a:rPr>
                <a:t> </a:t>
              </a:r>
              <a:r>
                <a:rPr lang="hu-HU" sz="2000" dirty="0" err="1">
                  <a:solidFill>
                    <a:srgbClr val="FFFFFF"/>
                  </a:solidFill>
                  <a:effectLst>
                    <a:outerShdw blurRad="38100" dist="38100" dir="2700000" algn="tl">
                      <a:srgbClr val="000000"/>
                    </a:outerShdw>
                  </a:effectLst>
                  <a:latin typeface="Arial" charset="0"/>
                </a:rPr>
                <a:t>für</a:t>
              </a:r>
              <a:r>
                <a:rPr lang="hu-HU" sz="2000" dirty="0">
                  <a:solidFill>
                    <a:srgbClr val="FFFFFF"/>
                  </a:solidFill>
                  <a:effectLst>
                    <a:outerShdw blurRad="38100" dist="38100" dir="2700000" algn="tl">
                      <a:srgbClr val="000000"/>
                    </a:outerShdw>
                  </a:effectLst>
                  <a:latin typeface="Arial" charset="0"/>
                </a:rPr>
                <a:t> </a:t>
              </a:r>
              <a:r>
                <a:rPr lang="hu-HU" sz="2000" dirty="0" err="1">
                  <a:solidFill>
                    <a:srgbClr val="FFFFFF"/>
                  </a:solidFill>
                  <a:effectLst>
                    <a:outerShdw blurRad="38100" dist="38100" dir="2700000" algn="tl">
                      <a:srgbClr val="000000"/>
                    </a:outerShdw>
                  </a:effectLst>
                  <a:latin typeface="Arial" charset="0"/>
                </a:rPr>
                <a:t>meiotisches</a:t>
              </a:r>
              <a:r>
                <a:rPr lang="hu-HU" sz="2000" dirty="0">
                  <a:solidFill>
                    <a:srgbClr val="FFFFFF"/>
                  </a:solidFill>
                  <a:effectLst>
                    <a:outerShdw blurRad="38100" dist="38100" dir="2700000" algn="tl">
                      <a:srgbClr val="000000"/>
                    </a:outerShdw>
                  </a:effectLst>
                  <a:latin typeface="Arial" charset="0"/>
                </a:rPr>
                <a:t> </a:t>
              </a:r>
              <a:r>
                <a:rPr lang="hu-HU" sz="2000" dirty="0" err="1">
                  <a:solidFill>
                    <a:srgbClr val="FFFFFF"/>
                  </a:solidFill>
                  <a:effectLst>
                    <a:outerShdw blurRad="38100" dist="38100" dir="2700000" algn="tl">
                      <a:srgbClr val="000000"/>
                    </a:outerShdw>
                  </a:effectLst>
                  <a:latin typeface="Arial" charset="0"/>
                </a:rPr>
                <a:t>Paaren</a:t>
              </a:r>
              <a:r>
                <a:rPr lang="hu-HU" sz="2000" dirty="0">
                  <a:solidFill>
                    <a:srgbClr val="FFFFFF"/>
                  </a:solidFill>
                  <a:effectLst>
                    <a:outerShdw blurRad="38100" dist="38100" dir="2700000" algn="tl">
                      <a:srgbClr val="000000"/>
                    </a:outerShdw>
                  </a:effectLst>
                  <a:latin typeface="Arial" charset="0"/>
                </a:rPr>
                <a:t> mit </a:t>
              </a:r>
              <a:r>
                <a:rPr lang="hu-HU" sz="2000" dirty="0" err="1">
                  <a:solidFill>
                    <a:srgbClr val="FFFFFF"/>
                  </a:solidFill>
                  <a:effectLst>
                    <a:outerShdw blurRad="38100" dist="38100" dir="2700000" algn="tl">
                      <a:srgbClr val="000000"/>
                    </a:outerShdw>
                  </a:effectLst>
                  <a:latin typeface="Arial" charset="0"/>
                </a:rPr>
                <a:t>X-Chromosom</a:t>
              </a:r>
              <a:r>
                <a:rPr lang="hu-HU" sz="2000" dirty="0">
                  <a:solidFill>
                    <a:srgbClr val="FFFFFF"/>
                  </a:solidFill>
                  <a:effectLst>
                    <a:outerShdw blurRad="38100" dist="38100" dir="2700000" algn="tl">
                      <a:srgbClr val="000000"/>
                    </a:outerShdw>
                  </a:effectLst>
                  <a:latin typeface="Arial" charset="0"/>
                </a:rPr>
                <a:t>. </a:t>
              </a:r>
            </a:p>
            <a:p>
              <a:pPr eaLnBrk="0" hangingPunct="0">
                <a:defRPr/>
              </a:pPr>
              <a:endParaRPr lang="hu-HU" sz="2000" dirty="0">
                <a:solidFill>
                  <a:srgbClr val="FFFFFF"/>
                </a:solidFill>
                <a:effectLst>
                  <a:outerShdw blurRad="38100" dist="38100" dir="2700000" algn="tl">
                    <a:srgbClr val="000000"/>
                  </a:outerShdw>
                </a:effectLst>
                <a:latin typeface="Arial" charset="0"/>
              </a:endParaRPr>
            </a:p>
            <a:p>
              <a:pPr eaLnBrk="0" hangingPunct="0">
                <a:defRPr/>
              </a:pPr>
              <a:endParaRPr lang="hu-HU" sz="2000" dirty="0">
                <a:solidFill>
                  <a:srgbClr val="FFFFFF"/>
                </a:solidFill>
                <a:effectLst>
                  <a:outerShdw blurRad="38100" dist="38100" dir="2700000" algn="tl">
                    <a:srgbClr val="000000"/>
                  </a:outerShdw>
                </a:effectLst>
                <a:latin typeface="Arial" charset="0"/>
              </a:endParaRPr>
            </a:p>
            <a:p>
              <a:pPr eaLnBrk="0" hangingPunct="0">
                <a:defRPr/>
              </a:pPr>
              <a:endParaRPr lang="hu-HU" sz="2000" dirty="0">
                <a:solidFill>
                  <a:srgbClr val="FFFFFF"/>
                </a:solidFill>
                <a:effectLst>
                  <a:outerShdw blurRad="38100" dist="38100" dir="2700000" algn="tl">
                    <a:srgbClr val="000000"/>
                  </a:outerShdw>
                </a:effectLst>
                <a:latin typeface="Arial" charset="0"/>
              </a:endParaRPr>
            </a:p>
            <a:p>
              <a:pPr eaLnBrk="0" hangingPunct="0">
                <a:defRPr/>
              </a:pPr>
              <a:endParaRPr lang="hu-HU" sz="2000" dirty="0">
                <a:solidFill>
                  <a:srgbClr val="FFFFFF"/>
                </a:solidFill>
                <a:effectLst>
                  <a:outerShdw blurRad="38100" dist="38100" dir="2700000" algn="tl">
                    <a:srgbClr val="000000"/>
                  </a:outerShdw>
                </a:effectLst>
                <a:latin typeface="Arial" charset="0"/>
              </a:endParaRPr>
            </a:p>
            <a:p>
              <a:pPr eaLnBrk="0" hangingPunct="0">
                <a:defRPr/>
              </a:pPr>
              <a:endParaRPr lang="hu-HU" sz="2000" dirty="0">
                <a:solidFill>
                  <a:srgbClr val="FFFFFF"/>
                </a:solidFill>
                <a:effectLst>
                  <a:outerShdw blurRad="38100" dist="38100" dir="2700000" algn="tl">
                    <a:srgbClr val="000000"/>
                  </a:outerShdw>
                </a:effectLst>
                <a:latin typeface="Arial" charset="0"/>
              </a:endParaRPr>
            </a:p>
            <a:p>
              <a:pPr eaLnBrk="0" hangingPunct="0">
                <a:defRPr/>
              </a:pPr>
              <a:endParaRPr lang="hu-HU" sz="2000" dirty="0">
                <a:solidFill>
                  <a:srgbClr val="FFFFFF"/>
                </a:solidFill>
                <a:effectLst>
                  <a:outerShdw blurRad="38100" dist="38100" dir="2700000" algn="tl">
                    <a:srgbClr val="000000"/>
                  </a:outerShdw>
                </a:effectLst>
                <a:latin typeface="Arial" charset="0"/>
              </a:endParaRPr>
            </a:p>
            <a:p>
              <a:pPr eaLnBrk="0" hangingPunct="0">
                <a:defRPr/>
              </a:pPr>
              <a:endParaRPr lang="hu-HU" sz="2000" dirty="0">
                <a:solidFill>
                  <a:srgbClr val="FFFFFF"/>
                </a:solidFill>
                <a:effectLst>
                  <a:outerShdw blurRad="38100" dist="38100" dir="2700000" algn="tl">
                    <a:srgbClr val="000000"/>
                  </a:outerShdw>
                </a:effectLst>
                <a:latin typeface="Tahoma" pitchFamily="34" charset="0"/>
              </a:endParaRPr>
            </a:p>
            <a:p>
              <a:pPr eaLnBrk="0" hangingPunct="0">
                <a:defRPr/>
              </a:pPr>
              <a:endParaRPr lang="hu-HU" sz="2000" dirty="0">
                <a:solidFill>
                  <a:srgbClr val="FFFFFF"/>
                </a:solidFill>
                <a:effectLst>
                  <a:outerShdw blurRad="38100" dist="38100" dir="2700000" algn="tl">
                    <a:srgbClr val="000000"/>
                  </a:outerShdw>
                </a:effectLst>
                <a:latin typeface="Arial" charset="0"/>
              </a:endParaRPr>
            </a:p>
            <a:p>
              <a:pPr eaLnBrk="0" hangingPunct="0">
                <a:defRPr/>
              </a:pPr>
              <a:endParaRPr lang="hu-HU" sz="2000" dirty="0">
                <a:solidFill>
                  <a:srgbClr val="FFFFFF"/>
                </a:solidFill>
                <a:effectLst>
                  <a:outerShdw blurRad="38100" dist="38100" dir="2700000" algn="tl">
                    <a:srgbClr val="000000"/>
                  </a:outerShdw>
                </a:effectLst>
                <a:latin typeface="Arial" charset="0"/>
              </a:endParaRPr>
            </a:p>
            <a:p>
              <a:pPr eaLnBrk="0" hangingPunct="0">
                <a:defRPr/>
              </a:pPr>
              <a:r>
                <a:rPr lang="hu-HU" sz="2000" dirty="0" err="1">
                  <a:solidFill>
                    <a:srgbClr val="FFFFFF"/>
                  </a:solidFill>
                  <a:effectLst>
                    <a:outerShdw blurRad="38100" dist="38100" dir="2700000" algn="tl">
                      <a:srgbClr val="000000"/>
                    </a:outerShdw>
                  </a:effectLst>
                  <a:latin typeface="Arial" charset="0"/>
                </a:rPr>
                <a:t>Y-spezifische</a:t>
              </a:r>
              <a:r>
                <a:rPr lang="hu-HU" sz="2000" dirty="0">
                  <a:solidFill>
                    <a:srgbClr val="FFFFFF"/>
                  </a:solidFill>
                  <a:effectLst>
                    <a:outerShdw blurRad="38100" dist="38100" dir="2700000" algn="tl">
                      <a:srgbClr val="000000"/>
                    </a:outerShdw>
                  </a:effectLst>
                  <a:latin typeface="Arial" charset="0"/>
                </a:rPr>
                <a:t> </a:t>
              </a:r>
              <a:r>
                <a:rPr lang="hu-HU" sz="2000" dirty="0" err="1">
                  <a:solidFill>
                    <a:srgbClr val="FFFFFF"/>
                  </a:solidFill>
                  <a:effectLst>
                    <a:outerShdw blurRad="38100" dist="38100" dir="2700000" algn="tl">
                      <a:srgbClr val="000000"/>
                    </a:outerShdw>
                  </a:effectLst>
                  <a:latin typeface="Arial" charset="0"/>
                </a:rPr>
                <a:t>Regio</a:t>
              </a:r>
              <a:r>
                <a:rPr lang="hu-HU" sz="2000" dirty="0">
                  <a:solidFill>
                    <a:srgbClr val="FFFFFF"/>
                  </a:solidFill>
                  <a:effectLst>
                    <a:outerShdw blurRad="38100" dist="38100" dir="2700000" algn="tl">
                      <a:srgbClr val="000000"/>
                    </a:outerShdw>
                  </a:effectLst>
                  <a:latin typeface="Arial" charset="0"/>
                </a:rPr>
                <a:t> </a:t>
              </a:r>
              <a:r>
                <a:rPr lang="hu-HU" sz="2000" dirty="0" err="1">
                  <a:solidFill>
                    <a:srgbClr val="FFFFFF"/>
                  </a:solidFill>
                  <a:effectLst>
                    <a:outerShdw blurRad="38100" dist="38100" dir="2700000" algn="tl">
                      <a:srgbClr val="000000"/>
                    </a:outerShdw>
                  </a:effectLst>
                  <a:latin typeface="Arial" charset="0"/>
                </a:rPr>
                <a:t>enthält</a:t>
              </a:r>
              <a:r>
                <a:rPr lang="hu-HU" sz="2000" dirty="0">
                  <a:solidFill>
                    <a:srgbClr val="FFFFFF"/>
                  </a:solidFill>
                  <a:effectLst>
                    <a:outerShdw blurRad="38100" dist="38100" dir="2700000" algn="tl">
                      <a:srgbClr val="000000"/>
                    </a:outerShdw>
                  </a:effectLst>
                  <a:latin typeface="Arial" charset="0"/>
                </a:rPr>
                <a:t>  die </a:t>
              </a:r>
              <a:r>
                <a:rPr lang="hu-HU" sz="2000" dirty="0" err="1">
                  <a:solidFill>
                    <a:srgbClr val="FFFFFF"/>
                  </a:solidFill>
                  <a:effectLst>
                    <a:outerShdw blurRad="38100" dist="38100" dir="2700000" algn="tl">
                      <a:srgbClr val="000000"/>
                    </a:outerShdw>
                  </a:effectLst>
                  <a:latin typeface="Arial" charset="0"/>
                </a:rPr>
                <a:t>sog</a:t>
              </a:r>
              <a:r>
                <a:rPr lang="hu-HU" sz="2000" dirty="0">
                  <a:solidFill>
                    <a:srgbClr val="FFFFFF"/>
                  </a:solidFill>
                  <a:effectLst>
                    <a:outerShdw blurRad="38100" dist="38100" dir="2700000" algn="tl">
                      <a:srgbClr val="000000"/>
                    </a:outerShdw>
                  </a:effectLst>
                  <a:latin typeface="Arial" charset="0"/>
                </a:rPr>
                <a:t>. </a:t>
              </a:r>
              <a:r>
                <a:rPr lang="hu-HU" sz="2000" dirty="0">
                  <a:solidFill>
                    <a:srgbClr val="FF0000"/>
                  </a:solidFill>
                  <a:effectLst>
                    <a:outerShdw blurRad="38100" dist="38100" dir="2700000" algn="tl">
                      <a:srgbClr val="000000"/>
                    </a:outerShdw>
                  </a:effectLst>
                  <a:latin typeface="Arial" charset="0"/>
                </a:rPr>
                <a:t>TDF </a:t>
              </a:r>
              <a:r>
                <a:rPr lang="hu-HU" sz="2000" dirty="0" err="1">
                  <a:solidFill>
                    <a:srgbClr val="FF0000"/>
                  </a:solidFill>
                  <a:effectLst>
                    <a:outerShdw blurRad="38100" dist="38100" dir="2700000" algn="tl">
                      <a:srgbClr val="000000"/>
                    </a:outerShdw>
                  </a:effectLst>
                  <a:latin typeface="Arial" charset="0"/>
                </a:rPr>
                <a:t>Regio</a:t>
              </a:r>
              <a:r>
                <a:rPr lang="hu-HU" sz="2000" dirty="0">
                  <a:solidFill>
                    <a:srgbClr val="FF0000"/>
                  </a:solidFill>
                  <a:effectLst>
                    <a:outerShdw blurRad="38100" dist="38100" dir="2700000" algn="tl">
                      <a:srgbClr val="000000"/>
                    </a:outerShdw>
                  </a:effectLst>
                  <a:latin typeface="Arial" charset="0"/>
                </a:rPr>
                <a:t>. </a:t>
              </a:r>
              <a:r>
                <a:rPr lang="hu-HU" sz="2000" dirty="0">
                  <a:solidFill>
                    <a:srgbClr val="FFFFFF"/>
                  </a:solidFill>
                  <a:effectLst>
                    <a:outerShdw blurRad="38100" dist="38100" dir="2700000" algn="tl">
                      <a:srgbClr val="000000"/>
                    </a:outerShdw>
                  </a:effectLst>
                  <a:latin typeface="Arial" charset="0"/>
                </a:rPr>
                <a:t> </a:t>
              </a:r>
              <a:r>
                <a:rPr lang="hu-HU" sz="2000" dirty="0" err="1">
                  <a:solidFill>
                    <a:srgbClr val="FFFFFF"/>
                  </a:solidFill>
                  <a:effectLst>
                    <a:outerShdw blurRad="38100" dist="38100" dir="2700000" algn="tl">
                      <a:srgbClr val="000000"/>
                    </a:outerShdw>
                  </a:effectLst>
                  <a:latin typeface="Arial" charset="0"/>
                </a:rPr>
                <a:t>Sie</a:t>
              </a:r>
              <a:r>
                <a:rPr lang="hu-HU" sz="2000" dirty="0">
                  <a:solidFill>
                    <a:srgbClr val="FFFFFF"/>
                  </a:solidFill>
                  <a:effectLst>
                    <a:outerShdw blurRad="38100" dist="38100" dir="2700000" algn="tl">
                      <a:srgbClr val="000000"/>
                    </a:outerShdw>
                  </a:effectLst>
                  <a:latin typeface="Arial" charset="0"/>
                </a:rPr>
                <a:t> </a:t>
              </a:r>
              <a:r>
                <a:rPr lang="hu-HU" sz="2000" dirty="0" err="1">
                  <a:solidFill>
                    <a:srgbClr val="FFFFFF"/>
                  </a:solidFill>
                  <a:effectLst>
                    <a:outerShdw blurRad="38100" dist="38100" dir="2700000" algn="tl">
                      <a:srgbClr val="000000"/>
                    </a:outerShdw>
                  </a:effectLst>
                  <a:latin typeface="Arial" charset="0"/>
                </a:rPr>
                <a:t>enthält</a:t>
              </a:r>
              <a:r>
                <a:rPr lang="hu-HU" sz="2000" dirty="0">
                  <a:solidFill>
                    <a:srgbClr val="FFFFFF"/>
                  </a:solidFill>
                  <a:effectLst>
                    <a:outerShdw blurRad="38100" dist="38100" dir="2700000" algn="tl">
                      <a:srgbClr val="000000"/>
                    </a:outerShdw>
                  </a:effectLst>
                  <a:latin typeface="Arial" charset="0"/>
                </a:rPr>
                <a:t> die </a:t>
              </a:r>
              <a:r>
                <a:rPr lang="hu-HU" sz="2000" dirty="0" err="1">
                  <a:solidFill>
                    <a:srgbClr val="FFFFFF"/>
                  </a:solidFill>
                  <a:effectLst>
                    <a:outerShdw blurRad="38100" dist="38100" dir="2700000" algn="tl">
                      <a:srgbClr val="000000"/>
                    </a:outerShdw>
                  </a:effectLst>
                  <a:latin typeface="Arial" charset="0"/>
                </a:rPr>
                <a:t>Gene</a:t>
              </a:r>
              <a:r>
                <a:rPr lang="hu-HU" sz="2000" dirty="0">
                  <a:solidFill>
                    <a:srgbClr val="FFFFFF"/>
                  </a:solidFill>
                  <a:effectLst>
                    <a:outerShdw blurRad="38100" dist="38100" dir="2700000" algn="tl">
                      <a:srgbClr val="000000"/>
                    </a:outerShdw>
                  </a:effectLst>
                  <a:latin typeface="Arial" charset="0"/>
                </a:rPr>
                <a:t> </a:t>
              </a:r>
              <a:r>
                <a:rPr lang="hu-HU" sz="2000" dirty="0" err="1">
                  <a:solidFill>
                    <a:srgbClr val="FFFFFF"/>
                  </a:solidFill>
                  <a:effectLst>
                    <a:outerShdw blurRad="38100" dist="38100" dir="2700000" algn="tl">
                      <a:srgbClr val="000000"/>
                    </a:outerShdw>
                  </a:effectLst>
                  <a:latin typeface="Arial" charset="0"/>
                </a:rPr>
                <a:t>verantwortlich</a:t>
              </a:r>
              <a:r>
                <a:rPr lang="hu-HU" sz="2000" dirty="0">
                  <a:solidFill>
                    <a:srgbClr val="FFFFFF"/>
                  </a:solidFill>
                  <a:effectLst>
                    <a:outerShdw blurRad="38100" dist="38100" dir="2700000" algn="tl">
                      <a:srgbClr val="000000"/>
                    </a:outerShdw>
                  </a:effectLst>
                  <a:latin typeface="Arial" charset="0"/>
                </a:rPr>
                <a:t> </a:t>
              </a:r>
              <a:r>
                <a:rPr lang="hu-HU" sz="2000" dirty="0" err="1">
                  <a:solidFill>
                    <a:srgbClr val="FFFFFF"/>
                  </a:solidFill>
                  <a:effectLst>
                    <a:outerShdw blurRad="38100" dist="38100" dir="2700000" algn="tl">
                      <a:srgbClr val="000000"/>
                    </a:outerShdw>
                  </a:effectLst>
                  <a:latin typeface="Arial" charset="0"/>
                </a:rPr>
                <a:t>für</a:t>
              </a:r>
              <a:r>
                <a:rPr lang="hu-HU" sz="2000" dirty="0">
                  <a:solidFill>
                    <a:srgbClr val="FFFFFF"/>
                  </a:solidFill>
                  <a:effectLst>
                    <a:outerShdw blurRad="38100" dist="38100" dir="2700000" algn="tl">
                      <a:srgbClr val="000000"/>
                    </a:outerShdw>
                  </a:effectLst>
                  <a:latin typeface="Arial" charset="0"/>
                </a:rPr>
                <a:t> </a:t>
              </a:r>
              <a:r>
                <a:rPr lang="hu-HU" sz="2000" dirty="0" err="1">
                  <a:solidFill>
                    <a:srgbClr val="FFFFFF"/>
                  </a:solidFill>
                  <a:effectLst>
                    <a:outerShdw blurRad="38100" dist="38100" dir="2700000" algn="tl">
                      <a:srgbClr val="000000"/>
                    </a:outerShdw>
                  </a:effectLst>
                  <a:latin typeface="Arial" charset="0"/>
                </a:rPr>
                <a:t>Hodenentwicklung</a:t>
              </a:r>
              <a:r>
                <a:rPr lang="hu-HU" sz="2000" dirty="0">
                  <a:solidFill>
                    <a:srgbClr val="FFFFFF"/>
                  </a:solidFill>
                  <a:effectLst>
                    <a:outerShdw blurRad="38100" dist="38100" dir="2700000" algn="tl">
                      <a:srgbClr val="000000"/>
                    </a:outerShdw>
                  </a:effectLst>
                  <a:latin typeface="Arial" charset="0"/>
                </a:rPr>
                <a:t>. </a:t>
              </a:r>
              <a:r>
                <a:rPr lang="hu-HU" sz="2000" dirty="0" err="1">
                  <a:solidFill>
                    <a:srgbClr val="FFFFFF"/>
                  </a:solidFill>
                  <a:effectLst>
                    <a:outerShdw blurRad="38100" dist="38100" dir="2700000" algn="tl">
                      <a:srgbClr val="000000"/>
                    </a:outerShdw>
                  </a:effectLst>
                  <a:latin typeface="Arial" charset="0"/>
                </a:rPr>
                <a:t>Übrigens</a:t>
              </a:r>
              <a:r>
                <a:rPr lang="hu-HU" sz="2000" dirty="0">
                  <a:solidFill>
                    <a:srgbClr val="FFFFFF"/>
                  </a:solidFill>
                  <a:effectLst>
                    <a:outerShdw blurRad="38100" dist="38100" dir="2700000" algn="tl">
                      <a:srgbClr val="000000"/>
                    </a:outerShdw>
                  </a:effectLst>
                  <a:latin typeface="Arial" charset="0"/>
                </a:rPr>
                <a:t> </a:t>
              </a:r>
              <a:r>
                <a:rPr lang="hu-HU" sz="2000" dirty="0" err="1">
                  <a:solidFill>
                    <a:srgbClr val="FFFFFF"/>
                  </a:solidFill>
                  <a:effectLst>
                    <a:outerShdw blurRad="38100" dist="38100" dir="2700000" algn="tl">
                      <a:srgbClr val="000000"/>
                    </a:outerShdw>
                  </a:effectLst>
                  <a:latin typeface="Arial" charset="0"/>
                </a:rPr>
                <a:t>Y-spez</a:t>
              </a:r>
              <a:r>
                <a:rPr lang="hu-HU" sz="2000" dirty="0">
                  <a:solidFill>
                    <a:srgbClr val="FFFFFF"/>
                  </a:solidFill>
                  <a:effectLst>
                    <a:outerShdw blurRad="38100" dist="38100" dir="2700000" algn="tl">
                      <a:srgbClr val="000000"/>
                    </a:outerShdw>
                  </a:effectLst>
                  <a:latin typeface="Arial" charset="0"/>
                </a:rPr>
                <a:t>. </a:t>
              </a:r>
              <a:r>
                <a:rPr lang="hu-HU" sz="2000" dirty="0" err="1">
                  <a:solidFill>
                    <a:srgbClr val="FFFFFF"/>
                  </a:solidFill>
                  <a:effectLst>
                    <a:outerShdw blurRad="38100" dist="38100" dir="2700000" algn="tl">
                      <a:srgbClr val="000000"/>
                    </a:outerShdw>
                  </a:effectLst>
                  <a:latin typeface="Arial" charset="0"/>
                </a:rPr>
                <a:t>Regionen</a:t>
              </a:r>
              <a:r>
                <a:rPr lang="hu-HU" sz="2000" dirty="0">
                  <a:solidFill>
                    <a:srgbClr val="FFFFFF"/>
                  </a:solidFill>
                  <a:effectLst>
                    <a:outerShdw blurRad="38100" dist="38100" dir="2700000" algn="tl">
                      <a:srgbClr val="000000"/>
                    </a:outerShdw>
                  </a:effectLst>
                  <a:latin typeface="Arial" charset="0"/>
                </a:rPr>
                <a:t> </a:t>
              </a:r>
              <a:r>
                <a:rPr lang="hu-HU" sz="2000" dirty="0" err="1">
                  <a:solidFill>
                    <a:srgbClr val="FFFFFF"/>
                  </a:solidFill>
                  <a:effectLst>
                    <a:outerShdw blurRad="38100" dist="38100" dir="2700000" algn="tl">
                      <a:srgbClr val="000000"/>
                    </a:outerShdw>
                  </a:effectLst>
                  <a:latin typeface="Arial" charset="0"/>
                </a:rPr>
                <a:t>enthalten</a:t>
              </a:r>
              <a:r>
                <a:rPr lang="hu-HU" sz="2000" dirty="0">
                  <a:solidFill>
                    <a:srgbClr val="FFFFFF"/>
                  </a:solidFill>
                  <a:effectLst>
                    <a:outerShdw blurRad="38100" dist="38100" dir="2700000" algn="tl">
                      <a:srgbClr val="000000"/>
                    </a:outerShdw>
                  </a:effectLst>
                  <a:latin typeface="Arial" charset="0"/>
                </a:rPr>
                <a:t> </a:t>
              </a:r>
              <a:r>
                <a:rPr lang="hu-HU" sz="2000" dirty="0" err="1">
                  <a:solidFill>
                    <a:srgbClr val="FFFFFF"/>
                  </a:solidFill>
                  <a:effectLst>
                    <a:outerShdw blurRad="38100" dist="38100" dir="2700000" algn="tl">
                      <a:srgbClr val="000000"/>
                    </a:outerShdw>
                  </a:effectLst>
                  <a:latin typeface="Arial" charset="0"/>
                </a:rPr>
                <a:t>Gene</a:t>
              </a:r>
              <a:r>
                <a:rPr lang="hu-HU" sz="2000" dirty="0">
                  <a:solidFill>
                    <a:srgbClr val="FFFFFF"/>
                  </a:solidFill>
                  <a:effectLst>
                    <a:outerShdw blurRad="38100" dist="38100" dir="2700000" algn="tl">
                      <a:srgbClr val="000000"/>
                    </a:outerShdw>
                  </a:effectLst>
                  <a:latin typeface="Arial" charset="0"/>
                </a:rPr>
                <a:t> </a:t>
              </a:r>
              <a:r>
                <a:rPr lang="hu-HU" sz="2000" dirty="0" err="1">
                  <a:solidFill>
                    <a:srgbClr val="FFFFFF"/>
                  </a:solidFill>
                  <a:effectLst>
                    <a:outerShdw blurRad="38100" dist="38100" dir="2700000" algn="tl">
                      <a:srgbClr val="000000"/>
                    </a:outerShdw>
                  </a:effectLst>
                  <a:latin typeface="Arial" charset="0"/>
                </a:rPr>
                <a:t>für</a:t>
              </a:r>
              <a:r>
                <a:rPr lang="hu-HU" sz="2000" dirty="0">
                  <a:solidFill>
                    <a:srgbClr val="FFFFFF"/>
                  </a:solidFill>
                  <a:effectLst>
                    <a:outerShdw blurRad="38100" dist="38100" dir="2700000" algn="tl">
                      <a:srgbClr val="000000"/>
                    </a:outerShdw>
                  </a:effectLst>
                  <a:latin typeface="Arial" charset="0"/>
                </a:rPr>
                <a:t> </a:t>
              </a:r>
              <a:r>
                <a:rPr lang="hu-HU" sz="2000" dirty="0" err="1">
                  <a:solidFill>
                    <a:srgbClr val="FFFFFF"/>
                  </a:solidFill>
                  <a:effectLst>
                    <a:outerShdw blurRad="38100" dist="38100" dir="2700000" algn="tl">
                      <a:srgbClr val="000000"/>
                    </a:outerShdw>
                  </a:effectLst>
                  <a:latin typeface="Arial" charset="0"/>
                </a:rPr>
                <a:t>Spermiumproduktion</a:t>
              </a:r>
              <a:r>
                <a:rPr lang="hu-HU" sz="2000" dirty="0">
                  <a:solidFill>
                    <a:srgbClr val="FFFFFF"/>
                  </a:solidFill>
                  <a:effectLst>
                    <a:outerShdw blurRad="38100" dist="38100" dir="2700000" algn="tl">
                      <a:srgbClr val="000000"/>
                    </a:outerShdw>
                  </a:effectLst>
                  <a:latin typeface="Arial" charset="0"/>
                </a:rPr>
                <a:t>.</a:t>
              </a:r>
            </a:p>
            <a:p>
              <a:pPr eaLnBrk="0" hangingPunct="0">
                <a:defRPr/>
              </a:pPr>
              <a:r>
                <a:rPr lang="hu-HU" sz="2000" dirty="0">
                  <a:solidFill>
                    <a:srgbClr val="FFFFFF"/>
                  </a:solidFill>
                  <a:effectLst>
                    <a:outerShdw blurRad="38100" dist="38100" dir="2700000" algn="tl">
                      <a:srgbClr val="000000"/>
                    </a:outerShdw>
                  </a:effectLst>
                  <a:latin typeface="Arial" charset="0"/>
                </a:rPr>
                <a:t>TDF: </a:t>
              </a:r>
              <a:r>
                <a:rPr lang="hu-HU" sz="2000" dirty="0" err="1">
                  <a:solidFill>
                    <a:srgbClr val="FFFFFF"/>
                  </a:solidFill>
                  <a:effectLst>
                    <a:outerShdw blurRad="38100" dist="38100" dir="2700000" algn="tl">
                      <a:srgbClr val="000000"/>
                    </a:outerShdw>
                  </a:effectLst>
                  <a:latin typeface="Arial" charset="0"/>
                </a:rPr>
                <a:t>testis</a:t>
              </a:r>
              <a:r>
                <a:rPr lang="hu-HU" sz="2000" dirty="0">
                  <a:solidFill>
                    <a:srgbClr val="FFFFFF"/>
                  </a:solidFill>
                  <a:effectLst>
                    <a:outerShdw blurRad="38100" dist="38100" dir="2700000" algn="tl">
                      <a:srgbClr val="000000"/>
                    </a:outerShdw>
                  </a:effectLst>
                  <a:latin typeface="Arial" charset="0"/>
                </a:rPr>
                <a:t> </a:t>
              </a:r>
              <a:r>
                <a:rPr lang="hu-HU" sz="2000" dirty="0" err="1">
                  <a:solidFill>
                    <a:srgbClr val="FFFFFF"/>
                  </a:solidFill>
                  <a:effectLst>
                    <a:outerShdw blurRad="38100" dist="38100" dir="2700000" algn="tl">
                      <a:srgbClr val="000000"/>
                    </a:outerShdw>
                  </a:effectLst>
                  <a:latin typeface="Arial" charset="0"/>
                </a:rPr>
                <a:t>determining</a:t>
              </a:r>
              <a:r>
                <a:rPr lang="hu-HU" sz="2000" dirty="0">
                  <a:solidFill>
                    <a:srgbClr val="FFFFFF"/>
                  </a:solidFill>
                  <a:effectLst>
                    <a:outerShdw blurRad="38100" dist="38100" dir="2700000" algn="tl">
                      <a:srgbClr val="000000"/>
                    </a:outerShdw>
                  </a:effectLst>
                  <a:latin typeface="Arial" charset="0"/>
                </a:rPr>
                <a:t> </a:t>
              </a:r>
              <a:r>
                <a:rPr lang="hu-HU" sz="2000" dirty="0" err="1">
                  <a:solidFill>
                    <a:srgbClr val="FFFFFF"/>
                  </a:solidFill>
                  <a:effectLst>
                    <a:outerShdw blurRad="38100" dist="38100" dir="2700000" algn="tl">
                      <a:srgbClr val="000000"/>
                    </a:outerShdw>
                  </a:effectLst>
                  <a:latin typeface="Arial" charset="0"/>
                </a:rPr>
                <a:t>factor</a:t>
              </a:r>
              <a:endParaRPr lang="hu-HU" sz="2000" dirty="0">
                <a:solidFill>
                  <a:srgbClr val="FFFFFF"/>
                </a:solidFill>
                <a:effectLst>
                  <a:outerShdw blurRad="38100" dist="38100" dir="2700000" algn="tl">
                    <a:srgbClr val="000000"/>
                  </a:outerShdw>
                </a:effectLst>
                <a:latin typeface="Arial" charset="0"/>
              </a:endParaRPr>
            </a:p>
          </p:txBody>
        </p:sp>
        <p:pic>
          <p:nvPicPr>
            <p:cNvPr id="45060" name="Picture 5"/>
            <p:cNvPicPr>
              <a:picLocks noChangeAspect="1" noChangeArrowheads="1"/>
            </p:cNvPicPr>
            <p:nvPr/>
          </p:nvPicPr>
          <p:blipFill>
            <a:blip r:embed="rId2" cstate="print"/>
            <a:srcRect/>
            <a:stretch>
              <a:fillRect/>
            </a:stretch>
          </p:blipFill>
          <p:spPr bwMode="auto">
            <a:xfrm>
              <a:off x="240" y="192"/>
              <a:ext cx="2784" cy="1872"/>
            </a:xfrm>
            <a:prstGeom prst="rect">
              <a:avLst/>
            </a:prstGeom>
            <a:noFill/>
            <a:ln w="9525">
              <a:noFill/>
              <a:miter lim="800000"/>
              <a:headEnd/>
              <a:tailEnd/>
            </a:ln>
          </p:spPr>
        </p:pic>
        <p:pic>
          <p:nvPicPr>
            <p:cNvPr id="45061" name="Picture 6"/>
            <p:cNvPicPr>
              <a:picLocks noChangeAspect="1" noChangeArrowheads="1"/>
            </p:cNvPicPr>
            <p:nvPr/>
          </p:nvPicPr>
          <p:blipFill>
            <a:blip r:embed="rId3" cstate="print"/>
            <a:srcRect/>
            <a:stretch>
              <a:fillRect/>
            </a:stretch>
          </p:blipFill>
          <p:spPr bwMode="auto">
            <a:xfrm>
              <a:off x="240" y="2304"/>
              <a:ext cx="2784" cy="1879"/>
            </a:xfrm>
            <a:prstGeom prst="rect">
              <a:avLst/>
            </a:prstGeom>
            <a:noFill/>
            <a:ln w="9525">
              <a:noFill/>
              <a:miter lim="800000"/>
              <a:headEnd/>
              <a:tailEnd/>
            </a:ln>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3"/>
          <p:cNvSpPr txBox="1">
            <a:spLocks noChangeArrowheads="1"/>
          </p:cNvSpPr>
          <p:nvPr/>
        </p:nvSpPr>
        <p:spPr bwMode="auto">
          <a:xfrm>
            <a:off x="1012825" y="5519738"/>
            <a:ext cx="7078663" cy="830262"/>
          </a:xfrm>
          <a:prstGeom prst="rect">
            <a:avLst/>
          </a:prstGeom>
          <a:noFill/>
          <a:ln w="9525">
            <a:noFill/>
            <a:miter lim="800000"/>
            <a:headEnd/>
            <a:tailEnd/>
          </a:ln>
          <a:effectLst/>
        </p:spPr>
        <p:txBody>
          <a:bodyPr wrap="none">
            <a:spAutoFit/>
          </a:bodyPr>
          <a:lstStyle/>
          <a:p>
            <a:pPr algn="ctr" eaLnBrk="0" hangingPunct="0">
              <a:defRPr/>
            </a:pPr>
            <a:r>
              <a:rPr lang="hu-HU" sz="2400" dirty="0" err="1">
                <a:solidFill>
                  <a:srgbClr val="FFFFFF"/>
                </a:solidFill>
                <a:effectLst>
                  <a:outerShdw blurRad="38100" dist="38100" dir="2700000" algn="tl">
                    <a:srgbClr val="000000"/>
                  </a:outerShdw>
                </a:effectLst>
                <a:latin typeface="Tahoma" pitchFamily="34" charset="0"/>
              </a:rPr>
              <a:t>Paaren</a:t>
            </a:r>
            <a:r>
              <a:rPr lang="hu-HU" sz="2400" dirty="0">
                <a:solidFill>
                  <a:srgbClr val="FFFFFF"/>
                </a:solidFill>
                <a:effectLst>
                  <a:outerShdw blurRad="38100" dist="38100" dir="2700000" algn="tl">
                    <a:srgbClr val="000000"/>
                  </a:outerShdw>
                </a:effectLst>
                <a:latin typeface="Tahoma" pitchFamily="34" charset="0"/>
              </a:rPr>
              <a:t> des X (</a:t>
            </a:r>
            <a:r>
              <a:rPr lang="hu-HU" sz="2400" dirty="0" err="1">
                <a:solidFill>
                  <a:srgbClr val="FFFFFF"/>
                </a:solidFill>
                <a:effectLst>
                  <a:outerShdw blurRad="38100" dist="38100" dir="2700000" algn="tl">
                    <a:srgbClr val="000000"/>
                  </a:outerShdw>
                </a:effectLst>
                <a:latin typeface="Tahoma" pitchFamily="34" charset="0"/>
              </a:rPr>
              <a:t>links</a:t>
            </a:r>
            <a:r>
              <a:rPr lang="hu-HU" sz="2400" dirty="0">
                <a:solidFill>
                  <a:srgbClr val="FFFFFF"/>
                </a:solidFill>
                <a:effectLst>
                  <a:outerShdw blurRad="38100" dist="38100" dir="2700000" algn="tl">
                    <a:srgbClr val="000000"/>
                  </a:outerShdw>
                </a:effectLst>
                <a:latin typeface="Tahoma" pitchFamily="34" charset="0"/>
              </a:rPr>
              <a:t>) und Y (</a:t>
            </a:r>
            <a:r>
              <a:rPr lang="hu-HU" sz="2400" dirty="0" err="1">
                <a:solidFill>
                  <a:srgbClr val="FFFFFF"/>
                </a:solidFill>
                <a:effectLst>
                  <a:outerShdw blurRad="38100" dist="38100" dir="2700000" algn="tl">
                    <a:srgbClr val="000000"/>
                  </a:outerShdw>
                </a:effectLst>
                <a:latin typeface="Tahoma" pitchFamily="34" charset="0"/>
              </a:rPr>
              <a:t>rechts</a:t>
            </a:r>
            <a:r>
              <a:rPr lang="hu-HU" sz="2400" dirty="0">
                <a:solidFill>
                  <a:srgbClr val="FFFFFF"/>
                </a:solidFill>
                <a:effectLst>
                  <a:outerShdw blurRad="38100" dist="38100" dir="2700000" algn="tl">
                    <a:srgbClr val="000000"/>
                  </a:outerShdw>
                </a:effectLst>
                <a:latin typeface="Tahoma" pitchFamily="34" charset="0"/>
              </a:rPr>
              <a:t>) </a:t>
            </a:r>
            <a:r>
              <a:rPr lang="hu-HU" sz="2400" dirty="0" err="1">
                <a:solidFill>
                  <a:srgbClr val="FFFFFF"/>
                </a:solidFill>
                <a:effectLst>
                  <a:outerShdw blurRad="38100" dist="38100" dir="2700000" algn="tl">
                    <a:srgbClr val="000000"/>
                  </a:outerShdw>
                </a:effectLst>
                <a:latin typeface="Tahoma" pitchFamily="34" charset="0"/>
              </a:rPr>
              <a:t>Chromosomen</a:t>
            </a:r>
            <a:r>
              <a:rPr lang="hu-HU" sz="2400" dirty="0">
                <a:solidFill>
                  <a:srgbClr val="FFFFFF"/>
                </a:solidFill>
                <a:effectLst>
                  <a:outerShdw blurRad="38100" dist="38100" dir="2700000" algn="tl">
                    <a:srgbClr val="000000"/>
                  </a:outerShdw>
                </a:effectLst>
                <a:latin typeface="Tahoma" pitchFamily="34" charset="0"/>
              </a:rPr>
              <a:t> </a:t>
            </a:r>
          </a:p>
          <a:p>
            <a:pPr algn="ctr" eaLnBrk="0" hangingPunct="0">
              <a:defRPr/>
            </a:pPr>
            <a:r>
              <a:rPr lang="hu-HU" sz="2400" dirty="0" err="1">
                <a:solidFill>
                  <a:srgbClr val="FFFFFF"/>
                </a:solidFill>
                <a:effectLst>
                  <a:outerShdw blurRad="38100" dist="38100" dir="2700000" algn="tl">
                    <a:srgbClr val="000000"/>
                  </a:outerShdw>
                </a:effectLst>
                <a:latin typeface="Tahoma" pitchFamily="34" charset="0"/>
              </a:rPr>
              <a:t>während</a:t>
            </a:r>
            <a:r>
              <a:rPr lang="hu-HU" sz="2400" dirty="0">
                <a:solidFill>
                  <a:srgbClr val="FFFFFF"/>
                </a:solidFill>
                <a:effectLst>
                  <a:outerShdw blurRad="38100" dist="38100" dir="2700000" algn="tl">
                    <a:srgbClr val="000000"/>
                  </a:outerShdw>
                </a:effectLst>
                <a:latin typeface="Tahoma" pitchFamily="34" charset="0"/>
              </a:rPr>
              <a:t> </a:t>
            </a:r>
            <a:r>
              <a:rPr lang="hu-HU" sz="2400" dirty="0" err="1">
                <a:solidFill>
                  <a:srgbClr val="FFFFFF"/>
                </a:solidFill>
                <a:effectLst>
                  <a:outerShdw blurRad="38100" dist="38100" dir="2700000" algn="tl">
                    <a:srgbClr val="000000"/>
                  </a:outerShdw>
                </a:effectLst>
                <a:latin typeface="Tahoma" pitchFamily="34" charset="0"/>
              </a:rPr>
              <a:t>Meiose</a:t>
            </a:r>
            <a:r>
              <a:rPr lang="hu-HU" sz="2400" dirty="0">
                <a:solidFill>
                  <a:srgbClr val="FFFFFF"/>
                </a:solidFill>
                <a:effectLst>
                  <a:outerShdw blurRad="38100" dist="38100" dir="2700000" algn="tl">
                    <a:srgbClr val="000000"/>
                  </a:outerShdw>
                </a:effectLst>
                <a:latin typeface="Tahoma" pitchFamily="34" charset="0"/>
              </a:rPr>
              <a:t>.</a:t>
            </a:r>
          </a:p>
        </p:txBody>
      </p:sp>
      <p:pic>
        <p:nvPicPr>
          <p:cNvPr id="46083" name="Picture 4"/>
          <p:cNvPicPr>
            <a:picLocks noChangeAspect="1" noChangeArrowheads="1"/>
          </p:cNvPicPr>
          <p:nvPr/>
        </p:nvPicPr>
        <p:blipFill>
          <a:blip r:embed="rId2" cstate="print"/>
          <a:srcRect/>
          <a:stretch>
            <a:fillRect/>
          </a:stretch>
        </p:blipFill>
        <p:spPr bwMode="auto">
          <a:xfrm>
            <a:off x="838200" y="304800"/>
            <a:ext cx="7324725" cy="4879975"/>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body" idx="1"/>
          </p:nvPr>
        </p:nvSpPr>
        <p:spPr/>
        <p:txBody>
          <a:bodyPr/>
          <a:lstStyle/>
          <a:p>
            <a:pPr>
              <a:buFont typeface="Monotype Sorts" pitchFamily="2" charset="2"/>
              <a:buNone/>
              <a:defRPr/>
            </a:pPr>
            <a:r>
              <a:rPr lang="hu-HU" sz="2400" dirty="0" err="1" smtClean="0"/>
              <a:t>TDF-Regio</a:t>
            </a:r>
            <a:r>
              <a:rPr lang="hu-HU" sz="2400" dirty="0" smtClean="0"/>
              <a:t> des Y </a:t>
            </a:r>
            <a:r>
              <a:rPr lang="hu-HU" sz="2400" dirty="0" err="1" smtClean="0"/>
              <a:t>Chromosoms</a:t>
            </a:r>
            <a:r>
              <a:rPr lang="hu-HU" sz="2400" dirty="0" smtClean="0"/>
              <a:t> </a:t>
            </a:r>
            <a:r>
              <a:rPr lang="hu-HU" sz="2400" dirty="0" err="1" smtClean="0"/>
              <a:t>enthält</a:t>
            </a:r>
            <a:r>
              <a:rPr lang="hu-HU" sz="2400" dirty="0" smtClean="0"/>
              <a:t> </a:t>
            </a:r>
            <a:r>
              <a:rPr lang="hu-HU" sz="2400" dirty="0" err="1" smtClean="0"/>
              <a:t>das</a:t>
            </a:r>
            <a:r>
              <a:rPr lang="hu-HU" sz="2400" dirty="0" smtClean="0"/>
              <a:t> (die) </a:t>
            </a:r>
            <a:r>
              <a:rPr lang="hu-HU" sz="2400" dirty="0" err="1" smtClean="0"/>
              <a:t>Gen</a:t>
            </a:r>
            <a:r>
              <a:rPr lang="hu-HU" sz="2400" dirty="0" smtClean="0"/>
              <a:t>(e) </a:t>
            </a:r>
            <a:r>
              <a:rPr lang="hu-HU" sz="2400" dirty="0" err="1" smtClean="0"/>
              <a:t>verantwortlich</a:t>
            </a:r>
            <a:r>
              <a:rPr lang="hu-HU" sz="2400" dirty="0" smtClean="0"/>
              <a:t> </a:t>
            </a:r>
            <a:r>
              <a:rPr lang="hu-HU" sz="2400" dirty="0" err="1" smtClean="0"/>
              <a:t>für</a:t>
            </a:r>
            <a:r>
              <a:rPr lang="hu-HU" sz="2400" dirty="0" smtClean="0"/>
              <a:t> </a:t>
            </a:r>
            <a:r>
              <a:rPr lang="hu-HU" sz="2400" dirty="0" err="1" smtClean="0"/>
              <a:t>Entwicklung</a:t>
            </a:r>
            <a:r>
              <a:rPr lang="hu-HU" sz="2400" dirty="0" smtClean="0"/>
              <a:t> des </a:t>
            </a:r>
            <a:r>
              <a:rPr lang="hu-HU" sz="2400" dirty="0" err="1" smtClean="0"/>
              <a:t>Hodens</a:t>
            </a:r>
            <a:r>
              <a:rPr lang="hu-HU" sz="2400" dirty="0" smtClean="0"/>
              <a:t>.</a:t>
            </a:r>
          </a:p>
          <a:p>
            <a:pPr>
              <a:buFont typeface="Monotype Sorts" pitchFamily="2" charset="2"/>
              <a:buNone/>
              <a:defRPr/>
            </a:pPr>
            <a:endParaRPr lang="hu-HU" sz="2400" dirty="0" smtClean="0"/>
          </a:p>
          <a:p>
            <a:pPr>
              <a:buFont typeface="Monotype Sorts" pitchFamily="2" charset="2"/>
              <a:buNone/>
              <a:defRPr/>
            </a:pPr>
            <a:r>
              <a:rPr lang="hu-HU" sz="2400" dirty="0" err="1" smtClean="0"/>
              <a:t>Auffinden</a:t>
            </a:r>
            <a:r>
              <a:rPr lang="hu-HU" sz="2400" dirty="0" smtClean="0"/>
              <a:t> </a:t>
            </a:r>
            <a:r>
              <a:rPr lang="hu-HU" sz="2400" dirty="0" err="1" smtClean="0"/>
              <a:t>dieses</a:t>
            </a:r>
            <a:r>
              <a:rPr lang="hu-HU" sz="2400" dirty="0" smtClean="0"/>
              <a:t> </a:t>
            </a:r>
            <a:r>
              <a:rPr lang="hu-HU" sz="2400" dirty="0" err="1" smtClean="0"/>
              <a:t>Gen</a:t>
            </a:r>
            <a:r>
              <a:rPr lang="hu-HU" sz="2400" dirty="0" smtClean="0"/>
              <a:t> hat </a:t>
            </a:r>
            <a:r>
              <a:rPr lang="hu-HU" sz="2400" dirty="0" err="1" smtClean="0"/>
              <a:t>viel</a:t>
            </a:r>
            <a:r>
              <a:rPr lang="hu-HU" sz="2400" dirty="0" smtClean="0"/>
              <a:t> Zeit </a:t>
            </a:r>
            <a:r>
              <a:rPr lang="hu-HU" sz="2400" dirty="0" err="1" smtClean="0"/>
              <a:t>gebraucht</a:t>
            </a:r>
            <a:r>
              <a:rPr lang="hu-HU" sz="2400" dirty="0" smtClean="0"/>
              <a:t>.</a:t>
            </a:r>
          </a:p>
          <a:p>
            <a:pPr>
              <a:buFont typeface="Monotype Sorts" pitchFamily="2" charset="2"/>
              <a:buNone/>
              <a:defRPr/>
            </a:pPr>
            <a:endParaRPr lang="hu-HU" sz="2400" dirty="0" smtClean="0"/>
          </a:p>
          <a:p>
            <a:pPr>
              <a:buFont typeface="Monotype Sorts" pitchFamily="2" charset="2"/>
              <a:buNone/>
              <a:defRPr/>
            </a:pPr>
            <a:r>
              <a:rPr lang="hu-HU" sz="2400" dirty="0" err="1" smtClean="0"/>
              <a:t>Zum</a:t>
            </a:r>
            <a:r>
              <a:rPr lang="hu-HU" sz="2400" dirty="0" smtClean="0"/>
              <a:t> </a:t>
            </a:r>
            <a:r>
              <a:rPr lang="hu-HU" sz="2400" dirty="0" err="1" smtClean="0"/>
              <a:t>Identifizieren</a:t>
            </a:r>
            <a:r>
              <a:rPr lang="hu-HU" sz="2400" dirty="0" smtClean="0"/>
              <a:t> des </a:t>
            </a:r>
            <a:r>
              <a:rPr lang="hu-HU" sz="2400" dirty="0" err="1" smtClean="0"/>
              <a:t>Gen</a:t>
            </a:r>
            <a:r>
              <a:rPr lang="hu-HU" sz="2400" dirty="0" smtClean="0"/>
              <a:t> </a:t>
            </a:r>
            <a:r>
              <a:rPr lang="hu-HU" sz="2400" dirty="0" err="1" smtClean="0"/>
              <a:t>werden</a:t>
            </a:r>
            <a:r>
              <a:rPr lang="hu-HU" sz="2400" dirty="0" smtClean="0"/>
              <a:t> </a:t>
            </a:r>
            <a:r>
              <a:rPr lang="hu-HU" sz="2400" dirty="0" err="1" smtClean="0">
                <a:solidFill>
                  <a:srgbClr val="FF0000"/>
                </a:solidFill>
              </a:rPr>
              <a:t>Frauen</a:t>
            </a:r>
            <a:r>
              <a:rPr lang="hu-HU" sz="2400" dirty="0" smtClean="0">
                <a:solidFill>
                  <a:srgbClr val="FF0000"/>
                </a:solidFill>
              </a:rPr>
              <a:t> mit XY </a:t>
            </a:r>
            <a:r>
              <a:rPr lang="hu-HU" sz="2400" dirty="0" err="1" smtClean="0">
                <a:solidFill>
                  <a:schemeClr val="accent4">
                    <a:lumMod val="60000"/>
                    <a:lumOff val="40000"/>
                  </a:schemeClr>
                </a:solidFill>
              </a:rPr>
              <a:t>untersucht</a:t>
            </a:r>
            <a:r>
              <a:rPr lang="hu-HU" sz="2400" dirty="0" smtClean="0"/>
              <a:t>: </a:t>
            </a:r>
            <a:r>
              <a:rPr lang="hu-HU" sz="2400" dirty="0" err="1" smtClean="0"/>
              <a:t>Verlieren</a:t>
            </a:r>
            <a:r>
              <a:rPr lang="hu-HU" sz="2400" dirty="0" smtClean="0"/>
              <a:t> von </a:t>
            </a:r>
            <a:r>
              <a:rPr lang="hu-HU" sz="2400" dirty="0" err="1" smtClean="0"/>
              <a:t>welchem</a:t>
            </a:r>
            <a:r>
              <a:rPr lang="hu-HU" sz="2400" dirty="0" smtClean="0"/>
              <a:t> </a:t>
            </a:r>
            <a:r>
              <a:rPr lang="hu-HU" sz="2400" dirty="0" err="1" smtClean="0"/>
              <a:t>Teil</a:t>
            </a:r>
            <a:r>
              <a:rPr lang="hu-HU" sz="2400" dirty="0" smtClean="0"/>
              <a:t> des </a:t>
            </a:r>
            <a:r>
              <a:rPr lang="hu-HU" sz="2400" dirty="0" err="1" smtClean="0"/>
              <a:t>Y-Chromosoms</a:t>
            </a:r>
            <a:r>
              <a:rPr lang="hu-HU" sz="2400" dirty="0" smtClean="0"/>
              <a:t> </a:t>
            </a:r>
            <a:r>
              <a:rPr lang="hu-HU" sz="2400" dirty="0" err="1" smtClean="0"/>
              <a:t>resultiert</a:t>
            </a:r>
            <a:r>
              <a:rPr lang="hu-HU" sz="2400" dirty="0" smtClean="0"/>
              <a:t> </a:t>
            </a:r>
            <a:r>
              <a:rPr lang="hu-HU" sz="2400" dirty="0" err="1" smtClean="0"/>
              <a:t>weiblichen</a:t>
            </a:r>
            <a:r>
              <a:rPr lang="hu-HU" sz="2400" dirty="0" smtClean="0"/>
              <a:t> </a:t>
            </a:r>
            <a:r>
              <a:rPr lang="hu-HU" sz="2400" dirty="0" err="1" smtClean="0"/>
              <a:t>Phenotyp</a:t>
            </a:r>
            <a:r>
              <a:rPr lang="hu-HU" sz="2400" dirty="0" smtClean="0"/>
              <a: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p:cNvPicPr>
            <a:picLocks noChangeAspect="1" noChangeArrowheads="1"/>
          </p:cNvPicPr>
          <p:nvPr/>
        </p:nvPicPr>
        <p:blipFill>
          <a:blip r:embed="rId2" cstate="print"/>
          <a:srcRect/>
          <a:stretch>
            <a:fillRect/>
          </a:stretch>
        </p:blipFill>
        <p:spPr bwMode="auto">
          <a:xfrm>
            <a:off x="468313" y="1844675"/>
            <a:ext cx="8248650" cy="401002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 Box 3"/>
          <p:cNvSpPr txBox="1">
            <a:spLocks noChangeArrowheads="1"/>
          </p:cNvSpPr>
          <p:nvPr/>
        </p:nvSpPr>
        <p:spPr bwMode="auto">
          <a:xfrm>
            <a:off x="258763" y="4475163"/>
            <a:ext cx="8863012" cy="1616075"/>
          </a:xfrm>
          <a:prstGeom prst="rect">
            <a:avLst/>
          </a:prstGeom>
          <a:noFill/>
          <a:ln w="9525">
            <a:noFill/>
            <a:miter lim="800000"/>
            <a:headEnd/>
            <a:tailEnd/>
          </a:ln>
          <a:effectLst/>
        </p:spPr>
        <p:txBody>
          <a:bodyPr wrap="none">
            <a:spAutoFit/>
          </a:bodyPr>
          <a:lstStyle/>
          <a:p>
            <a:pPr algn="ctr" eaLnBrk="0" hangingPunct="0">
              <a:defRPr/>
            </a:pPr>
            <a:r>
              <a:rPr lang="hu-HU" sz="2000">
                <a:solidFill>
                  <a:srgbClr val="FFFFFF"/>
                </a:solidFill>
                <a:effectLst>
                  <a:outerShdw blurRad="38100" dist="38100" dir="2700000" algn="tl">
                    <a:srgbClr val="000000"/>
                  </a:outerShdw>
                </a:effectLst>
              </a:rPr>
              <a:t>So wurde das Gen innerhalb der TDF-Regio identifiziert. In Abwesenheit von </a:t>
            </a:r>
          </a:p>
          <a:p>
            <a:pPr algn="ctr" eaLnBrk="0" hangingPunct="0">
              <a:defRPr/>
            </a:pPr>
            <a:r>
              <a:rPr lang="hu-HU" sz="2000">
                <a:solidFill>
                  <a:srgbClr val="FFFFFF"/>
                </a:solidFill>
                <a:effectLst>
                  <a:outerShdw blurRad="38100" dist="38100" dir="2700000" algn="tl">
                    <a:srgbClr val="000000"/>
                  </a:outerShdw>
                </a:effectLst>
              </a:rPr>
              <a:t>diesem Gen entwickeln sich XY Männer in Frauen. Dieses Gen wurde als </a:t>
            </a:r>
          </a:p>
          <a:p>
            <a:pPr algn="ctr" eaLnBrk="0" hangingPunct="0">
              <a:defRPr/>
            </a:pPr>
            <a:r>
              <a:rPr lang="hu-HU" sz="2000">
                <a:solidFill>
                  <a:srgbClr val="FFFFFF"/>
                </a:solidFill>
                <a:effectLst>
                  <a:outerShdw blurRad="38100" dist="38100" dir="2700000" algn="tl">
                    <a:srgbClr val="000000"/>
                  </a:outerShdw>
                </a:effectLst>
              </a:rPr>
              <a:t>SRY (sex determinig region of the Y) benannt. Die Abbildung zeigt die </a:t>
            </a:r>
          </a:p>
          <a:p>
            <a:pPr algn="ctr" eaLnBrk="0" hangingPunct="0">
              <a:defRPr/>
            </a:pPr>
            <a:r>
              <a:rPr lang="hu-HU" sz="2000">
                <a:solidFill>
                  <a:srgbClr val="FFFFFF"/>
                </a:solidFill>
                <a:effectLst>
                  <a:outerShdw blurRad="38100" dist="38100" dir="2700000" algn="tl">
                    <a:srgbClr val="000000"/>
                  </a:outerShdw>
                </a:effectLst>
              </a:rPr>
              <a:t>molekulargenetische Untersuchungen einigen 46, X,Y Frauen. </a:t>
            </a:r>
          </a:p>
          <a:p>
            <a:pPr algn="ctr" eaLnBrk="0" hangingPunct="0">
              <a:defRPr/>
            </a:pPr>
            <a:r>
              <a:rPr lang="hu-HU" sz="2000">
                <a:solidFill>
                  <a:srgbClr val="FFFFFF"/>
                </a:solidFill>
                <a:effectLst>
                  <a:outerShdw blurRad="38100" dist="38100" dir="2700000" algn="tl">
                    <a:srgbClr val="000000"/>
                  </a:outerShdw>
                </a:effectLst>
              </a:rPr>
              <a:t>Schwarze Linie: anwesende Gensequenzen.</a:t>
            </a:r>
          </a:p>
        </p:txBody>
      </p:sp>
      <p:pic>
        <p:nvPicPr>
          <p:cNvPr id="49155" name="Picture 4"/>
          <p:cNvPicPr>
            <a:picLocks noChangeAspect="1" noChangeArrowheads="1"/>
          </p:cNvPicPr>
          <p:nvPr/>
        </p:nvPicPr>
        <p:blipFill>
          <a:blip r:embed="rId2" cstate="print"/>
          <a:srcRect/>
          <a:stretch>
            <a:fillRect/>
          </a:stretch>
        </p:blipFill>
        <p:spPr bwMode="auto">
          <a:xfrm>
            <a:off x="250825" y="260350"/>
            <a:ext cx="8269288" cy="3660775"/>
          </a:xfrm>
          <a:prstGeom prst="rect">
            <a:avLst/>
          </a:prstGeom>
          <a:noFill/>
          <a:ln w="9525">
            <a:noFill/>
            <a:miter lim="800000"/>
            <a:headEnd/>
            <a:tailEnd/>
          </a:ln>
        </p:spPr>
      </p:pic>
      <p:sp>
        <p:nvSpPr>
          <p:cNvPr id="38916" name="Text Box 5"/>
          <p:cNvSpPr txBox="1">
            <a:spLocks noChangeArrowheads="1"/>
          </p:cNvSpPr>
          <p:nvPr/>
        </p:nvSpPr>
        <p:spPr bwMode="auto">
          <a:xfrm>
            <a:off x="184150" y="1936750"/>
            <a:ext cx="360363" cy="522288"/>
          </a:xfrm>
          <a:prstGeom prst="rect">
            <a:avLst/>
          </a:prstGeom>
          <a:noFill/>
          <a:ln w="9525">
            <a:noFill/>
            <a:miter lim="800000"/>
            <a:headEnd/>
            <a:tailEnd/>
          </a:ln>
        </p:spPr>
        <p:txBody>
          <a:bodyPr>
            <a:spAutoFit/>
          </a:bodyPr>
          <a:lstStyle/>
          <a:p>
            <a:pPr eaLnBrk="0" hangingPunct="0">
              <a:spcBef>
                <a:spcPct val="50000"/>
              </a:spcBef>
              <a:defRPr/>
            </a:pPr>
            <a:r>
              <a:rPr lang="de-DE" sz="2800" b="1" dirty="0">
                <a:solidFill>
                  <a:schemeClr val="accent3">
                    <a:lumMod val="75000"/>
                  </a:schemeClr>
                </a:solidFill>
                <a:latin typeface="Arial" charset="0"/>
                <a:cs typeface="Arial" charset="0"/>
                <a:sym typeface="Webdings"/>
              </a:rPr>
              <a:t></a:t>
            </a:r>
            <a:endParaRPr lang="de-DE" sz="2800" b="1" dirty="0">
              <a:solidFill>
                <a:schemeClr val="accent3">
                  <a:lumMod val="75000"/>
                </a:schemeClr>
              </a:solidFill>
              <a:latin typeface="Arial" charset="0"/>
              <a:cs typeface="Arial" charset="0"/>
            </a:endParaRPr>
          </a:p>
        </p:txBody>
      </p:sp>
      <p:sp>
        <p:nvSpPr>
          <p:cNvPr id="8" name="Text Box 5"/>
          <p:cNvSpPr txBox="1">
            <a:spLocks noChangeArrowheads="1"/>
          </p:cNvSpPr>
          <p:nvPr/>
        </p:nvSpPr>
        <p:spPr bwMode="auto">
          <a:xfrm>
            <a:off x="179388" y="2822575"/>
            <a:ext cx="360362" cy="523875"/>
          </a:xfrm>
          <a:prstGeom prst="rect">
            <a:avLst/>
          </a:prstGeom>
          <a:noFill/>
          <a:ln w="9525">
            <a:noFill/>
            <a:miter lim="800000"/>
            <a:headEnd/>
            <a:tailEnd/>
          </a:ln>
        </p:spPr>
        <p:txBody>
          <a:bodyPr>
            <a:spAutoFit/>
          </a:bodyPr>
          <a:lstStyle/>
          <a:p>
            <a:pPr eaLnBrk="0" hangingPunct="0">
              <a:spcBef>
                <a:spcPct val="50000"/>
              </a:spcBef>
              <a:defRPr/>
            </a:pPr>
            <a:r>
              <a:rPr lang="de-DE" sz="2800" b="1" dirty="0">
                <a:solidFill>
                  <a:schemeClr val="accent3">
                    <a:lumMod val="75000"/>
                  </a:schemeClr>
                </a:solidFill>
                <a:latin typeface="Arial" charset="0"/>
                <a:cs typeface="Arial" charset="0"/>
                <a:sym typeface="Webdings"/>
              </a:rPr>
              <a:t></a:t>
            </a:r>
            <a:endParaRPr lang="de-DE" sz="2800" b="1" dirty="0">
              <a:solidFill>
                <a:schemeClr val="accent3">
                  <a:lumMod val="75000"/>
                </a:schemeClr>
              </a:solidFill>
              <a:latin typeface="Arial" charset="0"/>
              <a:cs typeface="Arial" charset="0"/>
            </a:endParaRPr>
          </a:p>
        </p:txBody>
      </p:sp>
      <p:sp>
        <p:nvSpPr>
          <p:cNvPr id="49158" name="Text Box 5"/>
          <p:cNvSpPr txBox="1">
            <a:spLocks noChangeArrowheads="1"/>
          </p:cNvSpPr>
          <p:nvPr/>
        </p:nvSpPr>
        <p:spPr bwMode="auto">
          <a:xfrm>
            <a:off x="179388" y="2276475"/>
            <a:ext cx="647700" cy="523875"/>
          </a:xfrm>
          <a:prstGeom prst="rect">
            <a:avLst/>
          </a:prstGeom>
          <a:noFill/>
          <a:ln w="9525">
            <a:noFill/>
            <a:miter lim="800000"/>
            <a:headEnd/>
            <a:tailEnd/>
          </a:ln>
        </p:spPr>
        <p:txBody>
          <a:bodyPr>
            <a:spAutoFit/>
          </a:bodyPr>
          <a:lstStyle/>
          <a:p>
            <a:pPr eaLnBrk="0" hangingPunct="0">
              <a:spcBef>
                <a:spcPct val="50000"/>
              </a:spcBef>
            </a:pPr>
            <a:r>
              <a:rPr lang="de-DE" sz="2800" b="1">
                <a:solidFill>
                  <a:srgbClr val="FF0000"/>
                </a:solidFill>
                <a:cs typeface="Arial" pitchFamily="34" charset="0"/>
                <a:sym typeface="Webdings" pitchFamily="18" charset="2"/>
              </a:rPr>
              <a:t></a:t>
            </a:r>
            <a:endParaRPr lang="de-DE" sz="2800" b="1">
              <a:solidFill>
                <a:srgbClr val="FF0000"/>
              </a:solidFill>
              <a:cs typeface="Arial" pitchFamily="34" charset="0"/>
            </a:endParaRPr>
          </a:p>
        </p:txBody>
      </p:sp>
      <p:sp>
        <p:nvSpPr>
          <p:cNvPr id="49159" name="Text Box 5"/>
          <p:cNvSpPr txBox="1">
            <a:spLocks noChangeArrowheads="1"/>
          </p:cNvSpPr>
          <p:nvPr/>
        </p:nvSpPr>
        <p:spPr bwMode="auto">
          <a:xfrm>
            <a:off x="179388" y="3194050"/>
            <a:ext cx="647700" cy="522288"/>
          </a:xfrm>
          <a:prstGeom prst="rect">
            <a:avLst/>
          </a:prstGeom>
          <a:noFill/>
          <a:ln w="9525">
            <a:noFill/>
            <a:miter lim="800000"/>
            <a:headEnd/>
            <a:tailEnd/>
          </a:ln>
        </p:spPr>
        <p:txBody>
          <a:bodyPr>
            <a:spAutoFit/>
          </a:bodyPr>
          <a:lstStyle/>
          <a:p>
            <a:pPr eaLnBrk="0" hangingPunct="0">
              <a:spcBef>
                <a:spcPct val="50000"/>
              </a:spcBef>
            </a:pPr>
            <a:r>
              <a:rPr lang="de-DE" sz="2800" b="1">
                <a:solidFill>
                  <a:srgbClr val="FF0000"/>
                </a:solidFill>
                <a:cs typeface="Arial" pitchFamily="34" charset="0"/>
                <a:sym typeface="Webdings" pitchFamily="18" charset="2"/>
              </a:rPr>
              <a:t></a:t>
            </a:r>
            <a:endParaRPr lang="de-DE" sz="2800" b="1">
              <a:solidFill>
                <a:srgbClr val="FF0000"/>
              </a:solidFill>
              <a:cs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236663" y="620713"/>
            <a:ext cx="6503987" cy="474662"/>
          </a:xfrm>
        </p:spPr>
        <p:txBody>
          <a:bodyPr/>
          <a:lstStyle/>
          <a:p>
            <a:pPr>
              <a:defRPr/>
            </a:pPr>
            <a:r>
              <a:rPr lang="hu-HU" sz="3200" dirty="0" smtClean="0"/>
              <a:t>SRY </a:t>
            </a:r>
            <a:r>
              <a:rPr lang="hu-HU" sz="3200" dirty="0" err="1" smtClean="0"/>
              <a:t>Gen</a:t>
            </a:r>
            <a:r>
              <a:rPr lang="hu-HU" sz="3200" dirty="0" smtClean="0"/>
              <a:t> und Protein</a:t>
            </a:r>
          </a:p>
        </p:txBody>
      </p:sp>
      <p:sp>
        <p:nvSpPr>
          <p:cNvPr id="51203" name="Rectangle 3"/>
          <p:cNvSpPr>
            <a:spLocks noGrp="1" noChangeArrowheads="1"/>
          </p:cNvSpPr>
          <p:nvPr>
            <p:ph type="body" idx="1"/>
          </p:nvPr>
        </p:nvSpPr>
        <p:spPr/>
        <p:txBody>
          <a:bodyPr/>
          <a:lstStyle/>
          <a:p>
            <a:pPr>
              <a:defRPr/>
            </a:pPr>
            <a:r>
              <a:rPr lang="hu-HU" sz="2400" smtClean="0"/>
              <a:t>SRY ist ein TF aus 223 AA.</a:t>
            </a:r>
            <a:br>
              <a:rPr lang="hu-HU" sz="2400" smtClean="0"/>
            </a:br>
            <a:endParaRPr lang="hu-HU" sz="2400" smtClean="0"/>
          </a:p>
          <a:p>
            <a:pPr>
              <a:defRPr/>
            </a:pPr>
            <a:r>
              <a:rPr lang="hu-HU" sz="2400" smtClean="0"/>
              <a:t>Das Gen enthält ein sehr konservative Regio: HMG box. Das ist sein DNS-Bindungsdomän.  SRY bindet sich in minor groove der DNS und krümmt sie (DNA bending), so macht DNS zugänglich für andere TF-en.</a:t>
            </a:r>
            <a:br>
              <a:rPr lang="hu-HU" sz="2400" smtClean="0"/>
            </a:br>
            <a:endParaRPr lang="hu-HU" sz="2400" smtClean="0"/>
          </a:p>
          <a:p>
            <a:pPr>
              <a:defRPr/>
            </a:pPr>
            <a:r>
              <a:rPr lang="hu-HU" sz="2400" smtClean="0"/>
              <a:t>HMG box: High mobility group box.</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8"/>
          <p:cNvGrpSpPr>
            <a:grpSpLocks/>
          </p:cNvGrpSpPr>
          <p:nvPr/>
        </p:nvGrpSpPr>
        <p:grpSpPr bwMode="auto">
          <a:xfrm>
            <a:off x="457200" y="228600"/>
            <a:ext cx="8551863" cy="6215063"/>
            <a:chOff x="288" y="144"/>
            <a:chExt cx="5387" cy="3915"/>
          </a:xfrm>
        </p:grpSpPr>
        <p:sp>
          <p:nvSpPr>
            <p:cNvPr id="53251" name="Text Box 3"/>
            <p:cNvSpPr txBox="1">
              <a:spLocks noChangeArrowheads="1"/>
            </p:cNvSpPr>
            <p:nvPr/>
          </p:nvSpPr>
          <p:spPr bwMode="auto">
            <a:xfrm>
              <a:off x="422" y="2836"/>
              <a:ext cx="2590" cy="446"/>
            </a:xfrm>
            <a:prstGeom prst="rect">
              <a:avLst/>
            </a:prstGeom>
            <a:noFill/>
            <a:ln w="9525">
              <a:noFill/>
              <a:miter lim="800000"/>
              <a:headEnd/>
              <a:tailEnd/>
            </a:ln>
            <a:effectLst/>
          </p:spPr>
          <p:txBody>
            <a:bodyPr wrap="none">
              <a:spAutoFit/>
            </a:bodyPr>
            <a:lstStyle/>
            <a:p>
              <a:pPr eaLnBrk="0" hangingPunct="0">
                <a:defRPr/>
              </a:pPr>
              <a:r>
                <a:rPr lang="hu-HU" sz="2000" dirty="0">
                  <a:solidFill>
                    <a:srgbClr val="FFFFFF"/>
                  </a:solidFill>
                  <a:effectLst>
                    <a:outerShdw blurRad="38100" dist="38100" dir="2700000" algn="tl">
                      <a:srgbClr val="000000"/>
                    </a:outerShdw>
                  </a:effectLst>
                  <a:latin typeface="Tahoma" pitchFamily="34" charset="0"/>
                </a:rPr>
                <a:t>SRY </a:t>
              </a:r>
              <a:r>
                <a:rPr lang="hu-HU" sz="2000" dirty="0" err="1">
                  <a:solidFill>
                    <a:srgbClr val="FFFFFF"/>
                  </a:solidFill>
                  <a:effectLst>
                    <a:outerShdw blurRad="38100" dist="38100" dir="2700000" algn="tl">
                      <a:srgbClr val="000000"/>
                    </a:outerShdw>
                  </a:effectLst>
                  <a:latin typeface="Tahoma" pitchFamily="34" charset="0"/>
                </a:rPr>
                <a:t>Model</a:t>
              </a:r>
              <a:r>
                <a:rPr lang="hu-HU" sz="2000" dirty="0">
                  <a:solidFill>
                    <a:srgbClr val="FFFFFF"/>
                  </a:solidFill>
                  <a:effectLst>
                    <a:outerShdw blurRad="38100" dist="38100" dir="2700000" algn="tl">
                      <a:srgbClr val="000000"/>
                    </a:outerShdw>
                  </a:effectLst>
                  <a:latin typeface="Tahoma" pitchFamily="34" charset="0"/>
                </a:rPr>
                <a:t> mit HMG </a:t>
              </a:r>
              <a:r>
                <a:rPr lang="hu-HU" sz="2000" dirty="0" err="1">
                  <a:solidFill>
                    <a:srgbClr val="FFFFFF"/>
                  </a:solidFill>
                  <a:effectLst>
                    <a:outerShdw blurRad="38100" dist="38100" dir="2700000" algn="tl">
                      <a:srgbClr val="000000"/>
                    </a:outerShdw>
                  </a:effectLst>
                  <a:latin typeface="Tahoma" pitchFamily="34" charset="0"/>
                </a:rPr>
                <a:t>box</a:t>
              </a:r>
              <a:r>
                <a:rPr lang="hu-HU" sz="2000" dirty="0">
                  <a:solidFill>
                    <a:srgbClr val="FFFFFF"/>
                  </a:solidFill>
                  <a:effectLst>
                    <a:outerShdw blurRad="38100" dist="38100" dir="2700000" algn="tl">
                      <a:srgbClr val="000000"/>
                    </a:outerShdw>
                  </a:effectLst>
                  <a:latin typeface="Tahoma" pitchFamily="34" charset="0"/>
                </a:rPr>
                <a:t> (</a:t>
              </a:r>
              <a:r>
                <a:rPr lang="hu-HU" sz="2000" dirty="0" err="1">
                  <a:solidFill>
                    <a:srgbClr val="FFFFFF"/>
                  </a:solidFill>
                  <a:effectLst>
                    <a:outerShdw blurRad="38100" dist="38100" dir="2700000" algn="tl">
                      <a:srgbClr val="000000"/>
                    </a:outerShdw>
                  </a:effectLst>
                  <a:latin typeface="Tahoma" pitchFamily="34" charset="0"/>
                </a:rPr>
                <a:t>schwarz</a:t>
              </a:r>
              <a:r>
                <a:rPr lang="hu-HU" sz="2000" dirty="0">
                  <a:solidFill>
                    <a:srgbClr val="FFFFFF"/>
                  </a:solidFill>
                  <a:effectLst>
                    <a:outerShdw blurRad="38100" dist="38100" dir="2700000" algn="tl">
                      <a:srgbClr val="000000"/>
                    </a:outerShdw>
                  </a:effectLst>
                  <a:latin typeface="Tahoma" pitchFamily="34" charset="0"/>
                </a:rPr>
                <a:t>)</a:t>
              </a:r>
            </a:p>
            <a:p>
              <a:pPr eaLnBrk="0" hangingPunct="0">
                <a:defRPr/>
              </a:pPr>
              <a:r>
                <a:rPr lang="hu-HU" sz="2000" dirty="0">
                  <a:solidFill>
                    <a:srgbClr val="FFFFFF"/>
                  </a:solidFill>
                  <a:effectLst>
                    <a:outerShdw blurRad="38100" dist="38100" dir="2700000" algn="tl">
                      <a:srgbClr val="000000"/>
                    </a:outerShdw>
                  </a:effectLst>
                  <a:latin typeface="Tahoma" pitchFamily="34" charset="0"/>
                </a:rPr>
                <a:t>DNS (lila) </a:t>
              </a:r>
              <a:r>
                <a:rPr lang="hu-HU" sz="2000" dirty="0" err="1">
                  <a:solidFill>
                    <a:srgbClr val="FFFFFF"/>
                  </a:solidFill>
                  <a:effectLst>
                    <a:outerShdw blurRad="38100" dist="38100" dir="2700000" algn="tl">
                      <a:srgbClr val="000000"/>
                    </a:outerShdw>
                  </a:effectLst>
                  <a:latin typeface="Tahoma" pitchFamily="34" charset="0"/>
                </a:rPr>
                <a:t>wurde</a:t>
              </a:r>
              <a:r>
                <a:rPr lang="hu-HU" sz="2000" dirty="0">
                  <a:solidFill>
                    <a:srgbClr val="FFFFFF"/>
                  </a:solidFill>
                  <a:effectLst>
                    <a:outerShdw blurRad="38100" dist="38100" dir="2700000" algn="tl">
                      <a:srgbClr val="000000"/>
                    </a:outerShdw>
                  </a:effectLst>
                  <a:latin typeface="Tahoma" pitchFamily="34" charset="0"/>
                </a:rPr>
                <a:t> </a:t>
              </a:r>
              <a:r>
                <a:rPr lang="hu-HU" sz="2000" dirty="0" err="1">
                  <a:solidFill>
                    <a:srgbClr val="FFFFFF"/>
                  </a:solidFill>
                  <a:effectLst>
                    <a:outerShdw blurRad="38100" dist="38100" dir="2700000" algn="tl">
                      <a:srgbClr val="000000"/>
                    </a:outerShdw>
                  </a:effectLst>
                  <a:latin typeface="Tahoma" pitchFamily="34" charset="0"/>
                </a:rPr>
                <a:t>gebeugt</a:t>
              </a:r>
              <a:r>
                <a:rPr lang="hu-HU" sz="2000" dirty="0">
                  <a:solidFill>
                    <a:srgbClr val="FFFFFF"/>
                  </a:solidFill>
                  <a:effectLst>
                    <a:outerShdw blurRad="38100" dist="38100" dir="2700000" algn="tl">
                      <a:srgbClr val="000000"/>
                    </a:outerShdw>
                  </a:effectLst>
                  <a:latin typeface="Tahoma" pitchFamily="34" charset="0"/>
                </a:rPr>
                <a:t>.</a:t>
              </a:r>
            </a:p>
          </p:txBody>
        </p:sp>
        <p:sp>
          <p:nvSpPr>
            <p:cNvPr id="53253" name="Text Box 5"/>
            <p:cNvSpPr txBox="1">
              <a:spLocks noChangeArrowheads="1"/>
            </p:cNvSpPr>
            <p:nvPr/>
          </p:nvSpPr>
          <p:spPr bwMode="auto">
            <a:xfrm>
              <a:off x="3498" y="1094"/>
              <a:ext cx="2177" cy="446"/>
            </a:xfrm>
            <a:prstGeom prst="rect">
              <a:avLst/>
            </a:prstGeom>
            <a:noFill/>
            <a:ln w="9525">
              <a:noFill/>
              <a:miter lim="800000"/>
              <a:headEnd/>
              <a:tailEnd/>
            </a:ln>
            <a:effectLst/>
          </p:spPr>
          <p:txBody>
            <a:bodyPr wrap="none">
              <a:spAutoFit/>
            </a:bodyPr>
            <a:lstStyle/>
            <a:p>
              <a:pPr eaLnBrk="0" hangingPunct="0">
                <a:defRPr/>
              </a:pPr>
              <a:r>
                <a:rPr lang="hu-HU" sz="2000" dirty="0">
                  <a:solidFill>
                    <a:srgbClr val="FFFFFF"/>
                  </a:solidFill>
                  <a:effectLst>
                    <a:outerShdw blurRad="38100" dist="38100" dir="2700000" algn="tl">
                      <a:srgbClr val="000000"/>
                    </a:outerShdw>
                  </a:effectLst>
                  <a:latin typeface="Tahoma" pitchFamily="34" charset="0"/>
                </a:rPr>
                <a:t>SRY </a:t>
              </a:r>
              <a:r>
                <a:rPr lang="hu-HU" sz="2000" dirty="0" err="1">
                  <a:solidFill>
                    <a:srgbClr val="FFFFFF"/>
                  </a:solidFill>
                  <a:effectLst>
                    <a:outerShdw blurRad="38100" dist="38100" dir="2700000" algn="tl">
                      <a:srgbClr val="000000"/>
                    </a:outerShdw>
                  </a:effectLst>
                  <a:latin typeface="Tahoma" pitchFamily="34" charset="0"/>
                </a:rPr>
                <a:t>exprimiert</a:t>
              </a:r>
              <a:r>
                <a:rPr lang="hu-HU" sz="2000" dirty="0">
                  <a:solidFill>
                    <a:srgbClr val="FFFFFF"/>
                  </a:solidFill>
                  <a:effectLst>
                    <a:outerShdw blurRad="38100" dist="38100" dir="2700000" algn="tl">
                      <a:srgbClr val="000000"/>
                    </a:outerShdw>
                  </a:effectLst>
                  <a:latin typeface="Tahoma" pitchFamily="34" charset="0"/>
                </a:rPr>
                <a:t> </a:t>
              </a:r>
              <a:r>
                <a:rPr lang="hu-HU" sz="2000" dirty="0" err="1">
                  <a:solidFill>
                    <a:srgbClr val="FFFFFF"/>
                  </a:solidFill>
                  <a:effectLst>
                    <a:outerShdw blurRad="38100" dist="38100" dir="2700000" algn="tl">
                      <a:srgbClr val="000000"/>
                    </a:outerShdw>
                  </a:effectLst>
                  <a:latin typeface="Tahoma" pitchFamily="34" charset="0"/>
                </a:rPr>
                <a:t>sich</a:t>
              </a:r>
              <a:r>
                <a:rPr lang="hu-HU" sz="2000" dirty="0">
                  <a:solidFill>
                    <a:srgbClr val="FFFFFF"/>
                  </a:solidFill>
                  <a:effectLst>
                    <a:outerShdw blurRad="38100" dist="38100" dir="2700000" algn="tl">
                      <a:srgbClr val="000000"/>
                    </a:outerShdw>
                  </a:effectLst>
                  <a:latin typeface="Tahoma" pitchFamily="34" charset="0"/>
                </a:rPr>
                <a:t> </a:t>
              </a:r>
            </a:p>
            <a:p>
              <a:pPr eaLnBrk="0" hangingPunct="0">
                <a:defRPr/>
              </a:pPr>
              <a:r>
                <a:rPr lang="hu-HU" sz="2000" dirty="0" err="1">
                  <a:solidFill>
                    <a:srgbClr val="FFFFFF"/>
                  </a:solidFill>
                  <a:effectLst>
                    <a:outerShdw blurRad="38100" dist="38100" dir="2700000" algn="tl">
                      <a:srgbClr val="000000"/>
                    </a:outerShdw>
                  </a:effectLst>
                  <a:latin typeface="Tahoma" pitchFamily="34" charset="0"/>
                </a:rPr>
                <a:t>ausschliesslich</a:t>
              </a:r>
              <a:r>
                <a:rPr lang="hu-HU" sz="2000" dirty="0">
                  <a:solidFill>
                    <a:srgbClr val="FFFFFF"/>
                  </a:solidFill>
                  <a:effectLst>
                    <a:outerShdw blurRad="38100" dist="38100" dir="2700000" algn="tl">
                      <a:srgbClr val="000000"/>
                    </a:outerShdw>
                  </a:effectLst>
                  <a:latin typeface="Tahoma" pitchFamily="34" charset="0"/>
                </a:rPr>
                <a:t> </a:t>
              </a:r>
              <a:r>
                <a:rPr lang="hu-HU" sz="2000" dirty="0" err="1">
                  <a:solidFill>
                    <a:srgbClr val="FFFFFF"/>
                  </a:solidFill>
                  <a:effectLst>
                    <a:outerShdw blurRad="38100" dist="38100" dir="2700000" algn="tl">
                      <a:srgbClr val="000000"/>
                    </a:outerShdw>
                  </a:effectLst>
                  <a:latin typeface="Tahoma" pitchFamily="34" charset="0"/>
                </a:rPr>
                <a:t>nur</a:t>
              </a:r>
              <a:r>
                <a:rPr lang="hu-HU" sz="2000" dirty="0">
                  <a:solidFill>
                    <a:srgbClr val="FFFFFF"/>
                  </a:solidFill>
                  <a:effectLst>
                    <a:outerShdw blurRad="38100" dist="38100" dir="2700000" algn="tl">
                      <a:srgbClr val="000000"/>
                    </a:outerShdw>
                  </a:effectLst>
                  <a:latin typeface="Tahoma" pitchFamily="34" charset="0"/>
                </a:rPr>
                <a:t> in </a:t>
              </a:r>
              <a:r>
                <a:rPr lang="hu-HU" sz="2000" dirty="0" err="1">
                  <a:solidFill>
                    <a:srgbClr val="FFFFFF"/>
                  </a:solidFill>
                  <a:effectLst>
                    <a:outerShdw blurRad="38100" dist="38100" dir="2700000" algn="tl">
                      <a:srgbClr val="000000"/>
                    </a:outerShdw>
                  </a:effectLst>
                  <a:latin typeface="Tahoma" pitchFamily="34" charset="0"/>
                </a:rPr>
                <a:t>Hoden</a:t>
              </a:r>
              <a:r>
                <a:rPr lang="hu-HU" sz="2000" dirty="0">
                  <a:solidFill>
                    <a:srgbClr val="FFFFFF"/>
                  </a:solidFill>
                  <a:effectLst>
                    <a:outerShdw blurRad="38100" dist="38100" dir="2700000" algn="tl">
                      <a:srgbClr val="000000"/>
                    </a:outerShdw>
                  </a:effectLst>
                  <a:latin typeface="Tahoma" pitchFamily="34" charset="0"/>
                </a:rPr>
                <a:t>:</a:t>
              </a:r>
            </a:p>
          </p:txBody>
        </p:sp>
        <p:pic>
          <p:nvPicPr>
            <p:cNvPr id="51205" name="Picture 6"/>
            <p:cNvPicPr>
              <a:picLocks noChangeAspect="1" noChangeArrowheads="1"/>
            </p:cNvPicPr>
            <p:nvPr/>
          </p:nvPicPr>
          <p:blipFill>
            <a:blip r:embed="rId2" cstate="print"/>
            <a:srcRect/>
            <a:stretch>
              <a:fillRect/>
            </a:stretch>
          </p:blipFill>
          <p:spPr bwMode="auto">
            <a:xfrm>
              <a:off x="3648" y="1824"/>
              <a:ext cx="1604" cy="2235"/>
            </a:xfrm>
            <a:prstGeom prst="rect">
              <a:avLst/>
            </a:prstGeom>
            <a:noFill/>
            <a:ln w="9525">
              <a:noFill/>
              <a:miter lim="800000"/>
              <a:headEnd/>
              <a:tailEnd/>
            </a:ln>
          </p:spPr>
        </p:pic>
        <p:pic>
          <p:nvPicPr>
            <p:cNvPr id="51206" name="Picture 7"/>
            <p:cNvPicPr>
              <a:picLocks noChangeAspect="1" noChangeArrowheads="1"/>
            </p:cNvPicPr>
            <p:nvPr/>
          </p:nvPicPr>
          <p:blipFill>
            <a:blip r:embed="rId3" cstate="print"/>
            <a:srcRect/>
            <a:stretch>
              <a:fillRect/>
            </a:stretch>
          </p:blipFill>
          <p:spPr bwMode="auto">
            <a:xfrm>
              <a:off x="288" y="144"/>
              <a:ext cx="2320" cy="2448"/>
            </a:xfrm>
            <a:prstGeom prst="rect">
              <a:avLst/>
            </a:prstGeom>
            <a:noFill/>
            <a:ln w="9525">
              <a:noFill/>
              <a:miter lim="800000"/>
              <a:headEnd/>
              <a:tailEnd/>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1403350" y="347663"/>
            <a:ext cx="6264275" cy="6092825"/>
          </a:xfrm>
          <a:prstGeom prst="rect">
            <a:avLst/>
          </a:prstGeom>
          <a:noFill/>
          <a:ln w="9525">
            <a:noFill/>
            <a:miter lim="800000"/>
            <a:headEnd/>
            <a:tailEnd/>
          </a:ln>
        </p:spPr>
      </p:pic>
      <p:sp>
        <p:nvSpPr>
          <p:cNvPr id="14339" name="Szövegdoboz 2"/>
          <p:cNvSpPr txBox="1">
            <a:spLocks noChangeArrowheads="1"/>
          </p:cNvSpPr>
          <p:nvPr/>
        </p:nvSpPr>
        <p:spPr bwMode="auto">
          <a:xfrm>
            <a:off x="7920038" y="6596063"/>
            <a:ext cx="1223962" cy="261937"/>
          </a:xfrm>
          <a:prstGeom prst="rect">
            <a:avLst/>
          </a:prstGeom>
          <a:noFill/>
          <a:ln w="9525">
            <a:noFill/>
            <a:miter lim="800000"/>
            <a:headEnd/>
            <a:tailEnd/>
          </a:ln>
        </p:spPr>
        <p:txBody>
          <a:bodyPr>
            <a:spAutoFit/>
          </a:bodyPr>
          <a:lstStyle/>
          <a:p>
            <a:pPr eaLnBrk="0" hangingPunct="0"/>
            <a:r>
              <a:rPr lang="hu-HU" sz="1100"/>
              <a:t>Schmoll 2002</a:t>
            </a:r>
            <a:endParaRPr lang="de-DE" sz="110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body" idx="1"/>
          </p:nvPr>
        </p:nvSpPr>
        <p:spPr>
          <a:xfrm>
            <a:off x="685800" y="609600"/>
            <a:ext cx="7772400" cy="5486400"/>
          </a:xfrm>
        </p:spPr>
        <p:txBody>
          <a:bodyPr/>
          <a:lstStyle/>
          <a:p>
            <a:pPr>
              <a:lnSpc>
                <a:spcPct val="90000"/>
              </a:lnSpc>
              <a:defRPr/>
            </a:pPr>
            <a:r>
              <a:rPr lang="hu-HU" sz="2400" smtClean="0">
                <a:solidFill>
                  <a:srgbClr val="FFFFFF"/>
                </a:solidFill>
              </a:rPr>
              <a:t>SRY Protein (TF) exprimiert sich </a:t>
            </a:r>
            <a:r>
              <a:rPr lang="hu-HU" sz="2400" smtClean="0">
                <a:solidFill>
                  <a:schemeClr val="bg2"/>
                </a:solidFill>
              </a:rPr>
              <a:t>ausschlieslich</a:t>
            </a:r>
            <a:r>
              <a:rPr lang="hu-HU" sz="2400" smtClean="0">
                <a:solidFill>
                  <a:srgbClr val="FFFFFF"/>
                </a:solidFill>
              </a:rPr>
              <a:t> in dem differenzierenden Hoden: hier </a:t>
            </a:r>
            <a:r>
              <a:rPr lang="hu-HU" sz="2400" smtClean="0">
                <a:solidFill>
                  <a:schemeClr val="bg2"/>
                </a:solidFill>
              </a:rPr>
              <a:t>nur </a:t>
            </a:r>
            <a:r>
              <a:rPr lang="hu-HU" sz="2400" smtClean="0">
                <a:solidFill>
                  <a:srgbClr val="FFFFFF"/>
                </a:solidFill>
              </a:rPr>
              <a:t>in den Sertoli Zellen..</a:t>
            </a:r>
          </a:p>
          <a:p>
            <a:pPr>
              <a:lnSpc>
                <a:spcPct val="90000"/>
              </a:lnSpc>
              <a:defRPr/>
            </a:pPr>
            <a:r>
              <a:rPr lang="hu-HU" sz="2400" smtClean="0">
                <a:solidFill>
                  <a:srgbClr val="FFFFFF"/>
                </a:solidFill>
              </a:rPr>
              <a:t>Sertoli Zelle: der erste differenzierte Zelltyp des Hodens.</a:t>
            </a:r>
          </a:p>
          <a:p>
            <a:pPr>
              <a:lnSpc>
                <a:spcPct val="90000"/>
              </a:lnSpc>
              <a:defRPr/>
            </a:pPr>
            <a:r>
              <a:rPr lang="hu-HU" sz="2400" smtClean="0">
                <a:solidFill>
                  <a:srgbClr val="FFFFFF"/>
                </a:solidFill>
              </a:rPr>
              <a:t>Wenn Mause-Morulen gemischt werden (sog. </a:t>
            </a:r>
            <a:r>
              <a:rPr lang="hu-HU" sz="2400" smtClean="0">
                <a:solidFill>
                  <a:srgbClr val="FF0000"/>
                </a:solidFill>
              </a:rPr>
              <a:t>Chimären</a:t>
            </a:r>
            <a:r>
              <a:rPr lang="hu-HU" sz="2400" smtClean="0">
                <a:solidFill>
                  <a:srgbClr val="FFFFFF"/>
                </a:solidFill>
              </a:rPr>
              <a:t>), vereinigen sich in einer Blastula. Die Blastula wird im Uterus implantiert. Wenn eine XX und eine XY Morula sind gemischt, das Neugeborene wird männlich, wenn die Häufigkeit der Zellen mit Genotyp von XY in den Hoden das 25%erreicht.</a:t>
            </a:r>
          </a:p>
          <a:p>
            <a:pPr>
              <a:lnSpc>
                <a:spcPct val="90000"/>
              </a:lnSpc>
              <a:defRPr/>
            </a:pPr>
            <a:r>
              <a:rPr lang="hu-HU" sz="2400" smtClean="0">
                <a:solidFill>
                  <a:srgbClr val="FFFFFF"/>
                </a:solidFill>
              </a:rPr>
              <a:t>Alle Gewebe solcher Embryonen sind </a:t>
            </a:r>
            <a:r>
              <a:rPr lang="hu-HU" sz="2400" smtClean="0">
                <a:solidFill>
                  <a:schemeClr val="bg2"/>
                </a:solidFill>
              </a:rPr>
              <a:t>Mosaik</a:t>
            </a:r>
            <a:r>
              <a:rPr lang="hu-HU" sz="2400" smtClean="0">
                <a:solidFill>
                  <a:srgbClr val="FFFFFF"/>
                </a:solidFill>
              </a:rPr>
              <a:t>: mit einzigen Ausnahem von </a:t>
            </a:r>
            <a:r>
              <a:rPr lang="hu-HU" sz="2400" smtClean="0">
                <a:solidFill>
                  <a:schemeClr val="bg2"/>
                </a:solidFill>
              </a:rPr>
              <a:t>Sertoli</a:t>
            </a:r>
            <a:r>
              <a:rPr lang="hu-HU" sz="2400" smtClean="0">
                <a:solidFill>
                  <a:srgbClr val="FFFFFF"/>
                </a:solidFill>
              </a:rPr>
              <a:t> Zellen!</a:t>
            </a:r>
          </a:p>
          <a:p>
            <a:pPr>
              <a:lnSpc>
                <a:spcPct val="90000"/>
              </a:lnSpc>
              <a:defRPr/>
            </a:pPr>
            <a:r>
              <a:rPr lang="hu-HU" sz="2400" smtClean="0">
                <a:solidFill>
                  <a:srgbClr val="FFFFFF"/>
                </a:solidFill>
              </a:rPr>
              <a:t>SRY Expression ist verantwortlich für die Differenzierung der Sertoli Zellen.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a:lstStyle/>
          <a:p>
            <a:pPr>
              <a:defRPr/>
            </a:pPr>
            <a:r>
              <a:rPr lang="hu-HU" sz="2800" smtClean="0"/>
              <a:t>Problemen mit SRY</a:t>
            </a:r>
          </a:p>
        </p:txBody>
      </p:sp>
      <p:sp>
        <p:nvSpPr>
          <p:cNvPr id="57347" name="Rectangle 3"/>
          <p:cNvSpPr>
            <a:spLocks noGrp="1" noChangeArrowheads="1"/>
          </p:cNvSpPr>
          <p:nvPr>
            <p:ph type="body" idx="4294967295"/>
          </p:nvPr>
        </p:nvSpPr>
        <p:spPr/>
        <p:txBody>
          <a:bodyPr/>
          <a:lstStyle/>
          <a:p>
            <a:pPr>
              <a:lnSpc>
                <a:spcPct val="90000"/>
              </a:lnSpc>
              <a:defRPr/>
            </a:pPr>
            <a:r>
              <a:rPr lang="hu-HU" sz="2400" smtClean="0">
                <a:solidFill>
                  <a:srgbClr val="FFFFFF"/>
                </a:solidFill>
              </a:rPr>
              <a:t>Kommt nur in den Säugetieren vor.</a:t>
            </a:r>
          </a:p>
          <a:p>
            <a:pPr>
              <a:lnSpc>
                <a:spcPct val="90000"/>
              </a:lnSpc>
              <a:defRPr/>
            </a:pPr>
            <a:r>
              <a:rPr lang="hu-HU" sz="2400" smtClean="0">
                <a:solidFill>
                  <a:srgbClr val="FFFFFF"/>
                </a:solidFill>
              </a:rPr>
              <a:t>Das Gen ist sehr variabel zwischen Tierarten, nur HMG box ist seht konservativ.</a:t>
            </a:r>
          </a:p>
          <a:p>
            <a:pPr>
              <a:lnSpc>
                <a:spcPct val="90000"/>
              </a:lnSpc>
              <a:defRPr/>
            </a:pPr>
            <a:r>
              <a:rPr lang="hu-HU" sz="2400" smtClean="0">
                <a:solidFill>
                  <a:srgbClr val="FFFFFF"/>
                </a:solidFill>
              </a:rPr>
              <a:t>Es gibt XY Frauen, deren Y Kromosom ist in Ordnung. Bei denen ist ein autosomales Gen,  SOX9, ist mutiert. </a:t>
            </a:r>
          </a:p>
          <a:p>
            <a:pPr>
              <a:lnSpc>
                <a:spcPct val="90000"/>
              </a:lnSpc>
              <a:defRPr/>
            </a:pPr>
            <a:r>
              <a:rPr lang="hu-HU" sz="2400" smtClean="0">
                <a:solidFill>
                  <a:srgbClr val="FFFFFF"/>
                </a:solidFill>
              </a:rPr>
              <a:t>SRY: exprimiert zu kurz in den Sertoli Zellen.</a:t>
            </a:r>
          </a:p>
          <a:p>
            <a:pPr>
              <a:lnSpc>
                <a:spcPct val="90000"/>
              </a:lnSpc>
              <a:defRPr/>
            </a:pPr>
            <a:r>
              <a:rPr lang="hu-HU" sz="2400" smtClean="0">
                <a:solidFill>
                  <a:srgbClr val="FFFFFF"/>
                </a:solidFill>
              </a:rPr>
              <a:t>SOX9 ist sehr konservativ: exprimiert sich nur während männlichen Differenzierung in den Hoden  aller Säugetieren, Vögel, sogar Schildkröten.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defRPr/>
            </a:pPr>
            <a:r>
              <a:rPr lang="hu-HU" sz="2800" smtClean="0"/>
              <a:t>Autosomale Gene in GD: SOX-9</a:t>
            </a:r>
          </a:p>
        </p:txBody>
      </p:sp>
      <p:sp>
        <p:nvSpPr>
          <p:cNvPr id="58371" name="Rectangle 3"/>
          <p:cNvSpPr>
            <a:spLocks noGrp="1" noChangeArrowheads="1"/>
          </p:cNvSpPr>
          <p:nvPr>
            <p:ph type="body" idx="1"/>
          </p:nvPr>
        </p:nvSpPr>
        <p:spPr/>
        <p:txBody>
          <a:bodyPr/>
          <a:lstStyle/>
          <a:p>
            <a:pPr>
              <a:lnSpc>
                <a:spcPct val="80000"/>
              </a:lnSpc>
              <a:defRPr/>
            </a:pPr>
            <a:r>
              <a:rPr lang="hu-HU" sz="2400" smtClean="0"/>
              <a:t>SOX9 exprimiert sich nur in den Sertoli Zellen, anber lebenslang. Es ist auch ein TF (mit HMG box). Seine Expression folg unmittelbar die des Sry Gens.</a:t>
            </a:r>
          </a:p>
          <a:p>
            <a:pPr>
              <a:lnSpc>
                <a:spcPct val="80000"/>
              </a:lnSpc>
              <a:defRPr/>
            </a:pPr>
            <a:r>
              <a:rPr lang="hu-HU" sz="2400" smtClean="0"/>
              <a:t>SOX-9 +/- (Mensch): Wachstumsfehler (CMD); ¾ der XY-Patienten sind Frauen.</a:t>
            </a:r>
          </a:p>
          <a:p>
            <a:pPr>
              <a:lnSpc>
                <a:spcPct val="80000"/>
              </a:lnSpc>
              <a:defRPr/>
            </a:pPr>
            <a:r>
              <a:rPr lang="hu-HU" sz="2400" smtClean="0"/>
              <a:t>Kaskade der Geschlechtsdetermination: Expression von SRY induziert die des SOX9. Expression von Sox9 schaltet die Expression von SF-1 ein.</a:t>
            </a:r>
          </a:p>
          <a:p>
            <a:pPr>
              <a:lnSpc>
                <a:spcPct val="80000"/>
              </a:lnSpc>
              <a:defRPr/>
            </a:pPr>
            <a:r>
              <a:rPr lang="hu-HU" sz="2400" smtClean="0"/>
              <a:t>SF-1 (steroidogenetic factor-1) stimuliert die Expression von Schlüsselenzyme der Steroidsynthese. Anderseits: bindet sich an dem Promoter von AMH an.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cstate="print"/>
          <a:srcRect/>
          <a:stretch>
            <a:fillRect/>
          </a:stretch>
        </p:blipFill>
        <p:spPr bwMode="auto">
          <a:xfrm>
            <a:off x="7970838" y="6224588"/>
            <a:ext cx="1062037" cy="517525"/>
          </a:xfrm>
          <a:prstGeom prst="rect">
            <a:avLst/>
          </a:prstGeom>
          <a:noFill/>
          <a:ln w="9525">
            <a:noFill/>
            <a:miter lim="800000"/>
            <a:headEnd/>
            <a:tailEnd/>
          </a:ln>
        </p:spPr>
      </p:pic>
      <p:pic>
        <p:nvPicPr>
          <p:cNvPr id="55299" name="Picture 3"/>
          <p:cNvPicPr>
            <a:picLocks noChangeAspect="1" noChangeArrowheads="1"/>
          </p:cNvPicPr>
          <p:nvPr/>
        </p:nvPicPr>
        <p:blipFill>
          <a:blip r:embed="rId4" cstate="print"/>
          <a:srcRect/>
          <a:stretch>
            <a:fillRect/>
          </a:stretch>
        </p:blipFill>
        <p:spPr bwMode="auto">
          <a:xfrm>
            <a:off x="1265238" y="1270000"/>
            <a:ext cx="6613525" cy="4316413"/>
          </a:xfrm>
          <a:prstGeom prst="rect">
            <a:avLst/>
          </a:prstGeom>
          <a:noFill/>
          <a:ln w="9525">
            <a:noFill/>
            <a:miter lim="800000"/>
            <a:headEnd/>
            <a:tailEnd/>
          </a:ln>
        </p:spPr>
      </p:pic>
      <p:sp>
        <p:nvSpPr>
          <p:cNvPr id="55300" name="Text Box 4"/>
          <p:cNvSpPr txBox="1">
            <a:spLocks noChangeArrowheads="1"/>
          </p:cNvSpPr>
          <p:nvPr/>
        </p:nvSpPr>
        <p:spPr bwMode="auto">
          <a:xfrm>
            <a:off x="163513" y="6694488"/>
            <a:ext cx="8816975" cy="109537"/>
          </a:xfrm>
          <a:prstGeom prst="rect">
            <a:avLst/>
          </a:prstGeom>
          <a:noFill/>
          <a:ln w="9525">
            <a:noFill/>
            <a:miter lim="800000"/>
            <a:headEnd/>
            <a:tailEnd/>
          </a:ln>
        </p:spPr>
        <p:txBody>
          <a:bodyPr lIns="0" tIns="0" rIns="0" bIns="0">
            <a:spAutoFit/>
          </a:bodyPr>
          <a:lstStyle/>
          <a:p>
            <a:pPr defTabSz="828675" hangingPunct="0">
              <a:lnSpc>
                <a:spcPct val="97000"/>
              </a:lnSpc>
              <a:buClr>
                <a:srgbClr val="000000"/>
              </a:buClr>
              <a:buSzPct val="45000"/>
              <a:buFont typeface="StarSymbol"/>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pPr>
            <a:r>
              <a:rPr lang="en-GB" sz="700">
                <a:solidFill>
                  <a:srgbClr val="000000"/>
                </a:solidFill>
              </a:rPr>
              <a:t>Copyright ©2002 BMJ Publishing Group Ltd.</a:t>
            </a:r>
          </a:p>
        </p:txBody>
      </p:sp>
      <p:sp>
        <p:nvSpPr>
          <p:cNvPr id="55301" name="Text Box 5"/>
          <p:cNvSpPr txBox="1">
            <a:spLocks noChangeArrowheads="1"/>
          </p:cNvSpPr>
          <p:nvPr/>
        </p:nvSpPr>
        <p:spPr bwMode="auto">
          <a:xfrm>
            <a:off x="1265238" y="5686425"/>
            <a:ext cx="6613525" cy="0"/>
          </a:xfrm>
          <a:prstGeom prst="rect">
            <a:avLst/>
          </a:prstGeom>
          <a:noFill/>
          <a:ln w="9525">
            <a:noFill/>
            <a:miter lim="800000"/>
            <a:headEnd/>
            <a:tailEnd/>
          </a:ln>
        </p:spPr>
        <p:txBody>
          <a:bodyPr lIns="0" tIns="0" rIns="0" bIns="0">
            <a:spAutoFit/>
          </a:bodyPr>
          <a:lstStyle/>
          <a:p>
            <a:pPr defTabSz="828675" hangingPunct="0">
              <a:lnSpc>
                <a:spcPct val="97000"/>
              </a:lnSpc>
              <a:buClr>
                <a:srgbClr val="000000"/>
              </a:buClr>
              <a:buSzPct val="45000"/>
              <a:buFont typeface="StarSymbol"/>
              <a:buNone/>
              <a:tabLst>
                <a:tab pos="657225" algn="l"/>
                <a:tab pos="1312863" algn="l"/>
                <a:tab pos="1970088" algn="l"/>
                <a:tab pos="2627313" algn="l"/>
                <a:tab pos="3282950" algn="l"/>
                <a:tab pos="3940175" algn="l"/>
                <a:tab pos="4595813" algn="l"/>
                <a:tab pos="5253038" algn="l"/>
                <a:tab pos="5910263" algn="l"/>
                <a:tab pos="6565900" algn="l"/>
              </a:tabLst>
            </a:pPr>
            <a:r>
              <a:rPr lang="en-GB" sz="1100" b="1">
                <a:solidFill>
                  <a:srgbClr val="000000"/>
                </a:solidFill>
              </a:rPr>
              <a:t>Mansour, S et al. J Med Genet 2002;39:597-602</a:t>
            </a:r>
          </a:p>
        </p:txBody>
      </p:sp>
      <p:sp>
        <p:nvSpPr>
          <p:cNvPr id="55302" name="Text Box 6"/>
          <p:cNvSpPr txBox="1">
            <a:spLocks noChangeArrowheads="1"/>
          </p:cNvSpPr>
          <p:nvPr/>
        </p:nvSpPr>
        <p:spPr bwMode="auto">
          <a:xfrm>
            <a:off x="163513" y="163513"/>
            <a:ext cx="8816975" cy="944562"/>
          </a:xfrm>
          <a:prstGeom prst="rect">
            <a:avLst/>
          </a:prstGeom>
          <a:noFill/>
          <a:ln w="9525">
            <a:noFill/>
            <a:miter lim="800000"/>
            <a:headEnd/>
            <a:tailEnd/>
          </a:ln>
        </p:spPr>
        <p:txBody>
          <a:bodyPr lIns="0" tIns="0" rIns="0" bIns="0" anchor="ctr" anchorCtr="1">
            <a:spAutoFit/>
          </a:bodyPr>
          <a:lstStyle/>
          <a:p>
            <a:pPr algn="ctr" defTabSz="828675" hangingPunct="0">
              <a:lnSpc>
                <a:spcPct val="97000"/>
              </a:lnSpc>
              <a:buClr>
                <a:srgbClr val="000000"/>
              </a:buClr>
              <a:buSzPct val="45000"/>
              <a:buFont typeface="StarSymbol"/>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pPr>
            <a:r>
              <a:rPr lang="en-GB" sz="1500" b="1">
                <a:solidFill>
                  <a:srgbClr val="000000"/>
                </a:solidFill>
              </a:rPr>
              <a:t>Figure 1 Patient 1 aged 18 years.</a:t>
            </a:r>
          </a:p>
        </p:txBody>
      </p:sp>
      <p:sp>
        <p:nvSpPr>
          <p:cNvPr id="55303" name="Text Box 8"/>
          <p:cNvSpPr txBox="1">
            <a:spLocks noChangeArrowheads="1"/>
          </p:cNvSpPr>
          <p:nvPr/>
        </p:nvSpPr>
        <p:spPr bwMode="auto">
          <a:xfrm>
            <a:off x="179388" y="6237288"/>
            <a:ext cx="5040312" cy="304800"/>
          </a:xfrm>
          <a:prstGeom prst="rect">
            <a:avLst/>
          </a:prstGeom>
          <a:noFill/>
          <a:ln w="9525">
            <a:noFill/>
            <a:miter lim="800000"/>
            <a:headEnd/>
            <a:tailEnd/>
          </a:ln>
        </p:spPr>
        <p:txBody>
          <a:bodyPr>
            <a:spAutoFit/>
          </a:bodyPr>
          <a:lstStyle/>
          <a:p>
            <a:pPr eaLnBrk="0" hangingPunct="0">
              <a:spcBef>
                <a:spcPct val="50000"/>
              </a:spcBef>
            </a:pPr>
            <a:r>
              <a:rPr lang="hu-HU" sz="1400" b="1"/>
              <a:t>The phenotype of survivors of campomelic dysplasia</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cstate="print"/>
          <a:srcRect/>
          <a:stretch>
            <a:fillRect/>
          </a:stretch>
        </p:blipFill>
        <p:spPr bwMode="auto">
          <a:xfrm>
            <a:off x="7970838" y="6224588"/>
            <a:ext cx="1062037" cy="517525"/>
          </a:xfrm>
          <a:prstGeom prst="rect">
            <a:avLst/>
          </a:prstGeom>
          <a:noFill/>
          <a:ln w="9525">
            <a:noFill/>
            <a:miter lim="800000"/>
            <a:headEnd/>
            <a:tailEnd/>
          </a:ln>
        </p:spPr>
      </p:pic>
      <p:pic>
        <p:nvPicPr>
          <p:cNvPr id="56323" name="Picture 3"/>
          <p:cNvPicPr>
            <a:picLocks noChangeAspect="1" noChangeArrowheads="1"/>
          </p:cNvPicPr>
          <p:nvPr/>
        </p:nvPicPr>
        <p:blipFill>
          <a:blip r:embed="rId4" cstate="print"/>
          <a:srcRect/>
          <a:stretch>
            <a:fillRect/>
          </a:stretch>
        </p:blipFill>
        <p:spPr bwMode="auto">
          <a:xfrm>
            <a:off x="1265238" y="1255713"/>
            <a:ext cx="6613525" cy="4346575"/>
          </a:xfrm>
          <a:prstGeom prst="rect">
            <a:avLst/>
          </a:prstGeom>
          <a:noFill/>
          <a:ln w="9525">
            <a:noFill/>
            <a:miter lim="800000"/>
            <a:headEnd/>
            <a:tailEnd/>
          </a:ln>
        </p:spPr>
      </p:pic>
      <p:sp>
        <p:nvSpPr>
          <p:cNvPr id="56324" name="Text Box 4"/>
          <p:cNvSpPr txBox="1">
            <a:spLocks noChangeArrowheads="1"/>
          </p:cNvSpPr>
          <p:nvPr/>
        </p:nvSpPr>
        <p:spPr bwMode="auto">
          <a:xfrm>
            <a:off x="163513" y="6694488"/>
            <a:ext cx="8816975" cy="109537"/>
          </a:xfrm>
          <a:prstGeom prst="rect">
            <a:avLst/>
          </a:prstGeom>
          <a:noFill/>
          <a:ln w="9525">
            <a:noFill/>
            <a:miter lim="800000"/>
            <a:headEnd/>
            <a:tailEnd/>
          </a:ln>
        </p:spPr>
        <p:txBody>
          <a:bodyPr lIns="0" tIns="0" rIns="0" bIns="0">
            <a:spAutoFit/>
          </a:bodyPr>
          <a:lstStyle/>
          <a:p>
            <a:pPr defTabSz="828675" hangingPunct="0">
              <a:lnSpc>
                <a:spcPct val="97000"/>
              </a:lnSpc>
              <a:buClr>
                <a:srgbClr val="000000"/>
              </a:buClr>
              <a:buSzPct val="45000"/>
              <a:buFont typeface="StarSymbol"/>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pPr>
            <a:r>
              <a:rPr lang="en-GB" sz="700">
                <a:solidFill>
                  <a:srgbClr val="000000"/>
                </a:solidFill>
              </a:rPr>
              <a:t>Copyright ©2002 BMJ Publishing Group Ltd.</a:t>
            </a:r>
          </a:p>
        </p:txBody>
      </p:sp>
      <p:sp>
        <p:nvSpPr>
          <p:cNvPr id="56325" name="Text Box 5"/>
          <p:cNvSpPr txBox="1">
            <a:spLocks noChangeArrowheads="1"/>
          </p:cNvSpPr>
          <p:nvPr/>
        </p:nvSpPr>
        <p:spPr bwMode="auto">
          <a:xfrm>
            <a:off x="1265238" y="5700713"/>
            <a:ext cx="6613525" cy="1587"/>
          </a:xfrm>
          <a:prstGeom prst="rect">
            <a:avLst/>
          </a:prstGeom>
          <a:noFill/>
          <a:ln w="9525">
            <a:noFill/>
            <a:miter lim="800000"/>
            <a:headEnd/>
            <a:tailEnd/>
          </a:ln>
        </p:spPr>
        <p:txBody>
          <a:bodyPr lIns="0" tIns="0" rIns="0" bIns="0">
            <a:spAutoFit/>
          </a:bodyPr>
          <a:lstStyle/>
          <a:p>
            <a:pPr defTabSz="828675" hangingPunct="0">
              <a:lnSpc>
                <a:spcPct val="97000"/>
              </a:lnSpc>
              <a:buClr>
                <a:srgbClr val="000000"/>
              </a:buClr>
              <a:buSzPct val="45000"/>
              <a:buFont typeface="StarSymbol"/>
              <a:buNone/>
              <a:tabLst>
                <a:tab pos="657225" algn="l"/>
                <a:tab pos="1312863" algn="l"/>
                <a:tab pos="1970088" algn="l"/>
                <a:tab pos="2627313" algn="l"/>
                <a:tab pos="3282950" algn="l"/>
                <a:tab pos="3940175" algn="l"/>
                <a:tab pos="4595813" algn="l"/>
                <a:tab pos="5253038" algn="l"/>
                <a:tab pos="5910263" algn="l"/>
                <a:tab pos="6565900" algn="l"/>
              </a:tabLst>
            </a:pPr>
            <a:r>
              <a:rPr lang="en-GB" sz="1100" b="1">
                <a:solidFill>
                  <a:srgbClr val="000000"/>
                </a:solidFill>
              </a:rPr>
              <a:t>Mansour, S et al. J Med Genet 2002;39:597-602</a:t>
            </a:r>
          </a:p>
        </p:txBody>
      </p:sp>
      <p:sp>
        <p:nvSpPr>
          <p:cNvPr id="56326" name="Text Box 6"/>
          <p:cNvSpPr txBox="1">
            <a:spLocks noChangeArrowheads="1"/>
          </p:cNvSpPr>
          <p:nvPr/>
        </p:nvSpPr>
        <p:spPr bwMode="auto">
          <a:xfrm>
            <a:off x="163513" y="163513"/>
            <a:ext cx="8816975" cy="928687"/>
          </a:xfrm>
          <a:prstGeom prst="rect">
            <a:avLst/>
          </a:prstGeom>
          <a:noFill/>
          <a:ln w="9525">
            <a:noFill/>
            <a:miter lim="800000"/>
            <a:headEnd/>
            <a:tailEnd/>
          </a:ln>
        </p:spPr>
        <p:txBody>
          <a:bodyPr lIns="0" tIns="0" rIns="0" bIns="0" anchor="ctr" anchorCtr="1">
            <a:spAutoFit/>
          </a:bodyPr>
          <a:lstStyle/>
          <a:p>
            <a:pPr algn="ctr" defTabSz="828675" hangingPunct="0">
              <a:lnSpc>
                <a:spcPct val="97000"/>
              </a:lnSpc>
              <a:buClr>
                <a:srgbClr val="000000"/>
              </a:buClr>
              <a:buSzPct val="45000"/>
              <a:buFont typeface="StarSymbol"/>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pPr>
            <a:r>
              <a:rPr lang="en-GB" sz="1500" b="1">
                <a:solidFill>
                  <a:srgbClr val="000000"/>
                </a:solidFill>
              </a:rPr>
              <a:t>Figure 2 Patient 2 aged 3.5 years.</a:t>
            </a:r>
          </a:p>
        </p:txBody>
      </p:sp>
      <p:sp>
        <p:nvSpPr>
          <p:cNvPr id="56327" name="Text Box 8"/>
          <p:cNvSpPr txBox="1">
            <a:spLocks noChangeArrowheads="1"/>
          </p:cNvSpPr>
          <p:nvPr/>
        </p:nvSpPr>
        <p:spPr bwMode="auto">
          <a:xfrm>
            <a:off x="179388" y="6237288"/>
            <a:ext cx="5040312" cy="304800"/>
          </a:xfrm>
          <a:prstGeom prst="rect">
            <a:avLst/>
          </a:prstGeom>
          <a:noFill/>
          <a:ln w="9525">
            <a:noFill/>
            <a:miter lim="800000"/>
            <a:headEnd/>
            <a:tailEnd/>
          </a:ln>
        </p:spPr>
        <p:txBody>
          <a:bodyPr>
            <a:spAutoFit/>
          </a:bodyPr>
          <a:lstStyle/>
          <a:p>
            <a:pPr eaLnBrk="0" hangingPunct="0">
              <a:spcBef>
                <a:spcPct val="50000"/>
              </a:spcBef>
            </a:pPr>
            <a:r>
              <a:rPr lang="hu-HU" sz="1400" b="1"/>
              <a:t>The phenotype of survivors of campomelic dysplasia</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cstate="print"/>
          <a:srcRect/>
          <a:stretch>
            <a:fillRect/>
          </a:stretch>
        </p:blipFill>
        <p:spPr bwMode="auto">
          <a:xfrm>
            <a:off x="7970838" y="6224588"/>
            <a:ext cx="1062037" cy="517525"/>
          </a:xfrm>
          <a:prstGeom prst="rect">
            <a:avLst/>
          </a:prstGeom>
          <a:noFill/>
          <a:ln w="9525">
            <a:noFill/>
            <a:miter lim="800000"/>
            <a:headEnd/>
            <a:tailEnd/>
          </a:ln>
        </p:spPr>
      </p:pic>
      <p:pic>
        <p:nvPicPr>
          <p:cNvPr id="57347" name="Picture 3"/>
          <p:cNvPicPr>
            <a:picLocks noChangeAspect="1" noChangeArrowheads="1"/>
          </p:cNvPicPr>
          <p:nvPr/>
        </p:nvPicPr>
        <p:blipFill>
          <a:blip r:embed="rId4" cstate="print"/>
          <a:srcRect/>
          <a:stretch>
            <a:fillRect/>
          </a:stretch>
        </p:blipFill>
        <p:spPr bwMode="auto">
          <a:xfrm>
            <a:off x="2978150" y="979488"/>
            <a:ext cx="3186113" cy="4899025"/>
          </a:xfrm>
          <a:prstGeom prst="rect">
            <a:avLst/>
          </a:prstGeom>
          <a:noFill/>
          <a:ln w="9525">
            <a:noFill/>
            <a:miter lim="800000"/>
            <a:headEnd/>
            <a:tailEnd/>
          </a:ln>
        </p:spPr>
      </p:pic>
      <p:sp>
        <p:nvSpPr>
          <p:cNvPr id="57348" name="Text Box 4"/>
          <p:cNvSpPr txBox="1">
            <a:spLocks noChangeArrowheads="1"/>
          </p:cNvSpPr>
          <p:nvPr/>
        </p:nvSpPr>
        <p:spPr bwMode="auto">
          <a:xfrm>
            <a:off x="163513" y="6694488"/>
            <a:ext cx="8816975" cy="109537"/>
          </a:xfrm>
          <a:prstGeom prst="rect">
            <a:avLst/>
          </a:prstGeom>
          <a:noFill/>
          <a:ln w="9525">
            <a:noFill/>
            <a:miter lim="800000"/>
            <a:headEnd/>
            <a:tailEnd/>
          </a:ln>
        </p:spPr>
        <p:txBody>
          <a:bodyPr lIns="0" tIns="0" rIns="0" bIns="0">
            <a:spAutoFit/>
          </a:bodyPr>
          <a:lstStyle/>
          <a:p>
            <a:pPr defTabSz="828675" hangingPunct="0">
              <a:lnSpc>
                <a:spcPct val="97000"/>
              </a:lnSpc>
              <a:buClr>
                <a:srgbClr val="000000"/>
              </a:buClr>
              <a:buSzPct val="45000"/>
              <a:buFont typeface="StarSymbol"/>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pPr>
            <a:r>
              <a:rPr lang="en-GB" sz="700">
                <a:solidFill>
                  <a:srgbClr val="000000"/>
                </a:solidFill>
              </a:rPr>
              <a:t>Copyright ©2002 BMJ Publishing Group Ltd.</a:t>
            </a:r>
          </a:p>
        </p:txBody>
      </p:sp>
      <p:sp>
        <p:nvSpPr>
          <p:cNvPr id="57349" name="Text Box 5"/>
          <p:cNvSpPr txBox="1">
            <a:spLocks noChangeArrowheads="1"/>
          </p:cNvSpPr>
          <p:nvPr/>
        </p:nvSpPr>
        <p:spPr bwMode="auto">
          <a:xfrm>
            <a:off x="2978150" y="5976938"/>
            <a:ext cx="6611938" cy="1587"/>
          </a:xfrm>
          <a:prstGeom prst="rect">
            <a:avLst/>
          </a:prstGeom>
          <a:noFill/>
          <a:ln w="9525">
            <a:noFill/>
            <a:miter lim="800000"/>
            <a:headEnd/>
            <a:tailEnd/>
          </a:ln>
        </p:spPr>
        <p:txBody>
          <a:bodyPr lIns="0" tIns="0" rIns="0" bIns="0">
            <a:spAutoFit/>
          </a:bodyPr>
          <a:lstStyle/>
          <a:p>
            <a:pPr defTabSz="828675" hangingPunct="0">
              <a:lnSpc>
                <a:spcPct val="97000"/>
              </a:lnSpc>
              <a:buClr>
                <a:srgbClr val="000000"/>
              </a:buClr>
              <a:buSzPct val="45000"/>
              <a:buFont typeface="StarSymbol"/>
              <a:buNone/>
              <a:tabLst>
                <a:tab pos="657225" algn="l"/>
                <a:tab pos="1312863" algn="l"/>
                <a:tab pos="1970088" algn="l"/>
                <a:tab pos="2627313" algn="l"/>
                <a:tab pos="3282950" algn="l"/>
                <a:tab pos="3940175" algn="l"/>
                <a:tab pos="4595813" algn="l"/>
                <a:tab pos="5253038" algn="l"/>
                <a:tab pos="5910263" algn="l"/>
                <a:tab pos="6565900" algn="l"/>
              </a:tabLst>
            </a:pPr>
            <a:r>
              <a:rPr lang="en-GB" sz="1100" b="1">
                <a:solidFill>
                  <a:srgbClr val="000000"/>
                </a:solidFill>
              </a:rPr>
              <a:t>Mansour, S et al. J Med Genet 2002;39:597-602</a:t>
            </a:r>
          </a:p>
        </p:txBody>
      </p:sp>
      <p:sp>
        <p:nvSpPr>
          <p:cNvPr id="57350" name="Text Box 6"/>
          <p:cNvSpPr txBox="1">
            <a:spLocks noChangeArrowheads="1"/>
          </p:cNvSpPr>
          <p:nvPr/>
        </p:nvSpPr>
        <p:spPr bwMode="auto">
          <a:xfrm>
            <a:off x="163513" y="163513"/>
            <a:ext cx="8816975" cy="652462"/>
          </a:xfrm>
          <a:prstGeom prst="rect">
            <a:avLst/>
          </a:prstGeom>
          <a:noFill/>
          <a:ln w="9525">
            <a:noFill/>
            <a:miter lim="800000"/>
            <a:headEnd/>
            <a:tailEnd/>
          </a:ln>
        </p:spPr>
        <p:txBody>
          <a:bodyPr lIns="0" tIns="0" rIns="0" bIns="0" anchor="ctr" anchorCtr="1">
            <a:spAutoFit/>
          </a:bodyPr>
          <a:lstStyle/>
          <a:p>
            <a:pPr algn="ctr" defTabSz="828675" hangingPunct="0">
              <a:lnSpc>
                <a:spcPct val="97000"/>
              </a:lnSpc>
              <a:buClr>
                <a:srgbClr val="000000"/>
              </a:buClr>
              <a:buSzPct val="45000"/>
              <a:buFont typeface="StarSymbol"/>
              <a:buNone/>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pPr>
            <a:r>
              <a:rPr lang="en-GB" sz="1500" b="1">
                <a:solidFill>
                  <a:srgbClr val="000000"/>
                </a:solidFill>
              </a:rPr>
              <a:t>Figure 9 Patient 5 aged 21 years.</a:t>
            </a:r>
          </a:p>
        </p:txBody>
      </p:sp>
      <p:sp>
        <p:nvSpPr>
          <p:cNvPr id="57351" name="Text Box 8"/>
          <p:cNvSpPr txBox="1">
            <a:spLocks noChangeArrowheads="1"/>
          </p:cNvSpPr>
          <p:nvPr/>
        </p:nvSpPr>
        <p:spPr bwMode="auto">
          <a:xfrm>
            <a:off x="179388" y="6237288"/>
            <a:ext cx="5040312" cy="304800"/>
          </a:xfrm>
          <a:prstGeom prst="rect">
            <a:avLst/>
          </a:prstGeom>
          <a:noFill/>
          <a:ln w="9525">
            <a:noFill/>
            <a:miter lim="800000"/>
            <a:headEnd/>
            <a:tailEnd/>
          </a:ln>
        </p:spPr>
        <p:txBody>
          <a:bodyPr>
            <a:spAutoFit/>
          </a:bodyPr>
          <a:lstStyle/>
          <a:p>
            <a:pPr eaLnBrk="0" hangingPunct="0">
              <a:spcBef>
                <a:spcPct val="50000"/>
              </a:spcBef>
            </a:pPr>
            <a:r>
              <a:rPr lang="hu-HU" sz="1400" b="1"/>
              <a:t>The phenotype of survivors of campomelic dysplasia</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p:cNvPicPr>
            <a:picLocks noChangeAspect="1" noChangeArrowheads="1"/>
          </p:cNvPicPr>
          <p:nvPr/>
        </p:nvPicPr>
        <p:blipFill>
          <a:blip r:embed="rId2" cstate="print"/>
          <a:srcRect/>
          <a:stretch>
            <a:fillRect/>
          </a:stretch>
        </p:blipFill>
        <p:spPr bwMode="auto">
          <a:xfrm>
            <a:off x="1600200" y="0"/>
            <a:ext cx="7543800" cy="6724650"/>
          </a:xfrm>
          <a:prstGeom prst="rect">
            <a:avLst/>
          </a:prstGeom>
          <a:noFill/>
          <a:ln w="9525">
            <a:noFill/>
            <a:miter lim="800000"/>
            <a:headEnd/>
            <a:tailEnd/>
          </a:ln>
        </p:spPr>
      </p:pic>
      <p:pic>
        <p:nvPicPr>
          <p:cNvPr id="58371" name="Picture 2" descr="12507-150x150"/>
          <p:cNvPicPr>
            <a:picLocks noChangeAspect="1" noChangeArrowheads="1"/>
          </p:cNvPicPr>
          <p:nvPr/>
        </p:nvPicPr>
        <p:blipFill>
          <a:blip r:embed="rId3" cstate="print"/>
          <a:srcRect/>
          <a:stretch>
            <a:fillRect/>
          </a:stretch>
        </p:blipFill>
        <p:spPr bwMode="auto">
          <a:xfrm>
            <a:off x="0" y="1447800"/>
            <a:ext cx="2438400" cy="2438400"/>
          </a:xfrm>
          <a:prstGeom prst="rect">
            <a:avLst/>
          </a:prstGeom>
          <a:noFill/>
          <a:ln w="9525">
            <a:noFill/>
            <a:miter lim="800000"/>
            <a:headEnd/>
            <a:tailEnd/>
          </a:ln>
        </p:spPr>
      </p:pic>
      <p:sp>
        <p:nvSpPr>
          <p:cNvPr id="58372" name="Text Box 5"/>
          <p:cNvSpPr txBox="1">
            <a:spLocks noChangeArrowheads="1"/>
          </p:cNvSpPr>
          <p:nvPr/>
        </p:nvSpPr>
        <p:spPr bwMode="auto">
          <a:xfrm>
            <a:off x="179388" y="4221163"/>
            <a:ext cx="1152525" cy="701675"/>
          </a:xfrm>
          <a:prstGeom prst="rect">
            <a:avLst/>
          </a:prstGeom>
          <a:noFill/>
          <a:ln w="9525">
            <a:noFill/>
            <a:miter lim="800000"/>
            <a:headEnd/>
            <a:tailEnd/>
          </a:ln>
        </p:spPr>
        <p:txBody>
          <a:bodyPr>
            <a:spAutoFit/>
          </a:bodyPr>
          <a:lstStyle/>
          <a:p>
            <a:pPr eaLnBrk="0" hangingPunct="0">
              <a:spcBef>
                <a:spcPct val="50000"/>
              </a:spcBef>
            </a:pPr>
            <a:r>
              <a:rPr lang="hu-HU" sz="1000" b="1"/>
              <a:t>The phenotype of survivors of campomelic dysplasia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4"/>
          <p:cNvGraphicFramePr>
            <a:graphicFrameLocks noChangeAspect="1"/>
          </p:cNvGraphicFramePr>
          <p:nvPr/>
        </p:nvGraphicFramePr>
        <p:xfrm>
          <a:off x="1116013" y="63500"/>
          <a:ext cx="6911975" cy="6729413"/>
        </p:xfrm>
        <a:graphic>
          <a:graphicData uri="http://schemas.openxmlformats.org/presentationml/2006/ole">
            <mc:AlternateContent xmlns:mc="http://schemas.openxmlformats.org/markup-compatibility/2006">
              <mc:Choice xmlns:v="urn:schemas-microsoft-com:vml" Requires="v">
                <p:oleObj spid="_x0000_s3076" name="Image" r:id="rId3" imgW="1871317" imgH="1822708" progId="Photoshop.Image.7">
                  <p:embed/>
                </p:oleObj>
              </mc:Choice>
              <mc:Fallback>
                <p:oleObj name="Image" r:id="rId3" imgW="1871317" imgH="1822708" progId="Photoshop.Image.7">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3500"/>
                        <a:ext cx="6911975" cy="672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4"/>
          <p:cNvGraphicFramePr>
            <a:graphicFrameLocks noChangeAspect="1"/>
          </p:cNvGraphicFramePr>
          <p:nvPr/>
        </p:nvGraphicFramePr>
        <p:xfrm>
          <a:off x="0" y="523875"/>
          <a:ext cx="9144000" cy="5811838"/>
        </p:xfrm>
        <a:graphic>
          <a:graphicData uri="http://schemas.openxmlformats.org/presentationml/2006/ole">
            <mc:AlternateContent xmlns:mc="http://schemas.openxmlformats.org/markup-compatibility/2006">
              <mc:Choice xmlns:v="urn:schemas-microsoft-com:vml" Requires="v">
                <p:oleObj spid="_x0000_s4100" name="Image" r:id="rId3" imgW="2340671" imgH="1487175" progId="Photoshop.Image.7">
                  <p:embed/>
                </p:oleObj>
              </mc:Choice>
              <mc:Fallback>
                <p:oleObj name="Image" r:id="rId3" imgW="2340671" imgH="1487175" progId="Photoshop.Image.7">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3875"/>
                        <a:ext cx="9144000" cy="581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4"/>
          <p:cNvGraphicFramePr>
            <a:graphicFrameLocks noChangeAspect="1"/>
          </p:cNvGraphicFramePr>
          <p:nvPr/>
        </p:nvGraphicFramePr>
        <p:xfrm>
          <a:off x="827088" y="549275"/>
          <a:ext cx="7489825" cy="5167313"/>
        </p:xfrm>
        <a:graphic>
          <a:graphicData uri="http://schemas.openxmlformats.org/presentationml/2006/ole">
            <mc:AlternateContent xmlns:mc="http://schemas.openxmlformats.org/markup-compatibility/2006">
              <mc:Choice xmlns:v="urn:schemas-microsoft-com:vml" Requires="v">
                <p:oleObj spid="_x0000_s5124" name="Image" r:id="rId3" imgW="2160670" imgH="1490349" progId="Photoshop.Image.7">
                  <p:embed/>
                </p:oleObj>
              </mc:Choice>
              <mc:Fallback>
                <p:oleObj name="Image" r:id="rId3" imgW="2160670" imgH="1490349" progId="Photoshop.Image.7">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549275"/>
                        <a:ext cx="7489825" cy="516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3" name="Text Box 5"/>
          <p:cNvSpPr txBox="1">
            <a:spLocks noChangeArrowheads="1"/>
          </p:cNvSpPr>
          <p:nvPr/>
        </p:nvSpPr>
        <p:spPr bwMode="auto">
          <a:xfrm>
            <a:off x="468313" y="5949950"/>
            <a:ext cx="7416800" cy="779463"/>
          </a:xfrm>
          <a:prstGeom prst="rect">
            <a:avLst/>
          </a:prstGeom>
          <a:noFill/>
          <a:ln w="9525">
            <a:noFill/>
            <a:miter lim="800000"/>
            <a:headEnd/>
            <a:tailEnd/>
          </a:ln>
        </p:spPr>
        <p:txBody>
          <a:bodyPr>
            <a:spAutoFit/>
          </a:bodyPr>
          <a:lstStyle/>
          <a:p>
            <a:pPr algn="ctr" eaLnBrk="0" hangingPunct="0">
              <a:spcBef>
                <a:spcPct val="50000"/>
              </a:spcBef>
            </a:pPr>
            <a:r>
              <a:rPr lang="hu-HU">
                <a:solidFill>
                  <a:srgbClr val="33CC33"/>
                </a:solidFill>
              </a:rPr>
              <a:t>R-Spondin</a:t>
            </a:r>
            <a:r>
              <a:rPr lang="hu-HU"/>
              <a:t> und </a:t>
            </a:r>
            <a:r>
              <a:rPr lang="hu-HU">
                <a:solidFill>
                  <a:srgbClr val="FF0000"/>
                </a:solidFill>
              </a:rPr>
              <a:t>Scp3</a:t>
            </a:r>
            <a:r>
              <a:rPr lang="hu-HU"/>
              <a:t> (meiotische PGC-Marker) in</a:t>
            </a:r>
          </a:p>
          <a:p>
            <a:pPr eaLnBrk="0" hangingPunct="0">
              <a:spcBef>
                <a:spcPct val="50000"/>
              </a:spcBef>
            </a:pPr>
            <a:r>
              <a:rPr lang="hu-HU"/>
              <a:t>	             Ovar                       oder                     Hoden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Csoportba foglalás 3"/>
          <p:cNvGrpSpPr>
            <a:grpSpLocks/>
          </p:cNvGrpSpPr>
          <p:nvPr/>
        </p:nvGrpSpPr>
        <p:grpSpPr bwMode="auto">
          <a:xfrm>
            <a:off x="323850" y="2492375"/>
            <a:ext cx="8099425" cy="3725863"/>
            <a:chOff x="360812" y="1484784"/>
            <a:chExt cx="6821038" cy="3149129"/>
          </a:xfrm>
        </p:grpSpPr>
        <p:pic>
          <p:nvPicPr>
            <p:cNvPr id="15364" name="Picture 2"/>
            <p:cNvPicPr>
              <a:picLocks noChangeAspect="1" noChangeArrowheads="1"/>
            </p:cNvPicPr>
            <p:nvPr/>
          </p:nvPicPr>
          <p:blipFill>
            <a:blip r:embed="rId2" cstate="print"/>
            <a:srcRect/>
            <a:stretch>
              <a:fillRect/>
            </a:stretch>
          </p:blipFill>
          <p:spPr bwMode="auto">
            <a:xfrm>
              <a:off x="360812" y="1484784"/>
              <a:ext cx="6821038" cy="3149129"/>
            </a:xfrm>
            <a:prstGeom prst="rect">
              <a:avLst/>
            </a:prstGeom>
            <a:noFill/>
            <a:ln w="9525">
              <a:noFill/>
              <a:miter lim="800000"/>
              <a:headEnd/>
              <a:tailEnd/>
            </a:ln>
          </p:spPr>
        </p:pic>
        <p:sp>
          <p:nvSpPr>
            <p:cNvPr id="15365" name="Téglalap 2"/>
            <p:cNvSpPr>
              <a:spLocks noChangeArrowheads="1"/>
            </p:cNvSpPr>
            <p:nvPr/>
          </p:nvSpPr>
          <p:spPr bwMode="auto">
            <a:xfrm>
              <a:off x="3779912" y="4293096"/>
              <a:ext cx="3312368" cy="288032"/>
            </a:xfrm>
            <a:prstGeom prst="rect">
              <a:avLst/>
            </a:prstGeom>
            <a:solidFill>
              <a:srgbClr val="FFFFFF"/>
            </a:solidFill>
            <a:ln w="9525" algn="ctr">
              <a:noFill/>
              <a:round/>
              <a:headEnd/>
              <a:tailEnd/>
            </a:ln>
          </p:spPr>
          <p:txBody>
            <a:bodyPr/>
            <a:lstStyle/>
            <a:p>
              <a:pPr eaLnBrk="0" hangingPunct="0"/>
              <a:endParaRPr lang="de-DE"/>
            </a:p>
          </p:txBody>
        </p:sp>
      </p:grpSp>
      <p:sp>
        <p:nvSpPr>
          <p:cNvPr id="15363" name="Szövegdoboz 4"/>
          <p:cNvSpPr txBox="1">
            <a:spLocks noChangeArrowheads="1"/>
          </p:cNvSpPr>
          <p:nvPr/>
        </p:nvSpPr>
        <p:spPr bwMode="auto">
          <a:xfrm>
            <a:off x="7920038" y="6596063"/>
            <a:ext cx="1223962" cy="261937"/>
          </a:xfrm>
          <a:prstGeom prst="rect">
            <a:avLst/>
          </a:prstGeom>
          <a:noFill/>
          <a:ln w="9525">
            <a:noFill/>
            <a:miter lim="800000"/>
            <a:headEnd/>
            <a:tailEnd/>
          </a:ln>
        </p:spPr>
        <p:txBody>
          <a:bodyPr>
            <a:spAutoFit/>
          </a:bodyPr>
          <a:lstStyle/>
          <a:p>
            <a:pPr eaLnBrk="0" hangingPunct="0"/>
            <a:r>
              <a:rPr lang="hu-HU" sz="1100"/>
              <a:t>Schmoll 2002</a:t>
            </a:r>
            <a:endParaRPr lang="de-DE" sz="11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 Box 3"/>
          <p:cNvSpPr txBox="1">
            <a:spLocks noChangeArrowheads="1"/>
          </p:cNvSpPr>
          <p:nvPr/>
        </p:nvSpPr>
        <p:spPr bwMode="auto">
          <a:xfrm>
            <a:off x="107950" y="6284913"/>
            <a:ext cx="5149850" cy="457200"/>
          </a:xfrm>
          <a:prstGeom prst="rect">
            <a:avLst/>
          </a:prstGeom>
          <a:noFill/>
          <a:ln w="9525">
            <a:noFill/>
            <a:miter lim="800000"/>
            <a:headEnd/>
            <a:tailEnd/>
          </a:ln>
          <a:effectLst/>
        </p:spPr>
        <p:txBody>
          <a:bodyPr wrap="none">
            <a:spAutoFit/>
          </a:bodyPr>
          <a:lstStyle/>
          <a:p>
            <a:pPr eaLnBrk="0" hangingPunct="0">
              <a:defRPr/>
            </a:pPr>
            <a:r>
              <a:rPr lang="hu-HU" sz="2400">
                <a:solidFill>
                  <a:srgbClr val="FFFFFF"/>
                </a:solidFill>
                <a:effectLst>
                  <a:outerShdw blurRad="38100" dist="38100" dir="2700000" algn="tl">
                    <a:srgbClr val="000000"/>
                  </a:outerShdw>
                </a:effectLst>
                <a:latin typeface="Tahoma" pitchFamily="34" charset="0"/>
              </a:rPr>
              <a:t>Bekannte Schritte am Anfang der GD</a:t>
            </a:r>
          </a:p>
        </p:txBody>
      </p:sp>
      <p:pic>
        <p:nvPicPr>
          <p:cNvPr id="6148" name="Picture 5"/>
          <p:cNvPicPr>
            <a:picLocks noChangeAspect="1" noChangeArrowheads="1"/>
          </p:cNvPicPr>
          <p:nvPr/>
        </p:nvPicPr>
        <p:blipFill>
          <a:blip r:embed="rId3" cstate="print"/>
          <a:srcRect/>
          <a:stretch>
            <a:fillRect/>
          </a:stretch>
        </p:blipFill>
        <p:spPr bwMode="auto">
          <a:xfrm>
            <a:off x="5292725" y="4437063"/>
            <a:ext cx="3729038" cy="2227262"/>
          </a:xfrm>
          <a:prstGeom prst="rect">
            <a:avLst/>
          </a:prstGeom>
          <a:noFill/>
          <a:ln w="9525">
            <a:noFill/>
            <a:miter lim="800000"/>
            <a:headEnd/>
            <a:tailEnd/>
          </a:ln>
        </p:spPr>
      </p:pic>
      <p:graphicFrame>
        <p:nvGraphicFramePr>
          <p:cNvPr id="6146" name="Object 4"/>
          <p:cNvGraphicFramePr>
            <a:graphicFrameLocks noChangeAspect="1"/>
          </p:cNvGraphicFramePr>
          <p:nvPr/>
        </p:nvGraphicFramePr>
        <p:xfrm>
          <a:off x="323850" y="188913"/>
          <a:ext cx="7848600" cy="4457700"/>
        </p:xfrm>
        <a:graphic>
          <a:graphicData uri="http://schemas.openxmlformats.org/presentationml/2006/ole">
            <mc:AlternateContent xmlns:mc="http://schemas.openxmlformats.org/markup-compatibility/2006">
              <mc:Choice xmlns:v="urn:schemas-microsoft-com:vml" Requires="v">
                <p:oleObj spid="_x0000_s9219" name="Image" r:id="rId4" imgW="2532679" imgH="1438537" progId="Photoshop.Image.7">
                  <p:embed/>
                </p:oleObj>
              </mc:Choice>
              <mc:Fallback>
                <p:oleObj name="Image" r:id="rId4" imgW="2532679" imgH="1438537" progId="Photoshop.Image.7">
                  <p:embed/>
                  <p:pic>
                    <p:nvPicPr>
                      <p:cNvPr id="614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88913"/>
                        <a:ext cx="784860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658175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4"/>
          <p:cNvGraphicFramePr>
            <a:graphicFrameLocks noChangeAspect="1"/>
          </p:cNvGraphicFramePr>
          <p:nvPr/>
        </p:nvGraphicFramePr>
        <p:xfrm>
          <a:off x="755650" y="26988"/>
          <a:ext cx="7632700" cy="6804025"/>
        </p:xfrm>
        <a:graphic>
          <a:graphicData uri="http://schemas.openxmlformats.org/presentationml/2006/ole">
            <mc:AlternateContent xmlns:mc="http://schemas.openxmlformats.org/markup-compatibility/2006">
              <mc:Choice xmlns:v="urn:schemas-microsoft-com:vml" Requires="v">
                <p:oleObj spid="_x0000_s7172" name="Image" r:id="rId3" imgW="2020657" imgH="1801067" progId="Photoshop.Image.7">
                  <p:embed/>
                </p:oleObj>
              </mc:Choice>
              <mc:Fallback>
                <p:oleObj name="Image" r:id="rId3" imgW="2020657" imgH="1801067" progId="Photoshop.Image.7">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6988"/>
                        <a:ext cx="7632700" cy="680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3"/>
          <p:cNvPicPr>
            <a:picLocks noChangeAspect="1" noChangeArrowheads="1"/>
          </p:cNvPicPr>
          <p:nvPr/>
        </p:nvPicPr>
        <p:blipFill>
          <a:blip r:embed="rId2" cstate="print"/>
          <a:srcRect/>
          <a:stretch>
            <a:fillRect/>
          </a:stretch>
        </p:blipFill>
        <p:spPr bwMode="auto">
          <a:xfrm>
            <a:off x="1217613" y="0"/>
            <a:ext cx="6707187" cy="68580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6"/>
          <p:cNvPicPr>
            <a:picLocks noChangeAspect="1" noChangeArrowheads="1"/>
          </p:cNvPicPr>
          <p:nvPr/>
        </p:nvPicPr>
        <p:blipFill>
          <a:blip r:embed="rId2" cstate="print"/>
          <a:srcRect/>
          <a:stretch>
            <a:fillRect/>
          </a:stretch>
        </p:blipFill>
        <p:spPr bwMode="auto">
          <a:xfrm>
            <a:off x="2100263" y="304800"/>
            <a:ext cx="4883150" cy="63246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4"/>
          <p:cNvPicPr>
            <a:picLocks noChangeAspect="1" noChangeArrowheads="1"/>
          </p:cNvPicPr>
          <p:nvPr/>
        </p:nvPicPr>
        <p:blipFill>
          <a:blip r:embed="rId2" cstate="print"/>
          <a:srcRect/>
          <a:stretch>
            <a:fillRect/>
          </a:stretch>
        </p:blipFill>
        <p:spPr bwMode="auto">
          <a:xfrm>
            <a:off x="1066800" y="66675"/>
            <a:ext cx="7010400" cy="672465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1476375" y="188913"/>
            <a:ext cx="7439025" cy="6067425"/>
          </a:xfrm>
          <a:prstGeom prst="rect">
            <a:avLst/>
          </a:prstGeom>
          <a:noFill/>
          <a:ln w="9525">
            <a:noFill/>
            <a:miter lim="800000"/>
            <a:headEnd/>
            <a:tailEnd/>
          </a:ln>
        </p:spPr>
      </p:pic>
      <p:grpSp>
        <p:nvGrpSpPr>
          <p:cNvPr id="62467" name="Group 3"/>
          <p:cNvGrpSpPr>
            <a:grpSpLocks/>
          </p:cNvGrpSpPr>
          <p:nvPr/>
        </p:nvGrpSpPr>
        <p:grpSpPr bwMode="auto">
          <a:xfrm>
            <a:off x="0" y="6156325"/>
            <a:ext cx="2857500" cy="701675"/>
            <a:chOff x="0" y="3748"/>
            <a:chExt cx="1800" cy="442"/>
          </a:xfrm>
        </p:grpSpPr>
        <p:pic>
          <p:nvPicPr>
            <p:cNvPr id="62468" name="Picture 4"/>
            <p:cNvPicPr>
              <a:picLocks noChangeAspect="1" noChangeArrowheads="1"/>
            </p:cNvPicPr>
            <p:nvPr/>
          </p:nvPicPr>
          <p:blipFill>
            <a:blip r:embed="rId3" cstate="print"/>
            <a:srcRect/>
            <a:stretch>
              <a:fillRect/>
            </a:stretch>
          </p:blipFill>
          <p:spPr bwMode="auto">
            <a:xfrm>
              <a:off x="113" y="3748"/>
              <a:ext cx="1655" cy="265"/>
            </a:xfrm>
            <a:prstGeom prst="rect">
              <a:avLst/>
            </a:prstGeom>
            <a:noFill/>
            <a:ln w="9525">
              <a:noFill/>
              <a:miter lim="800000"/>
              <a:headEnd/>
              <a:tailEnd/>
            </a:ln>
          </p:spPr>
        </p:pic>
        <p:pic>
          <p:nvPicPr>
            <p:cNvPr id="62469" name="Picture 5"/>
            <p:cNvPicPr>
              <a:picLocks noChangeAspect="1" noChangeArrowheads="1"/>
            </p:cNvPicPr>
            <p:nvPr/>
          </p:nvPicPr>
          <p:blipFill>
            <a:blip r:embed="rId4" cstate="print"/>
            <a:srcRect/>
            <a:stretch>
              <a:fillRect/>
            </a:stretch>
          </p:blipFill>
          <p:spPr bwMode="auto">
            <a:xfrm>
              <a:off x="0" y="4020"/>
              <a:ext cx="1800" cy="17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a:defRPr/>
            </a:pPr>
            <a:r>
              <a:rPr lang="hu-HU" sz="2800" smtClean="0"/>
              <a:t>Anit Mullerian Hormone</a:t>
            </a:r>
          </a:p>
        </p:txBody>
      </p:sp>
      <p:sp>
        <p:nvSpPr>
          <p:cNvPr id="142339" name="Rectangle 3"/>
          <p:cNvSpPr>
            <a:spLocks noGrp="1" noChangeArrowheads="1"/>
          </p:cNvSpPr>
          <p:nvPr>
            <p:ph type="body" idx="1"/>
          </p:nvPr>
        </p:nvSpPr>
        <p:spPr/>
        <p:txBody>
          <a:bodyPr/>
          <a:lstStyle/>
          <a:p>
            <a:pPr>
              <a:buFont typeface="Monotype Sorts" pitchFamily="2" charset="2"/>
              <a:buChar char="n"/>
              <a:defRPr/>
            </a:pPr>
            <a:r>
              <a:rPr lang="hu-HU" sz="2400" dirty="0" smtClean="0"/>
              <a:t>Protein (</a:t>
            </a:r>
            <a:r>
              <a:rPr lang="hu-HU" sz="2400" dirty="0" err="1" smtClean="0"/>
              <a:t>gehört</a:t>
            </a:r>
            <a:r>
              <a:rPr lang="hu-HU" sz="2400" dirty="0" smtClean="0"/>
              <a:t> der TGFbeta </a:t>
            </a:r>
            <a:r>
              <a:rPr lang="hu-HU" sz="2400" dirty="0" err="1" smtClean="0"/>
              <a:t>Familie</a:t>
            </a:r>
            <a:r>
              <a:rPr lang="hu-HU" sz="2400" dirty="0" smtClean="0"/>
              <a:t>) mit Mol. </a:t>
            </a:r>
            <a:r>
              <a:rPr lang="hu-HU" sz="2400" dirty="0" err="1" smtClean="0"/>
              <a:t>Gewicht</a:t>
            </a:r>
            <a:r>
              <a:rPr lang="hu-HU" sz="2400" dirty="0" smtClean="0"/>
              <a:t> von 140 kDa, </a:t>
            </a:r>
            <a:r>
              <a:rPr lang="hu-HU" sz="2400" dirty="0" err="1" smtClean="0"/>
              <a:t>ein</a:t>
            </a:r>
            <a:r>
              <a:rPr lang="hu-HU" sz="2400" dirty="0" smtClean="0"/>
              <a:t> </a:t>
            </a:r>
            <a:r>
              <a:rPr lang="hu-HU" sz="2400" dirty="0" err="1" smtClean="0"/>
              <a:t>Produkt</a:t>
            </a:r>
            <a:r>
              <a:rPr lang="hu-HU" sz="2400" dirty="0" smtClean="0"/>
              <a:t> der Sertoli </a:t>
            </a:r>
            <a:r>
              <a:rPr lang="hu-HU" sz="2400" dirty="0" err="1" smtClean="0"/>
              <a:t>Zellen</a:t>
            </a:r>
            <a:r>
              <a:rPr lang="hu-HU" sz="2400" dirty="0" smtClean="0"/>
              <a:t>.</a:t>
            </a:r>
          </a:p>
          <a:p>
            <a:pPr>
              <a:buFont typeface="Monotype Sorts" pitchFamily="2" charset="2"/>
              <a:buChar char="n"/>
              <a:defRPr/>
            </a:pPr>
            <a:r>
              <a:rPr lang="hu-HU" sz="2400" dirty="0" err="1" smtClean="0"/>
              <a:t>Hauptwirkung</a:t>
            </a:r>
            <a:r>
              <a:rPr lang="hu-HU" sz="2400" dirty="0" smtClean="0"/>
              <a:t>: </a:t>
            </a:r>
            <a:r>
              <a:rPr lang="hu-HU" sz="2400" dirty="0" err="1" smtClean="0"/>
              <a:t>Regression</a:t>
            </a:r>
            <a:r>
              <a:rPr lang="hu-HU" sz="2400" dirty="0" smtClean="0"/>
              <a:t> des </a:t>
            </a:r>
            <a:r>
              <a:rPr lang="hu-HU" sz="2400" dirty="0" err="1" smtClean="0"/>
              <a:t>Müller-Ganges</a:t>
            </a:r>
            <a:r>
              <a:rPr lang="hu-HU" sz="2400" dirty="0" smtClean="0"/>
              <a:t> (</a:t>
            </a:r>
            <a:r>
              <a:rPr lang="hu-HU" sz="2400" dirty="0" err="1" smtClean="0"/>
              <a:t>durch</a:t>
            </a:r>
            <a:r>
              <a:rPr lang="hu-HU" sz="2400" dirty="0" smtClean="0"/>
              <a:t> Apoptose der </a:t>
            </a:r>
            <a:r>
              <a:rPr lang="hu-HU" sz="2400" dirty="0" err="1" smtClean="0"/>
              <a:t>Epithelzellen</a:t>
            </a:r>
            <a:r>
              <a:rPr lang="hu-HU" sz="2400" dirty="0" smtClean="0"/>
              <a:t> des </a:t>
            </a:r>
            <a:r>
              <a:rPr lang="hu-HU" sz="2400" dirty="0" err="1" smtClean="0"/>
              <a:t>Röhres</a:t>
            </a:r>
            <a:r>
              <a:rPr lang="hu-HU" sz="2400" dirty="0" smtClean="0"/>
              <a:t>), hat </a:t>
            </a:r>
            <a:r>
              <a:rPr lang="hu-HU" sz="2400" dirty="0" err="1" smtClean="0"/>
              <a:t>eine</a:t>
            </a:r>
            <a:r>
              <a:rPr lang="hu-HU" sz="2400" dirty="0" smtClean="0"/>
              <a:t> </a:t>
            </a:r>
            <a:r>
              <a:rPr lang="hu-HU" sz="2400" dirty="0" err="1" smtClean="0"/>
              <a:t>Rolle</a:t>
            </a:r>
            <a:r>
              <a:rPr lang="hu-HU" sz="2400" dirty="0" smtClean="0"/>
              <a:t> in der </a:t>
            </a:r>
            <a:r>
              <a:rPr lang="hu-HU" sz="2400" dirty="0" err="1" smtClean="0"/>
              <a:t>Morphogenesis</a:t>
            </a:r>
            <a:r>
              <a:rPr lang="hu-HU" sz="2400" dirty="0" smtClean="0"/>
              <a:t> und </a:t>
            </a:r>
            <a:r>
              <a:rPr lang="hu-HU" sz="2400" dirty="0" err="1" smtClean="0"/>
              <a:t>dem</a:t>
            </a:r>
            <a:r>
              <a:rPr lang="hu-HU" sz="2400" dirty="0" smtClean="0"/>
              <a:t> </a:t>
            </a:r>
            <a:r>
              <a:rPr lang="hu-HU" sz="2400" dirty="0" err="1" smtClean="0"/>
              <a:t>Abstieg</a:t>
            </a:r>
            <a:r>
              <a:rPr lang="hu-HU" sz="2400" dirty="0" smtClean="0"/>
              <a:t> des </a:t>
            </a:r>
            <a:r>
              <a:rPr lang="hu-HU" sz="2400" dirty="0" err="1" smtClean="0"/>
              <a:t>Hodens</a:t>
            </a:r>
            <a:r>
              <a:rPr lang="hu-HU" sz="2400" dirty="0" smtClean="0"/>
              <a: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a05fig04"/>
          <p:cNvPicPr>
            <a:picLocks noChangeAspect="1" noChangeArrowheads="1"/>
          </p:cNvPicPr>
          <p:nvPr/>
        </p:nvPicPr>
        <p:blipFill>
          <a:blip r:embed="rId2" cstate="print"/>
          <a:srcRect/>
          <a:stretch>
            <a:fillRect/>
          </a:stretch>
        </p:blipFill>
        <p:spPr bwMode="auto">
          <a:xfrm>
            <a:off x="609600" y="762000"/>
            <a:ext cx="8077200" cy="432435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1"/>
          <p:cNvPicPr>
            <a:picLocks noChangeAspect="1" noChangeArrowheads="1"/>
          </p:cNvPicPr>
          <p:nvPr/>
        </p:nvPicPr>
        <p:blipFill>
          <a:blip r:embed="rId2" cstate="print"/>
          <a:srcRect/>
          <a:stretch>
            <a:fillRect/>
          </a:stretch>
        </p:blipFill>
        <p:spPr bwMode="auto">
          <a:xfrm>
            <a:off x="0" y="488950"/>
            <a:ext cx="9144000" cy="5878513"/>
          </a:xfrm>
          <a:prstGeom prst="rect">
            <a:avLst/>
          </a:prstGeom>
          <a:noFill/>
          <a:ln w="9525">
            <a:noFill/>
            <a:miter lim="800000"/>
            <a:headEnd/>
            <a:tailEnd/>
          </a:ln>
        </p:spPr>
      </p:pic>
      <p:sp>
        <p:nvSpPr>
          <p:cNvPr id="65539" name="Text Box 4"/>
          <p:cNvSpPr txBox="1">
            <a:spLocks noChangeArrowheads="1"/>
          </p:cNvSpPr>
          <p:nvPr/>
        </p:nvSpPr>
        <p:spPr bwMode="auto">
          <a:xfrm>
            <a:off x="1403350" y="6381750"/>
            <a:ext cx="6481763" cy="366713"/>
          </a:xfrm>
          <a:prstGeom prst="rect">
            <a:avLst/>
          </a:prstGeom>
          <a:noFill/>
          <a:ln w="9525">
            <a:noFill/>
            <a:miter lim="800000"/>
            <a:headEnd/>
            <a:tailEnd/>
          </a:ln>
        </p:spPr>
        <p:txBody>
          <a:bodyPr>
            <a:spAutoFit/>
          </a:bodyPr>
          <a:lstStyle/>
          <a:p>
            <a:pPr eaLnBrk="0" hangingPunct="0">
              <a:spcBef>
                <a:spcPct val="50000"/>
              </a:spcBef>
            </a:pPr>
            <a:r>
              <a:rPr lang="hu-HU"/>
              <a:t>Persistent Mullerian duct syndrome (PMDS)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g03mr02c6x"/>
          <p:cNvPicPr>
            <a:picLocks noChangeAspect="1" noChangeArrowheads="1"/>
          </p:cNvPicPr>
          <p:nvPr/>
        </p:nvPicPr>
        <p:blipFill>
          <a:blip r:embed="rId2" cstate="print"/>
          <a:srcRect/>
          <a:stretch>
            <a:fillRect/>
          </a:stretch>
        </p:blipFill>
        <p:spPr bwMode="auto">
          <a:xfrm>
            <a:off x="0" y="0"/>
            <a:ext cx="9144000" cy="6515100"/>
          </a:xfrm>
          <a:prstGeom prst="rect">
            <a:avLst/>
          </a:prstGeom>
          <a:noFill/>
          <a:ln w="9525">
            <a:noFill/>
            <a:miter lim="800000"/>
            <a:headEnd/>
            <a:tailEnd/>
          </a:ln>
        </p:spPr>
      </p:pic>
      <p:sp>
        <p:nvSpPr>
          <p:cNvPr id="66563" name="Text Box 3"/>
          <p:cNvSpPr txBox="1">
            <a:spLocks noChangeArrowheads="1"/>
          </p:cNvSpPr>
          <p:nvPr/>
        </p:nvSpPr>
        <p:spPr bwMode="auto">
          <a:xfrm>
            <a:off x="457200" y="6096000"/>
            <a:ext cx="8458200" cy="1054100"/>
          </a:xfrm>
          <a:prstGeom prst="rect">
            <a:avLst/>
          </a:prstGeom>
          <a:noFill/>
          <a:ln w="9525">
            <a:noFill/>
            <a:miter lim="800000"/>
            <a:headEnd/>
            <a:tailEnd/>
          </a:ln>
        </p:spPr>
        <p:txBody>
          <a:bodyPr>
            <a:spAutoFit/>
          </a:bodyPr>
          <a:lstStyle/>
          <a:p>
            <a:pPr eaLnBrk="0" hangingPunct="0"/>
            <a:r>
              <a:rPr lang="hu-HU" b="1">
                <a:solidFill>
                  <a:srgbClr val="FFFFFF"/>
                </a:solidFill>
                <a:latin typeface="Times New Roman" pitchFamily="18" charset="0"/>
              </a:rPr>
              <a:t>Figure 6.</a:t>
            </a:r>
            <a:r>
              <a:rPr lang="hu-HU">
                <a:solidFill>
                  <a:srgbClr val="FFFFFF"/>
                </a:solidFill>
                <a:latin typeface="Times New Roman" pitchFamily="18" charset="0"/>
              </a:rPr>
              <a:t> Intraoperative photograph shows the uterus (curved open arrow), right fallopian tube (straight open arrow), and right testis (solid arrow).</a:t>
            </a:r>
          </a:p>
          <a:p>
            <a:pPr eaLnBrk="0" hangingPunct="0">
              <a:spcBef>
                <a:spcPct val="50000"/>
              </a:spcBef>
            </a:pPr>
            <a:endParaRPr lang="hu-HU">
              <a:solidFill>
                <a:srgbClr val="FFFFFF"/>
              </a:solidFill>
            </a:endParaRPr>
          </a:p>
        </p:txBody>
      </p:sp>
      <p:sp>
        <p:nvSpPr>
          <p:cNvPr id="66564" name="Text Box 5"/>
          <p:cNvSpPr txBox="1">
            <a:spLocks noChangeArrowheads="1"/>
          </p:cNvSpPr>
          <p:nvPr/>
        </p:nvSpPr>
        <p:spPr bwMode="auto">
          <a:xfrm>
            <a:off x="900113" y="115888"/>
            <a:ext cx="6481762" cy="366712"/>
          </a:xfrm>
          <a:prstGeom prst="rect">
            <a:avLst/>
          </a:prstGeom>
          <a:noFill/>
          <a:ln w="9525">
            <a:noFill/>
            <a:miter lim="800000"/>
            <a:headEnd/>
            <a:tailEnd/>
          </a:ln>
        </p:spPr>
        <p:txBody>
          <a:bodyPr>
            <a:spAutoFit/>
          </a:bodyPr>
          <a:lstStyle/>
          <a:p>
            <a:pPr eaLnBrk="0" hangingPunct="0">
              <a:spcBef>
                <a:spcPct val="50000"/>
              </a:spcBef>
            </a:pPr>
            <a:r>
              <a:rPr lang="hu-HU"/>
              <a:t>Persistent Mullerian duct syndrome (PMDS)</a:t>
            </a:r>
          </a:p>
        </p:txBody>
      </p:sp>
      <p:sp>
        <p:nvSpPr>
          <p:cNvPr id="66565" name="Text Box 6"/>
          <p:cNvSpPr txBox="1">
            <a:spLocks noChangeArrowheads="1"/>
          </p:cNvSpPr>
          <p:nvPr/>
        </p:nvSpPr>
        <p:spPr bwMode="auto">
          <a:xfrm>
            <a:off x="6588125" y="6580188"/>
            <a:ext cx="2555875" cy="214312"/>
          </a:xfrm>
          <a:prstGeom prst="rect">
            <a:avLst/>
          </a:prstGeom>
          <a:noFill/>
          <a:ln w="9525">
            <a:noFill/>
            <a:miter lim="800000"/>
            <a:headEnd/>
            <a:tailEnd/>
          </a:ln>
        </p:spPr>
        <p:txBody>
          <a:bodyPr>
            <a:spAutoFit/>
          </a:bodyPr>
          <a:lstStyle/>
          <a:p>
            <a:pPr eaLnBrk="0" hangingPunct="0">
              <a:spcBef>
                <a:spcPct val="50000"/>
              </a:spcBef>
            </a:pPr>
            <a:r>
              <a:rPr lang="hu-HU" sz="800">
                <a:solidFill>
                  <a:schemeClr val="bg2"/>
                </a:solidFill>
              </a:rPr>
              <a:t>Dekker, </a:t>
            </a:r>
            <a:r>
              <a:rPr lang="hu-HU" sz="800" b="1">
                <a:solidFill>
                  <a:schemeClr val="bg2"/>
                </a:solidFill>
              </a:rPr>
              <a:t>RadioGraphics 2003; </a:t>
            </a:r>
            <a:r>
              <a:rPr lang="hu-HU" sz="800">
                <a:solidFill>
                  <a:schemeClr val="bg2"/>
                </a:solidFill>
              </a:rPr>
              <a:t>23:309–313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le:Seminoma high mag.jpg"/>
          <p:cNvPicPr>
            <a:picLocks noChangeAspect="1" noChangeArrowheads="1"/>
          </p:cNvPicPr>
          <p:nvPr/>
        </p:nvPicPr>
        <p:blipFill>
          <a:blip r:embed="rId2" cstate="print"/>
          <a:srcRect/>
          <a:stretch>
            <a:fillRect/>
          </a:stretch>
        </p:blipFill>
        <p:spPr bwMode="auto">
          <a:xfrm>
            <a:off x="250825" y="260350"/>
            <a:ext cx="8647113" cy="5761038"/>
          </a:xfrm>
          <a:prstGeom prst="rect">
            <a:avLst/>
          </a:prstGeom>
          <a:noFill/>
          <a:ln w="9525">
            <a:noFill/>
            <a:miter lim="800000"/>
            <a:headEnd/>
            <a:tailEnd/>
          </a:ln>
        </p:spPr>
      </p:pic>
      <p:sp>
        <p:nvSpPr>
          <p:cNvPr id="16387" name="Szövegdoboz 2"/>
          <p:cNvSpPr txBox="1">
            <a:spLocks noChangeArrowheads="1"/>
          </p:cNvSpPr>
          <p:nvPr/>
        </p:nvSpPr>
        <p:spPr bwMode="auto">
          <a:xfrm>
            <a:off x="1403350" y="6237288"/>
            <a:ext cx="6481763" cy="369887"/>
          </a:xfrm>
          <a:prstGeom prst="rect">
            <a:avLst/>
          </a:prstGeom>
          <a:noFill/>
          <a:ln w="9525">
            <a:noFill/>
            <a:miter lim="800000"/>
            <a:headEnd/>
            <a:tailEnd/>
          </a:ln>
        </p:spPr>
        <p:txBody>
          <a:bodyPr>
            <a:spAutoFit/>
          </a:bodyPr>
          <a:lstStyle/>
          <a:p>
            <a:pPr algn="ctr" eaLnBrk="0" hangingPunct="0"/>
            <a:r>
              <a:rPr lang="hu-HU"/>
              <a:t>Germinoma (Wiki)</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a05fig06"/>
          <p:cNvPicPr>
            <a:picLocks noChangeAspect="1" noChangeArrowheads="1"/>
          </p:cNvPicPr>
          <p:nvPr/>
        </p:nvPicPr>
        <p:blipFill>
          <a:blip r:embed="rId2" cstate="print"/>
          <a:srcRect/>
          <a:stretch>
            <a:fillRect/>
          </a:stretch>
        </p:blipFill>
        <p:spPr bwMode="auto">
          <a:xfrm>
            <a:off x="533400" y="0"/>
            <a:ext cx="6858000" cy="6702425"/>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6842125" y="1682750"/>
            <a:ext cx="1920875" cy="2225675"/>
          </a:xfrm>
          <a:prstGeom prst="rect">
            <a:avLst/>
          </a:prstGeom>
          <a:noFill/>
          <a:ln w="9525">
            <a:noFill/>
            <a:miter lim="800000"/>
            <a:headEnd/>
            <a:tailEnd/>
          </a:ln>
          <a:effectLst/>
        </p:spPr>
        <p:txBody>
          <a:bodyPr>
            <a:spAutoFit/>
          </a:bodyPr>
          <a:lstStyle/>
          <a:p>
            <a:pPr eaLnBrk="0" hangingPunct="0">
              <a:defRPr/>
            </a:pPr>
            <a:r>
              <a:rPr lang="hu-HU" sz="2000">
                <a:solidFill>
                  <a:srgbClr val="FFFFFF"/>
                </a:solidFill>
                <a:effectLst>
                  <a:outerShdw blurRad="38100" dist="38100" dir="2700000" algn="tl">
                    <a:srgbClr val="000000"/>
                  </a:outerShdw>
                </a:effectLst>
                <a:latin typeface="Tahoma" pitchFamily="34" charset="0"/>
              </a:rPr>
              <a:t>Die Rolle von SOX9, SF-1 und WT-1 in der Induktion von AMH in den Sertoli Zellen</a:t>
            </a:r>
          </a:p>
        </p:txBody>
      </p:sp>
      <p:pic>
        <p:nvPicPr>
          <p:cNvPr id="68611" name="Picture 3"/>
          <p:cNvPicPr>
            <a:picLocks noChangeAspect="1" noChangeArrowheads="1"/>
          </p:cNvPicPr>
          <p:nvPr/>
        </p:nvPicPr>
        <p:blipFill>
          <a:blip r:embed="rId2" cstate="print"/>
          <a:srcRect/>
          <a:stretch>
            <a:fillRect/>
          </a:stretch>
        </p:blipFill>
        <p:spPr bwMode="auto">
          <a:xfrm>
            <a:off x="381000" y="228600"/>
            <a:ext cx="5738813" cy="5367338"/>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26"/>
          <p:cNvSpPr>
            <a:spLocks noGrp="1" noChangeArrowheads="1"/>
          </p:cNvSpPr>
          <p:nvPr>
            <p:ph type="title"/>
          </p:nvPr>
        </p:nvSpPr>
        <p:spPr>
          <a:xfrm>
            <a:off x="971550" y="333375"/>
            <a:ext cx="6791325" cy="547688"/>
          </a:xfrm>
        </p:spPr>
        <p:txBody>
          <a:bodyPr/>
          <a:lstStyle/>
          <a:p>
            <a:pPr>
              <a:defRPr/>
            </a:pPr>
            <a:r>
              <a:rPr lang="hu-HU" sz="3200" smtClean="0"/>
              <a:t>Induktion des Eierstocks: DAX-1</a:t>
            </a:r>
          </a:p>
        </p:txBody>
      </p:sp>
      <p:sp>
        <p:nvSpPr>
          <p:cNvPr id="105475" name="Rectangle 1027"/>
          <p:cNvSpPr>
            <a:spLocks noGrp="1" noChangeArrowheads="1"/>
          </p:cNvSpPr>
          <p:nvPr>
            <p:ph type="body" idx="1"/>
          </p:nvPr>
        </p:nvSpPr>
        <p:spPr>
          <a:xfrm>
            <a:off x="685800" y="1773238"/>
            <a:ext cx="7772400" cy="4322762"/>
          </a:xfrm>
        </p:spPr>
        <p:txBody>
          <a:bodyPr/>
          <a:lstStyle/>
          <a:p>
            <a:pPr>
              <a:defRPr/>
            </a:pPr>
            <a:r>
              <a:rPr lang="hu-HU" sz="2000" dirty="0" smtClean="0"/>
              <a:t>1980: </a:t>
            </a:r>
            <a:r>
              <a:rPr lang="hu-HU" sz="2000" dirty="0" err="1" smtClean="0"/>
              <a:t>zwei</a:t>
            </a:r>
            <a:r>
              <a:rPr lang="hu-HU" sz="2000" dirty="0" smtClean="0"/>
              <a:t> </a:t>
            </a:r>
            <a:r>
              <a:rPr lang="hu-HU" sz="2000" dirty="0" err="1" smtClean="0"/>
              <a:t>weibliche</a:t>
            </a:r>
            <a:r>
              <a:rPr lang="hu-HU" sz="2000" dirty="0" smtClean="0"/>
              <a:t> </a:t>
            </a:r>
            <a:r>
              <a:rPr lang="hu-HU" sz="2000" dirty="0" err="1" smtClean="0"/>
              <a:t>Geschwister</a:t>
            </a:r>
            <a:r>
              <a:rPr lang="hu-HU" sz="2000" dirty="0" smtClean="0"/>
              <a:t> (46, XY; Y: OK) </a:t>
            </a:r>
            <a:r>
              <a:rPr lang="hu-HU" sz="2000" dirty="0" err="1" smtClean="0"/>
              <a:t>kurzer</a:t>
            </a:r>
            <a:r>
              <a:rPr lang="hu-HU" sz="2000" dirty="0" smtClean="0"/>
              <a:t> </a:t>
            </a:r>
            <a:r>
              <a:rPr lang="hu-HU" sz="2000" dirty="0" err="1" smtClean="0"/>
              <a:t>Arm</a:t>
            </a:r>
            <a:r>
              <a:rPr lang="hu-HU" sz="2000" dirty="0" smtClean="0"/>
              <a:t> der </a:t>
            </a:r>
            <a:r>
              <a:rPr lang="hu-HU" sz="2000" dirty="0" smtClean="0">
                <a:solidFill>
                  <a:srgbClr val="FF0000"/>
                </a:solidFill>
              </a:rPr>
              <a:t>X</a:t>
            </a:r>
            <a:r>
              <a:rPr lang="hu-HU" sz="2000" dirty="0" smtClean="0"/>
              <a:t> </a:t>
            </a:r>
            <a:r>
              <a:rPr lang="hu-HU" sz="2000" dirty="0" err="1" smtClean="0"/>
              <a:t>enthält</a:t>
            </a:r>
            <a:r>
              <a:rPr lang="hu-HU" sz="2000" dirty="0" smtClean="0"/>
              <a:t> </a:t>
            </a:r>
            <a:r>
              <a:rPr lang="hu-HU" sz="2000" dirty="0" err="1" smtClean="0"/>
              <a:t>eine</a:t>
            </a:r>
            <a:r>
              <a:rPr lang="hu-HU" sz="2000" dirty="0" smtClean="0"/>
              <a:t> </a:t>
            </a:r>
            <a:r>
              <a:rPr lang="hu-HU" sz="2000" dirty="0" err="1" smtClean="0"/>
              <a:t>Duplikation</a:t>
            </a:r>
            <a:r>
              <a:rPr lang="hu-HU" sz="2000" dirty="0" smtClean="0"/>
              <a:t> von </a:t>
            </a:r>
            <a:r>
              <a:rPr lang="hu-HU" sz="2000" dirty="0" err="1" smtClean="0"/>
              <a:t>einem</a:t>
            </a:r>
            <a:r>
              <a:rPr lang="hu-HU" sz="2000" dirty="0" smtClean="0"/>
              <a:t> </a:t>
            </a:r>
            <a:r>
              <a:rPr lang="hu-HU" sz="2000" dirty="0" err="1" smtClean="0"/>
              <a:t>kürzeren</a:t>
            </a:r>
            <a:r>
              <a:rPr lang="hu-HU" sz="2000" dirty="0" smtClean="0"/>
              <a:t> </a:t>
            </a:r>
            <a:r>
              <a:rPr lang="hu-HU" sz="2000" dirty="0" err="1" smtClean="0"/>
              <a:t>Chromosomenabschnitt</a:t>
            </a:r>
            <a:r>
              <a:rPr lang="hu-HU" sz="2000" dirty="0" smtClean="0"/>
              <a:t>.  </a:t>
            </a:r>
            <a:r>
              <a:rPr lang="hu-HU" sz="2000" dirty="0" err="1" smtClean="0"/>
              <a:t>Hier</a:t>
            </a:r>
            <a:r>
              <a:rPr lang="hu-HU" sz="2000" dirty="0" smtClean="0"/>
              <a:t> </a:t>
            </a:r>
            <a:r>
              <a:rPr lang="hu-HU" sz="2000" dirty="0" err="1" smtClean="0"/>
              <a:t>soll</a:t>
            </a:r>
            <a:r>
              <a:rPr lang="hu-HU" sz="2000" dirty="0" smtClean="0"/>
              <a:t> </a:t>
            </a:r>
            <a:r>
              <a:rPr lang="hu-HU" sz="2000" dirty="0" err="1" smtClean="0"/>
              <a:t>ein</a:t>
            </a:r>
            <a:r>
              <a:rPr lang="hu-HU" sz="2000" dirty="0" smtClean="0"/>
              <a:t> </a:t>
            </a:r>
            <a:r>
              <a:rPr lang="hu-HU" sz="2000" dirty="0" err="1" smtClean="0"/>
              <a:t>Gen</a:t>
            </a:r>
            <a:r>
              <a:rPr lang="hu-HU" sz="2000" dirty="0" smtClean="0"/>
              <a:t> </a:t>
            </a:r>
            <a:r>
              <a:rPr lang="hu-HU" sz="2000" dirty="0" err="1" smtClean="0"/>
              <a:t>vorkommen</a:t>
            </a:r>
            <a:r>
              <a:rPr lang="hu-HU" sz="2000" dirty="0" smtClean="0"/>
              <a:t>, </a:t>
            </a:r>
            <a:r>
              <a:rPr lang="hu-HU" sz="2000" dirty="0" err="1" smtClean="0"/>
              <a:t>das</a:t>
            </a:r>
            <a:r>
              <a:rPr lang="hu-HU" sz="2000" dirty="0" smtClean="0"/>
              <a:t> </a:t>
            </a:r>
            <a:r>
              <a:rPr lang="hu-HU" sz="2000" dirty="0" err="1" smtClean="0"/>
              <a:t>löst</a:t>
            </a:r>
            <a:r>
              <a:rPr lang="hu-HU" sz="2000" dirty="0" smtClean="0"/>
              <a:t> </a:t>
            </a:r>
            <a:r>
              <a:rPr lang="hu-HU" sz="2000" dirty="0" err="1" smtClean="0"/>
              <a:t>das</a:t>
            </a:r>
            <a:r>
              <a:rPr lang="hu-HU" sz="2000" dirty="0" smtClean="0"/>
              <a:t> SRY </a:t>
            </a:r>
            <a:r>
              <a:rPr lang="hu-HU" sz="2000" dirty="0" err="1" smtClean="0"/>
              <a:t>Signal</a:t>
            </a:r>
            <a:r>
              <a:rPr lang="hu-HU" sz="2000" dirty="0" smtClean="0"/>
              <a:t> </a:t>
            </a:r>
            <a:r>
              <a:rPr lang="hu-HU" sz="2000" dirty="0" err="1" smtClean="0"/>
              <a:t>aus</a:t>
            </a:r>
            <a:r>
              <a:rPr lang="hu-HU" sz="2000" dirty="0" smtClean="0"/>
              <a:t>..</a:t>
            </a:r>
          </a:p>
          <a:p>
            <a:pPr>
              <a:defRPr/>
            </a:pPr>
            <a:r>
              <a:rPr lang="hu-HU" sz="2000" dirty="0" smtClean="0"/>
              <a:t>DAX-1: </a:t>
            </a:r>
            <a:br>
              <a:rPr lang="hu-HU" sz="2000" dirty="0" smtClean="0"/>
            </a:br>
            <a:r>
              <a:rPr lang="hu-HU" sz="2000" dirty="0" err="1" smtClean="0"/>
              <a:t>-Duplikation</a:t>
            </a:r>
            <a:r>
              <a:rPr lang="hu-HU" sz="2000" dirty="0" smtClean="0"/>
              <a:t> des </a:t>
            </a:r>
            <a:r>
              <a:rPr lang="hu-HU" sz="2000" dirty="0" err="1" smtClean="0"/>
              <a:t>Gens</a:t>
            </a:r>
            <a:r>
              <a:rPr lang="hu-HU" sz="2000" dirty="0" smtClean="0"/>
              <a:t>: </a:t>
            </a:r>
            <a:r>
              <a:rPr lang="hu-HU" sz="2000" dirty="0" err="1" smtClean="0"/>
              <a:t>dosage</a:t>
            </a:r>
            <a:r>
              <a:rPr lang="hu-HU" sz="2000" dirty="0" smtClean="0"/>
              <a:t> </a:t>
            </a:r>
            <a:r>
              <a:rPr lang="hu-HU" sz="2000" dirty="0" err="1" smtClean="0"/>
              <a:t>sensitive</a:t>
            </a:r>
            <a:r>
              <a:rPr lang="hu-HU" sz="2000" dirty="0" smtClean="0"/>
              <a:t> sex </a:t>
            </a:r>
            <a:r>
              <a:rPr lang="hu-HU" sz="2000" dirty="0" err="1" smtClean="0"/>
              <a:t>reversal</a:t>
            </a:r>
            <a:r>
              <a:rPr lang="hu-HU" sz="2000" dirty="0" smtClean="0"/>
              <a:t> (</a:t>
            </a:r>
            <a:r>
              <a:rPr lang="hu-HU" sz="2000" dirty="0" smtClean="0">
                <a:solidFill>
                  <a:srgbClr val="FF0000"/>
                </a:solidFill>
              </a:rPr>
              <a:t>D</a:t>
            </a:r>
            <a:r>
              <a:rPr lang="hu-HU" sz="2000" dirty="0" smtClean="0"/>
              <a:t>SS). </a:t>
            </a:r>
            <a:br>
              <a:rPr lang="hu-HU" sz="2000" dirty="0" smtClean="0"/>
            </a:br>
            <a:r>
              <a:rPr lang="hu-HU" sz="2000" dirty="0" err="1" smtClean="0"/>
              <a:t>-Ausfall</a:t>
            </a:r>
            <a:r>
              <a:rPr lang="hu-HU" sz="2000" dirty="0" smtClean="0"/>
              <a:t> des </a:t>
            </a:r>
            <a:r>
              <a:rPr lang="hu-HU" sz="2000" dirty="0" err="1" smtClean="0"/>
              <a:t>Gens</a:t>
            </a:r>
            <a:r>
              <a:rPr lang="hu-HU" sz="2000" dirty="0" smtClean="0"/>
              <a:t>: </a:t>
            </a:r>
            <a:r>
              <a:rPr lang="hu-HU" sz="2000" dirty="0" err="1" smtClean="0"/>
              <a:t>kongenitale</a:t>
            </a:r>
            <a:r>
              <a:rPr lang="hu-HU" sz="2000" dirty="0" smtClean="0"/>
              <a:t> NNR </a:t>
            </a:r>
            <a:r>
              <a:rPr lang="hu-HU" sz="2000" dirty="0" err="1" smtClean="0"/>
              <a:t>Hypoplasie</a:t>
            </a:r>
            <a:r>
              <a:rPr lang="hu-HU" sz="2000" dirty="0" smtClean="0"/>
              <a:t> (C</a:t>
            </a:r>
            <a:r>
              <a:rPr lang="hu-HU" sz="2000" dirty="0" smtClean="0">
                <a:solidFill>
                  <a:srgbClr val="FF0000"/>
                </a:solidFill>
              </a:rPr>
              <a:t>A</a:t>
            </a:r>
            <a:r>
              <a:rPr lang="hu-HU" sz="2000" dirty="0" smtClean="0"/>
              <a:t>H). </a:t>
            </a:r>
          </a:p>
          <a:p>
            <a:pPr>
              <a:defRPr/>
            </a:pPr>
            <a:r>
              <a:rPr lang="hu-HU" sz="2000" dirty="0" err="1" smtClean="0"/>
              <a:t>Expression</a:t>
            </a:r>
            <a:r>
              <a:rPr lang="hu-HU" sz="2000" dirty="0" smtClean="0"/>
              <a:t>: </a:t>
            </a:r>
            <a:br>
              <a:rPr lang="hu-HU" sz="2000" dirty="0" smtClean="0"/>
            </a:br>
            <a:r>
              <a:rPr lang="hu-HU" sz="2000" dirty="0" smtClean="0"/>
              <a:t>   </a:t>
            </a:r>
            <a:r>
              <a:rPr lang="hu-HU" sz="2000" dirty="0" err="1" smtClean="0"/>
              <a:t>-NNRinde</a:t>
            </a:r>
            <a:r>
              <a:rPr lang="hu-HU" sz="2000" dirty="0" smtClean="0"/>
              <a:t> (</a:t>
            </a:r>
            <a:r>
              <a:rPr lang="hu-HU" sz="2000" dirty="0" err="1" smtClean="0"/>
              <a:t>Steroidhormon</a:t>
            </a:r>
            <a:r>
              <a:rPr lang="hu-HU" sz="2000" dirty="0" smtClean="0"/>
              <a:t> </a:t>
            </a:r>
            <a:r>
              <a:rPr lang="hu-HU" sz="2000" dirty="0" err="1" smtClean="0"/>
              <a:t>Produktion</a:t>
            </a:r>
            <a:r>
              <a:rPr lang="hu-HU" sz="2000" dirty="0" smtClean="0"/>
              <a:t>)</a:t>
            </a:r>
            <a:br>
              <a:rPr lang="hu-HU" sz="2000" dirty="0" smtClean="0"/>
            </a:br>
            <a:r>
              <a:rPr lang="hu-HU" sz="2000" dirty="0" smtClean="0"/>
              <a:t>   </a:t>
            </a:r>
            <a:r>
              <a:rPr lang="hu-HU" sz="2000" dirty="0" err="1" smtClean="0"/>
              <a:t>-indifferentes</a:t>
            </a:r>
            <a:r>
              <a:rPr lang="hu-HU" sz="2000" dirty="0" smtClean="0"/>
              <a:t> </a:t>
            </a:r>
            <a:r>
              <a:rPr lang="hu-HU" sz="2000" dirty="0" err="1" smtClean="0"/>
              <a:t>Gonad</a:t>
            </a:r>
            <a:r>
              <a:rPr lang="hu-HU" sz="2000" dirty="0" smtClean="0"/>
              <a:t>: </a:t>
            </a:r>
            <a:r>
              <a:rPr lang="hu-HU" sz="2000" dirty="0" err="1" smtClean="0"/>
              <a:t>vor</a:t>
            </a:r>
            <a:r>
              <a:rPr lang="hu-HU" sz="2000" dirty="0" smtClean="0"/>
              <a:t> </a:t>
            </a:r>
            <a:r>
              <a:rPr lang="hu-HU" sz="2000" dirty="0" err="1" smtClean="0"/>
              <a:t>Expression</a:t>
            </a:r>
            <a:r>
              <a:rPr lang="hu-HU" sz="2000" dirty="0" smtClean="0"/>
              <a:t> der des SRY </a:t>
            </a:r>
            <a:r>
              <a:rPr lang="hu-HU" sz="2000" dirty="0" err="1" smtClean="0"/>
              <a:t>Gens</a:t>
            </a:r>
            <a:r>
              <a:rPr lang="hu-HU" sz="2000" dirty="0" smtClean="0"/>
              <a:t>,</a:t>
            </a:r>
            <a:br>
              <a:rPr lang="hu-HU" sz="2000" dirty="0" smtClean="0"/>
            </a:br>
            <a:r>
              <a:rPr lang="hu-HU" sz="2000" dirty="0" smtClean="0"/>
              <a:t>       in </a:t>
            </a:r>
            <a:r>
              <a:rPr lang="hu-HU" sz="2000" dirty="0" err="1" smtClean="0"/>
              <a:t>beiden</a:t>
            </a:r>
            <a:r>
              <a:rPr lang="hu-HU" sz="2000" dirty="0" smtClean="0"/>
              <a:t> </a:t>
            </a:r>
            <a:r>
              <a:rPr lang="hu-HU" sz="2000" dirty="0" err="1" smtClean="0"/>
              <a:t>Geschlechtern</a:t>
            </a:r>
            <a:r>
              <a:rPr lang="hu-HU" sz="2000" dirty="0" smtClean="0"/>
              <a:t>!</a:t>
            </a:r>
            <a:br>
              <a:rPr lang="hu-HU" sz="2000" dirty="0" smtClean="0"/>
            </a:br>
            <a:r>
              <a:rPr lang="hu-HU" sz="2000" dirty="0" smtClean="0"/>
              <a:t>   </a:t>
            </a:r>
            <a:r>
              <a:rPr lang="hu-HU" sz="2000" dirty="0" err="1" smtClean="0"/>
              <a:t>-mit</a:t>
            </a:r>
            <a:r>
              <a:rPr lang="hu-HU" sz="2000" dirty="0" smtClean="0"/>
              <a:t> </a:t>
            </a:r>
            <a:r>
              <a:rPr lang="hu-HU" sz="2000" dirty="0" err="1" smtClean="0"/>
              <a:t>Beginn</a:t>
            </a:r>
            <a:r>
              <a:rPr lang="hu-HU" sz="2000" dirty="0" smtClean="0"/>
              <a:t> der </a:t>
            </a:r>
            <a:r>
              <a:rPr lang="hu-HU" sz="2000" dirty="0" err="1" smtClean="0"/>
              <a:t>Hodenentwicklung</a:t>
            </a:r>
            <a:r>
              <a:rPr lang="hu-HU" sz="2000" dirty="0" smtClean="0"/>
              <a:t>: DAX-1</a:t>
            </a:r>
            <a:r>
              <a:rPr lang="hu-HU" sz="2000" dirty="0" smtClean="0">
                <a:sym typeface="Wingdings" pitchFamily="2" charset="2"/>
              </a:rPr>
              <a:t>.</a:t>
            </a:r>
            <a:br>
              <a:rPr lang="hu-HU" sz="2000" dirty="0" smtClean="0">
                <a:sym typeface="Wingdings" pitchFamily="2" charset="2"/>
              </a:rPr>
            </a:br>
            <a:r>
              <a:rPr lang="hu-HU" sz="2000" dirty="0" smtClean="0">
                <a:sym typeface="Wingdings" pitchFamily="2" charset="2"/>
              </a:rPr>
              <a:t>   </a:t>
            </a:r>
            <a:r>
              <a:rPr lang="hu-HU" sz="2000" dirty="0" err="1" smtClean="0">
                <a:sym typeface="Wingdings" pitchFamily="2" charset="2"/>
              </a:rPr>
              <a:t>-Im</a:t>
            </a:r>
            <a:r>
              <a:rPr lang="hu-HU" sz="2000" dirty="0" smtClean="0">
                <a:sym typeface="Wingdings" pitchFamily="2" charset="2"/>
              </a:rPr>
              <a:t> </a:t>
            </a:r>
            <a:r>
              <a:rPr lang="hu-HU" sz="2000" dirty="0" err="1" smtClean="0">
                <a:sym typeface="Wingdings" pitchFamily="2" charset="2"/>
              </a:rPr>
              <a:t>Eierstock</a:t>
            </a:r>
            <a:r>
              <a:rPr lang="hu-HU" sz="2000" dirty="0" smtClean="0">
                <a:sym typeface="Wingdings" pitchFamily="2" charset="2"/>
              </a:rPr>
              <a:t>: </a:t>
            </a:r>
            <a:r>
              <a:rPr lang="hu-HU" sz="2000" dirty="0" err="1" smtClean="0">
                <a:sym typeface="Wingdings" pitchFamily="2" charset="2"/>
              </a:rPr>
              <a:t>Expression</a:t>
            </a:r>
            <a:r>
              <a:rPr lang="hu-HU" sz="2000" dirty="0" smtClean="0">
                <a:sym typeface="Wingdings" pitchFamily="2" charset="2"/>
              </a:rPr>
              <a:t> </a:t>
            </a:r>
            <a:r>
              <a:rPr lang="hu-HU" sz="2000" dirty="0" err="1" smtClean="0">
                <a:sym typeface="Wingdings" pitchFamily="2" charset="2"/>
              </a:rPr>
              <a:t>bleibt</a:t>
            </a:r>
            <a:r>
              <a:rPr lang="hu-HU" sz="2000" dirty="0" smtClean="0">
                <a:sym typeface="Wingdings" pitchFamily="2" charset="2"/>
              </a:rPr>
              <a:t> </a:t>
            </a:r>
            <a:r>
              <a:rPr lang="hu-HU" sz="2000" dirty="0" err="1" smtClean="0">
                <a:sym typeface="Wingdings" pitchFamily="2" charset="2"/>
              </a:rPr>
              <a:t>erhalten</a:t>
            </a:r>
            <a:r>
              <a:rPr lang="hu-HU" sz="2000" dirty="0" smtClean="0">
                <a:sym typeface="Wingdings" pitchFamily="2" charset="2"/>
              </a:rPr>
              <a:t>.</a:t>
            </a:r>
          </a:p>
          <a:p>
            <a:pPr>
              <a:defRPr/>
            </a:pPr>
            <a:r>
              <a:rPr lang="hu-HU" sz="2000" dirty="0" smtClean="0">
                <a:sym typeface="Wingdings" pitchFamily="2" charset="2"/>
              </a:rPr>
              <a:t>DAX-1: (</a:t>
            </a:r>
            <a:r>
              <a:rPr lang="hu-HU" sz="2000" dirty="0" err="1" smtClean="0">
                <a:sym typeface="Wingdings" pitchFamily="2" charset="2"/>
              </a:rPr>
              <a:t>orphan</a:t>
            </a:r>
            <a:r>
              <a:rPr lang="hu-HU" sz="2000" dirty="0" smtClean="0">
                <a:sym typeface="Wingdings" pitchFamily="2" charset="2"/>
              </a:rPr>
              <a:t>) </a:t>
            </a:r>
            <a:r>
              <a:rPr lang="hu-HU" sz="2000" dirty="0" err="1" smtClean="0">
                <a:sym typeface="Wingdings" pitchFamily="2" charset="2"/>
              </a:rPr>
              <a:t>Kernrezeptor</a:t>
            </a:r>
            <a:r>
              <a:rPr lang="hu-HU" sz="2000" dirty="0" smtClean="0">
                <a:sym typeface="Wingdings" pitchFamily="2" charset="2"/>
              </a:rPr>
              <a:t>. </a:t>
            </a:r>
            <a:r>
              <a:rPr lang="hu-HU" sz="2000" dirty="0" err="1" smtClean="0">
                <a:sym typeface="Wingdings" pitchFamily="2" charset="2"/>
              </a:rPr>
              <a:t>Unterdrückt</a:t>
            </a:r>
            <a:r>
              <a:rPr lang="hu-HU" sz="2000" dirty="0" smtClean="0">
                <a:sym typeface="Wingdings" pitchFamily="2" charset="2"/>
              </a:rPr>
              <a:t> die </a:t>
            </a:r>
            <a:r>
              <a:rPr lang="hu-HU" sz="2000" dirty="0" err="1" smtClean="0">
                <a:sym typeface="Wingdings" pitchFamily="2" charset="2"/>
              </a:rPr>
              <a:t>Wirkung</a:t>
            </a:r>
            <a:r>
              <a:rPr lang="hu-HU" sz="2000" dirty="0" smtClean="0">
                <a:sym typeface="Wingdings" pitchFamily="2" charset="2"/>
              </a:rPr>
              <a:t> von </a:t>
            </a:r>
            <a:r>
              <a:rPr lang="hu-HU" sz="2000" dirty="0" err="1" smtClean="0">
                <a:sym typeface="Wingdings" pitchFamily="2" charset="2"/>
              </a:rPr>
              <a:t>einem</a:t>
            </a:r>
            <a:r>
              <a:rPr lang="hu-HU" sz="2000" dirty="0" smtClean="0">
                <a:sym typeface="Wingdings" pitchFamily="2" charset="2"/>
              </a:rPr>
              <a:t> </a:t>
            </a:r>
            <a:r>
              <a:rPr lang="hu-HU" sz="2000" dirty="0" err="1" smtClean="0">
                <a:sym typeface="Wingdings" pitchFamily="2" charset="2"/>
              </a:rPr>
              <a:t>anderen</a:t>
            </a:r>
            <a:r>
              <a:rPr lang="hu-HU" sz="2000" dirty="0" smtClean="0">
                <a:sym typeface="Wingdings" pitchFamily="2" charset="2"/>
              </a:rPr>
              <a:t> </a:t>
            </a:r>
            <a:r>
              <a:rPr lang="hu-HU" sz="2000" dirty="0" err="1" smtClean="0">
                <a:sym typeface="Wingdings" pitchFamily="2" charset="2"/>
              </a:rPr>
              <a:t>Kernrezeptor</a:t>
            </a:r>
            <a:r>
              <a:rPr lang="hu-HU" sz="2000" dirty="0" smtClean="0">
                <a:sym typeface="Wingdings" pitchFamily="2" charset="2"/>
              </a:rPr>
              <a:t>: SF-1-ét (</a:t>
            </a:r>
            <a:r>
              <a:rPr lang="hu-HU" sz="2000" dirty="0" err="1" smtClean="0">
                <a:sym typeface="Wingdings" pitchFamily="2" charset="2"/>
              </a:rPr>
              <a:t>bindet</a:t>
            </a:r>
            <a:r>
              <a:rPr lang="hu-HU" sz="2000" dirty="0" smtClean="0">
                <a:sym typeface="Wingdings" pitchFamily="2" charset="2"/>
              </a:rPr>
              <a:t> direkt an </a:t>
            </a:r>
            <a:r>
              <a:rPr lang="hu-HU" sz="2000" dirty="0" err="1" smtClean="0">
                <a:sym typeface="Wingdings" pitchFamily="2" charset="2"/>
              </a:rPr>
              <a:t>ihm</a:t>
            </a:r>
            <a:r>
              <a:rPr lang="hu-HU" sz="2000" dirty="0" smtClean="0">
                <a:sym typeface="Wingdings" pitchFamily="2" charset="2"/>
              </a:rPr>
              <a:t>).</a:t>
            </a:r>
          </a:p>
          <a:p>
            <a:pPr>
              <a:defRPr/>
            </a:pPr>
            <a:endParaRPr lang="hu-HU" sz="2400" dirty="0" smtClean="0">
              <a:sym typeface="Wingdings" pitchFamily="2" charset="2"/>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p:cNvPicPr>
            <a:picLocks noChangeAspect="1" noChangeArrowheads="1"/>
          </p:cNvPicPr>
          <p:nvPr/>
        </p:nvPicPr>
        <p:blipFill>
          <a:blip r:embed="rId2" cstate="print"/>
          <a:srcRect/>
          <a:stretch>
            <a:fillRect/>
          </a:stretch>
        </p:blipFill>
        <p:spPr bwMode="auto">
          <a:xfrm>
            <a:off x="1476375" y="188913"/>
            <a:ext cx="7439025" cy="6067425"/>
          </a:xfrm>
          <a:prstGeom prst="rect">
            <a:avLst/>
          </a:prstGeom>
          <a:noFill/>
          <a:ln w="9525">
            <a:noFill/>
            <a:miter lim="800000"/>
            <a:headEnd/>
            <a:tailEnd/>
          </a:ln>
        </p:spPr>
      </p:pic>
      <p:grpSp>
        <p:nvGrpSpPr>
          <p:cNvPr id="71683" name="Group 5"/>
          <p:cNvGrpSpPr>
            <a:grpSpLocks/>
          </p:cNvGrpSpPr>
          <p:nvPr/>
        </p:nvGrpSpPr>
        <p:grpSpPr bwMode="auto">
          <a:xfrm>
            <a:off x="0" y="6156325"/>
            <a:ext cx="2857500" cy="701675"/>
            <a:chOff x="0" y="3748"/>
            <a:chExt cx="1800" cy="442"/>
          </a:xfrm>
        </p:grpSpPr>
        <p:pic>
          <p:nvPicPr>
            <p:cNvPr id="71684" name="Picture 6"/>
            <p:cNvPicPr>
              <a:picLocks noChangeAspect="1" noChangeArrowheads="1"/>
            </p:cNvPicPr>
            <p:nvPr/>
          </p:nvPicPr>
          <p:blipFill>
            <a:blip r:embed="rId3" cstate="print"/>
            <a:srcRect/>
            <a:stretch>
              <a:fillRect/>
            </a:stretch>
          </p:blipFill>
          <p:spPr bwMode="auto">
            <a:xfrm>
              <a:off x="113" y="3748"/>
              <a:ext cx="1655" cy="265"/>
            </a:xfrm>
            <a:prstGeom prst="rect">
              <a:avLst/>
            </a:prstGeom>
            <a:noFill/>
            <a:ln w="9525">
              <a:noFill/>
              <a:miter lim="800000"/>
              <a:headEnd/>
              <a:tailEnd/>
            </a:ln>
          </p:spPr>
        </p:pic>
        <p:pic>
          <p:nvPicPr>
            <p:cNvPr id="71685" name="Picture 7"/>
            <p:cNvPicPr>
              <a:picLocks noChangeAspect="1" noChangeArrowheads="1"/>
            </p:cNvPicPr>
            <p:nvPr/>
          </p:nvPicPr>
          <p:blipFill>
            <a:blip r:embed="rId4" cstate="print"/>
            <a:srcRect/>
            <a:stretch>
              <a:fillRect/>
            </a:stretch>
          </p:blipFill>
          <p:spPr bwMode="auto">
            <a:xfrm>
              <a:off x="0" y="4020"/>
              <a:ext cx="1800" cy="17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5943600" y="533400"/>
            <a:ext cx="2949575" cy="3785652"/>
          </a:xfrm>
          <a:prstGeom prst="rect">
            <a:avLst/>
          </a:prstGeom>
          <a:noFill/>
          <a:ln w="9525">
            <a:noFill/>
            <a:miter lim="800000"/>
            <a:headEnd/>
            <a:tailEnd/>
          </a:ln>
          <a:effectLst/>
        </p:spPr>
        <p:txBody>
          <a:bodyPr>
            <a:spAutoFit/>
          </a:bodyPr>
          <a:lstStyle/>
          <a:p>
            <a:pPr eaLnBrk="0" hangingPunct="0">
              <a:defRPr/>
            </a:pPr>
            <a:r>
              <a:rPr lang="hu-HU" sz="2400" dirty="0" err="1" smtClean="0">
                <a:solidFill>
                  <a:srgbClr val="FFFFFF"/>
                </a:solidFill>
                <a:effectLst>
                  <a:outerShdw blurRad="38100" dist="38100" dir="2700000" algn="tl">
                    <a:srgbClr val="000000"/>
                  </a:outerShdw>
                </a:effectLst>
                <a:latin typeface="Tahoma" pitchFamily="34" charset="0"/>
              </a:rPr>
              <a:t>Weitere</a:t>
            </a:r>
            <a:r>
              <a:rPr lang="hu-HU" sz="2400" dirty="0" smtClean="0">
                <a:solidFill>
                  <a:srgbClr val="FFFFFF"/>
                </a:solidFill>
                <a:effectLst>
                  <a:outerShdw blurRad="38100" dist="38100" dir="2700000" algn="tl">
                    <a:srgbClr val="000000"/>
                  </a:outerShdw>
                </a:effectLst>
                <a:latin typeface="Tahoma" pitchFamily="34" charset="0"/>
              </a:rPr>
              <a:t> </a:t>
            </a:r>
            <a:r>
              <a:rPr lang="hu-HU" sz="2400" dirty="0" err="1" smtClean="0">
                <a:solidFill>
                  <a:srgbClr val="FFFFFF"/>
                </a:solidFill>
                <a:effectLst>
                  <a:outerShdw blurRad="38100" dist="38100" dir="2700000" algn="tl">
                    <a:srgbClr val="000000"/>
                  </a:outerShdw>
                </a:effectLst>
                <a:latin typeface="Tahoma" pitchFamily="34" charset="0"/>
              </a:rPr>
              <a:t>Differenzierung</a:t>
            </a:r>
            <a:r>
              <a:rPr lang="hu-HU" sz="2400" dirty="0" smtClean="0">
                <a:solidFill>
                  <a:srgbClr val="FFFFFF"/>
                </a:solidFill>
                <a:effectLst>
                  <a:outerShdw blurRad="38100" dist="38100" dir="2700000" algn="tl">
                    <a:srgbClr val="000000"/>
                  </a:outerShdw>
                </a:effectLst>
                <a:latin typeface="Tahoma" pitchFamily="34" charset="0"/>
              </a:rPr>
              <a:t>:</a:t>
            </a:r>
            <a:endParaRPr lang="hu-HU" sz="2400" dirty="0">
              <a:solidFill>
                <a:srgbClr val="FFFFFF"/>
              </a:solidFill>
              <a:effectLst>
                <a:outerShdw blurRad="38100" dist="38100" dir="2700000" algn="tl">
                  <a:srgbClr val="000000"/>
                </a:outerShdw>
              </a:effectLst>
              <a:latin typeface="Tahoma" pitchFamily="34" charset="0"/>
            </a:endParaRPr>
          </a:p>
          <a:p>
            <a:pPr eaLnBrk="0" hangingPunct="0">
              <a:defRPr/>
            </a:pPr>
            <a:r>
              <a:rPr lang="hu-HU" sz="2400" dirty="0" err="1" smtClean="0">
                <a:solidFill>
                  <a:srgbClr val="FF0000"/>
                </a:solidFill>
                <a:effectLst>
                  <a:outerShdw blurRad="38100" dist="38100" dir="2700000" algn="tl">
                    <a:srgbClr val="000000"/>
                  </a:outerShdw>
                </a:effectLst>
                <a:latin typeface="Tahoma" pitchFamily="34" charset="0"/>
              </a:rPr>
              <a:t>Testosteron</a:t>
            </a:r>
            <a:r>
              <a:rPr lang="hu-HU" sz="2400" dirty="0" smtClean="0">
                <a:solidFill>
                  <a:srgbClr val="FF0000"/>
                </a:solidFill>
                <a:effectLst>
                  <a:outerShdw blurRad="38100" dist="38100" dir="2700000" algn="tl">
                    <a:srgbClr val="000000"/>
                  </a:outerShdw>
                </a:effectLst>
                <a:latin typeface="Tahoma" pitchFamily="34" charset="0"/>
              </a:rPr>
              <a:t> </a:t>
            </a:r>
            <a:r>
              <a:rPr lang="hu-HU" sz="2400" dirty="0" smtClean="0">
                <a:solidFill>
                  <a:srgbClr val="FFFFFF"/>
                </a:solidFill>
                <a:effectLst>
                  <a:outerShdw blurRad="38100" dist="38100" dir="2700000" algn="tl">
                    <a:srgbClr val="000000"/>
                  </a:outerShdw>
                </a:effectLst>
                <a:latin typeface="Tahoma" pitchFamily="34" charset="0"/>
              </a:rPr>
              <a:t> und </a:t>
            </a:r>
            <a:r>
              <a:rPr lang="hu-HU" sz="2400" dirty="0" err="1" smtClean="0">
                <a:solidFill>
                  <a:srgbClr val="FFFFFF"/>
                </a:solidFill>
                <a:effectLst>
                  <a:outerShdw blurRad="38100" dist="38100" dir="2700000" algn="tl">
                    <a:srgbClr val="000000"/>
                  </a:outerShdw>
                </a:effectLst>
                <a:latin typeface="Tahoma" pitchFamily="34" charset="0"/>
              </a:rPr>
              <a:t>daraus</a:t>
            </a:r>
            <a:r>
              <a:rPr lang="hu-HU" sz="2400" dirty="0" smtClean="0">
                <a:solidFill>
                  <a:srgbClr val="FFFFFF"/>
                </a:solidFill>
                <a:effectLst>
                  <a:outerShdw blurRad="38100" dist="38100" dir="2700000" algn="tl">
                    <a:srgbClr val="000000"/>
                  </a:outerShdw>
                </a:effectLst>
                <a:latin typeface="Tahoma" pitchFamily="34" charset="0"/>
              </a:rPr>
              <a:t> </a:t>
            </a:r>
            <a:r>
              <a:rPr lang="hu-HU" sz="2400" dirty="0" err="1" smtClean="0">
                <a:solidFill>
                  <a:srgbClr val="FFFFFF"/>
                </a:solidFill>
                <a:effectLst>
                  <a:outerShdw blurRad="38100" dist="38100" dir="2700000" algn="tl">
                    <a:srgbClr val="000000"/>
                  </a:outerShdw>
                </a:effectLst>
                <a:latin typeface="Tahoma" pitchFamily="34" charset="0"/>
              </a:rPr>
              <a:t>entstandenes</a:t>
            </a:r>
            <a:r>
              <a:rPr lang="hu-HU" sz="2400" dirty="0" smtClean="0">
                <a:solidFill>
                  <a:srgbClr val="FFFFFF"/>
                </a:solidFill>
                <a:effectLst>
                  <a:outerShdw blurRad="38100" dist="38100" dir="2700000" algn="tl">
                    <a:srgbClr val="000000"/>
                  </a:outerShdw>
                </a:effectLst>
                <a:latin typeface="Tahoma" pitchFamily="34" charset="0"/>
              </a:rPr>
              <a:t> </a:t>
            </a:r>
            <a:r>
              <a:rPr lang="hu-HU" sz="2400" dirty="0" err="1" smtClean="0">
                <a:solidFill>
                  <a:srgbClr val="FF0000"/>
                </a:solidFill>
                <a:effectLst>
                  <a:outerShdw blurRad="38100" dist="38100" dir="2700000" algn="tl">
                    <a:srgbClr val="000000"/>
                  </a:outerShdw>
                </a:effectLst>
                <a:latin typeface="Tahoma" pitchFamily="34" charset="0"/>
              </a:rPr>
              <a:t>Dihydrotestosteron</a:t>
            </a:r>
            <a:r>
              <a:rPr lang="hu-HU" sz="2400" dirty="0" smtClean="0">
                <a:solidFill>
                  <a:srgbClr val="FFFFFF"/>
                </a:solidFill>
                <a:effectLst>
                  <a:outerShdw blurRad="38100" dist="38100" dir="2700000" algn="tl">
                    <a:srgbClr val="000000"/>
                  </a:outerShdw>
                </a:effectLst>
                <a:latin typeface="Tahoma" pitchFamily="34" charset="0"/>
              </a:rPr>
              <a:t> </a:t>
            </a:r>
            <a:r>
              <a:rPr lang="hu-HU" sz="2400" dirty="0" err="1" smtClean="0">
                <a:solidFill>
                  <a:srgbClr val="FFFFFF"/>
                </a:solidFill>
                <a:effectLst>
                  <a:outerShdw blurRad="38100" dist="38100" dir="2700000" algn="tl">
                    <a:srgbClr val="000000"/>
                  </a:outerShdw>
                </a:effectLst>
                <a:latin typeface="Tahoma" pitchFamily="34" charset="0"/>
              </a:rPr>
              <a:t>wirken</a:t>
            </a:r>
            <a:r>
              <a:rPr lang="hu-HU" sz="2400" dirty="0" smtClean="0">
                <a:solidFill>
                  <a:srgbClr val="FFFFFF"/>
                </a:solidFill>
                <a:effectLst>
                  <a:outerShdw blurRad="38100" dist="38100" dir="2700000" algn="tl">
                    <a:srgbClr val="000000"/>
                  </a:outerShdw>
                </a:effectLst>
                <a:latin typeface="Tahoma" pitchFamily="34" charset="0"/>
              </a:rPr>
              <a:t> </a:t>
            </a:r>
            <a:r>
              <a:rPr lang="hu-HU" sz="2400" dirty="0" err="1" smtClean="0">
                <a:solidFill>
                  <a:srgbClr val="FFFFFF"/>
                </a:solidFill>
                <a:effectLst>
                  <a:outerShdw blurRad="38100" dist="38100" dir="2700000" algn="tl">
                    <a:srgbClr val="000000"/>
                  </a:outerShdw>
                </a:effectLst>
                <a:latin typeface="Tahoma" pitchFamily="34" charset="0"/>
              </a:rPr>
              <a:t>maskulinisierend</a:t>
            </a:r>
            <a:r>
              <a:rPr lang="hu-HU" sz="2400" dirty="0" smtClean="0">
                <a:solidFill>
                  <a:srgbClr val="FFFFFF"/>
                </a:solidFill>
                <a:effectLst>
                  <a:outerShdw blurRad="38100" dist="38100" dir="2700000" algn="tl">
                    <a:srgbClr val="000000"/>
                  </a:outerShdw>
                </a:effectLst>
                <a:latin typeface="Tahoma" pitchFamily="34" charset="0"/>
              </a:rPr>
              <a:t> </a:t>
            </a:r>
            <a:r>
              <a:rPr lang="hu-HU" sz="2400" dirty="0" err="1" smtClean="0">
                <a:solidFill>
                  <a:srgbClr val="FFFFFF"/>
                </a:solidFill>
                <a:effectLst>
                  <a:outerShdw blurRad="38100" dist="38100" dir="2700000" algn="tl">
                    <a:srgbClr val="000000"/>
                  </a:outerShdw>
                </a:effectLst>
                <a:latin typeface="Tahoma" pitchFamily="34" charset="0"/>
              </a:rPr>
              <a:t>auf</a:t>
            </a:r>
            <a:r>
              <a:rPr lang="hu-HU" sz="2400" dirty="0" smtClean="0">
                <a:solidFill>
                  <a:srgbClr val="FFFFFF"/>
                </a:solidFill>
                <a:effectLst>
                  <a:outerShdw blurRad="38100" dist="38100" dir="2700000" algn="tl">
                    <a:srgbClr val="000000"/>
                  </a:outerShdw>
                </a:effectLst>
                <a:latin typeface="Tahoma" pitchFamily="34" charset="0"/>
              </a:rPr>
              <a:t> die </a:t>
            </a:r>
            <a:r>
              <a:rPr lang="hu-HU" sz="2400" dirty="0" err="1" smtClean="0">
                <a:solidFill>
                  <a:srgbClr val="FFFFFF"/>
                </a:solidFill>
                <a:effectLst>
                  <a:outerShdw blurRad="38100" dist="38100" dir="2700000" algn="tl">
                    <a:srgbClr val="000000"/>
                  </a:outerShdw>
                </a:effectLst>
                <a:latin typeface="Tahoma" pitchFamily="34" charset="0"/>
              </a:rPr>
              <a:t>äußeren</a:t>
            </a:r>
            <a:r>
              <a:rPr lang="hu-HU" sz="2400" dirty="0" smtClean="0">
                <a:solidFill>
                  <a:srgbClr val="FFFFFF"/>
                </a:solidFill>
                <a:effectLst>
                  <a:outerShdw blurRad="38100" dist="38100" dir="2700000" algn="tl">
                    <a:srgbClr val="000000"/>
                  </a:outerShdw>
                </a:effectLst>
                <a:latin typeface="Tahoma" pitchFamily="34" charset="0"/>
              </a:rPr>
              <a:t> </a:t>
            </a:r>
            <a:r>
              <a:rPr lang="hu-HU" sz="2400" dirty="0" err="1" smtClean="0">
                <a:solidFill>
                  <a:srgbClr val="FFFFFF"/>
                </a:solidFill>
                <a:effectLst>
                  <a:outerShdw blurRad="38100" dist="38100" dir="2700000" algn="tl">
                    <a:srgbClr val="000000"/>
                  </a:outerShdw>
                </a:effectLst>
                <a:latin typeface="Tahoma" pitchFamily="34" charset="0"/>
              </a:rPr>
              <a:t>Genitalien</a:t>
            </a:r>
            <a:endParaRPr lang="hu-HU" sz="2400" dirty="0">
              <a:solidFill>
                <a:srgbClr val="FFFFFF"/>
              </a:solidFill>
              <a:effectLst>
                <a:outerShdw blurRad="38100" dist="38100" dir="2700000" algn="tl">
                  <a:srgbClr val="000000"/>
                </a:outerShdw>
              </a:effectLst>
              <a:latin typeface="Tahoma" pitchFamily="34" charset="0"/>
            </a:endParaRPr>
          </a:p>
        </p:txBody>
      </p:sp>
      <p:sp>
        <p:nvSpPr>
          <p:cNvPr id="150531" name="Text Box 3"/>
          <p:cNvSpPr txBox="1">
            <a:spLocks noChangeArrowheads="1"/>
          </p:cNvSpPr>
          <p:nvPr/>
        </p:nvSpPr>
        <p:spPr bwMode="auto">
          <a:xfrm>
            <a:off x="593725" y="5521325"/>
            <a:ext cx="8408456" cy="830997"/>
          </a:xfrm>
          <a:prstGeom prst="rect">
            <a:avLst/>
          </a:prstGeom>
          <a:noFill/>
          <a:ln w="9525">
            <a:noFill/>
            <a:miter lim="800000"/>
            <a:headEnd/>
            <a:tailEnd/>
          </a:ln>
          <a:effectLst/>
        </p:spPr>
        <p:txBody>
          <a:bodyPr wrap="none">
            <a:spAutoFit/>
          </a:bodyPr>
          <a:lstStyle/>
          <a:p>
            <a:pPr eaLnBrk="0" hangingPunct="0">
              <a:defRPr/>
            </a:pPr>
            <a:r>
              <a:rPr lang="hu-HU" sz="2400" dirty="0" smtClean="0">
                <a:solidFill>
                  <a:srgbClr val="FFFFFF"/>
                </a:solidFill>
                <a:effectLst>
                  <a:outerShdw blurRad="38100" dist="38100" dir="2700000" algn="tl">
                    <a:srgbClr val="000000"/>
                  </a:outerShdw>
                </a:effectLst>
                <a:latin typeface="Tahoma" pitchFamily="34" charset="0"/>
              </a:rPr>
              <a:t>(</a:t>
            </a:r>
            <a:r>
              <a:rPr lang="hu-HU" sz="2400" dirty="0" err="1" smtClean="0">
                <a:solidFill>
                  <a:srgbClr val="FFFFFF"/>
                </a:solidFill>
                <a:effectLst>
                  <a:outerShdw blurRad="38100" dist="38100" dir="2700000" algn="tl">
                    <a:srgbClr val="000000"/>
                  </a:outerShdw>
                </a:effectLst>
                <a:latin typeface="Tahoma" pitchFamily="34" charset="0"/>
              </a:rPr>
              <a:t>Mangel</a:t>
            </a:r>
            <a:r>
              <a:rPr lang="hu-HU" sz="2400" dirty="0" smtClean="0">
                <a:solidFill>
                  <a:srgbClr val="FFFFFF"/>
                </a:solidFill>
                <a:effectLst>
                  <a:outerShdw blurRad="38100" dist="38100" dir="2700000" algn="tl">
                    <a:srgbClr val="000000"/>
                  </a:outerShdw>
                </a:effectLst>
                <a:latin typeface="Tahoma" pitchFamily="34" charset="0"/>
              </a:rPr>
              <a:t> der 5</a:t>
            </a:r>
            <a:r>
              <a:rPr lang="hu-HU" sz="2400" dirty="0" smtClean="0">
                <a:solidFill>
                  <a:srgbClr val="FFFFFF"/>
                </a:solidFill>
                <a:effectLst>
                  <a:outerShdw blurRad="38100" dist="38100" dir="2700000" algn="tl">
                    <a:srgbClr val="000000"/>
                  </a:outerShdw>
                </a:effectLst>
                <a:latin typeface="Symbol" pitchFamily="18" charset="2"/>
              </a:rPr>
              <a:t>a</a:t>
            </a:r>
            <a:r>
              <a:rPr lang="hu-HU" sz="2400" dirty="0" smtClean="0">
                <a:solidFill>
                  <a:srgbClr val="FFFFFF"/>
                </a:solidFill>
                <a:effectLst>
                  <a:outerShdw blurRad="38100" dist="38100" dir="2700000" algn="tl">
                    <a:srgbClr val="000000"/>
                  </a:outerShdw>
                </a:effectLst>
                <a:latin typeface="Tahoma" pitchFamily="34" charset="0"/>
              </a:rPr>
              <a:t> </a:t>
            </a:r>
            <a:r>
              <a:rPr lang="hu-HU" sz="2400" dirty="0" err="1" smtClean="0">
                <a:solidFill>
                  <a:srgbClr val="FFFFFF"/>
                </a:solidFill>
                <a:effectLst>
                  <a:outerShdw blurRad="38100" dist="38100" dir="2700000" algn="tl">
                    <a:srgbClr val="000000"/>
                  </a:outerShdw>
                </a:effectLst>
                <a:latin typeface="Tahoma" pitchFamily="34" charset="0"/>
              </a:rPr>
              <a:t>Ketosteroid</a:t>
            </a:r>
            <a:r>
              <a:rPr lang="hu-HU" sz="2400" dirty="0" smtClean="0">
                <a:solidFill>
                  <a:srgbClr val="FFFFFF"/>
                </a:solidFill>
                <a:effectLst>
                  <a:outerShdw blurRad="38100" dist="38100" dir="2700000" algn="tl">
                    <a:srgbClr val="000000"/>
                  </a:outerShdw>
                </a:effectLst>
                <a:latin typeface="Tahoma" pitchFamily="34" charset="0"/>
              </a:rPr>
              <a:t> </a:t>
            </a:r>
            <a:r>
              <a:rPr lang="hu-HU" sz="2400" dirty="0" err="1" smtClean="0">
                <a:solidFill>
                  <a:srgbClr val="FFFFFF"/>
                </a:solidFill>
                <a:effectLst>
                  <a:outerShdw blurRad="38100" dist="38100" dir="2700000" algn="tl">
                    <a:srgbClr val="000000"/>
                  </a:outerShdw>
                </a:effectLst>
                <a:latin typeface="Tahoma" pitchFamily="34" charset="0"/>
              </a:rPr>
              <a:t>Reductase</a:t>
            </a:r>
            <a:r>
              <a:rPr lang="hu-HU" sz="2400" dirty="0" smtClean="0">
                <a:solidFill>
                  <a:srgbClr val="FFFFFF"/>
                </a:solidFill>
                <a:effectLst>
                  <a:outerShdw blurRad="38100" dist="38100" dir="2700000" algn="tl">
                    <a:srgbClr val="000000"/>
                  </a:outerShdw>
                </a:effectLst>
                <a:latin typeface="Tahoma" pitchFamily="34" charset="0"/>
              </a:rPr>
              <a:t> : in </a:t>
            </a:r>
            <a:r>
              <a:rPr lang="hu-HU" sz="2400" dirty="0" err="1" smtClean="0">
                <a:solidFill>
                  <a:srgbClr val="FFFFFF"/>
                </a:solidFill>
                <a:effectLst>
                  <a:outerShdw blurRad="38100" dist="38100" dir="2700000" algn="tl">
                    <a:srgbClr val="000000"/>
                  </a:outerShdw>
                </a:effectLst>
                <a:latin typeface="Tahoma" pitchFamily="34" charset="0"/>
              </a:rPr>
              <a:t>Dominikanischen</a:t>
            </a:r>
            <a:r>
              <a:rPr lang="hu-HU" sz="2400" dirty="0" smtClean="0">
                <a:solidFill>
                  <a:srgbClr val="FFFFFF"/>
                </a:solidFill>
                <a:effectLst>
                  <a:outerShdw blurRad="38100" dist="38100" dir="2700000" algn="tl">
                    <a:srgbClr val="000000"/>
                  </a:outerShdw>
                </a:effectLst>
                <a:latin typeface="Tahoma" pitchFamily="34" charset="0"/>
              </a:rPr>
              <a:t> </a:t>
            </a:r>
          </a:p>
          <a:p>
            <a:pPr eaLnBrk="0" hangingPunct="0">
              <a:defRPr/>
            </a:pPr>
            <a:r>
              <a:rPr lang="hu-HU" sz="2400" dirty="0" err="1" smtClean="0">
                <a:solidFill>
                  <a:srgbClr val="FFFFFF"/>
                </a:solidFill>
                <a:effectLst>
                  <a:outerShdw blurRad="38100" dist="38100" dir="2700000" algn="tl">
                    <a:srgbClr val="000000"/>
                  </a:outerShdw>
                </a:effectLst>
                <a:latin typeface="Tahoma" pitchFamily="34" charset="0"/>
              </a:rPr>
              <a:t>Republik</a:t>
            </a:r>
            <a:r>
              <a:rPr lang="hu-HU" sz="2400" dirty="0" smtClean="0">
                <a:solidFill>
                  <a:srgbClr val="FFFFFF"/>
                </a:solidFill>
                <a:effectLst>
                  <a:outerShdw blurRad="38100" dist="38100" dir="2700000" algn="tl">
                    <a:srgbClr val="000000"/>
                  </a:outerShdw>
                </a:effectLst>
                <a:latin typeface="Tahoma" pitchFamily="34" charset="0"/>
              </a:rPr>
              <a:t>)</a:t>
            </a:r>
            <a:endParaRPr lang="hu-HU" sz="2400" dirty="0">
              <a:solidFill>
                <a:srgbClr val="FFFFFF"/>
              </a:solidFill>
              <a:effectLst>
                <a:outerShdw blurRad="38100" dist="38100" dir="2700000" algn="tl">
                  <a:srgbClr val="000000"/>
                </a:outerShdw>
              </a:effectLst>
              <a:latin typeface="Tahoma" pitchFamily="34" charset="0"/>
            </a:endParaRPr>
          </a:p>
        </p:txBody>
      </p:sp>
      <p:pic>
        <p:nvPicPr>
          <p:cNvPr id="95235" name="Picture 4"/>
          <p:cNvPicPr>
            <a:picLocks noChangeAspect="1" noChangeArrowheads="1"/>
          </p:cNvPicPr>
          <p:nvPr/>
        </p:nvPicPr>
        <p:blipFill>
          <a:blip r:embed="rId2" cstate="print"/>
          <a:srcRect/>
          <a:stretch>
            <a:fillRect/>
          </a:stretch>
        </p:blipFill>
        <p:spPr bwMode="auto">
          <a:xfrm>
            <a:off x="533400" y="457200"/>
            <a:ext cx="4949825" cy="4537075"/>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4"/>
          <p:cNvGraphicFramePr>
            <a:graphicFrameLocks noChangeAspect="1"/>
          </p:cNvGraphicFramePr>
          <p:nvPr/>
        </p:nvGraphicFramePr>
        <p:xfrm>
          <a:off x="179388" y="2420938"/>
          <a:ext cx="8642350" cy="4094162"/>
        </p:xfrm>
        <a:graphic>
          <a:graphicData uri="http://schemas.openxmlformats.org/presentationml/2006/ole">
            <mc:AlternateContent xmlns:mc="http://schemas.openxmlformats.org/markup-compatibility/2006">
              <mc:Choice xmlns:v="urn:schemas-microsoft-com:vml" Requires="v">
                <p:oleObj spid="_x0000_s8196" name="Image" r:id="rId3" imgW="2657411" imgH="1258507" progId="Photoshop.Image.7">
                  <p:embed/>
                </p:oleObj>
              </mc:Choice>
              <mc:Fallback>
                <p:oleObj name="Image" r:id="rId3" imgW="2657411" imgH="1258507" progId="Photoshop.Image.7">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420938"/>
                        <a:ext cx="8642350" cy="409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p:cNvPicPr>
            <a:picLocks noChangeAspect="1" noChangeArrowheads="1"/>
          </p:cNvPicPr>
          <p:nvPr/>
        </p:nvPicPr>
        <p:blipFill>
          <a:blip r:embed="rId2" cstate="print"/>
          <a:srcRect/>
          <a:stretch>
            <a:fillRect/>
          </a:stretch>
        </p:blipFill>
        <p:spPr bwMode="auto">
          <a:xfrm>
            <a:off x="2841625" y="0"/>
            <a:ext cx="6302375" cy="6858000"/>
          </a:xfrm>
          <a:prstGeom prst="rect">
            <a:avLst/>
          </a:prstGeom>
          <a:noFill/>
          <a:ln w="9525">
            <a:noFill/>
            <a:miter lim="800000"/>
            <a:headEnd/>
            <a:tailEnd/>
          </a:ln>
        </p:spPr>
      </p:pic>
      <p:grpSp>
        <p:nvGrpSpPr>
          <p:cNvPr id="73731" name="Group 7"/>
          <p:cNvGrpSpPr>
            <a:grpSpLocks/>
          </p:cNvGrpSpPr>
          <p:nvPr/>
        </p:nvGrpSpPr>
        <p:grpSpPr bwMode="auto">
          <a:xfrm>
            <a:off x="0" y="5949950"/>
            <a:ext cx="2857500" cy="701675"/>
            <a:chOff x="0" y="3748"/>
            <a:chExt cx="1800" cy="442"/>
          </a:xfrm>
        </p:grpSpPr>
        <p:pic>
          <p:nvPicPr>
            <p:cNvPr id="73732" name="Picture 5"/>
            <p:cNvPicPr>
              <a:picLocks noChangeAspect="1" noChangeArrowheads="1"/>
            </p:cNvPicPr>
            <p:nvPr/>
          </p:nvPicPr>
          <p:blipFill>
            <a:blip r:embed="rId3" cstate="print"/>
            <a:srcRect/>
            <a:stretch>
              <a:fillRect/>
            </a:stretch>
          </p:blipFill>
          <p:spPr bwMode="auto">
            <a:xfrm>
              <a:off x="113" y="3748"/>
              <a:ext cx="1655" cy="265"/>
            </a:xfrm>
            <a:prstGeom prst="rect">
              <a:avLst/>
            </a:prstGeom>
            <a:noFill/>
            <a:ln w="9525">
              <a:noFill/>
              <a:miter lim="800000"/>
              <a:headEnd/>
              <a:tailEnd/>
            </a:ln>
          </p:spPr>
        </p:pic>
        <p:pic>
          <p:nvPicPr>
            <p:cNvPr id="73733" name="Picture 6"/>
            <p:cNvPicPr>
              <a:picLocks noChangeAspect="1" noChangeArrowheads="1"/>
            </p:cNvPicPr>
            <p:nvPr/>
          </p:nvPicPr>
          <p:blipFill>
            <a:blip r:embed="rId4" cstate="print"/>
            <a:srcRect/>
            <a:stretch>
              <a:fillRect/>
            </a:stretch>
          </p:blipFill>
          <p:spPr bwMode="auto">
            <a:xfrm>
              <a:off x="0" y="4020"/>
              <a:ext cx="1800" cy="17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026"/>
          <p:cNvSpPr>
            <a:spLocks noGrp="1" noChangeArrowheads="1"/>
          </p:cNvSpPr>
          <p:nvPr>
            <p:ph type="title"/>
          </p:nvPr>
        </p:nvSpPr>
        <p:spPr>
          <a:xfrm>
            <a:off x="827088" y="404813"/>
            <a:ext cx="7772400" cy="1143000"/>
          </a:xfrm>
        </p:spPr>
        <p:txBody>
          <a:bodyPr/>
          <a:lstStyle/>
          <a:p>
            <a:pPr>
              <a:defRPr/>
            </a:pPr>
            <a:r>
              <a:rPr lang="hu-HU" smtClean="0"/>
              <a:t>Hermaphroditismus</a:t>
            </a:r>
            <a:endParaRPr lang="de-DE" smtClean="0"/>
          </a:p>
        </p:txBody>
      </p:sp>
      <p:sp>
        <p:nvSpPr>
          <p:cNvPr id="99331" name="Rectangle 1027"/>
          <p:cNvSpPr>
            <a:spLocks noGrp="1" noChangeArrowheads="1"/>
          </p:cNvSpPr>
          <p:nvPr>
            <p:ph type="body" idx="1"/>
          </p:nvPr>
        </p:nvSpPr>
        <p:spPr/>
        <p:txBody>
          <a:bodyPr/>
          <a:lstStyle/>
          <a:p>
            <a:pPr>
              <a:buFont typeface="Monotype Sorts" pitchFamily="2" charset="2"/>
              <a:buChar char="n"/>
              <a:defRPr/>
            </a:pPr>
            <a:r>
              <a:rPr lang="hu-HU" dirty="0" err="1" smtClean="0"/>
              <a:t>Wahre</a:t>
            </a:r>
            <a:r>
              <a:rPr lang="hu-HU" dirty="0" smtClean="0"/>
              <a:t> </a:t>
            </a:r>
            <a:r>
              <a:rPr lang="hu-HU" dirty="0" err="1" smtClean="0"/>
              <a:t>Hermaphroditismus</a:t>
            </a:r>
            <a:r>
              <a:rPr lang="hu-HU" dirty="0" smtClean="0"/>
              <a:t>: der/die </a:t>
            </a:r>
            <a:r>
              <a:rPr lang="hu-HU" dirty="0" err="1" smtClean="0"/>
              <a:t>Patient</a:t>
            </a:r>
            <a:r>
              <a:rPr lang="hu-HU" dirty="0" smtClean="0"/>
              <a:t>/In </a:t>
            </a:r>
            <a:r>
              <a:rPr lang="hu-HU" dirty="0" err="1" smtClean="0"/>
              <a:t>besitzt</a:t>
            </a:r>
            <a:r>
              <a:rPr lang="hu-HU" dirty="0" smtClean="0"/>
              <a:t> </a:t>
            </a:r>
            <a:r>
              <a:rPr lang="hu-HU" dirty="0" err="1" smtClean="0"/>
              <a:t>Hoden</a:t>
            </a:r>
            <a:r>
              <a:rPr lang="hu-HU" dirty="0" smtClean="0"/>
              <a:t> UND </a:t>
            </a:r>
            <a:r>
              <a:rPr lang="hu-HU" dirty="0" err="1" smtClean="0"/>
              <a:t>Eierstock</a:t>
            </a:r>
            <a:r>
              <a:rPr lang="hu-HU" dirty="0" smtClean="0"/>
              <a:t> (</a:t>
            </a:r>
            <a:r>
              <a:rPr lang="hu-HU" dirty="0" err="1" smtClean="0"/>
              <a:t>miteinander</a:t>
            </a:r>
            <a:r>
              <a:rPr lang="hu-HU" dirty="0" smtClean="0"/>
              <a:t> </a:t>
            </a:r>
            <a:r>
              <a:rPr lang="hu-HU" dirty="0" err="1" smtClean="0"/>
              <a:t>zusammengeschmolzen</a:t>
            </a:r>
            <a:r>
              <a:rPr lang="hu-HU" dirty="0" smtClean="0"/>
              <a:t>: </a:t>
            </a:r>
            <a:r>
              <a:rPr lang="hu-HU" dirty="0" err="1" smtClean="0"/>
              <a:t>Ovotestis</a:t>
            </a:r>
            <a:r>
              <a:rPr lang="hu-HU" dirty="0" smtClean="0"/>
              <a:t> </a:t>
            </a:r>
            <a:r>
              <a:rPr lang="hu-HU" dirty="0" err="1" smtClean="0"/>
              <a:t>oder</a:t>
            </a:r>
            <a:r>
              <a:rPr lang="hu-HU" dirty="0" smtClean="0"/>
              <a:t> </a:t>
            </a:r>
            <a:r>
              <a:rPr lang="hu-HU" dirty="0" err="1" smtClean="0"/>
              <a:t>selbständig</a:t>
            </a:r>
            <a:r>
              <a:rPr lang="hu-HU" dirty="0" smtClean="0"/>
              <a:t>). </a:t>
            </a:r>
            <a:r>
              <a:rPr lang="hu-HU" dirty="0" err="1" smtClean="0"/>
              <a:t>Erklärung</a:t>
            </a:r>
            <a:r>
              <a:rPr lang="hu-HU" dirty="0" smtClean="0"/>
              <a:t>: </a:t>
            </a:r>
            <a:r>
              <a:rPr lang="hu-HU" dirty="0" err="1" smtClean="0"/>
              <a:t>Genotyp</a:t>
            </a:r>
            <a:r>
              <a:rPr lang="hu-HU" dirty="0" smtClean="0"/>
              <a:t> </a:t>
            </a:r>
            <a:r>
              <a:rPr lang="hu-HU" dirty="0" err="1" smtClean="0"/>
              <a:t>ist</a:t>
            </a:r>
            <a:r>
              <a:rPr lang="hu-HU" dirty="0" smtClean="0"/>
              <a:t> XX, </a:t>
            </a:r>
            <a:r>
              <a:rPr lang="hu-HU" dirty="0" err="1" smtClean="0"/>
              <a:t>aber</a:t>
            </a:r>
            <a:r>
              <a:rPr lang="hu-HU" dirty="0" smtClean="0"/>
              <a:t> </a:t>
            </a:r>
            <a:r>
              <a:rPr lang="hu-HU" dirty="0" err="1" smtClean="0"/>
              <a:t>ein</a:t>
            </a:r>
            <a:r>
              <a:rPr lang="hu-HU" dirty="0" smtClean="0"/>
              <a:t>  </a:t>
            </a:r>
            <a:r>
              <a:rPr lang="hu-HU" dirty="0" err="1" smtClean="0"/>
              <a:t>Teil</a:t>
            </a:r>
            <a:r>
              <a:rPr lang="hu-HU" dirty="0" smtClean="0"/>
              <a:t> (der </a:t>
            </a:r>
            <a:r>
              <a:rPr lang="hu-HU" dirty="0" err="1" smtClean="0"/>
              <a:t>enthält</a:t>
            </a:r>
            <a:r>
              <a:rPr lang="hu-HU" dirty="0" smtClean="0"/>
              <a:t> SRY) der </a:t>
            </a:r>
            <a:r>
              <a:rPr lang="hu-HU" dirty="0" err="1" smtClean="0"/>
              <a:t>Y-Chromosome</a:t>
            </a:r>
            <a:r>
              <a:rPr lang="hu-HU" dirty="0" smtClean="0"/>
              <a:t> hat </a:t>
            </a:r>
            <a:r>
              <a:rPr lang="hu-HU" dirty="0" err="1" smtClean="0"/>
              <a:t>auf</a:t>
            </a:r>
            <a:r>
              <a:rPr lang="hu-HU" dirty="0" smtClean="0"/>
              <a:t> X </a:t>
            </a:r>
            <a:r>
              <a:rPr lang="hu-HU" dirty="0" err="1" smtClean="0"/>
              <a:t>Chrmosome</a:t>
            </a:r>
            <a:r>
              <a:rPr lang="hu-HU" dirty="0" smtClean="0"/>
              <a:t> </a:t>
            </a:r>
            <a:r>
              <a:rPr lang="hu-HU" dirty="0" err="1" smtClean="0"/>
              <a:t>transloziert</a:t>
            </a:r>
            <a:r>
              <a:rPr lang="hu-HU" dirty="0" smtClean="0"/>
              <a:t>. </a:t>
            </a:r>
            <a:r>
              <a:rPr lang="hu-HU" dirty="0" err="1" smtClean="0"/>
              <a:t>Darauf</a:t>
            </a:r>
            <a:r>
              <a:rPr lang="hu-HU" dirty="0" smtClean="0"/>
              <a:t> </a:t>
            </a:r>
            <a:r>
              <a:rPr lang="hu-HU" dirty="0" err="1" smtClean="0"/>
              <a:t>folgt</a:t>
            </a:r>
            <a:r>
              <a:rPr lang="hu-HU" dirty="0" smtClean="0"/>
              <a:t> </a:t>
            </a:r>
            <a:r>
              <a:rPr lang="hu-HU" dirty="0" err="1" smtClean="0"/>
              <a:t>ein</a:t>
            </a:r>
            <a:r>
              <a:rPr lang="hu-HU" dirty="0" smtClean="0"/>
              <a:t> </a:t>
            </a:r>
            <a:r>
              <a:rPr lang="hu-HU" dirty="0" err="1" smtClean="0"/>
              <a:t>X-Inaktivieren</a:t>
            </a:r>
            <a:r>
              <a:rPr lang="hu-HU" dirty="0" smtClean="0"/>
              <a:t> (</a:t>
            </a:r>
            <a:r>
              <a:rPr lang="hu-HU" dirty="0" err="1" smtClean="0"/>
              <a:t>Mosaik</a:t>
            </a:r>
            <a:r>
              <a:rPr lang="hu-HU" dirty="0" smtClean="0"/>
              <a:t>). </a:t>
            </a:r>
          </a:p>
          <a:p>
            <a:pPr>
              <a:buFont typeface="Monotype Sorts" pitchFamily="2" charset="2"/>
              <a:buChar char="n"/>
              <a:defRPr/>
            </a:pPr>
            <a:r>
              <a:rPr lang="hu-HU" dirty="0" smtClean="0"/>
              <a:t>In </a:t>
            </a:r>
            <a:r>
              <a:rPr lang="hu-HU" dirty="0" err="1" smtClean="0"/>
              <a:t>dem</a:t>
            </a:r>
            <a:r>
              <a:rPr lang="hu-HU" dirty="0" smtClean="0"/>
              <a:t> </a:t>
            </a:r>
            <a:r>
              <a:rPr lang="hu-HU" dirty="0" err="1" smtClean="0"/>
              <a:t>Mensch</a:t>
            </a:r>
            <a:r>
              <a:rPr lang="hu-HU" dirty="0" smtClean="0"/>
              <a:t>: </a:t>
            </a:r>
            <a:r>
              <a:rPr lang="hu-HU" dirty="0" err="1" smtClean="0"/>
              <a:t>selten</a:t>
            </a:r>
            <a:r>
              <a:rPr lang="hu-HU" dirty="0" smtClean="0"/>
              <a:t> </a:t>
            </a:r>
            <a:r>
              <a:rPr lang="hu-HU" dirty="0" err="1" smtClean="0"/>
              <a:t>tritt</a:t>
            </a:r>
            <a:r>
              <a:rPr lang="hu-HU" dirty="0" smtClean="0"/>
              <a:t> </a:t>
            </a:r>
            <a:r>
              <a:rPr lang="hu-HU" dirty="0" err="1" smtClean="0"/>
              <a:t>auf</a:t>
            </a:r>
            <a:r>
              <a:rPr lang="hu-HU" dirty="0" smtClean="0"/>
              <a:t>.</a:t>
            </a:r>
            <a:endParaRPr lang="de-DE" dirty="0" smtClean="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238px-Hermaphrodite_Louvre_KLQ2"/>
          <p:cNvPicPr>
            <a:picLocks noChangeAspect="1" noChangeArrowheads="1"/>
          </p:cNvPicPr>
          <p:nvPr/>
        </p:nvPicPr>
        <p:blipFill>
          <a:blip r:embed="rId2" cstate="print"/>
          <a:srcRect/>
          <a:stretch>
            <a:fillRect/>
          </a:stretch>
        </p:blipFill>
        <p:spPr bwMode="auto">
          <a:xfrm>
            <a:off x="850900" y="152400"/>
            <a:ext cx="2578100" cy="6477000"/>
          </a:xfrm>
          <a:prstGeom prst="rect">
            <a:avLst/>
          </a:prstGeom>
          <a:noFill/>
          <a:ln w="9525">
            <a:noFill/>
            <a:miter lim="800000"/>
            <a:headEnd/>
            <a:tailEnd/>
          </a:ln>
        </p:spPr>
      </p:pic>
      <p:pic>
        <p:nvPicPr>
          <p:cNvPr id="75779" name="Picture 3" descr="untitled"/>
          <p:cNvPicPr>
            <a:picLocks noChangeAspect="1" noChangeArrowheads="1"/>
          </p:cNvPicPr>
          <p:nvPr/>
        </p:nvPicPr>
        <p:blipFill>
          <a:blip r:embed="rId3" cstate="print"/>
          <a:srcRect/>
          <a:stretch>
            <a:fillRect/>
          </a:stretch>
        </p:blipFill>
        <p:spPr bwMode="auto">
          <a:xfrm>
            <a:off x="4648200" y="152400"/>
            <a:ext cx="4195763" cy="662940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Grp="1" noChangeArrowheads="1"/>
          </p:cNvSpPr>
          <p:nvPr>
            <p:ph type="title"/>
          </p:nvPr>
        </p:nvSpPr>
        <p:spPr/>
        <p:txBody>
          <a:bodyPr/>
          <a:lstStyle/>
          <a:p>
            <a:pPr>
              <a:defRPr/>
            </a:pPr>
            <a:r>
              <a:rPr lang="hu-HU" smtClean="0"/>
              <a:t>Valódi HA</a:t>
            </a:r>
            <a:endParaRPr lang="de-DE" smtClean="0"/>
          </a:p>
        </p:txBody>
      </p:sp>
      <p:pic>
        <p:nvPicPr>
          <p:cNvPr id="76803" name="Picture 1031" descr="Testes_Infertility_Ovotestes1"/>
          <p:cNvPicPr>
            <a:picLocks noGrp="1" noChangeAspect="1" noChangeArrowheads="1"/>
          </p:cNvPicPr>
          <p:nvPr>
            <p:ph idx="1"/>
          </p:nvPr>
        </p:nvPicPr>
        <p:blipFill>
          <a:blip r:embed="rId2" cstate="print"/>
          <a:srcRect/>
          <a:stretch>
            <a:fillRect/>
          </a:stretch>
        </p:blipFill>
        <p:spPr>
          <a:xfrm>
            <a:off x="2268538" y="1700213"/>
            <a:ext cx="6626225" cy="4968875"/>
          </a:xfrm>
        </p:spPr>
      </p:pic>
      <p:sp>
        <p:nvSpPr>
          <p:cNvPr id="76804" name="Text Box 1033"/>
          <p:cNvSpPr txBox="1">
            <a:spLocks noChangeArrowheads="1"/>
          </p:cNvSpPr>
          <p:nvPr/>
        </p:nvSpPr>
        <p:spPr bwMode="auto">
          <a:xfrm>
            <a:off x="2449513" y="3998913"/>
            <a:ext cx="1258887" cy="366712"/>
          </a:xfrm>
          <a:prstGeom prst="rect">
            <a:avLst/>
          </a:prstGeom>
          <a:solidFill>
            <a:srgbClr val="FFFFFF"/>
          </a:solidFill>
          <a:ln w="9525">
            <a:noFill/>
            <a:miter lim="800000"/>
            <a:headEnd/>
            <a:tailEnd/>
          </a:ln>
        </p:spPr>
        <p:txBody>
          <a:bodyPr>
            <a:spAutoFit/>
          </a:bodyPr>
          <a:lstStyle/>
          <a:p>
            <a:pPr eaLnBrk="0" hangingPunct="0">
              <a:spcBef>
                <a:spcPct val="50000"/>
              </a:spcBef>
            </a:pPr>
            <a:r>
              <a:rPr lang="hu-HU" b="1">
                <a:solidFill>
                  <a:schemeClr val="bg2"/>
                </a:solidFill>
              </a:rPr>
              <a:t>Ovotestis</a:t>
            </a:r>
            <a:endParaRPr lang="de-DE" b="1">
              <a:solidFill>
                <a:schemeClr val="bg2"/>
              </a:solidFill>
            </a:endParaRPr>
          </a:p>
        </p:txBody>
      </p:sp>
      <p:sp>
        <p:nvSpPr>
          <p:cNvPr id="76805" name="Text Box 1034"/>
          <p:cNvSpPr txBox="1">
            <a:spLocks noChangeArrowheads="1"/>
          </p:cNvSpPr>
          <p:nvPr/>
        </p:nvSpPr>
        <p:spPr bwMode="auto">
          <a:xfrm>
            <a:off x="0" y="6165850"/>
            <a:ext cx="2195513" cy="457200"/>
          </a:xfrm>
          <a:prstGeom prst="rect">
            <a:avLst/>
          </a:prstGeom>
          <a:noFill/>
          <a:ln w="9525">
            <a:noFill/>
            <a:miter lim="800000"/>
            <a:headEnd/>
            <a:tailEnd/>
          </a:ln>
        </p:spPr>
        <p:txBody>
          <a:bodyPr>
            <a:spAutoFit/>
          </a:bodyPr>
          <a:lstStyle/>
          <a:p>
            <a:pPr eaLnBrk="0" hangingPunct="0">
              <a:spcBef>
                <a:spcPct val="50000"/>
              </a:spcBef>
            </a:pPr>
            <a:r>
              <a:rPr lang="hu-HU" sz="1200" b="1"/>
              <a:t>Forrás: www.webpathology.com</a:t>
            </a:r>
            <a:endParaRPr lang="de-DE" sz="1200"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446088" y="4100513"/>
            <a:ext cx="8728075" cy="1739900"/>
          </a:xfrm>
          <a:prstGeom prst="rect">
            <a:avLst/>
          </a:prstGeom>
          <a:noFill/>
          <a:ln w="9525">
            <a:noFill/>
            <a:miter lim="800000"/>
            <a:headEnd/>
            <a:tailEnd/>
          </a:ln>
        </p:spPr>
        <p:txBody>
          <a:bodyPr wrap="none">
            <a:spAutoFit/>
          </a:bodyPr>
          <a:lstStyle/>
          <a:p>
            <a:pPr algn="ctr"/>
            <a:r>
              <a:rPr lang="hu-HU">
                <a:latin typeface="Lucida Sans Unicode" pitchFamily="34" charset="0"/>
              </a:rPr>
              <a:t>Sacrococcygeale (A) und oropharyngeale (B) Teratome in Neugeborenen. </a:t>
            </a:r>
          </a:p>
          <a:p>
            <a:pPr algn="ctr"/>
            <a:r>
              <a:rPr lang="hu-HU">
                <a:latin typeface="Lucida Sans Unicode" pitchFamily="34" charset="0"/>
              </a:rPr>
              <a:t>Teratom: in histologischen Wirr-Wurr finden wir Nervengewebe mit Knorpel, </a:t>
            </a:r>
          </a:p>
          <a:p>
            <a:pPr algn="ctr"/>
            <a:r>
              <a:rPr lang="hu-HU">
                <a:latin typeface="Lucida Sans Unicode" pitchFamily="34" charset="0"/>
              </a:rPr>
              <a:t>Zahne mit rhytmisch kontrahierende Herzmuskulatur, usw.</a:t>
            </a:r>
          </a:p>
          <a:p>
            <a:pPr algn="ctr"/>
            <a:r>
              <a:rPr lang="hu-HU">
                <a:latin typeface="Lucida Sans Unicode" pitchFamily="34" charset="0"/>
              </a:rPr>
              <a:t>Aus einem Teratom kann man pluripotente Zellen (</a:t>
            </a:r>
            <a:r>
              <a:rPr lang="hu-HU" b="1">
                <a:solidFill>
                  <a:srgbClr val="FF0000"/>
                </a:solidFill>
                <a:latin typeface="Lucida Sans Unicode" pitchFamily="34" charset="0"/>
              </a:rPr>
              <a:t>EC-Zellen</a:t>
            </a:r>
            <a:r>
              <a:rPr lang="hu-HU">
                <a:latin typeface="Lucida Sans Unicode" pitchFamily="34" charset="0"/>
              </a:rPr>
              <a:t>) klonieren), </a:t>
            </a:r>
          </a:p>
          <a:p>
            <a:pPr algn="ctr"/>
            <a:r>
              <a:rPr lang="hu-HU">
                <a:latin typeface="Lucida Sans Unicode" pitchFamily="34" charset="0"/>
              </a:rPr>
              <a:t>die nach Injektion in einer normalen </a:t>
            </a:r>
          </a:p>
          <a:p>
            <a:pPr algn="ctr"/>
            <a:r>
              <a:rPr lang="hu-HU">
                <a:latin typeface="Lucida Sans Unicode" pitchFamily="34" charset="0"/>
              </a:rPr>
              <a:t>Mausblastozyste sich in normale Zellen/Gewebe differenzieren…</a:t>
            </a:r>
          </a:p>
        </p:txBody>
      </p:sp>
      <p:pic>
        <p:nvPicPr>
          <p:cNvPr id="17411" name="Picture 4"/>
          <p:cNvPicPr>
            <a:picLocks noChangeAspect="1" noChangeArrowheads="1"/>
          </p:cNvPicPr>
          <p:nvPr/>
        </p:nvPicPr>
        <p:blipFill>
          <a:blip r:embed="rId2" cstate="print"/>
          <a:srcRect/>
          <a:stretch>
            <a:fillRect/>
          </a:stretch>
        </p:blipFill>
        <p:spPr bwMode="auto">
          <a:xfrm>
            <a:off x="76200" y="152400"/>
            <a:ext cx="9001125" cy="3552825"/>
          </a:xfrm>
          <a:prstGeom prst="rect">
            <a:avLst/>
          </a:prstGeom>
          <a:noFill/>
          <a:ln w="9525">
            <a:noFill/>
            <a:miter lim="800000"/>
            <a:headEnd/>
            <a:tailEnd/>
          </a:ln>
        </p:spPr>
      </p:pic>
      <p:sp>
        <p:nvSpPr>
          <p:cNvPr id="17412" name="Text Box 5"/>
          <p:cNvSpPr txBox="1">
            <a:spLocks noChangeArrowheads="1"/>
          </p:cNvSpPr>
          <p:nvPr/>
        </p:nvSpPr>
        <p:spPr bwMode="auto">
          <a:xfrm>
            <a:off x="228600" y="6248400"/>
            <a:ext cx="4419600" cy="457200"/>
          </a:xfrm>
          <a:prstGeom prst="rect">
            <a:avLst/>
          </a:prstGeom>
          <a:noFill/>
          <a:ln w="9525">
            <a:noFill/>
            <a:miter lim="800000"/>
            <a:headEnd/>
            <a:tailEnd/>
          </a:ln>
        </p:spPr>
        <p:txBody>
          <a:bodyPr>
            <a:spAutoFit/>
          </a:bodyPr>
          <a:lstStyle/>
          <a:p>
            <a:pPr>
              <a:spcBef>
                <a:spcPct val="50000"/>
              </a:spcBef>
            </a:pPr>
            <a:r>
              <a:rPr lang="hu-HU" sz="1200">
                <a:latin typeface="Calibri" pitchFamily="34" charset="0"/>
              </a:rPr>
              <a:t>Carlson, B Human embryology and developmental biology, Elsevier LTD, Oxford, 1998</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Testes_Infertility_Ovotestes3"/>
          <p:cNvPicPr>
            <a:picLocks noChangeAspect="1" noChangeArrowheads="1"/>
          </p:cNvPicPr>
          <p:nvPr/>
        </p:nvPicPr>
        <p:blipFill>
          <a:blip r:embed="rId2" cstate="print"/>
          <a:srcRect/>
          <a:stretch>
            <a:fillRect/>
          </a:stretch>
        </p:blipFill>
        <p:spPr bwMode="auto">
          <a:xfrm>
            <a:off x="250825" y="188913"/>
            <a:ext cx="4465638" cy="3340100"/>
          </a:xfrm>
          <a:prstGeom prst="rect">
            <a:avLst/>
          </a:prstGeom>
          <a:noFill/>
          <a:ln w="9525">
            <a:noFill/>
            <a:miter lim="800000"/>
            <a:headEnd/>
            <a:tailEnd/>
          </a:ln>
        </p:spPr>
      </p:pic>
      <p:pic>
        <p:nvPicPr>
          <p:cNvPr id="77827" name="Picture 3" descr="Testes_Infertility_Ovotestes2"/>
          <p:cNvPicPr>
            <a:picLocks noChangeAspect="1" noChangeArrowheads="1"/>
          </p:cNvPicPr>
          <p:nvPr/>
        </p:nvPicPr>
        <p:blipFill>
          <a:blip r:embed="rId3" cstate="print"/>
          <a:srcRect/>
          <a:stretch>
            <a:fillRect/>
          </a:stretch>
        </p:blipFill>
        <p:spPr bwMode="auto">
          <a:xfrm>
            <a:off x="4356100" y="3268663"/>
            <a:ext cx="4643438" cy="3473450"/>
          </a:xfrm>
          <a:prstGeom prst="rect">
            <a:avLst/>
          </a:prstGeom>
          <a:noFill/>
          <a:ln w="9525">
            <a:noFill/>
            <a:miter lim="800000"/>
            <a:headEnd/>
            <a:tailEnd/>
          </a:ln>
        </p:spPr>
      </p:pic>
      <p:sp>
        <p:nvSpPr>
          <p:cNvPr id="77828" name="Rectangle 4"/>
          <p:cNvSpPr>
            <a:spLocks noChangeArrowheads="1"/>
          </p:cNvSpPr>
          <p:nvPr/>
        </p:nvSpPr>
        <p:spPr bwMode="auto">
          <a:xfrm>
            <a:off x="4845050" y="692150"/>
            <a:ext cx="4048125" cy="1069975"/>
          </a:xfrm>
          <a:prstGeom prst="rect">
            <a:avLst/>
          </a:prstGeom>
          <a:solidFill>
            <a:srgbClr val="FFFFFF"/>
          </a:solidFill>
          <a:ln w="9525">
            <a:noFill/>
            <a:miter lim="800000"/>
            <a:headEnd/>
            <a:tailEnd/>
          </a:ln>
        </p:spPr>
        <p:txBody>
          <a:bodyPr wrap="none" anchor="ctr">
            <a:spAutoFit/>
          </a:bodyPr>
          <a:lstStyle/>
          <a:p>
            <a:pPr eaLnBrk="0" hangingPunct="0"/>
            <a:r>
              <a:rPr lang="hu-HU" sz="1600" b="1">
                <a:solidFill>
                  <a:schemeClr val="bg2"/>
                </a:solidFill>
              </a:rPr>
              <a:t>The ovarian follicles in ovotestis often </a:t>
            </a:r>
            <a:br>
              <a:rPr lang="hu-HU" sz="1600" b="1">
                <a:solidFill>
                  <a:schemeClr val="bg2"/>
                </a:solidFill>
              </a:rPr>
            </a:br>
            <a:r>
              <a:rPr lang="hu-HU" sz="1600" b="1">
                <a:solidFill>
                  <a:schemeClr val="bg2"/>
                </a:solidFill>
              </a:rPr>
              <a:t>mature to corpus luteum in adulthood.</a:t>
            </a:r>
          </a:p>
          <a:p>
            <a:pPr eaLnBrk="0" hangingPunct="0"/>
            <a:r>
              <a:rPr lang="hu-HU" sz="1600" b="1">
                <a:solidFill>
                  <a:schemeClr val="bg2"/>
                </a:solidFill>
              </a:rPr>
              <a:t> Some hermaphrodite patients raised as</a:t>
            </a:r>
            <a:br>
              <a:rPr lang="hu-HU" sz="1600" b="1">
                <a:solidFill>
                  <a:schemeClr val="bg2"/>
                </a:solidFill>
              </a:rPr>
            </a:br>
            <a:r>
              <a:rPr lang="hu-HU" sz="1600" b="1">
                <a:solidFill>
                  <a:schemeClr val="bg2"/>
                </a:solidFill>
              </a:rPr>
              <a:t> females have even become mothers.  </a:t>
            </a:r>
          </a:p>
        </p:txBody>
      </p:sp>
      <p:sp>
        <p:nvSpPr>
          <p:cNvPr id="77829" name="Text Box 5"/>
          <p:cNvSpPr txBox="1">
            <a:spLocks noChangeArrowheads="1"/>
          </p:cNvSpPr>
          <p:nvPr/>
        </p:nvSpPr>
        <p:spPr bwMode="auto">
          <a:xfrm>
            <a:off x="136525" y="4437063"/>
            <a:ext cx="4105275" cy="2047875"/>
          </a:xfrm>
          <a:prstGeom prst="rect">
            <a:avLst/>
          </a:prstGeom>
          <a:solidFill>
            <a:srgbClr val="FFFFFF"/>
          </a:solidFill>
          <a:ln w="9525">
            <a:noFill/>
            <a:miter lim="800000"/>
            <a:headEnd/>
            <a:tailEnd/>
          </a:ln>
        </p:spPr>
        <p:txBody>
          <a:bodyPr>
            <a:spAutoFit/>
          </a:bodyPr>
          <a:lstStyle/>
          <a:p>
            <a:pPr eaLnBrk="0" hangingPunct="0">
              <a:spcBef>
                <a:spcPct val="50000"/>
              </a:spcBef>
            </a:pPr>
            <a:r>
              <a:rPr lang="de-DE" sz="1600" b="1">
                <a:solidFill>
                  <a:schemeClr val="bg2"/>
                </a:solidFill>
              </a:rPr>
              <a:t>In ovotestis, the seminiferous tubules remain small and rarely may show incomplete spermatogenesis. This illustration shows hyperchromatic sertoli cells lining the tubules. Such dysgenetic gonads are prone to develop tumors, including gonadoblastoma, dysgerminoma, and yolk sac tumor.  </a:t>
            </a:r>
          </a:p>
        </p:txBody>
      </p:sp>
      <p:sp>
        <p:nvSpPr>
          <p:cNvPr id="77830" name="Text Box 6"/>
          <p:cNvSpPr txBox="1">
            <a:spLocks noChangeArrowheads="1"/>
          </p:cNvSpPr>
          <p:nvPr/>
        </p:nvSpPr>
        <p:spPr bwMode="auto">
          <a:xfrm>
            <a:off x="6516688" y="0"/>
            <a:ext cx="2627312" cy="549275"/>
          </a:xfrm>
          <a:prstGeom prst="rect">
            <a:avLst/>
          </a:prstGeom>
          <a:noFill/>
          <a:ln w="9525">
            <a:noFill/>
            <a:miter lim="800000"/>
            <a:headEnd/>
            <a:tailEnd/>
          </a:ln>
        </p:spPr>
        <p:txBody>
          <a:bodyPr>
            <a:spAutoFit/>
          </a:bodyPr>
          <a:lstStyle/>
          <a:p>
            <a:pPr eaLnBrk="0" hangingPunct="0">
              <a:spcBef>
                <a:spcPct val="50000"/>
              </a:spcBef>
            </a:pPr>
            <a:r>
              <a:rPr lang="hu-HU" sz="1200" b="1"/>
              <a:t>Forrás: www.webpathology.com</a:t>
            </a:r>
          </a:p>
          <a:p>
            <a:pPr eaLnBrk="0" hangingPunct="0">
              <a:spcBef>
                <a:spcPct val="50000"/>
              </a:spcBef>
            </a:pPr>
            <a:endParaRPr lang="de-DE" sz="1200" b="1"/>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ermapro 1"/>
          <p:cNvPicPr>
            <a:picLocks noChangeAspect="1" noChangeArrowheads="1"/>
          </p:cNvPicPr>
          <p:nvPr/>
        </p:nvPicPr>
        <p:blipFill>
          <a:blip r:embed="rId3" cstate="print"/>
          <a:srcRect/>
          <a:stretch>
            <a:fillRect/>
          </a:stretch>
        </p:blipFill>
        <p:spPr bwMode="auto">
          <a:xfrm>
            <a:off x="250825" y="188913"/>
            <a:ext cx="7850188" cy="6142037"/>
          </a:xfrm>
          <a:prstGeom prst="rect">
            <a:avLst/>
          </a:prstGeom>
          <a:noFill/>
          <a:ln w="9525">
            <a:noFill/>
            <a:miter lim="800000"/>
            <a:headEnd/>
            <a:tailEnd/>
          </a:ln>
        </p:spPr>
      </p:pic>
      <p:sp>
        <p:nvSpPr>
          <p:cNvPr id="78851" name="Rectangle 3"/>
          <p:cNvSpPr>
            <a:spLocks noChangeArrowheads="1"/>
          </p:cNvSpPr>
          <p:nvPr/>
        </p:nvSpPr>
        <p:spPr bwMode="auto">
          <a:xfrm>
            <a:off x="5148263" y="6613525"/>
            <a:ext cx="3784600" cy="244475"/>
          </a:xfrm>
          <a:prstGeom prst="rect">
            <a:avLst/>
          </a:prstGeom>
          <a:noFill/>
          <a:ln w="9525">
            <a:noFill/>
            <a:miter lim="800000"/>
            <a:headEnd/>
            <a:tailEnd/>
          </a:ln>
        </p:spPr>
        <p:txBody>
          <a:bodyPr wrap="none">
            <a:spAutoFit/>
          </a:bodyPr>
          <a:lstStyle/>
          <a:p>
            <a:pPr eaLnBrk="0" hangingPunct="0"/>
            <a:r>
              <a:rPr lang="hu-HU" sz="1000"/>
              <a:t>http://www.meddean.luc.edu/lumen/MedEd/urology/hrmphdt.htm</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26"/>
          <p:cNvSpPr>
            <a:spLocks noGrp="1" noChangeArrowheads="1"/>
          </p:cNvSpPr>
          <p:nvPr>
            <p:ph type="title"/>
          </p:nvPr>
        </p:nvSpPr>
        <p:spPr>
          <a:xfrm>
            <a:off x="827088" y="404813"/>
            <a:ext cx="7772400" cy="1143000"/>
          </a:xfrm>
        </p:spPr>
        <p:txBody>
          <a:bodyPr/>
          <a:lstStyle/>
          <a:p>
            <a:pPr>
              <a:defRPr/>
            </a:pPr>
            <a:r>
              <a:rPr lang="hu-HU" smtClean="0"/>
              <a:t>Pseudohermaphroditismus</a:t>
            </a:r>
            <a:endParaRPr lang="de-DE" smtClean="0"/>
          </a:p>
        </p:txBody>
      </p:sp>
      <p:sp>
        <p:nvSpPr>
          <p:cNvPr id="101379" name="Rectangle 1027"/>
          <p:cNvSpPr>
            <a:spLocks noGrp="1" noChangeArrowheads="1"/>
          </p:cNvSpPr>
          <p:nvPr>
            <p:ph type="body" idx="1"/>
          </p:nvPr>
        </p:nvSpPr>
        <p:spPr/>
        <p:txBody>
          <a:bodyPr/>
          <a:lstStyle/>
          <a:p>
            <a:pPr>
              <a:buFont typeface="Monotype Sorts" pitchFamily="2" charset="2"/>
              <a:buChar char="n"/>
              <a:defRPr/>
            </a:pPr>
            <a:r>
              <a:rPr lang="hu-HU" sz="2800" dirty="0" err="1" smtClean="0"/>
              <a:t>Pseudohermaphroditismus</a:t>
            </a:r>
            <a:r>
              <a:rPr lang="hu-HU" sz="2800" dirty="0" smtClean="0"/>
              <a:t>: der </a:t>
            </a:r>
            <a:r>
              <a:rPr lang="hu-HU" sz="2800" dirty="0" err="1" smtClean="0"/>
              <a:t>Patient</a:t>
            </a:r>
            <a:r>
              <a:rPr lang="hu-HU" sz="2800" dirty="0" smtClean="0"/>
              <a:t>/In </a:t>
            </a:r>
            <a:r>
              <a:rPr lang="hu-HU" sz="2800" dirty="0" err="1" smtClean="0"/>
              <a:t>besitzt</a:t>
            </a:r>
            <a:r>
              <a:rPr lang="hu-HU" sz="2800" dirty="0" smtClean="0"/>
              <a:t> </a:t>
            </a:r>
            <a:r>
              <a:rPr lang="hu-HU" sz="2800" dirty="0" err="1" smtClean="0"/>
              <a:t>ein</a:t>
            </a:r>
            <a:r>
              <a:rPr lang="hu-HU" sz="2800" dirty="0" smtClean="0"/>
              <a:t> </a:t>
            </a:r>
            <a:r>
              <a:rPr lang="hu-HU" sz="2800" dirty="0" err="1" smtClean="0"/>
              <a:t>Gonad</a:t>
            </a:r>
            <a:r>
              <a:rPr lang="hu-HU" sz="2800" dirty="0" smtClean="0"/>
              <a:t> und </a:t>
            </a:r>
            <a:r>
              <a:rPr lang="hu-HU" sz="2800" dirty="0" err="1" smtClean="0"/>
              <a:t>ein</a:t>
            </a:r>
            <a:r>
              <a:rPr lang="hu-HU" sz="2800" dirty="0" smtClean="0"/>
              <a:t> </a:t>
            </a:r>
            <a:r>
              <a:rPr lang="hu-HU" sz="2800" dirty="0" err="1" smtClean="0"/>
              <a:t>phenotypisches</a:t>
            </a:r>
            <a:r>
              <a:rPr lang="hu-HU" sz="2800" dirty="0" smtClean="0"/>
              <a:t> </a:t>
            </a:r>
            <a:r>
              <a:rPr lang="hu-HU" sz="2800" dirty="0" err="1" smtClean="0"/>
              <a:t>Geschlecht</a:t>
            </a:r>
            <a:r>
              <a:rPr lang="hu-HU" sz="2800" dirty="0" smtClean="0"/>
              <a:t> </a:t>
            </a:r>
            <a:r>
              <a:rPr lang="hu-HU" sz="2800" dirty="0" err="1" smtClean="0"/>
              <a:t>unterschiedlich</a:t>
            </a:r>
            <a:r>
              <a:rPr lang="hu-HU" sz="2800" dirty="0" smtClean="0"/>
              <a:t> von </a:t>
            </a:r>
            <a:r>
              <a:rPr lang="hu-HU" sz="2800" dirty="0" err="1" smtClean="0"/>
              <a:t>gonadalem</a:t>
            </a:r>
            <a:r>
              <a:rPr lang="hu-HU" sz="2800" dirty="0" smtClean="0"/>
              <a:t> </a:t>
            </a:r>
            <a:r>
              <a:rPr lang="hu-HU" sz="2800" dirty="0" err="1" smtClean="0"/>
              <a:t>Geschlecht</a:t>
            </a:r>
            <a:r>
              <a:rPr lang="hu-HU" sz="2800" dirty="0" smtClean="0"/>
              <a:t>.</a:t>
            </a:r>
          </a:p>
          <a:p>
            <a:pPr>
              <a:buFont typeface="Monotype Sorts" pitchFamily="2" charset="2"/>
              <a:buChar char="n"/>
              <a:defRPr/>
            </a:pPr>
            <a:r>
              <a:rPr lang="hu-HU" sz="2800" dirty="0" smtClean="0"/>
              <a:t> </a:t>
            </a:r>
            <a:r>
              <a:rPr lang="hu-HU" sz="2800" dirty="0" err="1" smtClean="0"/>
              <a:t>Männliches</a:t>
            </a:r>
            <a:r>
              <a:rPr lang="hu-HU" sz="2800" dirty="0" smtClean="0"/>
              <a:t> PHA: </a:t>
            </a:r>
            <a:r>
              <a:rPr lang="hu-HU" sz="2800" dirty="0" err="1" smtClean="0"/>
              <a:t>Androgen</a:t>
            </a:r>
            <a:r>
              <a:rPr lang="hu-HU" sz="2800" dirty="0" smtClean="0"/>
              <a:t> </a:t>
            </a:r>
            <a:r>
              <a:rPr lang="hu-HU" sz="2800" dirty="0" err="1" smtClean="0"/>
              <a:t>Insensitivity</a:t>
            </a:r>
            <a:r>
              <a:rPr lang="hu-HU" sz="2800" dirty="0" smtClean="0"/>
              <a:t> </a:t>
            </a:r>
            <a:r>
              <a:rPr lang="hu-HU" sz="2800" dirty="0" err="1" smtClean="0"/>
              <a:t>Syndrom</a:t>
            </a:r>
            <a:r>
              <a:rPr lang="hu-HU" sz="2800" dirty="0" smtClean="0"/>
              <a:t> (</a:t>
            </a:r>
            <a:r>
              <a:rPr lang="hu-HU" sz="2800" dirty="0" err="1" smtClean="0"/>
              <a:t>oder</a:t>
            </a:r>
            <a:r>
              <a:rPr lang="hu-HU" sz="2800" dirty="0" smtClean="0"/>
              <a:t> </a:t>
            </a:r>
            <a:r>
              <a:rPr lang="hu-HU" sz="2800" dirty="0" err="1" smtClean="0"/>
              <a:t>testikuläre</a:t>
            </a:r>
            <a:r>
              <a:rPr lang="hu-HU" sz="2800" dirty="0" smtClean="0"/>
              <a:t> </a:t>
            </a:r>
            <a:r>
              <a:rPr lang="hu-HU" sz="2800" dirty="0" err="1" smtClean="0"/>
              <a:t>Feminisierung</a:t>
            </a:r>
            <a:r>
              <a:rPr lang="hu-HU" sz="2800" dirty="0" smtClean="0"/>
              <a:t>).</a:t>
            </a:r>
          </a:p>
          <a:p>
            <a:pPr>
              <a:buFont typeface="Monotype Sorts" pitchFamily="2" charset="2"/>
              <a:buChar char="n"/>
              <a:defRPr/>
            </a:pPr>
            <a:r>
              <a:rPr lang="hu-HU" sz="2800" dirty="0" err="1" smtClean="0"/>
              <a:t>Weibliches</a:t>
            </a:r>
            <a:r>
              <a:rPr lang="hu-HU" sz="2800" dirty="0" smtClean="0"/>
              <a:t> PHA: </a:t>
            </a:r>
            <a:r>
              <a:rPr lang="hu-HU" sz="2800" dirty="0" err="1" smtClean="0"/>
              <a:t>Überproduktion</a:t>
            </a:r>
            <a:r>
              <a:rPr lang="hu-HU" sz="2800" dirty="0" smtClean="0"/>
              <a:t> von </a:t>
            </a:r>
            <a:r>
              <a:rPr lang="hu-HU" sz="2800" dirty="0" err="1" smtClean="0"/>
              <a:t>Testosteron</a:t>
            </a:r>
            <a:r>
              <a:rPr lang="hu-HU" sz="2800" dirty="0" smtClean="0"/>
              <a:t> (</a:t>
            </a:r>
            <a:r>
              <a:rPr lang="hu-HU" sz="2800" dirty="0" err="1" smtClean="0"/>
              <a:t>zB</a:t>
            </a:r>
            <a:r>
              <a:rPr lang="hu-HU" sz="2800" dirty="0" smtClean="0"/>
              <a:t>. </a:t>
            </a:r>
            <a:r>
              <a:rPr lang="hu-HU" sz="2800" dirty="0" err="1" smtClean="0"/>
              <a:t>Hintergung</a:t>
            </a:r>
            <a:r>
              <a:rPr lang="hu-HU" sz="2800" dirty="0" smtClean="0"/>
              <a:t> </a:t>
            </a:r>
            <a:r>
              <a:rPr lang="hu-HU" sz="2800" dirty="0" err="1" smtClean="0"/>
              <a:t>liegt</a:t>
            </a:r>
            <a:r>
              <a:rPr lang="hu-HU" sz="2800" dirty="0" smtClean="0"/>
              <a:t> in </a:t>
            </a:r>
            <a:r>
              <a:rPr lang="hu-HU" sz="2800" dirty="0" err="1" smtClean="0"/>
              <a:t>Gonad</a:t>
            </a:r>
            <a:r>
              <a:rPr lang="hu-HU" sz="2800" dirty="0" smtClean="0"/>
              <a:t>.).</a:t>
            </a:r>
          </a:p>
          <a:p>
            <a:pPr>
              <a:buFont typeface="Monotype Sorts" pitchFamily="2" charset="2"/>
              <a:buChar char="n"/>
              <a:defRPr/>
            </a:pPr>
            <a:r>
              <a:rPr lang="hu-HU" sz="2800" dirty="0" err="1" smtClean="0"/>
              <a:t>Nicht</a:t>
            </a:r>
            <a:r>
              <a:rPr lang="hu-HU" sz="2800" dirty="0" smtClean="0"/>
              <a:t> </a:t>
            </a:r>
            <a:r>
              <a:rPr lang="hu-HU" sz="2800" dirty="0" err="1" smtClean="0"/>
              <a:t>so</a:t>
            </a:r>
            <a:r>
              <a:rPr lang="hu-HU" sz="2800" dirty="0" smtClean="0"/>
              <a:t> </a:t>
            </a:r>
            <a:r>
              <a:rPr lang="hu-HU" sz="2800" dirty="0" err="1" smtClean="0"/>
              <a:t>selten</a:t>
            </a:r>
            <a:r>
              <a:rPr lang="hu-HU" sz="2800" dirty="0" smtClean="0"/>
              <a:t>, </a:t>
            </a:r>
            <a:r>
              <a:rPr lang="hu-HU" sz="2800" dirty="0" err="1" smtClean="0"/>
              <a:t>wie</a:t>
            </a:r>
            <a:r>
              <a:rPr lang="hu-HU" sz="2800" dirty="0" smtClean="0"/>
              <a:t>, </a:t>
            </a:r>
            <a:r>
              <a:rPr lang="hu-HU" sz="2800" dirty="0" err="1" smtClean="0"/>
              <a:t>wahre</a:t>
            </a:r>
            <a:r>
              <a:rPr lang="hu-HU" sz="2800" dirty="0" smtClean="0"/>
              <a:t> PA. </a:t>
            </a:r>
            <a:endParaRPr lang="de-DE" sz="2800" dirty="0" smtClean="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pseudoher 1"/>
          <p:cNvPicPr>
            <a:picLocks noChangeAspect="1" noChangeArrowheads="1"/>
          </p:cNvPicPr>
          <p:nvPr/>
        </p:nvPicPr>
        <p:blipFill>
          <a:blip r:embed="rId2" cstate="print"/>
          <a:srcRect/>
          <a:stretch>
            <a:fillRect/>
          </a:stretch>
        </p:blipFill>
        <p:spPr bwMode="auto">
          <a:xfrm>
            <a:off x="4051300" y="3354388"/>
            <a:ext cx="5092700" cy="3503612"/>
          </a:xfrm>
          <a:prstGeom prst="rect">
            <a:avLst/>
          </a:prstGeom>
          <a:noFill/>
          <a:ln w="9525">
            <a:noFill/>
            <a:miter lim="800000"/>
            <a:headEnd/>
            <a:tailEnd/>
          </a:ln>
        </p:spPr>
      </p:pic>
      <p:pic>
        <p:nvPicPr>
          <p:cNvPr id="80899" name="Picture 6" descr="2812103"/>
          <p:cNvPicPr>
            <a:picLocks noChangeAspect="1" noChangeArrowheads="1"/>
          </p:cNvPicPr>
          <p:nvPr/>
        </p:nvPicPr>
        <p:blipFill>
          <a:blip r:embed="rId3" cstate="print"/>
          <a:srcRect/>
          <a:stretch>
            <a:fillRect/>
          </a:stretch>
        </p:blipFill>
        <p:spPr bwMode="auto">
          <a:xfrm>
            <a:off x="250825" y="0"/>
            <a:ext cx="6629400" cy="3287713"/>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6"/>
          <p:cNvGrpSpPr>
            <a:grpSpLocks/>
          </p:cNvGrpSpPr>
          <p:nvPr/>
        </p:nvGrpSpPr>
        <p:grpSpPr bwMode="auto">
          <a:xfrm>
            <a:off x="0" y="5949950"/>
            <a:ext cx="2857500" cy="701675"/>
            <a:chOff x="0" y="3748"/>
            <a:chExt cx="1800" cy="442"/>
          </a:xfrm>
        </p:grpSpPr>
        <p:pic>
          <p:nvPicPr>
            <p:cNvPr id="81924" name="Picture 7"/>
            <p:cNvPicPr>
              <a:picLocks noChangeAspect="1" noChangeArrowheads="1"/>
            </p:cNvPicPr>
            <p:nvPr/>
          </p:nvPicPr>
          <p:blipFill>
            <a:blip r:embed="rId3" cstate="print"/>
            <a:srcRect/>
            <a:stretch>
              <a:fillRect/>
            </a:stretch>
          </p:blipFill>
          <p:spPr bwMode="auto">
            <a:xfrm>
              <a:off x="113" y="3748"/>
              <a:ext cx="1655" cy="265"/>
            </a:xfrm>
            <a:prstGeom prst="rect">
              <a:avLst/>
            </a:prstGeom>
            <a:noFill/>
            <a:ln w="9525">
              <a:noFill/>
              <a:miter lim="800000"/>
              <a:headEnd/>
              <a:tailEnd/>
            </a:ln>
          </p:spPr>
        </p:pic>
        <p:pic>
          <p:nvPicPr>
            <p:cNvPr id="81925" name="Picture 8"/>
            <p:cNvPicPr>
              <a:picLocks noChangeAspect="1" noChangeArrowheads="1"/>
            </p:cNvPicPr>
            <p:nvPr/>
          </p:nvPicPr>
          <p:blipFill>
            <a:blip r:embed="rId4" cstate="print"/>
            <a:srcRect/>
            <a:stretch>
              <a:fillRect/>
            </a:stretch>
          </p:blipFill>
          <p:spPr bwMode="auto">
            <a:xfrm>
              <a:off x="0" y="4020"/>
              <a:ext cx="1800" cy="170"/>
            </a:xfrm>
            <a:prstGeom prst="rect">
              <a:avLst/>
            </a:prstGeom>
            <a:noFill/>
            <a:ln w="9525">
              <a:noFill/>
              <a:miter lim="800000"/>
              <a:headEnd/>
              <a:tailEnd/>
            </a:ln>
          </p:spPr>
        </p:pic>
      </p:grpSp>
      <p:pic>
        <p:nvPicPr>
          <p:cNvPr id="81923" name="Picture 7"/>
          <p:cNvPicPr>
            <a:picLocks noChangeAspect="1" noChangeArrowheads="1"/>
          </p:cNvPicPr>
          <p:nvPr/>
        </p:nvPicPr>
        <p:blipFill>
          <a:blip r:embed="rId5" cstate="print"/>
          <a:srcRect/>
          <a:stretch>
            <a:fillRect/>
          </a:stretch>
        </p:blipFill>
        <p:spPr bwMode="auto">
          <a:xfrm>
            <a:off x="755650" y="404813"/>
            <a:ext cx="6389688" cy="4759325"/>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042988" y="457200"/>
            <a:ext cx="6958012" cy="595313"/>
          </a:xfrm>
        </p:spPr>
        <p:txBody>
          <a:bodyPr/>
          <a:lstStyle/>
          <a:p>
            <a:r>
              <a:rPr lang="hu-HU" sz="3600" dirty="0" err="1" smtClean="0">
                <a:solidFill>
                  <a:schemeClr val="accent1">
                    <a:lumMod val="25000"/>
                  </a:schemeClr>
                </a:solidFill>
                <a:effectLst/>
              </a:rPr>
              <a:t>Congenital</a:t>
            </a:r>
            <a:r>
              <a:rPr lang="hu-HU" sz="3600" dirty="0" smtClean="0">
                <a:solidFill>
                  <a:schemeClr val="accent1">
                    <a:lumMod val="25000"/>
                  </a:schemeClr>
                </a:solidFill>
                <a:effectLst/>
              </a:rPr>
              <a:t> </a:t>
            </a:r>
            <a:r>
              <a:rPr lang="hu-HU" sz="3600" dirty="0" err="1" smtClean="0">
                <a:solidFill>
                  <a:schemeClr val="accent1">
                    <a:lumMod val="25000"/>
                  </a:schemeClr>
                </a:solidFill>
                <a:effectLst/>
              </a:rPr>
              <a:t>adrenal</a:t>
            </a:r>
            <a:r>
              <a:rPr lang="hu-HU" sz="3600" dirty="0" smtClean="0">
                <a:solidFill>
                  <a:schemeClr val="accent1">
                    <a:lumMod val="25000"/>
                  </a:schemeClr>
                </a:solidFill>
                <a:effectLst/>
              </a:rPr>
              <a:t> </a:t>
            </a:r>
            <a:r>
              <a:rPr lang="hu-HU" sz="3600" dirty="0" err="1" smtClean="0">
                <a:solidFill>
                  <a:schemeClr val="accent1">
                    <a:lumMod val="25000"/>
                  </a:schemeClr>
                </a:solidFill>
                <a:effectLst/>
              </a:rPr>
              <a:t>hyperplasia</a:t>
            </a:r>
            <a:endParaRPr lang="hu-HU" sz="3600" dirty="0" smtClean="0">
              <a:solidFill>
                <a:schemeClr val="accent1">
                  <a:lumMod val="25000"/>
                </a:schemeClr>
              </a:solidFill>
              <a:effectLst/>
            </a:endParaRPr>
          </a:p>
        </p:txBody>
      </p:sp>
      <p:sp>
        <p:nvSpPr>
          <p:cNvPr id="82948" name="Line 6"/>
          <p:cNvSpPr>
            <a:spLocks noChangeShapeType="1"/>
          </p:cNvSpPr>
          <p:nvPr/>
        </p:nvSpPr>
        <p:spPr bwMode="auto">
          <a:xfrm flipH="1">
            <a:off x="5723434" y="2204864"/>
            <a:ext cx="694" cy="576064"/>
          </a:xfrm>
          <a:prstGeom prst="line">
            <a:avLst/>
          </a:prstGeom>
          <a:noFill/>
          <a:ln w="76200">
            <a:solidFill>
              <a:srgbClr val="FF0000"/>
            </a:solidFill>
            <a:round/>
            <a:headEnd/>
            <a:tailEnd type="triangle" w="med" len="med"/>
          </a:ln>
        </p:spPr>
        <p:txBody>
          <a:bodyPr/>
          <a:lstStyle/>
          <a:p>
            <a:endParaRPr lang="de-DE"/>
          </a:p>
        </p:txBody>
      </p:sp>
      <p:sp>
        <p:nvSpPr>
          <p:cNvPr id="82949" name="Text Box 7"/>
          <p:cNvSpPr txBox="1">
            <a:spLocks noChangeArrowheads="1"/>
          </p:cNvSpPr>
          <p:nvPr/>
        </p:nvSpPr>
        <p:spPr bwMode="auto">
          <a:xfrm>
            <a:off x="0" y="4365625"/>
            <a:ext cx="827088" cy="457200"/>
          </a:xfrm>
          <a:prstGeom prst="rect">
            <a:avLst/>
          </a:prstGeom>
          <a:noFill/>
          <a:ln w="9525">
            <a:noFill/>
            <a:miter lim="800000"/>
            <a:headEnd/>
            <a:tailEnd/>
          </a:ln>
        </p:spPr>
        <p:txBody>
          <a:bodyPr>
            <a:spAutoFit/>
          </a:bodyPr>
          <a:lstStyle/>
          <a:p>
            <a:pPr eaLnBrk="0" hangingPunct="0">
              <a:spcBef>
                <a:spcPct val="50000"/>
              </a:spcBef>
            </a:pPr>
            <a:r>
              <a:rPr lang="hu-HU" sz="1200"/>
              <a:t>häufigste Ursache</a:t>
            </a:r>
          </a:p>
        </p:txBody>
      </p:sp>
      <p:pic>
        <p:nvPicPr>
          <p:cNvPr id="115714" name="Picture 2" descr="http://upload.wikimedia.org/wikipedia/commons/thumb/1/13/Steroidogenesis.svg/640px-Steroidogenesis.svg.png"/>
          <p:cNvPicPr>
            <a:picLocks noChangeAspect="1" noChangeArrowheads="1"/>
          </p:cNvPicPr>
          <p:nvPr/>
        </p:nvPicPr>
        <p:blipFill>
          <a:blip r:embed="rId2" cstate="print"/>
          <a:srcRect/>
          <a:stretch>
            <a:fillRect/>
          </a:stretch>
        </p:blipFill>
        <p:spPr bwMode="auto">
          <a:xfrm>
            <a:off x="2647131" y="1397842"/>
            <a:ext cx="6029325" cy="5343526"/>
          </a:xfrm>
          <a:prstGeom prst="rect">
            <a:avLst/>
          </a:prstGeom>
          <a:noFill/>
        </p:spPr>
      </p:pic>
      <p:sp>
        <p:nvSpPr>
          <p:cNvPr id="8" name="Szövegdoboz 7"/>
          <p:cNvSpPr txBox="1"/>
          <p:nvPr/>
        </p:nvSpPr>
        <p:spPr>
          <a:xfrm>
            <a:off x="0" y="2348880"/>
            <a:ext cx="2339752" cy="3970318"/>
          </a:xfrm>
          <a:prstGeom prst="rect">
            <a:avLst/>
          </a:prstGeom>
          <a:noFill/>
        </p:spPr>
        <p:txBody>
          <a:bodyPr wrap="square" rtlCol="0">
            <a:spAutoFit/>
          </a:bodyPr>
          <a:lstStyle/>
          <a:p>
            <a:r>
              <a:rPr lang="en-US" b="1" dirty="0" smtClean="0">
                <a:solidFill>
                  <a:schemeClr val="accent1">
                    <a:lumMod val="25000"/>
                  </a:schemeClr>
                </a:solidFill>
              </a:rPr>
              <a:t>Congenital adrenal hyperplasia due to 21-hydroxylase deficiency</a:t>
            </a:r>
            <a:r>
              <a:rPr lang="en-US" dirty="0" smtClean="0">
                <a:solidFill>
                  <a:schemeClr val="accent1">
                    <a:lumMod val="25000"/>
                  </a:schemeClr>
                </a:solidFill>
              </a:rPr>
              <a:t> (</a:t>
            </a:r>
            <a:r>
              <a:rPr lang="en-US" b="1" dirty="0" smtClean="0">
                <a:solidFill>
                  <a:schemeClr val="accent1">
                    <a:lumMod val="25000"/>
                  </a:schemeClr>
                </a:solidFill>
              </a:rPr>
              <a:t>21-OH CAH</a:t>
            </a:r>
            <a:r>
              <a:rPr lang="en-US" dirty="0" smtClean="0">
                <a:solidFill>
                  <a:schemeClr val="accent1">
                    <a:lumMod val="25000"/>
                  </a:schemeClr>
                </a:solidFill>
              </a:rPr>
              <a:t>), in all its forms, accounts for over 95% of diagnosed cases of </a:t>
            </a:r>
            <a:r>
              <a:rPr lang="hu-HU" dirty="0" err="1" smtClean="0">
                <a:solidFill>
                  <a:schemeClr val="accent1">
                    <a:lumMod val="25000"/>
                  </a:schemeClr>
                </a:solidFill>
              </a:rPr>
              <a:t>congenital</a:t>
            </a:r>
            <a:r>
              <a:rPr lang="hu-HU" dirty="0" smtClean="0">
                <a:solidFill>
                  <a:schemeClr val="accent1">
                    <a:lumMod val="25000"/>
                  </a:schemeClr>
                </a:solidFill>
              </a:rPr>
              <a:t> </a:t>
            </a:r>
            <a:r>
              <a:rPr lang="hu-HU" dirty="0" err="1" smtClean="0">
                <a:solidFill>
                  <a:schemeClr val="accent1">
                    <a:lumMod val="25000"/>
                  </a:schemeClr>
                </a:solidFill>
              </a:rPr>
              <a:t>adrenal</a:t>
            </a:r>
            <a:r>
              <a:rPr lang="hu-HU" dirty="0" smtClean="0">
                <a:solidFill>
                  <a:schemeClr val="accent1">
                    <a:lumMod val="25000"/>
                  </a:schemeClr>
                </a:solidFill>
              </a:rPr>
              <a:t> </a:t>
            </a:r>
            <a:r>
              <a:rPr lang="hu-HU" dirty="0" err="1" smtClean="0">
                <a:solidFill>
                  <a:schemeClr val="accent1">
                    <a:lumMod val="25000"/>
                  </a:schemeClr>
                </a:solidFill>
              </a:rPr>
              <a:t>hyperplasia</a:t>
            </a:r>
            <a:r>
              <a:rPr lang="hu-HU" dirty="0" smtClean="0">
                <a:solidFill>
                  <a:schemeClr val="accent1">
                    <a:lumMod val="25000"/>
                  </a:schemeClr>
                </a:solidFill>
              </a:rPr>
              <a:t>, </a:t>
            </a:r>
            <a:r>
              <a:rPr lang="en-US" dirty="0" smtClean="0">
                <a:solidFill>
                  <a:schemeClr val="accent1">
                    <a:lumMod val="25000"/>
                  </a:schemeClr>
                </a:solidFill>
              </a:rPr>
              <a:t>and "CAH" in most contexts refers to </a:t>
            </a:r>
            <a:r>
              <a:rPr lang="hu-HU" dirty="0" smtClean="0">
                <a:solidFill>
                  <a:schemeClr val="accent1">
                    <a:lumMod val="25000"/>
                  </a:schemeClr>
                </a:solidFill>
              </a:rPr>
              <a:t>21-hydroxylase </a:t>
            </a:r>
            <a:r>
              <a:rPr lang="en-US" dirty="0" smtClean="0">
                <a:solidFill>
                  <a:schemeClr val="accent1">
                    <a:lumMod val="25000"/>
                  </a:schemeClr>
                </a:solidFill>
              </a:rPr>
              <a:t>deficiency</a:t>
            </a:r>
            <a:r>
              <a:rPr lang="hu-HU" dirty="0" smtClean="0">
                <a:solidFill>
                  <a:schemeClr val="accent1">
                    <a:lumMod val="25000"/>
                  </a:schemeClr>
                </a:solidFill>
              </a:rPr>
              <a:t>.</a:t>
            </a:r>
            <a:endParaRPr lang="de-DE" dirty="0">
              <a:solidFill>
                <a:schemeClr val="accent1">
                  <a:lumMod val="25000"/>
                </a:schemeClr>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r>
              <a:rPr lang="hu-HU" dirty="0" smtClean="0"/>
              <a:t>CAH</a:t>
            </a:r>
            <a:endParaRPr lang="de-DE" dirty="0"/>
          </a:p>
        </p:txBody>
      </p:sp>
      <p:sp>
        <p:nvSpPr>
          <p:cNvPr id="5" name="Tartalom helye 4"/>
          <p:cNvSpPr>
            <a:spLocks noGrp="1"/>
          </p:cNvSpPr>
          <p:nvPr>
            <p:ph idx="1"/>
          </p:nvPr>
        </p:nvSpPr>
        <p:spPr/>
        <p:txBody>
          <a:bodyPr/>
          <a:lstStyle/>
          <a:p>
            <a:r>
              <a:rPr lang="en-US" dirty="0" smtClean="0"/>
              <a:t>Since 21-hydroxylase activity is not involved in synthesis of </a:t>
            </a:r>
            <a:r>
              <a:rPr lang="en-US" dirty="0" smtClean="0">
                <a:hlinkClick r:id="rId2" tooltip="Androgen"/>
              </a:rPr>
              <a:t>androgens</a:t>
            </a:r>
            <a:r>
              <a:rPr lang="en-US" dirty="0" smtClean="0"/>
              <a:t>, a substantial fraction of the large amounts of 17-hydroxypregnenolone is diverted to synthesis of </a:t>
            </a:r>
            <a:r>
              <a:rPr lang="en-US" dirty="0" smtClean="0">
                <a:hlinkClick r:id="rId3" tooltip="DHEA"/>
              </a:rPr>
              <a:t>DHEA</a:t>
            </a:r>
            <a:r>
              <a:rPr lang="en-US" dirty="0" smtClean="0"/>
              <a:t>, </a:t>
            </a:r>
            <a:r>
              <a:rPr lang="en-US" dirty="0" err="1" smtClean="0">
                <a:hlinkClick r:id="rId4" tooltip="Androstenedione"/>
              </a:rPr>
              <a:t>androstenedione</a:t>
            </a:r>
            <a:r>
              <a:rPr lang="en-US" dirty="0" smtClean="0"/>
              <a:t>, and </a:t>
            </a:r>
            <a:r>
              <a:rPr lang="en-US" dirty="0" smtClean="0">
                <a:hlinkClick r:id="rId5" tooltip="Testosterone"/>
              </a:rPr>
              <a:t>testosterone</a:t>
            </a:r>
            <a:r>
              <a:rPr lang="en-US" dirty="0" smtClean="0"/>
              <a:t> beginning in the third month of fetal life in both sexes.</a:t>
            </a:r>
            <a:endParaRPr lang="de-DE"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5" descr="https://upload.wikimedia.org/wikipedia/commons/1/11/Congenital_adrenal_hyperplasia.jpg"/>
          <p:cNvPicPr>
            <a:picLocks noChangeAspect="1" noChangeArrowheads="1"/>
          </p:cNvPicPr>
          <p:nvPr/>
        </p:nvPicPr>
        <p:blipFill>
          <a:blip r:embed="rId2" cstate="print"/>
          <a:srcRect/>
          <a:stretch>
            <a:fillRect/>
          </a:stretch>
        </p:blipFill>
        <p:spPr bwMode="auto">
          <a:xfrm>
            <a:off x="2062163" y="90488"/>
            <a:ext cx="5019675" cy="6677025"/>
          </a:xfrm>
          <a:prstGeom prst="rect">
            <a:avLst/>
          </a:prstGeom>
          <a:noFill/>
          <a:ln w="9525">
            <a:noFill/>
            <a:miter lim="800000"/>
            <a:headEnd/>
            <a:tailEnd/>
          </a:ln>
        </p:spPr>
      </p:pic>
      <p:sp>
        <p:nvSpPr>
          <p:cNvPr id="83971" name="Text Box 6"/>
          <p:cNvSpPr txBox="1">
            <a:spLocks noChangeArrowheads="1"/>
          </p:cNvSpPr>
          <p:nvPr/>
        </p:nvSpPr>
        <p:spPr bwMode="auto">
          <a:xfrm>
            <a:off x="250825" y="4652963"/>
            <a:ext cx="1152525" cy="458787"/>
          </a:xfrm>
          <a:prstGeom prst="rect">
            <a:avLst/>
          </a:prstGeom>
          <a:noFill/>
          <a:ln w="9525">
            <a:noFill/>
            <a:miter lim="800000"/>
            <a:headEnd/>
            <a:tailEnd/>
          </a:ln>
        </p:spPr>
        <p:txBody>
          <a:bodyPr>
            <a:spAutoFit/>
          </a:bodyPr>
          <a:lstStyle/>
          <a:p>
            <a:pPr eaLnBrk="0" hangingPunct="0">
              <a:spcBef>
                <a:spcPct val="50000"/>
              </a:spcBef>
            </a:pPr>
            <a:r>
              <a:rPr lang="hu-HU" sz="800"/>
              <a:t>Tantbirojn J Med Case Rep 2008, 2: 251.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p:cNvPicPr>
            <a:picLocks noChangeAspect="1" noChangeArrowheads="1"/>
          </p:cNvPicPr>
          <p:nvPr/>
        </p:nvPicPr>
        <p:blipFill>
          <a:blip r:embed="rId3" cstate="print"/>
          <a:srcRect/>
          <a:stretch>
            <a:fillRect/>
          </a:stretch>
        </p:blipFill>
        <p:spPr bwMode="auto">
          <a:xfrm>
            <a:off x="1922463" y="0"/>
            <a:ext cx="4043362" cy="6858000"/>
          </a:xfrm>
          <a:prstGeom prst="rect">
            <a:avLst/>
          </a:prstGeom>
          <a:noFill/>
          <a:ln w="9525">
            <a:noFill/>
            <a:miter lim="800000"/>
            <a:headEnd/>
            <a:tailEnd/>
          </a:ln>
        </p:spPr>
      </p:pic>
      <p:grpSp>
        <p:nvGrpSpPr>
          <p:cNvPr id="84995" name="Group 6"/>
          <p:cNvGrpSpPr>
            <a:grpSpLocks/>
          </p:cNvGrpSpPr>
          <p:nvPr/>
        </p:nvGrpSpPr>
        <p:grpSpPr bwMode="auto">
          <a:xfrm>
            <a:off x="6011863" y="260350"/>
            <a:ext cx="2857500" cy="701675"/>
            <a:chOff x="0" y="3748"/>
            <a:chExt cx="1800" cy="442"/>
          </a:xfrm>
        </p:grpSpPr>
        <p:pic>
          <p:nvPicPr>
            <p:cNvPr id="84996" name="Picture 7"/>
            <p:cNvPicPr>
              <a:picLocks noChangeAspect="1" noChangeArrowheads="1"/>
            </p:cNvPicPr>
            <p:nvPr/>
          </p:nvPicPr>
          <p:blipFill>
            <a:blip r:embed="rId4" cstate="print"/>
            <a:srcRect/>
            <a:stretch>
              <a:fillRect/>
            </a:stretch>
          </p:blipFill>
          <p:spPr bwMode="auto">
            <a:xfrm>
              <a:off x="113" y="3748"/>
              <a:ext cx="1655" cy="265"/>
            </a:xfrm>
            <a:prstGeom prst="rect">
              <a:avLst/>
            </a:prstGeom>
            <a:noFill/>
            <a:ln w="9525">
              <a:noFill/>
              <a:miter lim="800000"/>
              <a:headEnd/>
              <a:tailEnd/>
            </a:ln>
          </p:spPr>
        </p:pic>
        <p:pic>
          <p:nvPicPr>
            <p:cNvPr id="84997" name="Picture 8"/>
            <p:cNvPicPr>
              <a:picLocks noChangeAspect="1" noChangeArrowheads="1"/>
            </p:cNvPicPr>
            <p:nvPr/>
          </p:nvPicPr>
          <p:blipFill>
            <a:blip r:embed="rId5" cstate="print"/>
            <a:srcRect/>
            <a:stretch>
              <a:fillRect/>
            </a:stretch>
          </p:blipFill>
          <p:spPr bwMode="auto">
            <a:xfrm>
              <a:off x="0" y="4020"/>
              <a:ext cx="1800" cy="170"/>
            </a:xfrm>
            <a:prstGeom prst="rect">
              <a:avLst/>
            </a:prstGeom>
            <a:noFill/>
            <a:ln w="9525">
              <a:noFill/>
              <a:miter lim="800000"/>
              <a:headEnd/>
              <a:tailEnd/>
            </a:ln>
          </p:spPr>
        </p:pic>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 Box 3"/>
          <p:cNvSpPr txBox="1">
            <a:spLocks noChangeArrowheads="1"/>
          </p:cNvSpPr>
          <p:nvPr/>
        </p:nvSpPr>
        <p:spPr bwMode="auto">
          <a:xfrm>
            <a:off x="5076056" y="304800"/>
            <a:ext cx="4067944" cy="5016758"/>
          </a:xfrm>
          <a:prstGeom prst="rect">
            <a:avLst/>
          </a:prstGeom>
          <a:noFill/>
          <a:ln w="9525">
            <a:noFill/>
            <a:miter lim="800000"/>
            <a:headEnd/>
            <a:tailEnd/>
          </a:ln>
          <a:effectLst/>
        </p:spPr>
        <p:txBody>
          <a:bodyPr wrap="square">
            <a:spAutoFit/>
          </a:bodyPr>
          <a:lstStyle/>
          <a:p>
            <a:pPr eaLnBrk="0" hangingPunct="0">
              <a:defRPr/>
            </a:pPr>
            <a:r>
              <a:rPr lang="hu-HU" sz="2000" dirty="0" err="1">
                <a:solidFill>
                  <a:srgbClr val="6600CC"/>
                </a:solidFill>
                <a:effectLst>
                  <a:outerShdw blurRad="38100" dist="38100" dir="2700000" algn="tl">
                    <a:srgbClr val="000000"/>
                  </a:outerShdw>
                </a:effectLst>
                <a:latin typeface="Tahoma" pitchFamily="34" charset="0"/>
              </a:rPr>
              <a:t>Androgen</a:t>
            </a:r>
            <a:r>
              <a:rPr lang="hu-HU" sz="2000" dirty="0">
                <a:solidFill>
                  <a:srgbClr val="6600CC"/>
                </a:solidFill>
                <a:effectLst>
                  <a:outerShdw blurRad="38100" dist="38100" dir="2700000" algn="tl">
                    <a:srgbClr val="000000"/>
                  </a:outerShdw>
                </a:effectLst>
                <a:latin typeface="Tahoma" pitchFamily="34" charset="0"/>
              </a:rPr>
              <a:t> </a:t>
            </a:r>
            <a:r>
              <a:rPr lang="hu-HU" sz="2000" dirty="0" err="1">
                <a:solidFill>
                  <a:srgbClr val="6600CC"/>
                </a:solidFill>
                <a:effectLst>
                  <a:outerShdw blurRad="38100" dist="38100" dir="2700000" algn="tl">
                    <a:srgbClr val="000000"/>
                  </a:outerShdw>
                </a:effectLst>
                <a:latin typeface="Tahoma" pitchFamily="34" charset="0"/>
              </a:rPr>
              <a:t>insensitivity</a:t>
            </a:r>
            <a:r>
              <a:rPr lang="hu-HU" sz="2000" dirty="0">
                <a:solidFill>
                  <a:srgbClr val="6600CC"/>
                </a:solidFill>
                <a:effectLst>
                  <a:outerShdw blurRad="38100" dist="38100" dir="2700000" algn="tl">
                    <a:srgbClr val="000000"/>
                  </a:outerShdw>
                </a:effectLst>
                <a:latin typeface="Tahoma" pitchFamily="34" charset="0"/>
              </a:rPr>
              <a:t> </a:t>
            </a:r>
            <a:r>
              <a:rPr lang="hu-HU" sz="2000" dirty="0" err="1">
                <a:solidFill>
                  <a:srgbClr val="6600CC"/>
                </a:solidFill>
                <a:effectLst>
                  <a:outerShdw blurRad="38100" dist="38100" dir="2700000" algn="tl">
                    <a:srgbClr val="000000"/>
                  </a:outerShdw>
                </a:effectLst>
                <a:latin typeface="Tahoma" pitchFamily="34" charset="0"/>
              </a:rPr>
              <a:t>syndrome</a:t>
            </a:r>
            <a:r>
              <a:rPr lang="hu-HU" sz="2000" dirty="0">
                <a:solidFill>
                  <a:srgbClr val="6600CC"/>
                </a:solidFill>
                <a:effectLst>
                  <a:outerShdw blurRad="38100" dist="38100" dir="2700000" algn="tl">
                    <a:srgbClr val="000000"/>
                  </a:outerShdw>
                </a:effectLst>
                <a:latin typeface="Tahoma" pitchFamily="34" charset="0"/>
              </a:rPr>
              <a:t> </a:t>
            </a:r>
            <a:br>
              <a:rPr lang="hu-HU" sz="2000" dirty="0">
                <a:solidFill>
                  <a:srgbClr val="6600CC"/>
                </a:solidFill>
                <a:effectLst>
                  <a:outerShdw blurRad="38100" dist="38100" dir="2700000" algn="tl">
                    <a:srgbClr val="000000"/>
                  </a:outerShdw>
                </a:effectLst>
                <a:latin typeface="Tahoma" pitchFamily="34" charset="0"/>
              </a:rPr>
            </a:br>
            <a:r>
              <a:rPr lang="hu-HU" sz="2000" dirty="0" err="1">
                <a:solidFill>
                  <a:srgbClr val="FFFFFF"/>
                </a:solidFill>
                <a:effectLst>
                  <a:outerShdw blurRad="38100" dist="38100" dir="2700000" algn="tl">
                    <a:srgbClr val="000000"/>
                  </a:outerShdw>
                </a:effectLst>
                <a:latin typeface="Tahoma" pitchFamily="34" charset="0"/>
              </a:rPr>
              <a:t>oder</a:t>
            </a:r>
            <a:r>
              <a:rPr lang="hu-HU" sz="2000" dirty="0">
                <a:solidFill>
                  <a:srgbClr val="FFFFFF"/>
                </a:solidFill>
                <a:effectLst>
                  <a:outerShdw blurRad="38100" dist="38100" dir="2700000" algn="tl">
                    <a:srgbClr val="000000"/>
                  </a:outerShdw>
                </a:effectLst>
                <a:latin typeface="Tahoma" pitchFamily="34" charset="0"/>
              </a:rPr>
              <a:t> </a:t>
            </a:r>
            <a:br>
              <a:rPr lang="hu-HU" sz="2000" dirty="0">
                <a:solidFill>
                  <a:srgbClr val="FFFFFF"/>
                </a:solidFill>
                <a:effectLst>
                  <a:outerShdw blurRad="38100" dist="38100" dir="2700000" algn="tl">
                    <a:srgbClr val="000000"/>
                  </a:outerShdw>
                </a:effectLst>
                <a:latin typeface="Tahoma" pitchFamily="34" charset="0"/>
              </a:rPr>
            </a:br>
            <a:r>
              <a:rPr lang="hu-HU" sz="2000" dirty="0" err="1">
                <a:solidFill>
                  <a:srgbClr val="FF0000"/>
                </a:solidFill>
                <a:effectLst>
                  <a:outerShdw blurRad="38100" dist="38100" dir="2700000" algn="tl">
                    <a:srgbClr val="000000"/>
                  </a:outerShdw>
                </a:effectLst>
                <a:latin typeface="Tahoma" pitchFamily="34" charset="0"/>
              </a:rPr>
              <a:t>testikuläre</a:t>
            </a:r>
            <a:r>
              <a:rPr lang="hu-HU" sz="2000" dirty="0">
                <a:solidFill>
                  <a:srgbClr val="FF0000"/>
                </a:solidFill>
                <a:effectLst>
                  <a:outerShdw blurRad="38100" dist="38100" dir="2700000" algn="tl">
                    <a:srgbClr val="000000"/>
                  </a:outerShdw>
                </a:effectLst>
                <a:latin typeface="Tahoma" pitchFamily="34" charset="0"/>
              </a:rPr>
              <a:t> </a:t>
            </a:r>
            <a:r>
              <a:rPr lang="hu-HU" sz="2000" dirty="0" err="1">
                <a:solidFill>
                  <a:srgbClr val="FF0000"/>
                </a:solidFill>
                <a:effectLst>
                  <a:outerShdw blurRad="38100" dist="38100" dir="2700000" algn="tl">
                    <a:srgbClr val="000000"/>
                  </a:outerShdw>
                </a:effectLst>
                <a:latin typeface="Tahoma" pitchFamily="34" charset="0"/>
              </a:rPr>
              <a:t>Feminisation</a:t>
            </a:r>
            <a:endParaRPr lang="hu-HU" sz="2000" dirty="0">
              <a:solidFill>
                <a:srgbClr val="FF0000"/>
              </a:solidFill>
              <a:effectLst>
                <a:outerShdw blurRad="38100" dist="38100" dir="2700000" algn="tl">
                  <a:srgbClr val="000000"/>
                </a:outerShdw>
              </a:effectLst>
              <a:latin typeface="Tahoma" pitchFamily="34" charset="0"/>
            </a:endParaRPr>
          </a:p>
          <a:p>
            <a:pPr eaLnBrk="0" hangingPunct="0">
              <a:defRPr/>
            </a:pPr>
            <a:endParaRPr lang="hu-HU" sz="2000" dirty="0">
              <a:solidFill>
                <a:srgbClr val="FFFFFF"/>
              </a:solidFill>
              <a:effectLst>
                <a:outerShdw blurRad="38100" dist="38100" dir="2700000" algn="tl">
                  <a:srgbClr val="000000"/>
                </a:outerShdw>
              </a:effectLst>
              <a:latin typeface="Tahoma" pitchFamily="34" charset="0"/>
            </a:endParaRPr>
          </a:p>
          <a:p>
            <a:pPr eaLnBrk="0" hangingPunct="0">
              <a:defRPr/>
            </a:pPr>
            <a:r>
              <a:rPr lang="hu-HU" sz="2000" dirty="0" err="1" smtClean="0">
                <a:solidFill>
                  <a:srgbClr val="FFFFFF"/>
                </a:solidFill>
                <a:effectLst>
                  <a:outerShdw blurRad="38100" dist="38100" dir="2700000" algn="tl">
                    <a:srgbClr val="000000"/>
                  </a:outerShdw>
                </a:effectLst>
                <a:latin typeface="Tahoma" pitchFamily="34" charset="0"/>
              </a:rPr>
              <a:t>Er</a:t>
            </a:r>
            <a:r>
              <a:rPr lang="hu-HU" sz="2000" dirty="0" smtClean="0">
                <a:solidFill>
                  <a:srgbClr val="FFFFFF"/>
                </a:solidFill>
                <a:effectLst>
                  <a:outerShdw blurRad="38100" dist="38100" dir="2700000" algn="tl">
                    <a:srgbClr val="000000"/>
                  </a:outerShdw>
                </a:effectLst>
                <a:latin typeface="Tahoma" pitchFamily="34" charset="0"/>
              </a:rPr>
              <a:t>? </a:t>
            </a:r>
            <a:r>
              <a:rPr lang="hu-HU" sz="2000" dirty="0" err="1" smtClean="0">
                <a:solidFill>
                  <a:srgbClr val="FFFFFF"/>
                </a:solidFill>
                <a:effectLst>
                  <a:outerShdw blurRad="38100" dist="38100" dir="2700000" algn="tl">
                    <a:srgbClr val="000000"/>
                  </a:outerShdw>
                </a:effectLst>
                <a:latin typeface="Tahoma" pitchFamily="34" charset="0"/>
              </a:rPr>
              <a:t>Sie</a:t>
            </a:r>
            <a:r>
              <a:rPr lang="hu-HU" sz="2000" dirty="0" smtClean="0">
                <a:solidFill>
                  <a:srgbClr val="FFFFFF"/>
                </a:solidFill>
                <a:effectLst>
                  <a:outerShdw blurRad="38100" dist="38100" dir="2700000" algn="tl">
                    <a:srgbClr val="000000"/>
                  </a:outerShdw>
                </a:effectLst>
                <a:latin typeface="Tahoma" pitchFamily="34" charset="0"/>
              </a:rPr>
              <a:t>? </a:t>
            </a:r>
            <a:r>
              <a:rPr lang="hu-HU" sz="2000" dirty="0" err="1" smtClean="0">
                <a:solidFill>
                  <a:srgbClr val="FFFFFF"/>
                </a:solidFill>
                <a:effectLst>
                  <a:outerShdw blurRad="38100" dist="38100" dir="2700000" algn="tl">
                    <a:srgbClr val="000000"/>
                  </a:outerShdw>
                </a:effectLst>
                <a:latin typeface="Tahoma" pitchFamily="34" charset="0"/>
              </a:rPr>
              <a:t>ist</a:t>
            </a:r>
            <a:r>
              <a:rPr lang="hu-HU" sz="2000" dirty="0" smtClean="0">
                <a:solidFill>
                  <a:srgbClr val="FFFFFF"/>
                </a:solidFill>
                <a:effectLst>
                  <a:outerShdw blurRad="38100" dist="38100" dir="2700000" algn="tl">
                    <a:srgbClr val="000000"/>
                  </a:outerShdw>
                </a:effectLst>
                <a:latin typeface="Tahoma" pitchFamily="34" charset="0"/>
              </a:rPr>
              <a:t> </a:t>
            </a:r>
            <a:r>
              <a:rPr lang="hu-HU" sz="2000" dirty="0" err="1" smtClean="0">
                <a:solidFill>
                  <a:srgbClr val="FFFFFF"/>
                </a:solidFill>
                <a:effectLst>
                  <a:outerShdw blurRad="38100" dist="38100" dir="2700000" algn="tl">
                    <a:srgbClr val="000000"/>
                  </a:outerShdw>
                </a:effectLst>
                <a:latin typeface="Tahoma" pitchFamily="34" charset="0"/>
              </a:rPr>
              <a:t>ein</a:t>
            </a:r>
            <a:r>
              <a:rPr lang="hu-HU" sz="2000" dirty="0" smtClean="0">
                <a:solidFill>
                  <a:srgbClr val="FFFFFF"/>
                </a:solidFill>
                <a:effectLst>
                  <a:outerShdw blurRad="38100" dist="38100" dir="2700000" algn="tl">
                    <a:srgbClr val="000000"/>
                  </a:outerShdw>
                </a:effectLst>
                <a:latin typeface="Tahoma" pitchFamily="34" charset="0"/>
              </a:rPr>
              <a:t> Mann mit XY</a:t>
            </a:r>
            <a:r>
              <a:rPr lang="hu-HU" sz="2000" dirty="0">
                <a:solidFill>
                  <a:srgbClr val="FFFFFF"/>
                </a:solidFill>
                <a:effectLst>
                  <a:outerShdw blurRad="38100" dist="38100" dir="2700000" algn="tl">
                    <a:srgbClr val="000000"/>
                  </a:outerShdw>
                </a:effectLst>
                <a:latin typeface="Tahoma" pitchFamily="34" charset="0"/>
              </a:rPr>
              <a:t>, </a:t>
            </a:r>
            <a:r>
              <a:rPr lang="hu-HU" sz="2000" dirty="0" err="1" smtClean="0">
                <a:solidFill>
                  <a:srgbClr val="FFFFFF"/>
                </a:solidFill>
                <a:effectLst>
                  <a:outerShdw blurRad="38100" dist="38100" dir="2700000" algn="tl">
                    <a:srgbClr val="000000"/>
                  </a:outerShdw>
                </a:effectLst>
                <a:latin typeface="Tahoma" pitchFamily="34" charset="0"/>
              </a:rPr>
              <a:t>Hoden</a:t>
            </a:r>
            <a:r>
              <a:rPr lang="hu-HU" sz="2000" dirty="0" smtClean="0">
                <a:solidFill>
                  <a:srgbClr val="FFFFFF"/>
                </a:solidFill>
                <a:effectLst>
                  <a:outerShdw blurRad="38100" dist="38100" dir="2700000" algn="tl">
                    <a:srgbClr val="000000"/>
                  </a:outerShdw>
                </a:effectLst>
                <a:latin typeface="Tahoma" pitchFamily="34" charset="0"/>
              </a:rPr>
              <a:t>.</a:t>
            </a:r>
            <a:endParaRPr lang="hu-HU" sz="2000" dirty="0">
              <a:solidFill>
                <a:srgbClr val="FFFFFF"/>
              </a:solidFill>
              <a:effectLst>
                <a:outerShdw blurRad="38100" dist="38100" dir="2700000" algn="tl">
                  <a:srgbClr val="000000"/>
                </a:outerShdw>
              </a:effectLst>
              <a:latin typeface="Tahoma" pitchFamily="34" charset="0"/>
            </a:endParaRPr>
          </a:p>
          <a:p>
            <a:pPr eaLnBrk="0" hangingPunct="0">
              <a:defRPr/>
            </a:pPr>
            <a:r>
              <a:rPr lang="hu-HU" sz="2000" dirty="0" smtClean="0">
                <a:solidFill>
                  <a:srgbClr val="FFFFFF"/>
                </a:solidFill>
                <a:effectLst>
                  <a:outerShdw blurRad="38100" dist="38100" dir="2700000" algn="tl">
                    <a:srgbClr val="000000"/>
                  </a:outerShdw>
                </a:effectLst>
                <a:latin typeface="Tahoma" pitchFamily="34" charset="0"/>
              </a:rPr>
              <a:t>(Null-)</a:t>
            </a:r>
            <a:r>
              <a:rPr lang="hu-HU" sz="2000" dirty="0" err="1" smtClean="0">
                <a:solidFill>
                  <a:srgbClr val="FFFFFF"/>
                </a:solidFill>
                <a:effectLst>
                  <a:outerShdw blurRad="38100" dist="38100" dir="2700000" algn="tl">
                    <a:srgbClr val="000000"/>
                  </a:outerShdw>
                </a:effectLst>
                <a:latin typeface="Tahoma" pitchFamily="34" charset="0"/>
              </a:rPr>
              <a:t>Mutation</a:t>
            </a:r>
            <a:r>
              <a:rPr lang="hu-HU" sz="2000" dirty="0" smtClean="0">
                <a:solidFill>
                  <a:srgbClr val="FFFFFF"/>
                </a:solidFill>
                <a:effectLst>
                  <a:outerShdw blurRad="38100" dist="38100" dir="2700000" algn="tl">
                    <a:srgbClr val="000000"/>
                  </a:outerShdw>
                </a:effectLst>
                <a:latin typeface="Tahoma" pitchFamily="34" charset="0"/>
              </a:rPr>
              <a:t> des </a:t>
            </a:r>
            <a:r>
              <a:rPr lang="hu-HU" sz="2000" dirty="0" err="1" smtClean="0">
                <a:solidFill>
                  <a:srgbClr val="FFFFFF"/>
                </a:solidFill>
                <a:effectLst>
                  <a:outerShdw blurRad="38100" dist="38100" dir="2700000" algn="tl">
                    <a:srgbClr val="000000"/>
                  </a:outerShdw>
                </a:effectLst>
                <a:latin typeface="Tahoma" pitchFamily="34" charset="0"/>
              </a:rPr>
              <a:t>Androgen</a:t>
            </a:r>
            <a:r>
              <a:rPr lang="hu-HU" sz="2000" dirty="0" smtClean="0">
                <a:solidFill>
                  <a:srgbClr val="FFFFFF"/>
                </a:solidFill>
                <a:effectLst>
                  <a:outerShdw blurRad="38100" dist="38100" dir="2700000" algn="tl">
                    <a:srgbClr val="000000"/>
                  </a:outerShdw>
                </a:effectLst>
                <a:latin typeface="Tahoma" pitchFamily="34" charset="0"/>
              </a:rPr>
              <a:t> </a:t>
            </a:r>
            <a:r>
              <a:rPr lang="hu-HU" sz="2000" dirty="0" err="1" smtClean="0">
                <a:solidFill>
                  <a:srgbClr val="FFFFFF"/>
                </a:solidFill>
                <a:effectLst>
                  <a:outerShdw blurRad="38100" dist="38100" dir="2700000" algn="tl">
                    <a:srgbClr val="000000"/>
                  </a:outerShdw>
                </a:effectLst>
                <a:latin typeface="Tahoma" pitchFamily="34" charset="0"/>
              </a:rPr>
              <a:t>bindenden</a:t>
            </a:r>
            <a:r>
              <a:rPr lang="hu-HU" sz="2000" dirty="0" smtClean="0">
                <a:solidFill>
                  <a:srgbClr val="FFFFFF"/>
                </a:solidFill>
                <a:effectLst>
                  <a:outerShdw blurRad="38100" dist="38100" dir="2700000" algn="tl">
                    <a:srgbClr val="000000"/>
                  </a:outerShdw>
                </a:effectLst>
                <a:latin typeface="Tahoma" pitchFamily="34" charset="0"/>
              </a:rPr>
              <a:t> TBP </a:t>
            </a:r>
            <a:r>
              <a:rPr lang="hu-HU" sz="2000" dirty="0">
                <a:solidFill>
                  <a:srgbClr val="FFFFFF"/>
                </a:solidFill>
                <a:effectLst>
                  <a:outerShdw blurRad="38100" dist="38100" dir="2700000" algn="tl">
                    <a:srgbClr val="000000"/>
                  </a:outerShdw>
                </a:effectLst>
                <a:latin typeface="Tahoma" pitchFamily="34" charset="0"/>
              </a:rPr>
              <a:t>(</a:t>
            </a:r>
            <a:r>
              <a:rPr lang="hu-HU" sz="2000" dirty="0" err="1">
                <a:solidFill>
                  <a:srgbClr val="FFFFFF"/>
                </a:solidFill>
                <a:effectLst>
                  <a:outerShdw blurRad="38100" dist="38100" dir="2700000" algn="tl">
                    <a:srgbClr val="000000"/>
                  </a:outerShdw>
                </a:effectLst>
                <a:latin typeface="Tahoma" pitchFamily="34" charset="0"/>
              </a:rPr>
              <a:t>testosterone</a:t>
            </a:r>
            <a:r>
              <a:rPr lang="hu-HU" sz="2000" dirty="0">
                <a:solidFill>
                  <a:srgbClr val="FFFFFF"/>
                </a:solidFill>
                <a:effectLst>
                  <a:outerShdw blurRad="38100" dist="38100" dir="2700000" algn="tl">
                    <a:srgbClr val="000000"/>
                  </a:outerShdw>
                </a:effectLst>
                <a:latin typeface="Tahoma" pitchFamily="34" charset="0"/>
              </a:rPr>
              <a:t> </a:t>
            </a:r>
            <a:r>
              <a:rPr lang="hu-HU" sz="2000" dirty="0" err="1">
                <a:solidFill>
                  <a:srgbClr val="FFFFFF"/>
                </a:solidFill>
                <a:effectLst>
                  <a:outerShdw blurRad="38100" dist="38100" dir="2700000" algn="tl">
                    <a:srgbClr val="000000"/>
                  </a:outerShdw>
                </a:effectLst>
                <a:latin typeface="Tahoma" pitchFamily="34" charset="0"/>
              </a:rPr>
              <a:t>binding</a:t>
            </a:r>
            <a:r>
              <a:rPr lang="hu-HU" sz="2000" dirty="0">
                <a:solidFill>
                  <a:srgbClr val="FFFFFF"/>
                </a:solidFill>
                <a:effectLst>
                  <a:outerShdw blurRad="38100" dist="38100" dir="2700000" algn="tl">
                    <a:srgbClr val="000000"/>
                  </a:outerShdw>
                </a:effectLst>
                <a:latin typeface="Tahoma" pitchFamily="34" charset="0"/>
              </a:rPr>
              <a:t> protein: </a:t>
            </a:r>
            <a:r>
              <a:rPr lang="hu-HU" sz="2000" dirty="0" err="1" smtClean="0">
                <a:solidFill>
                  <a:srgbClr val="FFFFFF"/>
                </a:solidFill>
                <a:effectLst>
                  <a:outerShdw blurRad="38100" dist="38100" dir="2700000" algn="tl">
                    <a:srgbClr val="000000"/>
                  </a:outerShdw>
                </a:effectLst>
                <a:latin typeface="Tahoma" pitchFamily="34" charset="0"/>
              </a:rPr>
              <a:t>Kernrezeptor</a:t>
            </a:r>
            <a:r>
              <a:rPr lang="hu-HU" sz="2000" dirty="0" smtClean="0">
                <a:solidFill>
                  <a:srgbClr val="FFFFFF"/>
                </a:solidFill>
                <a:effectLst>
                  <a:outerShdw blurRad="38100" dist="38100" dir="2700000" algn="tl">
                    <a:srgbClr val="000000"/>
                  </a:outerShdw>
                </a:effectLst>
                <a:latin typeface="Tahoma" pitchFamily="34" charset="0"/>
              </a:rPr>
              <a:t>).</a:t>
            </a:r>
          </a:p>
          <a:p>
            <a:pPr eaLnBrk="0" hangingPunct="0">
              <a:defRPr/>
            </a:pPr>
            <a:r>
              <a:rPr lang="hu-HU" sz="2000" dirty="0" err="1" smtClean="0">
                <a:solidFill>
                  <a:srgbClr val="FFFFFF"/>
                </a:solidFill>
                <a:effectLst>
                  <a:outerShdw blurRad="38100" dist="38100" dir="2700000" algn="tl">
                    <a:srgbClr val="000000"/>
                  </a:outerShdw>
                </a:effectLst>
                <a:latin typeface="Tahoma" pitchFamily="34" charset="0"/>
              </a:rPr>
              <a:t>Keine</a:t>
            </a:r>
            <a:r>
              <a:rPr lang="hu-HU" sz="2000" dirty="0" smtClean="0">
                <a:solidFill>
                  <a:srgbClr val="FFFFFF"/>
                </a:solidFill>
                <a:effectLst>
                  <a:outerShdw blurRad="38100" dist="38100" dir="2700000" algn="tl">
                    <a:srgbClr val="000000"/>
                  </a:outerShdw>
                </a:effectLst>
                <a:latin typeface="Tahoma" pitchFamily="34" charset="0"/>
              </a:rPr>
              <a:t> </a:t>
            </a:r>
            <a:r>
              <a:rPr lang="hu-HU" sz="2000" dirty="0" err="1" smtClean="0">
                <a:solidFill>
                  <a:srgbClr val="FFFFFF"/>
                </a:solidFill>
                <a:effectLst>
                  <a:outerShdw blurRad="38100" dist="38100" dir="2700000" algn="tl">
                    <a:srgbClr val="000000"/>
                  </a:outerShdw>
                </a:effectLst>
                <a:latin typeface="Tahoma" pitchFamily="34" charset="0"/>
              </a:rPr>
              <a:t>Wolff-Gang</a:t>
            </a:r>
            <a:r>
              <a:rPr lang="hu-HU" sz="2000" dirty="0" smtClean="0">
                <a:solidFill>
                  <a:srgbClr val="FFFFFF"/>
                </a:solidFill>
                <a:effectLst>
                  <a:outerShdw blurRad="38100" dist="38100" dir="2700000" algn="tl">
                    <a:srgbClr val="000000"/>
                  </a:outerShdw>
                </a:effectLst>
                <a:latin typeface="Tahoma" pitchFamily="34" charset="0"/>
              </a:rPr>
              <a:t> </a:t>
            </a:r>
            <a:r>
              <a:rPr lang="hu-HU" sz="2000" dirty="0" err="1" smtClean="0">
                <a:solidFill>
                  <a:srgbClr val="FFFFFF"/>
                </a:solidFill>
                <a:effectLst>
                  <a:outerShdw blurRad="38100" dist="38100" dir="2700000" algn="tl">
                    <a:srgbClr val="000000"/>
                  </a:outerShdw>
                </a:effectLst>
                <a:latin typeface="Tahoma" pitchFamily="34" charset="0"/>
              </a:rPr>
              <a:t>Derivaten</a:t>
            </a:r>
            <a:r>
              <a:rPr lang="hu-HU" sz="2000" dirty="0" smtClean="0">
                <a:solidFill>
                  <a:srgbClr val="FFFFFF"/>
                </a:solidFill>
                <a:effectLst>
                  <a:outerShdw blurRad="38100" dist="38100" dir="2700000" algn="tl">
                    <a:srgbClr val="000000"/>
                  </a:outerShdw>
                </a:effectLst>
                <a:latin typeface="Tahoma" pitchFamily="34" charset="0"/>
              </a:rPr>
              <a:t> (Ductuli efferentes, </a:t>
            </a:r>
            <a:r>
              <a:rPr lang="hu-HU" sz="2000" dirty="0" err="1" smtClean="0">
                <a:solidFill>
                  <a:srgbClr val="FFFFFF"/>
                </a:solidFill>
                <a:effectLst>
                  <a:outerShdw blurRad="38100" dist="38100" dir="2700000" algn="tl">
                    <a:srgbClr val="000000"/>
                  </a:outerShdw>
                </a:effectLst>
                <a:latin typeface="Tahoma" pitchFamily="34" charset="0"/>
              </a:rPr>
              <a:t>Epididymis</a:t>
            </a:r>
            <a:r>
              <a:rPr lang="hu-HU" sz="2000" dirty="0" smtClean="0">
                <a:solidFill>
                  <a:srgbClr val="FFFFFF"/>
                </a:solidFill>
                <a:effectLst>
                  <a:outerShdw blurRad="38100" dist="38100" dir="2700000" algn="tl">
                    <a:srgbClr val="000000"/>
                  </a:outerShdw>
                </a:effectLst>
                <a:latin typeface="Tahoma" pitchFamily="34" charset="0"/>
              </a:rPr>
              <a:t>, Ductus deferens, </a:t>
            </a:r>
            <a:r>
              <a:rPr lang="hu-HU" sz="2000" dirty="0" err="1" smtClean="0">
                <a:solidFill>
                  <a:srgbClr val="FFFFFF"/>
                </a:solidFill>
                <a:effectLst>
                  <a:outerShdw blurRad="38100" dist="38100" dir="2700000" algn="tl">
                    <a:srgbClr val="000000"/>
                  </a:outerShdw>
                </a:effectLst>
                <a:latin typeface="Tahoma" pitchFamily="34" charset="0"/>
              </a:rPr>
              <a:t>Samenbläschen</a:t>
            </a:r>
            <a:r>
              <a:rPr lang="hu-HU" sz="2000" dirty="0" smtClean="0">
                <a:solidFill>
                  <a:srgbClr val="FFFFFF"/>
                </a:solidFill>
                <a:effectLst>
                  <a:outerShdw blurRad="38100" dist="38100" dir="2700000" algn="tl">
                    <a:srgbClr val="000000"/>
                  </a:outerShdw>
                </a:effectLst>
                <a:latin typeface="Tahoma" pitchFamily="34" charset="0"/>
              </a:rPr>
              <a:t>), </a:t>
            </a:r>
            <a:r>
              <a:rPr lang="hu-HU" sz="2000" dirty="0" err="1" smtClean="0">
                <a:solidFill>
                  <a:srgbClr val="FFFFFF"/>
                </a:solidFill>
                <a:effectLst>
                  <a:outerShdw blurRad="38100" dist="38100" dir="2700000" algn="tl">
                    <a:srgbClr val="000000"/>
                  </a:outerShdw>
                </a:effectLst>
                <a:latin typeface="Tahoma" pitchFamily="34" charset="0"/>
              </a:rPr>
              <a:t>keine</a:t>
            </a:r>
            <a:r>
              <a:rPr lang="hu-HU" sz="2000" dirty="0" smtClean="0">
                <a:solidFill>
                  <a:srgbClr val="FFFFFF"/>
                </a:solidFill>
                <a:effectLst>
                  <a:outerShdw blurRad="38100" dist="38100" dir="2700000" algn="tl">
                    <a:srgbClr val="000000"/>
                  </a:outerShdw>
                </a:effectLst>
                <a:latin typeface="Tahoma" pitchFamily="34" charset="0"/>
              </a:rPr>
              <a:t> Müller Gang </a:t>
            </a:r>
            <a:r>
              <a:rPr lang="hu-HU" sz="2000" dirty="0" err="1" smtClean="0">
                <a:solidFill>
                  <a:srgbClr val="FFFFFF"/>
                </a:solidFill>
                <a:effectLst>
                  <a:outerShdw blurRad="38100" dist="38100" dir="2700000" algn="tl">
                    <a:srgbClr val="000000"/>
                  </a:outerShdw>
                </a:effectLst>
                <a:latin typeface="Tahoma" pitchFamily="34" charset="0"/>
              </a:rPr>
              <a:t>Derivaten</a:t>
            </a:r>
            <a:r>
              <a:rPr lang="hu-HU" sz="2000" dirty="0" smtClean="0">
                <a:solidFill>
                  <a:srgbClr val="FFFFFF"/>
                </a:solidFill>
                <a:effectLst>
                  <a:outerShdw blurRad="38100" dist="38100" dir="2700000" algn="tl">
                    <a:srgbClr val="000000"/>
                  </a:outerShdw>
                </a:effectLst>
                <a:latin typeface="Tahoma" pitchFamily="34" charset="0"/>
              </a:rPr>
              <a:t> (Tuba, </a:t>
            </a:r>
            <a:r>
              <a:rPr lang="hu-HU" sz="2000" dirty="0" err="1" smtClean="0">
                <a:solidFill>
                  <a:srgbClr val="FFFFFF"/>
                </a:solidFill>
                <a:effectLst>
                  <a:outerShdw blurRad="38100" dist="38100" dir="2700000" algn="tl">
                    <a:srgbClr val="000000"/>
                  </a:outerShdw>
                </a:effectLst>
                <a:latin typeface="Tahoma" pitchFamily="34" charset="0"/>
              </a:rPr>
              <a:t>Uterus</a:t>
            </a:r>
            <a:r>
              <a:rPr lang="hu-HU" sz="2000" dirty="0" smtClean="0">
                <a:solidFill>
                  <a:srgbClr val="FFFFFF"/>
                </a:solidFill>
                <a:effectLst>
                  <a:outerShdw blurRad="38100" dist="38100" dir="2700000" algn="tl">
                    <a:srgbClr val="000000"/>
                  </a:outerShdw>
                </a:effectLst>
                <a:latin typeface="Tahoma" pitchFamily="34" charset="0"/>
              </a:rPr>
              <a:t>), </a:t>
            </a:r>
            <a:r>
              <a:rPr lang="hu-HU" sz="2000" dirty="0" err="1" smtClean="0">
                <a:solidFill>
                  <a:srgbClr val="FFFFFF"/>
                </a:solidFill>
                <a:effectLst>
                  <a:outerShdw blurRad="38100" dist="38100" dir="2700000" algn="tl">
                    <a:srgbClr val="000000"/>
                  </a:outerShdw>
                </a:effectLst>
                <a:latin typeface="Tahoma" pitchFamily="34" charset="0"/>
              </a:rPr>
              <a:t>eine</a:t>
            </a:r>
            <a:r>
              <a:rPr lang="hu-HU" sz="2000" dirty="0" smtClean="0">
                <a:solidFill>
                  <a:srgbClr val="FFFFFF"/>
                </a:solidFill>
                <a:effectLst>
                  <a:outerShdw blurRad="38100" dist="38100" dir="2700000" algn="tl">
                    <a:srgbClr val="000000"/>
                  </a:outerShdw>
                </a:effectLst>
                <a:latin typeface="Tahoma" pitchFamily="34" charset="0"/>
              </a:rPr>
              <a:t> </a:t>
            </a:r>
            <a:r>
              <a:rPr lang="hu-HU" sz="2000" dirty="0" err="1" smtClean="0">
                <a:solidFill>
                  <a:srgbClr val="FFFFFF"/>
                </a:solidFill>
                <a:effectLst>
                  <a:outerShdw blurRad="38100" dist="38100" dir="2700000" algn="tl">
                    <a:srgbClr val="000000"/>
                  </a:outerShdw>
                </a:effectLst>
                <a:latin typeface="Tahoma" pitchFamily="34" charset="0"/>
              </a:rPr>
              <a:t>blind</a:t>
            </a:r>
            <a:r>
              <a:rPr lang="hu-HU" sz="2000" dirty="0" smtClean="0">
                <a:solidFill>
                  <a:srgbClr val="FFFFFF"/>
                </a:solidFill>
                <a:effectLst>
                  <a:outerShdw blurRad="38100" dist="38100" dir="2700000" algn="tl">
                    <a:srgbClr val="000000"/>
                  </a:outerShdw>
                </a:effectLst>
                <a:latin typeface="Tahoma" pitchFamily="34" charset="0"/>
              </a:rPr>
              <a:t> </a:t>
            </a:r>
            <a:r>
              <a:rPr lang="hu-HU" sz="2000" dirty="0" err="1" smtClean="0">
                <a:solidFill>
                  <a:srgbClr val="FFFFFF"/>
                </a:solidFill>
                <a:effectLst>
                  <a:outerShdw blurRad="38100" dist="38100" dir="2700000" algn="tl">
                    <a:srgbClr val="000000"/>
                  </a:outerShdw>
                </a:effectLst>
                <a:latin typeface="Tahoma" pitchFamily="34" charset="0"/>
              </a:rPr>
              <a:t>endende</a:t>
            </a:r>
            <a:r>
              <a:rPr lang="hu-HU" sz="2000" dirty="0" smtClean="0">
                <a:solidFill>
                  <a:srgbClr val="FFFFFF"/>
                </a:solidFill>
                <a:effectLst>
                  <a:outerShdw blurRad="38100" dist="38100" dir="2700000" algn="tl">
                    <a:srgbClr val="000000"/>
                  </a:outerShdw>
                </a:effectLst>
                <a:latin typeface="Tahoma" pitchFamily="34" charset="0"/>
              </a:rPr>
              <a:t> Vagina</a:t>
            </a:r>
            <a:endParaRPr lang="hu-HU" sz="2000" dirty="0">
              <a:solidFill>
                <a:srgbClr val="FFFFFF"/>
              </a:solidFill>
              <a:effectLst>
                <a:outerShdw blurRad="38100" dist="38100" dir="2700000" algn="tl">
                  <a:srgbClr val="000000"/>
                </a:outerShdw>
              </a:effectLst>
              <a:latin typeface="Tahoma" pitchFamily="34" charset="0"/>
            </a:endParaRPr>
          </a:p>
          <a:p>
            <a:pPr eaLnBrk="0" hangingPunct="0">
              <a:defRPr/>
            </a:pPr>
            <a:r>
              <a:rPr lang="hu-HU" sz="2000" dirty="0" smtClean="0">
                <a:solidFill>
                  <a:srgbClr val="FFFFFF"/>
                </a:solidFill>
                <a:effectLst>
                  <a:outerShdw blurRad="38100" dist="38100" dir="2700000" algn="tl">
                    <a:srgbClr val="000000"/>
                  </a:outerShdw>
                </a:effectLst>
                <a:latin typeface="Tahoma" pitchFamily="34" charset="0"/>
              </a:rPr>
              <a:t>(</a:t>
            </a:r>
            <a:r>
              <a:rPr lang="hu-HU" sz="2000" dirty="0" err="1" smtClean="0">
                <a:solidFill>
                  <a:srgbClr val="FFFFFF"/>
                </a:solidFill>
                <a:effectLst>
                  <a:outerShdw blurRad="38100" dist="38100" dir="2700000" algn="tl">
                    <a:srgbClr val="000000"/>
                  </a:outerShdw>
                </a:effectLst>
                <a:latin typeface="Tahoma" pitchFamily="34" charset="0"/>
              </a:rPr>
              <a:t>nicht</a:t>
            </a:r>
            <a:r>
              <a:rPr lang="hu-HU" sz="2000" dirty="0" smtClean="0">
                <a:solidFill>
                  <a:srgbClr val="FFFFFF"/>
                </a:solidFill>
                <a:effectLst>
                  <a:outerShdw blurRad="38100" dist="38100" dir="2700000" algn="tl">
                    <a:srgbClr val="000000"/>
                  </a:outerShdw>
                </a:effectLst>
                <a:latin typeface="Tahoma" pitchFamily="34" charset="0"/>
              </a:rPr>
              <a:t> </a:t>
            </a:r>
            <a:r>
              <a:rPr lang="hu-HU" sz="2000" dirty="0" err="1" smtClean="0">
                <a:solidFill>
                  <a:srgbClr val="FFFFFF"/>
                </a:solidFill>
                <a:effectLst>
                  <a:outerShdw blurRad="38100" dist="38100" dir="2700000" algn="tl">
                    <a:srgbClr val="000000"/>
                  </a:outerShdw>
                </a:effectLst>
                <a:latin typeface="Tahoma" pitchFamily="34" charset="0"/>
              </a:rPr>
              <a:t>selten</a:t>
            </a:r>
            <a:r>
              <a:rPr lang="hu-HU" sz="2000" dirty="0" smtClean="0">
                <a:solidFill>
                  <a:srgbClr val="FFFFFF"/>
                </a:solidFill>
                <a:effectLst>
                  <a:outerShdw blurRad="38100" dist="38100" dir="2700000" algn="tl">
                    <a:srgbClr val="000000"/>
                  </a:outerShdw>
                </a:effectLst>
                <a:latin typeface="Tahoma" pitchFamily="34" charset="0"/>
              </a:rPr>
              <a:t> </a:t>
            </a:r>
            <a:r>
              <a:rPr lang="hu-HU" sz="2000" dirty="0" err="1" smtClean="0">
                <a:solidFill>
                  <a:srgbClr val="FFFFFF"/>
                </a:solidFill>
                <a:effectLst>
                  <a:outerShdw blurRad="38100" dist="38100" dir="2700000" algn="tl">
                    <a:srgbClr val="000000"/>
                  </a:outerShdw>
                </a:effectLst>
                <a:latin typeface="Tahoma" pitchFamily="34" charset="0"/>
              </a:rPr>
              <a:t>bei</a:t>
            </a:r>
            <a:r>
              <a:rPr lang="hu-HU" sz="2000" dirty="0" smtClean="0">
                <a:solidFill>
                  <a:srgbClr val="FFFFFF"/>
                </a:solidFill>
                <a:effectLst>
                  <a:outerShdw blurRad="38100" dist="38100" dir="2700000" algn="tl">
                    <a:srgbClr val="000000"/>
                  </a:outerShdw>
                </a:effectLst>
                <a:latin typeface="Tahoma" pitchFamily="34" charset="0"/>
              </a:rPr>
              <a:t> </a:t>
            </a:r>
            <a:r>
              <a:rPr lang="hu-HU" sz="2000" dirty="0" err="1" smtClean="0">
                <a:solidFill>
                  <a:srgbClr val="FFFFFF"/>
                </a:solidFill>
                <a:effectLst>
                  <a:outerShdw blurRad="38100" dist="38100" dir="2700000" algn="tl">
                    <a:srgbClr val="000000"/>
                  </a:outerShdw>
                </a:effectLst>
                <a:latin typeface="Tahoma" pitchFamily="34" charset="0"/>
              </a:rPr>
              <a:t>Photomodellen</a:t>
            </a:r>
            <a:r>
              <a:rPr lang="hu-HU" sz="2000" dirty="0" smtClean="0">
                <a:solidFill>
                  <a:srgbClr val="FFFFFF"/>
                </a:solidFill>
                <a:effectLst>
                  <a:outerShdw blurRad="38100" dist="38100" dir="2700000" algn="tl">
                    <a:srgbClr val="000000"/>
                  </a:outerShdw>
                </a:effectLst>
                <a:latin typeface="Tahoma" pitchFamily="34" charset="0"/>
              </a:rPr>
              <a:t>…)</a:t>
            </a:r>
            <a:endParaRPr lang="hu-HU" sz="2000" dirty="0">
              <a:solidFill>
                <a:srgbClr val="FFFFFF"/>
              </a:solidFill>
              <a:effectLst>
                <a:outerShdw blurRad="38100" dist="38100" dir="2700000" algn="tl">
                  <a:srgbClr val="000000"/>
                </a:outerShdw>
              </a:effectLst>
              <a:latin typeface="Tahoma" pitchFamily="34" charset="0"/>
            </a:endParaRPr>
          </a:p>
        </p:txBody>
      </p:sp>
      <p:pic>
        <p:nvPicPr>
          <p:cNvPr id="86019" name="Picture 4"/>
          <p:cNvPicPr>
            <a:picLocks noChangeAspect="1" noChangeArrowheads="1"/>
          </p:cNvPicPr>
          <p:nvPr/>
        </p:nvPicPr>
        <p:blipFill>
          <a:blip r:embed="rId2" cstate="print"/>
          <a:srcRect/>
          <a:stretch>
            <a:fillRect/>
          </a:stretch>
        </p:blipFill>
        <p:spPr bwMode="auto">
          <a:xfrm>
            <a:off x="0" y="15439"/>
            <a:ext cx="5076056" cy="68425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587500" y="2860675"/>
            <a:ext cx="5527675" cy="2282825"/>
          </a:xfrm>
          <a:prstGeom prst="rect">
            <a:avLst/>
          </a:prstGeom>
          <a:noFill/>
          <a:ln w="9525">
            <a:noFill/>
            <a:miter lim="800000"/>
            <a:headEnd/>
            <a:tailEnd/>
          </a:ln>
        </p:spPr>
        <p:txBody>
          <a:bodyPr wrap="none">
            <a:spAutoFit/>
          </a:bodyPr>
          <a:lstStyle/>
          <a:p>
            <a:pPr algn="ctr" eaLnBrk="0" hangingPunct="0"/>
            <a:r>
              <a:rPr lang="hu-HU" sz="2400">
                <a:latin typeface="Times New Roman" pitchFamily="18" charset="0"/>
              </a:rPr>
              <a:t>Menschliche, wanderrnde Urkeimzellen </a:t>
            </a:r>
          </a:p>
          <a:p>
            <a:pPr algn="ctr" eaLnBrk="0" hangingPunct="0"/>
            <a:r>
              <a:rPr lang="hu-HU" sz="2400">
                <a:latin typeface="Times New Roman" pitchFamily="18" charset="0"/>
              </a:rPr>
              <a:t>erreichen dei Gonadenanlagen an der </a:t>
            </a:r>
            <a:r>
              <a:rPr lang="hu-HU" sz="2400" b="1">
                <a:solidFill>
                  <a:schemeClr val="bg2"/>
                </a:solidFill>
                <a:latin typeface="Times New Roman" pitchFamily="18" charset="0"/>
              </a:rPr>
              <a:t>EW6</a:t>
            </a:r>
            <a:r>
              <a:rPr lang="hu-HU" sz="2400">
                <a:latin typeface="Times New Roman" pitchFamily="18" charset="0"/>
              </a:rPr>
              <a:t>.</a:t>
            </a:r>
          </a:p>
          <a:p>
            <a:pPr algn="ctr" eaLnBrk="0" hangingPunct="0"/>
            <a:endParaRPr lang="hu-HU" sz="2400">
              <a:latin typeface="Times New Roman" pitchFamily="18" charset="0"/>
            </a:endParaRPr>
          </a:p>
          <a:p>
            <a:pPr algn="ctr" eaLnBrk="0" hangingPunct="0"/>
            <a:endParaRPr lang="hu-HU" sz="2400">
              <a:latin typeface="Times New Roman" pitchFamily="18" charset="0"/>
            </a:endParaRPr>
          </a:p>
          <a:p>
            <a:pPr algn="ctr" eaLnBrk="0" hangingPunct="0"/>
            <a:endParaRPr lang="hu-HU" sz="2400">
              <a:latin typeface="Times New Roman" pitchFamily="18" charset="0"/>
            </a:endParaRPr>
          </a:p>
          <a:p>
            <a:pPr algn="ctr" eaLnBrk="0" hangingPunct="0"/>
            <a:r>
              <a:rPr lang="hu-HU" sz="2400">
                <a:latin typeface="Times New Roman" pitchFamily="18" charset="0"/>
              </a:rPr>
              <a:t>Urkeimzellen: primordial germ cells, PCGs</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p:cNvPicPr>
            <a:picLocks noChangeAspect="1" noChangeArrowheads="1"/>
          </p:cNvPicPr>
          <p:nvPr/>
        </p:nvPicPr>
        <p:blipFill>
          <a:blip r:embed="rId3" cstate="print"/>
          <a:srcRect/>
          <a:stretch>
            <a:fillRect/>
          </a:stretch>
        </p:blipFill>
        <p:spPr bwMode="auto">
          <a:xfrm>
            <a:off x="250825" y="190500"/>
            <a:ext cx="8424863" cy="6313488"/>
          </a:xfrm>
          <a:prstGeom prst="rect">
            <a:avLst/>
          </a:prstGeom>
          <a:noFill/>
          <a:ln w="9525">
            <a:noFill/>
            <a:miter lim="800000"/>
            <a:headEnd/>
            <a:tailEnd/>
          </a:ln>
        </p:spPr>
      </p:pic>
      <p:grpSp>
        <p:nvGrpSpPr>
          <p:cNvPr id="87043" name="Group 6"/>
          <p:cNvGrpSpPr>
            <a:grpSpLocks/>
          </p:cNvGrpSpPr>
          <p:nvPr/>
        </p:nvGrpSpPr>
        <p:grpSpPr bwMode="auto">
          <a:xfrm>
            <a:off x="0" y="6443663"/>
            <a:ext cx="2195513" cy="414337"/>
            <a:chOff x="0" y="3748"/>
            <a:chExt cx="1800" cy="442"/>
          </a:xfrm>
        </p:grpSpPr>
        <p:pic>
          <p:nvPicPr>
            <p:cNvPr id="87044" name="Picture 7"/>
            <p:cNvPicPr>
              <a:picLocks noChangeAspect="1" noChangeArrowheads="1"/>
            </p:cNvPicPr>
            <p:nvPr/>
          </p:nvPicPr>
          <p:blipFill>
            <a:blip r:embed="rId4" cstate="print"/>
            <a:srcRect/>
            <a:stretch>
              <a:fillRect/>
            </a:stretch>
          </p:blipFill>
          <p:spPr bwMode="auto">
            <a:xfrm>
              <a:off x="113" y="3748"/>
              <a:ext cx="1655" cy="265"/>
            </a:xfrm>
            <a:prstGeom prst="rect">
              <a:avLst/>
            </a:prstGeom>
            <a:noFill/>
            <a:ln w="9525">
              <a:noFill/>
              <a:miter lim="800000"/>
              <a:headEnd/>
              <a:tailEnd/>
            </a:ln>
          </p:spPr>
        </p:pic>
        <p:pic>
          <p:nvPicPr>
            <p:cNvPr id="87045" name="Picture 8"/>
            <p:cNvPicPr>
              <a:picLocks noChangeAspect="1" noChangeArrowheads="1"/>
            </p:cNvPicPr>
            <p:nvPr/>
          </p:nvPicPr>
          <p:blipFill>
            <a:blip r:embed="rId5" cstate="print"/>
            <a:srcRect/>
            <a:stretch>
              <a:fillRect/>
            </a:stretch>
          </p:blipFill>
          <p:spPr bwMode="auto">
            <a:xfrm>
              <a:off x="0" y="4020"/>
              <a:ext cx="1800" cy="170"/>
            </a:xfrm>
            <a:prstGeom prst="rect">
              <a:avLst/>
            </a:prstGeom>
            <a:noFill/>
            <a:ln w="9525">
              <a:noFill/>
              <a:miter lim="800000"/>
              <a:headEnd/>
              <a:tailEnd/>
            </a:ln>
          </p:spPr>
        </p:pic>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5943600" y="533400"/>
            <a:ext cx="2949575" cy="3785652"/>
          </a:xfrm>
          <a:prstGeom prst="rect">
            <a:avLst/>
          </a:prstGeom>
          <a:noFill/>
          <a:ln w="9525">
            <a:noFill/>
            <a:miter lim="800000"/>
            <a:headEnd/>
            <a:tailEnd/>
          </a:ln>
          <a:effectLst/>
        </p:spPr>
        <p:txBody>
          <a:bodyPr>
            <a:spAutoFit/>
          </a:bodyPr>
          <a:lstStyle/>
          <a:p>
            <a:pPr eaLnBrk="0" hangingPunct="0">
              <a:defRPr/>
            </a:pPr>
            <a:r>
              <a:rPr lang="hu-HU" sz="2400" dirty="0" err="1" smtClean="0">
                <a:solidFill>
                  <a:srgbClr val="FFFFFF"/>
                </a:solidFill>
                <a:effectLst>
                  <a:outerShdw blurRad="38100" dist="38100" dir="2700000" algn="tl">
                    <a:srgbClr val="000000"/>
                  </a:outerShdw>
                </a:effectLst>
                <a:latin typeface="Tahoma" pitchFamily="34" charset="0"/>
              </a:rPr>
              <a:t>Weitere</a:t>
            </a:r>
            <a:r>
              <a:rPr lang="hu-HU" sz="2400" dirty="0" smtClean="0">
                <a:solidFill>
                  <a:srgbClr val="FFFFFF"/>
                </a:solidFill>
                <a:effectLst>
                  <a:outerShdw blurRad="38100" dist="38100" dir="2700000" algn="tl">
                    <a:srgbClr val="000000"/>
                  </a:outerShdw>
                </a:effectLst>
                <a:latin typeface="Tahoma" pitchFamily="34" charset="0"/>
              </a:rPr>
              <a:t> </a:t>
            </a:r>
            <a:r>
              <a:rPr lang="hu-HU" sz="2400" dirty="0" err="1" smtClean="0">
                <a:solidFill>
                  <a:srgbClr val="FFFFFF"/>
                </a:solidFill>
                <a:effectLst>
                  <a:outerShdw blurRad="38100" dist="38100" dir="2700000" algn="tl">
                    <a:srgbClr val="000000"/>
                  </a:outerShdw>
                </a:effectLst>
                <a:latin typeface="Tahoma" pitchFamily="34" charset="0"/>
              </a:rPr>
              <a:t>Differenzierung</a:t>
            </a:r>
            <a:r>
              <a:rPr lang="hu-HU" sz="2400" dirty="0" smtClean="0">
                <a:solidFill>
                  <a:srgbClr val="FFFFFF"/>
                </a:solidFill>
                <a:effectLst>
                  <a:outerShdw blurRad="38100" dist="38100" dir="2700000" algn="tl">
                    <a:srgbClr val="000000"/>
                  </a:outerShdw>
                </a:effectLst>
                <a:latin typeface="Tahoma" pitchFamily="34" charset="0"/>
              </a:rPr>
              <a:t>:</a:t>
            </a:r>
            <a:endParaRPr lang="hu-HU" sz="2400" dirty="0">
              <a:solidFill>
                <a:srgbClr val="FFFFFF"/>
              </a:solidFill>
              <a:effectLst>
                <a:outerShdw blurRad="38100" dist="38100" dir="2700000" algn="tl">
                  <a:srgbClr val="000000"/>
                </a:outerShdw>
              </a:effectLst>
              <a:latin typeface="Tahoma" pitchFamily="34" charset="0"/>
            </a:endParaRPr>
          </a:p>
          <a:p>
            <a:pPr eaLnBrk="0" hangingPunct="0">
              <a:defRPr/>
            </a:pPr>
            <a:r>
              <a:rPr lang="hu-HU" sz="2400" dirty="0" err="1" smtClean="0">
                <a:solidFill>
                  <a:srgbClr val="FF0000"/>
                </a:solidFill>
                <a:effectLst>
                  <a:outerShdw blurRad="38100" dist="38100" dir="2700000" algn="tl">
                    <a:srgbClr val="000000"/>
                  </a:outerShdw>
                </a:effectLst>
                <a:latin typeface="Tahoma" pitchFamily="34" charset="0"/>
              </a:rPr>
              <a:t>Testosteron</a:t>
            </a:r>
            <a:r>
              <a:rPr lang="hu-HU" sz="2400" dirty="0" smtClean="0">
                <a:solidFill>
                  <a:srgbClr val="FF0000"/>
                </a:solidFill>
                <a:effectLst>
                  <a:outerShdw blurRad="38100" dist="38100" dir="2700000" algn="tl">
                    <a:srgbClr val="000000"/>
                  </a:outerShdw>
                </a:effectLst>
                <a:latin typeface="Tahoma" pitchFamily="34" charset="0"/>
              </a:rPr>
              <a:t> </a:t>
            </a:r>
            <a:r>
              <a:rPr lang="hu-HU" sz="2400" dirty="0" smtClean="0">
                <a:solidFill>
                  <a:srgbClr val="FFFFFF"/>
                </a:solidFill>
                <a:effectLst>
                  <a:outerShdw blurRad="38100" dist="38100" dir="2700000" algn="tl">
                    <a:srgbClr val="000000"/>
                  </a:outerShdw>
                </a:effectLst>
                <a:latin typeface="Tahoma" pitchFamily="34" charset="0"/>
              </a:rPr>
              <a:t> und </a:t>
            </a:r>
            <a:r>
              <a:rPr lang="hu-HU" sz="2400" dirty="0" err="1" smtClean="0">
                <a:solidFill>
                  <a:srgbClr val="FFFFFF"/>
                </a:solidFill>
                <a:effectLst>
                  <a:outerShdw blurRad="38100" dist="38100" dir="2700000" algn="tl">
                    <a:srgbClr val="000000"/>
                  </a:outerShdw>
                </a:effectLst>
                <a:latin typeface="Tahoma" pitchFamily="34" charset="0"/>
              </a:rPr>
              <a:t>daraus</a:t>
            </a:r>
            <a:r>
              <a:rPr lang="hu-HU" sz="2400" dirty="0" smtClean="0">
                <a:solidFill>
                  <a:srgbClr val="FFFFFF"/>
                </a:solidFill>
                <a:effectLst>
                  <a:outerShdw blurRad="38100" dist="38100" dir="2700000" algn="tl">
                    <a:srgbClr val="000000"/>
                  </a:outerShdw>
                </a:effectLst>
                <a:latin typeface="Tahoma" pitchFamily="34" charset="0"/>
              </a:rPr>
              <a:t> </a:t>
            </a:r>
            <a:r>
              <a:rPr lang="hu-HU" sz="2400" dirty="0" err="1" smtClean="0">
                <a:solidFill>
                  <a:srgbClr val="FFFFFF"/>
                </a:solidFill>
                <a:effectLst>
                  <a:outerShdw blurRad="38100" dist="38100" dir="2700000" algn="tl">
                    <a:srgbClr val="000000"/>
                  </a:outerShdw>
                </a:effectLst>
                <a:latin typeface="Tahoma" pitchFamily="34" charset="0"/>
              </a:rPr>
              <a:t>entstandenes</a:t>
            </a:r>
            <a:r>
              <a:rPr lang="hu-HU" sz="2400" dirty="0" smtClean="0">
                <a:solidFill>
                  <a:srgbClr val="FFFFFF"/>
                </a:solidFill>
                <a:effectLst>
                  <a:outerShdw blurRad="38100" dist="38100" dir="2700000" algn="tl">
                    <a:srgbClr val="000000"/>
                  </a:outerShdw>
                </a:effectLst>
                <a:latin typeface="Tahoma" pitchFamily="34" charset="0"/>
              </a:rPr>
              <a:t> </a:t>
            </a:r>
            <a:r>
              <a:rPr lang="hu-HU" sz="2400" dirty="0" err="1" smtClean="0">
                <a:solidFill>
                  <a:srgbClr val="FF0000"/>
                </a:solidFill>
                <a:effectLst>
                  <a:outerShdw blurRad="38100" dist="38100" dir="2700000" algn="tl">
                    <a:srgbClr val="000000"/>
                  </a:outerShdw>
                </a:effectLst>
                <a:latin typeface="Tahoma" pitchFamily="34" charset="0"/>
              </a:rPr>
              <a:t>Dihydrotestosteron</a:t>
            </a:r>
            <a:r>
              <a:rPr lang="hu-HU" sz="2400" dirty="0" smtClean="0">
                <a:solidFill>
                  <a:srgbClr val="FFFFFF"/>
                </a:solidFill>
                <a:effectLst>
                  <a:outerShdw blurRad="38100" dist="38100" dir="2700000" algn="tl">
                    <a:srgbClr val="000000"/>
                  </a:outerShdw>
                </a:effectLst>
                <a:latin typeface="Tahoma" pitchFamily="34" charset="0"/>
              </a:rPr>
              <a:t> </a:t>
            </a:r>
            <a:r>
              <a:rPr lang="hu-HU" sz="2400" dirty="0" err="1" smtClean="0">
                <a:solidFill>
                  <a:srgbClr val="FFFFFF"/>
                </a:solidFill>
                <a:effectLst>
                  <a:outerShdw blurRad="38100" dist="38100" dir="2700000" algn="tl">
                    <a:srgbClr val="000000"/>
                  </a:outerShdw>
                </a:effectLst>
                <a:latin typeface="Tahoma" pitchFamily="34" charset="0"/>
              </a:rPr>
              <a:t>wirken</a:t>
            </a:r>
            <a:r>
              <a:rPr lang="hu-HU" sz="2400" dirty="0" smtClean="0">
                <a:solidFill>
                  <a:srgbClr val="FFFFFF"/>
                </a:solidFill>
                <a:effectLst>
                  <a:outerShdw blurRad="38100" dist="38100" dir="2700000" algn="tl">
                    <a:srgbClr val="000000"/>
                  </a:outerShdw>
                </a:effectLst>
                <a:latin typeface="Tahoma" pitchFamily="34" charset="0"/>
              </a:rPr>
              <a:t> </a:t>
            </a:r>
            <a:r>
              <a:rPr lang="hu-HU" sz="2400" dirty="0" err="1" smtClean="0">
                <a:solidFill>
                  <a:srgbClr val="FFFFFF"/>
                </a:solidFill>
                <a:effectLst>
                  <a:outerShdw blurRad="38100" dist="38100" dir="2700000" algn="tl">
                    <a:srgbClr val="000000"/>
                  </a:outerShdw>
                </a:effectLst>
                <a:latin typeface="Tahoma" pitchFamily="34" charset="0"/>
              </a:rPr>
              <a:t>maskulinisierend</a:t>
            </a:r>
            <a:r>
              <a:rPr lang="hu-HU" sz="2400" dirty="0" smtClean="0">
                <a:solidFill>
                  <a:srgbClr val="FFFFFF"/>
                </a:solidFill>
                <a:effectLst>
                  <a:outerShdw blurRad="38100" dist="38100" dir="2700000" algn="tl">
                    <a:srgbClr val="000000"/>
                  </a:outerShdw>
                </a:effectLst>
                <a:latin typeface="Tahoma" pitchFamily="34" charset="0"/>
              </a:rPr>
              <a:t> </a:t>
            </a:r>
            <a:r>
              <a:rPr lang="hu-HU" sz="2400" dirty="0" err="1" smtClean="0">
                <a:solidFill>
                  <a:srgbClr val="FFFFFF"/>
                </a:solidFill>
                <a:effectLst>
                  <a:outerShdw blurRad="38100" dist="38100" dir="2700000" algn="tl">
                    <a:srgbClr val="000000"/>
                  </a:outerShdw>
                </a:effectLst>
                <a:latin typeface="Tahoma" pitchFamily="34" charset="0"/>
              </a:rPr>
              <a:t>auf</a:t>
            </a:r>
            <a:r>
              <a:rPr lang="hu-HU" sz="2400" dirty="0" smtClean="0">
                <a:solidFill>
                  <a:srgbClr val="FFFFFF"/>
                </a:solidFill>
                <a:effectLst>
                  <a:outerShdw blurRad="38100" dist="38100" dir="2700000" algn="tl">
                    <a:srgbClr val="000000"/>
                  </a:outerShdw>
                </a:effectLst>
                <a:latin typeface="Tahoma" pitchFamily="34" charset="0"/>
              </a:rPr>
              <a:t> die </a:t>
            </a:r>
            <a:r>
              <a:rPr lang="hu-HU" sz="2400" dirty="0" err="1" smtClean="0">
                <a:solidFill>
                  <a:srgbClr val="FFFFFF"/>
                </a:solidFill>
                <a:effectLst>
                  <a:outerShdw blurRad="38100" dist="38100" dir="2700000" algn="tl">
                    <a:srgbClr val="000000"/>
                  </a:outerShdw>
                </a:effectLst>
                <a:latin typeface="Tahoma" pitchFamily="34" charset="0"/>
              </a:rPr>
              <a:t>äußeren</a:t>
            </a:r>
            <a:r>
              <a:rPr lang="hu-HU" sz="2400" dirty="0" smtClean="0">
                <a:solidFill>
                  <a:srgbClr val="FFFFFF"/>
                </a:solidFill>
                <a:effectLst>
                  <a:outerShdw blurRad="38100" dist="38100" dir="2700000" algn="tl">
                    <a:srgbClr val="000000"/>
                  </a:outerShdw>
                </a:effectLst>
                <a:latin typeface="Tahoma" pitchFamily="34" charset="0"/>
              </a:rPr>
              <a:t> </a:t>
            </a:r>
            <a:r>
              <a:rPr lang="hu-HU" sz="2400" dirty="0" err="1" smtClean="0">
                <a:solidFill>
                  <a:srgbClr val="FFFFFF"/>
                </a:solidFill>
                <a:effectLst>
                  <a:outerShdw blurRad="38100" dist="38100" dir="2700000" algn="tl">
                    <a:srgbClr val="000000"/>
                  </a:outerShdw>
                </a:effectLst>
                <a:latin typeface="Tahoma" pitchFamily="34" charset="0"/>
              </a:rPr>
              <a:t>Genitalien</a:t>
            </a:r>
            <a:endParaRPr lang="hu-HU" sz="2400" dirty="0">
              <a:solidFill>
                <a:srgbClr val="FFFFFF"/>
              </a:solidFill>
              <a:effectLst>
                <a:outerShdw blurRad="38100" dist="38100" dir="2700000" algn="tl">
                  <a:srgbClr val="000000"/>
                </a:outerShdw>
              </a:effectLst>
              <a:latin typeface="Tahoma" pitchFamily="34" charset="0"/>
            </a:endParaRPr>
          </a:p>
        </p:txBody>
      </p:sp>
      <p:sp>
        <p:nvSpPr>
          <p:cNvPr id="150531" name="Text Box 3"/>
          <p:cNvSpPr txBox="1">
            <a:spLocks noChangeArrowheads="1"/>
          </p:cNvSpPr>
          <p:nvPr/>
        </p:nvSpPr>
        <p:spPr bwMode="auto">
          <a:xfrm>
            <a:off x="593725" y="5521325"/>
            <a:ext cx="8408456" cy="830997"/>
          </a:xfrm>
          <a:prstGeom prst="rect">
            <a:avLst/>
          </a:prstGeom>
          <a:noFill/>
          <a:ln w="9525">
            <a:noFill/>
            <a:miter lim="800000"/>
            <a:headEnd/>
            <a:tailEnd/>
          </a:ln>
          <a:effectLst/>
        </p:spPr>
        <p:txBody>
          <a:bodyPr wrap="none">
            <a:spAutoFit/>
          </a:bodyPr>
          <a:lstStyle/>
          <a:p>
            <a:pPr eaLnBrk="0" hangingPunct="0">
              <a:defRPr/>
            </a:pPr>
            <a:r>
              <a:rPr lang="hu-HU" sz="2400" dirty="0" smtClean="0">
                <a:solidFill>
                  <a:srgbClr val="FFFFFF"/>
                </a:solidFill>
                <a:effectLst>
                  <a:outerShdw blurRad="38100" dist="38100" dir="2700000" algn="tl">
                    <a:srgbClr val="000000"/>
                  </a:outerShdw>
                </a:effectLst>
                <a:latin typeface="Tahoma" pitchFamily="34" charset="0"/>
              </a:rPr>
              <a:t>(</a:t>
            </a:r>
            <a:r>
              <a:rPr lang="hu-HU" sz="2400" dirty="0" err="1" smtClean="0">
                <a:solidFill>
                  <a:srgbClr val="FFFFFF"/>
                </a:solidFill>
                <a:effectLst>
                  <a:outerShdw blurRad="38100" dist="38100" dir="2700000" algn="tl">
                    <a:srgbClr val="000000"/>
                  </a:outerShdw>
                </a:effectLst>
                <a:latin typeface="Tahoma" pitchFamily="34" charset="0"/>
              </a:rPr>
              <a:t>Mangel</a:t>
            </a:r>
            <a:r>
              <a:rPr lang="hu-HU" sz="2400" dirty="0" smtClean="0">
                <a:solidFill>
                  <a:srgbClr val="FFFFFF"/>
                </a:solidFill>
                <a:effectLst>
                  <a:outerShdw blurRad="38100" dist="38100" dir="2700000" algn="tl">
                    <a:srgbClr val="000000"/>
                  </a:outerShdw>
                </a:effectLst>
                <a:latin typeface="Tahoma" pitchFamily="34" charset="0"/>
              </a:rPr>
              <a:t> der 5</a:t>
            </a:r>
            <a:r>
              <a:rPr lang="hu-HU" sz="2400" dirty="0" smtClean="0">
                <a:solidFill>
                  <a:srgbClr val="FFFFFF"/>
                </a:solidFill>
                <a:effectLst>
                  <a:outerShdw blurRad="38100" dist="38100" dir="2700000" algn="tl">
                    <a:srgbClr val="000000"/>
                  </a:outerShdw>
                </a:effectLst>
                <a:latin typeface="Symbol" pitchFamily="18" charset="2"/>
              </a:rPr>
              <a:t>a</a:t>
            </a:r>
            <a:r>
              <a:rPr lang="hu-HU" sz="2400" dirty="0" smtClean="0">
                <a:solidFill>
                  <a:srgbClr val="FFFFFF"/>
                </a:solidFill>
                <a:effectLst>
                  <a:outerShdw blurRad="38100" dist="38100" dir="2700000" algn="tl">
                    <a:srgbClr val="000000"/>
                  </a:outerShdw>
                </a:effectLst>
                <a:latin typeface="Tahoma" pitchFamily="34" charset="0"/>
              </a:rPr>
              <a:t> </a:t>
            </a:r>
            <a:r>
              <a:rPr lang="hu-HU" sz="2400" dirty="0" err="1" smtClean="0">
                <a:solidFill>
                  <a:srgbClr val="FFFFFF"/>
                </a:solidFill>
                <a:effectLst>
                  <a:outerShdw blurRad="38100" dist="38100" dir="2700000" algn="tl">
                    <a:srgbClr val="000000"/>
                  </a:outerShdw>
                </a:effectLst>
                <a:latin typeface="Tahoma" pitchFamily="34" charset="0"/>
              </a:rPr>
              <a:t>Ketosteroid</a:t>
            </a:r>
            <a:r>
              <a:rPr lang="hu-HU" sz="2400" dirty="0" smtClean="0">
                <a:solidFill>
                  <a:srgbClr val="FFFFFF"/>
                </a:solidFill>
                <a:effectLst>
                  <a:outerShdw blurRad="38100" dist="38100" dir="2700000" algn="tl">
                    <a:srgbClr val="000000"/>
                  </a:outerShdw>
                </a:effectLst>
                <a:latin typeface="Tahoma" pitchFamily="34" charset="0"/>
              </a:rPr>
              <a:t> </a:t>
            </a:r>
            <a:r>
              <a:rPr lang="hu-HU" sz="2400" dirty="0" err="1" smtClean="0">
                <a:solidFill>
                  <a:srgbClr val="FFFFFF"/>
                </a:solidFill>
                <a:effectLst>
                  <a:outerShdw blurRad="38100" dist="38100" dir="2700000" algn="tl">
                    <a:srgbClr val="000000"/>
                  </a:outerShdw>
                </a:effectLst>
                <a:latin typeface="Tahoma" pitchFamily="34" charset="0"/>
              </a:rPr>
              <a:t>Reductase</a:t>
            </a:r>
            <a:r>
              <a:rPr lang="hu-HU" sz="2400" dirty="0" smtClean="0">
                <a:solidFill>
                  <a:srgbClr val="FFFFFF"/>
                </a:solidFill>
                <a:effectLst>
                  <a:outerShdw blurRad="38100" dist="38100" dir="2700000" algn="tl">
                    <a:srgbClr val="000000"/>
                  </a:outerShdw>
                </a:effectLst>
                <a:latin typeface="Tahoma" pitchFamily="34" charset="0"/>
              </a:rPr>
              <a:t> : in </a:t>
            </a:r>
            <a:r>
              <a:rPr lang="hu-HU" sz="2400" dirty="0" err="1" smtClean="0">
                <a:solidFill>
                  <a:srgbClr val="FFFFFF"/>
                </a:solidFill>
                <a:effectLst>
                  <a:outerShdw blurRad="38100" dist="38100" dir="2700000" algn="tl">
                    <a:srgbClr val="000000"/>
                  </a:outerShdw>
                </a:effectLst>
                <a:latin typeface="Tahoma" pitchFamily="34" charset="0"/>
              </a:rPr>
              <a:t>Dominikanischen</a:t>
            </a:r>
            <a:r>
              <a:rPr lang="hu-HU" sz="2400" dirty="0" smtClean="0">
                <a:solidFill>
                  <a:srgbClr val="FFFFFF"/>
                </a:solidFill>
                <a:effectLst>
                  <a:outerShdw blurRad="38100" dist="38100" dir="2700000" algn="tl">
                    <a:srgbClr val="000000"/>
                  </a:outerShdw>
                </a:effectLst>
                <a:latin typeface="Tahoma" pitchFamily="34" charset="0"/>
              </a:rPr>
              <a:t> </a:t>
            </a:r>
          </a:p>
          <a:p>
            <a:pPr eaLnBrk="0" hangingPunct="0">
              <a:defRPr/>
            </a:pPr>
            <a:r>
              <a:rPr lang="hu-HU" sz="2400" dirty="0" err="1" smtClean="0">
                <a:solidFill>
                  <a:srgbClr val="FFFFFF"/>
                </a:solidFill>
                <a:effectLst>
                  <a:outerShdw blurRad="38100" dist="38100" dir="2700000" algn="tl">
                    <a:srgbClr val="000000"/>
                  </a:outerShdw>
                </a:effectLst>
                <a:latin typeface="Tahoma" pitchFamily="34" charset="0"/>
              </a:rPr>
              <a:t>Republik</a:t>
            </a:r>
            <a:r>
              <a:rPr lang="hu-HU" sz="2400" dirty="0" smtClean="0">
                <a:solidFill>
                  <a:srgbClr val="FFFFFF"/>
                </a:solidFill>
                <a:effectLst>
                  <a:outerShdw blurRad="38100" dist="38100" dir="2700000" algn="tl">
                    <a:srgbClr val="000000"/>
                  </a:outerShdw>
                </a:effectLst>
                <a:latin typeface="Tahoma" pitchFamily="34" charset="0"/>
              </a:rPr>
              <a:t>)</a:t>
            </a:r>
            <a:endParaRPr lang="hu-HU" sz="2400" dirty="0">
              <a:solidFill>
                <a:srgbClr val="FFFFFF"/>
              </a:solidFill>
              <a:effectLst>
                <a:outerShdw blurRad="38100" dist="38100" dir="2700000" algn="tl">
                  <a:srgbClr val="000000"/>
                </a:outerShdw>
              </a:effectLst>
              <a:latin typeface="Tahoma" pitchFamily="34" charset="0"/>
            </a:endParaRPr>
          </a:p>
        </p:txBody>
      </p:sp>
      <p:pic>
        <p:nvPicPr>
          <p:cNvPr id="95235" name="Picture 4"/>
          <p:cNvPicPr>
            <a:picLocks noChangeAspect="1" noChangeArrowheads="1"/>
          </p:cNvPicPr>
          <p:nvPr/>
        </p:nvPicPr>
        <p:blipFill>
          <a:blip r:embed="rId2" cstate="print"/>
          <a:srcRect/>
          <a:stretch>
            <a:fillRect/>
          </a:stretch>
        </p:blipFill>
        <p:spPr bwMode="auto">
          <a:xfrm>
            <a:off x="533400" y="457200"/>
            <a:ext cx="4949825" cy="4537075"/>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larssen 1"/>
          <p:cNvPicPr>
            <a:picLocks noChangeAspect="1" noChangeArrowheads="1"/>
          </p:cNvPicPr>
          <p:nvPr/>
        </p:nvPicPr>
        <p:blipFill>
          <a:blip r:embed="rId2" cstate="print"/>
          <a:srcRect/>
          <a:stretch>
            <a:fillRect/>
          </a:stretch>
        </p:blipFill>
        <p:spPr bwMode="auto">
          <a:xfrm>
            <a:off x="1116013" y="404813"/>
            <a:ext cx="6119812" cy="4335462"/>
          </a:xfrm>
          <a:prstGeom prst="rect">
            <a:avLst/>
          </a:prstGeom>
          <a:noFill/>
          <a:ln w="9525">
            <a:noFill/>
            <a:miter lim="800000"/>
            <a:headEnd/>
            <a:tailEnd/>
          </a:ln>
        </p:spPr>
      </p:pic>
      <p:sp>
        <p:nvSpPr>
          <p:cNvPr id="89091" name="Text Box 3"/>
          <p:cNvSpPr txBox="1">
            <a:spLocks noChangeArrowheads="1"/>
          </p:cNvSpPr>
          <p:nvPr/>
        </p:nvSpPr>
        <p:spPr bwMode="auto">
          <a:xfrm>
            <a:off x="2627313" y="5084763"/>
            <a:ext cx="3889375" cy="701675"/>
          </a:xfrm>
          <a:prstGeom prst="rect">
            <a:avLst/>
          </a:prstGeom>
          <a:noFill/>
          <a:ln w="9525">
            <a:noFill/>
            <a:miter lim="800000"/>
            <a:headEnd/>
            <a:tailEnd/>
          </a:ln>
        </p:spPr>
        <p:txBody>
          <a:bodyPr>
            <a:spAutoFit/>
          </a:bodyPr>
          <a:lstStyle/>
          <a:p>
            <a:pPr eaLnBrk="0" hangingPunct="0">
              <a:spcBef>
                <a:spcPct val="50000"/>
              </a:spcBef>
            </a:pPr>
            <a:r>
              <a:rPr lang="hu-HU" sz="2000" b="1">
                <a:solidFill>
                  <a:srgbClr val="FFFF66"/>
                </a:solidFill>
              </a:rPr>
              <a:t>Endoderma</a:t>
            </a:r>
            <a:r>
              <a:rPr lang="hu-HU" sz="2000" b="1"/>
              <a:t/>
            </a:r>
            <a:br>
              <a:rPr lang="hu-HU" sz="2000" b="1"/>
            </a:br>
            <a:r>
              <a:rPr lang="hu-HU" sz="2000" b="1">
                <a:solidFill>
                  <a:schemeClr val="accent1"/>
                </a:solidFill>
              </a:rPr>
              <a:t>mesoderma</a:t>
            </a:r>
            <a:endParaRPr lang="de-DE" sz="2000" b="1">
              <a:solidFill>
                <a:schemeClr val="accent1"/>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type="body" idx="4294967295"/>
          </p:nvPr>
        </p:nvSpPr>
        <p:spPr>
          <a:xfrm>
            <a:off x="611188" y="692150"/>
            <a:ext cx="7772400" cy="5475288"/>
          </a:xfrm>
        </p:spPr>
        <p:txBody>
          <a:bodyPr/>
          <a:lstStyle/>
          <a:p>
            <a:pPr>
              <a:buFont typeface="Monotype Sorts" pitchFamily="2" charset="2"/>
              <a:buChar char="n"/>
              <a:defRPr/>
            </a:pPr>
            <a:r>
              <a:rPr lang="hu-HU" sz="2400" dirty="0" err="1" smtClean="0"/>
              <a:t>Derivaten</a:t>
            </a:r>
            <a:r>
              <a:rPr lang="hu-HU" sz="2400" dirty="0" smtClean="0"/>
              <a:t> des Wolff </a:t>
            </a:r>
            <a:r>
              <a:rPr lang="hu-HU" sz="2400" dirty="0" err="1" smtClean="0"/>
              <a:t>Ganges</a:t>
            </a:r>
            <a:r>
              <a:rPr lang="hu-HU" sz="2400" dirty="0" smtClean="0"/>
              <a:t> (</a:t>
            </a:r>
            <a:r>
              <a:rPr lang="hu-HU" sz="2400" dirty="0" err="1" smtClean="0"/>
              <a:t>Nebenhoden</a:t>
            </a:r>
            <a:r>
              <a:rPr lang="hu-HU" sz="2400" dirty="0" smtClean="0"/>
              <a:t>, Ductus deferens, </a:t>
            </a:r>
            <a:r>
              <a:rPr lang="hu-HU" sz="2400" dirty="0" err="1" smtClean="0"/>
              <a:t>Samenbläschen</a:t>
            </a:r>
            <a:r>
              <a:rPr lang="hu-HU" sz="2400" dirty="0" smtClean="0"/>
              <a:t>) </a:t>
            </a:r>
            <a:r>
              <a:rPr lang="hu-HU" sz="2400" dirty="0" err="1" smtClean="0"/>
              <a:t>sind</a:t>
            </a:r>
            <a:r>
              <a:rPr lang="hu-HU" sz="2400" dirty="0" smtClean="0"/>
              <a:t> </a:t>
            </a:r>
            <a:r>
              <a:rPr lang="hu-HU" sz="2400" dirty="0" err="1" smtClean="0"/>
              <a:t>vorwiegend</a:t>
            </a:r>
            <a:r>
              <a:rPr lang="hu-HU" sz="2400" dirty="0" smtClean="0"/>
              <a:t> </a:t>
            </a:r>
            <a:r>
              <a:rPr lang="hu-HU" sz="2400" dirty="0" err="1" smtClean="0"/>
              <a:t>durch</a:t>
            </a:r>
            <a:r>
              <a:rPr lang="hu-HU" sz="2400" dirty="0" smtClean="0"/>
              <a:t> </a:t>
            </a:r>
            <a:r>
              <a:rPr lang="hu-HU" sz="2400" dirty="0" err="1" smtClean="0"/>
              <a:t>Testosteron</a:t>
            </a:r>
            <a:r>
              <a:rPr lang="hu-HU" sz="2400" dirty="0" smtClean="0"/>
              <a:t> </a:t>
            </a:r>
            <a:r>
              <a:rPr lang="hu-HU" sz="2400" dirty="0" err="1" smtClean="0"/>
              <a:t>beeinflusst</a:t>
            </a:r>
            <a:r>
              <a:rPr lang="hu-HU" sz="2400" dirty="0" smtClean="0"/>
              <a:t>, die </a:t>
            </a:r>
            <a:r>
              <a:rPr lang="hu-HU" sz="2400" dirty="0" err="1" smtClean="0"/>
              <a:t>distalen</a:t>
            </a:r>
            <a:r>
              <a:rPr lang="hu-HU" sz="2400" dirty="0" smtClean="0"/>
              <a:t> (</a:t>
            </a:r>
            <a:r>
              <a:rPr lang="hu-HU" sz="2400" dirty="0" err="1" smtClean="0"/>
              <a:t>endodermalen</a:t>
            </a:r>
            <a:r>
              <a:rPr lang="hu-HU" sz="2400" dirty="0" smtClean="0"/>
              <a:t>) </a:t>
            </a:r>
            <a:r>
              <a:rPr lang="hu-HU" sz="2400" dirty="0" err="1" smtClean="0"/>
              <a:t>Strukturen</a:t>
            </a:r>
            <a:r>
              <a:rPr lang="hu-HU" sz="2400" dirty="0" smtClean="0"/>
              <a:t> (</a:t>
            </a:r>
            <a:r>
              <a:rPr lang="hu-HU" sz="2400" dirty="0" err="1" smtClean="0"/>
              <a:t>Prostata</a:t>
            </a:r>
            <a:r>
              <a:rPr lang="hu-HU" sz="2400" dirty="0" smtClean="0"/>
              <a:t>, </a:t>
            </a:r>
            <a:r>
              <a:rPr lang="hu-HU" sz="2400" dirty="0" err="1" smtClean="0"/>
              <a:t>Penis</a:t>
            </a:r>
            <a:r>
              <a:rPr lang="hu-HU" sz="2400" dirty="0" smtClean="0"/>
              <a:t>, </a:t>
            </a:r>
            <a:r>
              <a:rPr lang="hu-HU" sz="2400" dirty="0" err="1" smtClean="0"/>
              <a:t>Urethra</a:t>
            </a:r>
            <a:r>
              <a:rPr lang="hu-HU" sz="2400" dirty="0" smtClean="0"/>
              <a:t>) </a:t>
            </a:r>
            <a:r>
              <a:rPr lang="hu-HU" sz="2400" dirty="0" err="1" smtClean="0"/>
              <a:t>sind</a:t>
            </a:r>
            <a:r>
              <a:rPr lang="hu-HU" sz="2400" dirty="0" smtClean="0"/>
              <a:t> </a:t>
            </a:r>
            <a:r>
              <a:rPr lang="hu-HU" sz="2400" dirty="0" err="1" smtClean="0"/>
              <a:t>aber</a:t>
            </a:r>
            <a:r>
              <a:rPr lang="hu-HU" sz="2400" dirty="0" smtClean="0"/>
              <a:t> </a:t>
            </a:r>
            <a:r>
              <a:rPr lang="hu-HU" sz="2400" dirty="0" err="1" smtClean="0"/>
              <a:t>durch</a:t>
            </a:r>
            <a:r>
              <a:rPr lang="hu-HU" sz="2400" dirty="0" smtClean="0"/>
              <a:t> 5</a:t>
            </a:r>
            <a:r>
              <a:rPr lang="hu-HU" sz="2400" dirty="0" smtClean="0">
                <a:latin typeface="Symbol" pitchFamily="18" charset="2"/>
              </a:rPr>
              <a:t>a</a:t>
            </a:r>
            <a:r>
              <a:rPr lang="hu-HU" sz="2400" dirty="0" smtClean="0"/>
              <a:t>- </a:t>
            </a:r>
            <a:r>
              <a:rPr lang="hu-HU" sz="2400" dirty="0" err="1" smtClean="0"/>
              <a:t>Dihydrotestosteron</a:t>
            </a:r>
            <a:r>
              <a:rPr lang="hu-HU" sz="2400" dirty="0" smtClean="0"/>
              <a:t>.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fig 1"/>
          <p:cNvPicPr>
            <a:picLocks noChangeAspect="1" noChangeArrowheads="1"/>
          </p:cNvPicPr>
          <p:nvPr/>
        </p:nvPicPr>
        <p:blipFill>
          <a:blip r:embed="rId2" cstate="print"/>
          <a:srcRect/>
          <a:stretch>
            <a:fillRect/>
          </a:stretch>
        </p:blipFill>
        <p:spPr bwMode="auto">
          <a:xfrm>
            <a:off x="1692275" y="1822450"/>
            <a:ext cx="7224713" cy="4811713"/>
          </a:xfrm>
          <a:prstGeom prst="rect">
            <a:avLst/>
          </a:prstGeom>
          <a:noFill/>
          <a:ln w="9525">
            <a:noFill/>
            <a:miter lim="800000"/>
            <a:headEnd/>
            <a:tailEnd/>
          </a:ln>
        </p:spPr>
      </p:pic>
      <p:grpSp>
        <p:nvGrpSpPr>
          <p:cNvPr id="91139" name="Group 7"/>
          <p:cNvGrpSpPr>
            <a:grpSpLocks/>
          </p:cNvGrpSpPr>
          <p:nvPr/>
        </p:nvGrpSpPr>
        <p:grpSpPr bwMode="auto">
          <a:xfrm>
            <a:off x="0" y="0"/>
            <a:ext cx="3708400" cy="1590675"/>
            <a:chOff x="0" y="0"/>
            <a:chExt cx="2336" cy="1002"/>
          </a:xfrm>
        </p:grpSpPr>
        <p:pic>
          <p:nvPicPr>
            <p:cNvPr id="91140" name="Picture 5" descr="cím"/>
            <p:cNvPicPr>
              <a:picLocks noChangeAspect="1" noChangeArrowheads="1"/>
            </p:cNvPicPr>
            <p:nvPr/>
          </p:nvPicPr>
          <p:blipFill>
            <a:blip r:embed="rId3" cstate="print"/>
            <a:srcRect/>
            <a:stretch>
              <a:fillRect/>
            </a:stretch>
          </p:blipFill>
          <p:spPr bwMode="auto">
            <a:xfrm>
              <a:off x="0" y="0"/>
              <a:ext cx="1520" cy="1002"/>
            </a:xfrm>
            <a:prstGeom prst="rect">
              <a:avLst/>
            </a:prstGeom>
            <a:noFill/>
            <a:ln w="9525">
              <a:noFill/>
              <a:miter lim="800000"/>
              <a:headEnd/>
              <a:tailEnd/>
            </a:ln>
          </p:spPr>
        </p:pic>
        <p:sp>
          <p:nvSpPr>
            <p:cNvPr id="91141" name="Text Box 6"/>
            <p:cNvSpPr txBox="1">
              <a:spLocks noChangeArrowheads="1"/>
            </p:cNvSpPr>
            <p:nvPr/>
          </p:nvSpPr>
          <p:spPr bwMode="auto">
            <a:xfrm>
              <a:off x="1066" y="482"/>
              <a:ext cx="1270" cy="173"/>
            </a:xfrm>
            <a:prstGeom prst="rect">
              <a:avLst/>
            </a:prstGeom>
            <a:solidFill>
              <a:srgbClr val="FFFFFF"/>
            </a:solidFill>
            <a:ln w="9525">
              <a:noFill/>
              <a:miter lim="800000"/>
              <a:headEnd/>
              <a:tailEnd/>
            </a:ln>
          </p:spPr>
          <p:txBody>
            <a:bodyPr>
              <a:spAutoFit/>
            </a:bodyPr>
            <a:lstStyle/>
            <a:p>
              <a:pPr eaLnBrk="0" hangingPunct="0">
                <a:spcBef>
                  <a:spcPct val="50000"/>
                </a:spcBef>
              </a:pPr>
              <a:r>
                <a:rPr lang="hu-HU" sz="1200" b="1">
                  <a:solidFill>
                    <a:schemeClr val="bg2"/>
                  </a:solidFill>
                </a:rPr>
                <a:t>Am.J.Med. 1977, 62:170.</a:t>
              </a:r>
              <a:endParaRPr lang="de-DE" sz="1200" b="1">
                <a:solidFill>
                  <a:schemeClr val="bg2"/>
                </a:solidFill>
              </a:endParaRPr>
            </a:p>
          </p:txBody>
        </p:sp>
      </p:gr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5" descr="fig 4"/>
          <p:cNvPicPr>
            <a:picLocks noChangeAspect="1" noChangeArrowheads="1"/>
          </p:cNvPicPr>
          <p:nvPr/>
        </p:nvPicPr>
        <p:blipFill>
          <a:blip r:embed="rId2" cstate="print"/>
          <a:srcRect/>
          <a:stretch>
            <a:fillRect/>
          </a:stretch>
        </p:blipFill>
        <p:spPr bwMode="auto">
          <a:xfrm>
            <a:off x="179388" y="0"/>
            <a:ext cx="7343775" cy="6556375"/>
          </a:xfrm>
          <a:prstGeom prst="rect">
            <a:avLst/>
          </a:prstGeom>
          <a:noFill/>
          <a:ln w="9525">
            <a:noFill/>
            <a:miter lim="800000"/>
            <a:headEnd/>
            <a:tailEnd/>
          </a:ln>
        </p:spPr>
      </p:pic>
      <p:sp>
        <p:nvSpPr>
          <p:cNvPr id="92163" name="Text Box 6"/>
          <p:cNvSpPr txBox="1">
            <a:spLocks noChangeArrowheads="1"/>
          </p:cNvSpPr>
          <p:nvPr/>
        </p:nvSpPr>
        <p:spPr bwMode="auto">
          <a:xfrm>
            <a:off x="1116013" y="6381750"/>
            <a:ext cx="6408737" cy="366713"/>
          </a:xfrm>
          <a:prstGeom prst="rect">
            <a:avLst/>
          </a:prstGeom>
          <a:solidFill>
            <a:srgbClr val="FFFFFF"/>
          </a:solidFill>
          <a:ln w="9525">
            <a:noFill/>
            <a:miter lim="800000"/>
            <a:headEnd/>
            <a:tailEnd/>
          </a:ln>
        </p:spPr>
        <p:txBody>
          <a:bodyPr>
            <a:spAutoFit/>
          </a:bodyPr>
          <a:lstStyle/>
          <a:p>
            <a:pPr eaLnBrk="0" hangingPunct="0">
              <a:spcBef>
                <a:spcPct val="50000"/>
              </a:spcBef>
            </a:pPr>
            <a:r>
              <a:rPr lang="hu-HU" b="1">
                <a:solidFill>
                  <a:srgbClr val="FF0000"/>
                </a:solidFill>
              </a:rPr>
              <a:t>12 –jähriges Mädchen……</a:t>
            </a:r>
            <a:endParaRPr lang="de-DE" b="1">
              <a:solidFill>
                <a:srgbClr val="FF0000"/>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fig 5"/>
          <p:cNvPicPr>
            <a:picLocks noChangeAspect="1" noChangeArrowheads="1"/>
          </p:cNvPicPr>
          <p:nvPr/>
        </p:nvPicPr>
        <p:blipFill>
          <a:blip r:embed="rId2" cstate="print"/>
          <a:srcRect/>
          <a:stretch>
            <a:fillRect/>
          </a:stretch>
        </p:blipFill>
        <p:spPr bwMode="auto">
          <a:xfrm>
            <a:off x="3244850" y="0"/>
            <a:ext cx="5899150" cy="6858000"/>
          </a:xfrm>
          <a:prstGeom prst="rect">
            <a:avLst/>
          </a:prstGeom>
          <a:noFill/>
          <a:ln w="9525">
            <a:noFill/>
            <a:miter lim="800000"/>
            <a:headEnd/>
            <a:tailEnd/>
          </a:ln>
        </p:spPr>
      </p:pic>
      <p:sp>
        <p:nvSpPr>
          <p:cNvPr id="93187" name="Text Box 5"/>
          <p:cNvSpPr txBox="1">
            <a:spLocks noChangeArrowheads="1"/>
          </p:cNvSpPr>
          <p:nvPr/>
        </p:nvSpPr>
        <p:spPr bwMode="auto">
          <a:xfrm>
            <a:off x="827088" y="6173788"/>
            <a:ext cx="2447925" cy="646112"/>
          </a:xfrm>
          <a:prstGeom prst="rect">
            <a:avLst/>
          </a:prstGeom>
          <a:solidFill>
            <a:srgbClr val="FFFFFF"/>
          </a:solidFill>
          <a:ln w="9525">
            <a:noFill/>
            <a:miter lim="800000"/>
            <a:headEnd/>
            <a:tailEnd/>
          </a:ln>
        </p:spPr>
        <p:txBody>
          <a:bodyPr>
            <a:spAutoFit/>
          </a:bodyPr>
          <a:lstStyle/>
          <a:p>
            <a:pPr eaLnBrk="0" hangingPunct="0">
              <a:spcBef>
                <a:spcPct val="50000"/>
              </a:spcBef>
            </a:pPr>
            <a:r>
              <a:rPr lang="hu-HU" b="1">
                <a:solidFill>
                  <a:srgbClr val="FF0000"/>
                </a:solidFill>
              </a:rPr>
              <a:t>nach 7 Jahren sieht so aus….</a:t>
            </a:r>
            <a:endParaRPr lang="de-DE" b="1">
              <a:solidFill>
                <a:srgbClr val="FF0000"/>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fig 8"/>
          <p:cNvPicPr>
            <a:picLocks noChangeAspect="1" noChangeArrowheads="1"/>
          </p:cNvPicPr>
          <p:nvPr/>
        </p:nvPicPr>
        <p:blipFill>
          <a:blip r:embed="rId2" cstate="print"/>
          <a:srcRect/>
          <a:stretch>
            <a:fillRect/>
          </a:stretch>
        </p:blipFill>
        <p:spPr bwMode="auto">
          <a:xfrm>
            <a:off x="5375275" y="2636838"/>
            <a:ext cx="3768725" cy="4221162"/>
          </a:xfrm>
          <a:prstGeom prst="rect">
            <a:avLst/>
          </a:prstGeom>
          <a:noFill/>
          <a:ln w="9525">
            <a:noFill/>
            <a:miter lim="800000"/>
            <a:headEnd/>
            <a:tailEnd/>
          </a:ln>
        </p:spPr>
      </p:pic>
      <p:pic>
        <p:nvPicPr>
          <p:cNvPr id="94211" name="Picture 5" descr="fig 7"/>
          <p:cNvPicPr>
            <a:picLocks noChangeAspect="1" noChangeArrowheads="1"/>
          </p:cNvPicPr>
          <p:nvPr/>
        </p:nvPicPr>
        <p:blipFill>
          <a:blip r:embed="rId3" cstate="print"/>
          <a:srcRect/>
          <a:stretch>
            <a:fillRect/>
          </a:stretch>
        </p:blipFill>
        <p:spPr bwMode="auto">
          <a:xfrm>
            <a:off x="0" y="0"/>
            <a:ext cx="5508625" cy="4870450"/>
          </a:xfrm>
          <a:prstGeom prst="rect">
            <a:avLst/>
          </a:prstGeom>
          <a:noFill/>
          <a:ln w="9525">
            <a:noFill/>
            <a:miter lim="800000"/>
            <a:headEnd/>
            <a:tailEnd/>
          </a:ln>
        </p:spPr>
      </p:pic>
      <p:sp>
        <p:nvSpPr>
          <p:cNvPr id="94212" name="Line 6"/>
          <p:cNvSpPr>
            <a:spLocks noChangeShapeType="1"/>
          </p:cNvSpPr>
          <p:nvPr/>
        </p:nvSpPr>
        <p:spPr bwMode="auto">
          <a:xfrm flipH="1" flipV="1">
            <a:off x="5003800" y="908050"/>
            <a:ext cx="1800225" cy="360363"/>
          </a:xfrm>
          <a:prstGeom prst="line">
            <a:avLst/>
          </a:prstGeom>
          <a:noFill/>
          <a:ln w="50800">
            <a:solidFill>
              <a:schemeClr val="bg2"/>
            </a:solidFill>
            <a:round/>
            <a:headEnd/>
            <a:tailEnd type="triangle" w="med" len="med"/>
          </a:ln>
        </p:spPr>
        <p:txBody>
          <a:bodyPr/>
          <a:lstStyle/>
          <a:p>
            <a:endParaRPr lang="de-DE"/>
          </a:p>
        </p:txBody>
      </p:sp>
      <p:sp>
        <p:nvSpPr>
          <p:cNvPr id="94213" name="Text Box 7"/>
          <p:cNvSpPr txBox="1">
            <a:spLocks noChangeArrowheads="1"/>
          </p:cNvSpPr>
          <p:nvPr/>
        </p:nvSpPr>
        <p:spPr bwMode="auto">
          <a:xfrm>
            <a:off x="6343650" y="1052513"/>
            <a:ext cx="2771775" cy="646112"/>
          </a:xfrm>
          <a:prstGeom prst="rect">
            <a:avLst/>
          </a:prstGeom>
          <a:solidFill>
            <a:srgbClr val="FFFFFF"/>
          </a:solidFill>
          <a:ln w="9525">
            <a:noFill/>
            <a:miter lim="800000"/>
            <a:headEnd/>
            <a:tailEnd/>
          </a:ln>
        </p:spPr>
        <p:txBody>
          <a:bodyPr>
            <a:spAutoFit/>
          </a:bodyPr>
          <a:lstStyle/>
          <a:p>
            <a:pPr eaLnBrk="0" hangingPunct="0">
              <a:spcBef>
                <a:spcPct val="50000"/>
              </a:spcBef>
            </a:pPr>
            <a:r>
              <a:rPr lang="hu-HU" b="1">
                <a:solidFill>
                  <a:schemeClr val="bg2"/>
                </a:solidFill>
              </a:rPr>
              <a:t>Nur er ist ein normaler Mann…</a:t>
            </a:r>
            <a:endParaRPr lang="de-DE" b="1">
              <a:solidFill>
                <a:schemeClr val="bg2"/>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a:defRPr/>
            </a:pPr>
            <a:r>
              <a:rPr lang="hu-HU" sz="4000" dirty="0" err="1" smtClean="0"/>
              <a:t>Umweltabhängige</a:t>
            </a:r>
            <a:r>
              <a:rPr lang="hu-HU" sz="4000" dirty="0" smtClean="0"/>
              <a:t> </a:t>
            </a:r>
            <a:r>
              <a:rPr lang="hu-HU" sz="4000" dirty="0" err="1" smtClean="0"/>
              <a:t>Geschlechtsdetermination</a:t>
            </a:r>
            <a:endParaRPr lang="de-DE" sz="4000" dirty="0" smtClean="0"/>
          </a:p>
        </p:txBody>
      </p:sp>
      <p:sp>
        <p:nvSpPr>
          <p:cNvPr id="95235" name="Rectangle 3"/>
          <p:cNvSpPr>
            <a:spLocks noGrp="1" noChangeArrowheads="1"/>
          </p:cNvSpPr>
          <p:nvPr>
            <p:ph type="body" idx="1"/>
          </p:nvPr>
        </p:nvSpPr>
        <p:spPr/>
        <p:txBody>
          <a:bodyPr/>
          <a:lstStyle/>
          <a:p>
            <a:pPr>
              <a:buFont typeface="Monotype Sorts" pitchFamily="2" charset="2"/>
              <a:buChar char="n"/>
              <a:defRPr/>
            </a:pPr>
            <a:r>
              <a:rPr lang="hu-HU" sz="2800" dirty="0" err="1" smtClean="0"/>
              <a:t>Bei</a:t>
            </a:r>
            <a:r>
              <a:rPr lang="hu-HU" sz="2800" dirty="0" smtClean="0"/>
              <a:t> </a:t>
            </a:r>
            <a:r>
              <a:rPr lang="hu-HU" sz="2800" dirty="0" err="1" smtClean="0"/>
              <a:t>Homotherm</a:t>
            </a:r>
            <a:r>
              <a:rPr lang="hu-HU" sz="2800" dirty="0" smtClean="0"/>
              <a:t> </a:t>
            </a:r>
            <a:r>
              <a:rPr lang="hu-HU" sz="2800" dirty="0" err="1" smtClean="0"/>
              <a:t>Wirbeltieren</a:t>
            </a:r>
            <a:r>
              <a:rPr lang="hu-HU" sz="2800" dirty="0" smtClean="0"/>
              <a:t>: </a:t>
            </a:r>
            <a:r>
              <a:rPr lang="hu-HU" sz="2800" dirty="0" err="1" smtClean="0"/>
              <a:t>existiert</a:t>
            </a:r>
            <a:r>
              <a:rPr lang="hu-HU" sz="2800" dirty="0" smtClean="0"/>
              <a:t> die </a:t>
            </a:r>
            <a:r>
              <a:rPr lang="hu-HU" sz="2800" dirty="0" err="1" smtClean="0"/>
              <a:t>genetische</a:t>
            </a:r>
            <a:r>
              <a:rPr lang="hu-HU" sz="2800" dirty="0" smtClean="0"/>
              <a:t> </a:t>
            </a:r>
            <a:r>
              <a:rPr lang="hu-HU" sz="2800" dirty="0" err="1" smtClean="0"/>
              <a:t>Geschlechtsbestimmung</a:t>
            </a:r>
            <a:r>
              <a:rPr lang="hu-HU" sz="2800" dirty="0" smtClean="0"/>
              <a:t>.</a:t>
            </a:r>
          </a:p>
          <a:p>
            <a:pPr>
              <a:buFont typeface="Monotype Sorts" pitchFamily="2" charset="2"/>
              <a:buChar char="n"/>
              <a:defRPr/>
            </a:pPr>
            <a:r>
              <a:rPr lang="hu-HU" sz="2800" dirty="0" err="1" smtClean="0"/>
              <a:t>Bei</a:t>
            </a:r>
            <a:r>
              <a:rPr lang="hu-HU" sz="2800" dirty="0" smtClean="0"/>
              <a:t> </a:t>
            </a:r>
            <a:r>
              <a:rPr lang="hu-HU" sz="2800" dirty="0" err="1" smtClean="0"/>
              <a:t>Heterotherm</a:t>
            </a:r>
            <a:r>
              <a:rPr lang="hu-HU" sz="2800" dirty="0" smtClean="0"/>
              <a:t> </a:t>
            </a:r>
            <a:r>
              <a:rPr lang="hu-HU" sz="2800" dirty="0" err="1" smtClean="0"/>
              <a:t>Wirbeltieren</a:t>
            </a:r>
            <a:r>
              <a:rPr lang="hu-HU" sz="2800" dirty="0" smtClean="0"/>
              <a:t> </a:t>
            </a:r>
            <a:r>
              <a:rPr lang="hu-HU" sz="2800" dirty="0" err="1" smtClean="0"/>
              <a:t>existieren</a:t>
            </a:r>
            <a:r>
              <a:rPr lang="hu-HU" sz="2800" dirty="0" smtClean="0"/>
              <a:t> die </a:t>
            </a:r>
            <a:r>
              <a:rPr lang="hu-HU" sz="2800" dirty="0" err="1" smtClean="0"/>
              <a:t>umweltbedingte</a:t>
            </a:r>
            <a:r>
              <a:rPr lang="hu-HU" sz="2800" dirty="0" smtClean="0"/>
              <a:t> </a:t>
            </a:r>
            <a:r>
              <a:rPr lang="hu-HU" sz="2800" dirty="0" err="1" smtClean="0"/>
              <a:t>Geschlechtsdetermination</a:t>
            </a:r>
            <a:r>
              <a:rPr lang="hu-HU" sz="2800" dirty="0" smtClean="0"/>
              <a:t>:</a:t>
            </a:r>
          </a:p>
          <a:p>
            <a:pPr>
              <a:buFont typeface="Monotype Sorts" pitchFamily="2" charset="2"/>
              <a:buChar char="n"/>
              <a:defRPr/>
            </a:pPr>
            <a:r>
              <a:rPr lang="hu-HU" sz="2800" dirty="0" err="1" smtClean="0"/>
              <a:t>temperature-dependent</a:t>
            </a:r>
            <a:r>
              <a:rPr lang="hu-HU" sz="2800" dirty="0" smtClean="0"/>
              <a:t> sex </a:t>
            </a:r>
            <a:r>
              <a:rPr lang="hu-HU" sz="2800" dirty="0" err="1" smtClean="0"/>
              <a:t>determination</a:t>
            </a:r>
            <a:r>
              <a:rPr lang="hu-HU" sz="2800" dirty="0" smtClean="0"/>
              <a:t> (TSD), </a:t>
            </a:r>
            <a:r>
              <a:rPr lang="hu-HU" sz="2800" dirty="0" err="1" smtClean="0"/>
              <a:t>oder</a:t>
            </a:r>
            <a:r>
              <a:rPr lang="hu-HU" sz="2800" dirty="0" smtClean="0"/>
              <a:t> </a:t>
            </a:r>
            <a:r>
              <a:rPr lang="hu-HU" sz="2800" dirty="0" err="1" smtClean="0"/>
              <a:t>environmental-dependent</a:t>
            </a:r>
            <a:r>
              <a:rPr lang="hu-HU" sz="2800" dirty="0" smtClean="0"/>
              <a:t> SD, ESD)</a:t>
            </a:r>
          </a:p>
          <a:p>
            <a:pPr>
              <a:buFont typeface="Monotype Sorts" pitchFamily="2" charset="2"/>
              <a:buChar char="n"/>
              <a:defRPr/>
            </a:pPr>
            <a:r>
              <a:rPr lang="hu-HU" sz="2800" dirty="0" err="1" smtClean="0"/>
              <a:t>Schildkröten</a:t>
            </a:r>
            <a:r>
              <a:rPr lang="hu-HU" sz="2800" dirty="0" smtClean="0"/>
              <a:t>, </a:t>
            </a:r>
            <a:r>
              <a:rPr lang="hu-HU" sz="2800" dirty="0" err="1" smtClean="0"/>
              <a:t>Krokodilen</a:t>
            </a:r>
            <a:r>
              <a:rPr lang="hu-HU" sz="2800" dirty="0" smtClean="0"/>
              <a:t>: </a:t>
            </a:r>
            <a:r>
              <a:rPr lang="hu-HU" sz="2800" dirty="0" err="1" smtClean="0"/>
              <a:t>das</a:t>
            </a:r>
            <a:r>
              <a:rPr lang="hu-HU" sz="2800" dirty="0" smtClean="0"/>
              <a:t> </a:t>
            </a:r>
            <a:r>
              <a:rPr lang="hu-HU" sz="2800" dirty="0" err="1" smtClean="0"/>
              <a:t>Geschecht</a:t>
            </a:r>
            <a:r>
              <a:rPr lang="hu-HU" sz="2800" dirty="0" smtClean="0"/>
              <a:t> der </a:t>
            </a:r>
            <a:r>
              <a:rPr lang="hu-HU" sz="2800" dirty="0" err="1" smtClean="0"/>
              <a:t>ausschlüpfenden</a:t>
            </a:r>
            <a:r>
              <a:rPr lang="hu-HU" sz="2800" dirty="0" smtClean="0"/>
              <a:t> </a:t>
            </a:r>
            <a:r>
              <a:rPr lang="hu-HU" sz="2800" dirty="0" err="1" smtClean="0"/>
              <a:t>Tieren</a:t>
            </a:r>
            <a:r>
              <a:rPr lang="hu-HU" sz="2800" dirty="0" smtClean="0"/>
              <a:t> </a:t>
            </a:r>
            <a:r>
              <a:rPr lang="hu-HU" sz="2800" dirty="0" err="1" smtClean="0"/>
              <a:t>hängt</a:t>
            </a:r>
            <a:r>
              <a:rPr lang="hu-HU" sz="2800" dirty="0" smtClean="0"/>
              <a:t> von der </a:t>
            </a:r>
            <a:r>
              <a:rPr lang="hu-HU" sz="2800" dirty="0" err="1" smtClean="0"/>
              <a:t>Lufttemperatur</a:t>
            </a:r>
            <a:r>
              <a:rPr lang="hu-HU" sz="2800" dirty="0" smtClean="0"/>
              <a:t>!!!</a:t>
            </a:r>
            <a:endParaRPr lang="de-DE" sz="2800" dirty="0" smtClean="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p:cNvPicPr>
            <a:picLocks noChangeAspect="1" noChangeArrowheads="1"/>
          </p:cNvPicPr>
          <p:nvPr/>
        </p:nvPicPr>
        <p:blipFill>
          <a:blip r:embed="rId2" cstate="print"/>
          <a:srcRect/>
          <a:stretch>
            <a:fillRect/>
          </a:stretch>
        </p:blipFill>
        <p:spPr bwMode="auto">
          <a:xfrm>
            <a:off x="179388" y="2349500"/>
            <a:ext cx="8713787" cy="4176713"/>
          </a:xfrm>
          <a:prstGeom prst="rect">
            <a:avLst/>
          </a:prstGeom>
          <a:noFill/>
          <a:ln w="9525">
            <a:noFill/>
            <a:miter lim="800000"/>
            <a:headEnd/>
            <a:tailEnd/>
          </a:ln>
        </p:spPr>
      </p:pic>
      <p:pic>
        <p:nvPicPr>
          <p:cNvPr id="104451" name="Picture 5"/>
          <p:cNvPicPr>
            <a:picLocks noChangeAspect="1" noChangeArrowheads="1"/>
          </p:cNvPicPr>
          <p:nvPr/>
        </p:nvPicPr>
        <p:blipFill>
          <a:blip r:embed="rId3" cstate="print"/>
          <a:srcRect/>
          <a:stretch>
            <a:fillRect/>
          </a:stretch>
        </p:blipFill>
        <p:spPr bwMode="auto">
          <a:xfrm>
            <a:off x="6156325" y="188913"/>
            <a:ext cx="2657475" cy="681037"/>
          </a:xfrm>
          <a:prstGeom prst="rect">
            <a:avLst/>
          </a:prstGeom>
          <a:noFill/>
          <a:ln w="9525">
            <a:noFill/>
            <a:miter lim="800000"/>
            <a:headEnd/>
            <a:tailEnd/>
          </a:ln>
        </p:spPr>
      </p:pic>
      <p:pic>
        <p:nvPicPr>
          <p:cNvPr id="104452" name="Picture 6"/>
          <p:cNvPicPr>
            <a:picLocks noChangeAspect="1" noChangeArrowheads="1"/>
          </p:cNvPicPr>
          <p:nvPr/>
        </p:nvPicPr>
        <p:blipFill>
          <a:blip r:embed="rId4" cstate="print"/>
          <a:srcRect/>
          <a:stretch>
            <a:fillRect/>
          </a:stretch>
        </p:blipFill>
        <p:spPr bwMode="auto">
          <a:xfrm>
            <a:off x="6083300" y="836613"/>
            <a:ext cx="2781300" cy="24765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Örvény">
  <a:themeElements>
    <a:clrScheme name="Örvény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Örvény">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sz="1800" b="0" i="0" u="none" strike="noStrike" cap="none" normalizeH="0" baseline="0" smtClean="0">
            <a:ln>
              <a:noFill/>
            </a:ln>
            <a:solidFill>
              <a:schemeClr val="tx1"/>
            </a:solidFill>
            <a:effectLst/>
            <a:latin typeface="Arial" charset="0"/>
          </a:defRPr>
        </a:defPPr>
      </a:lstStyle>
    </a:lnDef>
  </a:objectDefaults>
  <a:extraClrSchemeLst>
    <a:extraClrScheme>
      <a:clrScheme name="Örvény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Örvény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Örvény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1732</TotalTime>
  <Words>2841</Words>
  <Application>Microsoft Office PowerPoint</Application>
  <PresentationFormat>Diavetítés a képernyőre (4:3 oldalarány)</PresentationFormat>
  <Paragraphs>343</Paragraphs>
  <Slides>100</Slides>
  <Notes>14</Notes>
  <HiddenSlides>0</HiddenSlides>
  <MMClips>0</MMClips>
  <ScaleCrop>false</ScaleCrop>
  <HeadingPairs>
    <vt:vector size="8" baseType="variant">
      <vt:variant>
        <vt:lpstr>Használt betűtípusok</vt:lpstr>
      </vt:variant>
      <vt:variant>
        <vt:i4>10</vt:i4>
      </vt:variant>
      <vt:variant>
        <vt:lpstr>Téma</vt:lpstr>
      </vt:variant>
      <vt:variant>
        <vt:i4>1</vt:i4>
      </vt:variant>
      <vt:variant>
        <vt:lpstr>Beágyazott OLE kiszolgálók</vt:lpstr>
      </vt:variant>
      <vt:variant>
        <vt:i4>1</vt:i4>
      </vt:variant>
      <vt:variant>
        <vt:lpstr>Diacímek</vt:lpstr>
      </vt:variant>
      <vt:variant>
        <vt:i4>100</vt:i4>
      </vt:variant>
    </vt:vector>
  </HeadingPairs>
  <TitlesOfParts>
    <vt:vector size="112" baseType="lpstr">
      <vt:lpstr>Arial</vt:lpstr>
      <vt:lpstr>Calibri</vt:lpstr>
      <vt:lpstr>Lucida Sans Unicode</vt:lpstr>
      <vt:lpstr>Monotype Sorts</vt:lpstr>
      <vt:lpstr>StarSymbol</vt:lpstr>
      <vt:lpstr>Symbol</vt:lpstr>
      <vt:lpstr>Tahoma</vt:lpstr>
      <vt:lpstr>Times New Roman</vt:lpstr>
      <vt:lpstr>Webdings</vt:lpstr>
      <vt:lpstr>Wingdings</vt:lpstr>
      <vt:lpstr>Örvény</vt:lpstr>
      <vt:lpstr>Image</vt:lpstr>
      <vt:lpstr>Entwicklung der Gonaden und Geschlechtsorgane Geschlechtsdetermination</vt:lpstr>
      <vt:lpstr>PowerPoint-bemutató</vt:lpstr>
      <vt:lpstr>Entwicklung des Geschlechtes</vt:lpstr>
      <vt:lpstr>PowerPoint-bemutató</vt:lpstr>
      <vt:lpstr>PowerPoint-bemutató</vt:lpstr>
      <vt:lpstr>PowerPoint-bemutató</vt:lpstr>
      <vt:lpstr>PowerPoint-bemutató</vt:lpstr>
      <vt:lpstr>PowerPoint-bemutató</vt:lpstr>
      <vt:lpstr>PowerPoint-bemutató</vt:lpstr>
      <vt:lpstr>Entstehung der Gonadenanlagen</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Müller Gang (Ductus paramesonephridicus)</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Geschlechtdetermination:  Experimente von Alfred Jost</vt:lpstr>
      <vt:lpstr>PowerPoint-bemutató</vt:lpstr>
      <vt:lpstr>PowerPoint-bemutató</vt:lpstr>
      <vt:lpstr>PowerPoint-bemutató</vt:lpstr>
      <vt:lpstr>PowerPoint-bemutató</vt:lpstr>
      <vt:lpstr>Genetisches Geschlecht</vt:lpstr>
      <vt:lpstr>PowerPoint-bemutató</vt:lpstr>
      <vt:lpstr>PowerPoint-bemutató</vt:lpstr>
      <vt:lpstr>PowerPoint-bemutató</vt:lpstr>
      <vt:lpstr>PowerPoint-bemutató</vt:lpstr>
      <vt:lpstr>PowerPoint-bemutató</vt:lpstr>
      <vt:lpstr>SRY Gen und Protein</vt:lpstr>
      <vt:lpstr>PowerPoint-bemutató</vt:lpstr>
      <vt:lpstr>PowerPoint-bemutató</vt:lpstr>
      <vt:lpstr>Problemen mit SRY</vt:lpstr>
      <vt:lpstr>Autosomale Gene in GD: SOX-9</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Anit Mullerian Hormone</vt:lpstr>
      <vt:lpstr>PowerPoint-bemutató</vt:lpstr>
      <vt:lpstr>PowerPoint-bemutató</vt:lpstr>
      <vt:lpstr>PowerPoint-bemutató</vt:lpstr>
      <vt:lpstr>PowerPoint-bemutató</vt:lpstr>
      <vt:lpstr>PowerPoint-bemutató</vt:lpstr>
      <vt:lpstr>Induktion des Eierstocks: DAX-1</vt:lpstr>
      <vt:lpstr>PowerPoint-bemutató</vt:lpstr>
      <vt:lpstr>PowerPoint-bemutató</vt:lpstr>
      <vt:lpstr>PowerPoint-bemutató</vt:lpstr>
      <vt:lpstr>PowerPoint-bemutató</vt:lpstr>
      <vt:lpstr>Hermaphroditismus</vt:lpstr>
      <vt:lpstr>PowerPoint-bemutató</vt:lpstr>
      <vt:lpstr>Valódi HA</vt:lpstr>
      <vt:lpstr>PowerPoint-bemutató</vt:lpstr>
      <vt:lpstr>PowerPoint-bemutató</vt:lpstr>
      <vt:lpstr>Pseudohermaphroditismus</vt:lpstr>
      <vt:lpstr>PowerPoint-bemutató</vt:lpstr>
      <vt:lpstr>PowerPoint-bemutató</vt:lpstr>
      <vt:lpstr>Congenital adrenal hyperplasia</vt:lpstr>
      <vt:lpstr>CAH</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Umweltabhängige Geschlechtsdetermination</vt:lpstr>
      <vt:lpstr>PowerPoint-bemutató</vt:lpstr>
      <vt:lpstr>PowerPoint-bemutató</vt:lpstr>
    </vt:vector>
  </TitlesOfParts>
  <Company>Semmelweis Egyetem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nemek kialakulása, gonádfejlődés</dc:title>
  <dc:creator>Fejlődésbiológiai Labor</dc:creator>
  <cp:lastModifiedBy>Dr. Magyar Attila</cp:lastModifiedBy>
  <cp:revision>83</cp:revision>
  <dcterms:created xsi:type="dcterms:W3CDTF">2000-11-30T11:14:17Z</dcterms:created>
  <dcterms:modified xsi:type="dcterms:W3CDTF">2019-04-23T14:17:02Z</dcterms:modified>
</cp:coreProperties>
</file>