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9" r:id="rId9"/>
    <p:sldId id="291" r:id="rId10"/>
    <p:sldId id="290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8" r:id="rId29"/>
    <p:sldId id="280" r:id="rId30"/>
    <p:sldId id="292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8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9DA6-8536-427B-B439-EDBC427AE704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DBA9E-1A7A-4DB0-A07C-ED64C160972A}" type="slidenum">
              <a:rPr lang="hu-HU" smtClean="0"/>
              <a:pPr/>
              <a:t>‹Nr.›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16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18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19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20</a:t>
            </a:fld>
            <a:endParaRPr lang="hu-H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61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C99AEB-63D8-4B78-9768-CDF717C557C0}" type="slidenum">
              <a:rPr lang="hu-HU" altLang="hu-HU"/>
              <a:pPr/>
              <a:t>3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30</a:t>
            </a:fld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33</a:t>
            </a:fld>
            <a:endParaRPr lang="hu-H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35</a:t>
            </a:fld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37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6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DBA9E-1A7A-4DB0-A07C-ED64C160972A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hu-HU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hu-HU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F376-053D-47EA-B3AD-05E93542B26F}" type="datetimeFigureOut">
              <a:rPr lang="hu-HU" smtClean="0"/>
              <a:pPr/>
              <a:t>2019.04.26.</a:t>
            </a:fld>
            <a:endParaRPr lang="hu-HU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F23B9-6B30-416D-8F2D-5388E388F9A2}" type="slidenum">
              <a:rPr lang="hu-HU" smtClean="0"/>
              <a:pPr/>
              <a:t>‹Nr.›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20. Gehör- und Gleichgewichtsorgan</a:t>
            </a:r>
            <a:endParaRPr lang="hu-HU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mtClean="0"/>
              <a:t>Csaba Dávid</a:t>
            </a:r>
            <a:endParaRPr lang="hu-HU"/>
          </a:p>
        </p:txBody>
      </p:sp>
      <p:sp>
        <p:nvSpPr>
          <p:cNvPr id="4" name="Textfeld 3"/>
          <p:cNvSpPr txBox="1"/>
          <p:nvPr/>
        </p:nvSpPr>
        <p:spPr>
          <a:xfrm>
            <a:off x="4788024" y="6581001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ziemlich viele Folien sind aus der Vorlesung von Arnold Szabó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otocepha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3" y="1543050"/>
            <a:ext cx="33528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distrophic%20ea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1557338"/>
            <a:ext cx="335280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41350" y="4551363"/>
            <a:ext cx="3486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hu-HU" altLang="de-DE" sz="1800">
                <a:solidFill>
                  <a:schemeClr val="tx1"/>
                </a:solidFill>
              </a:rPr>
              <a:t>Agnathie-Synotie-Microstomie</a:t>
            </a:r>
            <a:endParaRPr lang="hu-HU" altLang="de-DE" sz="1800" b="0">
              <a:solidFill>
                <a:schemeClr val="tx1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178425" y="4521200"/>
            <a:ext cx="2800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de-DE" sz="1800">
                <a:solidFill>
                  <a:schemeClr val="tx1"/>
                </a:solidFill>
              </a:rPr>
              <a:t>Acrofacialis dysostosis </a:t>
            </a:r>
          </a:p>
          <a:p>
            <a:pPr algn="ctr" eaLnBrk="1" hangingPunct="1"/>
            <a:r>
              <a:rPr lang="hu-HU" altLang="de-DE" sz="1800">
                <a:solidFill>
                  <a:schemeClr val="tx1"/>
                </a:solidFill>
              </a:rPr>
              <a:t>(</a:t>
            </a:r>
            <a:r>
              <a:rPr lang="hu-HU" altLang="de-DE" sz="1800" i="1">
                <a:solidFill>
                  <a:schemeClr val="tx1"/>
                </a:solidFill>
              </a:rPr>
              <a:t>Nager-Syndrom)</a:t>
            </a:r>
            <a:endParaRPr lang="hu-HU" altLang="de-DE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dohart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44675"/>
            <a:ext cx="8382000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7380288" y="5661025"/>
            <a:ext cx="15843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Pars tensa</a:t>
            </a:r>
          </a:p>
        </p:txBody>
      </p:sp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5651500" y="1412875"/>
            <a:ext cx="15843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Pars flaccida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395288" y="5516563"/>
            <a:ext cx="2952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Umbo membr. tymp.</a:t>
            </a:r>
          </a:p>
        </p:txBody>
      </p:sp>
      <p:sp>
        <p:nvSpPr>
          <p:cNvPr id="11270" name="Text Box 9"/>
          <p:cNvSpPr txBox="1">
            <a:spLocks noChangeArrowheads="1"/>
          </p:cNvSpPr>
          <p:nvPr/>
        </p:nvSpPr>
        <p:spPr bwMode="auto">
          <a:xfrm>
            <a:off x="0" y="2924175"/>
            <a:ext cx="18002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Stria mallearis</a:t>
            </a:r>
          </a:p>
        </p:txBody>
      </p:sp>
      <p:sp>
        <p:nvSpPr>
          <p:cNvPr id="11271" name="Text Box 10"/>
          <p:cNvSpPr txBox="1">
            <a:spLocks noChangeArrowheads="1"/>
          </p:cNvSpPr>
          <p:nvPr/>
        </p:nvSpPr>
        <p:spPr bwMode="auto">
          <a:xfrm>
            <a:off x="34925" y="1412875"/>
            <a:ext cx="26638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Prominentia mallearis</a:t>
            </a:r>
          </a:p>
        </p:txBody>
      </p:sp>
      <p:sp>
        <p:nvSpPr>
          <p:cNvPr id="11272" name="Line 11"/>
          <p:cNvSpPr>
            <a:spLocks noChangeShapeType="1"/>
          </p:cNvSpPr>
          <p:nvPr/>
        </p:nvSpPr>
        <p:spPr bwMode="auto">
          <a:xfrm flipV="1">
            <a:off x="1547813" y="4221163"/>
            <a:ext cx="863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3" name="Line 12"/>
          <p:cNvSpPr>
            <a:spLocks noChangeShapeType="1"/>
          </p:cNvSpPr>
          <p:nvPr/>
        </p:nvSpPr>
        <p:spPr bwMode="auto">
          <a:xfrm flipV="1">
            <a:off x="1835150" y="2997200"/>
            <a:ext cx="936625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4" name="Line 13"/>
          <p:cNvSpPr>
            <a:spLocks noChangeShapeType="1"/>
          </p:cNvSpPr>
          <p:nvPr/>
        </p:nvSpPr>
        <p:spPr bwMode="auto">
          <a:xfrm>
            <a:off x="1835150" y="3213100"/>
            <a:ext cx="649288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5" name="Line 14"/>
          <p:cNvSpPr>
            <a:spLocks noChangeShapeType="1"/>
          </p:cNvSpPr>
          <p:nvPr/>
        </p:nvSpPr>
        <p:spPr bwMode="auto">
          <a:xfrm>
            <a:off x="2484438" y="1773238"/>
            <a:ext cx="503237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6" name="Line 15"/>
          <p:cNvSpPr>
            <a:spLocks noChangeShapeType="1"/>
          </p:cNvSpPr>
          <p:nvPr/>
        </p:nvSpPr>
        <p:spPr bwMode="auto">
          <a:xfrm>
            <a:off x="6372225" y="1773238"/>
            <a:ext cx="71438" cy="719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7" name="Line 16"/>
          <p:cNvSpPr>
            <a:spLocks noChangeShapeType="1"/>
          </p:cNvSpPr>
          <p:nvPr/>
        </p:nvSpPr>
        <p:spPr bwMode="auto">
          <a:xfrm flipH="1" flipV="1">
            <a:off x="7308850" y="3933825"/>
            <a:ext cx="719138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8" name="Line 17"/>
          <p:cNvSpPr>
            <a:spLocks noChangeShapeType="1"/>
          </p:cNvSpPr>
          <p:nvPr/>
        </p:nvSpPr>
        <p:spPr bwMode="auto">
          <a:xfrm flipH="1" flipV="1">
            <a:off x="5580063" y="4221163"/>
            <a:ext cx="2447925" cy="14398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79" name="Text Box 18"/>
          <p:cNvSpPr txBox="1">
            <a:spLocks noChangeArrowheads="1"/>
          </p:cNvSpPr>
          <p:nvPr/>
        </p:nvSpPr>
        <p:spPr bwMode="auto">
          <a:xfrm>
            <a:off x="2916238" y="1341438"/>
            <a:ext cx="2663825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Plica mallearis post. (chorda tymp.)</a:t>
            </a:r>
          </a:p>
        </p:txBody>
      </p:sp>
      <p:sp>
        <p:nvSpPr>
          <p:cNvPr id="11280" name="Line 20"/>
          <p:cNvSpPr>
            <a:spLocks noChangeShapeType="1"/>
          </p:cNvSpPr>
          <p:nvPr/>
        </p:nvSpPr>
        <p:spPr bwMode="auto">
          <a:xfrm>
            <a:off x="4572000" y="1989138"/>
            <a:ext cx="12954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81" name="Line 21"/>
          <p:cNvSpPr>
            <a:spLocks noChangeShapeType="1"/>
          </p:cNvSpPr>
          <p:nvPr/>
        </p:nvSpPr>
        <p:spPr bwMode="auto">
          <a:xfrm flipH="1">
            <a:off x="7235825" y="1844675"/>
            <a:ext cx="649288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82" name="Text Box 22"/>
          <p:cNvSpPr txBox="1">
            <a:spLocks noChangeArrowheads="1"/>
          </p:cNvSpPr>
          <p:nvPr/>
        </p:nvSpPr>
        <p:spPr bwMode="auto">
          <a:xfrm>
            <a:off x="7378700" y="1196975"/>
            <a:ext cx="176530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Plica mallearis ant.</a:t>
            </a:r>
          </a:p>
        </p:txBody>
      </p:sp>
      <p:sp>
        <p:nvSpPr>
          <p:cNvPr id="11283" name="Text Box 23"/>
          <p:cNvSpPr txBox="1">
            <a:spLocks noChangeArrowheads="1"/>
          </p:cNvSpPr>
          <p:nvPr/>
        </p:nvSpPr>
        <p:spPr bwMode="auto">
          <a:xfrm>
            <a:off x="3995738" y="5589588"/>
            <a:ext cx="1800225" cy="366712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Lichtreflex</a:t>
            </a:r>
          </a:p>
        </p:txBody>
      </p:sp>
      <p:sp>
        <p:nvSpPr>
          <p:cNvPr id="11284" name="Line 24"/>
          <p:cNvSpPr>
            <a:spLocks noChangeShapeType="1"/>
          </p:cNvSpPr>
          <p:nvPr/>
        </p:nvSpPr>
        <p:spPr bwMode="auto">
          <a:xfrm flipV="1">
            <a:off x="5795963" y="4652963"/>
            <a:ext cx="1152525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1285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Membrana tympani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neumatic ot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50" y="1022350"/>
            <a:ext cx="79375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paracente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25" y="4879975"/>
            <a:ext cx="23145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paracentesis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2450" y="4826000"/>
            <a:ext cx="22955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paracentesis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7863" y="4897438"/>
            <a:ext cx="23431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otitis media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" y="1536700"/>
            <a:ext cx="320357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8" descr="otitis med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3" y="704850"/>
            <a:ext cx="4643437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179388" y="404813"/>
            <a:ext cx="4176712" cy="76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4400"/>
              <a:t>Otitis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otitis media chron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836613"/>
            <a:ext cx="6170612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hallocsontocskak egyu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268413"/>
            <a:ext cx="50292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323850" y="4005263"/>
            <a:ext cx="23034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</a:t>
            </a:r>
            <a:r>
              <a:rPr lang="en-US" altLang="hu-HU"/>
              <a:t>alleus (</a:t>
            </a:r>
            <a:r>
              <a:rPr lang="hu-HU" altLang="hu-HU"/>
              <a:t>H</a:t>
            </a:r>
            <a:r>
              <a:rPr lang="en-US" altLang="hu-HU"/>
              <a:t>ammer)</a:t>
            </a: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6948488" y="1484313"/>
            <a:ext cx="1970087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Amboß (I</a:t>
            </a:r>
            <a:r>
              <a:rPr lang="en-US" altLang="hu-HU"/>
              <a:t>ncus</a:t>
            </a:r>
            <a:r>
              <a:rPr lang="hu-HU" altLang="hu-HU"/>
              <a:t>)</a:t>
            </a:r>
            <a:endParaRPr lang="en-US" altLang="hu-HU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6084888" y="5949950"/>
            <a:ext cx="2520950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Steigbügel (S</a:t>
            </a:r>
            <a:r>
              <a:rPr lang="en-US" altLang="hu-HU"/>
              <a:t>tapes</a:t>
            </a:r>
            <a:r>
              <a:rPr lang="hu-HU" altLang="hu-HU"/>
              <a:t>)</a:t>
            </a:r>
            <a:endParaRPr lang="en-US" altLang="hu-HU"/>
          </a:p>
        </p:txBody>
      </p:sp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Gehörknöchelchen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hallocsontocskak in sit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1484313"/>
            <a:ext cx="4381500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1187450" y="1412875"/>
            <a:ext cx="201612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Lig. mallei sup.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323850" y="3357563"/>
            <a:ext cx="2016125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Lig. mallei ant.</a:t>
            </a:r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>
            <a:off x="3276600" y="1557338"/>
            <a:ext cx="863600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 flipV="1">
            <a:off x="2627313" y="2708275"/>
            <a:ext cx="79216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5435600" y="1196975"/>
            <a:ext cx="201612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Lig. incudis sup.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6804025" y="2492375"/>
            <a:ext cx="201612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Lig. incudis post.</a:t>
            </a:r>
          </a:p>
        </p:txBody>
      </p:sp>
      <p:sp>
        <p:nvSpPr>
          <p:cNvPr id="16393" name="Line 12"/>
          <p:cNvSpPr>
            <a:spLocks noChangeShapeType="1"/>
          </p:cNvSpPr>
          <p:nvPr/>
        </p:nvSpPr>
        <p:spPr bwMode="auto">
          <a:xfrm flipH="1">
            <a:off x="5003800" y="1341438"/>
            <a:ext cx="43180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4" name="Line 13"/>
          <p:cNvSpPr>
            <a:spLocks noChangeShapeType="1"/>
          </p:cNvSpPr>
          <p:nvPr/>
        </p:nvSpPr>
        <p:spPr bwMode="auto">
          <a:xfrm flipH="1" flipV="1">
            <a:off x="6443663" y="2492375"/>
            <a:ext cx="360362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684213" y="2708275"/>
            <a:ext cx="201612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Lig. mallei lat.</a:t>
            </a:r>
          </a:p>
        </p:txBody>
      </p:sp>
      <p:sp>
        <p:nvSpPr>
          <p:cNvPr id="16396" name="Line 15"/>
          <p:cNvSpPr>
            <a:spLocks noChangeShapeType="1"/>
          </p:cNvSpPr>
          <p:nvPr/>
        </p:nvSpPr>
        <p:spPr bwMode="auto">
          <a:xfrm flipV="1">
            <a:off x="2339975" y="3284538"/>
            <a:ext cx="792163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323850" y="4941888"/>
            <a:ext cx="2016125" cy="7794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M. tensor tymp.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/>
              <a:t>n. V/3.</a:t>
            </a:r>
          </a:p>
        </p:txBody>
      </p:sp>
      <p:sp>
        <p:nvSpPr>
          <p:cNvPr id="16398" name="Text Box 17"/>
          <p:cNvSpPr txBox="1">
            <a:spLocks noChangeArrowheads="1"/>
          </p:cNvSpPr>
          <p:nvPr/>
        </p:nvSpPr>
        <p:spPr bwMode="auto">
          <a:xfrm>
            <a:off x="6443663" y="5445125"/>
            <a:ext cx="2016125" cy="7794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M. stapedius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altLang="hu-HU"/>
              <a:t>n. VII.</a:t>
            </a:r>
          </a:p>
        </p:txBody>
      </p:sp>
      <p:sp>
        <p:nvSpPr>
          <p:cNvPr id="16399" name="Text Box 18"/>
          <p:cNvSpPr txBox="1">
            <a:spLocks noChangeArrowheads="1"/>
          </p:cNvSpPr>
          <p:nvPr/>
        </p:nvSpPr>
        <p:spPr bwMode="auto">
          <a:xfrm>
            <a:off x="6732588" y="4149725"/>
            <a:ext cx="2016125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Chorda tympani</a:t>
            </a:r>
          </a:p>
        </p:txBody>
      </p:sp>
      <p:sp>
        <p:nvSpPr>
          <p:cNvPr id="16400" name="Line 19"/>
          <p:cNvSpPr>
            <a:spLocks noChangeShapeType="1"/>
          </p:cNvSpPr>
          <p:nvPr/>
        </p:nvSpPr>
        <p:spPr bwMode="auto">
          <a:xfrm flipV="1">
            <a:off x="2339975" y="3933825"/>
            <a:ext cx="576263" cy="1150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1" name="Line 20"/>
          <p:cNvSpPr>
            <a:spLocks noChangeShapeType="1"/>
          </p:cNvSpPr>
          <p:nvPr/>
        </p:nvSpPr>
        <p:spPr bwMode="auto">
          <a:xfrm flipH="1" flipV="1">
            <a:off x="5364163" y="3500438"/>
            <a:ext cx="13684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2" name="Line 21"/>
          <p:cNvSpPr>
            <a:spLocks noChangeShapeType="1"/>
          </p:cNvSpPr>
          <p:nvPr/>
        </p:nvSpPr>
        <p:spPr bwMode="auto">
          <a:xfrm flipH="1" flipV="1">
            <a:off x="3563938" y="3644900"/>
            <a:ext cx="316865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3" name="Line 22"/>
          <p:cNvSpPr>
            <a:spLocks noChangeShapeType="1"/>
          </p:cNvSpPr>
          <p:nvPr/>
        </p:nvSpPr>
        <p:spPr bwMode="auto">
          <a:xfrm flipH="1" flipV="1">
            <a:off x="5148263" y="4652963"/>
            <a:ext cx="1368425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404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Gehörknöchelchen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kulso belso ful in sit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00" y="979488"/>
            <a:ext cx="74422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Cavum tympani</a:t>
            </a:r>
          </a:p>
        </p:txBody>
      </p:sp>
      <p:sp>
        <p:nvSpPr>
          <p:cNvPr id="2" name="Jobbra nyíl 1"/>
          <p:cNvSpPr/>
          <p:nvPr/>
        </p:nvSpPr>
        <p:spPr>
          <a:xfrm rot="9917938">
            <a:off x="5397500" y="4279900"/>
            <a:ext cx="504825" cy="3317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obureg csontos med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2205038"/>
            <a:ext cx="5761038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572000" y="4941888"/>
            <a:ext cx="1800225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Promontorium</a:t>
            </a:r>
          </a:p>
        </p:txBody>
      </p:sp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5435600" y="1628775"/>
            <a:ext cx="2449513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Fenestra vestibuli</a:t>
            </a: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1476375" y="5805488"/>
            <a:ext cx="244951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Fenestra cochleae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6588125" y="4941888"/>
            <a:ext cx="2087563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Sulcus promontorii n. tympanicus (IX)</a:t>
            </a: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492500" y="1773238"/>
            <a:ext cx="1800225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Prominentia canalis facialis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900113" y="1557338"/>
            <a:ext cx="2555875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Prominentia canalis semicircularis lateralis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0" y="2708275"/>
            <a:ext cx="2484438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Antrum mastoideum</a:t>
            </a:r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6948488" y="2276475"/>
            <a:ext cx="1944687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Semicanalis mi. Tensoris tympani</a:t>
            </a:r>
          </a:p>
        </p:txBody>
      </p:sp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6623050" y="3644900"/>
            <a:ext cx="2520950" cy="6413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Ostium tymp. Tubae auditivae</a:t>
            </a:r>
          </a:p>
        </p:txBody>
      </p:sp>
      <p:sp>
        <p:nvSpPr>
          <p:cNvPr id="18444" name="Line 16"/>
          <p:cNvSpPr>
            <a:spLocks noChangeShapeType="1"/>
          </p:cNvSpPr>
          <p:nvPr/>
        </p:nvSpPr>
        <p:spPr bwMode="auto">
          <a:xfrm flipV="1">
            <a:off x="3203575" y="4221163"/>
            <a:ext cx="1655763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5" name="Line 17"/>
          <p:cNvSpPr>
            <a:spLocks noChangeShapeType="1"/>
          </p:cNvSpPr>
          <p:nvPr/>
        </p:nvSpPr>
        <p:spPr bwMode="auto">
          <a:xfrm flipH="1" flipV="1">
            <a:off x="5076825" y="3933825"/>
            <a:ext cx="287338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6" name="Line 18"/>
          <p:cNvSpPr>
            <a:spLocks noChangeShapeType="1"/>
          </p:cNvSpPr>
          <p:nvPr/>
        </p:nvSpPr>
        <p:spPr bwMode="auto">
          <a:xfrm flipH="1" flipV="1">
            <a:off x="5219700" y="3860800"/>
            <a:ext cx="2376488" cy="10810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7" name="Line 19"/>
          <p:cNvSpPr>
            <a:spLocks noChangeShapeType="1"/>
          </p:cNvSpPr>
          <p:nvPr/>
        </p:nvSpPr>
        <p:spPr bwMode="auto">
          <a:xfrm flipH="1" flipV="1">
            <a:off x="5651500" y="3860800"/>
            <a:ext cx="936625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8" name="Line 20"/>
          <p:cNvSpPr>
            <a:spLocks noChangeShapeType="1"/>
          </p:cNvSpPr>
          <p:nvPr/>
        </p:nvSpPr>
        <p:spPr bwMode="auto">
          <a:xfrm flipH="1">
            <a:off x="5651500" y="2708275"/>
            <a:ext cx="1225550" cy="865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49" name="Line 21"/>
          <p:cNvSpPr>
            <a:spLocks noChangeShapeType="1"/>
          </p:cNvSpPr>
          <p:nvPr/>
        </p:nvSpPr>
        <p:spPr bwMode="auto">
          <a:xfrm flipH="1">
            <a:off x="4932363" y="1989138"/>
            <a:ext cx="1512887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50" name="Line 22"/>
          <p:cNvSpPr>
            <a:spLocks noChangeShapeType="1"/>
          </p:cNvSpPr>
          <p:nvPr/>
        </p:nvSpPr>
        <p:spPr bwMode="auto">
          <a:xfrm flipH="1">
            <a:off x="4787900" y="2420938"/>
            <a:ext cx="2159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51" name="Line 23"/>
          <p:cNvSpPr>
            <a:spLocks noChangeShapeType="1"/>
          </p:cNvSpPr>
          <p:nvPr/>
        </p:nvSpPr>
        <p:spPr bwMode="auto">
          <a:xfrm>
            <a:off x="3132138" y="2205038"/>
            <a:ext cx="1368425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52" name="Line 24"/>
          <p:cNvSpPr>
            <a:spLocks noChangeShapeType="1"/>
          </p:cNvSpPr>
          <p:nvPr/>
        </p:nvSpPr>
        <p:spPr bwMode="auto">
          <a:xfrm>
            <a:off x="2484438" y="2997200"/>
            <a:ext cx="1655762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53" name="Text Box 25"/>
          <p:cNvSpPr txBox="1">
            <a:spLocks noChangeArrowheads="1"/>
          </p:cNvSpPr>
          <p:nvPr/>
        </p:nvSpPr>
        <p:spPr bwMode="auto">
          <a:xfrm>
            <a:off x="0" y="4437063"/>
            <a:ext cx="2484438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Sinus tympani</a:t>
            </a:r>
          </a:p>
        </p:txBody>
      </p:sp>
      <p:sp>
        <p:nvSpPr>
          <p:cNvPr id="18454" name="Line 26"/>
          <p:cNvSpPr>
            <a:spLocks noChangeShapeType="1"/>
          </p:cNvSpPr>
          <p:nvPr/>
        </p:nvSpPr>
        <p:spPr bwMode="auto">
          <a:xfrm flipV="1">
            <a:off x="2484438" y="4076700"/>
            <a:ext cx="2230437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455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Cavum tympani – mediale Wand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allocsontocskak in situ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773238"/>
            <a:ext cx="69183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2843213" y="6092825"/>
            <a:ext cx="2951162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Membrana tympanica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0" y="5516563"/>
            <a:ext cx="29511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Anulus fibrocartilagineus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323850" y="1268413"/>
            <a:ext cx="29511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Manubrium mallei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003800" y="1268413"/>
            <a:ext cx="29511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Recessus epitympanicus</a:t>
            </a:r>
          </a:p>
        </p:txBody>
      </p: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6192838" y="4508500"/>
            <a:ext cx="2951162" cy="3667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Chorda tympani</a:t>
            </a:r>
          </a:p>
        </p:txBody>
      </p:sp>
      <p:sp>
        <p:nvSpPr>
          <p:cNvPr id="19464" name="Line 11"/>
          <p:cNvSpPr>
            <a:spLocks noChangeShapeType="1"/>
          </p:cNvSpPr>
          <p:nvPr/>
        </p:nvSpPr>
        <p:spPr bwMode="auto">
          <a:xfrm flipV="1">
            <a:off x="4067175" y="4365625"/>
            <a:ext cx="792163" cy="172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5" name="Line 12"/>
          <p:cNvSpPr>
            <a:spLocks noChangeShapeType="1"/>
          </p:cNvSpPr>
          <p:nvPr/>
        </p:nvSpPr>
        <p:spPr bwMode="auto">
          <a:xfrm flipV="1">
            <a:off x="2771775" y="3860800"/>
            <a:ext cx="936625" cy="16557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6" name="Line 13"/>
          <p:cNvSpPr>
            <a:spLocks noChangeShapeType="1"/>
          </p:cNvSpPr>
          <p:nvPr/>
        </p:nvSpPr>
        <p:spPr bwMode="auto">
          <a:xfrm>
            <a:off x="2339975" y="1628775"/>
            <a:ext cx="2592388" cy="2016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7" name="Line 14"/>
          <p:cNvSpPr>
            <a:spLocks noChangeShapeType="1"/>
          </p:cNvSpPr>
          <p:nvPr/>
        </p:nvSpPr>
        <p:spPr bwMode="auto">
          <a:xfrm flipH="1">
            <a:off x="5508625" y="1628775"/>
            <a:ext cx="647700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8" name="Line 15"/>
          <p:cNvSpPr>
            <a:spLocks noChangeShapeType="1"/>
          </p:cNvSpPr>
          <p:nvPr/>
        </p:nvSpPr>
        <p:spPr bwMode="auto">
          <a:xfrm>
            <a:off x="6156325" y="1700213"/>
            <a:ext cx="360363" cy="5762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69" name="Line 16"/>
          <p:cNvSpPr>
            <a:spLocks noChangeShapeType="1"/>
          </p:cNvSpPr>
          <p:nvPr/>
        </p:nvSpPr>
        <p:spPr bwMode="auto">
          <a:xfrm flipH="1" flipV="1">
            <a:off x="6011863" y="4005263"/>
            <a:ext cx="504825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470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Cavum tympani – laterale Wand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Abschnitte des Gehörsystems</a:t>
            </a:r>
          </a:p>
        </p:txBody>
      </p:sp>
      <p:pic>
        <p:nvPicPr>
          <p:cNvPr id="4099" name="Picture 5" descr="atteki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700213"/>
            <a:ext cx="5184775" cy="480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5580063" y="2276475"/>
            <a:ext cx="3240087" cy="119221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/>
              <a:t>Außeres Ohr (Auris externa)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Mittelohr (Auris media)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/>
              <a:t>Innenohr (Auris interna)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allocsontocskak in situ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1773238"/>
            <a:ext cx="69183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0" y="5516563"/>
            <a:ext cx="2951163" cy="7794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hu-HU"/>
              <a:t>Canalis caroticus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hu-HU"/>
              <a:t>(</a:t>
            </a:r>
            <a:r>
              <a:rPr lang="hu-HU" altLang="hu-HU"/>
              <a:t>A</a:t>
            </a:r>
            <a:r>
              <a:rPr lang="en-US" altLang="hu-HU"/>
              <a:t>a. </a:t>
            </a:r>
            <a:r>
              <a:rPr lang="hu-HU" altLang="hu-HU"/>
              <a:t>c</a:t>
            </a:r>
            <a:r>
              <a:rPr lang="en-US" altLang="hu-HU"/>
              <a:t>aroticotympanici)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23850" y="1268413"/>
            <a:ext cx="29511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hu-HU"/>
              <a:t>Tuba auditiva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635375" y="1268413"/>
            <a:ext cx="2951163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M</a:t>
            </a:r>
            <a:r>
              <a:rPr lang="en-US" altLang="hu-HU"/>
              <a:t>. </a:t>
            </a:r>
            <a:r>
              <a:rPr lang="hu-HU" altLang="hu-HU"/>
              <a:t>t</a:t>
            </a:r>
            <a:r>
              <a:rPr lang="en-US" altLang="hu-HU"/>
              <a:t>ensor tympani</a:t>
            </a:r>
          </a:p>
        </p:txBody>
      </p:sp>
      <p:sp>
        <p:nvSpPr>
          <p:cNvPr id="20486" name="Line 10"/>
          <p:cNvSpPr>
            <a:spLocks noChangeShapeType="1"/>
          </p:cNvSpPr>
          <p:nvPr/>
        </p:nvSpPr>
        <p:spPr bwMode="auto">
          <a:xfrm flipV="1">
            <a:off x="2124075" y="4149725"/>
            <a:ext cx="71438" cy="1366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7" name="Line 11"/>
          <p:cNvSpPr>
            <a:spLocks noChangeShapeType="1"/>
          </p:cNvSpPr>
          <p:nvPr/>
        </p:nvSpPr>
        <p:spPr bwMode="auto">
          <a:xfrm>
            <a:off x="900113" y="1628775"/>
            <a:ext cx="1295400" cy="1439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8" name="Line 12"/>
          <p:cNvSpPr>
            <a:spLocks noChangeShapeType="1"/>
          </p:cNvSpPr>
          <p:nvPr/>
        </p:nvSpPr>
        <p:spPr bwMode="auto">
          <a:xfrm flipH="1">
            <a:off x="2916238" y="1628775"/>
            <a:ext cx="863600" cy="86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89" name="Line 13"/>
          <p:cNvSpPr>
            <a:spLocks noChangeShapeType="1"/>
          </p:cNvSpPr>
          <p:nvPr/>
        </p:nvSpPr>
        <p:spPr bwMode="auto">
          <a:xfrm>
            <a:off x="4500563" y="1628775"/>
            <a:ext cx="6477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490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Cavum tympani – vordere Wand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ul s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7056438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Auris interna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Labyrinthus osseus</a:t>
            </a:r>
          </a:p>
        </p:txBody>
      </p:sp>
      <p:pic>
        <p:nvPicPr>
          <p:cNvPr id="22531" name="Picture 4" descr="labyrin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313"/>
            <a:ext cx="4500563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9" descr="labyrinthoss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24413" y="2349500"/>
            <a:ext cx="4319587" cy="3030538"/>
          </a:xfrm>
        </p:spPr>
      </p:pic>
      <p:sp>
        <p:nvSpPr>
          <p:cNvPr id="22533" name="Text Box 11"/>
          <p:cNvSpPr txBox="1">
            <a:spLocks noChangeArrowheads="1"/>
          </p:cNvSpPr>
          <p:nvPr/>
        </p:nvSpPr>
        <p:spPr bwMode="auto">
          <a:xfrm>
            <a:off x="4787900" y="1341438"/>
            <a:ext cx="259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Crus osseum commune</a:t>
            </a:r>
          </a:p>
        </p:txBody>
      </p:sp>
      <p:sp>
        <p:nvSpPr>
          <p:cNvPr id="22534" name="Line 12"/>
          <p:cNvSpPr>
            <a:spLocks noChangeShapeType="1"/>
          </p:cNvSpPr>
          <p:nvPr/>
        </p:nvSpPr>
        <p:spPr bwMode="auto">
          <a:xfrm>
            <a:off x="5148263" y="1708150"/>
            <a:ext cx="1008062" cy="193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3708400" y="5805488"/>
            <a:ext cx="236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hu-HU" altLang="hu-HU"/>
              <a:t>Crus osseum simplex</a:t>
            </a:r>
          </a:p>
        </p:txBody>
      </p:sp>
      <p:sp>
        <p:nvSpPr>
          <p:cNvPr id="22536" name="Line 15"/>
          <p:cNvSpPr>
            <a:spLocks noChangeShapeType="1"/>
          </p:cNvSpPr>
          <p:nvPr/>
        </p:nvSpPr>
        <p:spPr bwMode="auto">
          <a:xfrm flipV="1">
            <a:off x="5651500" y="4508500"/>
            <a:ext cx="433388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6948488" y="2276475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Fenestra vestibuli</a:t>
            </a:r>
          </a:p>
        </p:txBody>
      </p:sp>
      <p:sp>
        <p:nvSpPr>
          <p:cNvPr id="22538" name="Line 17"/>
          <p:cNvSpPr>
            <a:spLocks noChangeShapeType="1"/>
          </p:cNvSpPr>
          <p:nvPr/>
        </p:nvSpPr>
        <p:spPr bwMode="auto">
          <a:xfrm flipH="1">
            <a:off x="7164388" y="2643188"/>
            <a:ext cx="360362" cy="179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9" name="Text Box 19"/>
          <p:cNvSpPr txBox="1">
            <a:spLocks noChangeArrowheads="1"/>
          </p:cNvSpPr>
          <p:nvPr/>
        </p:nvSpPr>
        <p:spPr bwMode="auto">
          <a:xfrm>
            <a:off x="6732588" y="5805488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Fenestra cochleae</a:t>
            </a:r>
          </a:p>
        </p:txBody>
      </p:sp>
      <p:sp>
        <p:nvSpPr>
          <p:cNvPr id="22540" name="Line 20"/>
          <p:cNvSpPr>
            <a:spLocks noChangeShapeType="1"/>
          </p:cNvSpPr>
          <p:nvPr/>
        </p:nvSpPr>
        <p:spPr bwMode="auto">
          <a:xfrm flipH="1" flipV="1">
            <a:off x="6877050" y="5084763"/>
            <a:ext cx="6477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41" name="Text Box 21"/>
          <p:cNvSpPr txBox="1">
            <a:spLocks noChangeArrowheads="1"/>
          </p:cNvSpPr>
          <p:nvPr/>
        </p:nvSpPr>
        <p:spPr bwMode="auto">
          <a:xfrm>
            <a:off x="611188" y="5516563"/>
            <a:ext cx="22367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b="1"/>
              <a:t>Blutversorgung</a:t>
            </a:r>
          </a:p>
          <a:p>
            <a:pPr eaLnBrk="1" hangingPunct="1"/>
            <a:r>
              <a:rPr lang="hu-HU" altLang="hu-HU">
                <a:solidFill>
                  <a:srgbClr val="FF3300"/>
                </a:solidFill>
              </a:rPr>
              <a:t>A. meningea media,</a:t>
            </a:r>
          </a:p>
          <a:p>
            <a:pPr eaLnBrk="1" hangingPunct="1"/>
            <a:r>
              <a:rPr lang="hu-HU" altLang="hu-HU">
                <a:solidFill>
                  <a:srgbClr val="FF3300"/>
                </a:solidFill>
              </a:rPr>
              <a:t>A. pharyngea asc.</a:t>
            </a:r>
          </a:p>
          <a:p>
            <a:pPr eaLnBrk="1" hangingPunct="1"/>
            <a:r>
              <a:rPr lang="hu-HU" altLang="hu-HU">
                <a:solidFill>
                  <a:srgbClr val="FF3300"/>
                </a:solidFill>
              </a:rPr>
              <a:t>A. carotis interna</a:t>
            </a:r>
          </a:p>
        </p:txBody>
      </p:sp>
      <p:sp>
        <p:nvSpPr>
          <p:cNvPr id="22542" name="Szövegdoboz 1"/>
          <p:cNvSpPr txBox="1">
            <a:spLocks noChangeArrowheads="1"/>
          </p:cNvSpPr>
          <p:nvPr/>
        </p:nvSpPr>
        <p:spPr bwMode="auto">
          <a:xfrm>
            <a:off x="5435600" y="1785938"/>
            <a:ext cx="34496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/>
              <a:t>Ampullae osseae </a:t>
            </a:r>
            <a:r>
              <a:rPr lang="hu-HU" altLang="de-DE" sz="1600"/>
              <a:t>(ant., post., lat.)</a:t>
            </a:r>
            <a:endParaRPr lang="hu-HU" altLang="de-DE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6948488" y="2154238"/>
            <a:ext cx="0" cy="14192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 flipH="1">
            <a:off x="6659563" y="2154238"/>
            <a:ext cx="288925" cy="1779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6237288" y="2154238"/>
            <a:ext cx="711200" cy="2787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sz="3200" smtClean="0"/>
              <a:t>Labyrinthus membranaceus I</a:t>
            </a:r>
          </a:p>
        </p:txBody>
      </p:sp>
      <p:pic>
        <p:nvPicPr>
          <p:cNvPr id="23555" name="Picture 9" descr="labyrmem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989138"/>
            <a:ext cx="5588000" cy="408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323850" y="3860800"/>
            <a:ext cx="10969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1600"/>
              <a:t>Ductus</a:t>
            </a:r>
          </a:p>
          <a:p>
            <a:pPr algn="ctr" eaLnBrk="1" hangingPunct="1"/>
            <a:r>
              <a:rPr lang="hu-HU" altLang="hu-HU" sz="1600"/>
              <a:t>cochlearis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3419475" y="981075"/>
            <a:ext cx="2428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Saccus endolymphaticus</a:t>
            </a: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619250" y="1430338"/>
            <a:ext cx="23955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Ductus endolymphaticus</a:t>
            </a:r>
          </a:p>
        </p:txBody>
      </p:sp>
      <p:sp>
        <p:nvSpPr>
          <p:cNvPr id="23559" name="Text Box 13"/>
          <p:cNvSpPr txBox="1">
            <a:spLocks noChangeArrowheads="1"/>
          </p:cNvSpPr>
          <p:nvPr/>
        </p:nvSpPr>
        <p:spPr bwMode="auto">
          <a:xfrm>
            <a:off x="447675" y="4913313"/>
            <a:ext cx="1006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Sacculus</a:t>
            </a:r>
          </a:p>
        </p:txBody>
      </p:sp>
      <p:sp>
        <p:nvSpPr>
          <p:cNvPr id="23560" name="Text Box 14"/>
          <p:cNvSpPr txBox="1">
            <a:spLocks noChangeArrowheads="1"/>
          </p:cNvSpPr>
          <p:nvPr/>
        </p:nvSpPr>
        <p:spPr bwMode="auto">
          <a:xfrm>
            <a:off x="468313" y="5805488"/>
            <a:ext cx="1651000" cy="336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Ductus reuniens</a:t>
            </a:r>
          </a:p>
        </p:txBody>
      </p:sp>
      <p:sp>
        <p:nvSpPr>
          <p:cNvPr id="23561" name="Text Box 15"/>
          <p:cNvSpPr txBox="1">
            <a:spLocks noChangeArrowheads="1"/>
          </p:cNvSpPr>
          <p:nvPr/>
        </p:nvSpPr>
        <p:spPr bwMode="auto">
          <a:xfrm>
            <a:off x="4462463" y="6007100"/>
            <a:ext cx="2428875" cy="336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Ductus utriculosaccularis</a:t>
            </a:r>
          </a:p>
        </p:txBody>
      </p:sp>
      <p:sp>
        <p:nvSpPr>
          <p:cNvPr id="23562" name="Line 17"/>
          <p:cNvSpPr>
            <a:spLocks noChangeShapeType="1"/>
          </p:cNvSpPr>
          <p:nvPr/>
        </p:nvSpPr>
        <p:spPr bwMode="auto">
          <a:xfrm flipH="1">
            <a:off x="3851275" y="1341438"/>
            <a:ext cx="5762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3" name="Line 18"/>
          <p:cNvSpPr>
            <a:spLocks noChangeShapeType="1"/>
          </p:cNvSpPr>
          <p:nvPr/>
        </p:nvSpPr>
        <p:spPr bwMode="auto">
          <a:xfrm>
            <a:off x="2519363" y="1738313"/>
            <a:ext cx="1116012" cy="1114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4" name="Line 19"/>
          <p:cNvSpPr>
            <a:spLocks noChangeShapeType="1"/>
          </p:cNvSpPr>
          <p:nvPr/>
        </p:nvSpPr>
        <p:spPr bwMode="auto">
          <a:xfrm flipV="1">
            <a:off x="1187450" y="4005263"/>
            <a:ext cx="5762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5" name="Line 20"/>
          <p:cNvSpPr>
            <a:spLocks noChangeShapeType="1"/>
          </p:cNvSpPr>
          <p:nvPr/>
        </p:nvSpPr>
        <p:spPr bwMode="auto">
          <a:xfrm flipV="1">
            <a:off x="1476375" y="4365625"/>
            <a:ext cx="18002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6" name="Line 21"/>
          <p:cNvSpPr>
            <a:spLocks noChangeShapeType="1"/>
          </p:cNvSpPr>
          <p:nvPr/>
        </p:nvSpPr>
        <p:spPr bwMode="auto">
          <a:xfrm flipV="1">
            <a:off x="1979613" y="4724400"/>
            <a:ext cx="13684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7" name="Line 22"/>
          <p:cNvSpPr>
            <a:spLocks noChangeShapeType="1"/>
          </p:cNvSpPr>
          <p:nvPr/>
        </p:nvSpPr>
        <p:spPr bwMode="auto">
          <a:xfrm flipH="1" flipV="1">
            <a:off x="3851275" y="4221163"/>
            <a:ext cx="782638" cy="185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68" name="Text Box 23"/>
          <p:cNvSpPr txBox="1">
            <a:spLocks noChangeArrowheads="1"/>
          </p:cNvSpPr>
          <p:nvPr/>
        </p:nvSpPr>
        <p:spPr bwMode="auto">
          <a:xfrm>
            <a:off x="179388" y="2492375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>
                <a:solidFill>
                  <a:schemeClr val="accent2"/>
                </a:solidFill>
              </a:rPr>
              <a:t>Vestibulum</a:t>
            </a:r>
          </a:p>
        </p:txBody>
      </p:sp>
      <p:sp>
        <p:nvSpPr>
          <p:cNvPr id="23569" name="Line 24"/>
          <p:cNvSpPr>
            <a:spLocks noChangeShapeType="1"/>
          </p:cNvSpPr>
          <p:nvPr/>
        </p:nvSpPr>
        <p:spPr bwMode="auto">
          <a:xfrm>
            <a:off x="1476375" y="2781300"/>
            <a:ext cx="2087563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70" name="Text Box 25"/>
          <p:cNvSpPr txBox="1">
            <a:spLocks noChangeArrowheads="1"/>
          </p:cNvSpPr>
          <p:nvPr/>
        </p:nvSpPr>
        <p:spPr bwMode="auto">
          <a:xfrm>
            <a:off x="4716463" y="1557338"/>
            <a:ext cx="2498725" cy="336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Ductus semicircularis ant.</a:t>
            </a:r>
          </a:p>
        </p:txBody>
      </p:sp>
      <p:sp>
        <p:nvSpPr>
          <p:cNvPr id="23571" name="Line 26"/>
          <p:cNvSpPr>
            <a:spLocks noChangeShapeType="1"/>
          </p:cNvSpPr>
          <p:nvPr/>
        </p:nvSpPr>
        <p:spPr bwMode="auto">
          <a:xfrm flipH="1">
            <a:off x="5148263" y="1916113"/>
            <a:ext cx="503237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72" name="Text Box 27"/>
          <p:cNvSpPr txBox="1">
            <a:spLocks noChangeArrowheads="1"/>
          </p:cNvSpPr>
          <p:nvPr/>
        </p:nvSpPr>
        <p:spPr bwMode="auto">
          <a:xfrm>
            <a:off x="5867400" y="2997200"/>
            <a:ext cx="2600325" cy="336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/>
              <a:t>Ductus semicircularis post.</a:t>
            </a:r>
          </a:p>
        </p:txBody>
      </p:sp>
      <p:sp>
        <p:nvSpPr>
          <p:cNvPr id="23573" name="Line 28"/>
          <p:cNvSpPr>
            <a:spLocks noChangeShapeType="1"/>
          </p:cNvSpPr>
          <p:nvPr/>
        </p:nvSpPr>
        <p:spPr bwMode="auto">
          <a:xfrm flipH="1">
            <a:off x="6443663" y="3429000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74" name="Text Box 29"/>
          <p:cNvSpPr txBox="1">
            <a:spLocks noChangeArrowheads="1"/>
          </p:cNvSpPr>
          <p:nvPr/>
        </p:nvSpPr>
        <p:spPr bwMode="auto">
          <a:xfrm>
            <a:off x="6927850" y="4697413"/>
            <a:ext cx="2101850" cy="581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hu-HU" altLang="hu-HU" sz="1600"/>
              <a:t>Ductus semicircularis</a:t>
            </a:r>
          </a:p>
          <a:p>
            <a:pPr algn="ctr" eaLnBrk="1" hangingPunct="1"/>
            <a:r>
              <a:rPr lang="hu-HU" altLang="hu-HU" sz="1600"/>
              <a:t>lat.</a:t>
            </a:r>
          </a:p>
        </p:txBody>
      </p:sp>
      <p:sp>
        <p:nvSpPr>
          <p:cNvPr id="23575" name="Line 30"/>
          <p:cNvSpPr>
            <a:spLocks noChangeShapeType="1"/>
          </p:cNvSpPr>
          <p:nvPr/>
        </p:nvSpPr>
        <p:spPr bwMode="auto">
          <a:xfrm flipH="1" flipV="1">
            <a:off x="6227763" y="486886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3576" name="Szövegdoboz 1"/>
          <p:cNvSpPr txBox="1">
            <a:spLocks noChangeArrowheads="1"/>
          </p:cNvSpPr>
          <p:nvPr/>
        </p:nvSpPr>
        <p:spPr bwMode="auto">
          <a:xfrm>
            <a:off x="2124075" y="5868988"/>
            <a:ext cx="2117725" cy="339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 sz="1600"/>
              <a:t>Canaliculus cochleae</a:t>
            </a:r>
          </a:p>
        </p:txBody>
      </p:sp>
      <p:sp>
        <p:nvSpPr>
          <p:cNvPr id="23577" name="Szövegdoboz 2"/>
          <p:cNvSpPr txBox="1">
            <a:spLocks noChangeArrowheads="1"/>
          </p:cNvSpPr>
          <p:nvPr/>
        </p:nvSpPr>
        <p:spPr bwMode="auto">
          <a:xfrm>
            <a:off x="447675" y="1916113"/>
            <a:ext cx="2063750" cy="3381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 sz="1600"/>
              <a:t>Aqueductus vestibuli</a:t>
            </a: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2268538" y="2295525"/>
            <a:ext cx="1150937" cy="8699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7354887" cy="525462"/>
          </a:xfrm>
        </p:spPr>
        <p:txBody>
          <a:bodyPr>
            <a:normAutofit fontScale="90000"/>
          </a:bodyPr>
          <a:lstStyle/>
          <a:p>
            <a:pPr algn="ctr"/>
            <a:r>
              <a:rPr lang="hu-HU" altLang="hu-HU" sz="3200" b="0" smtClean="0"/>
              <a:t>  Endolymph und Perilymph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388" y="1344613"/>
            <a:ext cx="3887787" cy="4676775"/>
          </a:xfrm>
        </p:spPr>
        <p:txBody>
          <a:bodyPr/>
          <a:lstStyle/>
          <a:p>
            <a:pPr>
              <a:defRPr/>
            </a:pPr>
            <a:r>
              <a:rPr lang="hu-HU" sz="2000" dirty="0" err="1"/>
              <a:t>Endolympha</a:t>
            </a:r>
            <a:r>
              <a:rPr lang="hu-H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dirty="0" err="1" smtClean="0"/>
              <a:t>Wie</a:t>
            </a:r>
            <a:r>
              <a:rPr lang="hu-HU" sz="1800" dirty="0" smtClean="0"/>
              <a:t> </a:t>
            </a:r>
            <a:r>
              <a:rPr lang="hu-HU" sz="1800" b="1" dirty="0" err="1" smtClean="0"/>
              <a:t>intrazelluläre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Flüssigkeit</a:t>
            </a:r>
            <a:r>
              <a:rPr lang="hu-HU" sz="1800" dirty="0" smtClean="0"/>
              <a:t>:    </a:t>
            </a:r>
            <a:r>
              <a:rPr lang="hu-HU" sz="1600" dirty="0" err="1" smtClean="0"/>
              <a:t>Hohe</a:t>
            </a:r>
            <a:r>
              <a:rPr lang="hu-HU" sz="1600" dirty="0" smtClean="0"/>
              <a:t> K+ </a:t>
            </a:r>
            <a:r>
              <a:rPr lang="hu-HU" sz="1600" dirty="0" err="1"/>
              <a:t>niedrige</a:t>
            </a:r>
            <a:r>
              <a:rPr lang="hu-HU" sz="1600" dirty="0"/>
              <a:t> Na+ </a:t>
            </a:r>
            <a:r>
              <a:rPr lang="hu-HU" sz="1600" dirty="0" smtClean="0"/>
              <a:t>Concentration, </a:t>
            </a:r>
            <a:endParaRPr lang="hu-HU" sz="1600" dirty="0"/>
          </a:p>
          <a:p>
            <a:pPr>
              <a:defRPr/>
            </a:pP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dirty="0" err="1" smtClean="0"/>
              <a:t>Produziert</a:t>
            </a:r>
            <a:r>
              <a:rPr lang="hu-HU" sz="1800" dirty="0" smtClean="0"/>
              <a:t> </a:t>
            </a:r>
            <a:r>
              <a:rPr lang="hu-HU" sz="1800" dirty="0" err="1" smtClean="0"/>
              <a:t>wird</a:t>
            </a:r>
            <a:r>
              <a:rPr lang="hu-HU" sz="1800" dirty="0" smtClean="0"/>
              <a:t>: </a:t>
            </a:r>
          </a:p>
          <a:p>
            <a:pPr>
              <a:defRPr/>
            </a:pPr>
            <a:r>
              <a:rPr lang="hu-HU" sz="1800" dirty="0" smtClean="0"/>
              <a:t>     </a:t>
            </a:r>
            <a:r>
              <a:rPr lang="hu-HU" sz="1600" dirty="0" smtClean="0"/>
              <a:t>von </a:t>
            </a:r>
            <a:r>
              <a:rPr lang="hu-HU" sz="1600" dirty="0" err="1" smtClean="0"/>
              <a:t>Stütz</a:t>
            </a:r>
            <a:r>
              <a:rPr lang="hu-HU" sz="1600" dirty="0" smtClean="0"/>
              <a:t> </a:t>
            </a:r>
            <a:r>
              <a:rPr lang="hu-HU" sz="1600" dirty="0" err="1" smtClean="0"/>
              <a:t>Zellen</a:t>
            </a:r>
            <a:r>
              <a:rPr lang="hu-HU" sz="1600" dirty="0" smtClean="0"/>
              <a:t> des                       </a:t>
            </a:r>
            <a:r>
              <a:rPr lang="hu-HU" sz="1600" dirty="0" err="1" smtClean="0"/>
              <a:t>häutigen</a:t>
            </a:r>
            <a:r>
              <a:rPr lang="hu-HU" sz="1600" dirty="0" smtClean="0"/>
              <a:t>  </a:t>
            </a:r>
            <a:r>
              <a:rPr lang="hu-HU" sz="1600" dirty="0" err="1" smtClean="0"/>
              <a:t>Labyrinth</a:t>
            </a:r>
            <a:r>
              <a:rPr lang="hu-HU" sz="1600" dirty="0" smtClean="0"/>
              <a:t>, und von </a:t>
            </a:r>
            <a:r>
              <a:rPr lang="hu-HU" sz="1600" dirty="0" err="1" smtClean="0"/>
              <a:t>Stria</a:t>
            </a:r>
            <a:r>
              <a:rPr lang="hu-HU" sz="1600" dirty="0" smtClean="0"/>
              <a:t> </a:t>
            </a:r>
            <a:r>
              <a:rPr lang="hu-HU" sz="1600" dirty="0" err="1" smtClean="0"/>
              <a:t>vascularis</a:t>
            </a:r>
            <a:r>
              <a:rPr lang="hu-HU" sz="1600" dirty="0" smtClean="0"/>
              <a:t> des </a:t>
            </a:r>
            <a:r>
              <a:rPr lang="hu-HU" sz="1600" dirty="0" err="1" smtClean="0"/>
              <a:t>Ductus</a:t>
            </a:r>
            <a:r>
              <a:rPr lang="hu-HU" sz="1600" dirty="0" smtClean="0"/>
              <a:t> </a:t>
            </a:r>
            <a:r>
              <a:rPr lang="hu-HU" sz="1600" dirty="0" err="1" smtClean="0"/>
              <a:t>cochlearis</a:t>
            </a:r>
            <a:r>
              <a:rPr lang="hu-HU" sz="1600" dirty="0" smtClean="0"/>
              <a:t>,</a:t>
            </a:r>
            <a:endParaRPr lang="hu-HU" sz="1600" dirty="0"/>
          </a:p>
          <a:p>
            <a:pPr>
              <a:defRPr/>
            </a:pP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sz="1800" dirty="0" err="1" smtClean="0"/>
              <a:t>Resorbtion</a:t>
            </a:r>
            <a:r>
              <a:rPr lang="hu-HU" sz="1600" dirty="0" smtClean="0"/>
              <a:t>: </a:t>
            </a:r>
            <a:r>
              <a:rPr lang="hu-HU" sz="1600" dirty="0" err="1" smtClean="0"/>
              <a:t>Saccus</a:t>
            </a:r>
            <a:r>
              <a:rPr lang="hu-HU" sz="1600" dirty="0" smtClean="0"/>
              <a:t> </a:t>
            </a:r>
            <a:r>
              <a:rPr lang="hu-HU" sz="1600" dirty="0" err="1" smtClean="0"/>
              <a:t>endolymphaticus</a:t>
            </a:r>
            <a:r>
              <a:rPr lang="hu-HU" sz="1600" dirty="0" smtClean="0"/>
              <a:t> </a:t>
            </a:r>
            <a:endParaRPr lang="hu-HU" sz="1600" dirty="0"/>
          </a:p>
          <a:p>
            <a:pPr>
              <a:defRPr/>
            </a:pP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4427538" y="1700213"/>
            <a:ext cx="4716462" cy="218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000" dirty="0" err="1"/>
              <a:t>Perilympha</a:t>
            </a:r>
            <a:r>
              <a:rPr lang="hu-HU" sz="2000" dirty="0"/>
              <a:t>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/>
              <a:t>Wie</a:t>
            </a:r>
            <a:r>
              <a:rPr lang="hu-HU" dirty="0"/>
              <a:t> </a:t>
            </a:r>
            <a:r>
              <a:rPr lang="hu-HU" dirty="0" err="1"/>
              <a:t>das</a:t>
            </a:r>
            <a:r>
              <a:rPr lang="hu-HU" dirty="0"/>
              <a:t> </a:t>
            </a:r>
            <a:r>
              <a:rPr lang="hu-HU" dirty="0" err="1"/>
              <a:t>Liquor</a:t>
            </a:r>
            <a:r>
              <a:rPr lang="hu-HU" dirty="0"/>
              <a:t> (</a:t>
            </a:r>
            <a:r>
              <a:rPr lang="hu-HU" dirty="0" err="1"/>
              <a:t>extrazell</a:t>
            </a:r>
            <a:r>
              <a:rPr lang="hu-HU" dirty="0"/>
              <a:t>. </a:t>
            </a:r>
            <a:r>
              <a:rPr lang="hu-HU" dirty="0" err="1"/>
              <a:t>Flüssigkeit</a:t>
            </a:r>
            <a:endParaRPr lang="hu-HU" dirty="0"/>
          </a:p>
          <a:p>
            <a:pPr eaLnBrk="1" hangingPunct="1">
              <a:defRPr/>
            </a:pPr>
            <a:r>
              <a:rPr lang="hu-HU" sz="1600" dirty="0"/>
              <a:t>      (</a:t>
            </a:r>
            <a:r>
              <a:rPr lang="hu-HU" sz="1600" dirty="0" err="1"/>
              <a:t>hohe</a:t>
            </a:r>
            <a:r>
              <a:rPr lang="hu-HU" sz="1600" dirty="0"/>
              <a:t> Na+, </a:t>
            </a:r>
            <a:r>
              <a:rPr lang="hu-HU" sz="1600" dirty="0" err="1"/>
              <a:t>niedrige</a:t>
            </a:r>
            <a:r>
              <a:rPr lang="hu-HU" sz="1600" dirty="0"/>
              <a:t> K+</a:t>
            </a:r>
            <a:r>
              <a:rPr lang="hu-HU" sz="1600" dirty="0" err="1"/>
              <a:t>-Konzentration</a:t>
            </a:r>
            <a:endParaRPr lang="hu-HU" sz="1600" dirty="0"/>
          </a:p>
          <a:p>
            <a:pPr eaLnBrk="1" hangingPunct="1">
              <a:defRPr/>
            </a:pPr>
            <a:endParaRPr lang="hu-HU" sz="1600" dirty="0"/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sz="1600" dirty="0" err="1"/>
              <a:t>Ist</a:t>
            </a:r>
            <a:r>
              <a:rPr lang="hu-HU" sz="1600" dirty="0"/>
              <a:t> mit </a:t>
            </a:r>
            <a:r>
              <a:rPr lang="hu-HU" sz="1600" dirty="0" err="1"/>
              <a:t>dem</a:t>
            </a:r>
            <a:r>
              <a:rPr lang="hu-HU" sz="1600" dirty="0"/>
              <a:t> </a:t>
            </a:r>
            <a:r>
              <a:rPr lang="hu-HU" sz="1600" dirty="0" err="1"/>
              <a:t>subarachnoidealen</a:t>
            </a:r>
            <a:r>
              <a:rPr lang="hu-HU" sz="1600" dirty="0"/>
              <a:t> Raum </a:t>
            </a:r>
            <a:r>
              <a:rPr lang="hu-HU" sz="1600" dirty="0" err="1"/>
              <a:t>in</a:t>
            </a:r>
            <a:r>
              <a:rPr lang="hu-HU" sz="1600" dirty="0"/>
              <a:t> </a:t>
            </a:r>
            <a:r>
              <a:rPr lang="hu-HU" sz="1600" dirty="0" err="1"/>
              <a:t>Verbindung</a:t>
            </a:r>
            <a:r>
              <a:rPr lang="hu-HU" sz="1600" dirty="0"/>
              <a:t> </a:t>
            </a:r>
          </a:p>
          <a:p>
            <a:pPr eaLnBrk="1" hangingPunct="1">
              <a:defRPr/>
            </a:pPr>
            <a:endParaRPr lang="hu-HU" sz="1600" dirty="0"/>
          </a:p>
          <a:p>
            <a:pPr eaLnBrk="1" hangingPunct="1"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Cochlea (Schnecke)</a:t>
            </a:r>
          </a:p>
        </p:txBody>
      </p:sp>
      <p:pic>
        <p:nvPicPr>
          <p:cNvPr id="25603" name="Picture 3" descr="ful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925" y="1093788"/>
            <a:ext cx="56896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11"/>
          <p:cNvSpPr txBox="1">
            <a:spLocks noChangeArrowheads="1"/>
          </p:cNvSpPr>
          <p:nvPr/>
        </p:nvSpPr>
        <p:spPr bwMode="auto">
          <a:xfrm>
            <a:off x="1400175" y="1165225"/>
            <a:ext cx="1658938" cy="368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Scala vestibuli</a:t>
            </a:r>
          </a:p>
        </p:txBody>
      </p:sp>
      <p:sp>
        <p:nvSpPr>
          <p:cNvPr id="25605" name="Line 17"/>
          <p:cNvSpPr>
            <a:spLocks noChangeShapeType="1"/>
          </p:cNvSpPr>
          <p:nvPr/>
        </p:nvSpPr>
        <p:spPr bwMode="auto">
          <a:xfrm>
            <a:off x="2987675" y="1620838"/>
            <a:ext cx="1512888" cy="2239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6" name="Text Box 11"/>
          <p:cNvSpPr txBox="1">
            <a:spLocks noChangeArrowheads="1"/>
          </p:cNvSpPr>
          <p:nvPr/>
        </p:nvSpPr>
        <p:spPr bwMode="auto">
          <a:xfrm>
            <a:off x="6659563" y="4941888"/>
            <a:ext cx="1660525" cy="368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Scala vestibuli</a:t>
            </a:r>
          </a:p>
        </p:txBody>
      </p:sp>
      <p:sp>
        <p:nvSpPr>
          <p:cNvPr id="25607" name="Line 17"/>
          <p:cNvSpPr>
            <a:spLocks noChangeShapeType="1"/>
          </p:cNvSpPr>
          <p:nvPr/>
        </p:nvSpPr>
        <p:spPr bwMode="auto">
          <a:xfrm flipH="1" flipV="1">
            <a:off x="4967288" y="4884738"/>
            <a:ext cx="1692275" cy="273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8" name="Line 17"/>
          <p:cNvSpPr>
            <a:spLocks noChangeShapeType="1"/>
          </p:cNvSpPr>
          <p:nvPr/>
        </p:nvSpPr>
        <p:spPr bwMode="auto">
          <a:xfrm flipV="1">
            <a:off x="1979613" y="4314825"/>
            <a:ext cx="2135187" cy="8429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609" name="Text Box 11"/>
          <p:cNvSpPr txBox="1">
            <a:spLocks noChangeArrowheads="1"/>
          </p:cNvSpPr>
          <p:nvPr/>
        </p:nvSpPr>
        <p:spPr bwMode="auto">
          <a:xfrm>
            <a:off x="396875" y="5233988"/>
            <a:ext cx="2006600" cy="36988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Ductus cochlearis</a:t>
            </a:r>
          </a:p>
        </p:txBody>
      </p:sp>
      <p:sp>
        <p:nvSpPr>
          <p:cNvPr id="2" name="Téglalap 1"/>
          <p:cNvSpPr/>
          <p:nvPr/>
        </p:nvSpPr>
        <p:spPr>
          <a:xfrm>
            <a:off x="246063" y="5876925"/>
            <a:ext cx="3868737" cy="923925"/>
          </a:xfrm>
          <a:prstGeom prst="rect">
            <a:avLst/>
          </a:prstGeom>
          <a:solidFill>
            <a:srgbClr val="92D05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000" dirty="0" err="1">
                <a:latin typeface="Arial" panose="020B0604020202020204" pitchFamily="34" charset="0"/>
              </a:rPr>
              <a:t>Endolymph</a:t>
            </a:r>
            <a:r>
              <a:rPr lang="hu-HU" sz="2000" dirty="0">
                <a:latin typeface="Arial" panose="020B0604020202020204" pitchFamily="34" charset="0"/>
              </a:rPr>
              <a:t>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dirty="0" err="1">
                <a:latin typeface="Arial" panose="020B0604020202020204" pitchFamily="34" charset="0"/>
              </a:rPr>
              <a:t>Wie</a:t>
            </a:r>
            <a:r>
              <a:rPr lang="hu-HU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intrazelluläre</a:t>
            </a:r>
            <a:r>
              <a:rPr lang="hu-HU" b="1" dirty="0">
                <a:latin typeface="Arial" panose="020B0604020202020204" pitchFamily="34" charset="0"/>
              </a:rPr>
              <a:t> </a:t>
            </a:r>
            <a:r>
              <a:rPr lang="hu-HU" b="1" dirty="0" err="1">
                <a:latin typeface="Arial" panose="020B0604020202020204" pitchFamily="34" charset="0"/>
              </a:rPr>
              <a:t>Flüssigkeit</a:t>
            </a:r>
            <a:r>
              <a:rPr lang="hu-HU" dirty="0">
                <a:latin typeface="Arial" panose="020B0604020202020204" pitchFamily="34" charset="0"/>
              </a:rPr>
              <a:t>:   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sz="1600" dirty="0" err="1">
                <a:latin typeface="Arial" panose="020B0604020202020204" pitchFamily="34" charset="0"/>
              </a:rPr>
              <a:t>Hohe</a:t>
            </a:r>
            <a:r>
              <a:rPr lang="hu-HU" sz="1600" dirty="0">
                <a:latin typeface="Arial" panose="020B0604020202020204" pitchFamily="34" charset="0"/>
              </a:rPr>
              <a:t> K+ </a:t>
            </a:r>
            <a:r>
              <a:rPr lang="hu-HU" sz="1600" dirty="0" err="1">
                <a:latin typeface="Arial" panose="020B0604020202020204" pitchFamily="34" charset="0"/>
              </a:rPr>
              <a:t>niedrige</a:t>
            </a:r>
            <a:r>
              <a:rPr lang="hu-HU" sz="1600" dirty="0">
                <a:latin typeface="Arial" panose="020B0604020202020204" pitchFamily="34" charset="0"/>
              </a:rPr>
              <a:t> Na+ Concentration</a:t>
            </a:r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730750" y="5805488"/>
            <a:ext cx="4162425" cy="95408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2000" dirty="0" err="1"/>
              <a:t>Perilymph</a:t>
            </a:r>
            <a:r>
              <a:rPr lang="hu-HU" sz="2400" dirty="0"/>
              <a:t>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hu-HU" sz="1600" dirty="0" err="1"/>
              <a:t>Wie</a:t>
            </a:r>
            <a:r>
              <a:rPr lang="hu-HU" sz="1600" dirty="0"/>
              <a:t> </a:t>
            </a:r>
            <a:r>
              <a:rPr lang="hu-HU" sz="1600" dirty="0" err="1"/>
              <a:t>das</a:t>
            </a:r>
            <a:r>
              <a:rPr lang="hu-HU" sz="1600" dirty="0"/>
              <a:t> </a:t>
            </a:r>
            <a:r>
              <a:rPr lang="hu-HU" sz="1600" dirty="0" err="1"/>
              <a:t>Liquor</a:t>
            </a:r>
            <a:r>
              <a:rPr lang="hu-HU" sz="1600" dirty="0"/>
              <a:t> (</a:t>
            </a:r>
            <a:r>
              <a:rPr lang="hu-HU" sz="1600" dirty="0" err="1"/>
              <a:t>extrazell</a:t>
            </a:r>
            <a:r>
              <a:rPr lang="hu-HU" sz="1600" dirty="0"/>
              <a:t>. </a:t>
            </a:r>
            <a:r>
              <a:rPr lang="hu-HU" sz="1600" dirty="0" err="1"/>
              <a:t>Flüssigkeit</a:t>
            </a:r>
            <a:r>
              <a:rPr lang="hu-HU" sz="1600" dirty="0"/>
              <a:t>)</a:t>
            </a:r>
          </a:p>
          <a:p>
            <a:pPr eaLnBrk="1" hangingPunct="1">
              <a:defRPr/>
            </a:pPr>
            <a:r>
              <a:rPr lang="hu-HU" sz="1600" dirty="0"/>
              <a:t>      (</a:t>
            </a:r>
            <a:r>
              <a:rPr lang="hu-HU" sz="1600" dirty="0" err="1"/>
              <a:t>hohe</a:t>
            </a:r>
            <a:r>
              <a:rPr lang="hu-HU" sz="1600" dirty="0"/>
              <a:t> Na+, </a:t>
            </a:r>
            <a:r>
              <a:rPr lang="hu-HU" sz="1600" dirty="0" err="1"/>
              <a:t>niedrige</a:t>
            </a:r>
            <a:r>
              <a:rPr lang="hu-HU" sz="1600" dirty="0"/>
              <a:t> K+-</a:t>
            </a:r>
            <a:r>
              <a:rPr lang="hu-HU" sz="1600" dirty="0" err="1"/>
              <a:t>Konzentration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>
              <a:defRPr/>
            </a:pPr>
            <a:r>
              <a:rPr lang="hu-HU" sz="3200" dirty="0" err="1" smtClean="0">
                <a:latin typeface="+mn-lt"/>
              </a:rPr>
              <a:t>Ductus</a:t>
            </a:r>
            <a:r>
              <a:rPr lang="hu-HU" sz="3200" dirty="0" smtClean="0">
                <a:latin typeface="+mn-lt"/>
              </a:rPr>
              <a:t> </a:t>
            </a:r>
            <a:r>
              <a:rPr lang="hu-HU" sz="3200" dirty="0" err="1" smtClean="0">
                <a:latin typeface="+mn-lt"/>
              </a:rPr>
              <a:t>cochlearis</a:t>
            </a:r>
            <a:r>
              <a:rPr lang="hu-HU" sz="3200" dirty="0" smtClean="0">
                <a:latin typeface="+mn-lt"/>
              </a:rPr>
              <a:t> </a:t>
            </a:r>
          </a:p>
        </p:txBody>
      </p:sp>
      <p:pic>
        <p:nvPicPr>
          <p:cNvPr id="26627" name="Picture 5" descr="cochleaelőadá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1196975"/>
            <a:ext cx="3594100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cochleaTolu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708400" y="2852738"/>
            <a:ext cx="5326063" cy="3600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>
          <a:xfrm>
            <a:off x="3121025" y="188913"/>
            <a:ext cx="3106738" cy="777875"/>
          </a:xfrm>
        </p:spPr>
        <p:txBody>
          <a:bodyPr>
            <a:flatTx/>
          </a:bodyPr>
          <a:lstStyle/>
          <a:p>
            <a:pPr>
              <a:defRPr/>
            </a:pPr>
            <a:r>
              <a:rPr lang="hu-HU" sz="3200" dirty="0" err="1" smtClean="0">
                <a:latin typeface="+mn-lt"/>
              </a:rPr>
              <a:t>Corti-Organ</a:t>
            </a:r>
            <a:endParaRPr lang="en-US" sz="3200" dirty="0" smtClean="0">
              <a:latin typeface="+mn-lt"/>
            </a:endParaRPr>
          </a:p>
        </p:txBody>
      </p:sp>
      <p:pic>
        <p:nvPicPr>
          <p:cNvPr id="27651" name="Picture 5" descr="cortisé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48339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humcortisca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3544888"/>
            <a:ext cx="4211637" cy="2908300"/>
          </a:xfrm>
          <a:noFill/>
        </p:spPr>
      </p:pic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6157913" y="6432550"/>
            <a:ext cx="2360612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400" b="1">
                <a:latin typeface="Times New Roman" pitchFamily="18" charset="0"/>
              </a:rPr>
              <a:t>Menschliches  Corti-Organ</a:t>
            </a:r>
            <a:endParaRPr lang="en-US" altLang="hu-HU" sz="1400" b="1">
              <a:latin typeface="Times New Roman" pitchFamily="18" charset="0"/>
            </a:endParaRPr>
          </a:p>
        </p:txBody>
      </p:sp>
      <p:sp>
        <p:nvSpPr>
          <p:cNvPr id="91142" name="Text Box 9"/>
          <p:cNvSpPr txBox="1">
            <a:spLocks noChangeArrowheads="1"/>
          </p:cNvSpPr>
          <p:nvPr/>
        </p:nvSpPr>
        <p:spPr bwMode="auto">
          <a:xfrm>
            <a:off x="4833938" y="1196975"/>
            <a:ext cx="431006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-</a:t>
            </a:r>
            <a:r>
              <a:rPr lang="hu-HU" sz="1600" b="1" dirty="0" err="1">
                <a:latin typeface="+mn-lt"/>
              </a:rPr>
              <a:t>polarisierte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Epithelzellen</a:t>
            </a:r>
            <a:r>
              <a:rPr lang="hu-HU" sz="1600" b="1" dirty="0">
                <a:latin typeface="+mn-lt"/>
              </a:rPr>
              <a:t> (</a:t>
            </a:r>
            <a:r>
              <a:rPr lang="hu-HU" sz="1600" b="1" dirty="0" err="1">
                <a:latin typeface="+mn-lt"/>
              </a:rPr>
              <a:t>Haarzellen</a:t>
            </a:r>
            <a:r>
              <a:rPr lang="hu-HU" sz="1600" b="1" dirty="0">
                <a:latin typeface="+mn-lt"/>
              </a:rPr>
              <a:t> + </a:t>
            </a:r>
          </a:p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   </a:t>
            </a:r>
            <a:r>
              <a:rPr lang="hu-HU" sz="1600" b="1" dirty="0" err="1">
                <a:latin typeface="+mn-lt"/>
              </a:rPr>
              <a:t>Stützzellen</a:t>
            </a:r>
            <a:r>
              <a:rPr lang="hu-HU" sz="1600" b="1" dirty="0">
                <a:latin typeface="+mn-lt"/>
              </a:rPr>
              <a:t>) – </a:t>
            </a:r>
            <a:r>
              <a:rPr lang="hu-HU" sz="1600" b="1" dirty="0" err="1">
                <a:latin typeface="+mn-lt"/>
              </a:rPr>
              <a:t>aus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dem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Ohrplakoden</a:t>
            </a:r>
            <a:endParaRPr lang="hu-HU" sz="1600" b="1" dirty="0">
              <a:latin typeface="+mn-lt"/>
            </a:endParaRPr>
          </a:p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  </a:t>
            </a:r>
            <a:r>
              <a:rPr lang="hu-HU" sz="1600" b="1" dirty="0" err="1">
                <a:latin typeface="+mn-lt"/>
              </a:rPr>
              <a:t>-speziale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Basalmembran</a:t>
            </a:r>
            <a:r>
              <a:rPr lang="hu-HU" sz="1600" b="1" dirty="0">
                <a:latin typeface="+mn-lt"/>
              </a:rPr>
              <a:t> + </a:t>
            </a:r>
            <a:r>
              <a:rPr lang="hu-HU" sz="1600" b="1" dirty="0" err="1">
                <a:latin typeface="+mn-lt"/>
              </a:rPr>
              <a:t>Matrix</a:t>
            </a:r>
            <a:r>
              <a:rPr lang="hu-HU" sz="1600" b="1" dirty="0">
                <a:latin typeface="+mn-lt"/>
              </a:rPr>
              <a:t> =</a:t>
            </a:r>
          </a:p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   	</a:t>
            </a:r>
            <a:r>
              <a:rPr lang="hu-HU" sz="1600" b="1" dirty="0" err="1">
                <a:latin typeface="+mn-lt"/>
              </a:rPr>
              <a:t>Membrana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basilaris</a:t>
            </a:r>
            <a:endParaRPr lang="hu-HU" sz="1600" b="1" dirty="0">
              <a:latin typeface="+mn-lt"/>
            </a:endParaRPr>
          </a:p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  </a:t>
            </a:r>
            <a:r>
              <a:rPr lang="hu-HU" sz="1600" b="1" dirty="0" err="1">
                <a:latin typeface="+mn-lt"/>
              </a:rPr>
              <a:t>-Nervenendigungen</a:t>
            </a:r>
            <a:endParaRPr lang="hu-HU" sz="1600" b="1" dirty="0">
              <a:latin typeface="+mn-lt"/>
            </a:endParaRPr>
          </a:p>
          <a:p>
            <a:pPr eaLnBrk="1" hangingPunct="1">
              <a:defRPr/>
            </a:pPr>
            <a:r>
              <a:rPr lang="hu-HU" sz="1600" b="1" dirty="0">
                <a:latin typeface="+mn-lt"/>
              </a:rPr>
              <a:t>  </a:t>
            </a:r>
            <a:r>
              <a:rPr lang="hu-HU" sz="1600" b="1" dirty="0" err="1">
                <a:latin typeface="+mn-lt"/>
              </a:rPr>
              <a:t>-Membrana</a:t>
            </a:r>
            <a:r>
              <a:rPr lang="hu-HU" sz="1600" b="1" dirty="0">
                <a:latin typeface="+mn-lt"/>
              </a:rPr>
              <a:t> </a:t>
            </a:r>
            <a:r>
              <a:rPr lang="hu-HU" sz="1600" b="1" dirty="0" err="1">
                <a:latin typeface="+mn-lt"/>
              </a:rPr>
              <a:t>tectoria</a:t>
            </a:r>
            <a:endParaRPr lang="en-US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Corti-Organ</a:t>
            </a:r>
          </a:p>
        </p:txBody>
      </p:sp>
      <p:pic>
        <p:nvPicPr>
          <p:cNvPr id="12291" name="Picture 4" descr="cortine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1630363"/>
            <a:ext cx="8893175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cochl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88913"/>
            <a:ext cx="34829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6" descr="cochlea funkcio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933825"/>
            <a:ext cx="4079875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organ_of_cort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404813"/>
            <a:ext cx="33337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9" descr="cochlea funkc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263" y="2852738"/>
            <a:ext cx="3522662" cy="344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ful s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2205038"/>
            <a:ext cx="579596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5688013" y="1844675"/>
            <a:ext cx="3455987" cy="147796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b="1"/>
              <a:t>Ohrmuschel (Auricula)</a:t>
            </a:r>
          </a:p>
          <a:p>
            <a:pPr eaLnBrk="1" hangingPunct="1">
              <a:spcBef>
                <a:spcPct val="50000"/>
              </a:spcBef>
            </a:pPr>
            <a:endParaRPr lang="hu-HU" altLang="hu-HU" b="1"/>
          </a:p>
          <a:p>
            <a:pPr eaLnBrk="1" hangingPunct="1">
              <a:spcBef>
                <a:spcPct val="50000"/>
              </a:spcBef>
            </a:pPr>
            <a:r>
              <a:rPr lang="hu-HU" altLang="hu-HU" b="1"/>
              <a:t>Außerer Gehörgang (Meatus acusticus externus)</a:t>
            </a: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479425" y="4484688"/>
            <a:ext cx="244633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Außeres Ohr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altLang="de-DE" sz="2000" b="0"/>
          </a:p>
          <a:p>
            <a:pPr algn="l"/>
            <a:endParaRPr lang="en-US" altLang="de-DE" sz="2000" b="0"/>
          </a:p>
          <a:p>
            <a:pPr algn="l"/>
            <a:endParaRPr lang="en-US" altLang="de-DE" sz="2000" b="0"/>
          </a:p>
          <a:p>
            <a:pPr algn="l"/>
            <a:endParaRPr lang="en-US" altLang="de-DE" sz="2000" b="0"/>
          </a:p>
          <a:p>
            <a:pPr algn="l"/>
            <a:endParaRPr lang="en-US" altLang="de-DE" b="0"/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01600" y="1089025"/>
            <a:ext cx="4629150" cy="5078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>
                <a:solidFill>
                  <a:schemeClr val="tx1"/>
                </a:solidFill>
              </a:rPr>
              <a:t>Die Gene der Taubheit (deafness genes):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Stereozilien: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>
                <a:solidFill>
                  <a:schemeClr val="tx1"/>
                </a:solidFill>
              </a:rPr>
              <a:t>miozin VI, VIIa, XVa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>
                <a:solidFill>
                  <a:schemeClr val="tx1"/>
                </a:solidFill>
              </a:rPr>
              <a:t>cadherin 23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äussere Haarzellen: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>
                <a:solidFill>
                  <a:schemeClr val="tx1"/>
                </a:solidFill>
              </a:rPr>
              <a:t>prestin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innere Haarzellen: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 i="1">
                <a:solidFill>
                  <a:schemeClr val="tx1"/>
                </a:solidFill>
              </a:rPr>
              <a:t>		otoferlin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 Phalangenzellen: 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 u="sng">
                <a:solidFill>
                  <a:schemeClr val="tx1"/>
                </a:solidFill>
              </a:rPr>
              <a:t>konnexin 26</a:t>
            </a:r>
            <a:r>
              <a:rPr lang="hu-HU" altLang="de-DE" sz="1800" b="0">
                <a:solidFill>
                  <a:schemeClr val="tx1"/>
                </a:solidFill>
              </a:rPr>
              <a:t> (gap junction)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Membrana basilaris: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>
                <a:solidFill>
                  <a:schemeClr val="tx1"/>
                </a:solidFill>
              </a:rPr>
              <a:t>Kollagen Typ IV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 i="1">
                <a:solidFill>
                  <a:schemeClr val="tx1"/>
                </a:solidFill>
              </a:rPr>
              <a:t>		usherin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Membrana tectoria: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  <a:r>
              <a:rPr lang="hu-HU" altLang="de-DE" sz="1800" b="0" i="1">
                <a:solidFill>
                  <a:schemeClr val="tx1"/>
                </a:solidFill>
              </a:rPr>
              <a:t>tectorin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 i="1">
                <a:solidFill>
                  <a:schemeClr val="tx1"/>
                </a:solidFill>
              </a:rPr>
              <a:t>		otoancorin</a:t>
            </a:r>
            <a:r>
              <a:rPr lang="hu-HU" altLang="de-DE" sz="1800" b="0">
                <a:solidFill>
                  <a:schemeClr val="tx1"/>
                </a:solidFill>
              </a:rPr>
              <a:t>	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</a:p>
          <a:p>
            <a:pPr algn="l">
              <a:tabLst>
                <a:tab pos="177800" algn="l"/>
                <a:tab pos="355600" algn="l"/>
                <a:tab pos="533400" algn="l"/>
                <a:tab pos="719138" algn="l"/>
                <a:tab pos="2333625" algn="r"/>
              </a:tabLst>
            </a:pPr>
            <a:r>
              <a:rPr lang="hu-HU" altLang="de-DE" sz="1800" b="0">
                <a:solidFill>
                  <a:schemeClr val="tx1"/>
                </a:solidFill>
              </a:rPr>
              <a:t>		</a:t>
            </a:r>
          </a:p>
        </p:txBody>
      </p:sp>
      <p:pic>
        <p:nvPicPr>
          <p:cNvPr id="25604" name="Picture 6" descr="functi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88" y="1722438"/>
            <a:ext cx="4313237" cy="506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0" y="217488"/>
            <a:ext cx="91440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altLang="de-DE" sz="3200" b="0">
                <a:solidFill>
                  <a:schemeClr val="tx1"/>
                </a:solidFill>
              </a:rPr>
              <a:t>Schallempfindungsstörungen</a:t>
            </a:r>
            <a:r>
              <a:rPr lang="hu-HU" altLang="de-DE" sz="2800" b="0">
                <a:solidFill>
                  <a:schemeClr val="tx1"/>
                </a:solidFill>
              </a:rPr>
              <a:t> </a:t>
            </a:r>
            <a:r>
              <a:rPr lang="hu-HU" altLang="de-DE" sz="3200" b="0">
                <a:solidFill>
                  <a:schemeClr val="tx1"/>
                </a:solidFill>
              </a:rPr>
              <a:t>der Entwicklung</a:t>
            </a:r>
            <a:r>
              <a:rPr lang="hu-HU" altLang="de-DE" sz="2800" b="0">
                <a:solidFill>
                  <a:schemeClr val="tx1"/>
                </a:solidFill>
              </a:rPr>
              <a:t> </a:t>
            </a:r>
            <a:r>
              <a:rPr lang="hu-HU" altLang="de-DE" sz="2800">
                <a:solidFill>
                  <a:srgbClr val="CCEC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allopal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33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5" descr="outil_jaune05_img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476250"/>
            <a:ext cx="5111750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Line 9"/>
          <p:cNvSpPr>
            <a:spLocks noChangeShapeType="1"/>
          </p:cNvSpPr>
          <p:nvPr/>
        </p:nvSpPr>
        <p:spPr bwMode="auto">
          <a:xfrm flipV="1">
            <a:off x="4787900" y="2997200"/>
            <a:ext cx="1473200" cy="18716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9701" name="Text Box 16"/>
          <p:cNvSpPr txBox="1">
            <a:spLocks noChangeArrowheads="1"/>
          </p:cNvSpPr>
          <p:nvPr/>
        </p:nvSpPr>
        <p:spPr bwMode="auto">
          <a:xfrm>
            <a:off x="3635375" y="4941888"/>
            <a:ext cx="1981200" cy="33655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b="1"/>
              <a:t>Primäre Hörrinde</a:t>
            </a:r>
            <a:endParaRPr lang="en-US" altLang="hu-H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balanc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4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4859338" y="115888"/>
            <a:ext cx="4176712" cy="19383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4000"/>
              <a:t>Rezeptoren der Gleichgewichts-wahrnehmung</a:t>
            </a:r>
            <a:endParaRPr lang="en-US" altLang="hu-HU" sz="4000"/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5811838" y="3117850"/>
            <a:ext cx="2808287" cy="13382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/>
              <a:t>Canalis semicircularis</a:t>
            </a:r>
            <a:r>
              <a:rPr lang="en-US" altLang="hu-HU" dirty="0"/>
              <a:t>: </a:t>
            </a:r>
            <a:r>
              <a:rPr lang="hu-HU" altLang="hu-HU" dirty="0" smtClean="0"/>
              <a:t>Drehbeschleunigung</a:t>
            </a:r>
            <a:endParaRPr lang="en-US" altLang="hu-HU" dirty="0"/>
          </a:p>
          <a:p>
            <a:pPr eaLnBrk="1" hangingPunct="1">
              <a:spcBef>
                <a:spcPct val="50000"/>
              </a:spcBef>
            </a:pPr>
            <a:r>
              <a:rPr lang="en-US" altLang="hu-HU" dirty="0" err="1"/>
              <a:t>Saccul</a:t>
            </a:r>
            <a:r>
              <a:rPr lang="hu-HU" altLang="hu-HU" dirty="0"/>
              <a:t>us</a:t>
            </a:r>
            <a:r>
              <a:rPr lang="en-US" altLang="hu-HU" dirty="0"/>
              <a:t> </a:t>
            </a:r>
            <a:r>
              <a:rPr lang="hu-HU" altLang="hu-HU" dirty="0"/>
              <a:t>und</a:t>
            </a:r>
            <a:r>
              <a:rPr lang="en-US" altLang="hu-HU" dirty="0"/>
              <a:t> </a:t>
            </a:r>
            <a:r>
              <a:rPr lang="hu-HU" altLang="hu-HU" dirty="0"/>
              <a:t>U</a:t>
            </a:r>
            <a:r>
              <a:rPr lang="en-US" altLang="hu-HU" dirty="0" err="1"/>
              <a:t>tric</a:t>
            </a:r>
            <a:r>
              <a:rPr lang="hu-HU" altLang="hu-HU" dirty="0"/>
              <a:t>ulus</a:t>
            </a:r>
            <a:r>
              <a:rPr lang="en-US" altLang="hu-HU" dirty="0"/>
              <a:t>: linear</a:t>
            </a:r>
            <a:r>
              <a:rPr lang="hu-HU" altLang="hu-HU" dirty="0"/>
              <a:t>e</a:t>
            </a:r>
            <a:r>
              <a:rPr lang="en-US" altLang="hu-HU" dirty="0"/>
              <a:t> </a:t>
            </a:r>
            <a:r>
              <a:rPr lang="hu-HU" altLang="hu-HU" dirty="0" smtClean="0"/>
              <a:t>Beschleunigung</a:t>
            </a:r>
            <a:r>
              <a:rPr lang="en-US" altLang="hu-HU" dirty="0" smtClean="0"/>
              <a:t> </a:t>
            </a:r>
            <a:endParaRPr lang="en-US" alt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3240087" cy="1368425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Macula I</a:t>
            </a:r>
            <a:br>
              <a:rPr lang="hu-HU" altLang="hu-HU" sz="3200" smtClean="0"/>
            </a:br>
            <a:r>
              <a:rPr lang="hu-HU" altLang="hu-HU" sz="2800" smtClean="0"/>
              <a:t>l</a:t>
            </a:r>
            <a:r>
              <a:rPr lang="hu-HU" altLang="hu-HU" sz="2400" smtClean="0"/>
              <a:t>ineare Beschleunigung</a:t>
            </a:r>
            <a:endParaRPr lang="hu-HU" altLang="hu-HU" sz="3600" smtClean="0"/>
          </a:p>
        </p:txBody>
      </p:sp>
      <p:pic>
        <p:nvPicPr>
          <p:cNvPr id="31747" name="Picture 8" descr="macul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113"/>
            <a:ext cx="3240088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9" descr="macul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692150"/>
            <a:ext cx="4703762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10"/>
          <p:cNvSpPr txBox="1">
            <a:spLocks noChangeArrowheads="1"/>
          </p:cNvSpPr>
          <p:nvPr/>
        </p:nvSpPr>
        <p:spPr bwMode="auto">
          <a:xfrm>
            <a:off x="2824163" y="3211513"/>
            <a:ext cx="1317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400"/>
              <a:t>Macula utriculi</a:t>
            </a:r>
          </a:p>
        </p:txBody>
      </p:sp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2916238" y="3840163"/>
            <a:ext cx="1347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400"/>
              <a:t>Macula sacculi</a:t>
            </a:r>
          </a:p>
        </p:txBody>
      </p:sp>
      <p:sp>
        <p:nvSpPr>
          <p:cNvPr id="31751" name="Szövegdoboz 6"/>
          <p:cNvSpPr txBox="1">
            <a:spLocks noChangeArrowheads="1"/>
          </p:cNvSpPr>
          <p:nvPr/>
        </p:nvSpPr>
        <p:spPr bwMode="auto">
          <a:xfrm>
            <a:off x="2987675" y="4437063"/>
            <a:ext cx="1343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 sz="1600"/>
              <a:t>Sinneszellen</a:t>
            </a:r>
          </a:p>
        </p:txBody>
      </p:sp>
      <p:sp>
        <p:nvSpPr>
          <p:cNvPr id="31752" name="Szövegdoboz 7"/>
          <p:cNvSpPr txBox="1">
            <a:spLocks noChangeArrowheads="1"/>
          </p:cNvSpPr>
          <p:nvPr/>
        </p:nvSpPr>
        <p:spPr bwMode="auto">
          <a:xfrm>
            <a:off x="5795963" y="6308725"/>
            <a:ext cx="11858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 sz="1600"/>
              <a:t>Stützzellen</a:t>
            </a:r>
          </a:p>
        </p:txBody>
      </p:sp>
      <p:cxnSp>
        <p:nvCxnSpPr>
          <p:cNvPr id="10" name="Egyenes összekötő nyíllal 9"/>
          <p:cNvCxnSpPr>
            <a:stCxn id="31751" idx="3"/>
          </p:cNvCxnSpPr>
          <p:nvPr/>
        </p:nvCxnSpPr>
        <p:spPr>
          <a:xfrm flipV="1">
            <a:off x="4330700" y="4437063"/>
            <a:ext cx="1033463" cy="1698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6084888" y="5229225"/>
            <a:ext cx="215900" cy="1106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5076825" y="6165850"/>
            <a:ext cx="0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6588125" y="5013325"/>
            <a:ext cx="215900" cy="129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7" name="Szövegdoboz 22"/>
          <p:cNvSpPr txBox="1">
            <a:spLocks noChangeArrowheads="1"/>
          </p:cNvSpPr>
          <p:nvPr/>
        </p:nvSpPr>
        <p:spPr bwMode="auto">
          <a:xfrm>
            <a:off x="4211638" y="6381750"/>
            <a:ext cx="1724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/>
              <a:t>Typ I.Haarzelle</a:t>
            </a:r>
          </a:p>
        </p:txBody>
      </p:sp>
      <p:sp>
        <p:nvSpPr>
          <p:cNvPr id="31758" name="Szövegdoboz 24"/>
          <p:cNvSpPr txBox="1">
            <a:spLocks noChangeArrowheads="1"/>
          </p:cNvSpPr>
          <p:nvPr/>
        </p:nvSpPr>
        <p:spPr bwMode="auto">
          <a:xfrm>
            <a:off x="7092950" y="6381750"/>
            <a:ext cx="178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de-DE"/>
              <a:t>Typ II Haarzelle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08625" y="274638"/>
            <a:ext cx="3178175" cy="922337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Macula II.</a:t>
            </a:r>
          </a:p>
        </p:txBody>
      </p:sp>
      <p:pic>
        <p:nvPicPr>
          <p:cNvPr id="32771" name="Picture 5" descr="otolit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84888" y="2133600"/>
            <a:ext cx="2609850" cy="3141663"/>
          </a:xfrm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6877050" y="544512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/>
              <a:t>Otoconia</a:t>
            </a:r>
          </a:p>
        </p:txBody>
      </p:sp>
      <p:pic>
        <p:nvPicPr>
          <p:cNvPr id="32773" name="Picture 8" descr="maculasem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50" y="0"/>
            <a:ext cx="498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775" y="58738"/>
            <a:ext cx="4643438" cy="1138237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Crista ampullaris</a:t>
            </a:r>
            <a:br>
              <a:rPr lang="hu-HU" altLang="hu-HU" sz="3200" smtClean="0"/>
            </a:br>
            <a:r>
              <a:rPr lang="hu-HU" altLang="hu-HU" sz="2400" smtClean="0"/>
              <a:t>Rezeptor der Drehbeschleunigung</a:t>
            </a:r>
          </a:p>
        </p:txBody>
      </p:sp>
      <p:pic>
        <p:nvPicPr>
          <p:cNvPr id="33795" name="Picture 8" descr="crista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3357563"/>
            <a:ext cx="43195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Kép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2063"/>
            <a:ext cx="3994150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estibularis pal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6313" cy="67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186363" y="1052513"/>
            <a:ext cx="32829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altLang="hu-HU" sz="3200"/>
              <a:t>Vestibuläre Bahn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389563" y="3787775"/>
            <a:ext cx="341947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altLang="hu-HU" sz="1400" b="1"/>
              <a:t>Fasciculus longitudinalis medialis:</a:t>
            </a:r>
          </a:p>
          <a:p>
            <a:pPr algn="ctr"/>
            <a:endParaRPr lang="hu-HU" altLang="hu-HU" sz="1400" b="1"/>
          </a:p>
          <a:p>
            <a:pPr algn="ctr"/>
            <a:r>
              <a:rPr lang="hu-HU" altLang="hu-HU" sz="1400"/>
              <a:t>Koordiniert  die Bewegungen des Auges </a:t>
            </a:r>
          </a:p>
          <a:p>
            <a:pPr algn="ctr"/>
            <a:r>
              <a:rPr lang="hu-HU" altLang="hu-HU" sz="1400"/>
              <a:t>mit der Bewegung des Kopfes und </a:t>
            </a:r>
          </a:p>
          <a:p>
            <a:pPr algn="ctr"/>
            <a:r>
              <a:rPr lang="hu-HU" altLang="hu-HU" sz="1400"/>
              <a:t>des Halses,</a:t>
            </a:r>
          </a:p>
          <a:p>
            <a:pPr algn="ctr"/>
            <a:r>
              <a:rPr lang="hu-HU" altLang="hu-HU" sz="1400"/>
              <a:t> und dadurch erhält das Sehfeld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14313" y="6286500"/>
            <a:ext cx="1090612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1000" b="1"/>
              <a:t>Axialis izomzat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067175" y="5445125"/>
            <a:ext cx="184150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 altLang="hu-HU" sz="1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51425" cy="850900"/>
          </a:xfrm>
        </p:spPr>
        <p:txBody>
          <a:bodyPr/>
          <a:lstStyle/>
          <a:p>
            <a:pPr eaLnBrk="1" hangingPunct="1"/>
            <a:r>
              <a:rPr lang="hu-HU" altLang="hu-HU" sz="3200" smtClean="0"/>
              <a:t>Vestibuläres System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557338"/>
            <a:ext cx="3529013" cy="38163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2000" dirty="0" err="1" smtClean="0"/>
              <a:t>vestibulärer</a:t>
            </a:r>
            <a:r>
              <a:rPr lang="hu-HU" altLang="hu-HU" sz="2000" dirty="0" smtClean="0"/>
              <a:t> </a:t>
            </a:r>
            <a:r>
              <a:rPr lang="hu-HU" altLang="hu-HU" sz="2000" dirty="0" err="1" smtClean="0"/>
              <a:t>Nystagmus</a:t>
            </a:r>
            <a:endParaRPr lang="hu-HU" altLang="hu-HU" sz="2000" dirty="0" smtClean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altLang="hu-HU" sz="2000" dirty="0"/>
              <a:t> </a:t>
            </a:r>
            <a:r>
              <a:rPr lang="hu-HU" altLang="hu-HU" sz="2000" dirty="0" smtClean="0"/>
              <a:t>    (</a:t>
            </a:r>
            <a:r>
              <a:rPr lang="hu-HU" altLang="hu-HU" sz="2000" dirty="0" err="1" smtClean="0"/>
              <a:t>optokinetisch</a:t>
            </a:r>
            <a:r>
              <a:rPr lang="hu-HU" altLang="hu-HU" sz="2000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altLang="hu-HU" sz="1600" dirty="0" err="1" smtClean="0"/>
              <a:t>Koordinierte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Augenbewegung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bei</a:t>
            </a:r>
            <a:r>
              <a:rPr lang="hu-HU" altLang="hu-HU" sz="1600" dirty="0" smtClean="0"/>
              <a:t> der </a:t>
            </a:r>
            <a:r>
              <a:rPr lang="hu-HU" altLang="hu-HU" sz="1600" dirty="0" err="1" smtClean="0"/>
              <a:t>Bewegung</a:t>
            </a:r>
            <a:r>
              <a:rPr lang="hu-HU" altLang="hu-HU" sz="1600" dirty="0" smtClean="0"/>
              <a:t> des </a:t>
            </a:r>
            <a:r>
              <a:rPr lang="hu-HU" altLang="hu-HU" sz="1600" dirty="0" err="1" smtClean="0"/>
              <a:t>Kopfes</a:t>
            </a:r>
            <a:r>
              <a:rPr lang="hu-HU" altLang="hu-HU" sz="1600" dirty="0" smtClean="0"/>
              <a:t> (</a:t>
            </a:r>
            <a:r>
              <a:rPr lang="hu-HU" altLang="hu-HU" sz="1600" dirty="0" err="1" smtClean="0"/>
              <a:t>zu</a:t>
            </a:r>
            <a:r>
              <a:rPr lang="hu-HU" altLang="hu-HU" sz="1600" dirty="0" smtClean="0"/>
              <a:t> </a:t>
            </a:r>
            <a:r>
              <a:rPr lang="hu-HU" altLang="hu-HU" sz="1600" dirty="0" err="1" smtClean="0"/>
              <a:t>folgen</a:t>
            </a:r>
            <a:r>
              <a:rPr lang="hu-HU" altLang="hu-HU" sz="1600" dirty="0" smtClean="0"/>
              <a:t> den </a:t>
            </a:r>
            <a:r>
              <a:rPr lang="hu-HU" altLang="hu-HU" sz="1600" dirty="0" err="1" smtClean="0"/>
              <a:t>Objekt</a:t>
            </a:r>
            <a:r>
              <a:rPr lang="hu-HU" altLang="hu-HU" sz="16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altLang="hu-HU" sz="1400" dirty="0" err="1" smtClean="0"/>
              <a:t>Langsamer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Komponent</a:t>
            </a:r>
            <a:r>
              <a:rPr lang="hu-HU" altLang="hu-HU" sz="1400" dirty="0" smtClean="0"/>
              <a:t> (</a:t>
            </a:r>
            <a:r>
              <a:rPr lang="hu-HU" altLang="hu-HU" sz="1400" dirty="0" err="1" smtClean="0"/>
              <a:t>aus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Labyrinthus</a:t>
            </a:r>
            <a:r>
              <a:rPr lang="hu-HU" altLang="hu-HU" sz="1400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hu-HU" altLang="hu-HU" sz="1400" dirty="0" err="1" smtClean="0"/>
              <a:t>Schneller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Komponent</a:t>
            </a:r>
            <a:r>
              <a:rPr lang="hu-HU" altLang="hu-HU" sz="1400" dirty="0" smtClean="0"/>
              <a:t> (</a:t>
            </a:r>
            <a:r>
              <a:rPr lang="hu-HU" altLang="hu-HU" sz="1400" dirty="0" err="1" smtClean="0"/>
              <a:t>aus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Augenmotorischen</a:t>
            </a:r>
            <a:r>
              <a:rPr lang="hu-HU" altLang="hu-HU" sz="1400" dirty="0" smtClean="0"/>
              <a:t> </a:t>
            </a:r>
            <a:r>
              <a:rPr lang="hu-HU" altLang="hu-HU" sz="1400" dirty="0" err="1" smtClean="0"/>
              <a:t>Zentren</a:t>
            </a:r>
            <a:r>
              <a:rPr lang="hu-HU" altLang="hu-HU" sz="1400" dirty="0" smtClean="0"/>
              <a:t> der </a:t>
            </a:r>
            <a:r>
              <a:rPr lang="hu-HU" altLang="hu-HU" sz="1400" dirty="0" err="1" smtClean="0"/>
              <a:t>Rinde</a:t>
            </a:r>
            <a:r>
              <a:rPr lang="hu-HU" altLang="hu-HU" sz="1400" dirty="0" smtClean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hu-HU" altLang="hu-HU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altLang="hu-HU" sz="1800" dirty="0" err="1" smtClean="0"/>
              <a:t>Kalorischer</a:t>
            </a:r>
            <a:r>
              <a:rPr lang="hu-HU" altLang="hu-HU" sz="1800" dirty="0" smtClean="0"/>
              <a:t> </a:t>
            </a:r>
            <a:r>
              <a:rPr lang="hu-HU" altLang="hu-HU" sz="1800" dirty="0" err="1" smtClean="0"/>
              <a:t>Nystagmus</a:t>
            </a:r>
            <a:endParaRPr lang="hu-HU" altLang="hu-HU" sz="1800" dirty="0" smtClean="0"/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hu-HU" altLang="hu-HU" sz="1600" dirty="0" smtClean="0"/>
              <a:t>(Bárány Róbert Nobel </a:t>
            </a:r>
            <a:r>
              <a:rPr lang="hu-HU" altLang="hu-HU" sz="1600" dirty="0" err="1" smtClean="0"/>
              <a:t>Preis</a:t>
            </a:r>
            <a:r>
              <a:rPr lang="hu-HU" altLang="hu-HU" sz="1600" dirty="0"/>
              <a:t> </a:t>
            </a:r>
            <a:r>
              <a:rPr lang="hu-HU" altLang="hu-HU" sz="1600" dirty="0" err="1" smtClean="0"/>
              <a:t>in</a:t>
            </a:r>
            <a:r>
              <a:rPr lang="hu-HU" altLang="hu-HU" sz="1600" dirty="0" smtClean="0"/>
              <a:t> 1915)</a:t>
            </a:r>
            <a:endParaRPr lang="hu-HU" altLang="hu-HU" sz="1400" dirty="0" smtClean="0"/>
          </a:p>
        </p:txBody>
      </p:sp>
      <p:pic>
        <p:nvPicPr>
          <p:cNvPr id="34820" name="Picture 4" descr="szemmozg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836613"/>
            <a:ext cx="44958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Szövegdoboz 1"/>
          <p:cNvSpPr txBox="1">
            <a:spLocks noChangeArrowheads="1"/>
          </p:cNvSpPr>
          <p:nvPr/>
        </p:nvSpPr>
        <p:spPr bwMode="auto">
          <a:xfrm>
            <a:off x="468313" y="908050"/>
            <a:ext cx="3932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de-DE" b="1"/>
              <a:t>Unwillkürliche Augenbewegungen</a:t>
            </a:r>
            <a:endParaRPr lang="de-DE" altLang="de-DE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ful s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4375"/>
            <a:ext cx="5795963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580063" y="1844675"/>
            <a:ext cx="3563937" cy="355481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dirty="0"/>
              <a:t>Trommelfell (Membrana tympani)</a:t>
            </a:r>
          </a:p>
          <a:p>
            <a:pPr eaLnBrk="1" hangingPunct="1">
              <a:spcBef>
                <a:spcPct val="50000"/>
              </a:spcBef>
            </a:pPr>
            <a:endParaRPr lang="hu-HU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/>
              <a:t>Paukenhöhle (Cavum tympani)</a:t>
            </a:r>
          </a:p>
          <a:p>
            <a:pPr eaLnBrk="1" hangingPunct="1">
              <a:spcBef>
                <a:spcPct val="50000"/>
              </a:spcBef>
            </a:pPr>
            <a:endParaRPr lang="hu-HU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/>
              <a:t>Gehörknöchelchen </a:t>
            </a:r>
            <a:r>
              <a:rPr lang="hu-HU" altLang="hu-HU" dirty="0" smtClean="0"/>
              <a:t>(Ossicula auditoria)</a:t>
            </a:r>
            <a:endParaRPr lang="hu-HU" altLang="hu-HU" dirty="0"/>
          </a:p>
          <a:p>
            <a:pPr eaLnBrk="1" hangingPunct="1">
              <a:spcBef>
                <a:spcPct val="50000"/>
              </a:spcBef>
            </a:pPr>
            <a:endParaRPr lang="hu-HU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/>
              <a:t>Ohrtrompete (Tuba auditiva)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hu-HU" dirty="0"/>
              <a:t>	</a:t>
            </a:r>
          </a:p>
        </p:txBody>
      </p:sp>
      <p:sp>
        <p:nvSpPr>
          <p:cNvPr id="7172" name="Line 6"/>
          <p:cNvSpPr>
            <a:spLocks noChangeShapeType="1"/>
          </p:cNvSpPr>
          <p:nvPr/>
        </p:nvSpPr>
        <p:spPr bwMode="auto">
          <a:xfrm flipV="1">
            <a:off x="2916238" y="4148138"/>
            <a:ext cx="288925" cy="714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Mittelohr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ful se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8" y="2133600"/>
            <a:ext cx="5795962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580063" y="1844675"/>
            <a:ext cx="3563937" cy="217011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hu-HU" altLang="hu-HU" b="1"/>
              <a:t>Knöchernes Labyrinth (Labyrinthus osseus)</a:t>
            </a:r>
          </a:p>
          <a:p>
            <a:pPr eaLnBrk="1" hangingPunct="1">
              <a:spcBef>
                <a:spcPct val="50000"/>
              </a:spcBef>
            </a:pPr>
            <a:endParaRPr lang="hu-HU" altLang="hu-HU" b="1"/>
          </a:p>
          <a:p>
            <a:pPr eaLnBrk="1" hangingPunct="1">
              <a:spcBef>
                <a:spcPct val="50000"/>
              </a:spcBef>
            </a:pPr>
            <a:r>
              <a:rPr lang="hu-HU" altLang="hu-HU" b="1"/>
              <a:t>Hautiges Labyrinth (Labyrinthus membranaceus)</a:t>
            </a:r>
            <a:endParaRPr lang="en-US" altLang="hu-HU" b="1"/>
          </a:p>
          <a:p>
            <a:pPr eaLnBrk="1" hangingPunct="1">
              <a:spcBef>
                <a:spcPct val="50000"/>
              </a:spcBef>
            </a:pPr>
            <a:r>
              <a:rPr lang="en-US" altLang="hu-HU"/>
              <a:t>	</a:t>
            </a:r>
          </a:p>
        </p:txBody>
      </p:sp>
      <p:sp>
        <p:nvSpPr>
          <p:cNvPr id="8196" name="Line 5"/>
          <p:cNvSpPr>
            <a:spLocks noChangeShapeType="1"/>
          </p:cNvSpPr>
          <p:nvPr/>
        </p:nvSpPr>
        <p:spPr bwMode="auto">
          <a:xfrm flipV="1">
            <a:off x="3635375" y="4295775"/>
            <a:ext cx="288925" cy="7143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Innenohr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kulsoful k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268413"/>
            <a:ext cx="3790950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395288" y="2060575"/>
            <a:ext cx="20161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H</a:t>
            </a:r>
            <a:r>
              <a:rPr lang="en-US" altLang="hu-HU"/>
              <a:t>elix</a:t>
            </a:r>
          </a:p>
        </p:txBody>
      </p:sp>
      <p:sp>
        <p:nvSpPr>
          <p:cNvPr id="9220" name="Text Box 7"/>
          <p:cNvSpPr txBox="1">
            <a:spLocks noChangeArrowheads="1"/>
          </p:cNvSpPr>
          <p:nvPr/>
        </p:nvSpPr>
        <p:spPr bwMode="auto">
          <a:xfrm>
            <a:off x="395288" y="2997200"/>
            <a:ext cx="20161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</a:t>
            </a:r>
            <a:r>
              <a:rPr lang="en-US" altLang="hu-HU"/>
              <a:t>nthelix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468313" y="5516563"/>
            <a:ext cx="2016125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A</a:t>
            </a:r>
            <a:r>
              <a:rPr lang="en-US" altLang="hu-HU"/>
              <a:t>ntitragus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6877050" y="2276475"/>
            <a:ext cx="2016125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T</a:t>
            </a:r>
            <a:r>
              <a:rPr lang="en-US" altLang="hu-HU"/>
              <a:t>ragus</a:t>
            </a: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6877050" y="5876925"/>
            <a:ext cx="2016125" cy="6461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L</a:t>
            </a:r>
            <a:r>
              <a:rPr lang="en-US" altLang="hu-HU"/>
              <a:t>obulus auricularis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6948488" y="3716338"/>
            <a:ext cx="2016125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/>
              <a:t>I</a:t>
            </a:r>
            <a:r>
              <a:rPr lang="en-US" altLang="hu-HU"/>
              <a:t>ncisura intertragica</a:t>
            </a:r>
          </a:p>
        </p:txBody>
      </p:sp>
      <p:sp>
        <p:nvSpPr>
          <p:cNvPr id="9225" name="Line 12"/>
          <p:cNvSpPr>
            <a:spLocks noChangeShapeType="1"/>
          </p:cNvSpPr>
          <p:nvPr/>
        </p:nvSpPr>
        <p:spPr bwMode="auto">
          <a:xfrm>
            <a:off x="2411413" y="2133600"/>
            <a:ext cx="1728787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26" name="Line 13"/>
          <p:cNvSpPr>
            <a:spLocks noChangeShapeType="1"/>
          </p:cNvSpPr>
          <p:nvPr/>
        </p:nvSpPr>
        <p:spPr bwMode="auto">
          <a:xfrm>
            <a:off x="2411413" y="2276475"/>
            <a:ext cx="1223962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>
            <a:off x="2411413" y="3141663"/>
            <a:ext cx="1944687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28" name="Line 15"/>
          <p:cNvSpPr>
            <a:spLocks noChangeShapeType="1"/>
          </p:cNvSpPr>
          <p:nvPr/>
        </p:nvSpPr>
        <p:spPr bwMode="auto">
          <a:xfrm flipV="1">
            <a:off x="2484438" y="4508500"/>
            <a:ext cx="19431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29" name="Line 16"/>
          <p:cNvSpPr>
            <a:spLocks noChangeShapeType="1"/>
          </p:cNvSpPr>
          <p:nvPr/>
        </p:nvSpPr>
        <p:spPr bwMode="auto">
          <a:xfrm flipH="1" flipV="1">
            <a:off x="4787900" y="4941888"/>
            <a:ext cx="2089150" cy="10080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30" name="Line 17"/>
          <p:cNvSpPr>
            <a:spLocks noChangeShapeType="1"/>
          </p:cNvSpPr>
          <p:nvPr/>
        </p:nvSpPr>
        <p:spPr bwMode="auto">
          <a:xfrm flipH="1">
            <a:off x="4932363" y="4005263"/>
            <a:ext cx="20161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 flipH="1">
            <a:off x="4859338" y="2492375"/>
            <a:ext cx="2017712" cy="1441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32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Auricula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kulso hallojar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657350"/>
            <a:ext cx="4897438" cy="321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5075238" y="1628775"/>
            <a:ext cx="3744912" cy="355481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 smtClean="0"/>
              <a:t>Knorpelige und knöcherne Teile</a:t>
            </a:r>
            <a:endParaRPr lang="en-US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 smtClean="0"/>
              <a:t>Ein bisschen gebogen, aber es kann wegen der Untersuchung des Trommelfells geradegerictet werden </a:t>
            </a:r>
            <a:br>
              <a:rPr lang="hu-HU" altLang="hu-HU" dirty="0" smtClean="0"/>
            </a:br>
            <a:endParaRPr lang="hu-HU" altLang="hu-HU" dirty="0" smtClean="0"/>
          </a:p>
          <a:p>
            <a:pPr eaLnBrk="1" hangingPunct="1">
              <a:spcBef>
                <a:spcPct val="50000"/>
              </a:spcBef>
            </a:pPr>
            <a:r>
              <a:rPr lang="hu-HU" altLang="hu-HU" dirty="0" smtClean="0"/>
              <a:t>Sekret der Drüsen: C</a:t>
            </a:r>
            <a:r>
              <a:rPr lang="en-US" altLang="hu-HU" dirty="0" err="1" smtClean="0"/>
              <a:t>erumen</a:t>
            </a:r>
            <a:endParaRPr lang="en-US" altLang="hu-HU" dirty="0"/>
          </a:p>
          <a:p>
            <a:pPr eaLnBrk="1" hangingPunct="1">
              <a:spcBef>
                <a:spcPct val="50000"/>
              </a:spcBef>
            </a:pPr>
            <a:r>
              <a:rPr lang="hu-HU" altLang="hu-HU" dirty="0" smtClean="0"/>
              <a:t>Relativ häufige Entzündung, besonders bei kleinen Kindern</a:t>
            </a:r>
            <a:endParaRPr lang="en-US" altLang="hu-HU" dirty="0"/>
          </a:p>
          <a:p>
            <a:pPr eaLnBrk="1" hangingPunct="1">
              <a:spcBef>
                <a:spcPct val="50000"/>
              </a:spcBef>
            </a:pPr>
            <a:endParaRPr lang="en-US" altLang="hu-HU" dirty="0"/>
          </a:p>
        </p:txBody>
      </p:sp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3492500" y="3284538"/>
            <a:ext cx="935038" cy="36036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64235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3600"/>
              <a:t>Meatus acusticus externus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tre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548680"/>
            <a:ext cx="3635375" cy="499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199063" y="5661025"/>
            <a:ext cx="37290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hu-HU" altLang="de-DE" sz="1800" b="0" dirty="0">
                <a:solidFill>
                  <a:schemeClr val="tx1"/>
                </a:solidFill>
              </a:rPr>
              <a:t>Atresie </a:t>
            </a:r>
            <a:r>
              <a:rPr lang="hu-HU" altLang="de-DE" sz="1800" b="0" dirty="0">
                <a:solidFill>
                  <a:schemeClr val="tx2"/>
                </a:solidFill>
              </a:rPr>
              <a:t>des au</a:t>
            </a:r>
            <a:r>
              <a:rPr lang="el-GR" altLang="de-DE" sz="1800" b="0" dirty="0">
                <a:solidFill>
                  <a:schemeClr val="tx2"/>
                </a:solidFill>
              </a:rPr>
              <a:t>β</a:t>
            </a:r>
            <a:r>
              <a:rPr lang="hu-HU" altLang="de-DE" sz="1800" b="0" dirty="0">
                <a:solidFill>
                  <a:schemeClr val="tx2"/>
                </a:solidFill>
              </a:rPr>
              <a:t>eren Gehörganges</a:t>
            </a:r>
            <a:r>
              <a:rPr lang="hu-HU" altLang="de-DE" sz="1800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5" descr="jarulekoscimp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980728"/>
            <a:ext cx="390494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971600" y="3717032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hu-HU" altLang="de-DE" sz="1800" b="0" dirty="0">
                <a:solidFill>
                  <a:schemeClr val="tx1"/>
                </a:solidFill>
              </a:rPr>
              <a:t>Coloboma lobuli auriculae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1600" y="2492896"/>
            <a:ext cx="78488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Vorsicht!!!</a:t>
            </a:r>
          </a:p>
          <a:p>
            <a:endParaRPr lang="hu-HU" sz="4400" dirty="0" smtClean="0"/>
          </a:p>
          <a:p>
            <a:r>
              <a:rPr lang="hu-HU" sz="4400" dirty="0" smtClean="0"/>
              <a:t>Störende Bilder folgen!!!!</a:t>
            </a:r>
            <a:endParaRPr lang="hu-H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Bildschirmpräsentation (4:3)</PresentationFormat>
  <Paragraphs>244</Paragraphs>
  <Slides>37</Slides>
  <Notes>37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38" baseType="lpstr">
      <vt:lpstr>Larissa-Design</vt:lpstr>
      <vt:lpstr>20. Gehör- und Gleichgewichtsorgan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Labyrinthus osseus</vt:lpstr>
      <vt:lpstr>Labyrinthus membranaceus I</vt:lpstr>
      <vt:lpstr>  Endolymph und Perilymph</vt:lpstr>
      <vt:lpstr>Folie 25</vt:lpstr>
      <vt:lpstr>Ductus cochlearis </vt:lpstr>
      <vt:lpstr>Corti-Organ</vt:lpstr>
      <vt:lpstr>Corti-Organ</vt:lpstr>
      <vt:lpstr>Folie 29</vt:lpstr>
      <vt:lpstr>Folie 30</vt:lpstr>
      <vt:lpstr>Folie 31</vt:lpstr>
      <vt:lpstr>Folie 32</vt:lpstr>
      <vt:lpstr>Macula I lineare Beschleunigung</vt:lpstr>
      <vt:lpstr>Macula II.</vt:lpstr>
      <vt:lpstr>Crista ampullaris Rezeptor der Drehbeschleunigung</vt:lpstr>
      <vt:lpstr>Folie 36</vt:lpstr>
      <vt:lpstr>Vestibuläres System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20. Gehör- und Gleichgewichtsorgan</dc:title>
  <dc:creator>dcsaba</dc:creator>
  <cp:lastModifiedBy>dcsaba</cp:lastModifiedBy>
  <cp:revision>6</cp:revision>
  <dcterms:created xsi:type="dcterms:W3CDTF">2018-04-18T18:19:14Z</dcterms:created>
  <dcterms:modified xsi:type="dcterms:W3CDTF">2019-04-26T16:44:35Z</dcterms:modified>
</cp:coreProperties>
</file>