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28" r:id="rId2"/>
    <p:sldId id="292" r:id="rId3"/>
    <p:sldId id="305" r:id="rId4"/>
    <p:sldId id="293" r:id="rId5"/>
    <p:sldId id="322" r:id="rId6"/>
    <p:sldId id="319" r:id="rId7"/>
    <p:sldId id="321" r:id="rId8"/>
    <p:sldId id="323" r:id="rId9"/>
    <p:sldId id="294" r:id="rId10"/>
    <p:sldId id="295" r:id="rId11"/>
    <p:sldId id="296" r:id="rId12"/>
    <p:sldId id="297" r:id="rId13"/>
    <p:sldId id="298" r:id="rId14"/>
    <p:sldId id="300" r:id="rId15"/>
    <p:sldId id="329" r:id="rId16"/>
    <p:sldId id="331" r:id="rId17"/>
    <p:sldId id="299" r:id="rId18"/>
    <p:sldId id="301" r:id="rId19"/>
    <p:sldId id="302" r:id="rId20"/>
    <p:sldId id="303" r:id="rId21"/>
    <p:sldId id="304" r:id="rId22"/>
    <p:sldId id="316" r:id="rId23"/>
    <p:sldId id="324" r:id="rId24"/>
    <p:sldId id="327" r:id="rId25"/>
    <p:sldId id="317" r:id="rId26"/>
    <p:sldId id="332" r:id="rId27"/>
    <p:sldId id="333" r:id="rId28"/>
    <p:sldId id="306" r:id="rId29"/>
    <p:sldId id="307" r:id="rId30"/>
    <p:sldId id="326" r:id="rId31"/>
    <p:sldId id="325" r:id="rId32"/>
    <p:sldId id="308" r:id="rId33"/>
    <p:sldId id="309" r:id="rId34"/>
    <p:sldId id="310" r:id="rId35"/>
    <p:sldId id="311" r:id="rId36"/>
    <p:sldId id="313" r:id="rId37"/>
    <p:sldId id="314" r:id="rId38"/>
    <p:sldId id="318" r:id="rId39"/>
    <p:sldId id="315" r:id="rId40"/>
    <p:sldId id="281" r:id="rId41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FF"/>
    <a:srgbClr val="E5395B"/>
    <a:srgbClr val="FFC746"/>
    <a:srgbClr val="424242"/>
    <a:srgbClr val="F78C51"/>
    <a:srgbClr val="9BA27B"/>
    <a:srgbClr val="9CA47D"/>
    <a:srgbClr val="119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6" autoAdjust="0"/>
    <p:restoredTop sz="94660"/>
  </p:normalViewPr>
  <p:slideViewPr>
    <p:cSldViewPr>
      <p:cViewPr varScale="1">
        <p:scale>
          <a:sx n="81" d="100"/>
          <a:sy n="81" d="100"/>
        </p:scale>
        <p:origin x="151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D59BEB-6718-410B-A23D-E03A65711430}" type="datetimeFigureOut">
              <a:rPr lang="hu-HU"/>
              <a:pPr>
                <a:defRPr/>
              </a:pPr>
              <a:t>2019. 04. 11.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79721F-B58B-4B44-8144-BBEE0EC340B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4152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79721F-B58B-4B44-8144-BBEE0EC340B1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4383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82948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549DA6A-EF0F-4DCC-B2AA-ED5932678B9B}" type="slidenum">
              <a:rPr lang="hu-HU" sz="1200">
                <a:latin typeface="Calibri" pitchFamily="34" charset="0"/>
              </a:rPr>
              <a:pPr algn="r"/>
              <a:t>40</a:t>
            </a:fld>
            <a:endParaRPr lang="hu-H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60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03449-0541-434C-BC29-4AE603FC6C4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4D299-4DA9-4036-89EE-07D4F160806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6B6FB-2581-4632-ACE6-FC08D2BE577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7FB34-37FF-49FD-B7FF-B1980812B5B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19F82-BDC0-4C73-82AE-2891F053980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5CB93-6033-4B54-B205-6A6FBDBB020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820A-C3E1-4DC9-903B-29E39246C1F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91FE5-DDF2-49E3-8407-F8471D78C43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8E93-733C-45E1-81B2-06E1D58653E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EC100-F4ED-4968-974B-D9F3F173F04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B72B4-E5E2-402E-BB81-E08C3429CA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32917F2-7734-45C1-A8D7-A57348F5EC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zabo.arnold@med.semmelweis-univ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00125" y="3933056"/>
            <a:ext cx="7088188" cy="25193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Dr. Szabó Arnold</a:t>
            </a: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szabo.arnold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@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  <a:hlinkClick r:id="rId2"/>
              </a:rPr>
              <a:t>med.semmelweis-univ.hu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Semmelweis 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Universität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Anatomisches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, 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Histologisches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und 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Embryologisches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Institut</a:t>
            </a: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hu-HU" sz="20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08. </a:t>
            </a:r>
            <a:r>
              <a:rPr lang="hu-HU" sz="2000" dirty="0" err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April</a:t>
            </a:r>
            <a:r>
              <a:rPr lang="hu-HU" sz="20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t> 2019 </a:t>
            </a: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1731" y="1340768"/>
            <a:ext cx="8784976" cy="1470025"/>
          </a:xfrm>
        </p:spPr>
        <p:txBody>
          <a:bodyPr rtlCol="0">
            <a:noAutofit/>
          </a:bodyPr>
          <a:lstStyle/>
          <a:p>
            <a:r>
              <a:rPr lang="hu-HU" sz="3200" dirty="0" err="1"/>
              <a:t>Makroskopische</a:t>
            </a:r>
            <a:r>
              <a:rPr lang="hu-HU" sz="3200" dirty="0"/>
              <a:t> </a:t>
            </a:r>
            <a:r>
              <a:rPr lang="hu-HU" sz="3200" dirty="0" err="1"/>
              <a:t>Anatomie</a:t>
            </a:r>
            <a:r>
              <a:rPr lang="hu-HU" sz="3200" dirty="0"/>
              <a:t> </a:t>
            </a:r>
            <a:r>
              <a:rPr lang="hu-HU" sz="3200" dirty="0" err="1"/>
              <a:t>der</a:t>
            </a:r>
            <a:r>
              <a:rPr lang="hu-HU" sz="3200" dirty="0"/>
              <a:t> </a:t>
            </a:r>
            <a:r>
              <a:rPr lang="hu-HU" sz="3200" dirty="0" err="1"/>
              <a:t>männlichen</a:t>
            </a:r>
            <a:r>
              <a:rPr lang="hu-HU" sz="3200" dirty="0"/>
              <a:t> </a:t>
            </a:r>
            <a:r>
              <a:rPr lang="hu-HU" sz="3200" dirty="0" err="1"/>
              <a:t>Geschlechtsorgane</a:t>
            </a:r>
            <a:r>
              <a:rPr lang="hu-HU" sz="3200" dirty="0"/>
              <a:t>. </a:t>
            </a:r>
            <a:r>
              <a:rPr lang="hu-HU" sz="3200" dirty="0" err="1"/>
              <a:t>Hoden</a:t>
            </a:r>
            <a:r>
              <a:rPr lang="hu-HU" sz="3200" dirty="0"/>
              <a:t>, </a:t>
            </a:r>
            <a:r>
              <a:rPr lang="hu-HU" sz="3200" dirty="0" err="1"/>
              <a:t>Nebenhoden</a:t>
            </a:r>
            <a:r>
              <a:rPr lang="hu-HU" sz="3200" dirty="0"/>
              <a:t>, </a:t>
            </a:r>
            <a:r>
              <a:rPr lang="hu-HU" sz="3200" dirty="0" err="1"/>
              <a:t>Samenleiter</a:t>
            </a:r>
            <a:r>
              <a:rPr lang="hu-HU" sz="3200" dirty="0"/>
              <a:t>, </a:t>
            </a:r>
            <a:r>
              <a:rPr lang="hu-HU" sz="3200" dirty="0" err="1"/>
              <a:t>Samenstrang</a:t>
            </a:r>
            <a:r>
              <a:rPr lang="hu-HU" sz="3200" dirty="0"/>
              <a:t>, </a:t>
            </a:r>
            <a:r>
              <a:rPr lang="hu-HU" sz="3200" dirty="0" err="1"/>
              <a:t>Samenblase</a:t>
            </a:r>
            <a:r>
              <a:rPr lang="hu-HU" sz="3200" dirty="0"/>
              <a:t> und </a:t>
            </a:r>
            <a:r>
              <a:rPr lang="hu-HU" sz="3200" dirty="0" err="1"/>
              <a:t>Prostata</a:t>
            </a:r>
            <a:r>
              <a:rPr lang="hu-HU" sz="3200" dirty="0"/>
              <a:t>. </a:t>
            </a:r>
            <a:r>
              <a:rPr lang="hu-HU" sz="3200" dirty="0" err="1"/>
              <a:t>Hodenhüllen</a:t>
            </a:r>
            <a:r>
              <a:rPr lang="hu-H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6980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85725"/>
            <a:ext cx="9144000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>
                <a:latin typeface="Times New Roman" pitchFamily="18" charset="0"/>
              </a:rPr>
              <a:t>SPERMATOGENESE</a:t>
            </a:r>
          </a:p>
          <a:p>
            <a:pPr algn="ctr"/>
            <a:endParaRPr lang="hu-HU" b="1">
              <a:latin typeface="Calibri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085850" y="638175"/>
            <a:ext cx="7391400" cy="6172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36868" name="Picture 4" descr="spermatogene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665163"/>
            <a:ext cx="5230812" cy="614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876675" y="827088"/>
            <a:ext cx="3152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Spermatogonium (diploid) 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626100" y="2843213"/>
            <a:ext cx="29559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Spermatogonium 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432300" y="3201988"/>
            <a:ext cx="17843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Primärer Spermatozyt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933950" y="3646488"/>
            <a:ext cx="19780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Sekundärer Spermatozyt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549900" y="4014788"/>
            <a:ext cx="1725613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Spermatide (haploid)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4794250" y="6402388"/>
            <a:ext cx="16811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400">
                <a:latin typeface="Calibri" pitchFamily="34" charset="0"/>
              </a:rPr>
              <a:t>spermium (1N, 1C)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101725" y="2747963"/>
            <a:ext cx="8683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16 ---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1101725" y="3182938"/>
            <a:ext cx="18589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32 ------------------------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1101725" y="3646488"/>
            <a:ext cx="1373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64 ----------------</a:t>
            </a: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1101725" y="4014788"/>
            <a:ext cx="8683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>
                <a:latin typeface="Calibri" pitchFamily="34" charset="0"/>
              </a:rPr>
              <a:t>128 -----</a:t>
            </a:r>
          </a:p>
        </p:txBody>
      </p:sp>
      <p:sp>
        <p:nvSpPr>
          <p:cNvPr id="36879" name="Rectangle 17"/>
          <p:cNvSpPr>
            <a:spLocks noChangeArrowheads="1"/>
          </p:cNvSpPr>
          <p:nvPr/>
        </p:nvSpPr>
        <p:spPr bwMode="auto">
          <a:xfrm rot="-5400000">
            <a:off x="27782" y="2480469"/>
            <a:ext cx="181610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Calibri" pitchFamily="34" charset="0"/>
              </a:rPr>
              <a:t>Spermatogenese </a:t>
            </a:r>
          </a:p>
        </p:txBody>
      </p:sp>
      <p:sp>
        <p:nvSpPr>
          <p:cNvPr id="36880" name="Line 18"/>
          <p:cNvSpPr>
            <a:spLocks noChangeShapeType="1"/>
          </p:cNvSpPr>
          <p:nvPr/>
        </p:nvSpPr>
        <p:spPr bwMode="auto">
          <a:xfrm>
            <a:off x="641350" y="4197350"/>
            <a:ext cx="476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81" name="Line 19"/>
          <p:cNvSpPr>
            <a:spLocks noChangeShapeType="1"/>
          </p:cNvSpPr>
          <p:nvPr/>
        </p:nvSpPr>
        <p:spPr bwMode="auto">
          <a:xfrm>
            <a:off x="641350" y="3336925"/>
            <a:ext cx="4762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6882" name="Rectangle 16"/>
          <p:cNvSpPr>
            <a:spLocks noChangeArrowheads="1"/>
          </p:cNvSpPr>
          <p:nvPr/>
        </p:nvSpPr>
        <p:spPr bwMode="auto">
          <a:xfrm rot="-5400000">
            <a:off x="123032" y="5052219"/>
            <a:ext cx="16319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latin typeface="Calibri" pitchFamily="34" charset="0"/>
              </a:rPr>
              <a:t>Spermiogenese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spermiogene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0900"/>
            <a:ext cx="91440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Spermiogenese</a:t>
            </a:r>
            <a:endParaRPr lang="hu-HU" sz="3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ere tsemcont 40x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048125" y="6491288"/>
            <a:ext cx="2220913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Sertoli </a:t>
            </a:r>
            <a:r>
              <a:rPr lang="hu-HU">
                <a:latin typeface="Calibri" pitchFamily="34" charset="0"/>
              </a:rPr>
              <a:t>Zell</a:t>
            </a:r>
            <a:r>
              <a:rPr lang="de-DE">
                <a:latin typeface="Calibri" pitchFamily="34" charset="0"/>
              </a:rPr>
              <a:t>kerne</a:t>
            </a:r>
            <a:endParaRPr lang="en-US">
              <a:latin typeface="Calibri" pitchFamily="34" charset="0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 flipH="1" flipV="1">
            <a:off x="5326063" y="6067425"/>
            <a:ext cx="587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4325938" y="5718175"/>
            <a:ext cx="173037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4949825"/>
            <a:ext cx="2003425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S</a:t>
            </a:r>
            <a:r>
              <a:rPr lang="en-US">
                <a:latin typeface="Calibri" pitchFamily="34" charset="0"/>
              </a:rPr>
              <a:t>permatogoni</a:t>
            </a:r>
            <a:r>
              <a:rPr lang="hu-HU">
                <a:latin typeface="Calibri" pitchFamily="34" charset="0"/>
              </a:rPr>
              <a:t>e</a:t>
            </a:r>
            <a:r>
              <a:rPr lang="de-DE">
                <a:latin typeface="Calibri" pitchFamily="34" charset="0"/>
              </a:rPr>
              <a:t>n</a:t>
            </a:r>
            <a:endParaRPr lang="en-US">
              <a:latin typeface="Calibri" pitchFamily="34" charset="0"/>
            </a:endParaRPr>
          </a:p>
        </p:txBody>
      </p:sp>
      <p:sp>
        <p:nvSpPr>
          <p:cNvPr id="38919" name="Line 7"/>
          <p:cNvSpPr>
            <a:spLocks noChangeShapeType="1"/>
          </p:cNvSpPr>
          <p:nvPr/>
        </p:nvSpPr>
        <p:spPr bwMode="auto">
          <a:xfrm flipV="1">
            <a:off x="1117600" y="3367088"/>
            <a:ext cx="130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 flipV="1">
            <a:off x="1204913" y="3948113"/>
            <a:ext cx="333375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4021138" y="0"/>
            <a:ext cx="3170237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Prim</a:t>
            </a:r>
            <a:r>
              <a:rPr lang="de-DE">
                <a:latin typeface="Calibri" pitchFamily="34" charset="0"/>
              </a:rPr>
              <a:t>ä</a:t>
            </a:r>
            <a:r>
              <a:rPr lang="hu-HU">
                <a:latin typeface="Calibri" pitchFamily="34" charset="0"/>
              </a:rPr>
              <a:t>r</a:t>
            </a:r>
            <a:r>
              <a:rPr lang="de-DE">
                <a:latin typeface="Calibri" pitchFamily="34" charset="0"/>
              </a:rPr>
              <a:t>e</a:t>
            </a:r>
            <a:r>
              <a:rPr lang="hu-H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Spermato</a:t>
            </a:r>
            <a:r>
              <a:rPr lang="hu-HU">
                <a:latin typeface="Calibri" pitchFamily="34" charset="0"/>
              </a:rPr>
              <a:t>z</a:t>
            </a:r>
            <a:r>
              <a:rPr lang="en-US">
                <a:latin typeface="Calibri" pitchFamily="34" charset="0"/>
              </a:rPr>
              <a:t>yten</a:t>
            </a:r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3468688" y="377825"/>
            <a:ext cx="798512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5514975" y="377825"/>
            <a:ext cx="203200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613150" y="2974975"/>
            <a:ext cx="1770063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S</a:t>
            </a:r>
            <a:r>
              <a:rPr lang="en-US">
                <a:latin typeface="Calibri" pitchFamily="34" charset="0"/>
              </a:rPr>
              <a:t>permatid</a:t>
            </a:r>
            <a:r>
              <a:rPr lang="hu-HU">
                <a:latin typeface="Calibri" pitchFamily="34" charset="0"/>
              </a:rPr>
              <a:t>en</a:t>
            </a:r>
            <a:endParaRPr lang="en-US">
              <a:latin typeface="Calibri" pitchFamily="34" charset="0"/>
            </a:endParaRPr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4645025" y="3381375"/>
            <a:ext cx="1087438" cy="145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 flipV="1">
            <a:off x="5399088" y="3222625"/>
            <a:ext cx="145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38927" name="Picture 4" descr="testis1"/>
          <p:cNvPicPr>
            <a:picLocks noChangeAspect="1" noChangeArrowheads="1"/>
          </p:cNvPicPr>
          <p:nvPr/>
        </p:nvPicPr>
        <p:blipFill>
          <a:blip r:embed="rId3" cstate="print"/>
          <a:srcRect l="4639" t="17148" r="26259" b="11787"/>
          <a:stretch>
            <a:fillRect/>
          </a:stretch>
        </p:blipFill>
        <p:spPr bwMode="auto">
          <a:xfrm>
            <a:off x="0" y="0"/>
            <a:ext cx="12255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here tsemcont 40x Leyd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6"/>
          <p:cNvSpPr txBox="1">
            <a:spLocks noChangeArrowheads="1"/>
          </p:cNvSpPr>
          <p:nvPr/>
        </p:nvSpPr>
        <p:spPr bwMode="auto">
          <a:xfrm rot="-2347050">
            <a:off x="0" y="4702175"/>
            <a:ext cx="2001838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M</a:t>
            </a:r>
            <a:r>
              <a:rPr lang="en-US">
                <a:latin typeface="Calibri" pitchFamily="34" charset="0"/>
              </a:rPr>
              <a:t>yoid </a:t>
            </a:r>
            <a:r>
              <a:rPr lang="hu-HU">
                <a:latin typeface="Calibri" pitchFamily="34" charset="0"/>
              </a:rPr>
              <a:t>Zellen</a:t>
            </a:r>
            <a:endParaRPr lang="en-US">
              <a:latin typeface="Calibri" pitchFamily="34" charset="0"/>
            </a:endParaRPr>
          </a:p>
        </p:txBody>
      </p:sp>
      <p:sp>
        <p:nvSpPr>
          <p:cNvPr id="39940" name="Line 7"/>
          <p:cNvSpPr>
            <a:spLocks noChangeShapeType="1"/>
          </p:cNvSpPr>
          <p:nvPr/>
        </p:nvSpPr>
        <p:spPr bwMode="auto">
          <a:xfrm>
            <a:off x="871538" y="5210175"/>
            <a:ext cx="71437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941" name="Line 8"/>
          <p:cNvSpPr>
            <a:spLocks noChangeShapeType="1"/>
          </p:cNvSpPr>
          <p:nvPr/>
        </p:nvSpPr>
        <p:spPr bwMode="auto">
          <a:xfrm>
            <a:off x="1204913" y="4978400"/>
            <a:ext cx="2317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942" name="Line 9"/>
          <p:cNvSpPr>
            <a:spLocks noChangeShapeType="1"/>
          </p:cNvSpPr>
          <p:nvPr/>
        </p:nvSpPr>
        <p:spPr bwMode="auto">
          <a:xfrm flipV="1">
            <a:off x="1204913" y="4295775"/>
            <a:ext cx="1393825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3411538" y="1828800"/>
            <a:ext cx="1944687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Leydig</a:t>
            </a:r>
            <a:r>
              <a:rPr lang="de-DE">
                <a:latin typeface="Calibri" pitchFamily="34" charset="0"/>
              </a:rPr>
              <a:t> -</a:t>
            </a:r>
            <a:r>
              <a:rPr lang="hu-HU">
                <a:latin typeface="Calibri" pitchFamily="34" charset="0"/>
              </a:rPr>
              <a:t> Zellen</a:t>
            </a:r>
            <a:endParaRPr lang="en-US">
              <a:latin typeface="Calibri" pitchFamily="34" charset="0"/>
            </a:endParaRPr>
          </a:p>
        </p:txBody>
      </p:sp>
      <p:sp>
        <p:nvSpPr>
          <p:cNvPr id="39944" name="Line 11"/>
          <p:cNvSpPr>
            <a:spLocks noChangeShapeType="1"/>
          </p:cNvSpPr>
          <p:nvPr/>
        </p:nvSpPr>
        <p:spPr bwMode="auto">
          <a:xfrm>
            <a:off x="4789488" y="2206625"/>
            <a:ext cx="47942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 flipH="1">
            <a:off x="3832225" y="2176463"/>
            <a:ext cx="290513" cy="1814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rete testis 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669588" cy="6858000"/>
          </a:xfrm>
        </p:spPr>
      </p:pic>
      <p:sp>
        <p:nvSpPr>
          <p:cNvPr id="41987" name="AutoShape 8"/>
          <p:cNvSpPr>
            <a:spLocks noChangeArrowheads="1"/>
          </p:cNvSpPr>
          <p:nvPr/>
        </p:nvSpPr>
        <p:spPr bwMode="auto">
          <a:xfrm rot="1695927" flipH="1">
            <a:off x="1716088" y="1352550"/>
            <a:ext cx="133350" cy="5305425"/>
          </a:xfrm>
          <a:prstGeom prst="upDownArrow">
            <a:avLst>
              <a:gd name="adj1" fmla="val 50000"/>
              <a:gd name="adj2" fmla="val 299314"/>
            </a:avLst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 rot="-3690985">
            <a:off x="1291432" y="3796506"/>
            <a:ext cx="18732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Rete testis</a:t>
            </a:r>
          </a:p>
        </p:txBody>
      </p:sp>
      <p:sp>
        <p:nvSpPr>
          <p:cNvPr id="41989" name="AutoShape 10"/>
          <p:cNvSpPr>
            <a:spLocks noChangeArrowheads="1"/>
          </p:cNvSpPr>
          <p:nvPr/>
        </p:nvSpPr>
        <p:spPr bwMode="auto">
          <a:xfrm rot="1695927">
            <a:off x="8078788" y="82550"/>
            <a:ext cx="149225" cy="3902075"/>
          </a:xfrm>
          <a:prstGeom prst="upDownArrow">
            <a:avLst>
              <a:gd name="adj1" fmla="val 50000"/>
              <a:gd name="adj2" fmla="val 29804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 rot="17878741">
            <a:off x="7497344" y="1848921"/>
            <a:ext cx="1942482" cy="36933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 err="1">
                <a:latin typeface="Calibri" pitchFamily="34" charset="0"/>
              </a:rPr>
              <a:t>Tubuli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seminiferi</a:t>
            </a:r>
            <a:endParaRPr lang="hu-HU" dirty="0">
              <a:latin typeface="Calibri" pitchFamily="34" charset="0"/>
            </a:endParaRPr>
          </a:p>
        </p:txBody>
      </p:sp>
      <p:pic>
        <p:nvPicPr>
          <p:cNvPr id="41991" name="Picture 4" descr="testis1"/>
          <p:cNvPicPr>
            <a:picLocks noChangeAspect="1" noChangeArrowheads="1"/>
          </p:cNvPicPr>
          <p:nvPr/>
        </p:nvPicPr>
        <p:blipFill>
          <a:blip r:embed="rId3" cstate="print"/>
          <a:srcRect l="4639" t="17148" r="26259" b="11787"/>
          <a:stretch>
            <a:fillRect/>
          </a:stretch>
        </p:blipFill>
        <p:spPr bwMode="auto">
          <a:xfrm>
            <a:off x="0" y="0"/>
            <a:ext cx="12255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dentumor (Histologie Seminom) am Unterpol des Hod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35" y="908720"/>
            <a:ext cx="7099434" cy="58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539552" y="26064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 kern="0" dirty="0" err="1"/>
              <a:t>Hodenkarzinom</a:t>
            </a:r>
            <a:endParaRPr lang="hu-HU" sz="3200" kern="0" dirty="0"/>
          </a:p>
        </p:txBody>
      </p:sp>
    </p:spTree>
    <p:extLst>
      <p:ext uri="{BB962C8B-B14F-4D97-AF65-F5344CB8AC3E}">
        <p14:creationId xmlns:p14="http://schemas.microsoft.com/office/powerpoint/2010/main" val="2931539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Content Placeholder 3" descr="017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187624" y="1235782"/>
            <a:ext cx="6408712" cy="5000378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199" y="91630"/>
            <a:ext cx="8229600" cy="1143000"/>
          </a:xfrm>
        </p:spPr>
        <p:txBody>
          <a:bodyPr/>
          <a:lstStyle/>
          <a:p>
            <a:r>
              <a:rPr lang="hu-HU" sz="3600" dirty="0" err="1"/>
              <a:t>Lymphableitung</a:t>
            </a:r>
            <a:r>
              <a:rPr lang="hu-HU" sz="3600" dirty="0"/>
              <a:t> des </a:t>
            </a:r>
            <a:r>
              <a:rPr lang="hu-HU" sz="3600" dirty="0" err="1"/>
              <a:t>Hodens</a:t>
            </a:r>
            <a:endParaRPr lang="hu-HU" sz="3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2092282" y="6237312"/>
            <a:ext cx="4959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u="sng" dirty="0" err="1">
                <a:solidFill>
                  <a:srgbClr val="FF0000"/>
                </a:solidFill>
              </a:rPr>
              <a:t>Retroperitoneale</a:t>
            </a:r>
            <a:r>
              <a:rPr lang="hu-HU" dirty="0"/>
              <a:t> und </a:t>
            </a:r>
            <a:r>
              <a:rPr lang="hu-HU" dirty="0" err="1"/>
              <a:t>inguinale</a:t>
            </a:r>
            <a:r>
              <a:rPr lang="hu-HU" dirty="0"/>
              <a:t> </a:t>
            </a:r>
            <a:r>
              <a:rPr lang="hu-HU" dirty="0" err="1"/>
              <a:t>Lymphknoten</a:t>
            </a:r>
            <a:r>
              <a:rPr lang="hu-HU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8225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56" y="1771958"/>
            <a:ext cx="5373787" cy="4673480"/>
          </a:xfrm>
          <a:prstGeom prst="rect">
            <a:avLst/>
          </a:prstGeom>
        </p:spPr>
      </p:pic>
      <p:pic>
        <p:nvPicPr>
          <p:cNvPr id="40962" name="Picture 2" descr="mhere d epid 20x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4164013"/>
            <a:ext cx="3613150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d efferentes testis 10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956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9"/>
          <p:cNvSpPr>
            <a:spLocks noChangeArrowheads="1"/>
          </p:cNvSpPr>
          <p:nvPr/>
        </p:nvSpPr>
        <p:spPr bwMode="auto">
          <a:xfrm>
            <a:off x="4211960" y="260648"/>
            <a:ext cx="46815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 dirty="0" err="1">
                <a:latin typeface="Calibri" pitchFamily="34" charset="0"/>
              </a:rPr>
              <a:t>Epididymis</a:t>
            </a:r>
            <a:r>
              <a:rPr lang="hu-HU" sz="3200" dirty="0">
                <a:latin typeface="Calibri" pitchFamily="34" charset="0"/>
              </a:rPr>
              <a:t> (</a:t>
            </a:r>
            <a:r>
              <a:rPr lang="hu-HU" sz="3200" dirty="0" err="1">
                <a:latin typeface="Calibri" pitchFamily="34" charset="0"/>
              </a:rPr>
              <a:t>Nebenhoden</a:t>
            </a:r>
            <a:r>
              <a:rPr lang="hu-HU" sz="3200" dirty="0">
                <a:latin typeface="Calibri" pitchFamily="34" charset="0"/>
              </a:rPr>
              <a:t>)</a:t>
            </a:r>
          </a:p>
        </p:txBody>
      </p:sp>
      <p:sp>
        <p:nvSpPr>
          <p:cNvPr id="3" name="Téglalap 2"/>
          <p:cNvSpPr/>
          <p:nvPr/>
        </p:nvSpPr>
        <p:spPr>
          <a:xfrm>
            <a:off x="3659164" y="1708742"/>
            <a:ext cx="720080" cy="274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646294" y="1772816"/>
            <a:ext cx="2581890" cy="115212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3646294" y="4924400"/>
            <a:ext cx="2221850" cy="95287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d efferentes testis 1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0" y="6002338"/>
            <a:ext cx="365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>
              <a:latin typeface="Calibri" pitchFamily="34" charset="0"/>
            </a:endParaRPr>
          </a:p>
        </p:txBody>
      </p:sp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2987675" y="5876925"/>
            <a:ext cx="2663825" cy="3698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Ductuli efferentes testis</a:t>
            </a:r>
            <a:endParaRPr lang="en-US">
              <a:latin typeface="Calibri" pitchFamily="34" charset="0"/>
            </a:endParaRPr>
          </a:p>
        </p:txBody>
      </p:sp>
      <p:sp>
        <p:nvSpPr>
          <p:cNvPr id="43013" name="Line 12"/>
          <p:cNvSpPr>
            <a:spLocks noChangeShapeType="1"/>
          </p:cNvSpPr>
          <p:nvPr/>
        </p:nvSpPr>
        <p:spPr bwMode="auto">
          <a:xfrm flipV="1">
            <a:off x="4211638" y="5013325"/>
            <a:ext cx="431800" cy="7921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3014" name="Line 12"/>
          <p:cNvSpPr>
            <a:spLocks noChangeShapeType="1"/>
          </p:cNvSpPr>
          <p:nvPr/>
        </p:nvSpPr>
        <p:spPr bwMode="auto">
          <a:xfrm flipV="1">
            <a:off x="4356100" y="4941888"/>
            <a:ext cx="2519363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pic>
        <p:nvPicPr>
          <p:cNvPr id="43015" name="Picture 4" descr="testis1"/>
          <p:cNvPicPr>
            <a:picLocks noChangeAspect="1" noChangeArrowheads="1"/>
          </p:cNvPicPr>
          <p:nvPr/>
        </p:nvPicPr>
        <p:blipFill>
          <a:blip r:embed="rId3" cstate="print"/>
          <a:srcRect l="4639" t="17148" r="26259" b="11787"/>
          <a:stretch>
            <a:fillRect/>
          </a:stretch>
        </p:blipFill>
        <p:spPr bwMode="auto">
          <a:xfrm>
            <a:off x="0" y="0"/>
            <a:ext cx="12255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mhere d epid 20x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>
          <a:xfrm>
            <a:off x="0" y="0"/>
            <a:ext cx="9191625" cy="6858000"/>
          </a:xfrm>
        </p:spPr>
      </p:pic>
      <p:pic>
        <p:nvPicPr>
          <p:cNvPr id="44035" name="Picture 4" descr="testis1"/>
          <p:cNvPicPr>
            <a:picLocks noChangeAspect="1" noChangeArrowheads="1"/>
          </p:cNvPicPr>
          <p:nvPr/>
        </p:nvPicPr>
        <p:blipFill>
          <a:blip r:embed="rId3" cstate="print"/>
          <a:srcRect l="4639" t="17148" r="26259" b="11787"/>
          <a:stretch>
            <a:fillRect/>
          </a:stretch>
        </p:blipFill>
        <p:spPr bwMode="auto">
          <a:xfrm>
            <a:off x="0" y="0"/>
            <a:ext cx="122555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10"/>
          <p:cNvSpPr txBox="1">
            <a:spLocks noChangeArrowheads="1"/>
          </p:cNvSpPr>
          <p:nvPr/>
        </p:nvSpPr>
        <p:spPr bwMode="auto">
          <a:xfrm>
            <a:off x="3995738" y="5867400"/>
            <a:ext cx="2663825" cy="3698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latin typeface="Calibri" pitchFamily="34" charset="0"/>
              </a:rPr>
              <a:t>Ductus epidididymidis</a:t>
            </a:r>
            <a:endParaRPr lang="en-US">
              <a:latin typeface="Calibri" pitchFamily="34" charset="0"/>
            </a:endParaRPr>
          </a:p>
        </p:txBody>
      </p:sp>
      <p:sp>
        <p:nvSpPr>
          <p:cNvPr id="44037" name="Line 12"/>
          <p:cNvSpPr>
            <a:spLocks noChangeShapeType="1"/>
          </p:cNvSpPr>
          <p:nvPr/>
        </p:nvSpPr>
        <p:spPr bwMode="auto">
          <a:xfrm flipH="1" flipV="1">
            <a:off x="5003800" y="5084763"/>
            <a:ext cx="144463" cy="647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44038" name="Line 12"/>
          <p:cNvSpPr>
            <a:spLocks noChangeShapeType="1"/>
          </p:cNvSpPr>
          <p:nvPr/>
        </p:nvSpPr>
        <p:spPr bwMode="auto">
          <a:xfrm flipV="1">
            <a:off x="5292725" y="4868863"/>
            <a:ext cx="2519363" cy="863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Sobotta_Band_2\Kapitel_07\mit_Beschriftung\chp07_fig036.jpg"/>
          <p:cNvPicPr>
            <a:picLocks noChangeAspect="1" noChangeArrowheads="1"/>
          </p:cNvPicPr>
          <p:nvPr/>
        </p:nvPicPr>
        <p:blipFill>
          <a:blip r:embed="rId2" cstate="print"/>
          <a:srcRect t="10912"/>
          <a:stretch>
            <a:fillRect/>
          </a:stretch>
        </p:blipFill>
        <p:spPr bwMode="auto">
          <a:xfrm>
            <a:off x="35496" y="1341438"/>
            <a:ext cx="4835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zövegdoboz 3"/>
          <p:cNvSpPr txBox="1">
            <a:spLocks noChangeArrowheads="1"/>
          </p:cNvSpPr>
          <p:nvPr/>
        </p:nvSpPr>
        <p:spPr bwMode="auto">
          <a:xfrm>
            <a:off x="5003800" y="1557338"/>
            <a:ext cx="38166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u="sng" dirty="0" err="1">
                <a:latin typeface="Calibri" pitchFamily="34" charset="0"/>
              </a:rPr>
              <a:t>Äußere</a:t>
            </a:r>
            <a:r>
              <a:rPr lang="hu-HU" u="sng" dirty="0">
                <a:latin typeface="Calibri" pitchFamily="34" charset="0"/>
              </a:rPr>
              <a:t> </a:t>
            </a:r>
            <a:r>
              <a:rPr lang="hu-HU" u="sng" dirty="0" err="1">
                <a:latin typeface="Calibri" pitchFamily="34" charset="0"/>
              </a:rPr>
              <a:t>männliche</a:t>
            </a:r>
            <a:r>
              <a:rPr lang="hu-HU" u="sng" dirty="0">
                <a:latin typeface="Calibri" pitchFamily="34" charset="0"/>
              </a:rPr>
              <a:t> </a:t>
            </a:r>
            <a:r>
              <a:rPr lang="hu-HU" u="sng" dirty="0" err="1">
                <a:latin typeface="Calibri" pitchFamily="34" charset="0"/>
              </a:rPr>
              <a:t>Geschlechtsorgane</a:t>
            </a:r>
            <a:r>
              <a:rPr lang="hu-HU" u="sng" dirty="0">
                <a:latin typeface="Calibri" pitchFamily="34" charset="0"/>
              </a:rPr>
              <a:t>: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Penis</a:t>
            </a:r>
            <a:endParaRPr lang="hu-HU" dirty="0">
              <a:latin typeface="Calibri" pitchFamily="34" charset="0"/>
            </a:endParaRP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Urethra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masculina</a:t>
            </a:r>
            <a:endParaRPr lang="hu-HU" dirty="0">
              <a:latin typeface="Calibri" pitchFamily="34" charset="0"/>
            </a:endParaRP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Scrotum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Hodensack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</p:txBody>
      </p:sp>
      <p:sp>
        <p:nvSpPr>
          <p:cNvPr id="33796" name="Szövegdoboz 4"/>
          <p:cNvSpPr txBox="1">
            <a:spLocks noChangeArrowheads="1"/>
          </p:cNvSpPr>
          <p:nvPr/>
        </p:nvSpPr>
        <p:spPr bwMode="auto">
          <a:xfrm>
            <a:off x="4860032" y="2997200"/>
            <a:ext cx="4392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u="sng" dirty="0" err="1">
                <a:latin typeface="Calibri" pitchFamily="34" charset="0"/>
              </a:rPr>
              <a:t>Innere</a:t>
            </a:r>
            <a:r>
              <a:rPr lang="hu-HU" u="sng" dirty="0">
                <a:latin typeface="Calibri" pitchFamily="34" charset="0"/>
              </a:rPr>
              <a:t> </a:t>
            </a:r>
            <a:r>
              <a:rPr lang="hu-HU" u="sng" dirty="0" err="1">
                <a:latin typeface="Calibri" pitchFamily="34" charset="0"/>
              </a:rPr>
              <a:t>männliche</a:t>
            </a:r>
            <a:r>
              <a:rPr lang="hu-HU" u="sng" dirty="0">
                <a:latin typeface="Calibri" pitchFamily="34" charset="0"/>
              </a:rPr>
              <a:t> </a:t>
            </a:r>
            <a:r>
              <a:rPr lang="hu-HU" u="sng" dirty="0" err="1">
                <a:latin typeface="Calibri" pitchFamily="34" charset="0"/>
              </a:rPr>
              <a:t>Geschlechtsorgane</a:t>
            </a:r>
            <a:r>
              <a:rPr lang="hu-HU" u="sng" dirty="0">
                <a:latin typeface="Calibri" pitchFamily="34" charset="0"/>
              </a:rPr>
              <a:t>: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Testis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Hoden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Epididymis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Nebenhoden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Funniculus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spermaticus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Ductus</a:t>
            </a:r>
            <a:r>
              <a:rPr lang="hu-HU" dirty="0">
                <a:latin typeface="Calibri" pitchFamily="34" charset="0"/>
              </a:rPr>
              <a:t>  </a:t>
            </a:r>
          </a:p>
          <a:p>
            <a:r>
              <a:rPr lang="hu-HU" dirty="0">
                <a:latin typeface="Calibri" pitchFamily="34" charset="0"/>
              </a:rPr>
              <a:t>      </a:t>
            </a:r>
            <a:r>
              <a:rPr lang="hu-HU" dirty="0" err="1">
                <a:latin typeface="Calibri" pitchFamily="34" charset="0"/>
              </a:rPr>
              <a:t>defferens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Prostata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Vorsteherdrüse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Vesicula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seminalis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Samenblase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r>
              <a:rPr lang="hu-HU" dirty="0">
                <a:latin typeface="Calibri" pitchFamily="34" charset="0"/>
              </a:rPr>
              <a:t>   - </a:t>
            </a:r>
            <a:r>
              <a:rPr lang="hu-HU" dirty="0" err="1">
                <a:latin typeface="Calibri" pitchFamily="34" charset="0"/>
              </a:rPr>
              <a:t>Glandula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bulbourethralis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Cowper-Drüse</a:t>
            </a:r>
            <a:r>
              <a:rPr lang="hu-HU" dirty="0">
                <a:latin typeface="Calibri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firt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413"/>
            <a:ext cx="4757738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979613" y="260350"/>
            <a:ext cx="4806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 b="1">
                <a:latin typeface="Times New Roman" pitchFamily="18" charset="0"/>
              </a:rPr>
              <a:t>Ductus deferens (Samenleiter)</a:t>
            </a:r>
          </a:p>
          <a:p>
            <a:endParaRPr lang="hu-HU" sz="2800" b="1">
              <a:latin typeface="Calibri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69001"/>
            <a:ext cx="4393465" cy="37884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fun spermati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Funniculus</a:t>
            </a:r>
            <a:r>
              <a:rPr lang="hu-HU" sz="3200" dirty="0"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latin typeface="+mj-lt"/>
                <a:ea typeface="+mj-ea"/>
                <a:cs typeface="+mj-cs"/>
              </a:rPr>
              <a:t>spermaticus</a:t>
            </a:r>
            <a:r>
              <a:rPr lang="hu-HU" sz="3200" dirty="0">
                <a:latin typeface="+mj-lt"/>
                <a:ea typeface="+mj-ea"/>
                <a:cs typeface="+mj-cs"/>
              </a:rPr>
              <a:t> (</a:t>
            </a:r>
            <a:r>
              <a:rPr lang="hu-HU" sz="3200" dirty="0" err="1">
                <a:latin typeface="+mj-lt"/>
                <a:ea typeface="+mj-ea"/>
                <a:cs typeface="+mj-cs"/>
              </a:rPr>
              <a:t>Samenstrang</a:t>
            </a:r>
            <a:r>
              <a:rPr lang="hu-HU" sz="3200" dirty="0"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030205" y="764704"/>
            <a:ext cx="4095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N. </a:t>
            </a:r>
            <a:r>
              <a:rPr lang="hu-HU" dirty="0" err="1"/>
              <a:t>ilioinguinais</a:t>
            </a:r>
            <a:r>
              <a:rPr lang="hu-HU" dirty="0"/>
              <a:t> (</a:t>
            </a:r>
            <a:r>
              <a:rPr lang="hu-HU" dirty="0" err="1"/>
              <a:t>auf</a:t>
            </a:r>
            <a:r>
              <a:rPr lang="hu-HU" dirty="0"/>
              <a:t> den </a:t>
            </a:r>
            <a:r>
              <a:rPr lang="hu-HU" dirty="0" err="1"/>
              <a:t>Samenstrang</a:t>
            </a:r>
            <a:r>
              <a:rPr lang="hu-HU" dirty="0"/>
              <a:t>)</a:t>
            </a:r>
          </a:p>
          <a:p>
            <a:r>
              <a:rPr lang="hu-HU" dirty="0"/>
              <a:t>R. </a:t>
            </a:r>
            <a:r>
              <a:rPr lang="hu-HU" dirty="0" err="1"/>
              <a:t>genitalis</a:t>
            </a:r>
            <a:r>
              <a:rPr lang="hu-HU" dirty="0"/>
              <a:t> </a:t>
            </a:r>
            <a:r>
              <a:rPr lang="hu-HU" dirty="0" err="1"/>
              <a:t>vom</a:t>
            </a:r>
            <a:r>
              <a:rPr lang="hu-HU" dirty="0"/>
              <a:t> N. </a:t>
            </a:r>
            <a:r>
              <a:rPr lang="hu-HU" dirty="0" err="1"/>
              <a:t>genitofemoralis</a:t>
            </a:r>
            <a:endParaRPr lang="hu-HU" dirty="0"/>
          </a:p>
          <a:p>
            <a:r>
              <a:rPr lang="hu-HU" dirty="0" err="1"/>
              <a:t>Vegatative</a:t>
            </a:r>
            <a:r>
              <a:rPr lang="hu-HU" dirty="0"/>
              <a:t> </a:t>
            </a:r>
            <a:r>
              <a:rPr lang="hu-HU" dirty="0" err="1"/>
              <a:t>Nerven</a:t>
            </a:r>
            <a:endParaRPr lang="hu-HU" dirty="0"/>
          </a:p>
          <a:p>
            <a:r>
              <a:rPr lang="hu-HU" dirty="0" err="1"/>
              <a:t>Lymphbahnen</a:t>
            </a:r>
            <a:endParaRPr lang="hu-H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93235"/>
            <a:ext cx="4752528" cy="5537945"/>
          </a:xfrm>
          <a:prstGeom prst="rect">
            <a:avLst/>
          </a:prstGeom>
        </p:spPr>
      </p:pic>
      <p:pic>
        <p:nvPicPr>
          <p:cNvPr id="3" name="Kép 2" descr="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888527"/>
            <a:ext cx="3923928" cy="5969473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inquinalis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Leistenkanal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un sperm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7549005" cy="49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5"/>
          <p:cNvSpPr>
            <a:spLocks noChangeArrowheads="1"/>
          </p:cNvSpPr>
          <p:nvPr/>
        </p:nvSpPr>
        <p:spPr bwMode="auto">
          <a:xfrm>
            <a:off x="5436095" y="3505680"/>
            <a:ext cx="385255" cy="598398"/>
          </a:xfrm>
          <a:prstGeom prst="ellipse">
            <a:avLst/>
          </a:prstGeom>
          <a:solidFill>
            <a:srgbClr val="00B05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5821350" y="3114131"/>
            <a:ext cx="660610" cy="602266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1820606" y="2921485"/>
            <a:ext cx="136703" cy="780056"/>
          </a:xfrm>
          <a:prstGeom prst="downArrow">
            <a:avLst>
              <a:gd name="adj1" fmla="val 50000"/>
              <a:gd name="adj2" fmla="val 1185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2647134">
            <a:off x="1864998" y="4165874"/>
            <a:ext cx="1120256" cy="205165"/>
          </a:xfrm>
          <a:prstGeom prst="rightArrow">
            <a:avLst>
              <a:gd name="adj1" fmla="val 50000"/>
              <a:gd name="adj2" fmla="val 16432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20623358">
            <a:off x="3140308" y="4768352"/>
            <a:ext cx="173986" cy="1750315"/>
          </a:xfrm>
          <a:prstGeom prst="downArrow">
            <a:avLst>
              <a:gd name="adj1" fmla="val 50000"/>
              <a:gd name="adj2" fmla="val 2089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6372199" y="2420888"/>
            <a:ext cx="2403287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Projektion des </a:t>
            </a:r>
            <a:r>
              <a:rPr lang="hu-HU" dirty="0" err="1"/>
              <a:t>Anulus</a:t>
            </a:r>
            <a:endParaRPr lang="hu-HU" dirty="0"/>
          </a:p>
          <a:p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  <a:r>
              <a:rPr lang="hu-HU" dirty="0" err="1"/>
              <a:t>profundus</a:t>
            </a:r>
            <a:endParaRPr lang="hu-HU" dirty="0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4848644" y="5030042"/>
            <a:ext cx="948642" cy="403933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788158" y="5408611"/>
            <a:ext cx="3185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endParaRPr lang="hu-HU" dirty="0"/>
          </a:p>
        </p:txBody>
      </p:sp>
      <p:sp>
        <p:nvSpPr>
          <p:cNvPr id="15" name="Cím 1"/>
          <p:cNvSpPr txBox="1">
            <a:spLocks/>
          </p:cNvSpPr>
          <p:nvPr/>
        </p:nvSpPr>
        <p:spPr>
          <a:xfrm>
            <a:off x="510447" y="334968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inquinalis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Leistenkanal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7301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8"/>
          <a:stretch/>
        </p:blipFill>
        <p:spPr>
          <a:xfrm>
            <a:off x="2032959" y="980728"/>
            <a:ext cx="5184576" cy="5515394"/>
          </a:xfrm>
          <a:prstGeom prst="rect">
            <a:avLst/>
          </a:prstGeom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10447" y="186392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Fossa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inquinalis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medialis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et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lateralis</a:t>
            </a: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835696" y="1185377"/>
            <a:ext cx="93610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 rot="720000">
            <a:off x="3790886" y="5324757"/>
            <a:ext cx="144017" cy="531062"/>
          </a:xfrm>
          <a:prstGeom prst="ellipse">
            <a:avLst/>
          </a:pr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 flipV="1">
            <a:off x="3909548" y="5786735"/>
            <a:ext cx="715699" cy="632152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4247456" y="6418887"/>
            <a:ext cx="48965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Projektion des </a:t>
            </a:r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endParaRPr lang="hu-HU" dirty="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547664" y="5085184"/>
            <a:ext cx="1955577" cy="46080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51520" y="4653136"/>
            <a:ext cx="302433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  <a:r>
              <a:rPr lang="hu-HU" dirty="0" err="1"/>
              <a:t>profundus</a:t>
            </a:r>
            <a:endParaRPr lang="hu-HU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483768" y="3416186"/>
            <a:ext cx="1257772" cy="81820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094134" y="2984138"/>
            <a:ext cx="2672526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Plica</a:t>
            </a:r>
            <a:r>
              <a:rPr lang="hu-HU" dirty="0"/>
              <a:t> </a:t>
            </a:r>
            <a:r>
              <a:rPr lang="hu-HU" dirty="0" err="1"/>
              <a:t>umbilicalis</a:t>
            </a:r>
            <a:r>
              <a:rPr lang="hu-HU" dirty="0"/>
              <a:t> </a:t>
            </a:r>
            <a:r>
              <a:rPr lang="hu-HU" dirty="0" err="1"/>
              <a:t>lateralis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72856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j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620688"/>
            <a:ext cx="4301068" cy="3761612"/>
          </a:xfrm>
          <a:prstGeom prst="rect">
            <a:avLst/>
          </a:prstGeom>
        </p:spPr>
      </p:pic>
      <p:pic>
        <p:nvPicPr>
          <p:cNvPr id="45058" name="Picture 2" descr="A large inguinoscrotal hern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016224" cy="3028816"/>
          </a:xfrm>
          <a:prstGeom prst="rect">
            <a:avLst/>
          </a:prstGeom>
          <a:noFill/>
        </p:spPr>
      </p:pic>
      <p:pic>
        <p:nvPicPr>
          <p:cNvPr id="45060" name="Picture 4" descr="https://encrypted-tbn2.gstatic.com/images?q=tbn:ANd9GcTdK742bn7Kq-aCi2WVMTQBYXGslxBwF3pR_r1MPcNYaxu7xrz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149080"/>
            <a:ext cx="3560431" cy="2520305"/>
          </a:xfrm>
          <a:prstGeom prst="rect">
            <a:avLst/>
          </a:prstGeom>
          <a:noFill/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Hernia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inquinalis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Leistenbruch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342538" y="2043173"/>
            <a:ext cx="20056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solidFill>
                  <a:srgbClr val="FF0000"/>
                </a:solidFill>
              </a:rPr>
              <a:t>Indirekt</a:t>
            </a:r>
          </a:p>
          <a:p>
            <a:r>
              <a:rPr lang="hu-HU" dirty="0" err="1"/>
              <a:t>Bruchpforte</a:t>
            </a:r>
            <a:r>
              <a:rPr lang="hu-HU" dirty="0"/>
              <a:t> </a:t>
            </a:r>
            <a:r>
              <a:rPr lang="hu-HU" dirty="0" err="1"/>
              <a:t>beim</a:t>
            </a:r>
            <a:r>
              <a:rPr lang="hu-HU" dirty="0"/>
              <a:t> </a:t>
            </a:r>
          </a:p>
          <a:p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</a:p>
          <a:p>
            <a:r>
              <a:rPr lang="hu-HU" dirty="0" err="1"/>
              <a:t>profundus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6681123" y="2648973"/>
            <a:ext cx="20056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dirty="0">
                <a:solidFill>
                  <a:srgbClr val="FF0000"/>
                </a:solidFill>
              </a:rPr>
              <a:t>Direkt</a:t>
            </a:r>
          </a:p>
          <a:p>
            <a:r>
              <a:rPr lang="hu-HU" dirty="0" err="1"/>
              <a:t>Bruchpforte</a:t>
            </a:r>
            <a:r>
              <a:rPr lang="hu-HU" dirty="0"/>
              <a:t> </a:t>
            </a:r>
            <a:r>
              <a:rPr lang="hu-HU" dirty="0" err="1"/>
              <a:t>beim</a:t>
            </a:r>
            <a:r>
              <a:rPr lang="hu-HU" dirty="0"/>
              <a:t> </a:t>
            </a:r>
          </a:p>
          <a:p>
            <a:r>
              <a:rPr lang="hu-HU" dirty="0" err="1"/>
              <a:t>Anulus</a:t>
            </a:r>
            <a:r>
              <a:rPr lang="hu-HU" dirty="0"/>
              <a:t> </a:t>
            </a:r>
            <a:r>
              <a:rPr lang="hu-HU" dirty="0" err="1"/>
              <a:t>inquinalis</a:t>
            </a:r>
            <a:r>
              <a:rPr lang="hu-HU" dirty="0"/>
              <a:t> </a:t>
            </a:r>
          </a:p>
          <a:p>
            <a:r>
              <a:rPr lang="hu-HU" dirty="0" err="1"/>
              <a:t>superficialis</a:t>
            </a:r>
            <a:endParaRPr lang="hu-H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4F2370-7946-4A78-AFAA-18021AD726FA}"/>
              </a:ext>
            </a:extLst>
          </p:cNvPr>
          <p:cNvSpPr txBox="1">
            <a:spLocks/>
          </p:cNvSpPr>
          <p:nvPr/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Nondescens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testis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Kryptorchismus</a:t>
            </a: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6011852-EDDB-4944-B494-998EC9CE1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3" y="1037201"/>
            <a:ext cx="8046014" cy="56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9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248" y="713728"/>
            <a:ext cx="4777504" cy="2715272"/>
          </a:xfrm>
          <a:prstGeom prst="rect">
            <a:avLst/>
          </a:prstGeom>
        </p:spPr>
      </p:pic>
      <p:sp>
        <p:nvSpPr>
          <p:cNvPr id="3" name="Cím 1">
            <a:extLst>
              <a:ext uri="{FF2B5EF4-FFF2-40B4-BE49-F238E27FC236}">
                <a16:creationId xmlns:a16="http://schemas.microsoft.com/office/drawing/2014/main" id="{3A4F2370-7946-4A78-AFAA-18021AD726FA}"/>
              </a:ext>
            </a:extLst>
          </p:cNvPr>
          <p:cNvSpPr txBox="1">
            <a:spLocks/>
          </p:cNvSpPr>
          <p:nvPr/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Hydrocele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testis</a:t>
            </a: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66" y="3573016"/>
            <a:ext cx="4376268" cy="313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44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uppieren 12"/>
          <p:cNvGrpSpPr>
            <a:grpSpLocks/>
          </p:cNvGrpSpPr>
          <p:nvPr/>
        </p:nvGrpSpPr>
        <p:grpSpPr bwMode="auto">
          <a:xfrm>
            <a:off x="1908175" y="0"/>
            <a:ext cx="7235825" cy="6865938"/>
            <a:chOff x="1907704" y="0"/>
            <a:chExt cx="7236296" cy="6865257"/>
          </a:xfrm>
        </p:grpSpPr>
        <p:grpSp>
          <p:nvGrpSpPr>
            <p:cNvPr id="48135" name="Gruppieren 10"/>
            <p:cNvGrpSpPr>
              <a:grpSpLocks/>
            </p:cNvGrpSpPr>
            <p:nvPr/>
          </p:nvGrpSpPr>
          <p:grpSpPr bwMode="auto">
            <a:xfrm>
              <a:off x="2000250" y="2714625"/>
              <a:ext cx="7143750" cy="4150632"/>
              <a:chOff x="2000250" y="2714625"/>
              <a:chExt cx="7143750" cy="4150632"/>
            </a:xfrm>
          </p:grpSpPr>
          <p:pic>
            <p:nvPicPr>
              <p:cNvPr id="48139" name="Tartalom helye 3" descr="ductus ejaculatorius.jpg"/>
              <p:cNvPicPr>
                <a:picLocks noChangeAspect="1"/>
              </p:cNvPicPr>
              <p:nvPr/>
            </p:nvPicPr>
            <p:blipFill>
              <a:blip r:embed="rId3" cstate="print"/>
              <a:srcRect l="1070" t="2525" r="1070" b="5927"/>
              <a:stretch>
                <a:fillRect/>
              </a:stretch>
            </p:blipFill>
            <p:spPr bwMode="auto">
              <a:xfrm>
                <a:off x="2000250" y="2714625"/>
                <a:ext cx="7143750" cy="4143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140" name="Freihandform 9"/>
              <p:cNvSpPr>
                <a:spLocks/>
              </p:cNvSpPr>
              <p:nvPr/>
            </p:nvSpPr>
            <p:spPr bwMode="auto">
              <a:xfrm>
                <a:off x="5167087" y="3679536"/>
                <a:ext cx="1503598" cy="3185721"/>
              </a:xfrm>
              <a:custGeom>
                <a:avLst/>
                <a:gdLst>
                  <a:gd name="T0" fmla="*/ 0 w 1503598"/>
                  <a:gd name="T1" fmla="*/ 21607 h 3185721"/>
                  <a:gd name="T2" fmla="*/ 52986 w 1503598"/>
                  <a:gd name="T3" fmla="*/ 3178465 h 3185721"/>
                  <a:gd name="T4" fmla="*/ 653143 w 1503598"/>
                  <a:gd name="T5" fmla="*/ 3185721 h 3185721"/>
                  <a:gd name="T6" fmla="*/ 629049 w 1503598"/>
                  <a:gd name="T7" fmla="*/ 1981715 h 3185721"/>
                  <a:gd name="T8" fmla="*/ 845073 w 1503598"/>
                  <a:gd name="T9" fmla="*/ 541552 h 3185721"/>
                  <a:gd name="T10" fmla="*/ 701058 w 1503598"/>
                  <a:gd name="T11" fmla="*/ 37496 h 3185721"/>
                  <a:gd name="T12" fmla="*/ 0 w 1503598"/>
                  <a:gd name="T13" fmla="*/ 21607 h 31857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03598"/>
                  <a:gd name="T22" fmla="*/ 0 h 3185721"/>
                  <a:gd name="T23" fmla="*/ 1503598 w 1503598"/>
                  <a:gd name="T24" fmla="*/ 3185721 h 31857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03598" h="3185721">
                    <a:moveTo>
                      <a:pt x="0" y="21607"/>
                    </a:moveTo>
                    <a:cubicBezTo>
                      <a:pt x="32030" y="509496"/>
                      <a:pt x="49673" y="2597449"/>
                      <a:pt x="52986" y="3178464"/>
                    </a:cubicBezTo>
                    <a:lnTo>
                      <a:pt x="653143" y="3185721"/>
                    </a:lnTo>
                    <a:cubicBezTo>
                      <a:pt x="740229" y="2960749"/>
                      <a:pt x="715079" y="2461014"/>
                      <a:pt x="629049" y="1981712"/>
                    </a:cubicBezTo>
                    <a:cubicBezTo>
                      <a:pt x="471186" y="1208874"/>
                      <a:pt x="190893" y="711026"/>
                      <a:pt x="845073" y="541552"/>
                    </a:cubicBezTo>
                    <a:cubicBezTo>
                      <a:pt x="1259273" y="258089"/>
                      <a:pt x="1503598" y="207532"/>
                      <a:pt x="701058" y="37496"/>
                    </a:cubicBezTo>
                    <a:cubicBezTo>
                      <a:pt x="592201" y="8468"/>
                      <a:pt x="349984" y="0"/>
                      <a:pt x="0" y="2160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hu-HU" dirty="0"/>
              </a:p>
            </p:txBody>
          </p:sp>
        </p:grpSp>
        <p:sp>
          <p:nvSpPr>
            <p:cNvPr id="8" name="Rechteck 7"/>
            <p:cNvSpPr/>
            <p:nvPr/>
          </p:nvSpPr>
          <p:spPr bwMode="auto">
            <a:xfrm>
              <a:off x="1907704" y="2565146"/>
              <a:ext cx="3240299" cy="42921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hu-HU" sz="2400" dirty="0"/>
            </a:p>
          </p:txBody>
        </p:sp>
        <p:pic>
          <p:nvPicPr>
            <p:cNvPr id="48137" name="Picture 6" descr="prostat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8064" y="0"/>
              <a:ext cx="3995936" cy="3815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8" name="Rechteck 11"/>
            <p:cNvSpPr>
              <a:spLocks noChangeArrowheads="1"/>
            </p:cNvSpPr>
            <p:nvPr/>
          </p:nvSpPr>
          <p:spPr bwMode="auto">
            <a:xfrm>
              <a:off x="5148064" y="3356992"/>
              <a:ext cx="144016" cy="350100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hu-HU" sz="2400" dirty="0"/>
            </a:p>
          </p:txBody>
        </p:sp>
      </p:grp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  <a:p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16024" y="85725"/>
            <a:ext cx="7380312" cy="8617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Prostata</a:t>
            </a:r>
            <a:r>
              <a:rPr lang="hu-HU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Vorsteherdrüse</a:t>
            </a:r>
            <a:r>
              <a:rPr lang="hu-HU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b="1" dirty="0">
              <a:latin typeface="+mn-lt"/>
            </a:endParaRP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323850" y="692150"/>
            <a:ext cx="4759325" cy="60939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de-DE" sz="2800" dirty="0">
                <a:latin typeface="Calibri" pitchFamily="34" charset="0"/>
                <a:cs typeface="Calibri" pitchFamily="34" charset="0"/>
              </a:rPr>
              <a:t>Gestallt</a:t>
            </a: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	4 cm </a:t>
            </a:r>
            <a:r>
              <a:rPr lang="de-DE" dirty="0">
                <a:latin typeface="Calibri" pitchFamily="34" charset="0"/>
              </a:rPr>
              <a:t>breit</a:t>
            </a:r>
            <a:r>
              <a:rPr lang="hu-HU" dirty="0">
                <a:latin typeface="Calibri" pitchFamily="34" charset="0"/>
              </a:rPr>
              <a:t>, 2 cm </a:t>
            </a:r>
            <a:r>
              <a:rPr lang="hu-HU" dirty="0" err="1">
                <a:latin typeface="Calibri" pitchFamily="34" charset="0"/>
              </a:rPr>
              <a:t>dick</a:t>
            </a:r>
            <a:r>
              <a:rPr lang="hu-HU" dirty="0">
                <a:latin typeface="Calibri" pitchFamily="34" charset="0"/>
              </a:rPr>
              <a:t>, 3 cm </a:t>
            </a:r>
            <a:r>
              <a:rPr lang="hu-HU" dirty="0" err="1">
                <a:latin typeface="Calibri" pitchFamily="34" charset="0"/>
              </a:rPr>
              <a:t>hoch</a:t>
            </a:r>
            <a:endParaRPr lang="hu-HU" dirty="0"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sz="2800" dirty="0" err="1">
                <a:latin typeface="Calibri" pitchFamily="34" charset="0"/>
                <a:cs typeface="Calibri" pitchFamily="34" charset="0"/>
              </a:rPr>
              <a:t>Struktur</a:t>
            </a:r>
            <a:endParaRPr lang="hu-HU" sz="28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	</a:t>
            </a:r>
            <a:r>
              <a:rPr lang="hu-HU" i="1" dirty="0" err="1">
                <a:latin typeface="Calibri" pitchFamily="34" charset="0"/>
              </a:rPr>
              <a:t>Stroma</a:t>
            </a:r>
            <a:r>
              <a:rPr lang="hu-HU" i="1" dirty="0">
                <a:latin typeface="Calibri" pitchFamily="34" charset="0"/>
              </a:rPr>
              <a:t>:</a:t>
            </a: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		</a:t>
            </a:r>
            <a:r>
              <a:rPr lang="hu-HU" dirty="0" err="1">
                <a:latin typeface="Calibri" pitchFamily="34" charset="0"/>
              </a:rPr>
              <a:t>glatte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Muskulatur</a:t>
            </a:r>
            <a:endParaRPr lang="hu-HU" dirty="0"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		</a:t>
            </a:r>
            <a:r>
              <a:rPr lang="hu-HU" dirty="0" err="1">
                <a:latin typeface="Calibri" pitchFamily="34" charset="0"/>
              </a:rPr>
              <a:t>fibroelastisches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Bindegewebe</a:t>
            </a:r>
            <a:r>
              <a:rPr lang="hu-HU" i="1" dirty="0">
                <a:latin typeface="Calibri" pitchFamily="34" charset="0"/>
              </a:rPr>
              <a:t>	</a:t>
            </a: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i="1" dirty="0">
                <a:latin typeface="Calibri" pitchFamily="34" charset="0"/>
              </a:rPr>
              <a:t>	</a:t>
            </a:r>
            <a:r>
              <a:rPr lang="hu-HU" i="1" dirty="0" err="1">
                <a:latin typeface="Calibri" pitchFamily="34" charset="0"/>
              </a:rPr>
              <a:t>Drüsen</a:t>
            </a:r>
            <a:r>
              <a:rPr lang="hu-HU" i="1" dirty="0">
                <a:latin typeface="Calibri" pitchFamily="34" charset="0"/>
              </a:rPr>
              <a:t>:</a:t>
            </a: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solidFill>
                  <a:schemeClr val="accent1"/>
                </a:solidFill>
                <a:latin typeface="Calibri" pitchFamily="34" charset="0"/>
              </a:rPr>
              <a:t>	</a:t>
            </a:r>
            <a:r>
              <a:rPr lang="hu-HU" dirty="0">
                <a:solidFill>
                  <a:srgbClr val="0070C0"/>
                </a:solidFill>
                <a:latin typeface="Calibri" pitchFamily="34" charset="0"/>
              </a:rPr>
              <a:t>	</a:t>
            </a:r>
            <a:r>
              <a:rPr lang="hu-HU" dirty="0" err="1">
                <a:solidFill>
                  <a:srgbClr val="0070C0"/>
                </a:solidFill>
                <a:latin typeface="Calibri" pitchFamily="34" charset="0"/>
              </a:rPr>
              <a:t>Mucosa-Drüsen</a:t>
            </a:r>
            <a:endParaRPr lang="hu-HU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solidFill>
                  <a:srgbClr val="00B050"/>
                </a:solidFill>
                <a:latin typeface="Calibri" pitchFamily="34" charset="0"/>
              </a:rPr>
              <a:t>		</a:t>
            </a:r>
            <a:r>
              <a:rPr lang="hu-HU" dirty="0" err="1">
                <a:solidFill>
                  <a:srgbClr val="00B050"/>
                </a:solidFill>
                <a:latin typeface="Calibri" pitchFamily="34" charset="0"/>
              </a:rPr>
              <a:t>Submucosa-Drüsen</a:t>
            </a:r>
            <a:endParaRPr lang="hu-HU" dirty="0">
              <a:solidFill>
                <a:srgbClr val="00B050"/>
              </a:solidFill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		</a:t>
            </a:r>
            <a:r>
              <a:rPr lang="hu-HU" dirty="0" err="1">
                <a:solidFill>
                  <a:srgbClr val="7030A0"/>
                </a:solidFill>
                <a:latin typeface="Calibri" pitchFamily="34" charset="0"/>
              </a:rPr>
              <a:t>Hauptdrüsen</a:t>
            </a:r>
            <a:endParaRPr lang="hu-HU" dirty="0"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sz="2800" dirty="0" err="1">
                <a:latin typeface="Calibri" pitchFamily="34" charset="0"/>
                <a:cs typeface="Calibri" pitchFamily="34" charset="0"/>
              </a:rPr>
              <a:t>Funktion</a:t>
            </a:r>
            <a:endParaRPr lang="hu-HU" sz="2800" dirty="0"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Ihres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Sekret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bildet</a:t>
            </a:r>
            <a:r>
              <a:rPr lang="hu-HU" dirty="0">
                <a:latin typeface="Calibri" pitchFamily="34" charset="0"/>
              </a:rPr>
              <a:t> 15-30 % des </a:t>
            </a:r>
            <a:r>
              <a:rPr lang="hu-HU" dirty="0" err="1">
                <a:latin typeface="Calibri" pitchFamily="34" charset="0"/>
              </a:rPr>
              <a:t>Ejakulats</a:t>
            </a:r>
            <a:endParaRPr lang="hu-HU" dirty="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Spermin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Spermium-Motilität</a:t>
            </a:r>
            <a:r>
              <a:rPr lang="hu-HU" dirty="0">
                <a:latin typeface="Calibri" pitchFamily="34" charset="0"/>
              </a:rPr>
              <a:t>)</a:t>
            </a: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Proteasen</a:t>
            </a:r>
            <a:endParaRPr lang="hu-HU" dirty="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Prostaglandine</a:t>
            </a:r>
            <a:endParaRPr lang="hu-HU" dirty="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Zink</a:t>
            </a:r>
            <a:endParaRPr lang="hu-HU" dirty="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endParaRPr lang="hu-HU" dirty="0">
              <a:latin typeface="Calibri" pitchFamily="34" charset="0"/>
            </a:endParaRPr>
          </a:p>
          <a:p>
            <a:pPr>
              <a:buFont typeface="Arial" charset="0"/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  <a:r>
              <a:rPr lang="hu-HU" dirty="0" err="1">
                <a:latin typeface="Calibri" pitchFamily="34" charset="0"/>
              </a:rPr>
              <a:t>Weiterleitung</a:t>
            </a:r>
            <a:r>
              <a:rPr lang="hu-HU" dirty="0">
                <a:latin typeface="Calibri" pitchFamily="34" charset="0"/>
              </a:rPr>
              <a:t> von </a:t>
            </a:r>
            <a:r>
              <a:rPr lang="hu-HU" dirty="0" err="1">
                <a:latin typeface="Calibri" pitchFamily="34" charset="0"/>
              </a:rPr>
              <a:t>Spermien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während</a:t>
            </a:r>
            <a:r>
              <a:rPr lang="hu-HU" dirty="0">
                <a:latin typeface="Calibri" pitchFamily="34" charset="0"/>
              </a:rPr>
              <a:t> der  </a:t>
            </a: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  </a:t>
            </a:r>
            <a:r>
              <a:rPr lang="hu-HU" dirty="0" err="1">
                <a:latin typeface="Calibri" pitchFamily="34" charset="0"/>
              </a:rPr>
              <a:t>Ejakulation</a:t>
            </a:r>
            <a:endParaRPr lang="hu-HU" dirty="0">
              <a:latin typeface="Calibri" pitchFamily="34" charset="0"/>
            </a:endParaRPr>
          </a:p>
          <a:p>
            <a:pPr>
              <a:tabLst>
                <a:tab pos="180975" algn="l"/>
                <a:tab pos="355600" algn="l"/>
                <a:tab pos="2159000" algn="l"/>
                <a:tab pos="4305300" algn="l"/>
              </a:tabLst>
              <a:defRPr/>
            </a:pPr>
            <a:r>
              <a:rPr lang="hu-HU" dirty="0">
                <a:latin typeface="Calibri" pitchFamily="34" charset="0"/>
              </a:rPr>
              <a:t>  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387508" y="-962"/>
            <a:ext cx="105670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/>
              <a:t>Hauptdrüsen</a:t>
            </a:r>
            <a:endParaRPr lang="hu-HU" sz="11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6948264" y="3356992"/>
            <a:ext cx="75693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100" b="1" dirty="0" err="1"/>
              <a:t>Mucosa-</a:t>
            </a:r>
            <a:endParaRPr lang="hu-HU" sz="1100" b="1" dirty="0"/>
          </a:p>
          <a:p>
            <a:pPr algn="ctr"/>
            <a:r>
              <a:rPr lang="hu-HU" sz="1100" b="1" dirty="0" err="1"/>
              <a:t>Drüsen</a:t>
            </a:r>
            <a:endParaRPr lang="hu-HU" sz="1100" b="1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7715809" y="3358153"/>
            <a:ext cx="103265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1100" b="1" dirty="0" err="1"/>
              <a:t>Submucosa-</a:t>
            </a:r>
            <a:endParaRPr lang="hu-HU" sz="1100" b="1" dirty="0"/>
          </a:p>
          <a:p>
            <a:pPr algn="ctr"/>
            <a:r>
              <a:rPr lang="hu-HU" sz="1100" b="1" dirty="0" err="1"/>
              <a:t>Drüsen</a:t>
            </a:r>
            <a:endParaRPr lang="hu-HU" sz="1100" b="1" dirty="0"/>
          </a:p>
        </p:txBody>
      </p:sp>
      <p:sp>
        <p:nvSpPr>
          <p:cNvPr id="17" name="Téglalap 16"/>
          <p:cNvSpPr/>
          <p:nvPr/>
        </p:nvSpPr>
        <p:spPr>
          <a:xfrm>
            <a:off x="7704000" y="375480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8496000" y="3787200"/>
            <a:ext cx="216024" cy="1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övegdoboz 18"/>
          <p:cNvSpPr txBox="1"/>
          <p:nvPr/>
        </p:nvSpPr>
        <p:spPr>
          <a:xfrm>
            <a:off x="6228184" y="3789040"/>
            <a:ext cx="119776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800" b="1" dirty="0" err="1">
                <a:solidFill>
                  <a:srgbClr val="FF0000"/>
                </a:solidFill>
              </a:rPr>
              <a:t>Ductus</a:t>
            </a:r>
            <a:r>
              <a:rPr lang="hu-HU" sz="800" b="1" dirty="0">
                <a:solidFill>
                  <a:srgbClr val="FF0000"/>
                </a:solidFill>
              </a:rPr>
              <a:t> </a:t>
            </a:r>
            <a:r>
              <a:rPr lang="hu-HU" sz="800" b="1" dirty="0" err="1">
                <a:solidFill>
                  <a:srgbClr val="FF0000"/>
                </a:solidFill>
              </a:rPr>
              <a:t>ejaculatorius</a:t>
            </a:r>
            <a:endParaRPr lang="hu-HU" sz="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2492375"/>
            <a:ext cx="46799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>
                <a:latin typeface="Calibri" pitchFamily="34" charset="0"/>
                <a:cs typeface="Calibri" pitchFamily="34" charset="0"/>
              </a:rPr>
              <a:t>Benigne Prostatahyperlasie</a:t>
            </a:r>
            <a:endParaRPr lang="hu-HU">
              <a:latin typeface="Calibri" pitchFamily="34" charset="0"/>
            </a:endParaRPr>
          </a:p>
          <a:p>
            <a:endParaRPr lang="hu-HU">
              <a:latin typeface="Calibri" pitchFamily="34" charset="0"/>
            </a:endParaRPr>
          </a:p>
          <a:p>
            <a:r>
              <a:rPr lang="hu-HU" sz="2800">
                <a:latin typeface="Calibri" pitchFamily="34" charset="0"/>
                <a:cs typeface="Calibri" pitchFamily="34" charset="0"/>
              </a:rPr>
              <a:t>Prostatakarzinom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11188" y="26035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Erkrankungen</a:t>
            </a:r>
            <a:r>
              <a:rPr lang="hu-HU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der </a:t>
            </a: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prostata</a:t>
            </a:r>
            <a:endParaRPr lang="hu-HU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9156" name="Picture 7" descr="Datei:BP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141663"/>
            <a:ext cx="5422900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9" descr="http://t0.gstatic.com/images?q=tbn:ANd9GcQ4pFG0Dg8Gyg_0mshLg9YmKqbVyuF_cg5419AZuQtXQnDQa0S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9975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PAGINI\p316.jpg"/>
          <p:cNvPicPr>
            <a:picLocks noChangeAspect="1" noChangeArrowheads="1"/>
          </p:cNvPicPr>
          <p:nvPr/>
        </p:nvPicPr>
        <p:blipFill>
          <a:blip r:embed="rId2" cstate="print"/>
          <a:srcRect b="49054"/>
          <a:stretch>
            <a:fillRect/>
          </a:stretch>
        </p:blipFill>
        <p:spPr bwMode="auto">
          <a:xfrm>
            <a:off x="323850" y="692150"/>
            <a:ext cx="8208963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mdguidelines.com/images/Illustrations/tr_re_p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56384" cy="243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gure resectoscope for TU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34306"/>
            <a:ext cx="428625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g. TURP transurethral resection of the prostate in B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70697"/>
            <a:ext cx="3600400" cy="333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ccmurology.com/images/surgery/tur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8" y="4005064"/>
            <a:ext cx="3744416" cy="238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457200" y="125759"/>
            <a:ext cx="82296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Transurethrale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Prostataresektion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(TURP)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bei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gutartigen</a:t>
            </a:r>
            <a:r>
              <a:rPr kumimoji="0" lang="hu-H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2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Prostatavergrößerung</a:t>
            </a:r>
            <a:endParaRPr kumimoji="0" lang="hu-HU" sz="3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3155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springermedizin.de/servlet/contentblob/5230198/data/1821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12"/>
          <a:stretch/>
        </p:blipFill>
        <p:spPr bwMode="auto">
          <a:xfrm>
            <a:off x="1547664" y="804915"/>
            <a:ext cx="6048672" cy="60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Prostatakarzinom</a:t>
            </a:r>
            <a:endParaRPr lang="hu-HU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98550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Sobotta_Band_2\Kapitel_07\mit_Beschriftung\chp07_fig034.jpg"/>
          <p:cNvPicPr>
            <a:picLocks noChangeAspect="1" noChangeArrowheads="1"/>
          </p:cNvPicPr>
          <p:nvPr/>
        </p:nvPicPr>
        <p:blipFill>
          <a:blip r:embed="rId2" cstate="print"/>
          <a:srcRect b="4457"/>
          <a:stretch>
            <a:fillRect/>
          </a:stretch>
        </p:blipFill>
        <p:spPr bwMode="auto">
          <a:xfrm>
            <a:off x="1547664" y="692696"/>
            <a:ext cx="6048672" cy="498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1"/>
          <p:cNvSpPr txBox="1">
            <a:spLocks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Vesicula</a:t>
            </a:r>
            <a:r>
              <a:rPr lang="hu-HU" sz="3200" dirty="0"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latin typeface="+mj-lt"/>
                <a:ea typeface="+mj-ea"/>
                <a:cs typeface="+mj-cs"/>
              </a:rPr>
              <a:t>seminalis</a:t>
            </a:r>
            <a:r>
              <a:rPr lang="hu-HU" sz="3200" dirty="0">
                <a:latin typeface="+mj-lt"/>
                <a:ea typeface="+mj-ea"/>
                <a:cs typeface="+mj-cs"/>
              </a:rPr>
              <a:t> (</a:t>
            </a:r>
            <a:r>
              <a:rPr lang="hu-HU" sz="3200" dirty="0" err="1">
                <a:latin typeface="+mj-lt"/>
                <a:ea typeface="+mj-ea"/>
                <a:cs typeface="+mj-cs"/>
              </a:rPr>
              <a:t>Samenblase</a:t>
            </a:r>
            <a:r>
              <a:rPr lang="hu-HU" sz="3200" dirty="0"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0180" name="Szövegdoboz 3"/>
          <p:cNvSpPr txBox="1">
            <a:spLocks noChangeArrowheads="1"/>
          </p:cNvSpPr>
          <p:nvPr/>
        </p:nvSpPr>
        <p:spPr bwMode="auto">
          <a:xfrm>
            <a:off x="176820" y="5805264"/>
            <a:ext cx="89643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Sie produziert ein alkalisches Sekret</a:t>
            </a:r>
            <a:r>
              <a:rPr lang="hu-HU" dirty="0">
                <a:latin typeface="Calibri" pitchFamily="34" charset="0"/>
              </a:rPr>
              <a:t> (pH 7,2 - 7</a:t>
            </a:r>
            <a:r>
              <a:rPr lang="de-DE" dirty="0">
                <a:latin typeface="Calibri" pitchFamily="34" charset="0"/>
              </a:rPr>
              <a:t>,</a:t>
            </a:r>
            <a:r>
              <a:rPr lang="hu-HU" dirty="0">
                <a:latin typeface="Calibri" pitchFamily="34" charset="0"/>
              </a:rPr>
              <a:t>6)</a:t>
            </a:r>
            <a:r>
              <a:rPr lang="de-DE" dirty="0">
                <a:latin typeface="Calibri" pitchFamily="34" charset="0"/>
              </a:rPr>
              <a:t> das reich an Fructose </a:t>
            </a:r>
            <a:r>
              <a:rPr lang="hu-HU" dirty="0">
                <a:latin typeface="Calibri" pitchFamily="34" charset="0"/>
              </a:rPr>
              <a:t>und </a:t>
            </a:r>
            <a:r>
              <a:rPr lang="hu-HU" dirty="0" err="1">
                <a:latin typeface="Calibri" pitchFamily="34" charset="0"/>
              </a:rPr>
              <a:t>Prostaglandine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ist</a:t>
            </a:r>
            <a:r>
              <a:rPr lang="hu-HU" dirty="0">
                <a:latin typeface="Calibri" pitchFamily="34" charset="0"/>
              </a:rPr>
              <a:t>.</a:t>
            </a:r>
          </a:p>
          <a:p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Sie</a:t>
            </a:r>
            <a:r>
              <a:rPr lang="de-DE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bildet</a:t>
            </a:r>
            <a:r>
              <a:rPr lang="hu-HU" dirty="0">
                <a:latin typeface="Calibri" pitchFamily="34" charset="0"/>
              </a:rPr>
              <a:t> 50-80% der </a:t>
            </a:r>
            <a:r>
              <a:rPr lang="hu-HU" dirty="0" err="1">
                <a:latin typeface="Calibri" pitchFamily="34" charset="0"/>
              </a:rPr>
              <a:t>Flüssigkeitsmenge</a:t>
            </a:r>
            <a:r>
              <a:rPr lang="hu-HU" dirty="0">
                <a:latin typeface="Calibri" pitchFamily="34" charset="0"/>
              </a:rPr>
              <a:t> des </a:t>
            </a:r>
            <a:r>
              <a:rPr lang="hu-HU" dirty="0" err="1">
                <a:latin typeface="Calibri" pitchFamily="34" charset="0"/>
              </a:rPr>
              <a:t>Ejakulats</a:t>
            </a:r>
            <a:r>
              <a:rPr lang="de-DE" dirty="0">
                <a:latin typeface="Calibri" pitchFamily="34" charset="0"/>
              </a:rPr>
              <a:t>.</a:t>
            </a:r>
            <a:endParaRPr lang="hu-HU" dirty="0">
              <a:latin typeface="Calibri" pitchFamily="34" charset="0"/>
            </a:endParaRPr>
          </a:p>
          <a:p>
            <a:endParaRPr lang="hu-H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E:\Sobotta_Band_2\Kapitel_07\mit_Beschriftung\chp07_fig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33375"/>
            <a:ext cx="3062288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2" descr="E:\PAGINI\p319.jpg"/>
          <p:cNvPicPr>
            <a:picLocks noChangeAspect="1" noChangeArrowheads="1"/>
          </p:cNvPicPr>
          <p:nvPr/>
        </p:nvPicPr>
        <p:blipFill>
          <a:blip r:embed="rId3" cstate="print"/>
          <a:srcRect r="32108" b="40837"/>
          <a:stretch>
            <a:fillRect/>
          </a:stretch>
        </p:blipFill>
        <p:spPr bwMode="auto">
          <a:xfrm>
            <a:off x="468313" y="260350"/>
            <a:ext cx="4373562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Szövegdoboz 4"/>
          <p:cNvSpPr txBox="1">
            <a:spLocks noChangeArrowheads="1"/>
          </p:cNvSpPr>
          <p:nvPr/>
        </p:nvSpPr>
        <p:spPr bwMode="auto">
          <a:xfrm>
            <a:off x="539750" y="6092825"/>
            <a:ext cx="964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dirty="0" err="1">
                <a:latin typeface="Calibri" pitchFamily="34" charset="0"/>
              </a:rPr>
              <a:t>Glandula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bulbourethralis</a:t>
            </a:r>
            <a:r>
              <a:rPr lang="hu-HU" dirty="0">
                <a:latin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</a:rPr>
              <a:t>Cowper-Drüse</a:t>
            </a:r>
            <a:r>
              <a:rPr lang="hu-HU" dirty="0">
                <a:latin typeface="Calibri" pitchFamily="34" charset="0"/>
              </a:rPr>
              <a:t>): </a:t>
            </a:r>
            <a:r>
              <a:rPr lang="hu-HU" dirty="0" err="1">
                <a:latin typeface="Calibri" pitchFamily="34" charset="0"/>
              </a:rPr>
              <a:t>Synthese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vom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Präejakulat</a:t>
            </a:r>
            <a:r>
              <a:rPr lang="hu-HU" dirty="0">
                <a:latin typeface="Calibri" pitchFamily="34" charset="0"/>
              </a:rPr>
              <a:t> („</a:t>
            </a:r>
            <a:r>
              <a:rPr lang="hu-HU" dirty="0" err="1">
                <a:latin typeface="Calibri" pitchFamily="34" charset="0"/>
              </a:rPr>
              <a:t>Lusttropfen</a:t>
            </a:r>
            <a:r>
              <a:rPr lang="hu-HU" dirty="0">
                <a:latin typeface="Calibri" pitchFamily="34" charset="0"/>
              </a:rPr>
              <a:t>”)</a:t>
            </a:r>
          </a:p>
        </p:txBody>
      </p:sp>
      <p:sp>
        <p:nvSpPr>
          <p:cNvPr id="2" name="Jobbra nyíl 1"/>
          <p:cNvSpPr/>
          <p:nvPr/>
        </p:nvSpPr>
        <p:spPr>
          <a:xfrm rot="10800000">
            <a:off x="2843808" y="2420888"/>
            <a:ext cx="504056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med saag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052513"/>
            <a:ext cx="79565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23850" y="6308725"/>
            <a:ext cx="2808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Calibri" pitchFamily="34" charset="0"/>
                <a:cs typeface="Calibri" pitchFamily="34" charset="0"/>
              </a:rPr>
              <a:t>Glans und Preputium</a:t>
            </a: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0" y="404813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Penis</a:t>
            </a:r>
            <a:endParaRPr lang="hu-HU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52229" name="Rechteck 4"/>
          <p:cNvSpPr>
            <a:spLocks noChangeArrowheads="1"/>
          </p:cNvSpPr>
          <p:nvPr/>
        </p:nvSpPr>
        <p:spPr bwMode="auto">
          <a:xfrm>
            <a:off x="4572000" y="5805488"/>
            <a:ext cx="25923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Calibri" pitchFamily="34" charset="0"/>
                <a:cs typeface="Calibri" pitchFamily="34" charset="0"/>
              </a:rPr>
              <a:t>Radix penis </a:t>
            </a:r>
            <a:br>
              <a:rPr lang="hu-HU">
                <a:latin typeface="Calibri" pitchFamily="34" charset="0"/>
                <a:cs typeface="Calibri" pitchFamily="34" charset="0"/>
              </a:rPr>
            </a:br>
            <a:r>
              <a:rPr lang="hu-HU">
                <a:latin typeface="Calibri" pitchFamily="34" charset="0"/>
                <a:cs typeface="Calibri" pitchFamily="34" charset="0"/>
              </a:rPr>
              <a:t>(immobiler Teil)</a:t>
            </a:r>
          </a:p>
        </p:txBody>
      </p:sp>
      <p:sp>
        <p:nvSpPr>
          <p:cNvPr id="52230" name="Rechteck 5"/>
          <p:cNvSpPr>
            <a:spLocks noChangeArrowheads="1"/>
          </p:cNvSpPr>
          <p:nvPr/>
        </p:nvSpPr>
        <p:spPr bwMode="auto">
          <a:xfrm>
            <a:off x="323850" y="1557338"/>
            <a:ext cx="19796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latin typeface="Calibri" pitchFamily="34" charset="0"/>
                <a:cs typeface="Calibri" pitchFamily="34" charset="0"/>
              </a:rPr>
              <a:t>Corpus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br>
              <a:rPr lang="hu-HU" dirty="0">
                <a:latin typeface="Calibri" pitchFamily="34" charset="0"/>
                <a:cs typeface="Calibri" pitchFamily="34" charset="0"/>
              </a:rPr>
            </a:br>
            <a:r>
              <a:rPr lang="hu-HU" dirty="0">
                <a:latin typeface="Calibri" pitchFamily="34" charset="0"/>
                <a:cs typeface="Calibri" pitchFamily="34" charset="0"/>
              </a:rPr>
              <a:t>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beweglicher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Teil</a:t>
            </a:r>
            <a:r>
              <a:rPr lang="hu-HU" dirty="0">
                <a:latin typeface="Calibri" pitchFamily="34" charset="0"/>
                <a:cs typeface="Calibri" pitchFamily="34" charset="0"/>
              </a:rPr>
              <a:t>)</a:t>
            </a:r>
            <a:br>
              <a:rPr lang="hu-HU" dirty="0">
                <a:latin typeface="Calibri" pitchFamily="34" charset="0"/>
                <a:cs typeface="Calibri" pitchFamily="34" charset="0"/>
              </a:rPr>
            </a:br>
            <a:r>
              <a:rPr lang="hu-HU" dirty="0" err="1">
                <a:latin typeface="Calibri" pitchFamily="34" charset="0"/>
                <a:cs typeface="Calibri" pitchFamily="34" charset="0"/>
              </a:rPr>
              <a:t>Dorsum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endParaRPr lang="hu-H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 rot="14368322">
            <a:off x="2864644" y="4563269"/>
            <a:ext cx="2568575" cy="344487"/>
          </a:xfrm>
          <a:prstGeom prst="rightArrow">
            <a:avLst>
              <a:gd name="adj1" fmla="val 50000"/>
              <a:gd name="adj2" fmla="val 112555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/>
          </a:p>
        </p:txBody>
      </p:sp>
      <p:sp>
        <p:nvSpPr>
          <p:cNvPr id="8" name="Pfeil nach rechts 7"/>
          <p:cNvSpPr/>
          <p:nvPr/>
        </p:nvSpPr>
        <p:spPr bwMode="auto">
          <a:xfrm rot="17222601">
            <a:off x="4438651" y="4951412"/>
            <a:ext cx="1441450" cy="288925"/>
          </a:xfrm>
          <a:prstGeom prst="rightArrow">
            <a:avLst>
              <a:gd name="adj1" fmla="val 50000"/>
              <a:gd name="adj2" fmla="val 112555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/>
          </a:p>
        </p:txBody>
      </p:sp>
      <p:grpSp>
        <p:nvGrpSpPr>
          <p:cNvPr id="2" name="Gruppieren 10"/>
          <p:cNvGrpSpPr>
            <a:grpSpLocks/>
          </p:cNvGrpSpPr>
          <p:nvPr/>
        </p:nvGrpSpPr>
        <p:grpSpPr bwMode="auto">
          <a:xfrm rot="7646630" flipH="1">
            <a:off x="1259682" y="2147094"/>
            <a:ext cx="1327150" cy="2566987"/>
            <a:chOff x="4128489" y="3604028"/>
            <a:chExt cx="1327287" cy="2567495"/>
          </a:xfrm>
        </p:grpSpPr>
        <p:sp>
          <p:nvSpPr>
            <p:cNvPr id="9" name="Pfeil nach rechts 8"/>
            <p:cNvSpPr/>
            <p:nvPr/>
          </p:nvSpPr>
          <p:spPr bwMode="auto">
            <a:xfrm rot="14368322">
              <a:off x="3017079" y="4721231"/>
              <a:ext cx="2567496" cy="344524"/>
            </a:xfrm>
            <a:prstGeom prst="rightArrow">
              <a:avLst>
                <a:gd name="adj1" fmla="val 50000"/>
                <a:gd name="adj2" fmla="val 112555"/>
              </a:avLst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hu-HU" sz="2400"/>
            </a:p>
          </p:txBody>
        </p:sp>
        <p:sp>
          <p:nvSpPr>
            <p:cNvPr id="10" name="Pfeil nach rechts 9"/>
            <p:cNvSpPr/>
            <p:nvPr/>
          </p:nvSpPr>
          <p:spPr bwMode="auto">
            <a:xfrm rot="17222601">
              <a:off x="4591082" y="5109585"/>
              <a:ext cx="1440148" cy="287367"/>
            </a:xfrm>
            <a:prstGeom prst="rightArrow">
              <a:avLst>
                <a:gd name="adj1" fmla="val 50000"/>
                <a:gd name="adj2" fmla="val 112555"/>
              </a:avLst>
            </a:prstGeom>
            <a:solidFill>
              <a:schemeClr val="accent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hu-HU" sz="2400"/>
            </a:p>
          </p:txBody>
        </p:sp>
      </p:grpSp>
      <p:sp>
        <p:nvSpPr>
          <p:cNvPr id="14" name="Pfeil nach rechts 13"/>
          <p:cNvSpPr/>
          <p:nvPr/>
        </p:nvSpPr>
        <p:spPr bwMode="auto">
          <a:xfrm rot="19584504">
            <a:off x="1479550" y="6048375"/>
            <a:ext cx="685800" cy="220663"/>
          </a:xfrm>
          <a:prstGeom prst="rightArrow">
            <a:avLst>
              <a:gd name="adj1" fmla="val 50000"/>
              <a:gd name="adj2" fmla="val 112555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hu-HU" sz="2400"/>
          </a:p>
        </p:txBody>
      </p:sp>
      <p:sp>
        <p:nvSpPr>
          <p:cNvPr id="3" name="Szövegdoboz 2"/>
          <p:cNvSpPr txBox="1"/>
          <p:nvPr/>
        </p:nvSpPr>
        <p:spPr>
          <a:xfrm>
            <a:off x="120270" y="153769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Lig</a:t>
            </a:r>
            <a:r>
              <a:rPr lang="hu-HU" dirty="0"/>
              <a:t>. </a:t>
            </a:r>
            <a:r>
              <a:rPr lang="hu-HU" dirty="0" err="1"/>
              <a:t>fundiforme</a:t>
            </a:r>
            <a:r>
              <a:rPr lang="hu-HU" dirty="0"/>
              <a:t> </a:t>
            </a:r>
            <a:r>
              <a:rPr lang="hu-HU" dirty="0" err="1"/>
              <a:t>penis</a:t>
            </a:r>
            <a:endParaRPr lang="hu-HU" dirty="0"/>
          </a:p>
          <a:p>
            <a:r>
              <a:rPr lang="hu-HU" dirty="0" err="1"/>
              <a:t>Lig</a:t>
            </a:r>
            <a:r>
              <a:rPr lang="hu-HU" dirty="0"/>
              <a:t>. </a:t>
            </a:r>
            <a:r>
              <a:rPr lang="hu-HU" dirty="0" err="1"/>
              <a:t>suspensorium</a:t>
            </a:r>
            <a:r>
              <a:rPr lang="hu-HU" dirty="0"/>
              <a:t> </a:t>
            </a:r>
            <a:r>
              <a:rPr lang="hu-HU" dirty="0" err="1"/>
              <a:t>penis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727585" y="816220"/>
            <a:ext cx="1476263" cy="218073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erectbodiesizom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3713" y="476250"/>
            <a:ext cx="219233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4" descr="erectbodies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75" y="476250"/>
            <a:ext cx="244316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50825" y="476250"/>
            <a:ext cx="4897239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Schwellkörper</a:t>
            </a:r>
            <a:r>
              <a:rPr lang="hu-HU" sz="3200" dirty="0"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latin typeface="+mj-lt"/>
                <a:ea typeface="+mj-ea"/>
                <a:cs typeface="+mj-cs"/>
              </a:rPr>
              <a:t>vom</a:t>
            </a:r>
            <a:r>
              <a:rPr lang="hu-HU" sz="3200" dirty="0">
                <a:latin typeface="+mj-lt"/>
                <a:ea typeface="+mj-ea"/>
                <a:cs typeface="+mj-cs"/>
              </a:rPr>
              <a:t> </a:t>
            </a:r>
            <a:r>
              <a:rPr lang="hu-HU" sz="3200" dirty="0" err="1">
                <a:latin typeface="+mj-lt"/>
                <a:ea typeface="+mj-ea"/>
                <a:cs typeface="+mj-cs"/>
              </a:rPr>
              <a:t>Penis</a:t>
            </a:r>
            <a:endParaRPr lang="hu-HU" sz="3200" dirty="0">
              <a:latin typeface="+mj-lt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100" dirty="0">
              <a:solidFill>
                <a:schemeClr val="accent6"/>
              </a:solidFill>
              <a:latin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u="sng" dirty="0">
                <a:latin typeface="Calibri" pitchFamily="34" charset="0"/>
                <a:cs typeface="Calibri" pitchFamily="34" charset="0"/>
              </a:rPr>
              <a:t>Corpus cavernosum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(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paarig</a:t>
            </a:r>
            <a:r>
              <a:rPr lang="hu-HU" dirty="0">
                <a:latin typeface="Calibri" pitchFamily="34" charset="0"/>
                <a:cs typeface="Calibri" pitchFamily="34" charset="0"/>
              </a:rPr>
              <a:t>)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Crus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u="sng" dirty="0">
                <a:latin typeface="Calibri" pitchFamily="34" charset="0"/>
                <a:cs typeface="Calibri" pitchFamily="34" charset="0"/>
              </a:rPr>
              <a:t>Corpus </a:t>
            </a:r>
            <a:r>
              <a:rPr lang="hu-HU" u="sng" dirty="0" err="1">
                <a:latin typeface="Calibri" pitchFamily="34" charset="0"/>
                <a:cs typeface="Calibri" pitchFamily="34" charset="0"/>
              </a:rPr>
              <a:t>spongiosum</a:t>
            </a:r>
            <a:r>
              <a:rPr lang="hu-HU" u="sng" dirty="0">
                <a:latin typeface="Calibri" pitchFamily="34" charset="0"/>
                <a:cs typeface="Calibri" pitchFamily="34" charset="0"/>
              </a:rPr>
              <a:t> (</a:t>
            </a:r>
            <a:r>
              <a:rPr lang="hu-HU" u="sng" dirty="0" err="1">
                <a:latin typeface="Calibri" pitchFamily="34" charset="0"/>
                <a:cs typeface="Calibri" pitchFamily="34" charset="0"/>
              </a:rPr>
              <a:t>unpaar</a:t>
            </a:r>
            <a:r>
              <a:rPr lang="hu-HU" u="sng" dirty="0">
                <a:latin typeface="Calibri" pitchFamily="34" charset="0"/>
                <a:cs typeface="Calibri" pitchFamily="34" charset="0"/>
              </a:rPr>
              <a:t>)</a:t>
            </a:r>
            <a:r>
              <a:rPr lang="hu-HU" dirty="0">
                <a:latin typeface="Calibri" pitchFamily="34" charset="0"/>
                <a:cs typeface="Calibri" pitchFamily="34" charset="0"/>
              </a:rPr>
              <a:t>,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Bulbus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,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Glans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Enthält</a:t>
            </a:r>
            <a:r>
              <a:rPr lang="hu-HU" dirty="0">
                <a:latin typeface="Calibri" pitchFamily="34" charset="0"/>
                <a:cs typeface="Calibri" pitchFamily="34" charset="0"/>
              </a:rPr>
              <a:t> den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letzten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Abschnitt</a:t>
            </a:r>
            <a:r>
              <a:rPr lang="hu-HU" dirty="0">
                <a:latin typeface="Calibri" pitchFamily="34" charset="0"/>
                <a:cs typeface="Calibri" pitchFamily="34" charset="0"/>
              </a:rPr>
              <a:t> der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Urethtra</a:t>
            </a:r>
            <a:endParaRPr lang="hu-H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3253" name="Picture 6" descr="peni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63" y="3644900"/>
            <a:ext cx="4364037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katéter-1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15579" r="22106" b="22700"/>
          <a:stretch>
            <a:fillRect/>
          </a:stretch>
        </p:blipFill>
        <p:spPr bwMode="auto">
          <a:xfrm>
            <a:off x="5975648" y="3518769"/>
            <a:ext cx="3168352" cy="333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Urethra</a:t>
            </a:r>
            <a:r>
              <a:rPr lang="hu-HU" sz="3200" dirty="0">
                <a:latin typeface="+mj-lt"/>
                <a:ea typeface="+mj-ea"/>
                <a:cs typeface="+mj-cs"/>
              </a:rPr>
              <a:t> (</a:t>
            </a:r>
            <a:r>
              <a:rPr lang="hu-HU" sz="3200" dirty="0" err="1">
                <a:latin typeface="+mj-lt"/>
                <a:ea typeface="+mj-ea"/>
                <a:cs typeface="+mj-cs"/>
              </a:rPr>
              <a:t>Harnrohr</a:t>
            </a:r>
            <a:r>
              <a:rPr lang="hu-HU" sz="3200" dirty="0">
                <a:latin typeface="+mj-lt"/>
                <a:ea typeface="+mj-ea"/>
                <a:cs typeface="+mj-cs"/>
              </a:rPr>
              <a:t>), </a:t>
            </a:r>
            <a:r>
              <a:rPr lang="hu-HU" sz="3200" dirty="0" err="1">
                <a:latin typeface="+mj-lt"/>
                <a:ea typeface="+mj-ea"/>
                <a:cs typeface="+mj-cs"/>
              </a:rPr>
              <a:t>Katheterismus</a:t>
            </a:r>
            <a:endParaRPr lang="hu-HU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Kép 4" descr="showimage.jpg"/>
          <p:cNvPicPr>
            <a:picLocks noChangeAspect="1"/>
          </p:cNvPicPr>
          <p:nvPr/>
        </p:nvPicPr>
        <p:blipFill>
          <a:blip r:embed="rId3" cstate="print"/>
          <a:srcRect t="37400"/>
          <a:stretch>
            <a:fillRect/>
          </a:stretch>
        </p:blipFill>
        <p:spPr>
          <a:xfrm>
            <a:off x="251520" y="820411"/>
            <a:ext cx="6264696" cy="4336781"/>
          </a:xfrm>
          <a:prstGeom prst="rect">
            <a:avLst/>
          </a:prstGeom>
        </p:spPr>
      </p:pic>
      <p:sp>
        <p:nvSpPr>
          <p:cNvPr id="2" name="Ellipszis 1"/>
          <p:cNvSpPr/>
          <p:nvPr/>
        </p:nvSpPr>
        <p:spPr>
          <a:xfrm>
            <a:off x="539552" y="4293096"/>
            <a:ext cx="122413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Kép 2" descr="chp07_fig057.jpg"/>
          <p:cNvPicPr>
            <a:picLocks noChangeAspect="1"/>
          </p:cNvPicPr>
          <p:nvPr/>
        </p:nvPicPr>
        <p:blipFill>
          <a:blip r:embed="rId2" cstate="print"/>
          <a:srcRect t="5215" b="5499"/>
          <a:stretch>
            <a:fillRect/>
          </a:stretch>
        </p:blipFill>
        <p:spPr bwMode="auto">
          <a:xfrm>
            <a:off x="34925" y="1700213"/>
            <a:ext cx="57880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E:\PAGINI\p319.jpg"/>
          <p:cNvPicPr>
            <a:picLocks noChangeAspect="1" noChangeArrowheads="1"/>
          </p:cNvPicPr>
          <p:nvPr/>
        </p:nvPicPr>
        <p:blipFill>
          <a:blip r:embed="rId3" cstate="print"/>
          <a:srcRect l="39955" t="61455" r="13110" b="4916"/>
          <a:stretch>
            <a:fillRect/>
          </a:stretch>
        </p:blipFill>
        <p:spPr bwMode="auto">
          <a:xfrm>
            <a:off x="5795963" y="1978025"/>
            <a:ext cx="3240087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milamurology.com/yahoo_site_admin/assets/images/2010_Erection_Diagram_Autonomic_Primer_2011_JPG.3580130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548680"/>
            <a:ext cx="3959425" cy="2969568"/>
          </a:xfrm>
          <a:prstGeom prst="rect">
            <a:avLst/>
          </a:prstGeom>
          <a:noFill/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107504" y="180504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Mechanismus</a:t>
            </a:r>
            <a:r>
              <a:rPr lang="hu-HU" sz="3200" dirty="0">
                <a:latin typeface="+mj-lt"/>
                <a:ea typeface="+mj-ea"/>
                <a:cs typeface="+mj-cs"/>
              </a:rPr>
              <a:t> der </a:t>
            </a:r>
            <a:r>
              <a:rPr lang="hu-HU" sz="3200" dirty="0" err="1">
                <a:latin typeface="+mj-lt"/>
                <a:ea typeface="+mj-ea"/>
                <a:cs typeface="+mj-cs"/>
              </a:rPr>
              <a:t>Erektion</a:t>
            </a:r>
            <a:endParaRPr lang="hu-HU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46084" name="Picture 4" descr="http://i.kinja-img.com/gawker-media/image/upload/19d5bsdvffcvtpng.png"/>
          <p:cNvPicPr>
            <a:picLocks noChangeAspect="1" noChangeArrowheads="1"/>
          </p:cNvPicPr>
          <p:nvPr/>
        </p:nvPicPr>
        <p:blipFill>
          <a:blip r:embed="rId3" cstate="print"/>
          <a:srcRect l="5882" r="7870"/>
          <a:stretch>
            <a:fillRect/>
          </a:stretch>
        </p:blipFill>
        <p:spPr bwMode="auto">
          <a:xfrm>
            <a:off x="1043608" y="3495279"/>
            <a:ext cx="6984776" cy="331809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6012160" y="948214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Erektion</a:t>
            </a:r>
            <a:r>
              <a:rPr lang="hu-HU" dirty="0"/>
              <a:t> </a:t>
            </a:r>
            <a:r>
              <a:rPr lang="hu-HU" dirty="0" err="1"/>
              <a:t>parasympathisch</a:t>
            </a:r>
            <a:endParaRPr lang="hu-HU" dirty="0"/>
          </a:p>
          <a:p>
            <a:r>
              <a:rPr lang="hu-HU" dirty="0" err="1"/>
              <a:t>Ejakulation</a:t>
            </a:r>
            <a:r>
              <a:rPr lang="hu-HU" dirty="0"/>
              <a:t> </a:t>
            </a:r>
            <a:r>
              <a:rPr lang="hu-HU" dirty="0" err="1"/>
              <a:t>sympathisch</a:t>
            </a:r>
            <a:endParaRPr lang="hu-H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33375"/>
            <a:ext cx="91440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dirty="0" err="1">
                <a:latin typeface="+mj-lt"/>
                <a:ea typeface="+mj-ea"/>
                <a:cs typeface="+mj-cs"/>
              </a:rPr>
              <a:t>Dammmuskulatur</a:t>
            </a:r>
            <a:endParaRPr lang="hu-HU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>
              <a:solidFill>
                <a:srgbClr val="FFFF00"/>
              </a:solidFill>
              <a:latin typeface="Calibri" pitchFamily="34" charset="0"/>
            </a:endParaRPr>
          </a:p>
          <a:p>
            <a:endParaRPr lang="en-US" sz="2000">
              <a:solidFill>
                <a:srgbClr val="FFFF00"/>
              </a:solidFill>
              <a:latin typeface="Calibri" pitchFamily="34" charset="0"/>
            </a:endParaRPr>
          </a:p>
          <a:p>
            <a:endParaRPr lang="en-US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1162050"/>
            <a:ext cx="5348287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AutoShape 7"/>
          <p:cNvSpPr>
            <a:spLocks/>
          </p:cNvSpPr>
          <p:nvPr/>
        </p:nvSpPr>
        <p:spPr bwMode="auto">
          <a:xfrm>
            <a:off x="5538788" y="1477963"/>
            <a:ext cx="2574925" cy="352425"/>
          </a:xfrm>
          <a:prstGeom prst="callout1">
            <a:avLst>
              <a:gd name="adj1" fmla="val 32431"/>
              <a:gd name="adj2" fmla="val -2958"/>
              <a:gd name="adj3" fmla="val 345944"/>
              <a:gd name="adj4" fmla="val -7275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hu-HU" dirty="0" err="1">
                <a:latin typeface="Calibri" pitchFamily="34" charset="0"/>
                <a:cs typeface="Calibri" pitchFamily="34" charset="0"/>
              </a:rPr>
              <a:t>Auf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dem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Crus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penis</a:t>
            </a:r>
            <a:r>
              <a:rPr lang="hu-HU" dirty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hu-HU" dirty="0">
                <a:latin typeface="Calibri" pitchFamily="34" charset="0"/>
                <a:cs typeface="Calibri" pitchFamily="34" charset="0"/>
              </a:rPr>
              <a:t>M.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ischiocavernosus</a:t>
            </a:r>
            <a:endParaRPr lang="hu-H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352" name="AutoShape 8"/>
          <p:cNvSpPr>
            <a:spLocks/>
          </p:cNvSpPr>
          <p:nvPr/>
        </p:nvSpPr>
        <p:spPr bwMode="auto">
          <a:xfrm>
            <a:off x="6094413" y="2755900"/>
            <a:ext cx="2574925" cy="352425"/>
          </a:xfrm>
          <a:prstGeom prst="callout1">
            <a:avLst>
              <a:gd name="adj1" fmla="val 32431"/>
              <a:gd name="adj2" fmla="val -2958"/>
              <a:gd name="adj3" fmla="val 85134"/>
              <a:gd name="adj4" fmla="val -107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hu-HU" dirty="0" err="1">
                <a:latin typeface="Calibri" pitchFamily="34" charset="0"/>
                <a:cs typeface="Calibri" pitchFamily="34" charset="0"/>
              </a:rPr>
              <a:t>Auf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dem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Bulbus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  <a:r>
              <a:rPr lang="hu-HU">
                <a:latin typeface="Calibri" pitchFamily="34" charset="0"/>
                <a:cs typeface="Calibri" pitchFamily="34" charset="0"/>
              </a:rPr>
              <a:t>penis: </a:t>
            </a:r>
          </a:p>
          <a:p>
            <a:r>
              <a:rPr lang="hu-HU" dirty="0">
                <a:latin typeface="Calibri" pitchFamily="34" charset="0"/>
                <a:cs typeface="Calibri" pitchFamily="34" charset="0"/>
              </a:rPr>
              <a:t>M. </a:t>
            </a:r>
            <a:r>
              <a:rPr lang="hu-HU" dirty="0" err="1">
                <a:latin typeface="Calibri" pitchFamily="34" charset="0"/>
                <a:cs typeface="Calibri" pitchFamily="34" charset="0"/>
              </a:rPr>
              <a:t>bulbospongiosus</a:t>
            </a:r>
            <a:r>
              <a:rPr lang="hu-HU" dirty="0"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sz="3200" dirty="0" err="1"/>
              <a:t>Hodensack</a:t>
            </a:r>
            <a:r>
              <a:rPr lang="hu-HU" sz="3200" dirty="0"/>
              <a:t>, </a:t>
            </a:r>
            <a:r>
              <a:rPr lang="hu-HU" sz="3200" dirty="0" err="1"/>
              <a:t>Hodenhüllen</a:t>
            </a:r>
            <a:endParaRPr lang="hu-HU" sz="3200" dirty="0"/>
          </a:p>
        </p:txBody>
      </p:sp>
      <p:pic>
        <p:nvPicPr>
          <p:cNvPr id="34819" name="Picture 2" descr="E:\Sobotta_Band_2\Kapitel_07\mit_Beschriftung\chp07_fig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838200"/>
            <a:ext cx="56165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zövegdoboz 1"/>
          <p:cNvSpPr txBox="1">
            <a:spLocks noChangeArrowheads="1"/>
          </p:cNvSpPr>
          <p:nvPr/>
        </p:nvSpPr>
        <p:spPr bwMode="auto">
          <a:xfrm>
            <a:off x="2071688" y="71438"/>
            <a:ext cx="5072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3200">
                <a:latin typeface="Calibri" pitchFamily="34" charset="0"/>
              </a:rPr>
              <a:t>Angewendete Literatur</a:t>
            </a:r>
          </a:p>
        </p:txBody>
      </p:sp>
      <p:sp>
        <p:nvSpPr>
          <p:cNvPr id="58371" name="Szövegdoboz 2"/>
          <p:cNvSpPr txBox="1">
            <a:spLocks noChangeArrowheads="1"/>
          </p:cNvSpPr>
          <p:nvPr/>
        </p:nvSpPr>
        <p:spPr bwMode="auto">
          <a:xfrm>
            <a:off x="571500" y="1285875"/>
            <a:ext cx="8072438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>
                <a:latin typeface="Calibri" pitchFamily="34" charset="0"/>
              </a:rPr>
              <a:t>Sobotta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r>
              <a:rPr lang="hu-HU" dirty="0">
                <a:latin typeface="Calibri" pitchFamily="34" charset="0"/>
              </a:rPr>
              <a:t> des </a:t>
            </a:r>
            <a:r>
              <a:rPr lang="hu-HU" dirty="0" err="1">
                <a:latin typeface="Calibri" pitchFamily="34" charset="0"/>
              </a:rPr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>
                <a:latin typeface="Calibri" pitchFamily="34" charset="0"/>
              </a:rPr>
              <a:t>Drake</a:t>
            </a:r>
            <a:r>
              <a:rPr lang="hu-HU" dirty="0">
                <a:latin typeface="Calibri" pitchFamily="34" charset="0"/>
              </a:rPr>
              <a:t>: </a:t>
            </a:r>
            <a:r>
              <a:rPr lang="hu-HU" dirty="0" err="1">
                <a:latin typeface="Calibri" pitchFamily="34" charset="0"/>
              </a:rPr>
              <a:t>Gray's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Anatomy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for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Students</a:t>
            </a:r>
            <a:endParaRPr lang="hu-HU" dirty="0"/>
          </a:p>
          <a:p>
            <a:endParaRPr lang="hu-HU" dirty="0"/>
          </a:p>
          <a:p>
            <a:r>
              <a:rPr lang="hu-HU" i="1" dirty="0" err="1">
                <a:latin typeface="Calibri" pitchFamily="34" charset="0"/>
              </a:rPr>
              <a:t>Fritsch</a:t>
            </a:r>
            <a:r>
              <a:rPr lang="hu-HU" i="1" dirty="0"/>
              <a:t>, </a:t>
            </a:r>
            <a:r>
              <a:rPr lang="hu-HU" i="1" dirty="0" err="1">
                <a:latin typeface="Calibri" pitchFamily="34" charset="0"/>
              </a:rPr>
              <a:t>Kühnel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Taschenatlas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Rohen</a:t>
            </a:r>
            <a:r>
              <a:rPr lang="hu-HU" i="1" dirty="0"/>
              <a:t>, </a:t>
            </a:r>
            <a:r>
              <a:rPr lang="hu-HU" i="1" dirty="0" err="1"/>
              <a:t>Yokochi</a:t>
            </a:r>
            <a:r>
              <a:rPr lang="hu-HU" i="1" dirty="0"/>
              <a:t>, </a:t>
            </a:r>
            <a:r>
              <a:rPr lang="hu-HU" i="1" dirty="0" err="1"/>
              <a:t>Lütjen-Drecoll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	</a:t>
            </a:r>
          </a:p>
          <a:p>
            <a:endParaRPr lang="hu-HU" dirty="0"/>
          </a:p>
          <a:p>
            <a:r>
              <a:rPr lang="hu-HU" i="1" dirty="0" err="1"/>
              <a:t>Netter</a:t>
            </a:r>
            <a:r>
              <a:rPr lang="hu-HU" i="1" dirty="0"/>
              <a:t>:</a:t>
            </a:r>
            <a:r>
              <a:rPr lang="hu-HU" dirty="0"/>
              <a:t> Atlas der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Lippert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Bommas-Teubner-Voß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Kurzlehrbuch</a:t>
            </a:r>
            <a:r>
              <a:rPr lang="hu-HU" dirty="0"/>
              <a:t> </a:t>
            </a:r>
            <a:r>
              <a:rPr lang="hu-HU" dirty="0" err="1"/>
              <a:t>Anatomie</a:t>
            </a:r>
            <a:r>
              <a:rPr lang="hu-HU" dirty="0"/>
              <a:t> und </a:t>
            </a:r>
            <a:r>
              <a:rPr lang="hu-HU" dirty="0" err="1"/>
              <a:t>Embriology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Schünke</a:t>
            </a:r>
            <a:r>
              <a:rPr lang="hu-HU" i="1" dirty="0"/>
              <a:t>, </a:t>
            </a:r>
            <a:r>
              <a:rPr lang="hu-HU" i="1" dirty="0" err="1"/>
              <a:t>Schulte</a:t>
            </a:r>
            <a:r>
              <a:rPr lang="hu-HU" i="1" dirty="0"/>
              <a:t>, Schumacher, </a:t>
            </a:r>
            <a:r>
              <a:rPr lang="hu-HU" i="1" dirty="0" err="1"/>
              <a:t>Voll</a:t>
            </a:r>
            <a:r>
              <a:rPr lang="hu-HU" i="1" dirty="0"/>
              <a:t>, </a:t>
            </a:r>
            <a:r>
              <a:rPr lang="hu-HU" i="1" dirty="0" err="1"/>
              <a:t>Wesker</a:t>
            </a:r>
            <a:r>
              <a:rPr lang="hu-HU" i="1" dirty="0"/>
              <a:t>:</a:t>
            </a:r>
            <a:r>
              <a:rPr lang="hu-HU" dirty="0"/>
              <a:t> Prometheus</a:t>
            </a:r>
          </a:p>
          <a:p>
            <a:endParaRPr lang="hu-HU" dirty="0"/>
          </a:p>
          <a:p>
            <a:r>
              <a:rPr lang="hu-HU" i="1" dirty="0"/>
              <a:t>Szél Ágoston:</a:t>
            </a:r>
            <a:r>
              <a:rPr lang="hu-HU" dirty="0"/>
              <a:t> Klinikai Anatómia</a:t>
            </a:r>
          </a:p>
          <a:p>
            <a:endParaRPr lang="hu-HU" dirty="0"/>
          </a:p>
          <a:p>
            <a:r>
              <a:rPr lang="hu-HU" dirty="0" err="1"/>
              <a:t>Vorlesung</a:t>
            </a:r>
            <a:r>
              <a:rPr lang="hu-HU" dirty="0"/>
              <a:t> von </a:t>
            </a:r>
            <a:r>
              <a:rPr lang="hu-HU" dirty="0" err="1"/>
              <a:t>Dr.Ákos</a:t>
            </a:r>
            <a:r>
              <a:rPr lang="hu-HU" dirty="0"/>
              <a:t> </a:t>
            </a:r>
            <a:r>
              <a:rPr lang="hu-HU" dirty="0" err="1"/>
              <a:t>Lukáts</a:t>
            </a:r>
            <a:endParaRPr lang="hu-HU" dirty="0"/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3991" y="0"/>
            <a:ext cx="8229600" cy="1143000"/>
          </a:xfrm>
        </p:spPr>
        <p:txBody>
          <a:bodyPr/>
          <a:lstStyle/>
          <a:p>
            <a:r>
              <a:rPr lang="hu-HU" sz="3600" dirty="0" err="1"/>
              <a:t>Descensus</a:t>
            </a:r>
            <a:r>
              <a:rPr lang="hu-HU" sz="3600" dirty="0"/>
              <a:t> </a:t>
            </a:r>
            <a:r>
              <a:rPr lang="hu-HU" sz="3600" dirty="0" err="1"/>
              <a:t>testis</a:t>
            </a:r>
            <a:endParaRPr lang="hu-HU" sz="3600" dirty="0"/>
          </a:p>
        </p:txBody>
      </p:sp>
      <p:pic>
        <p:nvPicPr>
          <p:cNvPr id="4" name="Picture 1027" descr="FG27_02B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-599" r="27552" b="599"/>
          <a:stretch/>
        </p:blipFill>
        <p:spPr bwMode="auto">
          <a:xfrm>
            <a:off x="107504" y="1412776"/>
            <a:ext cx="4294647" cy="47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7" descr="FG27_02B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r="19676"/>
          <a:stretch/>
        </p:blipFill>
        <p:spPr bwMode="auto">
          <a:xfrm>
            <a:off x="4301080" y="1412776"/>
            <a:ext cx="4639623" cy="446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610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4736" y="231489"/>
            <a:ext cx="8229600" cy="1143000"/>
          </a:xfrm>
        </p:spPr>
        <p:txBody>
          <a:bodyPr/>
          <a:lstStyle/>
          <a:p>
            <a:r>
              <a:rPr lang="hu-HU" sz="3600" dirty="0" err="1"/>
              <a:t>Hodenhüllen</a:t>
            </a:r>
            <a:endParaRPr lang="hu-HU" sz="3600" dirty="0"/>
          </a:p>
        </p:txBody>
      </p:sp>
      <p:pic>
        <p:nvPicPr>
          <p:cNvPr id="1028" name="Picture 4" descr="http://www.ufrgs.br/imunovet/molecular_immunology/testicular_descent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6408712" cy="493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69767" y="163676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119058"/>
                </a:solidFill>
              </a:rPr>
              <a:t>Peritoneum</a:t>
            </a:r>
            <a:endParaRPr lang="hu-HU" b="1" dirty="0">
              <a:solidFill>
                <a:srgbClr val="119058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8266" y="2222884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2424FF"/>
                </a:solidFill>
              </a:rPr>
              <a:t>Fascia</a:t>
            </a:r>
            <a:r>
              <a:rPr lang="hu-HU" b="1" dirty="0">
                <a:solidFill>
                  <a:srgbClr val="2424FF"/>
                </a:solidFill>
              </a:rPr>
              <a:t> </a:t>
            </a:r>
            <a:r>
              <a:rPr lang="hu-HU" b="1" dirty="0" err="1">
                <a:solidFill>
                  <a:srgbClr val="2424FF"/>
                </a:solidFill>
              </a:rPr>
              <a:t>transversalis</a:t>
            </a:r>
            <a:endParaRPr lang="hu-HU" b="1" dirty="0">
              <a:solidFill>
                <a:srgbClr val="2424FF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13871" y="280900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9BA27B"/>
                </a:solidFill>
              </a:rPr>
              <a:t>M. </a:t>
            </a:r>
            <a:r>
              <a:rPr lang="hu-HU" b="1" dirty="0" err="1">
                <a:solidFill>
                  <a:srgbClr val="9BA27B"/>
                </a:solidFill>
              </a:rPr>
              <a:t>obliq</a:t>
            </a:r>
            <a:r>
              <a:rPr lang="hu-HU" b="1" dirty="0">
                <a:solidFill>
                  <a:srgbClr val="9BA27B"/>
                </a:solidFill>
              </a:rPr>
              <a:t>. </a:t>
            </a:r>
            <a:r>
              <a:rPr lang="hu-HU" b="1" dirty="0" err="1">
                <a:solidFill>
                  <a:srgbClr val="9BA27B"/>
                </a:solidFill>
              </a:rPr>
              <a:t>abd</a:t>
            </a:r>
            <a:r>
              <a:rPr lang="hu-HU" b="1" dirty="0">
                <a:solidFill>
                  <a:srgbClr val="9BA27B"/>
                </a:solidFill>
              </a:rPr>
              <a:t>. int.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625767" y="2513131"/>
            <a:ext cx="18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E5395B"/>
                </a:solidFill>
              </a:rPr>
              <a:t>M. </a:t>
            </a:r>
            <a:r>
              <a:rPr lang="hu-HU" b="1" dirty="0" err="1">
                <a:solidFill>
                  <a:srgbClr val="E5395B"/>
                </a:solidFill>
              </a:rPr>
              <a:t>transv</a:t>
            </a:r>
            <a:r>
              <a:rPr lang="hu-HU" b="1" dirty="0">
                <a:solidFill>
                  <a:srgbClr val="E5395B"/>
                </a:solidFill>
              </a:rPr>
              <a:t>. </a:t>
            </a:r>
            <a:r>
              <a:rPr lang="hu-HU" b="1" dirty="0" err="1">
                <a:solidFill>
                  <a:srgbClr val="E5395B"/>
                </a:solidFill>
              </a:rPr>
              <a:t>abd</a:t>
            </a:r>
            <a:r>
              <a:rPr lang="hu-HU" b="1" dirty="0">
                <a:solidFill>
                  <a:srgbClr val="E5395B"/>
                </a:solidFill>
              </a:rPr>
              <a:t>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65967" y="3028130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78C51"/>
                </a:solidFill>
              </a:rPr>
              <a:t>M. </a:t>
            </a:r>
            <a:r>
              <a:rPr lang="hu-HU" b="1" dirty="0" err="1">
                <a:solidFill>
                  <a:srgbClr val="F78C51"/>
                </a:solidFill>
              </a:rPr>
              <a:t>obliq</a:t>
            </a:r>
            <a:r>
              <a:rPr lang="hu-HU" b="1" dirty="0">
                <a:solidFill>
                  <a:srgbClr val="F78C51"/>
                </a:solidFill>
              </a:rPr>
              <a:t>. </a:t>
            </a:r>
            <a:r>
              <a:rPr lang="hu-HU" b="1" dirty="0" err="1">
                <a:solidFill>
                  <a:srgbClr val="F78C51"/>
                </a:solidFill>
              </a:rPr>
              <a:t>abd</a:t>
            </a:r>
            <a:r>
              <a:rPr lang="hu-HU" b="1" dirty="0">
                <a:solidFill>
                  <a:srgbClr val="F78C51"/>
                </a:solidFill>
              </a:rPr>
              <a:t>. </a:t>
            </a:r>
            <a:r>
              <a:rPr lang="hu-HU" b="1" dirty="0" err="1">
                <a:solidFill>
                  <a:srgbClr val="F78C51"/>
                </a:solidFill>
              </a:rPr>
              <a:t>ext</a:t>
            </a:r>
            <a:r>
              <a:rPr lang="hu-HU" b="1" dirty="0">
                <a:solidFill>
                  <a:srgbClr val="F78C51"/>
                </a:solidFill>
              </a:rPr>
              <a:t>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7504" y="3275692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FFC746"/>
                </a:solidFill>
              </a:rPr>
              <a:t>Fascia</a:t>
            </a:r>
            <a:r>
              <a:rPr lang="hu-HU" b="1" dirty="0">
                <a:solidFill>
                  <a:srgbClr val="FFC746"/>
                </a:solidFill>
              </a:rPr>
              <a:t> </a:t>
            </a:r>
            <a:r>
              <a:rPr lang="hu-HU" b="1" dirty="0" err="1">
                <a:solidFill>
                  <a:srgbClr val="FFC746"/>
                </a:solidFill>
              </a:rPr>
              <a:t>abd</a:t>
            </a:r>
            <a:r>
              <a:rPr lang="hu-HU" b="1" dirty="0">
                <a:solidFill>
                  <a:srgbClr val="FFC746"/>
                </a:solidFill>
              </a:rPr>
              <a:t>. </a:t>
            </a:r>
            <a:r>
              <a:rPr lang="hu-HU" b="1" dirty="0" err="1">
                <a:solidFill>
                  <a:srgbClr val="FFC746"/>
                </a:solidFill>
              </a:rPr>
              <a:t>superf</a:t>
            </a:r>
            <a:r>
              <a:rPr lang="hu-HU" b="1" dirty="0">
                <a:solidFill>
                  <a:srgbClr val="FFC746"/>
                </a:solidFill>
              </a:rPr>
              <a:t>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596889" y="35577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424242"/>
                </a:solidFill>
              </a:rPr>
              <a:t>Haut</a:t>
            </a:r>
            <a:endParaRPr lang="hu-HU" b="1" dirty="0">
              <a:solidFill>
                <a:srgbClr val="424242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03848" y="1867170"/>
            <a:ext cx="240963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 err="1"/>
              <a:t>Anulus</a:t>
            </a:r>
            <a:r>
              <a:rPr lang="hu-HU" sz="1600" b="1" dirty="0"/>
              <a:t> </a:t>
            </a:r>
            <a:r>
              <a:rPr lang="hu-HU" sz="1600" b="1" dirty="0" err="1"/>
              <a:t>inguinalis</a:t>
            </a:r>
            <a:r>
              <a:rPr lang="hu-HU" sz="1600" b="1" dirty="0"/>
              <a:t> prof.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483768" y="3810526"/>
            <a:ext cx="23743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 err="1"/>
              <a:t>Anulus</a:t>
            </a:r>
            <a:r>
              <a:rPr lang="hu-HU" sz="1600" b="1" dirty="0"/>
              <a:t> </a:t>
            </a:r>
            <a:r>
              <a:rPr lang="hu-HU" sz="1600" b="1" dirty="0" err="1"/>
              <a:t>inguinalis</a:t>
            </a:r>
            <a:r>
              <a:rPr lang="hu-HU" sz="1600" b="1" dirty="0"/>
              <a:t> </a:t>
            </a:r>
            <a:r>
              <a:rPr lang="hu-HU" sz="1600" b="1" dirty="0" err="1"/>
              <a:t>sup</a:t>
            </a:r>
            <a:r>
              <a:rPr lang="hu-HU" sz="1600" b="1" dirty="0"/>
              <a:t>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244348" y="3810526"/>
            <a:ext cx="9754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FFC746"/>
                </a:solidFill>
              </a:rPr>
              <a:t>Tunica</a:t>
            </a:r>
            <a:r>
              <a:rPr lang="hu-HU" b="1" dirty="0">
                <a:solidFill>
                  <a:srgbClr val="FFC746"/>
                </a:solidFill>
              </a:rPr>
              <a:t> </a:t>
            </a:r>
          </a:p>
          <a:p>
            <a:r>
              <a:rPr lang="hu-HU" b="1" dirty="0" err="1">
                <a:solidFill>
                  <a:srgbClr val="FFC746"/>
                </a:solidFill>
              </a:rPr>
              <a:t>dartos</a:t>
            </a:r>
            <a:endParaRPr lang="hu-HU" b="1" dirty="0">
              <a:solidFill>
                <a:srgbClr val="FFC746"/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876493" y="4499828"/>
            <a:ext cx="3063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F78C51"/>
                </a:solidFill>
              </a:rPr>
              <a:t>Fascia</a:t>
            </a:r>
            <a:r>
              <a:rPr lang="hu-HU" sz="1600" b="1" dirty="0"/>
              <a:t> </a:t>
            </a:r>
            <a:r>
              <a:rPr lang="hu-HU" b="1" dirty="0" err="1">
                <a:solidFill>
                  <a:srgbClr val="F78C51"/>
                </a:solidFill>
              </a:rPr>
              <a:t>spermatica</a:t>
            </a:r>
            <a:r>
              <a:rPr lang="hu-HU" b="1" dirty="0">
                <a:solidFill>
                  <a:srgbClr val="F78C51"/>
                </a:solidFill>
              </a:rPr>
              <a:t> </a:t>
            </a:r>
            <a:r>
              <a:rPr lang="hu-HU" b="1" dirty="0" err="1">
                <a:solidFill>
                  <a:srgbClr val="F78C51"/>
                </a:solidFill>
              </a:rPr>
              <a:t>externa</a:t>
            </a:r>
            <a:endParaRPr lang="hu-HU" b="1" dirty="0">
              <a:solidFill>
                <a:srgbClr val="F78C51"/>
              </a:solidFill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465040" y="5322694"/>
            <a:ext cx="3043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2424FF"/>
                </a:solidFill>
              </a:rPr>
              <a:t>Fascia</a:t>
            </a:r>
            <a:r>
              <a:rPr lang="hu-HU" b="1" dirty="0">
                <a:solidFill>
                  <a:srgbClr val="2424FF"/>
                </a:solidFill>
              </a:rPr>
              <a:t> </a:t>
            </a:r>
            <a:r>
              <a:rPr lang="hu-HU" b="1" dirty="0" err="1">
                <a:solidFill>
                  <a:srgbClr val="2424FF"/>
                </a:solidFill>
              </a:rPr>
              <a:t>spermatica</a:t>
            </a:r>
            <a:r>
              <a:rPr lang="hu-HU" b="1" dirty="0">
                <a:solidFill>
                  <a:srgbClr val="2424FF"/>
                </a:solidFill>
              </a:rPr>
              <a:t> </a:t>
            </a:r>
            <a:r>
              <a:rPr lang="hu-HU" b="1" dirty="0" err="1">
                <a:solidFill>
                  <a:srgbClr val="2424FF"/>
                </a:solidFill>
              </a:rPr>
              <a:t>interna</a:t>
            </a:r>
            <a:endParaRPr lang="hu-HU" b="1" dirty="0">
              <a:solidFill>
                <a:srgbClr val="2424FF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452098" y="4931876"/>
            <a:ext cx="24160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9BA27B"/>
                </a:solidFill>
              </a:rPr>
              <a:t>Musculus</a:t>
            </a:r>
            <a:r>
              <a:rPr lang="hu-HU" b="1" dirty="0">
                <a:solidFill>
                  <a:srgbClr val="9BA27B"/>
                </a:solidFill>
              </a:rPr>
              <a:t> </a:t>
            </a:r>
            <a:r>
              <a:rPr lang="hu-HU" b="1" dirty="0" err="1">
                <a:solidFill>
                  <a:srgbClr val="9BA27B"/>
                </a:solidFill>
              </a:rPr>
              <a:t>cremaster</a:t>
            </a:r>
            <a:endParaRPr lang="hu-HU" b="1" dirty="0">
              <a:solidFill>
                <a:srgbClr val="9BA27B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23252" y="5733256"/>
            <a:ext cx="56049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119058"/>
                </a:solidFill>
              </a:rPr>
              <a:t>Tunica</a:t>
            </a:r>
            <a:r>
              <a:rPr lang="hu-HU" b="1" dirty="0">
                <a:solidFill>
                  <a:srgbClr val="119058"/>
                </a:solidFill>
              </a:rPr>
              <a:t> </a:t>
            </a:r>
            <a:r>
              <a:rPr lang="hu-HU" b="1" dirty="0" err="1">
                <a:solidFill>
                  <a:srgbClr val="119058"/>
                </a:solidFill>
              </a:rPr>
              <a:t>vaginalis</a:t>
            </a:r>
            <a:r>
              <a:rPr lang="hu-HU" b="1" dirty="0">
                <a:solidFill>
                  <a:srgbClr val="119058"/>
                </a:solidFill>
              </a:rPr>
              <a:t>, </a:t>
            </a:r>
            <a:r>
              <a:rPr lang="hu-HU" b="1" dirty="0" err="1">
                <a:solidFill>
                  <a:srgbClr val="119058"/>
                </a:solidFill>
              </a:rPr>
              <a:t>Lamina</a:t>
            </a:r>
            <a:r>
              <a:rPr lang="hu-HU" b="1" dirty="0">
                <a:solidFill>
                  <a:srgbClr val="119058"/>
                </a:solidFill>
              </a:rPr>
              <a:t> </a:t>
            </a:r>
            <a:r>
              <a:rPr lang="hu-HU" b="1" dirty="0" err="1">
                <a:solidFill>
                  <a:srgbClr val="119058"/>
                </a:solidFill>
              </a:rPr>
              <a:t>parietalis</a:t>
            </a:r>
            <a:r>
              <a:rPr lang="hu-HU" b="1" dirty="0">
                <a:solidFill>
                  <a:srgbClr val="119058"/>
                </a:solidFill>
              </a:rPr>
              <a:t> (</a:t>
            </a:r>
            <a:r>
              <a:rPr lang="hu-HU" b="1" dirty="0" err="1">
                <a:solidFill>
                  <a:srgbClr val="119058"/>
                </a:solidFill>
              </a:rPr>
              <a:t>Periorchium</a:t>
            </a:r>
            <a:r>
              <a:rPr lang="hu-HU" sz="1600" b="1" dirty="0">
                <a:solidFill>
                  <a:srgbClr val="119058"/>
                </a:solidFill>
              </a:rPr>
              <a:t> )</a:t>
            </a:r>
            <a:endParaRPr lang="hu-HU" sz="1600" b="1" dirty="0"/>
          </a:p>
        </p:txBody>
      </p:sp>
      <p:sp>
        <p:nvSpPr>
          <p:cNvPr id="6" name="Téglalap 5"/>
          <p:cNvSpPr/>
          <p:nvPr/>
        </p:nvSpPr>
        <p:spPr>
          <a:xfrm>
            <a:off x="2473260" y="6213138"/>
            <a:ext cx="1080120" cy="385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941868" y="6093296"/>
            <a:ext cx="55023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b="1" dirty="0" err="1">
                <a:solidFill>
                  <a:srgbClr val="119058"/>
                </a:solidFill>
              </a:rPr>
              <a:t>Tunica</a:t>
            </a:r>
            <a:r>
              <a:rPr lang="hu-HU" b="1" dirty="0">
                <a:solidFill>
                  <a:srgbClr val="119058"/>
                </a:solidFill>
              </a:rPr>
              <a:t> </a:t>
            </a:r>
            <a:r>
              <a:rPr lang="hu-HU" b="1" dirty="0" err="1">
                <a:solidFill>
                  <a:srgbClr val="119058"/>
                </a:solidFill>
              </a:rPr>
              <a:t>vaginalis</a:t>
            </a:r>
            <a:r>
              <a:rPr lang="hu-HU" b="1" dirty="0">
                <a:solidFill>
                  <a:srgbClr val="119058"/>
                </a:solidFill>
              </a:rPr>
              <a:t>, </a:t>
            </a:r>
            <a:r>
              <a:rPr lang="hu-HU" b="1" dirty="0" err="1">
                <a:solidFill>
                  <a:srgbClr val="119058"/>
                </a:solidFill>
              </a:rPr>
              <a:t>Lamina</a:t>
            </a:r>
            <a:r>
              <a:rPr lang="hu-HU" b="1" dirty="0">
                <a:solidFill>
                  <a:srgbClr val="119058"/>
                </a:solidFill>
              </a:rPr>
              <a:t> </a:t>
            </a:r>
            <a:r>
              <a:rPr lang="hu-HU" b="1" dirty="0" err="1">
                <a:solidFill>
                  <a:srgbClr val="119058"/>
                </a:solidFill>
              </a:rPr>
              <a:t>visceralis</a:t>
            </a:r>
            <a:r>
              <a:rPr lang="hu-HU" b="1" dirty="0">
                <a:solidFill>
                  <a:srgbClr val="119058"/>
                </a:solidFill>
              </a:rPr>
              <a:t> (</a:t>
            </a:r>
            <a:r>
              <a:rPr lang="hu-HU" b="1" dirty="0" err="1">
                <a:solidFill>
                  <a:srgbClr val="119058"/>
                </a:solidFill>
              </a:rPr>
              <a:t>Epiorchium</a:t>
            </a:r>
            <a:r>
              <a:rPr lang="hu-HU" b="1" dirty="0">
                <a:solidFill>
                  <a:srgbClr val="11905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145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524736" y="12576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sz="3600" kern="0"/>
              <a:t>Hodenhüllen</a:t>
            </a:r>
            <a:endParaRPr lang="hu-HU" sz="3600" kern="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03648" y="1263642"/>
            <a:ext cx="121058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Epidermis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259631" y="713790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BAUCHWAND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688831" y="71062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HODENSACK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820496" y="1265258"/>
            <a:ext cx="1210588" cy="369332"/>
          </a:xfrm>
          <a:prstGeom prst="rect">
            <a:avLst/>
          </a:prstGeom>
          <a:solidFill>
            <a:srgbClr val="FFC746"/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Epidermis</a:t>
            </a:r>
            <a:endParaRPr lang="hu-HU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24744" y="2054928"/>
            <a:ext cx="3377848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Dermis</a:t>
            </a:r>
            <a:endParaRPr lang="hu-HU" dirty="0"/>
          </a:p>
          <a:p>
            <a:pPr algn="ctr"/>
            <a:r>
              <a:rPr lang="hu-HU" dirty="0" err="1"/>
              <a:t>Fascia</a:t>
            </a:r>
            <a:r>
              <a:rPr lang="hu-HU" dirty="0"/>
              <a:t> </a:t>
            </a:r>
            <a:r>
              <a:rPr lang="hu-HU" dirty="0" err="1"/>
              <a:t>abdominalis</a:t>
            </a:r>
            <a:r>
              <a:rPr lang="hu-HU" dirty="0"/>
              <a:t> </a:t>
            </a:r>
            <a:r>
              <a:rPr lang="hu-HU" dirty="0" err="1"/>
              <a:t>superficials</a:t>
            </a:r>
            <a:endParaRPr lang="hu-HU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6638068" y="2193427"/>
            <a:ext cx="1573892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Tunica</a:t>
            </a:r>
            <a:r>
              <a:rPr lang="hu-HU" dirty="0"/>
              <a:t> </a:t>
            </a:r>
            <a:r>
              <a:rPr lang="hu-HU" dirty="0" err="1"/>
              <a:t>dartos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09328" y="3156871"/>
            <a:ext cx="3493264" cy="646331"/>
          </a:xfrm>
          <a:prstGeom prst="rect">
            <a:avLst/>
          </a:prstGeom>
          <a:solidFill>
            <a:srgbClr val="E5395B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altLang="hu-HU" dirty="0" err="1">
                <a:latin typeface="Arial" panose="020B0604020202020204" pitchFamily="34" charset="0"/>
              </a:rPr>
              <a:t>Aponeurose</a:t>
            </a:r>
            <a:r>
              <a:rPr lang="hu-HU" altLang="hu-HU" dirty="0">
                <a:latin typeface="Arial" panose="020B0604020202020204" pitchFamily="34" charset="0"/>
              </a:rPr>
              <a:t> des </a:t>
            </a:r>
          </a:p>
          <a:p>
            <a:pPr algn="ctr"/>
            <a:r>
              <a:rPr lang="hu-HU" altLang="hu-HU" dirty="0">
                <a:latin typeface="Arial" panose="020B0604020202020204" pitchFamily="34" charset="0"/>
              </a:rPr>
              <a:t>M. </a:t>
            </a:r>
            <a:r>
              <a:rPr lang="hu-HU" altLang="hu-HU" dirty="0" err="1">
                <a:latin typeface="Arial" panose="020B0604020202020204" pitchFamily="34" charset="0"/>
              </a:rPr>
              <a:t>obliquus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externus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abdominis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5974495" y="3361347"/>
            <a:ext cx="2890535" cy="369332"/>
          </a:xfrm>
          <a:prstGeom prst="rect">
            <a:avLst/>
          </a:prstGeom>
          <a:solidFill>
            <a:srgbClr val="E5395B"/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altLang="hu-HU" dirty="0" err="1">
                <a:latin typeface="Arial" panose="020B0604020202020204" pitchFamily="34" charset="0"/>
              </a:rPr>
              <a:t>Fascia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spermatica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externa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09328" y="4181297"/>
            <a:ext cx="3493264" cy="78483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</a:rPr>
              <a:t>M. </a:t>
            </a:r>
            <a:r>
              <a:rPr lang="hu-HU" altLang="hu-HU" dirty="0" err="1">
                <a:latin typeface="Arial" panose="020B0604020202020204" pitchFamily="34" charset="0"/>
              </a:rPr>
              <a:t>obliquuus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internus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abdominis</a:t>
            </a:r>
            <a:endParaRPr lang="hu-HU" altLang="hu-HU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</a:rPr>
              <a:t>(M. </a:t>
            </a:r>
            <a:r>
              <a:rPr lang="hu-HU" altLang="hu-HU" dirty="0" err="1">
                <a:latin typeface="Arial" panose="020B0604020202020204" pitchFamily="34" charset="0"/>
              </a:rPr>
              <a:t>transversus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abdominis</a:t>
            </a:r>
            <a:r>
              <a:rPr lang="hu-HU" altLang="hu-HU" dirty="0"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6746539" y="4389046"/>
            <a:ext cx="1531188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latin typeface="Arial" panose="020B0604020202020204" pitchFamily="34" charset="0"/>
              </a:rPr>
              <a:t>M. </a:t>
            </a:r>
            <a:r>
              <a:rPr lang="hu-HU" altLang="hu-HU" dirty="0" err="1">
                <a:latin typeface="Arial" panose="020B0604020202020204" pitchFamily="34" charset="0"/>
              </a:rPr>
              <a:t>cremaster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897099" y="5387453"/>
            <a:ext cx="2223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altLang="hu-HU" dirty="0" err="1">
                <a:latin typeface="Arial" panose="020B0604020202020204" pitchFamily="34" charset="0"/>
              </a:rPr>
              <a:t>Fascia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transversalis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6033221" y="5387453"/>
            <a:ext cx="28264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altLang="hu-HU" dirty="0" err="1">
                <a:latin typeface="Arial" panose="020B0604020202020204" pitchFamily="34" charset="0"/>
              </a:rPr>
              <a:t>Fascia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spermatica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interna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326704" y="6141632"/>
            <a:ext cx="136447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altLang="hu-HU" dirty="0" err="1">
                <a:latin typeface="Arial" panose="020B0604020202020204" pitchFamily="34" charset="0"/>
              </a:rPr>
              <a:t>Peritoneum</a:t>
            </a:r>
            <a:endParaRPr lang="hu-HU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6229877" y="6045820"/>
            <a:ext cx="243310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altLang="hu-HU" dirty="0" err="1">
                <a:latin typeface="Arial" panose="020B0604020202020204" pitchFamily="34" charset="0"/>
              </a:rPr>
              <a:t>Tunica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vaginalis</a:t>
            </a:r>
            <a:r>
              <a:rPr lang="hu-HU" altLang="hu-HU" dirty="0">
                <a:latin typeface="Arial" panose="020B0604020202020204" pitchFamily="34" charset="0"/>
              </a:rPr>
              <a:t> </a:t>
            </a:r>
            <a:r>
              <a:rPr lang="hu-HU" altLang="hu-HU" dirty="0" err="1">
                <a:latin typeface="Arial" panose="020B0604020202020204" pitchFamily="34" charset="0"/>
              </a:rPr>
              <a:t>testis</a:t>
            </a:r>
            <a:endParaRPr lang="hu-HU" altLang="hu-HU" dirty="0">
              <a:latin typeface="Arial" panose="020B0604020202020204" pitchFamily="34" charset="0"/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>
            <a:off x="3635896" y="1427705"/>
            <a:ext cx="2939041" cy="10626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4360720" y="2378094"/>
            <a:ext cx="2074945" cy="2868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V="1">
            <a:off x="3539530" y="5583702"/>
            <a:ext cx="2074945" cy="2868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V="1">
            <a:off x="4287093" y="4588065"/>
            <a:ext cx="2074945" cy="2868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4068424" y="3537227"/>
            <a:ext cx="1740239" cy="992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 flipV="1">
            <a:off x="3141377" y="6326298"/>
            <a:ext cx="2726201" cy="1847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42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ím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sz="3200" dirty="0" err="1"/>
              <a:t>Hoden</a:t>
            </a:r>
            <a:endParaRPr lang="hu-HU" sz="3200" dirty="0"/>
          </a:p>
        </p:txBody>
      </p:sp>
      <p:pic>
        <p:nvPicPr>
          <p:cNvPr id="34819" name="Picture 2" descr="E:\Sobotta_Band_2\Kapitel_07\mit_Beschriftung\chp07_fig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838200"/>
            <a:ext cx="5616575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91973CD-F4DA-4C32-B873-8D3A2505617F}"/>
              </a:ext>
            </a:extLst>
          </p:cNvPr>
          <p:cNvSpPr txBox="1"/>
          <p:nvPr/>
        </p:nvSpPr>
        <p:spPr>
          <a:xfrm>
            <a:off x="6444208" y="2951366"/>
            <a:ext cx="17828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/>
              <a:t>(</a:t>
            </a:r>
            <a:r>
              <a:rPr lang="hu-HU" sz="1100" dirty="0" err="1"/>
              <a:t>Relikt</a:t>
            </a:r>
            <a:r>
              <a:rPr lang="hu-HU" sz="1100" dirty="0"/>
              <a:t> </a:t>
            </a:r>
            <a:r>
              <a:rPr lang="hu-HU" sz="1100" dirty="0" err="1"/>
              <a:t>des</a:t>
            </a:r>
            <a:r>
              <a:rPr lang="hu-HU" sz="1100" dirty="0"/>
              <a:t> Müller-</a:t>
            </a:r>
            <a:r>
              <a:rPr lang="hu-HU" sz="1100" dirty="0" err="1"/>
              <a:t>Gangs</a:t>
            </a:r>
            <a:r>
              <a:rPr lang="hu-HU" sz="1100" dirty="0"/>
              <a:t>)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5A4D431-81DE-4A30-9A89-B8F6D8B916B5}"/>
              </a:ext>
            </a:extLst>
          </p:cNvPr>
          <p:cNvSpPr txBox="1"/>
          <p:nvPr/>
        </p:nvSpPr>
        <p:spPr>
          <a:xfrm>
            <a:off x="7268611" y="3298195"/>
            <a:ext cx="16802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/>
              <a:t>(</a:t>
            </a:r>
            <a:r>
              <a:rPr lang="hu-HU" sz="1100" dirty="0" err="1"/>
              <a:t>Relikt</a:t>
            </a:r>
            <a:r>
              <a:rPr lang="hu-HU" sz="1100" dirty="0"/>
              <a:t> </a:t>
            </a:r>
            <a:r>
              <a:rPr lang="hu-HU" sz="1100" dirty="0" err="1"/>
              <a:t>des</a:t>
            </a:r>
            <a:r>
              <a:rPr lang="hu-HU" sz="1100" dirty="0"/>
              <a:t> Wolf-</a:t>
            </a:r>
            <a:r>
              <a:rPr lang="hu-HU" sz="1100" dirty="0" err="1"/>
              <a:t>Gangs</a:t>
            </a:r>
            <a:r>
              <a:rPr lang="hu-HU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09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3"/>
          <p:cNvGrpSpPr>
            <a:grpSpLocks/>
          </p:cNvGrpSpPr>
          <p:nvPr/>
        </p:nvGrpSpPr>
        <p:grpSpPr bwMode="auto">
          <a:xfrm>
            <a:off x="514350" y="764704"/>
            <a:ext cx="5210175" cy="5876925"/>
            <a:chOff x="2262" y="456"/>
            <a:chExt cx="3416" cy="3864"/>
          </a:xfrm>
        </p:grpSpPr>
        <p:pic>
          <p:nvPicPr>
            <p:cNvPr id="35844" name="Picture 4" descr="testis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alibri" pitchFamily="34" charset="0"/>
              </a:endParaRPr>
            </a:p>
          </p:txBody>
        </p:sp>
      </p:grpSp>
      <p:sp>
        <p:nvSpPr>
          <p:cNvPr id="35843" name="Szövegdoboz 4"/>
          <p:cNvSpPr txBox="1">
            <a:spLocks noChangeArrowheads="1"/>
          </p:cNvSpPr>
          <p:nvPr/>
        </p:nvSpPr>
        <p:spPr bwMode="auto">
          <a:xfrm>
            <a:off x="5724525" y="2924175"/>
            <a:ext cx="34194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latin typeface="Calibri" pitchFamily="34" charset="0"/>
              </a:rPr>
              <a:t>Funktionen des Hodens:</a:t>
            </a:r>
          </a:p>
          <a:p>
            <a:r>
              <a:rPr lang="hu-HU">
                <a:latin typeface="Calibri" pitchFamily="34" charset="0"/>
              </a:rPr>
              <a:t>   -Bildung von Spermien</a:t>
            </a:r>
          </a:p>
          <a:p>
            <a:r>
              <a:rPr lang="hu-HU">
                <a:latin typeface="Calibri" pitchFamily="34" charset="0"/>
              </a:rPr>
              <a:t>   - Testosteronsynthese</a:t>
            </a: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457200" y="-26988"/>
            <a:ext cx="8229600" cy="114300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z="3200" kern="0" dirty="0" err="1"/>
              <a:t>Testis</a:t>
            </a:r>
            <a:r>
              <a:rPr lang="hu-HU" sz="3200" kern="0" dirty="0"/>
              <a:t> (</a:t>
            </a:r>
            <a:r>
              <a:rPr lang="hu-HU" sz="3200" kern="0" dirty="0" err="1"/>
              <a:t>Hoden</a:t>
            </a:r>
            <a:r>
              <a:rPr lang="hu-HU" sz="3200" kern="0" dirty="0"/>
              <a:t>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562</Words>
  <Application>Microsoft Office PowerPoint</Application>
  <PresentationFormat>Diavetítés a képernyőre (4:3 oldalarány)</PresentationFormat>
  <Paragraphs>211</Paragraphs>
  <Slides>40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Alapértelmezett terv</vt:lpstr>
      <vt:lpstr>Makroskopische Anatomie der männlichen Geschlechtsorgane. Hoden, Nebenhoden, Samenleiter, Samenstrang, Samenblase und Prostata. Hodenhüllen.</vt:lpstr>
      <vt:lpstr>PowerPoint-bemutató</vt:lpstr>
      <vt:lpstr>PowerPoint-bemutató</vt:lpstr>
      <vt:lpstr>Hodensack, Hodenhüllen</vt:lpstr>
      <vt:lpstr>Descensus testis</vt:lpstr>
      <vt:lpstr>Hodenhüllen</vt:lpstr>
      <vt:lpstr>PowerPoint-bemutató</vt:lpstr>
      <vt:lpstr>Hoden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Lymphableitung des Hodens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Semmelweis Egyetem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Weibliche Geschlechtsorgane. Makroskopie, Topographie und Halteapparat des Uterus.</dc:title>
  <dc:creator>Humánmorfológiai Intézet</dc:creator>
  <cp:lastModifiedBy>Arnold Szabó</cp:lastModifiedBy>
  <cp:revision>131</cp:revision>
  <dcterms:created xsi:type="dcterms:W3CDTF">2009-04-26T17:44:01Z</dcterms:created>
  <dcterms:modified xsi:type="dcterms:W3CDTF">2019-04-11T06:27:59Z</dcterms:modified>
</cp:coreProperties>
</file>