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6" r:id="rId2"/>
    <p:sldId id="267" r:id="rId3"/>
    <p:sldId id="277" r:id="rId4"/>
    <p:sldId id="278" r:id="rId5"/>
    <p:sldId id="279" r:id="rId6"/>
    <p:sldId id="268" r:id="rId7"/>
    <p:sldId id="269" r:id="rId8"/>
    <p:sldId id="280" r:id="rId9"/>
    <p:sldId id="281" r:id="rId10"/>
    <p:sldId id="282" r:id="rId11"/>
    <p:sldId id="283" r:id="rId12"/>
    <p:sldId id="284" r:id="rId13"/>
    <p:sldId id="285" r:id="rId14"/>
    <p:sldId id="286" r:id="rId15"/>
    <p:sldId id="287" r:id="rId16"/>
    <p:sldId id="259" r:id="rId17"/>
    <p:sldId id="261" r:id="rId18"/>
    <p:sldId id="272" r:id="rId19"/>
    <p:sldId id="273" r:id="rId20"/>
    <p:sldId id="266" r:id="rId21"/>
    <p:sldId id="288" r:id="rId22"/>
    <p:sldId id="289" r:id="rId23"/>
    <p:sldId id="290" r:id="rId24"/>
    <p:sldId id="291" r:id="rId25"/>
    <p:sldId id="292" r:id="rId26"/>
    <p:sldId id="274" r:id="rId27"/>
    <p:sldId id="275" r:id="rId28"/>
    <p:sldId id="276" r:id="rId29"/>
    <p:sldId id="271" r:id="rId30"/>
    <p:sldId id="260" r:id="rId31"/>
    <p:sldId id="262" r:id="rId32"/>
    <p:sldId id="263" r:id="rId33"/>
    <p:sldId id="264" r:id="rId34"/>
    <p:sldId id="265" r:id="rId35"/>
    <p:sldId id="270" r:id="rId36"/>
    <p:sldId id="257" r:id="rId37"/>
    <p:sldId id="258" r:id="rId38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55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4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7C9286-DF41-4236-AA56-C5B506566473}" type="datetimeFigureOut">
              <a:rPr lang="hu-HU" smtClean="0"/>
              <a:t>2019. 02. 19.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1CC81F-655A-4254-B3AF-6A7AAB016AA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462844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27172077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13790599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20224953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27285378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22041874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6477464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19107370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77712A5-422A-4906-9426-992B350D1A8F}" type="slidenum">
              <a:rPr lang="hu-HU" altLang="hu-HU"/>
              <a:pPr/>
              <a:t>36</a:t>
            </a:fld>
            <a:endParaRPr lang="hu-HU" altLang="hu-HU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8428585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EF2B1BA-F39E-415A-85D3-B6B12E346EC9}" type="slidenum">
              <a:rPr lang="hu-HU" altLang="hu-HU"/>
              <a:pPr/>
              <a:t>37</a:t>
            </a:fld>
            <a:endParaRPr lang="hu-HU" altLang="hu-HU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9485752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fld id="{E83CA312-6EA9-4A6D-9834-4B03F2996C61}" type="slidenum">
              <a:rPr lang="hu-HU" altLang="hu-HU" sz="1200">
                <a:latin typeface="Times New Roman" panose="02020603050405020304" pitchFamily="18" charset="0"/>
              </a:rPr>
              <a:pPr eaLnBrk="1" hangingPunct="1"/>
              <a:t>5</a:t>
            </a:fld>
            <a:endParaRPr lang="hu-HU" altLang="hu-HU" sz="1200">
              <a:latin typeface="Times New Roman" panose="02020603050405020304" pitchFamily="18" charset="0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343400"/>
            <a:ext cx="5026025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hu-HU" smtClean="0"/>
          </a:p>
        </p:txBody>
      </p:sp>
    </p:spTree>
    <p:extLst>
      <p:ext uri="{BB962C8B-B14F-4D97-AF65-F5344CB8AC3E}">
        <p14:creationId xmlns:p14="http://schemas.microsoft.com/office/powerpoint/2010/main" val="36067903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39293552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22264455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fld id="{C1758584-4DF0-429F-8284-3D14331CD2FE}" type="slidenum">
              <a:rPr lang="hu-HU" altLang="hu-HU" sz="1200">
                <a:latin typeface="Times New Roman" panose="02020603050405020304" pitchFamily="18" charset="0"/>
              </a:rPr>
              <a:pPr eaLnBrk="1" hangingPunct="1"/>
              <a:t>8</a:t>
            </a:fld>
            <a:endParaRPr lang="hu-HU" altLang="hu-HU" sz="1200">
              <a:latin typeface="Times New Roman" panose="02020603050405020304" pitchFamily="18" charset="0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343400"/>
            <a:ext cx="5026025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hu-HU" smtClean="0"/>
          </a:p>
        </p:txBody>
      </p:sp>
    </p:spTree>
    <p:extLst>
      <p:ext uri="{BB962C8B-B14F-4D97-AF65-F5344CB8AC3E}">
        <p14:creationId xmlns:p14="http://schemas.microsoft.com/office/powerpoint/2010/main" val="6820803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fld id="{0C873BB9-7336-486B-9566-DFC1B491EBCF}" type="slidenum">
              <a:rPr lang="hu-HU" altLang="hu-HU" sz="1200">
                <a:latin typeface="Times New Roman" panose="02020603050405020304" pitchFamily="18" charset="0"/>
              </a:rPr>
              <a:pPr eaLnBrk="1" hangingPunct="1"/>
              <a:t>13</a:t>
            </a:fld>
            <a:endParaRPr lang="hu-HU" altLang="hu-HU" sz="1200">
              <a:latin typeface="Times New Roman" panose="02020603050405020304" pitchFamily="18" charset="0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343400"/>
            <a:ext cx="5026025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hu-HU" smtClean="0"/>
          </a:p>
        </p:txBody>
      </p:sp>
    </p:spTree>
    <p:extLst>
      <p:ext uri="{BB962C8B-B14F-4D97-AF65-F5344CB8AC3E}">
        <p14:creationId xmlns:p14="http://schemas.microsoft.com/office/powerpoint/2010/main" val="32472544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fld id="{0F5CEDE0-09F1-4BCB-9040-B74895A2B8BC}" type="slidenum">
              <a:rPr lang="hu-HU" altLang="hu-HU" sz="1200">
                <a:latin typeface="Times New Roman" panose="02020603050405020304" pitchFamily="18" charset="0"/>
              </a:rPr>
              <a:pPr eaLnBrk="1" hangingPunct="1"/>
              <a:t>14</a:t>
            </a:fld>
            <a:endParaRPr lang="hu-HU" altLang="hu-HU" sz="1200">
              <a:latin typeface="Times New Roman" panose="02020603050405020304" pitchFamily="18" charset="0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343400"/>
            <a:ext cx="5026025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hu-HU" smtClean="0"/>
          </a:p>
        </p:txBody>
      </p:sp>
    </p:spTree>
    <p:extLst>
      <p:ext uri="{BB962C8B-B14F-4D97-AF65-F5344CB8AC3E}">
        <p14:creationId xmlns:p14="http://schemas.microsoft.com/office/powerpoint/2010/main" val="5136062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fld id="{9B63D440-1C1F-4156-9B33-D5CF83BD68BB}" type="slidenum">
              <a:rPr lang="hu-HU" altLang="hu-HU" sz="1200">
                <a:latin typeface="Times New Roman" panose="02020603050405020304" pitchFamily="18" charset="0"/>
              </a:rPr>
              <a:pPr eaLnBrk="1" hangingPunct="1"/>
              <a:t>15</a:t>
            </a:fld>
            <a:endParaRPr lang="hu-HU" altLang="hu-HU" sz="1200">
              <a:latin typeface="Times New Roman" panose="02020603050405020304" pitchFamily="18" charset="0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343400"/>
            <a:ext cx="5026025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hu-HU" smtClean="0"/>
          </a:p>
        </p:txBody>
      </p:sp>
    </p:spTree>
    <p:extLst>
      <p:ext uri="{BB962C8B-B14F-4D97-AF65-F5344CB8AC3E}">
        <p14:creationId xmlns:p14="http://schemas.microsoft.com/office/powerpoint/2010/main" val="4190097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16720604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EDD94-20A7-4E21-BFF0-E703D4B9AC9B}" type="datetimeFigureOut">
              <a:rPr lang="hu-HU" smtClean="0"/>
              <a:t>2019. 02. 19.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314EB-661B-43C9-A5CF-B4FB6E5DFD2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552800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EDD94-20A7-4E21-BFF0-E703D4B9AC9B}" type="datetimeFigureOut">
              <a:rPr lang="hu-HU" smtClean="0"/>
              <a:t>2019. 02. 19.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314EB-661B-43C9-A5CF-B4FB6E5DFD2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2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EDD94-20A7-4E21-BFF0-E703D4B9AC9B}" type="datetimeFigureOut">
              <a:rPr lang="hu-HU" smtClean="0"/>
              <a:t>2019. 02. 19.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314EB-661B-43C9-A5CF-B4FB6E5DFD2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79500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EDD94-20A7-4E21-BFF0-E703D4B9AC9B}" type="datetimeFigureOut">
              <a:rPr lang="hu-HU" smtClean="0"/>
              <a:t>2019. 02. 19.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314EB-661B-43C9-A5CF-B4FB6E5DFD2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90496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EDD94-20A7-4E21-BFF0-E703D4B9AC9B}" type="datetimeFigureOut">
              <a:rPr lang="hu-HU" smtClean="0"/>
              <a:t>2019. 02. 19.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314EB-661B-43C9-A5CF-B4FB6E5DFD2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03859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EDD94-20A7-4E21-BFF0-E703D4B9AC9B}" type="datetimeFigureOut">
              <a:rPr lang="hu-HU" smtClean="0"/>
              <a:t>2019. 02. 19.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314EB-661B-43C9-A5CF-B4FB6E5DFD2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02545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EDD94-20A7-4E21-BFF0-E703D4B9AC9B}" type="datetimeFigureOut">
              <a:rPr lang="hu-HU" smtClean="0"/>
              <a:t>2019. 02. 19.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314EB-661B-43C9-A5CF-B4FB6E5DFD2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58444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EDD94-20A7-4E21-BFF0-E703D4B9AC9B}" type="datetimeFigureOut">
              <a:rPr lang="hu-HU" smtClean="0"/>
              <a:t>2019. 02. 19.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314EB-661B-43C9-A5CF-B4FB6E5DFD2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095893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EDD94-20A7-4E21-BFF0-E703D4B9AC9B}" type="datetimeFigureOut">
              <a:rPr lang="hu-HU" smtClean="0"/>
              <a:t>2019. 02. 19.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314EB-661B-43C9-A5CF-B4FB6E5DFD2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11924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EDD94-20A7-4E21-BFF0-E703D4B9AC9B}" type="datetimeFigureOut">
              <a:rPr lang="hu-HU" smtClean="0"/>
              <a:t>2019. 02. 19.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314EB-661B-43C9-A5CF-B4FB6E5DFD2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26183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EDD94-20A7-4E21-BFF0-E703D4B9AC9B}" type="datetimeFigureOut">
              <a:rPr lang="hu-HU" smtClean="0"/>
              <a:t>2019. 02. 19.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314EB-661B-43C9-A5CF-B4FB6E5DFD2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41859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CEDD94-20A7-4E21-BFF0-E703D4B9AC9B}" type="datetimeFigureOut">
              <a:rPr lang="hu-HU" smtClean="0"/>
              <a:t>2019. 02. 19.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C314EB-661B-43C9-A5CF-B4FB6E5DFD2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78212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file:///C:\oktat&#225;s\Mediastinum\thoraxwand1b_2.bmp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file:///C:\oktat&#225;s\MEDIAST\thoraxwand1b_4a_lila.bmp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education.yahoo.com/reference/gray/subjects/subject?id=283#i1215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wmf"/><Relationship Id="rId4" Type="http://schemas.openxmlformats.org/officeDocument/2006/relationships/image" Target="file:///C:\oktat&#225;s\MEDIAST\bordakos&#225;r.bmp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file:///C:\oktat&#225;s\MEDIAST\outlet.bmp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299258"/>
            <a:ext cx="9144000" cy="3210705"/>
          </a:xfrm>
        </p:spPr>
        <p:txBody>
          <a:bodyPr>
            <a:normAutofit/>
          </a:bodyPr>
          <a:lstStyle/>
          <a:p>
            <a:r>
              <a:rPr lang="hu-HU" sz="4800" dirty="0" err="1" smtClean="0"/>
              <a:t>Oberflächenatomie</a:t>
            </a:r>
            <a:r>
              <a:rPr lang="hu-HU" sz="4800" dirty="0" smtClean="0"/>
              <a:t> des </a:t>
            </a:r>
            <a:r>
              <a:rPr lang="hu-HU" sz="4800" dirty="0" err="1" smtClean="0"/>
              <a:t>Thorax</a:t>
            </a:r>
            <a:r>
              <a:rPr lang="hu-HU" sz="4800" dirty="0" smtClean="0"/>
              <a:t>. </a:t>
            </a:r>
            <a:r>
              <a:rPr lang="hu-HU" sz="4800" dirty="0" err="1" smtClean="0"/>
              <a:t>Regionale</a:t>
            </a:r>
            <a:r>
              <a:rPr lang="hu-HU" sz="4800" dirty="0" smtClean="0"/>
              <a:t> </a:t>
            </a:r>
            <a:r>
              <a:rPr lang="hu-HU" sz="4800" dirty="0" err="1" smtClean="0"/>
              <a:t>Lymphknoten</a:t>
            </a:r>
            <a:r>
              <a:rPr lang="hu-HU" sz="4800" dirty="0" smtClean="0"/>
              <a:t> und-</a:t>
            </a:r>
            <a:r>
              <a:rPr lang="hu-HU" sz="4800" dirty="0" err="1" smtClean="0"/>
              <a:t>drainage</a:t>
            </a:r>
            <a:r>
              <a:rPr lang="hu-HU" sz="4800" dirty="0" smtClean="0"/>
              <a:t> des </a:t>
            </a:r>
            <a:r>
              <a:rPr lang="hu-HU" sz="4800" dirty="0" err="1" smtClean="0"/>
              <a:t>Thorax</a:t>
            </a:r>
            <a:r>
              <a:rPr lang="hu-HU" sz="4800" dirty="0" smtClean="0"/>
              <a:t> und </a:t>
            </a:r>
            <a:r>
              <a:rPr lang="hu-HU" sz="4800" dirty="0" err="1" smtClean="0"/>
              <a:t>vom</a:t>
            </a:r>
            <a:r>
              <a:rPr lang="hu-HU" sz="4800" dirty="0" smtClean="0"/>
              <a:t> </a:t>
            </a:r>
            <a:r>
              <a:rPr lang="hu-HU" sz="4800" dirty="0" err="1" smtClean="0"/>
              <a:t>Brust</a:t>
            </a:r>
            <a:endParaRPr lang="hu-HU" sz="4800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2538153" y="4765820"/>
            <a:ext cx="9144000" cy="1655762"/>
          </a:xfrm>
        </p:spPr>
        <p:txBody>
          <a:bodyPr/>
          <a:lstStyle/>
          <a:p>
            <a:pPr algn="r"/>
            <a:r>
              <a:rPr lang="hu-HU" dirty="0" smtClean="0"/>
              <a:t>Dr. Fehér Erzsébet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8690815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arterial supply to thoracic wa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1" y="836614"/>
            <a:ext cx="3332163" cy="564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4727576" y="1"/>
            <a:ext cx="167584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hu-HU" altLang="hu-HU" sz="3600" b="1" dirty="0" err="1" smtClean="0">
                <a:solidFill>
                  <a:srgbClr val="008080"/>
                </a:solidFill>
                <a:latin typeface="Calibri" panose="020F0502020204030204" pitchFamily="34" charset="0"/>
              </a:rPr>
              <a:t>Gefässe</a:t>
            </a:r>
            <a:endParaRPr lang="hu-HU" altLang="hu-HU" sz="3600" b="1" dirty="0">
              <a:solidFill>
                <a:srgbClr val="008080"/>
              </a:solidFill>
              <a:latin typeface="Calibri" panose="020F0502020204030204" pitchFamily="34" charset="0"/>
            </a:endParaRPr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2208213" y="4292601"/>
            <a:ext cx="3112070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hu-HU" altLang="hu-HU" sz="2000" b="1" dirty="0" smtClean="0">
                <a:solidFill>
                  <a:srgbClr val="666699"/>
                </a:solidFill>
                <a:latin typeface="Calibri" panose="020F0502020204030204" pitchFamily="34" charset="0"/>
              </a:rPr>
              <a:t>V</a:t>
            </a:r>
            <a:r>
              <a:rPr lang="hu-HU" altLang="hu-HU" sz="2000" b="1" dirty="0">
                <a:solidFill>
                  <a:srgbClr val="666699"/>
                </a:solidFill>
                <a:latin typeface="Calibri" panose="020F0502020204030204" pitchFamily="34" charset="0"/>
              </a:rPr>
              <a:t>. CAVA </a:t>
            </a:r>
            <a:r>
              <a:rPr lang="hu-HU" altLang="hu-HU" sz="2000" b="1" dirty="0" smtClean="0">
                <a:solidFill>
                  <a:srgbClr val="666699"/>
                </a:solidFill>
                <a:latin typeface="Calibri" panose="020F0502020204030204" pitchFamily="34" charset="0"/>
              </a:rPr>
              <a:t>SUPERIOR</a:t>
            </a:r>
            <a:endParaRPr lang="hu-HU" altLang="hu-HU" sz="2000" dirty="0">
              <a:solidFill>
                <a:srgbClr val="666699"/>
              </a:solidFill>
              <a:latin typeface="Calibri" panose="020F0502020204030204" pitchFamily="34" charset="0"/>
            </a:endParaRPr>
          </a:p>
          <a:p>
            <a:pPr eaLnBrk="1" hangingPunct="1"/>
            <a:endParaRPr lang="hu-HU" altLang="hu-HU" sz="1800" dirty="0">
              <a:solidFill>
                <a:srgbClr val="666699"/>
              </a:solidFill>
              <a:latin typeface="Calibri" panose="020F0502020204030204" pitchFamily="34" charset="0"/>
            </a:endParaRPr>
          </a:p>
          <a:p>
            <a:pPr eaLnBrk="1" hangingPunct="1"/>
            <a:r>
              <a:rPr lang="hu-HU" altLang="hu-HU" sz="1800" dirty="0" smtClean="0">
                <a:solidFill>
                  <a:srgbClr val="666699"/>
                </a:solidFill>
                <a:latin typeface="Calibri" panose="020F0502020204030204" pitchFamily="34" charset="0"/>
              </a:rPr>
              <a:t>       V</a:t>
            </a:r>
            <a:r>
              <a:rPr lang="hu-HU" altLang="hu-HU" sz="1800" dirty="0">
                <a:solidFill>
                  <a:srgbClr val="666699"/>
                </a:solidFill>
                <a:latin typeface="Calibri" panose="020F0502020204030204" pitchFamily="34" charset="0"/>
              </a:rPr>
              <a:t>. AXILLARIS</a:t>
            </a:r>
          </a:p>
          <a:p>
            <a:pPr eaLnBrk="1" hangingPunct="1"/>
            <a:r>
              <a:rPr lang="hu-HU" altLang="hu-HU" sz="1800" dirty="0">
                <a:solidFill>
                  <a:srgbClr val="666699"/>
                </a:solidFill>
                <a:latin typeface="Calibri" panose="020F0502020204030204" pitchFamily="34" charset="0"/>
              </a:rPr>
              <a:t>       V. SUBCLAVIA</a:t>
            </a:r>
          </a:p>
          <a:p>
            <a:pPr eaLnBrk="1" hangingPunct="1"/>
            <a:r>
              <a:rPr lang="hu-HU" altLang="hu-HU" sz="1800" dirty="0">
                <a:solidFill>
                  <a:srgbClr val="666699"/>
                </a:solidFill>
                <a:latin typeface="Calibri" panose="020F0502020204030204" pitchFamily="34" charset="0"/>
              </a:rPr>
              <a:t>       V. AZYGOS ET HEMIAZYGOS</a:t>
            </a:r>
            <a:endParaRPr lang="hu-HU" altLang="hu-HU" sz="2000" b="1" dirty="0">
              <a:solidFill>
                <a:srgbClr val="666699"/>
              </a:solidFill>
              <a:latin typeface="Calibri" panose="020F0502020204030204" pitchFamily="34" charset="0"/>
            </a:endParaRPr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1703389" y="765175"/>
            <a:ext cx="4968875" cy="332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lvl="1" eaLnBrk="1" hangingPunct="1"/>
            <a:r>
              <a:rPr lang="hu-HU" altLang="hu-HU" sz="2000" b="1">
                <a:solidFill>
                  <a:srgbClr val="CC0000"/>
                </a:solidFill>
                <a:latin typeface="Calibri" panose="020F0502020204030204" pitchFamily="34" charset="0"/>
              </a:rPr>
              <a:t>A. SUBCLAVIA</a:t>
            </a:r>
          </a:p>
          <a:p>
            <a:pPr lvl="2" eaLnBrk="1" hangingPunct="1"/>
            <a:r>
              <a:rPr lang="hu-HU" altLang="hu-HU" sz="2000" b="1">
                <a:solidFill>
                  <a:srgbClr val="CC0000"/>
                </a:solidFill>
                <a:latin typeface="Calibri" panose="020F0502020204030204" pitchFamily="34" charset="0"/>
              </a:rPr>
              <a:t>   A. THORACICA INTERNA (1)</a:t>
            </a:r>
          </a:p>
          <a:p>
            <a:pPr lvl="3" eaLnBrk="1" hangingPunct="1"/>
            <a:r>
              <a:rPr lang="hu-HU" altLang="hu-HU" sz="2000" b="1" i="1">
                <a:solidFill>
                  <a:srgbClr val="CC0000"/>
                </a:solidFill>
                <a:latin typeface="Calibri" panose="020F0502020204030204" pitchFamily="34" charset="0"/>
              </a:rPr>
              <a:t>	RAMI INTERCOSTALES 	ANTERIORES</a:t>
            </a:r>
            <a:endParaRPr lang="hu-HU" altLang="hu-HU" sz="2000" b="1">
              <a:solidFill>
                <a:srgbClr val="CC0000"/>
              </a:solidFill>
              <a:latin typeface="Calibri" panose="020F0502020204030204" pitchFamily="34" charset="0"/>
            </a:endParaRPr>
          </a:p>
          <a:p>
            <a:pPr lvl="1" eaLnBrk="1" hangingPunct="1"/>
            <a:r>
              <a:rPr lang="hu-HU" altLang="hu-HU" sz="2000" b="1">
                <a:solidFill>
                  <a:srgbClr val="CC0000"/>
                </a:solidFill>
                <a:latin typeface="Calibri" panose="020F0502020204030204" pitchFamily="34" charset="0"/>
              </a:rPr>
              <a:t> A. AXILLARIS</a:t>
            </a:r>
          </a:p>
          <a:p>
            <a:pPr lvl="2" eaLnBrk="1" hangingPunct="1"/>
            <a:r>
              <a:rPr lang="hu-HU" altLang="hu-HU" sz="2000" b="1">
                <a:solidFill>
                  <a:srgbClr val="CC0000"/>
                </a:solidFill>
                <a:latin typeface="Calibri" panose="020F0502020204030204" pitchFamily="34" charset="0"/>
              </a:rPr>
              <a:t>   </a:t>
            </a:r>
            <a:r>
              <a:rPr lang="hu-HU" altLang="hu-HU" sz="2000" b="1" i="1">
                <a:solidFill>
                  <a:srgbClr val="CC0000"/>
                </a:solidFill>
                <a:latin typeface="Calibri" panose="020F0502020204030204" pitchFamily="34" charset="0"/>
              </a:rPr>
              <a:t>A. THORACICA SUPREMA</a:t>
            </a:r>
            <a:r>
              <a:rPr lang="hu-HU" altLang="hu-HU" sz="2000" b="1">
                <a:solidFill>
                  <a:srgbClr val="CC0000"/>
                </a:solidFill>
                <a:latin typeface="Calibri" panose="020F0502020204030204" pitchFamily="34" charset="0"/>
              </a:rPr>
              <a:t> (2) </a:t>
            </a:r>
          </a:p>
          <a:p>
            <a:pPr lvl="2" eaLnBrk="1" hangingPunct="1"/>
            <a:r>
              <a:rPr lang="hu-HU" altLang="hu-HU" sz="2000" b="1">
                <a:solidFill>
                  <a:srgbClr val="CC0000"/>
                </a:solidFill>
                <a:latin typeface="Calibri" panose="020F0502020204030204" pitchFamily="34" charset="0"/>
              </a:rPr>
              <a:t>   </a:t>
            </a:r>
            <a:r>
              <a:rPr lang="hu-HU" altLang="hu-HU" sz="2000" b="1" i="1">
                <a:solidFill>
                  <a:srgbClr val="CC0000"/>
                </a:solidFill>
                <a:latin typeface="Calibri" panose="020F0502020204030204" pitchFamily="34" charset="0"/>
              </a:rPr>
              <a:t>A. THORACICA LATERALIS</a:t>
            </a:r>
            <a:r>
              <a:rPr lang="hu-HU" altLang="hu-HU" sz="2000" b="1">
                <a:solidFill>
                  <a:srgbClr val="CC0000"/>
                </a:solidFill>
                <a:latin typeface="Calibri" panose="020F0502020204030204" pitchFamily="34" charset="0"/>
              </a:rPr>
              <a:t> (3)</a:t>
            </a:r>
          </a:p>
          <a:p>
            <a:pPr lvl="2" eaLnBrk="1" hangingPunct="1"/>
            <a:r>
              <a:rPr lang="hu-HU" altLang="hu-HU" sz="1200" b="1">
                <a:solidFill>
                  <a:srgbClr val="CC0000"/>
                </a:solidFill>
                <a:latin typeface="Calibri" panose="020F0502020204030204" pitchFamily="34" charset="0"/>
              </a:rPr>
              <a:t> </a:t>
            </a:r>
            <a:endParaRPr lang="hu-HU" altLang="hu-HU" sz="1200" b="1">
              <a:solidFill>
                <a:srgbClr val="990033"/>
              </a:solidFill>
              <a:latin typeface="Calibri" panose="020F0502020204030204" pitchFamily="34" charset="0"/>
            </a:endParaRPr>
          </a:p>
          <a:p>
            <a:pPr lvl="1" eaLnBrk="1" hangingPunct="1"/>
            <a:r>
              <a:rPr lang="hu-HU" altLang="hu-HU" sz="2000" b="1">
                <a:solidFill>
                  <a:srgbClr val="FF0066"/>
                </a:solidFill>
                <a:latin typeface="Calibri" panose="020F0502020204030204" pitchFamily="34" charset="0"/>
              </a:rPr>
              <a:t>AORTA DESCENDENS</a:t>
            </a:r>
          </a:p>
          <a:p>
            <a:pPr lvl="2" eaLnBrk="1" hangingPunct="1"/>
            <a:r>
              <a:rPr lang="hu-HU" altLang="hu-HU" sz="2000" b="1">
                <a:solidFill>
                  <a:srgbClr val="FF0066"/>
                </a:solidFill>
                <a:latin typeface="Calibri" panose="020F0502020204030204" pitchFamily="34" charset="0"/>
              </a:rPr>
              <a:t>       AA. INTERCOSTALES   	POSTERIORES (4)</a:t>
            </a:r>
            <a:r>
              <a:rPr lang="hu-HU" altLang="hu-HU" sz="2000">
                <a:latin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23596634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3775075" y="58738"/>
            <a:ext cx="158383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hu-HU" altLang="hu-HU" sz="3600" b="1" dirty="0" err="1" smtClean="0">
                <a:solidFill>
                  <a:srgbClr val="008080"/>
                </a:solidFill>
                <a:latin typeface="Calibri" panose="020F0502020204030204" pitchFamily="34" charset="0"/>
              </a:rPr>
              <a:t>Nerven</a:t>
            </a:r>
            <a:endParaRPr lang="hu-HU" altLang="hu-HU" sz="3600" b="1" dirty="0">
              <a:solidFill>
                <a:srgbClr val="008080"/>
              </a:solidFill>
              <a:latin typeface="Calibri" panose="020F0502020204030204" pitchFamily="34" charset="0"/>
            </a:endParaRPr>
          </a:p>
        </p:txBody>
      </p:sp>
      <p:pic>
        <p:nvPicPr>
          <p:cNvPr id="9219" name="Picture 3" descr="thorax0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0" t="23015" r="19202" b="32233"/>
          <a:stretch>
            <a:fillRect/>
          </a:stretch>
        </p:blipFill>
        <p:spPr bwMode="auto">
          <a:xfrm>
            <a:off x="1752600" y="1255714"/>
            <a:ext cx="3886200" cy="316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 descr="dermatomá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990600"/>
            <a:ext cx="4525963" cy="555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1992313" y="4797426"/>
            <a:ext cx="4114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hu-HU" b="1" dirty="0" err="1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Dermatomen</a:t>
            </a:r>
            <a:endParaRPr lang="hu-HU" b="1" dirty="0">
              <a:solidFill>
                <a:srgbClr val="FF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>
              <a:defRPr/>
            </a:pPr>
            <a:r>
              <a:rPr lang="hu-HU" b="1" dirty="0" err="1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Viscerocutan</a:t>
            </a:r>
            <a:r>
              <a:rPr lang="hu-HU" b="1" dirty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hu-HU" b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und </a:t>
            </a:r>
            <a:r>
              <a:rPr lang="hu-HU" b="1" dirty="0" err="1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</a:t>
            </a:r>
            <a:r>
              <a:rPr lang="hu-HU" b="1" dirty="0" err="1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utiviscerale</a:t>
            </a:r>
            <a:r>
              <a:rPr lang="hu-HU" b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Reflexen</a:t>
            </a:r>
            <a:endParaRPr lang="hu-HU" sz="2000" b="1" dirty="0">
              <a:solidFill>
                <a:srgbClr val="FF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62772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thorax0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02"/>
          <a:stretch>
            <a:fillRect/>
          </a:stretch>
        </p:blipFill>
        <p:spPr bwMode="auto">
          <a:xfrm>
            <a:off x="6172200" y="1219200"/>
            <a:ext cx="4306888" cy="530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4"/>
          <p:cNvSpPr>
            <a:spLocks noChangeArrowheads="1"/>
          </p:cNvSpPr>
          <p:nvPr/>
        </p:nvSpPr>
        <p:spPr bwMode="auto">
          <a:xfrm>
            <a:off x="2063750" y="981075"/>
            <a:ext cx="2808288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 sz="1800" b="1">
                <a:solidFill>
                  <a:srgbClr val="666699"/>
                </a:solidFill>
                <a:latin typeface="Calibri" panose="020F0502020204030204" pitchFamily="34" charset="0"/>
              </a:rPr>
              <a:t>CSONTOS RÉSZEK: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 sz="1800">
                <a:solidFill>
                  <a:srgbClr val="666699"/>
                </a:solidFill>
                <a:latin typeface="Calibri" panose="020F0502020204030204" pitchFamily="34" charset="0"/>
              </a:rPr>
              <a:t>  - vertebrae thoracicae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 sz="1800">
                <a:solidFill>
                  <a:srgbClr val="666699"/>
                </a:solidFill>
                <a:latin typeface="Calibri" panose="020F0502020204030204" pitchFamily="34" charset="0"/>
              </a:rPr>
              <a:t>  - costae 1-12.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 sz="1800">
                <a:solidFill>
                  <a:srgbClr val="666699"/>
                </a:solidFill>
                <a:latin typeface="Calibri" panose="020F0502020204030204" pitchFamily="34" charset="0"/>
              </a:rPr>
              <a:t>  - sternum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 sz="1800">
                <a:solidFill>
                  <a:srgbClr val="666699"/>
                </a:solidFill>
                <a:latin typeface="Calibri" panose="020F0502020204030204" pitchFamily="34" charset="0"/>
              </a:rPr>
              <a:t>+ .Scapula és Clavicula</a:t>
            </a:r>
          </a:p>
        </p:txBody>
      </p:sp>
      <p:pic>
        <p:nvPicPr>
          <p:cNvPr id="1024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3284539"/>
            <a:ext cx="4419600" cy="330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Rectangle 6"/>
          <p:cNvSpPr>
            <a:spLocks noChangeArrowheads="1"/>
          </p:cNvSpPr>
          <p:nvPr/>
        </p:nvSpPr>
        <p:spPr bwMode="auto">
          <a:xfrm>
            <a:off x="7824789" y="908050"/>
            <a:ext cx="8397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hu-HU" altLang="hu-HU" sz="1800" b="1">
                <a:solidFill>
                  <a:srgbClr val="008080"/>
                </a:solidFill>
                <a:latin typeface="Calibri" panose="020F0502020204030204" pitchFamily="34" charset="0"/>
              </a:rPr>
              <a:t>IZMOK</a:t>
            </a:r>
          </a:p>
        </p:txBody>
      </p:sp>
    </p:spTree>
    <p:extLst>
      <p:ext uri="{BB962C8B-B14F-4D97-AF65-F5344CB8AC3E}">
        <p14:creationId xmlns:p14="http://schemas.microsoft.com/office/powerpoint/2010/main" val="3954923906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oktatás\Mediastinum\thoraxwand1b_2.bmp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939" y="928689"/>
            <a:ext cx="4859337" cy="543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Line 3"/>
          <p:cNvSpPr>
            <a:spLocks noChangeShapeType="1"/>
          </p:cNvSpPr>
          <p:nvPr/>
        </p:nvSpPr>
        <p:spPr bwMode="auto">
          <a:xfrm>
            <a:off x="3340100" y="901700"/>
            <a:ext cx="317500" cy="1676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hu-HU"/>
          </a:p>
        </p:txBody>
      </p:sp>
      <p:sp>
        <p:nvSpPr>
          <p:cNvPr id="11268" name="Line 4"/>
          <p:cNvSpPr>
            <a:spLocks noChangeShapeType="1"/>
          </p:cNvSpPr>
          <p:nvPr/>
        </p:nvSpPr>
        <p:spPr bwMode="auto">
          <a:xfrm flipH="1">
            <a:off x="3886200" y="927100"/>
            <a:ext cx="203200" cy="8255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hu-HU"/>
          </a:p>
        </p:txBody>
      </p:sp>
      <p:sp>
        <p:nvSpPr>
          <p:cNvPr id="11269" name="Line 5"/>
          <p:cNvSpPr>
            <a:spLocks noChangeShapeType="1"/>
          </p:cNvSpPr>
          <p:nvPr/>
        </p:nvSpPr>
        <p:spPr bwMode="auto">
          <a:xfrm flipH="1">
            <a:off x="4749800" y="977900"/>
            <a:ext cx="584200" cy="1676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hu-HU"/>
          </a:p>
        </p:txBody>
      </p:sp>
      <p:sp>
        <p:nvSpPr>
          <p:cNvPr id="11270" name="Line 6"/>
          <p:cNvSpPr>
            <a:spLocks noChangeShapeType="1"/>
          </p:cNvSpPr>
          <p:nvPr/>
        </p:nvSpPr>
        <p:spPr bwMode="auto">
          <a:xfrm flipV="1">
            <a:off x="3797300" y="3873500"/>
            <a:ext cx="1511300" cy="142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hu-HU"/>
          </a:p>
        </p:txBody>
      </p:sp>
      <p:sp>
        <p:nvSpPr>
          <p:cNvPr id="11271" name="Line 7"/>
          <p:cNvSpPr>
            <a:spLocks noChangeShapeType="1"/>
          </p:cNvSpPr>
          <p:nvPr/>
        </p:nvSpPr>
        <p:spPr bwMode="auto">
          <a:xfrm flipV="1">
            <a:off x="4864100" y="4064000"/>
            <a:ext cx="1371600" cy="19685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hu-HU"/>
          </a:p>
        </p:txBody>
      </p:sp>
      <p:sp>
        <p:nvSpPr>
          <p:cNvPr id="11272" name="Text Box 8"/>
          <p:cNvSpPr txBox="1">
            <a:spLocks noChangeArrowheads="1"/>
          </p:cNvSpPr>
          <p:nvPr/>
        </p:nvSpPr>
        <p:spPr bwMode="auto">
          <a:xfrm>
            <a:off x="7742238" y="3522663"/>
            <a:ext cx="172085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hu-HU" altLang="hu-HU" sz="1600" b="1">
                <a:latin typeface="Arial" panose="020B0604020202020204" pitchFamily="34" charset="0"/>
              </a:rPr>
              <a:t>Sulcus costae</a:t>
            </a:r>
            <a:endParaRPr lang="en-US" altLang="hu-HU" sz="1600" b="1">
              <a:latin typeface="Arial" panose="020B0604020202020204" pitchFamily="34" charset="0"/>
            </a:endParaRPr>
          </a:p>
        </p:txBody>
      </p:sp>
      <p:sp>
        <p:nvSpPr>
          <p:cNvPr id="11273" name="Line 9"/>
          <p:cNvSpPr>
            <a:spLocks noChangeShapeType="1"/>
          </p:cNvSpPr>
          <p:nvPr/>
        </p:nvSpPr>
        <p:spPr bwMode="auto">
          <a:xfrm flipH="1">
            <a:off x="6794500" y="3657600"/>
            <a:ext cx="965200" cy="127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hu-HU"/>
          </a:p>
        </p:txBody>
      </p:sp>
      <p:sp>
        <p:nvSpPr>
          <p:cNvPr id="11274" name="Text Box 10"/>
          <p:cNvSpPr txBox="1">
            <a:spLocks noChangeArrowheads="1"/>
          </p:cNvSpPr>
          <p:nvPr/>
        </p:nvSpPr>
        <p:spPr bwMode="auto">
          <a:xfrm>
            <a:off x="2100264" y="5291138"/>
            <a:ext cx="1679575" cy="577850"/>
          </a:xfrm>
          <a:prstGeom prst="rect">
            <a:avLst/>
          </a:prstGeom>
          <a:solidFill>
            <a:srgbClr val="00CC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hu-HU" altLang="hu-HU" sz="1600" b="1">
                <a:latin typeface="Arial" panose="020B0604020202020204" pitchFamily="34" charset="0"/>
              </a:rPr>
              <a:t>I</a:t>
            </a:r>
            <a:r>
              <a:rPr lang="en-US" altLang="hu-HU" sz="1600" b="1">
                <a:latin typeface="Arial" panose="020B0604020202020204" pitchFamily="34" charset="0"/>
              </a:rPr>
              <a:t>ntercostalis ext</a:t>
            </a:r>
            <a:r>
              <a:rPr lang="hu-HU" altLang="hu-HU" sz="1600" b="1">
                <a:latin typeface="Arial" panose="020B0604020202020204" pitchFamily="34" charset="0"/>
              </a:rPr>
              <a:t>ernus</a:t>
            </a:r>
            <a:endParaRPr lang="en-US" altLang="hu-HU" sz="1600" b="1">
              <a:latin typeface="Arial" panose="020B0604020202020204" pitchFamily="34" charset="0"/>
            </a:endParaRPr>
          </a:p>
        </p:txBody>
      </p:sp>
      <p:sp>
        <p:nvSpPr>
          <p:cNvPr id="11275" name="Text Box 11"/>
          <p:cNvSpPr txBox="1">
            <a:spLocks noChangeArrowheads="1"/>
          </p:cNvSpPr>
          <p:nvPr/>
        </p:nvSpPr>
        <p:spPr bwMode="auto">
          <a:xfrm>
            <a:off x="3436939" y="6048376"/>
            <a:ext cx="1716087" cy="544513"/>
          </a:xfrm>
          <a:prstGeom prst="rect">
            <a:avLst/>
          </a:prstGeom>
          <a:solidFill>
            <a:srgbClr val="FF996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hu-HU" altLang="hu-HU" sz="1600" b="1">
                <a:latin typeface="Arial" panose="020B0604020202020204" pitchFamily="34" charset="0"/>
              </a:rPr>
              <a:t>Intercostalis internus</a:t>
            </a:r>
          </a:p>
        </p:txBody>
      </p:sp>
      <p:sp>
        <p:nvSpPr>
          <p:cNvPr id="11276" name="Text Box 12"/>
          <p:cNvSpPr txBox="1">
            <a:spLocks noChangeArrowheads="1"/>
          </p:cNvSpPr>
          <p:nvPr/>
        </p:nvSpPr>
        <p:spPr bwMode="auto">
          <a:xfrm>
            <a:off x="4686300" y="665163"/>
            <a:ext cx="1843088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hu-HU" altLang="hu-HU" sz="1600" b="1">
                <a:latin typeface="Arial" panose="020B0604020202020204" pitchFamily="34" charset="0"/>
              </a:rPr>
              <a:t>S</a:t>
            </a:r>
            <a:r>
              <a:rPr lang="en-US" altLang="hu-HU" sz="1600" b="1">
                <a:latin typeface="Arial" panose="020B0604020202020204" pitchFamily="34" charset="0"/>
              </a:rPr>
              <a:t>erratus ant.</a:t>
            </a:r>
          </a:p>
        </p:txBody>
      </p:sp>
      <p:sp>
        <p:nvSpPr>
          <p:cNvPr id="11277" name="Text Box 13"/>
          <p:cNvSpPr txBox="1">
            <a:spLocks noChangeArrowheads="1"/>
          </p:cNvSpPr>
          <p:nvPr/>
        </p:nvSpPr>
        <p:spPr bwMode="auto">
          <a:xfrm>
            <a:off x="2840039" y="661988"/>
            <a:ext cx="6683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hu-HU" altLang="hu-HU" sz="1600" b="1">
                <a:latin typeface="Arial" panose="020B0604020202020204" pitchFamily="34" charset="0"/>
              </a:rPr>
              <a:t>bőr</a:t>
            </a:r>
            <a:endParaRPr lang="en-US" altLang="hu-HU" sz="1600">
              <a:latin typeface="Times New Roman" panose="02020603050405020304" pitchFamily="18" charset="0"/>
            </a:endParaRPr>
          </a:p>
        </p:txBody>
      </p:sp>
      <p:sp>
        <p:nvSpPr>
          <p:cNvPr id="11278" name="Text Box 14"/>
          <p:cNvSpPr txBox="1">
            <a:spLocks noChangeArrowheads="1"/>
          </p:cNvSpPr>
          <p:nvPr/>
        </p:nvSpPr>
        <p:spPr bwMode="auto">
          <a:xfrm>
            <a:off x="3054350" y="660400"/>
            <a:ext cx="215265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hu-HU" altLang="hu-HU" sz="1600" b="1">
                <a:latin typeface="Arial" panose="020B0604020202020204" pitchFamily="34" charset="0"/>
              </a:rPr>
              <a:t>KTSZ</a:t>
            </a:r>
            <a:endParaRPr lang="en-US" altLang="hu-HU" sz="1600" b="1">
              <a:latin typeface="Arial" panose="020B0604020202020204" pitchFamily="34" charset="0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3055851" y="99944"/>
            <a:ext cx="45054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 err="1" smtClean="0"/>
              <a:t>Spatium</a:t>
            </a:r>
            <a:r>
              <a:rPr lang="hu-HU" sz="3200" b="1" dirty="0" smtClean="0"/>
              <a:t> </a:t>
            </a:r>
            <a:r>
              <a:rPr lang="hu-HU" sz="3200" b="1" dirty="0" err="1" smtClean="0"/>
              <a:t>intercostale</a:t>
            </a:r>
            <a:endParaRPr lang="hu-HU" sz="3200" b="1" dirty="0"/>
          </a:p>
        </p:txBody>
      </p:sp>
    </p:spTree>
    <p:extLst>
      <p:ext uri="{BB962C8B-B14F-4D97-AF65-F5344CB8AC3E}">
        <p14:creationId xmlns:p14="http://schemas.microsoft.com/office/powerpoint/2010/main" val="2786726231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oktatás\MEDIAST\thoraxwand1b_4a_lila.bmp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239" y="928689"/>
            <a:ext cx="4859337" cy="543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Line 3"/>
          <p:cNvSpPr>
            <a:spLocks noChangeShapeType="1"/>
          </p:cNvSpPr>
          <p:nvPr/>
        </p:nvSpPr>
        <p:spPr bwMode="auto">
          <a:xfrm>
            <a:off x="3340100" y="901700"/>
            <a:ext cx="317500" cy="1676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hu-HU"/>
          </a:p>
        </p:txBody>
      </p:sp>
      <p:sp>
        <p:nvSpPr>
          <p:cNvPr id="12292" name="Line 4"/>
          <p:cNvSpPr>
            <a:spLocks noChangeShapeType="1"/>
          </p:cNvSpPr>
          <p:nvPr/>
        </p:nvSpPr>
        <p:spPr bwMode="auto">
          <a:xfrm flipH="1">
            <a:off x="3886200" y="927100"/>
            <a:ext cx="203200" cy="8255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hu-HU"/>
          </a:p>
        </p:txBody>
      </p:sp>
      <p:sp>
        <p:nvSpPr>
          <p:cNvPr id="12293" name="Line 5"/>
          <p:cNvSpPr>
            <a:spLocks noChangeShapeType="1"/>
          </p:cNvSpPr>
          <p:nvPr/>
        </p:nvSpPr>
        <p:spPr bwMode="auto">
          <a:xfrm flipH="1">
            <a:off x="4749800" y="977900"/>
            <a:ext cx="584200" cy="1676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hu-HU"/>
          </a:p>
        </p:txBody>
      </p:sp>
      <p:sp>
        <p:nvSpPr>
          <p:cNvPr id="12294" name="Line 6"/>
          <p:cNvSpPr>
            <a:spLocks noChangeShapeType="1"/>
          </p:cNvSpPr>
          <p:nvPr/>
        </p:nvSpPr>
        <p:spPr bwMode="auto">
          <a:xfrm flipV="1">
            <a:off x="3797300" y="3873500"/>
            <a:ext cx="1511300" cy="142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hu-HU"/>
          </a:p>
        </p:txBody>
      </p:sp>
      <p:sp>
        <p:nvSpPr>
          <p:cNvPr id="12295" name="Line 7"/>
          <p:cNvSpPr>
            <a:spLocks noChangeShapeType="1"/>
          </p:cNvSpPr>
          <p:nvPr/>
        </p:nvSpPr>
        <p:spPr bwMode="auto">
          <a:xfrm flipV="1">
            <a:off x="4864100" y="4064000"/>
            <a:ext cx="1371600" cy="19685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hu-HU"/>
          </a:p>
        </p:txBody>
      </p:sp>
      <p:sp>
        <p:nvSpPr>
          <p:cNvPr id="12296" name="Text Box 8"/>
          <p:cNvSpPr txBox="1">
            <a:spLocks noChangeArrowheads="1"/>
          </p:cNvSpPr>
          <p:nvPr/>
        </p:nvSpPr>
        <p:spPr bwMode="auto">
          <a:xfrm>
            <a:off x="7907339" y="3522663"/>
            <a:ext cx="2016125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hu-HU" altLang="hu-HU" sz="1600" b="1">
                <a:solidFill>
                  <a:srgbClr val="FF3300"/>
                </a:solidFill>
                <a:latin typeface="Arial" panose="020B0604020202020204" pitchFamily="34" charset="0"/>
              </a:rPr>
              <a:t>a. intercostalis</a:t>
            </a:r>
            <a:r>
              <a:rPr lang="en-US" altLang="hu-HU" sz="1600" b="1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12297" name="Text Box 9"/>
          <p:cNvSpPr txBox="1">
            <a:spLocks noChangeArrowheads="1"/>
          </p:cNvSpPr>
          <p:nvPr/>
        </p:nvSpPr>
        <p:spPr bwMode="auto">
          <a:xfrm>
            <a:off x="8281988" y="3025775"/>
            <a:ext cx="1693862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hu-HU" altLang="hu-HU" sz="1600" b="1">
                <a:solidFill>
                  <a:schemeClr val="accent2"/>
                </a:solidFill>
                <a:latin typeface="Arial" panose="020B0604020202020204" pitchFamily="34" charset="0"/>
              </a:rPr>
              <a:t>v. intercostalis</a:t>
            </a:r>
            <a:endParaRPr lang="en-US" altLang="hu-HU" sz="1600" b="1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12298" name="Text Box 10"/>
          <p:cNvSpPr txBox="1">
            <a:spLocks noChangeArrowheads="1"/>
          </p:cNvSpPr>
          <p:nvPr/>
        </p:nvSpPr>
        <p:spPr bwMode="auto">
          <a:xfrm>
            <a:off x="8178801" y="3932238"/>
            <a:ext cx="199072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hu-HU" altLang="hu-HU" sz="1600" b="1">
                <a:latin typeface="Arial" panose="020B0604020202020204" pitchFamily="34" charset="0"/>
              </a:rPr>
              <a:t>n. intercostalis</a:t>
            </a:r>
            <a:r>
              <a:rPr lang="en-US" altLang="hu-HU" sz="1600" b="1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12299" name="Line 11"/>
          <p:cNvSpPr>
            <a:spLocks noChangeShapeType="1"/>
          </p:cNvSpPr>
          <p:nvPr/>
        </p:nvSpPr>
        <p:spPr bwMode="auto">
          <a:xfrm flipV="1">
            <a:off x="6235700" y="5880100"/>
            <a:ext cx="508000" cy="3683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hu-HU"/>
          </a:p>
        </p:txBody>
      </p:sp>
      <p:sp>
        <p:nvSpPr>
          <p:cNvPr id="12300" name="Line 12"/>
          <p:cNvSpPr>
            <a:spLocks noChangeShapeType="1"/>
          </p:cNvSpPr>
          <p:nvPr/>
        </p:nvSpPr>
        <p:spPr bwMode="auto">
          <a:xfrm flipH="1" flipV="1">
            <a:off x="6940550" y="3800476"/>
            <a:ext cx="1352550" cy="3016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hu-HU"/>
          </a:p>
        </p:txBody>
      </p:sp>
      <p:sp>
        <p:nvSpPr>
          <p:cNvPr id="12301" name="Line 13"/>
          <p:cNvSpPr>
            <a:spLocks noChangeShapeType="1"/>
          </p:cNvSpPr>
          <p:nvPr/>
        </p:nvSpPr>
        <p:spPr bwMode="auto">
          <a:xfrm flipH="1">
            <a:off x="6959600" y="3657600"/>
            <a:ext cx="965200" cy="127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hu-HU"/>
          </a:p>
        </p:txBody>
      </p:sp>
      <p:sp>
        <p:nvSpPr>
          <p:cNvPr id="12302" name="Line 14"/>
          <p:cNvSpPr>
            <a:spLocks noChangeShapeType="1"/>
          </p:cNvSpPr>
          <p:nvPr/>
        </p:nvSpPr>
        <p:spPr bwMode="auto">
          <a:xfrm flipH="1">
            <a:off x="6972300" y="3187701"/>
            <a:ext cx="1333500" cy="3460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hu-HU"/>
          </a:p>
        </p:txBody>
      </p:sp>
      <p:sp>
        <p:nvSpPr>
          <p:cNvPr id="12303" name="Text Box 15"/>
          <p:cNvSpPr txBox="1">
            <a:spLocks noChangeArrowheads="1"/>
          </p:cNvSpPr>
          <p:nvPr/>
        </p:nvSpPr>
        <p:spPr bwMode="auto">
          <a:xfrm>
            <a:off x="5232400" y="6232526"/>
            <a:ext cx="1727200" cy="568325"/>
          </a:xfrm>
          <a:prstGeom prst="rect">
            <a:avLst/>
          </a:prstGeom>
          <a:solidFill>
            <a:srgbClr val="CC99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hu-HU" altLang="hu-HU" sz="1600" b="1">
                <a:latin typeface="Arial" panose="020B0604020202020204" pitchFamily="34" charset="0"/>
              </a:rPr>
              <a:t>T</a:t>
            </a:r>
            <a:r>
              <a:rPr lang="en-US" altLang="hu-HU" sz="1600" b="1">
                <a:latin typeface="Arial" panose="020B0604020202020204" pitchFamily="34" charset="0"/>
              </a:rPr>
              <a:t>ransversus thoracis</a:t>
            </a:r>
          </a:p>
        </p:txBody>
      </p:sp>
      <p:sp>
        <p:nvSpPr>
          <p:cNvPr id="12304" name="Text Box 16"/>
          <p:cNvSpPr txBox="1">
            <a:spLocks noChangeArrowheads="1"/>
          </p:cNvSpPr>
          <p:nvPr/>
        </p:nvSpPr>
        <p:spPr bwMode="auto">
          <a:xfrm>
            <a:off x="4656139" y="692150"/>
            <a:ext cx="1843087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hu-HU" altLang="hu-HU" sz="1600" b="1">
                <a:latin typeface="Arial" panose="020B0604020202020204" pitchFamily="34" charset="0"/>
              </a:rPr>
              <a:t>S</a:t>
            </a:r>
            <a:r>
              <a:rPr lang="en-US" altLang="hu-HU" sz="1600" b="1">
                <a:latin typeface="Arial" panose="020B0604020202020204" pitchFamily="34" charset="0"/>
              </a:rPr>
              <a:t>erratus ant.</a:t>
            </a:r>
          </a:p>
        </p:txBody>
      </p:sp>
      <p:sp>
        <p:nvSpPr>
          <p:cNvPr id="12305" name="Text Box 17"/>
          <p:cNvSpPr txBox="1">
            <a:spLocks noChangeArrowheads="1"/>
          </p:cNvSpPr>
          <p:nvPr/>
        </p:nvSpPr>
        <p:spPr bwMode="auto">
          <a:xfrm>
            <a:off x="2840039" y="661988"/>
            <a:ext cx="6683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hu-HU" altLang="hu-HU" sz="1600" b="1">
                <a:latin typeface="Arial" panose="020B0604020202020204" pitchFamily="34" charset="0"/>
              </a:rPr>
              <a:t>bőr</a:t>
            </a:r>
            <a:endParaRPr lang="en-US" altLang="hu-HU" sz="1600" b="1">
              <a:latin typeface="Arial" panose="020B0604020202020204" pitchFamily="34" charset="0"/>
            </a:endParaRPr>
          </a:p>
        </p:txBody>
      </p:sp>
      <p:sp>
        <p:nvSpPr>
          <p:cNvPr id="12306" name="Text Box 18"/>
          <p:cNvSpPr txBox="1">
            <a:spLocks noChangeArrowheads="1"/>
          </p:cNvSpPr>
          <p:nvPr/>
        </p:nvSpPr>
        <p:spPr bwMode="auto">
          <a:xfrm>
            <a:off x="3575050" y="660400"/>
            <a:ext cx="865188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hu-HU" altLang="hu-HU" sz="1600" b="1">
                <a:latin typeface="Arial" panose="020B0604020202020204" pitchFamily="34" charset="0"/>
              </a:rPr>
              <a:t>KTSZ</a:t>
            </a:r>
            <a:endParaRPr lang="en-US" altLang="hu-HU" sz="1600" b="1">
              <a:latin typeface="Arial" panose="020B0604020202020204" pitchFamily="34" charset="0"/>
            </a:endParaRPr>
          </a:p>
        </p:txBody>
      </p:sp>
      <p:sp>
        <p:nvSpPr>
          <p:cNvPr id="12307" name="Text Box 19"/>
          <p:cNvSpPr txBox="1">
            <a:spLocks noChangeArrowheads="1"/>
          </p:cNvSpPr>
          <p:nvPr/>
        </p:nvSpPr>
        <p:spPr bwMode="auto">
          <a:xfrm>
            <a:off x="2100264" y="5291138"/>
            <a:ext cx="1679575" cy="577850"/>
          </a:xfrm>
          <a:prstGeom prst="rect">
            <a:avLst/>
          </a:prstGeom>
          <a:solidFill>
            <a:srgbClr val="00CC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hu-HU" altLang="hu-HU" sz="1600" b="1">
                <a:latin typeface="Arial" panose="020B0604020202020204" pitchFamily="34" charset="0"/>
              </a:rPr>
              <a:t>I</a:t>
            </a:r>
            <a:r>
              <a:rPr lang="en-US" altLang="hu-HU" sz="1600" b="1">
                <a:latin typeface="Arial" panose="020B0604020202020204" pitchFamily="34" charset="0"/>
              </a:rPr>
              <a:t>ntercostalis ext</a:t>
            </a:r>
            <a:r>
              <a:rPr lang="hu-HU" altLang="hu-HU" sz="1600" b="1">
                <a:latin typeface="Arial" panose="020B0604020202020204" pitchFamily="34" charset="0"/>
              </a:rPr>
              <a:t>ernus</a:t>
            </a:r>
            <a:endParaRPr lang="en-US" altLang="hu-HU" sz="1600" b="1">
              <a:latin typeface="Arial" panose="020B0604020202020204" pitchFamily="34" charset="0"/>
            </a:endParaRPr>
          </a:p>
        </p:txBody>
      </p:sp>
      <p:sp>
        <p:nvSpPr>
          <p:cNvPr id="12308" name="Text Box 20"/>
          <p:cNvSpPr txBox="1">
            <a:spLocks noChangeArrowheads="1"/>
          </p:cNvSpPr>
          <p:nvPr/>
        </p:nvSpPr>
        <p:spPr bwMode="auto">
          <a:xfrm>
            <a:off x="3436939" y="6048376"/>
            <a:ext cx="1716087" cy="544513"/>
          </a:xfrm>
          <a:prstGeom prst="rect">
            <a:avLst/>
          </a:prstGeom>
          <a:solidFill>
            <a:srgbClr val="FF996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hu-HU" altLang="hu-HU" sz="1600" b="1">
                <a:latin typeface="Arial" panose="020B0604020202020204" pitchFamily="34" charset="0"/>
              </a:rPr>
              <a:t>Intercostalis internus</a:t>
            </a:r>
          </a:p>
        </p:txBody>
      </p:sp>
      <p:sp>
        <p:nvSpPr>
          <p:cNvPr id="22" name="Szövegdoboz 21"/>
          <p:cNvSpPr txBox="1"/>
          <p:nvPr/>
        </p:nvSpPr>
        <p:spPr>
          <a:xfrm>
            <a:off x="2979651" y="101312"/>
            <a:ext cx="45054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 err="1" smtClean="0"/>
              <a:t>Spatium</a:t>
            </a:r>
            <a:r>
              <a:rPr lang="hu-HU" sz="3200" b="1" dirty="0" smtClean="0"/>
              <a:t> </a:t>
            </a:r>
            <a:r>
              <a:rPr lang="hu-HU" sz="3200" b="1" dirty="0" err="1" smtClean="0"/>
              <a:t>intercostale</a:t>
            </a:r>
            <a:endParaRPr lang="hu-HU" sz="3200" b="1" dirty="0"/>
          </a:p>
        </p:txBody>
      </p:sp>
    </p:spTree>
    <p:extLst>
      <p:ext uri="{BB962C8B-B14F-4D97-AF65-F5344CB8AC3E}">
        <p14:creationId xmlns:p14="http://schemas.microsoft.com/office/powerpoint/2010/main" val="1354455819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thoraxwand4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038" y="1658939"/>
            <a:ext cx="5840412" cy="378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7780338" y="1092201"/>
            <a:ext cx="2563812" cy="614363"/>
          </a:xfrm>
          <a:prstGeom prst="rect">
            <a:avLst/>
          </a:prstGeom>
          <a:solidFill>
            <a:srgbClr val="FF996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hu-HU" altLang="hu-HU" sz="1600" b="1" i="1">
                <a:latin typeface="Corbel" panose="020B0503020204020204" pitchFamily="34" charset="0"/>
              </a:rPr>
              <a:t>membrana</a:t>
            </a:r>
          </a:p>
          <a:p>
            <a:pPr algn="ctr"/>
            <a:r>
              <a:rPr lang="hu-HU" altLang="hu-HU" sz="1600" b="1" i="1">
                <a:latin typeface="Corbel" panose="020B0503020204020204" pitchFamily="34" charset="0"/>
              </a:rPr>
              <a:t>intercostalis  posterior </a:t>
            </a:r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2182814" y="5543551"/>
            <a:ext cx="2473325" cy="595313"/>
          </a:xfrm>
          <a:prstGeom prst="rect">
            <a:avLst/>
          </a:prstGeom>
          <a:solidFill>
            <a:srgbClr val="00CC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hu-HU" altLang="hu-HU" sz="1600" b="1" i="1">
                <a:latin typeface="Corbel" panose="020B0503020204020204" pitchFamily="34" charset="0"/>
              </a:rPr>
              <a:t>m</a:t>
            </a:r>
            <a:r>
              <a:rPr lang="en-US" altLang="hu-HU" sz="1600" b="1" i="1">
                <a:latin typeface="Corbel" panose="020B0503020204020204" pitchFamily="34" charset="0"/>
              </a:rPr>
              <a:t>embran</a:t>
            </a:r>
            <a:r>
              <a:rPr lang="hu-HU" altLang="hu-HU" sz="1600" b="1" i="1">
                <a:latin typeface="Corbel" panose="020B0503020204020204" pitchFamily="34" charset="0"/>
              </a:rPr>
              <a:t>a</a:t>
            </a:r>
            <a:r>
              <a:rPr lang="en-US" altLang="hu-HU" sz="1600" b="1" i="1">
                <a:latin typeface="Corbel" panose="020B0503020204020204" pitchFamily="34" charset="0"/>
              </a:rPr>
              <a:t> intercostal</a:t>
            </a:r>
            <a:r>
              <a:rPr lang="hu-HU" altLang="hu-HU" sz="1600" b="1" i="1">
                <a:latin typeface="Corbel" panose="020B0503020204020204" pitchFamily="34" charset="0"/>
              </a:rPr>
              <a:t>is</a:t>
            </a:r>
            <a:r>
              <a:rPr lang="en-US" altLang="hu-HU" sz="1600" b="1" i="1">
                <a:latin typeface="Corbel" panose="020B0503020204020204" pitchFamily="34" charset="0"/>
              </a:rPr>
              <a:t> </a:t>
            </a:r>
            <a:r>
              <a:rPr lang="hu-HU" altLang="hu-HU" sz="1600" b="1" i="1">
                <a:latin typeface="Corbel" panose="020B0503020204020204" pitchFamily="34" charset="0"/>
              </a:rPr>
              <a:t>a</a:t>
            </a:r>
            <a:r>
              <a:rPr lang="en-US" altLang="hu-HU" sz="1600" b="1" i="1">
                <a:latin typeface="Corbel" panose="020B0503020204020204" pitchFamily="34" charset="0"/>
              </a:rPr>
              <a:t>nt</a:t>
            </a:r>
            <a:r>
              <a:rPr lang="hu-HU" altLang="hu-HU" sz="1600" b="1" i="1">
                <a:latin typeface="Corbel" panose="020B0503020204020204" pitchFamily="34" charset="0"/>
              </a:rPr>
              <a:t>erior</a:t>
            </a:r>
            <a:r>
              <a:rPr lang="en-US" altLang="hu-HU" sz="1600" b="1" i="1">
                <a:latin typeface="Corbel" panose="020B0503020204020204" pitchFamily="34" charset="0"/>
              </a:rPr>
              <a:t> </a:t>
            </a:r>
          </a:p>
          <a:p>
            <a:pPr algn="ctr"/>
            <a:endParaRPr lang="en-US" altLang="hu-HU" sz="1600" b="1" i="1">
              <a:latin typeface="Corbel" panose="020B0503020204020204" pitchFamily="34" charset="0"/>
            </a:endParaRPr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4859338" y="5113338"/>
            <a:ext cx="178276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hu-HU" altLang="hu-HU" sz="1600" b="1">
                <a:latin typeface="Corbel" panose="020B0503020204020204" pitchFamily="34" charset="0"/>
              </a:rPr>
              <a:t>bordaporc</a:t>
            </a:r>
            <a:endParaRPr lang="en-US" altLang="hu-HU" sz="1600" b="1">
              <a:latin typeface="Corbel" panose="020B0503020204020204" pitchFamily="34" charset="0"/>
            </a:endParaRPr>
          </a:p>
        </p:txBody>
      </p:sp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1819275" y="4037014"/>
            <a:ext cx="1500188" cy="573087"/>
          </a:xfrm>
          <a:prstGeom prst="rect">
            <a:avLst/>
          </a:prstGeom>
          <a:solidFill>
            <a:srgbClr val="00CC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US" altLang="hu-HU" sz="1600" b="1">
                <a:latin typeface="Corbel" panose="020B0503020204020204" pitchFamily="34" charset="0"/>
              </a:rPr>
              <a:t>intercost</a:t>
            </a:r>
            <a:r>
              <a:rPr lang="hu-HU" altLang="hu-HU" sz="1600" b="1">
                <a:latin typeface="Corbel" panose="020B0503020204020204" pitchFamily="34" charset="0"/>
              </a:rPr>
              <a:t>alis</a:t>
            </a:r>
            <a:r>
              <a:rPr lang="en-US" altLang="hu-HU" sz="1600" b="1">
                <a:latin typeface="Corbel" panose="020B0503020204020204" pitchFamily="34" charset="0"/>
              </a:rPr>
              <a:t> </a:t>
            </a:r>
            <a:r>
              <a:rPr lang="hu-HU" altLang="hu-HU" sz="1600" b="1">
                <a:latin typeface="Corbel" panose="020B0503020204020204" pitchFamily="34" charset="0"/>
              </a:rPr>
              <a:t>e</a:t>
            </a:r>
            <a:r>
              <a:rPr lang="en-US" altLang="hu-HU" sz="1600" b="1">
                <a:latin typeface="Corbel" panose="020B0503020204020204" pitchFamily="34" charset="0"/>
              </a:rPr>
              <a:t>xtern</a:t>
            </a:r>
            <a:r>
              <a:rPr lang="hu-HU" altLang="hu-HU" sz="1600" b="1">
                <a:latin typeface="Corbel" panose="020B0503020204020204" pitchFamily="34" charset="0"/>
              </a:rPr>
              <a:t>us</a:t>
            </a:r>
            <a:endParaRPr lang="en-US" altLang="hu-HU" sz="1600" b="1">
              <a:latin typeface="Corbel" panose="020B0503020204020204" pitchFamily="34" charset="0"/>
            </a:endParaRPr>
          </a:p>
        </p:txBody>
      </p:sp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4154489" y="1606550"/>
            <a:ext cx="18684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hu-HU" altLang="hu-HU" sz="1600" b="1">
                <a:latin typeface="Corbel" panose="020B0503020204020204" pitchFamily="34" charset="0"/>
              </a:rPr>
              <a:t>columna vertebralis</a:t>
            </a:r>
          </a:p>
        </p:txBody>
      </p:sp>
      <p:sp>
        <p:nvSpPr>
          <p:cNvPr id="13320" name="Text Box 8"/>
          <p:cNvSpPr txBox="1">
            <a:spLocks noChangeArrowheads="1"/>
          </p:cNvSpPr>
          <p:nvPr/>
        </p:nvSpPr>
        <p:spPr bwMode="auto">
          <a:xfrm>
            <a:off x="8699501" y="2409825"/>
            <a:ext cx="112712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hu-HU" altLang="hu-HU" sz="1600" b="1">
                <a:latin typeface="Corbel" panose="020B0503020204020204" pitchFamily="34" charset="0"/>
              </a:rPr>
              <a:t>borda</a:t>
            </a:r>
          </a:p>
        </p:txBody>
      </p:sp>
      <p:sp>
        <p:nvSpPr>
          <p:cNvPr id="13321" name="Text Box 9"/>
          <p:cNvSpPr txBox="1">
            <a:spLocks noChangeArrowheads="1"/>
          </p:cNvSpPr>
          <p:nvPr/>
        </p:nvSpPr>
        <p:spPr bwMode="auto">
          <a:xfrm>
            <a:off x="8915401" y="2928938"/>
            <a:ext cx="1643063" cy="546100"/>
          </a:xfrm>
          <a:prstGeom prst="rect">
            <a:avLst/>
          </a:prstGeom>
          <a:solidFill>
            <a:srgbClr val="FF996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hu-HU" altLang="hu-HU" sz="1600" b="1">
                <a:latin typeface="Corbel" panose="020B0503020204020204" pitchFamily="34" charset="0"/>
              </a:rPr>
              <a:t>intercostalis internus</a:t>
            </a:r>
          </a:p>
        </p:txBody>
      </p:sp>
      <p:sp>
        <p:nvSpPr>
          <p:cNvPr id="13322" name="Text Box 10"/>
          <p:cNvSpPr txBox="1">
            <a:spLocks noChangeArrowheads="1"/>
          </p:cNvSpPr>
          <p:nvPr/>
        </p:nvSpPr>
        <p:spPr bwMode="auto">
          <a:xfrm>
            <a:off x="8531226" y="4810125"/>
            <a:ext cx="1668463" cy="546100"/>
          </a:xfrm>
          <a:prstGeom prst="rect">
            <a:avLst/>
          </a:prstGeom>
          <a:solidFill>
            <a:srgbClr val="00CC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hu-HU" altLang="hu-HU" sz="1600" b="1">
                <a:latin typeface="Corbel" panose="020B0503020204020204" pitchFamily="34" charset="0"/>
              </a:rPr>
              <a:t>intercostalis externus</a:t>
            </a:r>
          </a:p>
          <a:p>
            <a:pPr algn="ctr"/>
            <a:endParaRPr lang="hu-HU" altLang="hu-HU" sz="1600" b="1">
              <a:latin typeface="Corbel" panose="020B0503020204020204" pitchFamily="34" charset="0"/>
            </a:endParaRPr>
          </a:p>
        </p:txBody>
      </p:sp>
      <p:sp>
        <p:nvSpPr>
          <p:cNvPr id="205835" name="Text Box 11"/>
          <p:cNvSpPr txBox="1">
            <a:spLocks noChangeArrowheads="1"/>
          </p:cNvSpPr>
          <p:nvPr/>
        </p:nvSpPr>
        <p:spPr bwMode="auto">
          <a:xfrm>
            <a:off x="6600825" y="692150"/>
            <a:ext cx="128270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hu-HU" sz="9600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V</a:t>
            </a:r>
          </a:p>
        </p:txBody>
      </p:sp>
      <p:sp>
        <p:nvSpPr>
          <p:cNvPr id="205836" name="Text Box 12"/>
          <p:cNvSpPr txBox="1">
            <a:spLocks noChangeArrowheads="1"/>
          </p:cNvSpPr>
          <p:nvPr/>
        </p:nvSpPr>
        <p:spPr bwMode="auto">
          <a:xfrm flipV="1">
            <a:off x="1833563" y="1517650"/>
            <a:ext cx="128270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hu-HU" sz="9600" b="1">
                <a:solidFill>
                  <a:srgbClr val="66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V</a:t>
            </a:r>
          </a:p>
        </p:txBody>
      </p:sp>
      <p:sp>
        <p:nvSpPr>
          <p:cNvPr id="205838" name="Text Box 14"/>
          <p:cNvSpPr txBox="1">
            <a:spLocks noChangeArrowheads="1"/>
          </p:cNvSpPr>
          <p:nvPr/>
        </p:nvSpPr>
        <p:spPr bwMode="auto">
          <a:xfrm flipV="1">
            <a:off x="6451600" y="5495925"/>
            <a:ext cx="14351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hu-HU" sz="5400" b="1">
                <a:solidFill>
                  <a:srgbClr val="FF7C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(v)</a:t>
            </a:r>
          </a:p>
        </p:txBody>
      </p:sp>
      <p:sp>
        <p:nvSpPr>
          <p:cNvPr id="205839" name="Text Box 15"/>
          <p:cNvSpPr txBox="1">
            <a:spLocks noChangeArrowheads="1"/>
          </p:cNvSpPr>
          <p:nvPr/>
        </p:nvSpPr>
        <p:spPr bwMode="auto">
          <a:xfrm>
            <a:off x="4511675" y="5516563"/>
            <a:ext cx="14351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hu-HU" sz="5400" b="1" dirty="0">
                <a:solidFill>
                  <a:srgbClr val="99C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(v)</a:t>
            </a:r>
          </a:p>
        </p:txBody>
      </p:sp>
      <p:sp>
        <p:nvSpPr>
          <p:cNvPr id="13327" name="Line 16"/>
          <p:cNvSpPr>
            <a:spLocks noChangeShapeType="1"/>
          </p:cNvSpPr>
          <p:nvPr/>
        </p:nvSpPr>
        <p:spPr bwMode="auto">
          <a:xfrm flipV="1">
            <a:off x="6284913" y="4935539"/>
            <a:ext cx="696912" cy="2762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3328" name="Line 17"/>
          <p:cNvSpPr>
            <a:spLocks noChangeShapeType="1"/>
          </p:cNvSpPr>
          <p:nvPr/>
        </p:nvSpPr>
        <p:spPr bwMode="auto">
          <a:xfrm>
            <a:off x="5703888" y="1901826"/>
            <a:ext cx="304800" cy="8413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3329" name="Line 18"/>
          <p:cNvSpPr>
            <a:spLocks noChangeShapeType="1"/>
          </p:cNvSpPr>
          <p:nvPr/>
        </p:nvSpPr>
        <p:spPr bwMode="auto">
          <a:xfrm flipH="1">
            <a:off x="7561263" y="1684338"/>
            <a:ext cx="1060450" cy="8699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3330" name="Line 19"/>
          <p:cNvSpPr>
            <a:spLocks noChangeShapeType="1"/>
          </p:cNvSpPr>
          <p:nvPr/>
        </p:nvSpPr>
        <p:spPr bwMode="auto">
          <a:xfrm flipH="1" flipV="1">
            <a:off x="8186739" y="4383088"/>
            <a:ext cx="333375" cy="406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3331" name="Line 20"/>
          <p:cNvSpPr>
            <a:spLocks noChangeShapeType="1"/>
          </p:cNvSpPr>
          <p:nvPr/>
        </p:nvSpPr>
        <p:spPr bwMode="auto">
          <a:xfrm flipH="1">
            <a:off x="8505826" y="3338513"/>
            <a:ext cx="392113" cy="3476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3332" name="Line 21"/>
          <p:cNvSpPr>
            <a:spLocks noChangeShapeType="1"/>
          </p:cNvSpPr>
          <p:nvPr/>
        </p:nvSpPr>
        <p:spPr bwMode="auto">
          <a:xfrm flipH="1">
            <a:off x="8607425" y="2670175"/>
            <a:ext cx="319088" cy="4206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3333" name="Line 22"/>
          <p:cNvSpPr>
            <a:spLocks noChangeShapeType="1"/>
          </p:cNvSpPr>
          <p:nvPr/>
        </p:nvSpPr>
        <p:spPr bwMode="auto">
          <a:xfrm flipV="1">
            <a:off x="3330575" y="4064001"/>
            <a:ext cx="515938" cy="2698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3334" name="Line 23"/>
          <p:cNvSpPr>
            <a:spLocks noChangeShapeType="1"/>
          </p:cNvSpPr>
          <p:nvPr/>
        </p:nvSpPr>
        <p:spPr bwMode="auto">
          <a:xfrm flipH="1">
            <a:off x="3933825" y="4557713"/>
            <a:ext cx="1087438" cy="10017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3335" name="Text Box 24"/>
          <p:cNvSpPr txBox="1">
            <a:spLocks noChangeArrowheads="1"/>
          </p:cNvSpPr>
          <p:nvPr/>
        </p:nvSpPr>
        <p:spPr bwMode="auto">
          <a:xfrm>
            <a:off x="9296400" y="6299200"/>
            <a:ext cx="1206500" cy="457200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 altLang="hu-HU">
                <a:solidFill>
                  <a:srgbClr val="FF00FF"/>
                </a:solidFill>
                <a:latin typeface="Corbel" panose="020B0503020204020204" pitchFamily="34" charset="0"/>
              </a:rPr>
              <a:t>+</a:t>
            </a:r>
          </a:p>
        </p:txBody>
      </p:sp>
      <p:sp>
        <p:nvSpPr>
          <p:cNvPr id="13336" name="Text Box 25"/>
          <p:cNvSpPr txBox="1">
            <a:spLocks noChangeArrowheads="1"/>
          </p:cNvSpPr>
          <p:nvPr/>
        </p:nvSpPr>
        <p:spPr bwMode="auto">
          <a:xfrm>
            <a:off x="3589339" y="1"/>
            <a:ext cx="46497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/>
            <a:r>
              <a:rPr lang="hu-HU" altLang="hu-HU" sz="3600" b="1" dirty="0">
                <a:solidFill>
                  <a:srgbClr val="008080"/>
                </a:solidFill>
                <a:latin typeface="Corbel" panose="020B0503020204020204" pitchFamily="34" charset="0"/>
              </a:rPr>
              <a:t>MM. INTERCOSTALES</a:t>
            </a:r>
          </a:p>
        </p:txBody>
      </p:sp>
    </p:spTree>
    <p:extLst>
      <p:ext uri="{BB962C8B-B14F-4D97-AF65-F5344CB8AC3E}">
        <p14:creationId xmlns:p14="http://schemas.microsoft.com/office/powerpoint/2010/main" val="3139203774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5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05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05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205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835" grpId="0" autoUpdateAnimBg="0"/>
      <p:bldP spid="205836" grpId="0" autoUpdateAnimBg="0"/>
      <p:bldP spid="205838" grpId="0" autoUpdateAnimBg="0"/>
      <p:bldP spid="205839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 idx="4294967295"/>
          </p:nvPr>
        </p:nvSpPr>
        <p:spPr>
          <a:xfrm>
            <a:off x="6024563" y="836614"/>
            <a:ext cx="4533900" cy="1470025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hu-HU" altLang="hu-HU" sz="4000" b="1"/>
              <a:t/>
            </a:r>
            <a:br>
              <a:rPr lang="hu-HU" altLang="hu-HU" sz="4000" b="1"/>
            </a:br>
            <a:endParaRPr lang="hu-HU" altLang="hu-HU" sz="4000" b="1"/>
          </a:p>
        </p:txBody>
      </p:sp>
      <p:pic>
        <p:nvPicPr>
          <p:cNvPr id="1843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0" y="188914"/>
            <a:ext cx="5600700" cy="640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7995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 descr="oesop.art.jp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03588" y="0"/>
            <a:ext cx="5256212" cy="6858000"/>
          </a:xfrm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6" name="Téglalap 5"/>
          <p:cNvSpPr/>
          <p:nvPr/>
        </p:nvSpPr>
        <p:spPr>
          <a:xfrm>
            <a:off x="5519738" y="3644901"/>
            <a:ext cx="755650" cy="3603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cxnSp>
        <p:nvCxnSpPr>
          <p:cNvPr id="8" name="Egyenes összekötő nyíllal 7"/>
          <p:cNvCxnSpPr/>
          <p:nvPr/>
        </p:nvCxnSpPr>
        <p:spPr>
          <a:xfrm flipV="1">
            <a:off x="4295776" y="2997200"/>
            <a:ext cx="1223963" cy="287338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35" name="Szövegdoboz 8"/>
          <p:cNvSpPr txBox="1">
            <a:spLocks noChangeArrowheads="1"/>
          </p:cNvSpPr>
          <p:nvPr/>
        </p:nvSpPr>
        <p:spPr bwMode="auto">
          <a:xfrm>
            <a:off x="5448300" y="2852738"/>
            <a:ext cx="863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altLang="hu-HU" sz="1000">
                <a:cs typeface="Arial" panose="020B0604020202020204" pitchFamily="34" charset="0"/>
              </a:rPr>
              <a:t>rr. bronchiales</a:t>
            </a:r>
          </a:p>
        </p:txBody>
      </p:sp>
      <p:sp>
        <p:nvSpPr>
          <p:cNvPr id="10" name="Téglalap 9"/>
          <p:cNvSpPr/>
          <p:nvPr/>
        </p:nvSpPr>
        <p:spPr>
          <a:xfrm>
            <a:off x="5519739" y="2924176"/>
            <a:ext cx="720725" cy="2889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67493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5" descr="stolle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506538"/>
            <a:ext cx="29591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506538"/>
            <a:ext cx="2673350" cy="443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1450" y="1506538"/>
            <a:ext cx="2673350" cy="443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Rectangle 10"/>
          <p:cNvSpPr>
            <a:spLocks noChangeArrowheads="1"/>
          </p:cNvSpPr>
          <p:nvPr/>
        </p:nvSpPr>
        <p:spPr bwMode="auto">
          <a:xfrm>
            <a:off x="5791201" y="6019800"/>
            <a:ext cx="7761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dirty="0"/>
              <a:t>T1 </a:t>
            </a:r>
            <a:r>
              <a:rPr lang="hu-HU" altLang="hu-HU" sz="1800" dirty="0" err="1"/>
              <a:t>sag</a:t>
            </a:r>
            <a:endParaRPr lang="en-US" altLang="hu-HU" sz="1800" dirty="0"/>
          </a:p>
        </p:txBody>
      </p:sp>
      <p:sp>
        <p:nvSpPr>
          <p:cNvPr id="31750" name="Rectangle 11"/>
          <p:cNvSpPr>
            <a:spLocks noChangeArrowheads="1"/>
          </p:cNvSpPr>
          <p:nvPr/>
        </p:nvSpPr>
        <p:spPr bwMode="auto">
          <a:xfrm>
            <a:off x="8686801" y="6019800"/>
            <a:ext cx="7761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dirty="0"/>
              <a:t>T2 </a:t>
            </a:r>
            <a:r>
              <a:rPr lang="hu-HU" altLang="hu-HU" sz="1800" dirty="0" err="1"/>
              <a:t>sag</a:t>
            </a:r>
            <a:endParaRPr lang="en-US" altLang="hu-HU" sz="1800" dirty="0"/>
          </a:p>
        </p:txBody>
      </p:sp>
    </p:spTree>
    <p:extLst>
      <p:ext uri="{BB962C8B-B14F-4D97-AF65-F5344CB8AC3E}">
        <p14:creationId xmlns:p14="http://schemas.microsoft.com/office/powerpoint/2010/main" val="106330493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zövegdoboz 1"/>
          <p:cNvSpPr txBox="1">
            <a:spLocks noChangeArrowheads="1"/>
          </p:cNvSpPr>
          <p:nvPr/>
        </p:nvSpPr>
        <p:spPr bwMode="auto">
          <a:xfrm>
            <a:off x="3864769" y="207819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400" b="1" dirty="0">
                <a:solidFill>
                  <a:schemeClr val="tx2"/>
                </a:solidFill>
                <a:latin typeface="Arial" panose="020B0604020202020204" pitchFamily="34" charset="0"/>
              </a:rPr>
              <a:t>Mammográfia</a:t>
            </a:r>
          </a:p>
        </p:txBody>
      </p:sp>
      <p:pic>
        <p:nvPicPr>
          <p:cNvPr id="3789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196" y="1684867"/>
            <a:ext cx="5613942" cy="4696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3" y="3082925"/>
            <a:ext cx="4530725" cy="373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401" y="33338"/>
            <a:ext cx="4856164" cy="3198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8445181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zövegdoboz 3"/>
          <p:cNvSpPr txBox="1">
            <a:spLocks noChangeArrowheads="1"/>
          </p:cNvSpPr>
          <p:nvPr/>
        </p:nvSpPr>
        <p:spPr bwMode="auto">
          <a:xfrm>
            <a:off x="1524000" y="-26988"/>
            <a:ext cx="9467850" cy="6986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800" b="1" dirty="0" err="1" smtClean="0">
                <a:solidFill>
                  <a:schemeClr val="tx2"/>
                </a:solidFill>
              </a:rPr>
              <a:t>Aufbau</a:t>
            </a:r>
            <a:r>
              <a:rPr lang="hu-HU" altLang="hu-HU" sz="2800" b="1" dirty="0" smtClean="0">
                <a:solidFill>
                  <a:schemeClr val="tx2"/>
                </a:solidFill>
              </a:rPr>
              <a:t> </a:t>
            </a:r>
            <a:r>
              <a:rPr lang="hu-HU" altLang="hu-HU" sz="2800" b="1" dirty="0" smtClean="0">
                <a:solidFill>
                  <a:schemeClr val="tx2"/>
                </a:solidFill>
              </a:rPr>
              <a:t>der </a:t>
            </a:r>
            <a:r>
              <a:rPr lang="hu-HU" altLang="hu-HU" sz="2800" b="1" dirty="0" err="1" smtClean="0">
                <a:solidFill>
                  <a:schemeClr val="tx2"/>
                </a:solidFill>
              </a:rPr>
              <a:t>Brustwand</a:t>
            </a:r>
            <a:endParaRPr lang="hu-HU" altLang="hu-HU" sz="2800" b="1" dirty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 dirty="0">
                <a:solidFill>
                  <a:schemeClr val="tx2"/>
                </a:solidFill>
              </a:rPr>
              <a:t>	</a:t>
            </a:r>
            <a:r>
              <a:rPr lang="hu-HU" altLang="hu-HU" sz="2000" b="1" dirty="0" err="1" smtClean="0">
                <a:solidFill>
                  <a:schemeClr val="tx2"/>
                </a:solidFill>
              </a:rPr>
              <a:t>Wirbelsäule</a:t>
            </a:r>
            <a:r>
              <a:rPr lang="hu-HU" altLang="hu-HU" sz="2000" b="1" dirty="0" smtClean="0">
                <a:solidFill>
                  <a:schemeClr val="tx2"/>
                </a:solidFill>
              </a:rPr>
              <a:t>; </a:t>
            </a:r>
            <a:r>
              <a:rPr lang="hu-HU" altLang="hu-HU" sz="2000" b="1" dirty="0" err="1" smtClean="0">
                <a:solidFill>
                  <a:schemeClr val="tx2"/>
                </a:solidFill>
              </a:rPr>
              <a:t>Brustkorb+sternum</a:t>
            </a:r>
            <a:r>
              <a:rPr lang="hu-HU" altLang="hu-HU" sz="2000" b="1" dirty="0">
                <a:solidFill>
                  <a:schemeClr val="tx2"/>
                </a:solidFill>
              </a:rPr>
              <a:t>, </a:t>
            </a:r>
            <a:r>
              <a:rPr lang="hu-HU" altLang="hu-HU" sz="2000" b="1" dirty="0" err="1">
                <a:solidFill>
                  <a:schemeClr val="tx2"/>
                </a:solidFill>
              </a:rPr>
              <a:t>Clavicula</a:t>
            </a:r>
            <a:endParaRPr lang="hu-HU" altLang="hu-HU" sz="2000" b="1" dirty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 dirty="0">
                <a:solidFill>
                  <a:schemeClr val="tx2"/>
                </a:solidFill>
              </a:rPr>
              <a:t>	</a:t>
            </a:r>
            <a:r>
              <a:rPr lang="hu-HU" altLang="hu-HU" sz="2000" b="1" dirty="0" err="1">
                <a:solidFill>
                  <a:schemeClr val="tx2"/>
                </a:solidFill>
              </a:rPr>
              <a:t>Diaphragma</a:t>
            </a:r>
            <a:r>
              <a:rPr lang="hu-HU" altLang="hu-HU" sz="2000" b="1" dirty="0">
                <a:solidFill>
                  <a:schemeClr val="tx2"/>
                </a:solidFill>
              </a:rPr>
              <a:t>, </a:t>
            </a:r>
            <a:r>
              <a:rPr lang="hu-HU" altLang="hu-HU" sz="2000" b="1" dirty="0" err="1" smtClean="0">
                <a:solidFill>
                  <a:schemeClr val="tx2"/>
                </a:solidFill>
              </a:rPr>
              <a:t>Brustkorbmuskulatur</a:t>
            </a:r>
            <a:r>
              <a:rPr lang="hu-HU" altLang="hu-HU" sz="2000" b="1" dirty="0" smtClean="0">
                <a:solidFill>
                  <a:schemeClr val="tx2"/>
                </a:solidFill>
              </a:rPr>
              <a:t>, </a:t>
            </a:r>
            <a:endParaRPr lang="hu-HU" altLang="hu-HU" sz="2000" b="1" dirty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 dirty="0" err="1" smtClean="0">
                <a:solidFill>
                  <a:schemeClr val="tx2"/>
                </a:solidFill>
              </a:rPr>
              <a:t>Organe</a:t>
            </a:r>
            <a:r>
              <a:rPr lang="hu-HU" altLang="hu-HU" sz="2000" b="1" dirty="0" smtClean="0">
                <a:solidFill>
                  <a:schemeClr val="tx2"/>
                </a:solidFill>
              </a:rPr>
              <a:t>:</a:t>
            </a:r>
            <a:endParaRPr lang="hu-HU" altLang="hu-HU" sz="2000" b="1" dirty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 dirty="0">
                <a:solidFill>
                  <a:schemeClr val="tx2"/>
                </a:solidFill>
              </a:rPr>
              <a:t>	</a:t>
            </a:r>
            <a:r>
              <a:rPr lang="hu-HU" altLang="hu-HU" sz="2000" b="1" dirty="0" err="1" smtClean="0">
                <a:solidFill>
                  <a:schemeClr val="tx2"/>
                </a:solidFill>
              </a:rPr>
              <a:t>Pulmo+Pleura</a:t>
            </a:r>
            <a:r>
              <a:rPr lang="hu-HU" altLang="hu-HU" sz="2000" b="1" dirty="0">
                <a:solidFill>
                  <a:schemeClr val="tx2"/>
                </a:solidFill>
              </a:rPr>
              <a:t>, </a:t>
            </a:r>
            <a:r>
              <a:rPr lang="hu-HU" altLang="hu-HU" sz="2000" b="1" dirty="0" err="1" smtClean="0">
                <a:solidFill>
                  <a:schemeClr val="tx2"/>
                </a:solidFill>
              </a:rPr>
              <a:t>Cor+Pericardium</a:t>
            </a:r>
            <a:r>
              <a:rPr lang="hu-HU" altLang="hu-HU" sz="2000" b="1" dirty="0">
                <a:solidFill>
                  <a:schemeClr val="tx2"/>
                </a:solidFill>
              </a:rPr>
              <a:t>, </a:t>
            </a:r>
            <a:r>
              <a:rPr lang="hu-HU" altLang="hu-HU" sz="2000" b="1" dirty="0" err="1" smtClean="0">
                <a:solidFill>
                  <a:schemeClr val="tx2"/>
                </a:solidFill>
              </a:rPr>
              <a:t>Gefässe</a:t>
            </a:r>
            <a:r>
              <a:rPr lang="hu-HU" altLang="hu-HU" sz="2000" b="1" dirty="0" smtClean="0">
                <a:solidFill>
                  <a:schemeClr val="tx2"/>
                </a:solidFill>
              </a:rPr>
              <a:t>, </a:t>
            </a:r>
            <a:r>
              <a:rPr lang="hu-HU" altLang="hu-HU" sz="2000" b="1" dirty="0" err="1" smtClean="0">
                <a:solidFill>
                  <a:schemeClr val="tx2"/>
                </a:solidFill>
              </a:rPr>
              <a:t>Thymus</a:t>
            </a:r>
            <a:r>
              <a:rPr lang="hu-HU" altLang="hu-HU" sz="2000" b="1" dirty="0">
                <a:solidFill>
                  <a:schemeClr val="tx2"/>
                </a:solidFill>
              </a:rPr>
              <a:t>, </a:t>
            </a:r>
            <a:r>
              <a:rPr lang="hu-HU" altLang="hu-HU" sz="2000" b="1" dirty="0" err="1">
                <a:solidFill>
                  <a:schemeClr val="tx2"/>
                </a:solidFill>
              </a:rPr>
              <a:t>O</a:t>
            </a:r>
            <a:r>
              <a:rPr lang="hu-HU" altLang="hu-HU" sz="2000" b="1" dirty="0" err="1" smtClean="0">
                <a:solidFill>
                  <a:schemeClr val="tx2"/>
                </a:solidFill>
              </a:rPr>
              <a:t>esophagus</a:t>
            </a:r>
            <a:r>
              <a:rPr lang="hu-HU" altLang="hu-HU" sz="2000" b="1" dirty="0">
                <a:solidFill>
                  <a:schemeClr val="tx2"/>
                </a:solidFill>
              </a:rPr>
              <a:t>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 dirty="0">
                <a:solidFill>
                  <a:schemeClr val="tx2"/>
                </a:solidFill>
              </a:rPr>
              <a:t>	</a:t>
            </a:r>
            <a:r>
              <a:rPr lang="hu-HU" altLang="hu-HU" sz="2000" b="1" dirty="0" err="1" smtClean="0">
                <a:solidFill>
                  <a:schemeClr val="tx2"/>
                </a:solidFill>
              </a:rPr>
              <a:t>Lymphgefässe</a:t>
            </a:r>
            <a:r>
              <a:rPr lang="hu-HU" altLang="hu-HU" sz="2000" b="1" dirty="0" smtClean="0">
                <a:solidFill>
                  <a:schemeClr val="tx2"/>
                </a:solidFill>
              </a:rPr>
              <a:t>,  </a:t>
            </a:r>
            <a:r>
              <a:rPr lang="hu-HU" altLang="hu-HU" sz="2000" b="1" dirty="0" err="1">
                <a:solidFill>
                  <a:schemeClr val="tx2"/>
                </a:solidFill>
              </a:rPr>
              <a:t>M</a:t>
            </a:r>
            <a:r>
              <a:rPr lang="hu-HU" altLang="hu-HU" sz="2000" b="1" dirty="0" err="1" smtClean="0">
                <a:solidFill>
                  <a:schemeClr val="tx2"/>
                </a:solidFill>
              </a:rPr>
              <a:t>amma</a:t>
            </a:r>
            <a:r>
              <a:rPr lang="hu-HU" altLang="hu-HU" sz="2000" b="1" dirty="0">
                <a:solidFill>
                  <a:schemeClr val="tx2"/>
                </a:solidFill>
              </a:rPr>
              <a:t>*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 dirty="0" err="1" smtClean="0">
                <a:solidFill>
                  <a:schemeClr val="tx2"/>
                </a:solidFill>
              </a:rPr>
              <a:t>Nerven</a:t>
            </a:r>
            <a:r>
              <a:rPr lang="hu-HU" altLang="hu-HU" sz="2000" b="1" dirty="0" smtClean="0">
                <a:solidFill>
                  <a:schemeClr val="tx2"/>
                </a:solidFill>
              </a:rPr>
              <a:t>:</a:t>
            </a:r>
            <a:endParaRPr lang="hu-HU" altLang="hu-HU" sz="2000" b="1" dirty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 dirty="0">
                <a:solidFill>
                  <a:schemeClr val="tx2"/>
                </a:solidFill>
              </a:rPr>
              <a:t>	</a:t>
            </a:r>
            <a:r>
              <a:rPr lang="hu-HU" altLang="hu-HU" sz="2000" b="1" dirty="0" smtClean="0">
                <a:solidFill>
                  <a:schemeClr val="tx2"/>
                </a:solidFill>
              </a:rPr>
              <a:t>N. </a:t>
            </a:r>
            <a:r>
              <a:rPr lang="hu-HU" altLang="hu-HU" sz="2000" b="1" dirty="0" err="1">
                <a:solidFill>
                  <a:schemeClr val="tx2"/>
                </a:solidFill>
              </a:rPr>
              <a:t>vagus</a:t>
            </a:r>
            <a:r>
              <a:rPr lang="hu-HU" altLang="hu-HU" sz="2000" b="1" dirty="0">
                <a:solidFill>
                  <a:schemeClr val="tx2"/>
                </a:solidFill>
              </a:rPr>
              <a:t>, </a:t>
            </a:r>
            <a:r>
              <a:rPr lang="hu-HU" altLang="hu-HU" sz="2000" b="1" dirty="0" smtClean="0">
                <a:solidFill>
                  <a:schemeClr val="tx2"/>
                </a:solidFill>
              </a:rPr>
              <a:t>N. </a:t>
            </a:r>
            <a:r>
              <a:rPr lang="hu-HU" altLang="hu-HU" sz="2000" b="1" dirty="0" err="1">
                <a:solidFill>
                  <a:schemeClr val="tx2"/>
                </a:solidFill>
              </a:rPr>
              <a:t>phrenicus</a:t>
            </a:r>
            <a:r>
              <a:rPr lang="hu-HU" altLang="hu-HU" sz="2000" b="1" dirty="0">
                <a:solidFill>
                  <a:schemeClr val="tx2"/>
                </a:solidFill>
              </a:rPr>
              <a:t>, </a:t>
            </a:r>
            <a:r>
              <a:rPr lang="hu-HU" altLang="hu-HU" sz="2000" b="1" dirty="0" err="1" smtClean="0">
                <a:solidFill>
                  <a:schemeClr val="tx2"/>
                </a:solidFill>
              </a:rPr>
              <a:t>Tr</a:t>
            </a:r>
            <a:r>
              <a:rPr lang="hu-HU" altLang="hu-HU" sz="2000" b="1" dirty="0" smtClean="0">
                <a:solidFill>
                  <a:schemeClr val="tx2"/>
                </a:solidFill>
              </a:rPr>
              <a:t>. </a:t>
            </a:r>
            <a:r>
              <a:rPr lang="hu-HU" altLang="hu-HU" sz="2000" b="1" dirty="0" err="1" smtClean="0">
                <a:solidFill>
                  <a:schemeClr val="tx2"/>
                </a:solidFill>
              </a:rPr>
              <a:t>sympathicus</a:t>
            </a:r>
            <a:r>
              <a:rPr lang="hu-HU" altLang="hu-HU" sz="2000" b="1" dirty="0" smtClean="0">
                <a:solidFill>
                  <a:schemeClr val="tx2"/>
                </a:solidFill>
              </a:rPr>
              <a:t>, </a:t>
            </a:r>
            <a:r>
              <a:rPr lang="hu-HU" altLang="hu-HU" sz="2000" b="1" dirty="0" err="1">
                <a:solidFill>
                  <a:schemeClr val="tx2"/>
                </a:solidFill>
              </a:rPr>
              <a:t>N</a:t>
            </a:r>
            <a:r>
              <a:rPr lang="hu-HU" altLang="hu-HU" sz="2000" b="1" dirty="0" err="1" smtClean="0">
                <a:solidFill>
                  <a:schemeClr val="tx2"/>
                </a:solidFill>
              </a:rPr>
              <a:t>n</a:t>
            </a:r>
            <a:r>
              <a:rPr lang="hu-HU" altLang="hu-HU" sz="2000" b="1" dirty="0">
                <a:solidFill>
                  <a:schemeClr val="tx2"/>
                </a:solidFill>
              </a:rPr>
              <a:t>. </a:t>
            </a:r>
            <a:r>
              <a:rPr lang="hu-HU" altLang="hu-HU" sz="2000" b="1" dirty="0" err="1">
                <a:solidFill>
                  <a:schemeClr val="tx2"/>
                </a:solidFill>
              </a:rPr>
              <a:t>spinales</a:t>
            </a:r>
            <a:r>
              <a:rPr lang="hu-HU" altLang="hu-HU" sz="2000" b="1" dirty="0">
                <a:solidFill>
                  <a:schemeClr val="tx2"/>
                </a:solidFill>
              </a:rPr>
              <a:t> et </a:t>
            </a:r>
            <a:r>
              <a:rPr lang="hu-HU" altLang="hu-HU" sz="2000" b="1" dirty="0" err="1">
                <a:solidFill>
                  <a:schemeClr val="tx2"/>
                </a:solidFill>
              </a:rPr>
              <a:t>intercostales</a:t>
            </a:r>
            <a:endParaRPr lang="hu-HU" altLang="hu-HU" sz="2000" b="1" dirty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 dirty="0" err="1" smtClean="0">
                <a:solidFill>
                  <a:schemeClr val="tx2"/>
                </a:solidFill>
              </a:rPr>
              <a:t>Regionen</a:t>
            </a:r>
            <a:r>
              <a:rPr lang="hu-HU" altLang="hu-HU" sz="2000" b="1" dirty="0" smtClean="0">
                <a:solidFill>
                  <a:schemeClr val="tx2"/>
                </a:solidFill>
              </a:rPr>
              <a:t>:</a:t>
            </a:r>
            <a:endParaRPr lang="hu-HU" altLang="hu-HU" sz="2000" b="1" dirty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 dirty="0">
                <a:solidFill>
                  <a:schemeClr val="tx2"/>
                </a:solidFill>
              </a:rPr>
              <a:t>	</a:t>
            </a:r>
            <a:r>
              <a:rPr lang="hu-HU" altLang="hu-HU" sz="2000" b="1" dirty="0" err="1">
                <a:solidFill>
                  <a:schemeClr val="tx2"/>
                </a:solidFill>
              </a:rPr>
              <a:t>Regio</a:t>
            </a:r>
            <a:r>
              <a:rPr lang="hu-HU" altLang="hu-HU" sz="2000" b="1" dirty="0">
                <a:solidFill>
                  <a:schemeClr val="tx2"/>
                </a:solidFill>
              </a:rPr>
              <a:t> </a:t>
            </a:r>
            <a:r>
              <a:rPr lang="hu-HU" altLang="hu-HU" sz="2000" b="1" dirty="0" err="1" smtClean="0">
                <a:solidFill>
                  <a:schemeClr val="tx2"/>
                </a:solidFill>
              </a:rPr>
              <a:t>Mammaria</a:t>
            </a:r>
            <a:endParaRPr lang="hu-HU" altLang="hu-HU" sz="2000" b="1" dirty="0" smtClean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 dirty="0" smtClean="0">
                <a:solidFill>
                  <a:schemeClr val="tx2"/>
                </a:solidFill>
              </a:rPr>
              <a:t>                </a:t>
            </a:r>
            <a:r>
              <a:rPr lang="hu-HU" altLang="hu-HU" sz="2000" b="1" dirty="0" err="1" smtClean="0">
                <a:solidFill>
                  <a:schemeClr val="tx2"/>
                </a:solidFill>
              </a:rPr>
              <a:t>Regio</a:t>
            </a:r>
            <a:r>
              <a:rPr lang="hu-HU" altLang="hu-HU" sz="2000" b="1" dirty="0" smtClean="0">
                <a:solidFill>
                  <a:schemeClr val="tx2"/>
                </a:solidFill>
              </a:rPr>
              <a:t> </a:t>
            </a:r>
            <a:r>
              <a:rPr lang="hu-HU" altLang="hu-HU" sz="2000" b="1" dirty="0" err="1" smtClean="0">
                <a:solidFill>
                  <a:schemeClr val="tx2"/>
                </a:solidFill>
              </a:rPr>
              <a:t>Scapularis</a:t>
            </a:r>
            <a:endParaRPr lang="hu-HU" altLang="hu-HU" sz="2000" b="1" dirty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 dirty="0">
                <a:solidFill>
                  <a:schemeClr val="tx2"/>
                </a:solidFill>
              </a:rPr>
              <a:t>	</a:t>
            </a:r>
            <a:r>
              <a:rPr lang="hu-HU" altLang="hu-HU" sz="2000" b="1" dirty="0" err="1">
                <a:solidFill>
                  <a:schemeClr val="tx2"/>
                </a:solidFill>
              </a:rPr>
              <a:t>Spatium</a:t>
            </a:r>
            <a:r>
              <a:rPr lang="hu-HU" altLang="hu-HU" sz="2000" b="1" dirty="0">
                <a:solidFill>
                  <a:schemeClr val="tx2"/>
                </a:solidFill>
              </a:rPr>
              <a:t> </a:t>
            </a:r>
            <a:r>
              <a:rPr lang="hu-HU" altLang="hu-HU" sz="2000" b="1" dirty="0" err="1">
                <a:solidFill>
                  <a:schemeClr val="tx2"/>
                </a:solidFill>
              </a:rPr>
              <a:t>I</a:t>
            </a:r>
            <a:r>
              <a:rPr lang="hu-HU" altLang="hu-HU" sz="2000" b="1" dirty="0" err="1" smtClean="0">
                <a:solidFill>
                  <a:schemeClr val="tx2"/>
                </a:solidFill>
              </a:rPr>
              <a:t>ntercostale</a:t>
            </a:r>
            <a:endParaRPr lang="hu-HU" altLang="hu-HU" sz="2000" b="1" dirty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 dirty="0">
                <a:solidFill>
                  <a:schemeClr val="tx2"/>
                </a:solidFill>
              </a:rPr>
              <a:t>	</a:t>
            </a:r>
            <a:r>
              <a:rPr lang="hu-HU" altLang="hu-HU" sz="2000" b="1" dirty="0" err="1">
                <a:solidFill>
                  <a:schemeClr val="tx2"/>
                </a:solidFill>
              </a:rPr>
              <a:t>Diaphragma</a:t>
            </a:r>
            <a:endParaRPr lang="hu-HU" altLang="hu-HU" sz="2000" b="1" dirty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 dirty="0">
                <a:solidFill>
                  <a:schemeClr val="tx2"/>
                </a:solidFill>
              </a:rPr>
              <a:t>	</a:t>
            </a:r>
            <a:r>
              <a:rPr lang="hu-HU" altLang="hu-HU" sz="2000" b="1" dirty="0" err="1">
                <a:solidFill>
                  <a:schemeClr val="tx2"/>
                </a:solidFill>
              </a:rPr>
              <a:t>Cavitas</a:t>
            </a:r>
            <a:r>
              <a:rPr lang="hu-HU" altLang="hu-HU" sz="2000" b="1" dirty="0">
                <a:solidFill>
                  <a:schemeClr val="tx2"/>
                </a:solidFill>
              </a:rPr>
              <a:t> </a:t>
            </a:r>
            <a:r>
              <a:rPr lang="hu-HU" altLang="hu-HU" sz="2000" b="1" dirty="0" err="1">
                <a:solidFill>
                  <a:schemeClr val="tx2"/>
                </a:solidFill>
              </a:rPr>
              <a:t>thoracis</a:t>
            </a:r>
            <a:endParaRPr lang="hu-HU" altLang="hu-HU" sz="2000" b="1" dirty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 dirty="0">
                <a:solidFill>
                  <a:schemeClr val="tx2"/>
                </a:solidFill>
              </a:rPr>
              <a:t>		</a:t>
            </a:r>
            <a:r>
              <a:rPr lang="hu-HU" altLang="hu-HU" sz="2000" b="1" dirty="0" err="1">
                <a:solidFill>
                  <a:schemeClr val="tx2"/>
                </a:solidFill>
              </a:rPr>
              <a:t>Pulmones</a:t>
            </a:r>
            <a:endParaRPr lang="hu-HU" altLang="hu-HU" sz="2000" b="1" dirty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 dirty="0">
                <a:solidFill>
                  <a:schemeClr val="tx2"/>
                </a:solidFill>
              </a:rPr>
              <a:t>			Radix </a:t>
            </a:r>
            <a:r>
              <a:rPr lang="hu-HU" altLang="hu-HU" sz="2000" b="1" dirty="0" err="1" smtClean="0">
                <a:solidFill>
                  <a:schemeClr val="tx2"/>
                </a:solidFill>
              </a:rPr>
              <a:t>pulmonis</a:t>
            </a:r>
            <a:endParaRPr lang="hu-HU" altLang="hu-HU" sz="2000" b="1" dirty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 dirty="0">
                <a:solidFill>
                  <a:schemeClr val="tx2"/>
                </a:solidFill>
              </a:rPr>
              <a:t>		</a:t>
            </a:r>
            <a:r>
              <a:rPr lang="hu-HU" altLang="hu-HU" sz="2000" b="1" dirty="0" err="1">
                <a:solidFill>
                  <a:schemeClr val="tx2"/>
                </a:solidFill>
              </a:rPr>
              <a:t>Pleura</a:t>
            </a:r>
            <a:endParaRPr lang="hu-HU" altLang="hu-HU" sz="2000" b="1" dirty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 dirty="0">
                <a:solidFill>
                  <a:schemeClr val="tx2"/>
                </a:solidFill>
              </a:rPr>
              <a:t>			</a:t>
            </a:r>
            <a:r>
              <a:rPr lang="hu-HU" altLang="hu-HU" sz="2000" b="1" dirty="0" err="1">
                <a:solidFill>
                  <a:schemeClr val="tx2"/>
                </a:solidFill>
              </a:rPr>
              <a:t>Cupula</a:t>
            </a:r>
            <a:r>
              <a:rPr lang="hu-HU" altLang="hu-HU" sz="2000" b="1" dirty="0">
                <a:solidFill>
                  <a:schemeClr val="tx2"/>
                </a:solidFill>
              </a:rPr>
              <a:t> </a:t>
            </a:r>
            <a:r>
              <a:rPr lang="hu-HU" altLang="hu-HU" sz="2000" b="1" dirty="0" err="1">
                <a:solidFill>
                  <a:schemeClr val="tx2"/>
                </a:solidFill>
              </a:rPr>
              <a:t>pleurae</a:t>
            </a:r>
            <a:endParaRPr lang="hu-HU" altLang="hu-HU" sz="2000" b="1" dirty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 dirty="0">
                <a:solidFill>
                  <a:schemeClr val="tx2"/>
                </a:solidFill>
              </a:rPr>
              <a:t>		</a:t>
            </a:r>
            <a:r>
              <a:rPr lang="hu-HU" altLang="hu-HU" sz="2000" b="1" dirty="0" err="1">
                <a:solidFill>
                  <a:schemeClr val="tx2"/>
                </a:solidFill>
              </a:rPr>
              <a:t>Mediastinum</a:t>
            </a:r>
            <a:endParaRPr lang="hu-HU" altLang="hu-HU" sz="2000" b="1" dirty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 dirty="0">
                <a:solidFill>
                  <a:schemeClr val="tx2"/>
                </a:solidFill>
              </a:rPr>
              <a:t>			~ </a:t>
            </a:r>
            <a:r>
              <a:rPr lang="hu-HU" altLang="hu-HU" sz="2000" b="1" dirty="0" err="1">
                <a:solidFill>
                  <a:schemeClr val="tx2"/>
                </a:solidFill>
              </a:rPr>
              <a:t>cardiacum</a:t>
            </a:r>
            <a:endParaRPr lang="hu-HU" altLang="hu-HU" sz="2000" b="1" dirty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 dirty="0">
                <a:solidFill>
                  <a:schemeClr val="tx2"/>
                </a:solidFill>
              </a:rPr>
              <a:t>			~ </a:t>
            </a:r>
            <a:r>
              <a:rPr lang="hu-HU" altLang="hu-HU" sz="2000" b="1" dirty="0" err="1">
                <a:solidFill>
                  <a:schemeClr val="tx2"/>
                </a:solidFill>
              </a:rPr>
              <a:t>supracardiacum</a:t>
            </a:r>
            <a:endParaRPr lang="hu-HU" altLang="hu-HU" sz="2000" b="1" dirty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 dirty="0">
                <a:solidFill>
                  <a:schemeClr val="tx2"/>
                </a:solidFill>
              </a:rPr>
              <a:t>			~ </a:t>
            </a:r>
            <a:r>
              <a:rPr lang="hu-HU" altLang="hu-HU" sz="2000" b="1" dirty="0" err="1">
                <a:solidFill>
                  <a:schemeClr val="tx2"/>
                </a:solidFill>
              </a:rPr>
              <a:t>posterius</a:t>
            </a:r>
            <a:endParaRPr lang="hu-HU" altLang="hu-HU" sz="2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04169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6714" y="138557"/>
            <a:ext cx="4511732" cy="6719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 Box 6"/>
          <p:cNvSpPr txBox="1">
            <a:spLocks noChangeArrowheads="1"/>
          </p:cNvSpPr>
          <p:nvPr/>
        </p:nvSpPr>
        <p:spPr bwMode="auto">
          <a:xfrm>
            <a:off x="2096770" y="503873"/>
            <a:ext cx="3657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 dirty="0" err="1"/>
              <a:t>Lymphgefäße</a:t>
            </a:r>
            <a:r>
              <a:rPr lang="hu-HU" altLang="hu-HU" dirty="0"/>
              <a:t>, -</a:t>
            </a:r>
            <a:r>
              <a:rPr lang="hu-HU" altLang="hu-HU" dirty="0" err="1"/>
              <a:t>knoten</a:t>
            </a:r>
            <a:endParaRPr lang="hu-HU" altLang="hu-HU" dirty="0"/>
          </a:p>
        </p:txBody>
      </p:sp>
      <p:pic>
        <p:nvPicPr>
          <p:cNvPr id="1331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97" y="1773239"/>
            <a:ext cx="6245662" cy="4635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9355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4367213" y="0"/>
            <a:ext cx="365035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hu-HU" altLang="hu-HU" sz="3200" b="1" dirty="0">
                <a:solidFill>
                  <a:srgbClr val="008080"/>
                </a:solidFill>
                <a:latin typeface="Corbel" panose="020B0503020204020204" pitchFamily="34" charset="0"/>
              </a:rPr>
              <a:t>REGIO </a:t>
            </a:r>
            <a:r>
              <a:rPr lang="hu-HU" altLang="hu-HU" sz="3200" b="1" dirty="0" smtClean="0">
                <a:solidFill>
                  <a:srgbClr val="008080"/>
                </a:solidFill>
                <a:latin typeface="Corbel" panose="020B0503020204020204" pitchFamily="34" charset="0"/>
              </a:rPr>
              <a:t>MAMMARIA</a:t>
            </a:r>
            <a:endParaRPr lang="hu-HU" altLang="hu-HU" sz="3200" b="1" dirty="0">
              <a:solidFill>
                <a:srgbClr val="008080"/>
              </a:solidFill>
              <a:latin typeface="Corbel" panose="020B0503020204020204" pitchFamily="34" charset="0"/>
            </a:endParaRPr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1524000" y="549275"/>
            <a:ext cx="6019800" cy="603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hu-HU" altLang="hu-HU" sz="2000" b="1">
                <a:solidFill>
                  <a:srgbClr val="CC00CC"/>
                </a:solidFill>
                <a:latin typeface="Corbel" panose="020B0503020204020204" pitchFamily="34" charset="0"/>
              </a:rPr>
              <a:t>Határai</a:t>
            </a:r>
            <a:r>
              <a:rPr lang="hu-HU" altLang="hu-HU" sz="2000" b="1">
                <a:solidFill>
                  <a:srgbClr val="666699"/>
                </a:solidFill>
                <a:latin typeface="Corbel" panose="020B0503020204020204" pitchFamily="34" charset="0"/>
              </a:rPr>
              <a:t>:</a:t>
            </a:r>
            <a:endParaRPr lang="hu-HU" altLang="hu-HU" sz="1800" b="1">
              <a:solidFill>
                <a:srgbClr val="666699"/>
              </a:solidFill>
              <a:latin typeface="Corbel" panose="020B0503020204020204" pitchFamily="34" charset="0"/>
            </a:endParaRPr>
          </a:p>
          <a:p>
            <a:pPr eaLnBrk="1" hangingPunct="1"/>
            <a:r>
              <a:rPr lang="hu-HU" altLang="hu-HU" sz="1800">
                <a:solidFill>
                  <a:srgbClr val="666699"/>
                </a:solidFill>
                <a:latin typeface="Corbel" panose="020B0503020204020204" pitchFamily="34" charset="0"/>
              </a:rPr>
              <a:t> </a:t>
            </a:r>
            <a:r>
              <a:rPr lang="hu-HU" altLang="hu-HU" sz="1800" b="1">
                <a:solidFill>
                  <a:srgbClr val="666699"/>
                </a:solidFill>
                <a:latin typeface="Corbel" panose="020B0503020204020204" pitchFamily="34" charset="0"/>
              </a:rPr>
              <a:t>- parasternalis vonal</a:t>
            </a:r>
          </a:p>
          <a:p>
            <a:pPr eaLnBrk="1" hangingPunct="1"/>
            <a:r>
              <a:rPr lang="hu-HU" altLang="hu-HU" sz="1800" b="1">
                <a:solidFill>
                  <a:srgbClr val="666699"/>
                </a:solidFill>
                <a:latin typeface="Corbel" panose="020B0503020204020204" pitchFamily="34" charset="0"/>
              </a:rPr>
              <a:t> - plica axillaris anterior</a:t>
            </a:r>
          </a:p>
          <a:p>
            <a:pPr eaLnBrk="1" hangingPunct="1"/>
            <a:r>
              <a:rPr lang="hu-HU" altLang="hu-HU" sz="1800" b="1">
                <a:solidFill>
                  <a:srgbClr val="666699"/>
                </a:solidFill>
                <a:latin typeface="Corbel" panose="020B0503020204020204" pitchFamily="34" charset="0"/>
              </a:rPr>
              <a:t> - 3-7. bordák között</a:t>
            </a:r>
          </a:p>
          <a:p>
            <a:pPr eaLnBrk="1" hangingPunct="1"/>
            <a:r>
              <a:rPr lang="hu-HU" altLang="hu-HU" sz="1800" b="1">
                <a:solidFill>
                  <a:srgbClr val="666699"/>
                </a:solidFill>
                <a:latin typeface="Corbel" panose="020B0503020204020204" pitchFamily="34" charset="0"/>
              </a:rPr>
              <a:t> - a bimbó a 4. bordaközre vetül</a:t>
            </a:r>
            <a:r>
              <a:rPr lang="hu-HU" altLang="hu-HU" sz="1800">
                <a:solidFill>
                  <a:srgbClr val="666699"/>
                </a:solidFill>
                <a:latin typeface="Corbel" panose="020B0503020204020204" pitchFamily="34" charset="0"/>
              </a:rPr>
              <a:t> </a:t>
            </a:r>
          </a:p>
          <a:p>
            <a:pPr eaLnBrk="1" hangingPunct="1"/>
            <a:r>
              <a:rPr lang="hu-HU" altLang="hu-HU" sz="800">
                <a:solidFill>
                  <a:srgbClr val="666699"/>
                </a:solidFill>
                <a:latin typeface="Corbel" panose="020B0503020204020204" pitchFamily="34" charset="0"/>
              </a:rPr>
              <a:t> </a:t>
            </a:r>
          </a:p>
          <a:p>
            <a:pPr eaLnBrk="1" hangingPunct="1"/>
            <a:endParaRPr lang="hu-HU" altLang="hu-HU" sz="800">
              <a:solidFill>
                <a:srgbClr val="666699"/>
              </a:solidFill>
              <a:latin typeface="Corbel" panose="020B0503020204020204" pitchFamily="34" charset="0"/>
            </a:endParaRPr>
          </a:p>
          <a:p>
            <a:pPr eaLnBrk="1" hangingPunct="1"/>
            <a:endParaRPr lang="hu-HU" altLang="hu-HU" sz="2000" b="1">
              <a:solidFill>
                <a:srgbClr val="666699"/>
              </a:solidFill>
              <a:latin typeface="Corbel" panose="020B0503020204020204" pitchFamily="34" charset="0"/>
            </a:endParaRPr>
          </a:p>
          <a:p>
            <a:pPr eaLnBrk="1" hangingPunct="1"/>
            <a:endParaRPr lang="hu-HU" altLang="hu-HU" sz="2000" b="1">
              <a:solidFill>
                <a:srgbClr val="666699"/>
              </a:solidFill>
              <a:latin typeface="Corbel" panose="020B0503020204020204" pitchFamily="34" charset="0"/>
            </a:endParaRPr>
          </a:p>
          <a:p>
            <a:pPr eaLnBrk="1" hangingPunct="1"/>
            <a:r>
              <a:rPr lang="hu-HU" altLang="hu-HU" sz="2000" b="1">
                <a:solidFill>
                  <a:srgbClr val="CC00CC"/>
                </a:solidFill>
                <a:latin typeface="Corbel" panose="020B0503020204020204" pitchFamily="34" charset="0"/>
              </a:rPr>
              <a:t>Képletei</a:t>
            </a:r>
            <a:r>
              <a:rPr lang="hu-HU" altLang="hu-HU" sz="2000" b="1">
                <a:solidFill>
                  <a:srgbClr val="666699"/>
                </a:solidFill>
                <a:latin typeface="Corbel" panose="020B0503020204020204" pitchFamily="34" charset="0"/>
              </a:rPr>
              <a:t>:</a:t>
            </a:r>
          </a:p>
          <a:p>
            <a:pPr eaLnBrk="1" hangingPunct="1"/>
            <a:r>
              <a:rPr lang="hu-HU" altLang="hu-HU" sz="2000">
                <a:solidFill>
                  <a:srgbClr val="666699"/>
                </a:solidFill>
                <a:latin typeface="Corbel" panose="020B0503020204020204" pitchFamily="34" charset="0"/>
              </a:rPr>
              <a:t> </a:t>
            </a:r>
            <a:r>
              <a:rPr lang="hu-HU" altLang="hu-HU" sz="1800" b="1">
                <a:solidFill>
                  <a:srgbClr val="666699"/>
                </a:solidFill>
                <a:latin typeface="Corbel" panose="020B0503020204020204" pitchFamily="34" charset="0"/>
              </a:rPr>
              <a:t>- 12-15 mirigylebeny (legnagyobb: lobus axillaris)</a:t>
            </a:r>
          </a:p>
          <a:p>
            <a:pPr eaLnBrk="1" hangingPunct="1"/>
            <a:r>
              <a:rPr lang="hu-HU" altLang="hu-HU" sz="1800" b="1">
                <a:solidFill>
                  <a:srgbClr val="666699"/>
                </a:solidFill>
                <a:latin typeface="Corbel" panose="020B0503020204020204" pitchFamily="34" charset="0"/>
              </a:rPr>
              <a:t> - corpus adiposum és lig. suspensorium</a:t>
            </a:r>
          </a:p>
          <a:p>
            <a:pPr eaLnBrk="1" hangingPunct="1"/>
            <a:r>
              <a:rPr lang="hu-HU" altLang="hu-HU" sz="1800" b="1">
                <a:solidFill>
                  <a:srgbClr val="666699"/>
                </a:solidFill>
                <a:latin typeface="Corbel" panose="020B0503020204020204" pitchFamily="34" charset="0"/>
              </a:rPr>
              <a:t> - fascia pectoralis superficialis</a:t>
            </a:r>
          </a:p>
          <a:p>
            <a:pPr eaLnBrk="1" hangingPunct="1"/>
            <a:r>
              <a:rPr lang="hu-HU" altLang="hu-HU" sz="1800" b="1">
                <a:solidFill>
                  <a:srgbClr val="666699"/>
                </a:solidFill>
                <a:latin typeface="Corbel" panose="020B0503020204020204" pitchFamily="34" charset="0"/>
              </a:rPr>
              <a:t> - m. pectoralis major et minor</a:t>
            </a:r>
          </a:p>
          <a:p>
            <a:pPr eaLnBrk="1" hangingPunct="1"/>
            <a:r>
              <a:rPr lang="hu-HU" altLang="hu-HU" sz="1800" b="1">
                <a:solidFill>
                  <a:srgbClr val="666699"/>
                </a:solidFill>
                <a:latin typeface="Corbel" panose="020B0503020204020204" pitchFamily="34" charset="0"/>
              </a:rPr>
              <a:t> - fascia pectoralis profunda et f. clavipectoralis</a:t>
            </a:r>
          </a:p>
          <a:p>
            <a:pPr eaLnBrk="1" hangingPunct="1"/>
            <a:r>
              <a:rPr lang="hu-HU" altLang="hu-HU" sz="1800" b="1">
                <a:solidFill>
                  <a:srgbClr val="666699"/>
                </a:solidFill>
                <a:latin typeface="Corbel" panose="020B0503020204020204" pitchFamily="34" charset="0"/>
              </a:rPr>
              <a:t> - mellkasfal</a:t>
            </a:r>
          </a:p>
          <a:p>
            <a:pPr eaLnBrk="1" hangingPunct="1"/>
            <a:r>
              <a:rPr lang="hu-HU" altLang="hu-HU" sz="1800" b="1">
                <a:solidFill>
                  <a:srgbClr val="CC0000"/>
                </a:solidFill>
                <a:latin typeface="Corbel" panose="020B0503020204020204" pitchFamily="34" charset="0"/>
              </a:rPr>
              <a:t>arteriák</a:t>
            </a:r>
            <a:r>
              <a:rPr lang="hu-HU" altLang="hu-HU" sz="1800">
                <a:solidFill>
                  <a:srgbClr val="666699"/>
                </a:solidFill>
                <a:latin typeface="Corbel" panose="020B0503020204020204" pitchFamily="34" charset="0"/>
              </a:rPr>
              <a:t>: </a:t>
            </a:r>
            <a:r>
              <a:rPr lang="hu-HU" altLang="hu-HU" sz="1800" b="1">
                <a:solidFill>
                  <a:srgbClr val="666699"/>
                </a:solidFill>
                <a:latin typeface="Corbel" panose="020B0503020204020204" pitchFamily="34" charset="0"/>
              </a:rPr>
              <a:t>rr. mammariae (a. thoracica interna, aa. intercostales, a. thoracica lateralis, a. thoracoacromialis</a:t>
            </a:r>
          </a:p>
          <a:p>
            <a:pPr eaLnBrk="1" hangingPunct="1"/>
            <a:r>
              <a:rPr lang="hu-HU" altLang="hu-HU" sz="1800" b="1">
                <a:solidFill>
                  <a:srgbClr val="6600CC"/>
                </a:solidFill>
                <a:latin typeface="Corbel" panose="020B0503020204020204" pitchFamily="34" charset="0"/>
              </a:rPr>
              <a:t>venák</a:t>
            </a:r>
            <a:r>
              <a:rPr lang="hu-HU" altLang="hu-HU" sz="1800">
                <a:solidFill>
                  <a:srgbClr val="666699"/>
                </a:solidFill>
                <a:latin typeface="Corbel" panose="020B0503020204020204" pitchFamily="34" charset="0"/>
              </a:rPr>
              <a:t>: </a:t>
            </a:r>
            <a:r>
              <a:rPr lang="hu-HU" altLang="hu-HU" sz="1800" b="1">
                <a:solidFill>
                  <a:srgbClr val="666699"/>
                </a:solidFill>
                <a:latin typeface="Corbel" panose="020B0503020204020204" pitchFamily="34" charset="0"/>
              </a:rPr>
              <a:t>v. axillarisba és vv. intercostalesbe vezetődnek el</a:t>
            </a:r>
            <a:endParaRPr lang="hu-HU" altLang="hu-HU" sz="1800">
              <a:solidFill>
                <a:srgbClr val="666699"/>
              </a:solidFill>
              <a:latin typeface="Corbel" panose="020B0503020204020204" pitchFamily="34" charset="0"/>
            </a:endParaRPr>
          </a:p>
          <a:p>
            <a:pPr eaLnBrk="1" hangingPunct="1"/>
            <a:r>
              <a:rPr lang="hu-HU" altLang="hu-HU" sz="1800" b="1">
                <a:solidFill>
                  <a:srgbClr val="FFCC66"/>
                </a:solidFill>
                <a:latin typeface="Corbel" panose="020B0503020204020204" pitchFamily="34" charset="0"/>
              </a:rPr>
              <a:t>idegei</a:t>
            </a:r>
            <a:r>
              <a:rPr lang="hu-HU" altLang="hu-HU" sz="1800">
                <a:solidFill>
                  <a:srgbClr val="666699"/>
                </a:solidFill>
                <a:latin typeface="Corbel" panose="020B0503020204020204" pitchFamily="34" charset="0"/>
              </a:rPr>
              <a:t>: </a:t>
            </a:r>
            <a:r>
              <a:rPr lang="hu-HU" altLang="hu-HU" sz="1800" b="1">
                <a:solidFill>
                  <a:srgbClr val="666699"/>
                </a:solidFill>
                <a:latin typeface="Corbel" panose="020B0503020204020204" pitchFamily="34" charset="0"/>
              </a:rPr>
              <a:t>nn. supraclaviculares, 2-6 nn. intercostales (bőr)</a:t>
            </a:r>
          </a:p>
          <a:p>
            <a:pPr eaLnBrk="1" hangingPunct="1"/>
            <a:r>
              <a:rPr lang="hu-HU" altLang="hu-HU" sz="1800" b="1">
                <a:solidFill>
                  <a:srgbClr val="666699"/>
                </a:solidFill>
                <a:latin typeface="Corbel" panose="020B0503020204020204" pitchFamily="34" charset="0"/>
              </a:rPr>
              <a:t>4-6 nn. intercostales (mirigy)</a:t>
            </a:r>
          </a:p>
        </p:txBody>
      </p:sp>
      <p:sp>
        <p:nvSpPr>
          <p:cNvPr id="18436" name="Rectangle 5"/>
          <p:cNvSpPr>
            <a:spLocks noChangeArrowheads="1"/>
          </p:cNvSpPr>
          <p:nvPr/>
        </p:nvSpPr>
        <p:spPr bwMode="auto">
          <a:xfrm>
            <a:off x="7788276" y="692151"/>
            <a:ext cx="2879725" cy="3816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hu-HU" altLang="hu-HU" sz="2000" b="1" dirty="0">
                <a:solidFill>
                  <a:srgbClr val="00CC00"/>
                </a:solidFill>
                <a:latin typeface="Corbel" panose="020B0503020204020204" pitchFamily="34" charset="0"/>
              </a:rPr>
              <a:t>NYIROKELVEZETÉS</a:t>
            </a:r>
            <a:endParaRPr lang="hu-HU" altLang="hu-HU" sz="1800" dirty="0">
              <a:solidFill>
                <a:srgbClr val="00CC00"/>
              </a:solidFill>
              <a:latin typeface="Corbel" panose="020B0503020204020204" pitchFamily="34" charset="0"/>
            </a:endParaRPr>
          </a:p>
          <a:p>
            <a:pPr eaLnBrk="1" hangingPunct="1"/>
            <a:r>
              <a:rPr lang="hu-HU" altLang="hu-HU" sz="1800" dirty="0" err="1">
                <a:solidFill>
                  <a:srgbClr val="00CC00"/>
                </a:solidFill>
                <a:latin typeface="Corbel" panose="020B0503020204020204" pitchFamily="34" charset="0"/>
              </a:rPr>
              <a:t>plexus</a:t>
            </a:r>
            <a:r>
              <a:rPr lang="hu-HU" altLang="hu-HU" sz="1800" dirty="0">
                <a:solidFill>
                  <a:srgbClr val="00CC00"/>
                </a:solidFill>
                <a:latin typeface="Corbel" panose="020B0503020204020204" pitchFamily="34" charset="0"/>
              </a:rPr>
              <a:t> </a:t>
            </a:r>
            <a:r>
              <a:rPr lang="hu-HU" altLang="hu-HU" sz="1800" dirty="0" err="1">
                <a:solidFill>
                  <a:srgbClr val="00CC00"/>
                </a:solidFill>
                <a:latin typeface="Corbel" panose="020B0503020204020204" pitchFamily="34" charset="0"/>
              </a:rPr>
              <a:t>areolaris</a:t>
            </a:r>
            <a:r>
              <a:rPr lang="hu-HU" altLang="hu-HU" sz="1800" dirty="0">
                <a:solidFill>
                  <a:srgbClr val="00CC00"/>
                </a:solidFill>
                <a:latin typeface="Corbel" panose="020B0503020204020204" pitchFamily="34" charset="0"/>
              </a:rPr>
              <a:t> </a:t>
            </a:r>
          </a:p>
          <a:p>
            <a:pPr eaLnBrk="1" hangingPunct="1"/>
            <a:r>
              <a:rPr lang="hu-HU" altLang="hu-HU" sz="1800" dirty="0">
                <a:solidFill>
                  <a:srgbClr val="00CC00"/>
                </a:solidFill>
                <a:latin typeface="Corbel" panose="020B0503020204020204" pitchFamily="34" charset="0"/>
              </a:rPr>
              <a:t>	                  et </a:t>
            </a:r>
            <a:r>
              <a:rPr lang="hu-HU" altLang="hu-HU" sz="1800" dirty="0" err="1">
                <a:solidFill>
                  <a:srgbClr val="00CC00"/>
                </a:solidFill>
                <a:latin typeface="Corbel" panose="020B0503020204020204" pitchFamily="34" charset="0"/>
              </a:rPr>
              <a:t>subareolaris</a:t>
            </a:r>
            <a:endParaRPr lang="hu-HU" altLang="hu-HU" sz="1800" dirty="0">
              <a:solidFill>
                <a:srgbClr val="00CC00"/>
              </a:solidFill>
              <a:latin typeface="Corbel" panose="020B0503020204020204" pitchFamily="34" charset="0"/>
            </a:endParaRPr>
          </a:p>
          <a:p>
            <a:pPr eaLnBrk="1" hangingPunct="1"/>
            <a:r>
              <a:rPr lang="hu-HU" altLang="hu-HU" sz="1800" b="1" dirty="0">
                <a:solidFill>
                  <a:srgbClr val="00CC00"/>
                </a:solidFill>
                <a:latin typeface="Corbel" panose="020B0503020204020204" pitchFamily="34" charset="0"/>
              </a:rPr>
              <a:t>    </a:t>
            </a:r>
            <a:r>
              <a:rPr lang="hu-HU" altLang="hu-HU" sz="1800" b="1" dirty="0" err="1">
                <a:solidFill>
                  <a:srgbClr val="00CC00"/>
                </a:solidFill>
                <a:latin typeface="Corbel" panose="020B0503020204020204" pitchFamily="34" charset="0"/>
              </a:rPr>
              <a:t>nodi</a:t>
            </a:r>
            <a:r>
              <a:rPr lang="hu-HU" altLang="hu-HU" sz="1800" b="1" dirty="0">
                <a:solidFill>
                  <a:srgbClr val="00CC00"/>
                </a:solidFill>
                <a:latin typeface="Corbel" panose="020B0503020204020204" pitchFamily="34" charset="0"/>
              </a:rPr>
              <a:t> </a:t>
            </a:r>
            <a:r>
              <a:rPr lang="hu-HU" altLang="hu-HU" sz="1800" b="1" dirty="0" err="1">
                <a:solidFill>
                  <a:srgbClr val="00CC00"/>
                </a:solidFill>
                <a:latin typeface="Corbel" panose="020B0503020204020204" pitchFamily="34" charset="0"/>
              </a:rPr>
              <a:t>lymphatici</a:t>
            </a:r>
            <a:endParaRPr lang="hu-HU" altLang="hu-HU" sz="1800" b="1" dirty="0">
              <a:solidFill>
                <a:srgbClr val="00CC00"/>
              </a:solidFill>
              <a:latin typeface="Corbel" panose="020B0503020204020204" pitchFamily="34" charset="0"/>
            </a:endParaRPr>
          </a:p>
          <a:p>
            <a:pPr eaLnBrk="1" hangingPunct="1"/>
            <a:r>
              <a:rPr lang="hu-HU" altLang="hu-HU" sz="1800" dirty="0">
                <a:solidFill>
                  <a:srgbClr val="00CC00"/>
                </a:solidFill>
                <a:latin typeface="Corbel" panose="020B0503020204020204" pitchFamily="34" charset="0"/>
              </a:rPr>
              <a:t>          - </a:t>
            </a:r>
            <a:r>
              <a:rPr lang="hu-HU" altLang="hu-HU" sz="1800" dirty="0" err="1">
                <a:solidFill>
                  <a:srgbClr val="00CC00"/>
                </a:solidFill>
                <a:latin typeface="Corbel" panose="020B0503020204020204" pitchFamily="34" charset="0"/>
              </a:rPr>
              <a:t>axillares</a:t>
            </a:r>
            <a:endParaRPr lang="hu-HU" altLang="hu-HU" sz="1800" dirty="0">
              <a:solidFill>
                <a:srgbClr val="00CC00"/>
              </a:solidFill>
              <a:latin typeface="Corbel" panose="020B0503020204020204" pitchFamily="34" charset="0"/>
            </a:endParaRPr>
          </a:p>
          <a:p>
            <a:pPr eaLnBrk="1" hangingPunct="1"/>
            <a:r>
              <a:rPr lang="hu-HU" altLang="hu-HU" sz="1800" dirty="0">
                <a:solidFill>
                  <a:srgbClr val="00CC00"/>
                </a:solidFill>
                <a:latin typeface="Corbel" panose="020B0503020204020204" pitchFamily="34" charset="0"/>
              </a:rPr>
              <a:t>	</a:t>
            </a:r>
            <a:r>
              <a:rPr lang="hu-HU" altLang="hu-HU" sz="1800" dirty="0" smtClean="0">
                <a:solidFill>
                  <a:srgbClr val="00CC00"/>
                </a:solidFill>
                <a:latin typeface="Corbel" panose="020B0503020204020204" pitchFamily="34" charset="0"/>
              </a:rPr>
              <a:t>        </a:t>
            </a:r>
            <a:r>
              <a:rPr lang="hu-HU" altLang="hu-HU" sz="1400" dirty="0" err="1" smtClean="0">
                <a:solidFill>
                  <a:srgbClr val="00CC00"/>
                </a:solidFill>
                <a:latin typeface="Corbel" panose="020B0503020204020204" pitchFamily="34" charset="0"/>
              </a:rPr>
              <a:t>super</a:t>
            </a:r>
            <a:r>
              <a:rPr lang="hu-HU" altLang="hu-HU" sz="1400" dirty="0" err="1" smtClean="0">
                <a:solidFill>
                  <a:srgbClr val="00CC00"/>
                </a:solidFill>
                <a:latin typeface="Corbel" panose="020B0503020204020204" pitchFamily="34" charset="0"/>
              </a:rPr>
              <a:t>ficiales</a:t>
            </a:r>
            <a:endParaRPr lang="hu-HU" altLang="hu-HU" sz="1400" dirty="0" smtClean="0">
              <a:solidFill>
                <a:srgbClr val="00CC00"/>
              </a:solidFill>
              <a:latin typeface="Corbel" panose="020B0503020204020204" pitchFamily="34" charset="0"/>
            </a:endParaRPr>
          </a:p>
          <a:p>
            <a:pPr eaLnBrk="1" hangingPunct="1"/>
            <a:r>
              <a:rPr lang="hu-HU" altLang="hu-HU" sz="1400" i="1" dirty="0" smtClean="0">
                <a:solidFill>
                  <a:srgbClr val="00CC00"/>
                </a:solidFill>
                <a:latin typeface="Corbel" panose="020B0503020204020204" pitchFamily="34" charset="0"/>
              </a:rPr>
              <a:t>                        </a:t>
            </a:r>
            <a:r>
              <a:rPr lang="hu-HU" altLang="hu-HU" sz="1400" i="1" dirty="0" err="1" smtClean="0">
                <a:solidFill>
                  <a:srgbClr val="00CC00"/>
                </a:solidFill>
                <a:latin typeface="Corbel" panose="020B0503020204020204" pitchFamily="34" charset="0"/>
              </a:rPr>
              <a:t>p</a:t>
            </a:r>
            <a:r>
              <a:rPr lang="hu-HU" altLang="hu-HU" sz="1400" i="1" dirty="0" err="1" smtClean="0">
                <a:solidFill>
                  <a:srgbClr val="00CC00"/>
                </a:solidFill>
                <a:latin typeface="Corbel" panose="020B0503020204020204" pitchFamily="34" charset="0"/>
              </a:rPr>
              <a:t>rofundi</a:t>
            </a:r>
            <a:endParaRPr lang="hu-HU" altLang="hu-HU" sz="1400" i="1" dirty="0" smtClean="0">
              <a:solidFill>
                <a:srgbClr val="00CC00"/>
              </a:solidFill>
              <a:latin typeface="Corbel" panose="020B0503020204020204" pitchFamily="34" charset="0"/>
            </a:endParaRPr>
          </a:p>
          <a:p>
            <a:pPr eaLnBrk="1" hangingPunct="1"/>
            <a:r>
              <a:rPr lang="hu-HU" altLang="hu-HU" sz="1400" i="1" dirty="0">
                <a:solidFill>
                  <a:srgbClr val="00CC00"/>
                </a:solidFill>
                <a:latin typeface="Corbel" panose="020B0503020204020204" pitchFamily="34" charset="0"/>
              </a:rPr>
              <a:t> </a:t>
            </a:r>
            <a:r>
              <a:rPr lang="hu-HU" altLang="hu-HU" sz="1400" i="1" dirty="0" smtClean="0">
                <a:solidFill>
                  <a:srgbClr val="00CC00"/>
                </a:solidFill>
                <a:latin typeface="Corbel" panose="020B0503020204020204" pitchFamily="34" charset="0"/>
              </a:rPr>
              <a:t>                      </a:t>
            </a:r>
            <a:r>
              <a:rPr lang="hu-HU" altLang="hu-HU" sz="1400" i="1" dirty="0" err="1" smtClean="0">
                <a:solidFill>
                  <a:srgbClr val="00CC00"/>
                </a:solidFill>
                <a:latin typeface="Corbel" panose="020B0503020204020204" pitchFamily="34" charset="0"/>
              </a:rPr>
              <a:t>centrales</a:t>
            </a:r>
            <a:endParaRPr lang="hu-HU" altLang="hu-HU" sz="1400" i="1" dirty="0">
              <a:solidFill>
                <a:srgbClr val="00CC00"/>
              </a:solidFill>
              <a:latin typeface="Corbel" panose="020B0503020204020204" pitchFamily="34" charset="0"/>
            </a:endParaRPr>
          </a:p>
          <a:p>
            <a:pPr eaLnBrk="1" hangingPunct="1"/>
            <a:r>
              <a:rPr lang="hu-HU" altLang="hu-HU" sz="1400" i="1" dirty="0">
                <a:solidFill>
                  <a:srgbClr val="00CC00"/>
                </a:solidFill>
                <a:latin typeface="Corbel" panose="020B0503020204020204" pitchFamily="34" charset="0"/>
              </a:rPr>
              <a:t>	</a:t>
            </a:r>
            <a:r>
              <a:rPr lang="hu-HU" altLang="hu-HU" sz="1400" i="1" dirty="0" smtClean="0">
                <a:solidFill>
                  <a:srgbClr val="00CC00"/>
                </a:solidFill>
                <a:latin typeface="Corbel" panose="020B0503020204020204" pitchFamily="34" charset="0"/>
              </a:rPr>
              <a:t>          </a:t>
            </a:r>
            <a:r>
              <a:rPr lang="hu-HU" altLang="hu-HU" sz="1400" i="1" dirty="0" err="1" smtClean="0">
                <a:solidFill>
                  <a:srgbClr val="00CC00"/>
                </a:solidFill>
                <a:latin typeface="Corbel" panose="020B0503020204020204" pitchFamily="34" charset="0"/>
              </a:rPr>
              <a:t>apicales</a:t>
            </a:r>
            <a:endParaRPr lang="hu-HU" altLang="hu-HU" sz="1400" i="1" dirty="0" smtClean="0">
              <a:solidFill>
                <a:srgbClr val="00CC00"/>
              </a:solidFill>
              <a:latin typeface="Corbel" panose="020B0503020204020204" pitchFamily="34" charset="0"/>
            </a:endParaRPr>
          </a:p>
          <a:p>
            <a:pPr eaLnBrk="1" hangingPunct="1"/>
            <a:r>
              <a:rPr lang="hu-HU" altLang="hu-HU" sz="1800" dirty="0" smtClean="0">
                <a:solidFill>
                  <a:srgbClr val="00CC00"/>
                </a:solidFill>
                <a:latin typeface="Corbel" panose="020B0503020204020204" pitchFamily="34" charset="0"/>
              </a:rPr>
              <a:t>          - </a:t>
            </a:r>
            <a:r>
              <a:rPr lang="hu-HU" altLang="hu-HU" sz="1800" dirty="0" err="1" smtClean="0">
                <a:solidFill>
                  <a:srgbClr val="00CC00"/>
                </a:solidFill>
                <a:latin typeface="Corbel" panose="020B0503020204020204" pitchFamily="34" charset="0"/>
              </a:rPr>
              <a:t>laterales</a:t>
            </a:r>
            <a:r>
              <a:rPr lang="hu-HU" altLang="hu-HU" sz="1800" dirty="0" smtClean="0">
                <a:solidFill>
                  <a:srgbClr val="00CC00"/>
                </a:solidFill>
                <a:latin typeface="Corbel" panose="020B0503020204020204" pitchFamily="34" charset="0"/>
              </a:rPr>
              <a:t> </a:t>
            </a:r>
            <a:r>
              <a:rPr lang="hu-HU" altLang="hu-HU" sz="1800" dirty="0" smtClean="0">
                <a:solidFill>
                  <a:srgbClr val="FF0000"/>
                </a:solidFill>
                <a:latin typeface="Corbel" panose="020B0503020204020204" pitchFamily="34" charset="0"/>
              </a:rPr>
              <a:t>(</a:t>
            </a:r>
            <a:r>
              <a:rPr lang="hu-HU" altLang="hu-HU" sz="1800" dirty="0" err="1" smtClean="0">
                <a:solidFill>
                  <a:srgbClr val="FF0000"/>
                </a:solidFill>
                <a:latin typeface="Corbel" panose="020B0503020204020204" pitchFamily="34" charset="0"/>
              </a:rPr>
              <a:t>Sorgius</a:t>
            </a:r>
            <a:r>
              <a:rPr lang="hu-HU" altLang="hu-HU" sz="1800" dirty="0" smtClean="0">
                <a:solidFill>
                  <a:srgbClr val="FF0000"/>
                </a:solidFill>
                <a:latin typeface="Corbel" panose="020B0503020204020204" pitchFamily="34" charset="0"/>
              </a:rPr>
              <a:t>)</a:t>
            </a:r>
            <a:endParaRPr lang="hu-HU" altLang="hu-HU" sz="1800" dirty="0">
              <a:solidFill>
                <a:srgbClr val="FF0000"/>
              </a:solidFill>
              <a:latin typeface="Corbel" panose="020B0503020204020204" pitchFamily="34" charset="0"/>
            </a:endParaRPr>
          </a:p>
          <a:p>
            <a:pPr eaLnBrk="1" hangingPunct="1"/>
            <a:r>
              <a:rPr lang="hu-HU" altLang="hu-HU" sz="1800" dirty="0">
                <a:solidFill>
                  <a:srgbClr val="00CC00"/>
                </a:solidFill>
                <a:latin typeface="Corbel" panose="020B0503020204020204" pitchFamily="34" charset="0"/>
              </a:rPr>
              <a:t>	- </a:t>
            </a:r>
            <a:r>
              <a:rPr lang="hu-HU" altLang="hu-HU" sz="1800" dirty="0" err="1" smtClean="0">
                <a:solidFill>
                  <a:srgbClr val="00CC00"/>
                </a:solidFill>
                <a:latin typeface="Corbel" panose="020B0503020204020204" pitchFamily="34" charset="0"/>
              </a:rPr>
              <a:t>pectorales</a:t>
            </a:r>
            <a:r>
              <a:rPr lang="hu-HU" altLang="hu-HU" sz="1800" dirty="0" smtClean="0">
                <a:solidFill>
                  <a:srgbClr val="00CC00"/>
                </a:solidFill>
                <a:latin typeface="Corbel" panose="020B0503020204020204" pitchFamily="34" charset="0"/>
              </a:rPr>
              <a:t> </a:t>
            </a:r>
            <a:r>
              <a:rPr lang="hu-HU" altLang="hu-HU" sz="1800" dirty="0">
                <a:solidFill>
                  <a:srgbClr val="FF0000"/>
                </a:solidFill>
                <a:latin typeface="Corbel" panose="020B0503020204020204" pitchFamily="34" charset="0"/>
              </a:rPr>
              <a:t>(</a:t>
            </a:r>
            <a:r>
              <a:rPr lang="hu-HU" altLang="hu-HU" sz="1800" dirty="0" smtClean="0">
                <a:solidFill>
                  <a:srgbClr val="FF0000"/>
                </a:solidFill>
                <a:latin typeface="Corbel" panose="020B0503020204020204" pitchFamily="34" charset="0"/>
              </a:rPr>
              <a:t>Rotter)</a:t>
            </a:r>
            <a:endParaRPr lang="hu-HU" altLang="hu-HU" sz="1800" dirty="0">
              <a:solidFill>
                <a:srgbClr val="00CC00"/>
              </a:solidFill>
              <a:latin typeface="Corbel" panose="020B0503020204020204" pitchFamily="34" charset="0"/>
            </a:endParaRPr>
          </a:p>
          <a:p>
            <a:pPr eaLnBrk="1" hangingPunct="1"/>
            <a:r>
              <a:rPr lang="hu-HU" altLang="hu-HU" sz="1800" dirty="0">
                <a:solidFill>
                  <a:srgbClr val="00CC00"/>
                </a:solidFill>
                <a:latin typeface="Corbel" panose="020B0503020204020204" pitchFamily="34" charset="0"/>
              </a:rPr>
              <a:t>	- </a:t>
            </a:r>
            <a:r>
              <a:rPr lang="hu-HU" altLang="hu-HU" sz="1800" dirty="0" err="1">
                <a:solidFill>
                  <a:srgbClr val="00CC00"/>
                </a:solidFill>
                <a:latin typeface="Corbel" panose="020B0503020204020204" pitchFamily="34" charset="0"/>
              </a:rPr>
              <a:t>parasternales</a:t>
            </a:r>
            <a:endParaRPr lang="hu-HU" altLang="hu-HU" sz="1800" dirty="0">
              <a:solidFill>
                <a:srgbClr val="00CC00"/>
              </a:solidFill>
              <a:latin typeface="Corbel" panose="020B0503020204020204" pitchFamily="34" charset="0"/>
            </a:endParaRPr>
          </a:p>
          <a:p>
            <a:pPr eaLnBrk="1" hangingPunct="1"/>
            <a:r>
              <a:rPr lang="hu-HU" altLang="hu-HU" sz="1800" dirty="0">
                <a:solidFill>
                  <a:srgbClr val="00CC00"/>
                </a:solidFill>
                <a:latin typeface="Corbel" panose="020B0503020204020204" pitchFamily="34" charset="0"/>
              </a:rPr>
              <a:t>	- </a:t>
            </a:r>
            <a:r>
              <a:rPr lang="hu-HU" altLang="hu-HU" sz="1800" dirty="0" err="1" smtClean="0">
                <a:solidFill>
                  <a:srgbClr val="00CC00"/>
                </a:solidFill>
                <a:latin typeface="Corbel" panose="020B0503020204020204" pitchFamily="34" charset="0"/>
              </a:rPr>
              <a:t>interpectorales</a:t>
            </a:r>
            <a:endParaRPr lang="hu-HU" altLang="hu-HU" sz="1800" dirty="0" smtClean="0">
              <a:solidFill>
                <a:srgbClr val="00CC00"/>
              </a:solidFill>
              <a:latin typeface="Corbel" panose="020B0503020204020204" pitchFamily="34" charset="0"/>
            </a:endParaRPr>
          </a:p>
          <a:p>
            <a:pPr eaLnBrk="1" hangingPunct="1"/>
            <a:r>
              <a:rPr lang="hu-HU" altLang="hu-HU" sz="1800" dirty="0" smtClean="0">
                <a:solidFill>
                  <a:srgbClr val="00CC00"/>
                </a:solidFill>
                <a:latin typeface="Corbel" panose="020B0503020204020204" pitchFamily="34" charset="0"/>
              </a:rPr>
              <a:t>          - </a:t>
            </a:r>
            <a:r>
              <a:rPr lang="hu-HU" altLang="hu-HU" sz="1800" dirty="0" err="1" smtClean="0">
                <a:solidFill>
                  <a:srgbClr val="00CC00"/>
                </a:solidFill>
                <a:latin typeface="Corbel" panose="020B0503020204020204" pitchFamily="34" charset="0"/>
              </a:rPr>
              <a:t>infraclaviculares</a:t>
            </a:r>
            <a:endParaRPr lang="hu-HU" altLang="hu-HU" sz="1800" dirty="0">
              <a:solidFill>
                <a:srgbClr val="00CC00"/>
              </a:solidFill>
              <a:latin typeface="Corbel" panose="020B0503020204020204" pitchFamily="34" charset="0"/>
            </a:endParaRPr>
          </a:p>
        </p:txBody>
      </p:sp>
      <p:pic>
        <p:nvPicPr>
          <p:cNvPr id="18437" name="Picture 6" descr="melly nyiro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426" y="4437064"/>
            <a:ext cx="2981325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7" descr="mellkas külső, idegek, ere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26" t="12370" r="22484" b="28867"/>
          <a:stretch>
            <a:fillRect/>
          </a:stretch>
        </p:blipFill>
        <p:spPr bwMode="auto">
          <a:xfrm>
            <a:off x="4800601" y="836614"/>
            <a:ext cx="2951163" cy="224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6370116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5" descr="loadBinaryCABD2N5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1" y="188914"/>
            <a:ext cx="4824413" cy="645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6"/>
          <p:cNvSpPr>
            <a:spLocks noChangeArrowheads="1"/>
          </p:cNvSpPr>
          <p:nvPr/>
        </p:nvSpPr>
        <p:spPr bwMode="auto">
          <a:xfrm>
            <a:off x="6921500" y="188914"/>
            <a:ext cx="3746500" cy="6046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defRPr/>
            </a:pPr>
            <a:r>
              <a:rPr lang="hu-HU" sz="3200" b="1" cap="all" dirty="0">
                <a:solidFill>
                  <a:srgbClr val="008080"/>
                </a:solidFill>
                <a:latin typeface="Corbel" pitchFamily="34" charset="0"/>
              </a:rPr>
              <a:t>Rétegek</a:t>
            </a:r>
          </a:p>
          <a:p>
            <a:pPr marL="457200" indent="-457200">
              <a:defRPr/>
            </a:pPr>
            <a:endParaRPr lang="hu-HU" sz="1100" b="1" dirty="0">
              <a:solidFill>
                <a:srgbClr val="008080"/>
              </a:solidFill>
              <a:latin typeface="Corbel" pitchFamily="34" charset="0"/>
            </a:endParaRPr>
          </a:p>
          <a:p>
            <a:pPr marL="457200" indent="-457200">
              <a:defRPr/>
            </a:pPr>
            <a:r>
              <a:rPr lang="hu-HU" sz="2000" b="1" dirty="0">
                <a:solidFill>
                  <a:srgbClr val="FFC000"/>
                </a:solidFill>
                <a:latin typeface="Corbel" pitchFamily="34" charset="0"/>
              </a:rPr>
              <a:t>Bőr</a:t>
            </a:r>
          </a:p>
          <a:p>
            <a:pPr marL="457200" indent="-457200">
              <a:defRPr/>
            </a:pPr>
            <a:endParaRPr lang="hu-HU" sz="800" b="1" dirty="0">
              <a:solidFill>
                <a:srgbClr val="008080"/>
              </a:solidFill>
              <a:latin typeface="Corbel" pitchFamily="34" charset="0"/>
            </a:endParaRPr>
          </a:p>
          <a:p>
            <a:pPr marL="457200" indent="-457200">
              <a:defRPr/>
            </a:pPr>
            <a:r>
              <a:rPr lang="hu-HU" sz="2000" b="1" dirty="0" err="1">
                <a:solidFill>
                  <a:srgbClr val="FFC000"/>
                </a:solidFill>
                <a:latin typeface="Corbel" pitchFamily="34" charset="0"/>
              </a:rPr>
              <a:t>Subcutan</a:t>
            </a:r>
            <a:r>
              <a:rPr lang="hu-HU" sz="2000" b="1" dirty="0">
                <a:solidFill>
                  <a:srgbClr val="FFC000"/>
                </a:solidFill>
                <a:latin typeface="Corbel" pitchFamily="34" charset="0"/>
              </a:rPr>
              <a:t> ktsz</a:t>
            </a:r>
          </a:p>
          <a:p>
            <a:pPr marL="457200" indent="-457200">
              <a:defRPr/>
            </a:pPr>
            <a:endParaRPr lang="hu-HU" sz="800" b="1" dirty="0">
              <a:solidFill>
                <a:srgbClr val="008080"/>
              </a:solidFill>
              <a:latin typeface="Corbel" pitchFamily="34" charset="0"/>
            </a:endParaRPr>
          </a:p>
          <a:p>
            <a:pPr marL="457200" indent="-457200">
              <a:defRPr/>
            </a:pPr>
            <a:r>
              <a:rPr lang="hu-HU" sz="2000" b="1" dirty="0" err="1">
                <a:solidFill>
                  <a:srgbClr val="666699"/>
                </a:solidFill>
                <a:latin typeface="Corbel" pitchFamily="34" charset="0"/>
              </a:rPr>
              <a:t>Fascia</a:t>
            </a:r>
            <a:r>
              <a:rPr lang="hu-HU" sz="2000" b="1" dirty="0">
                <a:solidFill>
                  <a:srgbClr val="666699"/>
                </a:solidFill>
                <a:latin typeface="Corbel" pitchFamily="34" charset="0"/>
              </a:rPr>
              <a:t> </a:t>
            </a:r>
            <a:r>
              <a:rPr lang="hu-HU" sz="2000" b="1" dirty="0" err="1">
                <a:solidFill>
                  <a:srgbClr val="666699"/>
                </a:solidFill>
                <a:latin typeface="Corbel" pitchFamily="34" charset="0"/>
              </a:rPr>
              <a:t>superficialis</a:t>
            </a:r>
            <a:r>
              <a:rPr lang="hu-HU" sz="2000" b="1" dirty="0">
                <a:solidFill>
                  <a:srgbClr val="666699"/>
                </a:solidFill>
                <a:latin typeface="Corbel" pitchFamily="34" charset="0"/>
              </a:rPr>
              <a:t> külső lemeze</a:t>
            </a:r>
          </a:p>
          <a:p>
            <a:pPr marL="457200" indent="-457200">
              <a:defRPr/>
            </a:pPr>
            <a:r>
              <a:rPr lang="hu-HU" sz="2000" b="1" dirty="0" err="1">
                <a:solidFill>
                  <a:srgbClr val="008080"/>
                </a:solidFill>
                <a:latin typeface="Corbel" pitchFamily="34" charset="0"/>
              </a:rPr>
              <a:t>Glandula</a:t>
            </a:r>
            <a:r>
              <a:rPr lang="hu-HU" sz="2000" b="1" dirty="0">
                <a:solidFill>
                  <a:srgbClr val="008080"/>
                </a:solidFill>
                <a:latin typeface="Corbel" pitchFamily="34" charset="0"/>
              </a:rPr>
              <a:t> </a:t>
            </a:r>
            <a:r>
              <a:rPr lang="hu-HU" sz="2000" b="1" dirty="0" err="1">
                <a:solidFill>
                  <a:srgbClr val="008080"/>
                </a:solidFill>
                <a:latin typeface="Corbel" pitchFamily="34" charset="0"/>
              </a:rPr>
              <a:t>mammaria</a:t>
            </a:r>
            <a:r>
              <a:rPr lang="hu-HU" sz="2000" b="1" dirty="0">
                <a:solidFill>
                  <a:srgbClr val="008080"/>
                </a:solidFill>
                <a:latin typeface="Corbel" pitchFamily="34" charset="0"/>
              </a:rPr>
              <a:t> </a:t>
            </a:r>
          </a:p>
          <a:p>
            <a:pPr marL="457200" indent="-457200">
              <a:defRPr/>
            </a:pPr>
            <a:r>
              <a:rPr lang="hu-HU" sz="2000" b="1" dirty="0">
                <a:solidFill>
                  <a:srgbClr val="008080"/>
                </a:solidFill>
                <a:latin typeface="Corbel" pitchFamily="34" charset="0"/>
              </a:rPr>
              <a:t>és a Cooper- szalagrendszer</a:t>
            </a:r>
          </a:p>
          <a:p>
            <a:pPr marL="457200" indent="-457200">
              <a:defRPr/>
            </a:pPr>
            <a:r>
              <a:rPr lang="hu-HU" sz="2000" b="1" dirty="0">
                <a:solidFill>
                  <a:srgbClr val="008080"/>
                </a:solidFill>
                <a:latin typeface="Corbel" pitchFamily="34" charset="0"/>
              </a:rPr>
              <a:t>(</a:t>
            </a:r>
            <a:r>
              <a:rPr lang="hu-HU" sz="2000" b="1" i="1" dirty="0">
                <a:solidFill>
                  <a:srgbClr val="008080"/>
                </a:solidFill>
                <a:latin typeface="Corbel" pitchFamily="34" charset="0"/>
              </a:rPr>
              <a:t>retinacula </a:t>
            </a:r>
            <a:r>
              <a:rPr lang="hu-HU" sz="2000" b="1" i="1" dirty="0" err="1">
                <a:solidFill>
                  <a:srgbClr val="008080"/>
                </a:solidFill>
                <a:latin typeface="Corbel" pitchFamily="34" charset="0"/>
              </a:rPr>
              <a:t>mammae</a:t>
            </a:r>
            <a:r>
              <a:rPr lang="hu-HU" sz="2000" b="1" dirty="0">
                <a:solidFill>
                  <a:srgbClr val="008080"/>
                </a:solidFill>
                <a:latin typeface="Corbel" pitchFamily="34" charset="0"/>
              </a:rPr>
              <a:t>)</a:t>
            </a:r>
          </a:p>
          <a:p>
            <a:pPr marL="457200" indent="-457200">
              <a:defRPr/>
            </a:pPr>
            <a:endParaRPr lang="hu-HU" sz="800" b="1" dirty="0">
              <a:solidFill>
                <a:srgbClr val="008080"/>
              </a:solidFill>
              <a:latin typeface="Corbel" pitchFamily="34" charset="0"/>
            </a:endParaRPr>
          </a:p>
          <a:p>
            <a:pPr marL="457200" indent="-457200">
              <a:defRPr/>
            </a:pPr>
            <a:r>
              <a:rPr lang="hu-HU" sz="2000" b="1" dirty="0" err="1">
                <a:solidFill>
                  <a:srgbClr val="666699"/>
                </a:solidFill>
                <a:latin typeface="Corbel" pitchFamily="34" charset="0"/>
              </a:rPr>
              <a:t>Fascia</a:t>
            </a:r>
            <a:r>
              <a:rPr lang="hu-HU" sz="2000" b="1" dirty="0">
                <a:solidFill>
                  <a:srgbClr val="666699"/>
                </a:solidFill>
                <a:latin typeface="Corbel" pitchFamily="34" charset="0"/>
              </a:rPr>
              <a:t> </a:t>
            </a:r>
            <a:r>
              <a:rPr lang="hu-HU" sz="2000" b="1" dirty="0" err="1">
                <a:solidFill>
                  <a:srgbClr val="666699"/>
                </a:solidFill>
                <a:latin typeface="Corbel" pitchFamily="34" charset="0"/>
              </a:rPr>
              <a:t>spf</a:t>
            </a:r>
            <a:r>
              <a:rPr lang="hu-HU" sz="2000" b="1" dirty="0">
                <a:solidFill>
                  <a:srgbClr val="666699"/>
                </a:solidFill>
                <a:latin typeface="Corbel" pitchFamily="34" charset="0"/>
              </a:rPr>
              <a:t> belső lemeze</a:t>
            </a:r>
          </a:p>
          <a:p>
            <a:pPr marL="457200" indent="-457200">
              <a:defRPr/>
            </a:pPr>
            <a:r>
              <a:rPr lang="hu-HU" sz="2000" b="1" dirty="0">
                <a:solidFill>
                  <a:srgbClr val="666699"/>
                </a:solidFill>
                <a:latin typeface="Corbel" pitchFamily="34" charset="0"/>
              </a:rPr>
              <a:t>(</a:t>
            </a:r>
            <a:r>
              <a:rPr lang="hu-HU" sz="2000" b="1" dirty="0" err="1">
                <a:solidFill>
                  <a:srgbClr val="666699"/>
                </a:solidFill>
                <a:latin typeface="Corbel" pitchFamily="34" charset="0"/>
              </a:rPr>
              <a:t>fascia</a:t>
            </a:r>
            <a:r>
              <a:rPr lang="hu-HU" sz="2000" b="1" dirty="0">
                <a:solidFill>
                  <a:srgbClr val="666699"/>
                </a:solidFill>
                <a:latin typeface="Corbel" pitchFamily="34" charset="0"/>
              </a:rPr>
              <a:t> </a:t>
            </a:r>
            <a:r>
              <a:rPr lang="hu-HU" sz="2000" b="1" dirty="0" err="1">
                <a:solidFill>
                  <a:srgbClr val="666699"/>
                </a:solidFill>
                <a:latin typeface="Corbel" pitchFamily="34" charset="0"/>
              </a:rPr>
              <a:t>cervicalis</a:t>
            </a:r>
            <a:r>
              <a:rPr lang="hu-HU" sz="2000" b="1" dirty="0">
                <a:solidFill>
                  <a:srgbClr val="666699"/>
                </a:solidFill>
                <a:latin typeface="Corbel" pitchFamily="34" charset="0"/>
              </a:rPr>
              <a:t> folytatása)</a:t>
            </a:r>
          </a:p>
          <a:p>
            <a:pPr marL="457200" indent="-457200">
              <a:defRPr/>
            </a:pPr>
            <a:endParaRPr lang="hu-HU" sz="800" b="1" dirty="0">
              <a:solidFill>
                <a:srgbClr val="008080"/>
              </a:solidFill>
              <a:latin typeface="Corbel" pitchFamily="34" charset="0"/>
            </a:endParaRPr>
          </a:p>
          <a:p>
            <a:pPr marL="457200" indent="-457200">
              <a:defRPr/>
            </a:pPr>
            <a:r>
              <a:rPr lang="hu-HU" sz="2000" b="1" dirty="0" err="1">
                <a:solidFill>
                  <a:srgbClr val="008080"/>
                </a:solidFill>
                <a:latin typeface="Corbel" pitchFamily="34" charset="0"/>
              </a:rPr>
              <a:t>Spatium</a:t>
            </a:r>
            <a:r>
              <a:rPr lang="hu-HU" sz="2000" b="1" dirty="0">
                <a:solidFill>
                  <a:srgbClr val="008080"/>
                </a:solidFill>
                <a:latin typeface="Corbel" pitchFamily="34" charset="0"/>
              </a:rPr>
              <a:t> </a:t>
            </a:r>
            <a:r>
              <a:rPr lang="hu-HU" sz="2000" b="1" dirty="0" err="1">
                <a:solidFill>
                  <a:srgbClr val="008080"/>
                </a:solidFill>
                <a:latin typeface="Corbel" pitchFamily="34" charset="0"/>
              </a:rPr>
              <a:t>submammare</a:t>
            </a:r>
            <a:endParaRPr lang="hu-HU" sz="2000" b="1" dirty="0">
              <a:solidFill>
                <a:srgbClr val="008080"/>
              </a:solidFill>
              <a:latin typeface="Corbel" pitchFamily="34" charset="0"/>
            </a:endParaRPr>
          </a:p>
          <a:p>
            <a:pPr marL="457200" indent="-457200">
              <a:defRPr/>
            </a:pPr>
            <a:endParaRPr lang="hu-HU" sz="800" b="1" dirty="0">
              <a:solidFill>
                <a:srgbClr val="008080"/>
              </a:solidFill>
              <a:latin typeface="Corbel" pitchFamily="34" charset="0"/>
            </a:endParaRPr>
          </a:p>
          <a:p>
            <a:pPr marL="457200" indent="-457200">
              <a:defRPr/>
            </a:pPr>
            <a:r>
              <a:rPr lang="hu-HU" sz="2000" b="1" dirty="0" err="1">
                <a:solidFill>
                  <a:srgbClr val="666699"/>
                </a:solidFill>
                <a:latin typeface="Corbel" pitchFamily="34" charset="0"/>
              </a:rPr>
              <a:t>Fascia</a:t>
            </a:r>
            <a:r>
              <a:rPr lang="hu-HU" sz="2000" b="1" dirty="0">
                <a:solidFill>
                  <a:srgbClr val="666699"/>
                </a:solidFill>
                <a:latin typeface="Corbel" pitchFamily="34" charset="0"/>
              </a:rPr>
              <a:t> </a:t>
            </a:r>
            <a:r>
              <a:rPr lang="hu-HU" sz="2000" b="1" dirty="0" err="1">
                <a:solidFill>
                  <a:srgbClr val="666699"/>
                </a:solidFill>
                <a:latin typeface="Corbel" pitchFamily="34" charset="0"/>
              </a:rPr>
              <a:t>pectoralis</a:t>
            </a:r>
            <a:r>
              <a:rPr lang="hu-HU" sz="2000" b="1" dirty="0">
                <a:solidFill>
                  <a:srgbClr val="666699"/>
                </a:solidFill>
                <a:latin typeface="Corbel" pitchFamily="34" charset="0"/>
              </a:rPr>
              <a:t> (f. </a:t>
            </a:r>
            <a:r>
              <a:rPr lang="hu-HU" sz="2000" b="1" dirty="0" err="1">
                <a:solidFill>
                  <a:srgbClr val="666699"/>
                </a:solidFill>
                <a:latin typeface="Corbel" pitchFamily="34" charset="0"/>
              </a:rPr>
              <a:t>profunda</a:t>
            </a:r>
            <a:r>
              <a:rPr lang="hu-HU" sz="2000" b="1" dirty="0">
                <a:solidFill>
                  <a:srgbClr val="666699"/>
                </a:solidFill>
                <a:latin typeface="Corbel" pitchFamily="34" charset="0"/>
              </a:rPr>
              <a:t>)</a:t>
            </a:r>
          </a:p>
          <a:p>
            <a:pPr marL="457200" indent="-457200">
              <a:defRPr/>
            </a:pPr>
            <a:endParaRPr lang="hu-HU" sz="800" b="1" dirty="0">
              <a:solidFill>
                <a:srgbClr val="008080"/>
              </a:solidFill>
              <a:latin typeface="Corbel" pitchFamily="34" charset="0"/>
            </a:endParaRPr>
          </a:p>
          <a:p>
            <a:pPr marL="457200" indent="-457200">
              <a:defRPr/>
            </a:pPr>
            <a:r>
              <a:rPr lang="hu-HU" sz="2000" b="1" dirty="0">
                <a:solidFill>
                  <a:srgbClr val="C00000"/>
                </a:solidFill>
                <a:latin typeface="Corbel" pitchFamily="34" charset="0"/>
              </a:rPr>
              <a:t>M. </a:t>
            </a:r>
            <a:r>
              <a:rPr lang="hu-HU" sz="2000" b="1" dirty="0" err="1">
                <a:solidFill>
                  <a:srgbClr val="C00000"/>
                </a:solidFill>
                <a:latin typeface="Corbel" pitchFamily="34" charset="0"/>
              </a:rPr>
              <a:t>pectoralis</a:t>
            </a:r>
            <a:r>
              <a:rPr lang="hu-HU" sz="2000" b="1" dirty="0">
                <a:solidFill>
                  <a:srgbClr val="C00000"/>
                </a:solidFill>
                <a:latin typeface="Corbel" pitchFamily="34" charset="0"/>
              </a:rPr>
              <a:t> major</a:t>
            </a:r>
          </a:p>
          <a:p>
            <a:pPr marL="457200" indent="-457200">
              <a:defRPr/>
            </a:pPr>
            <a:endParaRPr lang="hu-HU" sz="800" b="1" dirty="0">
              <a:solidFill>
                <a:srgbClr val="008080"/>
              </a:solidFill>
              <a:latin typeface="Corbel" pitchFamily="34" charset="0"/>
            </a:endParaRPr>
          </a:p>
          <a:p>
            <a:pPr marL="457200" indent="-457200">
              <a:defRPr/>
            </a:pPr>
            <a:r>
              <a:rPr lang="hu-HU" sz="2000" b="1" dirty="0" err="1">
                <a:solidFill>
                  <a:srgbClr val="666699"/>
                </a:solidFill>
                <a:latin typeface="Corbel" pitchFamily="34" charset="0"/>
              </a:rPr>
              <a:t>Fascia</a:t>
            </a:r>
            <a:r>
              <a:rPr lang="hu-HU" sz="2000" b="1" dirty="0">
                <a:solidFill>
                  <a:srgbClr val="666699"/>
                </a:solidFill>
                <a:latin typeface="Corbel" pitchFamily="34" charset="0"/>
              </a:rPr>
              <a:t> </a:t>
            </a:r>
            <a:r>
              <a:rPr lang="hu-HU" sz="2000" b="1" dirty="0" err="1">
                <a:solidFill>
                  <a:srgbClr val="666699"/>
                </a:solidFill>
                <a:latin typeface="Corbel" pitchFamily="34" charset="0"/>
              </a:rPr>
              <a:t>clavipectoralis</a:t>
            </a:r>
            <a:endParaRPr lang="hu-HU" sz="2000" b="1" dirty="0">
              <a:solidFill>
                <a:srgbClr val="666699"/>
              </a:solidFill>
              <a:latin typeface="Corbel" pitchFamily="34" charset="0"/>
            </a:endParaRPr>
          </a:p>
          <a:p>
            <a:pPr marL="457200" indent="-457200">
              <a:defRPr/>
            </a:pPr>
            <a:r>
              <a:rPr lang="hu-HU" sz="2000" b="1" dirty="0">
                <a:solidFill>
                  <a:srgbClr val="008080"/>
                </a:solidFill>
                <a:latin typeface="Corbel" pitchFamily="34" charset="0"/>
              </a:rPr>
              <a:t>(</a:t>
            </a:r>
            <a:r>
              <a:rPr lang="hu-HU" sz="2000" b="1" i="1" dirty="0">
                <a:solidFill>
                  <a:srgbClr val="008080"/>
                </a:solidFill>
                <a:latin typeface="Corbel" pitchFamily="34" charset="0"/>
              </a:rPr>
              <a:t>része: </a:t>
            </a:r>
            <a:r>
              <a:rPr lang="hu-HU" sz="2000" b="1" i="1" dirty="0" err="1">
                <a:solidFill>
                  <a:srgbClr val="008080"/>
                </a:solidFill>
                <a:latin typeface="Corbel" pitchFamily="34" charset="0"/>
              </a:rPr>
              <a:t>lig</a:t>
            </a:r>
            <a:r>
              <a:rPr lang="hu-HU" sz="2000" b="1" i="1" dirty="0">
                <a:solidFill>
                  <a:srgbClr val="008080"/>
                </a:solidFill>
                <a:latin typeface="Corbel" pitchFamily="34" charset="0"/>
              </a:rPr>
              <a:t>. </a:t>
            </a:r>
            <a:r>
              <a:rPr lang="hu-HU" sz="2000" b="1" i="1" dirty="0" err="1">
                <a:solidFill>
                  <a:srgbClr val="008080"/>
                </a:solidFill>
                <a:latin typeface="Corbel" pitchFamily="34" charset="0"/>
              </a:rPr>
              <a:t>susp</a:t>
            </a:r>
            <a:r>
              <a:rPr lang="hu-HU" sz="2000" b="1" i="1" dirty="0">
                <a:solidFill>
                  <a:srgbClr val="008080"/>
                </a:solidFill>
                <a:latin typeface="Corbel" pitchFamily="34" charset="0"/>
              </a:rPr>
              <a:t>. </a:t>
            </a:r>
            <a:r>
              <a:rPr lang="hu-HU" sz="2000" b="1" i="1" dirty="0" err="1">
                <a:solidFill>
                  <a:srgbClr val="008080"/>
                </a:solidFill>
                <a:latin typeface="Corbel" pitchFamily="34" charset="0"/>
              </a:rPr>
              <a:t>axillae</a:t>
            </a:r>
            <a:r>
              <a:rPr lang="hu-HU" sz="2000" b="1" dirty="0">
                <a:solidFill>
                  <a:srgbClr val="008080"/>
                </a:solidFill>
                <a:latin typeface="Corbel" pitchFamily="34" charset="0"/>
              </a:rPr>
              <a:t>)</a:t>
            </a:r>
          </a:p>
          <a:p>
            <a:pPr marL="457200" indent="-457200">
              <a:defRPr/>
            </a:pPr>
            <a:endParaRPr lang="hu-HU" sz="800" b="1" dirty="0">
              <a:solidFill>
                <a:srgbClr val="008080"/>
              </a:solidFill>
              <a:latin typeface="Corbel" pitchFamily="34" charset="0"/>
            </a:endParaRPr>
          </a:p>
          <a:p>
            <a:pPr marL="457200" indent="-457200">
              <a:defRPr/>
            </a:pPr>
            <a:r>
              <a:rPr lang="hu-HU" sz="2000" b="1" dirty="0">
                <a:solidFill>
                  <a:srgbClr val="C00000"/>
                </a:solidFill>
                <a:latin typeface="Corbel" pitchFamily="34" charset="0"/>
              </a:rPr>
              <a:t>M. </a:t>
            </a:r>
            <a:r>
              <a:rPr lang="hu-HU" sz="2000" b="1" dirty="0" err="1">
                <a:solidFill>
                  <a:srgbClr val="C00000"/>
                </a:solidFill>
                <a:latin typeface="Corbel" pitchFamily="34" charset="0"/>
              </a:rPr>
              <a:t>pectoralis</a:t>
            </a:r>
            <a:r>
              <a:rPr lang="hu-HU" sz="2000" b="1" dirty="0">
                <a:solidFill>
                  <a:srgbClr val="C00000"/>
                </a:solidFill>
                <a:latin typeface="Corbel" pitchFamily="34" charset="0"/>
              </a:rPr>
              <a:t> minor</a:t>
            </a:r>
          </a:p>
        </p:txBody>
      </p:sp>
    </p:spTree>
    <p:extLst>
      <p:ext uri="{BB962C8B-B14F-4D97-AF65-F5344CB8AC3E}">
        <p14:creationId xmlns:p14="http://schemas.microsoft.com/office/powerpoint/2010/main" val="1246565269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84"/>
          <a:stretch>
            <a:fillRect/>
          </a:stretch>
        </p:blipFill>
        <p:spPr bwMode="auto">
          <a:xfrm>
            <a:off x="3216276" y="765175"/>
            <a:ext cx="6049963" cy="597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4151313" y="188913"/>
            <a:ext cx="157607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hu-HU" altLang="hu-HU" sz="3200" b="1" dirty="0" err="1" smtClean="0">
                <a:solidFill>
                  <a:srgbClr val="008080"/>
                </a:solidFill>
                <a:latin typeface="Corbel" panose="020B0503020204020204" pitchFamily="34" charset="0"/>
              </a:rPr>
              <a:t>Gefässe</a:t>
            </a:r>
            <a:endParaRPr lang="hu-HU" altLang="hu-HU" sz="3200" b="1" dirty="0">
              <a:solidFill>
                <a:srgbClr val="008080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9253349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3071814" y="6246814"/>
            <a:ext cx="2592387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hu-HU" altLang="hu-HU" sz="1200" b="1" i="1">
                <a:solidFill>
                  <a:schemeClr val="bg1"/>
                </a:solidFill>
                <a:latin typeface="Calibri" panose="020F0502020204030204" pitchFamily="34" charset="0"/>
              </a:rPr>
              <a:t>Dr. Béla Ákos Molnár</a:t>
            </a:r>
          </a:p>
          <a:p>
            <a:pPr eaLnBrk="1" hangingPunct="1"/>
            <a:r>
              <a:rPr lang="hu-HU" altLang="hu-HU" sz="1100" i="1">
                <a:solidFill>
                  <a:schemeClr val="bg1"/>
                </a:solidFill>
                <a:latin typeface="Calibri" panose="020F0502020204030204" pitchFamily="34" charset="0"/>
              </a:rPr>
              <a:t>Adjunct Professor</a:t>
            </a:r>
          </a:p>
          <a:p>
            <a:pPr eaLnBrk="1" hangingPunct="1"/>
            <a:r>
              <a:rPr lang="hu-HU" altLang="hu-HU" sz="1100" i="1">
                <a:solidFill>
                  <a:schemeClr val="bg1"/>
                </a:solidFill>
                <a:latin typeface="Calibri" panose="020F0502020204030204" pitchFamily="34" charset="0"/>
              </a:rPr>
              <a:t>Semmelweis University 1st Surgery Clinic</a:t>
            </a:r>
          </a:p>
        </p:txBody>
      </p:sp>
      <p:pic>
        <p:nvPicPr>
          <p:cNvPr id="29699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4437064"/>
            <a:ext cx="3384550" cy="220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6" y="1125539"/>
            <a:ext cx="3311525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40" t="10938" b="4567"/>
          <a:stretch>
            <a:fillRect/>
          </a:stretch>
        </p:blipFill>
        <p:spPr bwMode="auto">
          <a:xfrm>
            <a:off x="7535864" y="1700214"/>
            <a:ext cx="2605087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Text Box 14"/>
          <p:cNvSpPr txBox="1">
            <a:spLocks noChangeArrowheads="1"/>
          </p:cNvSpPr>
          <p:nvPr/>
        </p:nvSpPr>
        <p:spPr bwMode="auto">
          <a:xfrm>
            <a:off x="3287714" y="188913"/>
            <a:ext cx="51403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hu-HU" altLang="hu-HU" sz="3200" b="1">
                <a:solidFill>
                  <a:srgbClr val="008080"/>
                </a:solidFill>
                <a:latin typeface="Corbel" panose="020B0503020204020204" pitchFamily="34" charset="0"/>
              </a:rPr>
              <a:t>AZ EMLŐRÁK DIAGNÓZISA</a:t>
            </a:r>
          </a:p>
        </p:txBody>
      </p:sp>
      <p:pic>
        <p:nvPicPr>
          <p:cNvPr id="29703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60" r="28644" b="25522"/>
          <a:stretch>
            <a:fillRect/>
          </a:stretch>
        </p:blipFill>
        <p:spPr bwMode="auto">
          <a:xfrm>
            <a:off x="5232401" y="3357564"/>
            <a:ext cx="1782763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4" name="Rectangle 16"/>
          <p:cNvSpPr>
            <a:spLocks noChangeArrowheads="1"/>
          </p:cNvSpPr>
          <p:nvPr/>
        </p:nvSpPr>
        <p:spPr bwMode="auto">
          <a:xfrm>
            <a:off x="5232400" y="3284539"/>
            <a:ext cx="108108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hu-HU" altLang="hu-HU" sz="2000" b="1" i="1">
                <a:solidFill>
                  <a:srgbClr val="008080"/>
                </a:solidFill>
                <a:latin typeface="Corbel" panose="020B0503020204020204" pitchFamily="34" charset="0"/>
              </a:rPr>
              <a:t>her-2</a:t>
            </a:r>
            <a:r>
              <a:rPr lang="hu-HU" altLang="hu-HU" sz="2000" b="1">
                <a:solidFill>
                  <a:srgbClr val="008080"/>
                </a:solidFill>
                <a:latin typeface="Corbel" panose="020B0503020204020204" pitchFamily="34" charset="0"/>
              </a:rPr>
              <a:t> </a:t>
            </a:r>
            <a:r>
              <a:rPr lang="hu-HU" altLang="hu-HU" sz="2000" b="1" i="1">
                <a:solidFill>
                  <a:srgbClr val="008080"/>
                </a:solidFill>
                <a:latin typeface="Corbel" panose="020B0503020204020204" pitchFamily="34" charset="0"/>
              </a:rPr>
              <a:t>ICC</a:t>
            </a:r>
          </a:p>
        </p:txBody>
      </p:sp>
      <p:sp>
        <p:nvSpPr>
          <p:cNvPr id="29705" name="Rectangle 17"/>
          <p:cNvSpPr>
            <a:spLocks noChangeArrowheads="1"/>
          </p:cNvSpPr>
          <p:nvPr/>
        </p:nvSpPr>
        <p:spPr bwMode="auto">
          <a:xfrm>
            <a:off x="7104064" y="4064000"/>
            <a:ext cx="3563937" cy="122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hu-HU" altLang="hu-HU" sz="2000" b="1">
                <a:solidFill>
                  <a:srgbClr val="008080"/>
                </a:solidFill>
                <a:latin typeface="Corbel" panose="020B0503020204020204" pitchFamily="34" charset="0"/>
              </a:rPr>
              <a:t>További vizsgálatok:</a:t>
            </a:r>
            <a:r>
              <a:rPr lang="hu-HU" altLang="hu-HU" sz="1800">
                <a:solidFill>
                  <a:srgbClr val="008080"/>
                </a:solidFill>
                <a:latin typeface="Corbel" panose="020B0503020204020204" pitchFamily="34" charset="0"/>
              </a:rPr>
              <a:t> </a:t>
            </a:r>
          </a:p>
          <a:p>
            <a:pPr eaLnBrk="1" hangingPunct="1"/>
            <a:r>
              <a:rPr lang="hu-HU" altLang="hu-HU" sz="1800">
                <a:solidFill>
                  <a:srgbClr val="008080"/>
                </a:solidFill>
                <a:latin typeface="Corbel" panose="020B0503020204020204" pitchFamily="34" charset="0"/>
              </a:rPr>
              <a:t>oestrogen, progesteron  ICC</a:t>
            </a:r>
          </a:p>
          <a:p>
            <a:pPr eaLnBrk="1" hangingPunct="1"/>
            <a:r>
              <a:rPr lang="hu-HU" altLang="hu-HU" sz="1800">
                <a:solidFill>
                  <a:srgbClr val="008080"/>
                </a:solidFill>
                <a:latin typeface="Corbel" panose="020B0503020204020204" pitchFamily="34" charset="0"/>
              </a:rPr>
              <a:t>Egyéb markerek: </a:t>
            </a:r>
          </a:p>
          <a:p>
            <a:pPr eaLnBrk="1" hangingPunct="1"/>
            <a:r>
              <a:rPr lang="hu-HU" altLang="hu-HU" sz="1800">
                <a:solidFill>
                  <a:srgbClr val="008080"/>
                </a:solidFill>
                <a:latin typeface="Corbel" panose="020B0503020204020204" pitchFamily="34" charset="0"/>
              </a:rPr>
              <a:t>pl. proliferációs ráta (%)</a:t>
            </a:r>
          </a:p>
        </p:txBody>
      </p:sp>
      <p:pic>
        <p:nvPicPr>
          <p:cNvPr id="29706" name="Picture 2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400" y="1700214"/>
            <a:ext cx="1943100" cy="154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7" name="Picture 2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62" b="8493"/>
          <a:stretch>
            <a:fillRect/>
          </a:stretch>
        </p:blipFill>
        <p:spPr bwMode="auto">
          <a:xfrm>
            <a:off x="7175501" y="5300664"/>
            <a:ext cx="2881313" cy="135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8" name="Rectangle 29"/>
          <p:cNvSpPr>
            <a:spLocks noChangeArrowheads="1"/>
          </p:cNvSpPr>
          <p:nvPr/>
        </p:nvSpPr>
        <p:spPr bwMode="auto">
          <a:xfrm>
            <a:off x="9048750" y="6151564"/>
            <a:ext cx="935038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hu-HU" altLang="hu-HU" sz="2000" b="1">
                <a:solidFill>
                  <a:srgbClr val="008080"/>
                </a:solidFill>
                <a:latin typeface="Corbel" panose="020B0503020204020204" pitchFamily="34" charset="0"/>
              </a:rPr>
              <a:t>Ki 67</a:t>
            </a:r>
          </a:p>
        </p:txBody>
      </p:sp>
      <p:sp>
        <p:nvSpPr>
          <p:cNvPr id="29709" name="Rectangle 30"/>
          <p:cNvSpPr>
            <a:spLocks noChangeArrowheads="1"/>
          </p:cNvSpPr>
          <p:nvPr/>
        </p:nvSpPr>
        <p:spPr bwMode="auto">
          <a:xfrm>
            <a:off x="5087939" y="836613"/>
            <a:ext cx="45624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hu-HU" altLang="hu-HU" b="1">
                <a:solidFill>
                  <a:srgbClr val="008080"/>
                </a:solidFill>
                <a:latin typeface="Corbel" panose="020B0503020204020204" pitchFamily="34" charset="0"/>
              </a:rPr>
              <a:t>       Grading, Staging</a:t>
            </a:r>
          </a:p>
          <a:p>
            <a:pPr eaLnBrk="1" hangingPunct="1"/>
            <a:r>
              <a:rPr lang="hu-HU" altLang="hu-HU" sz="2000" b="1">
                <a:solidFill>
                  <a:srgbClr val="008080"/>
                </a:solidFill>
                <a:latin typeface="Corbel" panose="020B0503020204020204" pitchFamily="34" charset="0"/>
              </a:rPr>
              <a:t>Citológia, szövettan</a:t>
            </a:r>
            <a:r>
              <a:rPr lang="hu-HU" altLang="hu-HU" b="1">
                <a:solidFill>
                  <a:srgbClr val="008080"/>
                </a:solidFill>
                <a:latin typeface="Corbel" panose="020B0503020204020204" pitchFamily="34" charset="0"/>
              </a:rPr>
              <a:t>      </a:t>
            </a:r>
            <a:r>
              <a:rPr lang="hu-HU" altLang="hu-HU" sz="2000" b="1">
                <a:solidFill>
                  <a:srgbClr val="008080"/>
                </a:solidFill>
                <a:latin typeface="Corbel" panose="020B0503020204020204" pitchFamily="34" charset="0"/>
              </a:rPr>
              <a:t>PETCT</a:t>
            </a:r>
          </a:p>
        </p:txBody>
      </p:sp>
      <p:sp>
        <p:nvSpPr>
          <p:cNvPr id="29710" name="Rectangle 31"/>
          <p:cNvSpPr>
            <a:spLocks noChangeArrowheads="1"/>
          </p:cNvSpPr>
          <p:nvPr/>
        </p:nvSpPr>
        <p:spPr bwMode="auto">
          <a:xfrm>
            <a:off x="5232401" y="1685926"/>
            <a:ext cx="18002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hu-HU" altLang="hu-HU" sz="1600" b="1" i="1">
                <a:solidFill>
                  <a:schemeClr val="bg1"/>
                </a:solidFill>
                <a:latin typeface="Corbel" panose="020B0503020204020204" pitchFamily="34" charset="0"/>
              </a:rPr>
              <a:t>her-2 </a:t>
            </a:r>
            <a:r>
              <a:rPr lang="hu-HU" altLang="hu-HU" sz="1600" b="1">
                <a:solidFill>
                  <a:schemeClr val="bg1"/>
                </a:solidFill>
                <a:latin typeface="Corbel" panose="020B0503020204020204" pitchFamily="34" charset="0"/>
              </a:rPr>
              <a:t>   </a:t>
            </a:r>
            <a:r>
              <a:rPr lang="hu-HU" altLang="hu-HU" sz="1800" b="1" i="1">
                <a:solidFill>
                  <a:schemeClr val="bg1"/>
                </a:solidFill>
                <a:latin typeface="Corbel" panose="020B0503020204020204" pitchFamily="34" charset="0"/>
              </a:rPr>
              <a:t>FISH</a:t>
            </a:r>
          </a:p>
        </p:txBody>
      </p:sp>
    </p:spTree>
    <p:extLst>
      <p:ext uri="{BB962C8B-B14F-4D97-AF65-F5344CB8AC3E}">
        <p14:creationId xmlns:p14="http://schemas.microsoft.com/office/powerpoint/2010/main" val="3365696279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6" descr="impl001_mo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6" y="1557338"/>
            <a:ext cx="3673475" cy="338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Rectangle 2"/>
          <p:cNvSpPr>
            <a:spLocks noChangeArrowheads="1"/>
          </p:cNvSpPr>
          <p:nvPr/>
        </p:nvSpPr>
        <p:spPr bwMode="auto">
          <a:xfrm>
            <a:off x="1703389" y="188913"/>
            <a:ext cx="684053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hu-HU" altLang="hu-HU" sz="3600" b="1">
              <a:solidFill>
                <a:srgbClr val="008080"/>
              </a:solidFill>
              <a:latin typeface="Calibri" panose="020F0502020204030204" pitchFamily="34" charset="0"/>
            </a:endParaRPr>
          </a:p>
        </p:txBody>
      </p:sp>
      <p:sp>
        <p:nvSpPr>
          <p:cNvPr id="35844" name="Rectangle 6"/>
          <p:cNvSpPr>
            <a:spLocks noChangeArrowheads="1"/>
          </p:cNvSpPr>
          <p:nvPr/>
        </p:nvSpPr>
        <p:spPr bwMode="auto">
          <a:xfrm>
            <a:off x="3359150" y="260351"/>
            <a:ext cx="56261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/>
            <a:r>
              <a:rPr lang="hu-HU" altLang="hu-HU" sz="3200" b="1">
                <a:solidFill>
                  <a:srgbClr val="008080"/>
                </a:solidFill>
                <a:latin typeface="Corbel" panose="020B0503020204020204" pitchFamily="34" charset="0"/>
              </a:rPr>
              <a:t>EGYFÁZISÚ REKONSTRUKCIÓ</a:t>
            </a:r>
          </a:p>
          <a:p>
            <a:pPr algn="ctr" eaLnBrk="1" hangingPunct="1"/>
            <a:r>
              <a:rPr lang="hu-HU" altLang="hu-HU" sz="3200" b="1">
                <a:solidFill>
                  <a:srgbClr val="008080"/>
                </a:solidFill>
                <a:latin typeface="Corbel" panose="020B0503020204020204" pitchFamily="34" charset="0"/>
              </a:rPr>
              <a:t>Expander implantatummal</a:t>
            </a:r>
          </a:p>
        </p:txBody>
      </p:sp>
      <p:pic>
        <p:nvPicPr>
          <p:cNvPr id="35845" name="Picture 5" descr="impl00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689"/>
          <a:stretch>
            <a:fillRect/>
          </a:stretch>
        </p:blipFill>
        <p:spPr bwMode="auto">
          <a:xfrm>
            <a:off x="5880100" y="1484313"/>
            <a:ext cx="2355850" cy="504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5" descr="impl00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07"/>
          <a:stretch>
            <a:fillRect/>
          </a:stretch>
        </p:blipFill>
        <p:spPr bwMode="auto">
          <a:xfrm>
            <a:off x="8394700" y="1700213"/>
            <a:ext cx="2273300" cy="482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Picture 2" descr="H:\dia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611" r="53940"/>
          <a:stretch>
            <a:fillRect/>
          </a:stretch>
        </p:blipFill>
        <p:spPr bwMode="auto">
          <a:xfrm>
            <a:off x="1524000" y="5734050"/>
            <a:ext cx="4211638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8" name="Rectangle 11"/>
          <p:cNvSpPr>
            <a:spLocks noChangeArrowheads="1"/>
          </p:cNvSpPr>
          <p:nvPr/>
        </p:nvSpPr>
        <p:spPr bwMode="auto">
          <a:xfrm>
            <a:off x="3071814" y="6092825"/>
            <a:ext cx="2592387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hu-HU" altLang="hu-HU" sz="1200" b="1" i="1">
                <a:solidFill>
                  <a:schemeClr val="bg1"/>
                </a:solidFill>
                <a:latin typeface="Calibri" panose="020F0502020204030204" pitchFamily="34" charset="0"/>
              </a:rPr>
              <a:t>Dr. Molnár Béla Ákos</a:t>
            </a:r>
          </a:p>
          <a:p>
            <a:pPr eaLnBrk="1" hangingPunct="1"/>
            <a:r>
              <a:rPr lang="hu-HU" altLang="hu-HU" sz="1100" i="1">
                <a:solidFill>
                  <a:schemeClr val="bg1"/>
                </a:solidFill>
                <a:latin typeface="Calibri" panose="020F0502020204030204" pitchFamily="34" charset="0"/>
              </a:rPr>
              <a:t>Egyetemi adjunktus</a:t>
            </a:r>
          </a:p>
          <a:p>
            <a:pPr eaLnBrk="1" hangingPunct="1"/>
            <a:r>
              <a:rPr lang="hu-HU" altLang="hu-HU" sz="1100" i="1">
                <a:solidFill>
                  <a:schemeClr val="bg1"/>
                </a:solidFill>
                <a:latin typeface="Calibri" panose="020F0502020204030204" pitchFamily="34" charset="0"/>
              </a:rPr>
              <a:t>Semmelweis Egyetem I. Sebészeti Klinika</a:t>
            </a:r>
          </a:p>
        </p:txBody>
      </p:sp>
    </p:spTree>
    <p:extLst>
      <p:ext uri="{BB962C8B-B14F-4D97-AF65-F5344CB8AC3E}">
        <p14:creationId xmlns:p14="http://schemas.microsoft.com/office/powerpoint/2010/main" val="654088484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t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1125538"/>
            <a:ext cx="3816350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9" name="Text Box 3"/>
          <p:cNvSpPr txBox="1">
            <a:spLocks noChangeArrowheads="1"/>
          </p:cNvSpPr>
          <p:nvPr/>
        </p:nvSpPr>
        <p:spPr bwMode="auto">
          <a:xfrm>
            <a:off x="1755775" y="614363"/>
            <a:ext cx="3638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hu-HU" i="0">
                <a:latin typeface="Times New Roman" panose="02020603050405020304" pitchFamily="18" charset="0"/>
              </a:rPr>
              <a:t>Thorax, axialis irányú CT felvétel / 3.</a:t>
            </a:r>
          </a:p>
        </p:txBody>
      </p:sp>
      <p:sp>
        <p:nvSpPr>
          <p:cNvPr id="88068" name="Text Box 4"/>
          <p:cNvSpPr txBox="1">
            <a:spLocks noChangeArrowheads="1"/>
          </p:cNvSpPr>
          <p:nvPr/>
        </p:nvSpPr>
        <p:spPr bwMode="auto">
          <a:xfrm>
            <a:off x="1703389" y="4365625"/>
            <a:ext cx="3959225" cy="191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hu-HU" altLang="hu-HU" sz="1200" i="0">
                <a:latin typeface="Times New Roman" panose="02020603050405020304" pitchFamily="18" charset="0"/>
              </a:rPr>
              <a:t>M. pectoralis major</a:t>
            </a:r>
          </a:p>
          <a:p>
            <a:pPr eaLnBrk="1" hangingPunct="1">
              <a:lnSpc>
                <a:spcPct val="40000"/>
              </a:lnSpc>
              <a:spcBef>
                <a:spcPct val="50000"/>
              </a:spcBef>
              <a:buFontTx/>
              <a:buAutoNum type="arabicPeriod"/>
            </a:pPr>
            <a:r>
              <a:rPr lang="hu-HU" altLang="hu-HU" sz="1200" i="0">
                <a:latin typeface="Times New Roman" panose="02020603050405020304" pitchFamily="18" charset="0"/>
              </a:rPr>
              <a:t>Sternum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  <a:buFontTx/>
              <a:buAutoNum type="arabicPeriod"/>
            </a:pPr>
            <a:r>
              <a:rPr lang="hu-HU" altLang="hu-HU" sz="1200" i="0">
                <a:latin typeface="Times New Roman" panose="02020603050405020304" pitchFamily="18" charset="0"/>
              </a:rPr>
              <a:t>M. pectoralis minor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  <a:buFontTx/>
              <a:buAutoNum type="arabicPeriod"/>
            </a:pPr>
            <a:r>
              <a:rPr lang="hu-HU" altLang="hu-HU" sz="1200" i="0">
                <a:latin typeface="Times New Roman" panose="02020603050405020304" pitchFamily="18" charset="0"/>
              </a:rPr>
              <a:t>V. brachiocephalica dext.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  <a:buFontTx/>
              <a:buAutoNum type="arabicPeriod"/>
            </a:pPr>
            <a:r>
              <a:rPr lang="hu-HU" altLang="hu-HU" sz="1200" i="0">
                <a:latin typeface="Times New Roman" panose="02020603050405020304" pitchFamily="18" charset="0"/>
              </a:rPr>
              <a:t>V. brachiocephalica sin.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  <a:buFontTx/>
              <a:buAutoNum type="arabicPeriod"/>
            </a:pPr>
            <a:r>
              <a:rPr lang="hu-HU" altLang="hu-HU" sz="1200" i="0">
                <a:latin typeface="Times New Roman" panose="02020603050405020304" pitchFamily="18" charset="0"/>
              </a:rPr>
              <a:t>A. brachiocephalica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  <a:buFontTx/>
              <a:buAutoNum type="arabicPeriod"/>
            </a:pPr>
            <a:r>
              <a:rPr lang="hu-HU" altLang="hu-HU" sz="1200" i="0">
                <a:latin typeface="Times New Roman" panose="02020603050405020304" pitchFamily="18" charset="0"/>
              </a:rPr>
              <a:t>A. carotis commun. sin.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  <a:buFontTx/>
              <a:buAutoNum type="arabicPeriod"/>
            </a:pPr>
            <a:r>
              <a:rPr lang="hu-HU" altLang="hu-HU" sz="1200" i="0">
                <a:latin typeface="Times New Roman" panose="02020603050405020304" pitchFamily="18" charset="0"/>
              </a:rPr>
              <a:t>Trachea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  <a:buFontTx/>
              <a:buAutoNum type="arabicPeriod"/>
            </a:pPr>
            <a:r>
              <a:rPr lang="hu-HU" altLang="hu-HU" sz="1200" i="0">
                <a:latin typeface="Times New Roman" panose="02020603050405020304" pitchFamily="18" charset="0"/>
              </a:rPr>
              <a:t>Oesophagus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  <a:buFontTx/>
              <a:buAutoNum type="arabicPeriod"/>
            </a:pPr>
            <a:r>
              <a:rPr lang="hu-HU" altLang="hu-HU" sz="1200" i="0">
                <a:latin typeface="Times New Roman" panose="02020603050405020304" pitchFamily="18" charset="0"/>
              </a:rPr>
              <a:t>A. subclavia sin.</a:t>
            </a:r>
          </a:p>
        </p:txBody>
      </p:sp>
      <p:pic>
        <p:nvPicPr>
          <p:cNvPr id="70661" name="Picture 5" descr="T 5 i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175" y="1196975"/>
            <a:ext cx="4032250" cy="315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70" name="Text Box 6"/>
          <p:cNvSpPr txBox="1">
            <a:spLocks noChangeArrowheads="1"/>
          </p:cNvSpPr>
          <p:nvPr/>
        </p:nvSpPr>
        <p:spPr bwMode="auto">
          <a:xfrm>
            <a:off x="5808663" y="4292600"/>
            <a:ext cx="3600450" cy="2300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AutoNum type="arabicPeriod" startAt="11"/>
            </a:pPr>
            <a:r>
              <a:rPr lang="hu-HU" altLang="hu-HU" sz="1200" i="0">
                <a:latin typeface="Times New Roman" panose="02020603050405020304" pitchFamily="18" charset="0"/>
              </a:rPr>
              <a:t>M. latissimus dorsi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  <a:buFontTx/>
              <a:buAutoNum type="arabicPeriod" startAt="11"/>
            </a:pPr>
            <a:r>
              <a:rPr lang="hu-HU" altLang="hu-HU" sz="1200" i="0">
                <a:latin typeface="Times New Roman" panose="02020603050405020304" pitchFamily="18" charset="0"/>
              </a:rPr>
              <a:t>M. teres major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  <a:buFontTx/>
              <a:buAutoNum type="arabicPeriod" startAt="11"/>
            </a:pPr>
            <a:r>
              <a:rPr lang="hu-HU" altLang="hu-HU" sz="1200" i="0">
                <a:latin typeface="Times New Roman" panose="02020603050405020304" pitchFamily="18" charset="0"/>
              </a:rPr>
              <a:t>Costa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  <a:buFontTx/>
              <a:buAutoNum type="arabicPeriod" startAt="11"/>
            </a:pPr>
            <a:r>
              <a:rPr lang="hu-HU" altLang="hu-HU" sz="1200" i="0">
                <a:latin typeface="Times New Roman" panose="02020603050405020304" pitchFamily="18" charset="0"/>
              </a:rPr>
              <a:t>Vertebra thoracica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  <a:buFontTx/>
              <a:buAutoNum type="arabicPeriod" startAt="11"/>
            </a:pPr>
            <a:r>
              <a:rPr lang="hu-HU" altLang="hu-HU" sz="1200" i="0">
                <a:latin typeface="Times New Roman" panose="02020603050405020304" pitchFamily="18" charset="0"/>
              </a:rPr>
              <a:t>M. subscapularis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  <a:buFontTx/>
              <a:buAutoNum type="arabicPeriod" startAt="11"/>
            </a:pPr>
            <a:r>
              <a:rPr lang="hu-HU" altLang="hu-HU" sz="1200" i="0">
                <a:latin typeface="Times New Roman" panose="02020603050405020304" pitchFamily="18" charset="0"/>
              </a:rPr>
              <a:t>M. erector spinae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  <a:buFontTx/>
              <a:buAutoNum type="arabicPeriod" startAt="11"/>
            </a:pPr>
            <a:r>
              <a:rPr lang="hu-HU" altLang="hu-HU" sz="1200" i="0">
                <a:latin typeface="Times New Roman" panose="02020603050405020304" pitchFamily="18" charset="0"/>
              </a:rPr>
              <a:t>Mm. rhomboidei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  <a:buFontTx/>
              <a:buAutoNum type="arabicPeriod" startAt="11"/>
            </a:pPr>
            <a:r>
              <a:rPr lang="hu-HU" altLang="hu-HU" sz="1200" i="0">
                <a:latin typeface="Times New Roman" panose="02020603050405020304" pitchFamily="18" charset="0"/>
              </a:rPr>
              <a:t>M. infraspinatus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  <a:buFontTx/>
              <a:buAutoNum type="arabicPeriod" startAt="11"/>
            </a:pPr>
            <a:r>
              <a:rPr lang="hu-HU" altLang="hu-HU" sz="1200" i="0">
                <a:latin typeface="Times New Roman" panose="02020603050405020304" pitchFamily="18" charset="0"/>
              </a:rPr>
              <a:t>Spina scapulae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  <a:buFontTx/>
              <a:buAutoNum type="arabicPeriod" startAt="11"/>
            </a:pPr>
            <a:r>
              <a:rPr lang="hu-HU" altLang="hu-HU" sz="1200" i="0">
                <a:latin typeface="Times New Roman" panose="02020603050405020304" pitchFamily="18" charset="0"/>
              </a:rPr>
              <a:t>M. supraspinatus 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  <a:buFontTx/>
              <a:buAutoNum type="arabicPeriod" startAt="11"/>
            </a:pPr>
            <a:r>
              <a:rPr lang="hu-HU" altLang="hu-HU" sz="1200" i="0">
                <a:latin typeface="Times New Roman" panose="02020603050405020304" pitchFamily="18" charset="0"/>
              </a:rPr>
              <a:t>M. trapezius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  <a:buFontTx/>
              <a:buAutoNum type="arabicPeriod" startAt="11"/>
            </a:pPr>
            <a:endParaRPr lang="hu-HU" altLang="hu-HU" sz="1200" i="0">
              <a:latin typeface="Times New Roman" panose="02020603050405020304" pitchFamily="18" charset="0"/>
            </a:endParaRPr>
          </a:p>
        </p:txBody>
      </p:sp>
      <p:pic>
        <p:nvPicPr>
          <p:cNvPr id="7066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51" y="604839"/>
            <a:ext cx="708025" cy="66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88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68" grpId="0"/>
      <p:bldP spid="88070" grpId="0" build="allAtOnce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t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1100138"/>
            <a:ext cx="3816350" cy="349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3" name="Text Box 3"/>
          <p:cNvSpPr txBox="1">
            <a:spLocks noChangeArrowheads="1"/>
          </p:cNvSpPr>
          <p:nvPr/>
        </p:nvSpPr>
        <p:spPr bwMode="auto">
          <a:xfrm>
            <a:off x="1774825" y="4868864"/>
            <a:ext cx="3816350" cy="1379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hu-HU" altLang="hu-HU" sz="1200" i="0">
                <a:latin typeface="Times New Roman" panose="02020603050405020304" pitchFamily="18" charset="0"/>
              </a:rPr>
              <a:t>Cartilago costalis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  <a:buFontTx/>
              <a:buAutoNum type="arabicPeriod"/>
            </a:pPr>
            <a:r>
              <a:rPr lang="hu-HU" altLang="hu-HU" sz="1200" i="0">
                <a:latin typeface="Times New Roman" panose="02020603050405020304" pitchFamily="18" charset="0"/>
              </a:rPr>
              <a:t>Processus xiphoideus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  <a:buFontTx/>
              <a:buAutoNum type="arabicPeriod"/>
            </a:pPr>
            <a:r>
              <a:rPr lang="hu-HU" altLang="hu-HU" sz="1200" i="0">
                <a:latin typeface="Times New Roman" panose="02020603050405020304" pitchFamily="18" charset="0"/>
              </a:rPr>
              <a:t>M. serratus ant.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  <a:buFontTx/>
              <a:buAutoNum type="arabicPeriod"/>
            </a:pPr>
            <a:r>
              <a:rPr lang="hu-HU" altLang="hu-HU" sz="1200" i="0">
                <a:latin typeface="Times New Roman" panose="02020603050405020304" pitchFamily="18" charset="0"/>
              </a:rPr>
              <a:t>Pulmo (lobus medius)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  <a:buFontTx/>
              <a:buAutoNum type="arabicPeriod"/>
            </a:pPr>
            <a:r>
              <a:rPr lang="hu-HU" altLang="hu-HU" sz="1200" i="0">
                <a:latin typeface="Times New Roman" panose="02020603050405020304" pitchFamily="18" charset="0"/>
              </a:rPr>
              <a:t>Jobb kamra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  <a:buFontTx/>
              <a:buAutoNum type="arabicPeriod"/>
            </a:pPr>
            <a:r>
              <a:rPr lang="hu-HU" altLang="hu-HU" sz="1200" i="0">
                <a:latin typeface="Times New Roman" panose="02020603050405020304" pitchFamily="18" charset="0"/>
              </a:rPr>
              <a:t>Jobb pitvar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  <a:buFontTx/>
              <a:buAutoNum type="arabicPeriod"/>
            </a:pPr>
            <a:r>
              <a:rPr lang="hu-HU" altLang="hu-HU" sz="1200" i="0">
                <a:latin typeface="Times New Roman" panose="02020603050405020304" pitchFamily="18" charset="0"/>
              </a:rPr>
              <a:t>Bal kamra</a:t>
            </a:r>
          </a:p>
        </p:txBody>
      </p:sp>
      <p:sp>
        <p:nvSpPr>
          <p:cNvPr id="102404" name="Text Box 4"/>
          <p:cNvSpPr txBox="1">
            <a:spLocks noChangeArrowheads="1"/>
          </p:cNvSpPr>
          <p:nvPr/>
        </p:nvSpPr>
        <p:spPr bwMode="auto">
          <a:xfrm>
            <a:off x="5951538" y="4868864"/>
            <a:ext cx="3816350" cy="1379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AutoNum type="arabicPeriod" startAt="8"/>
            </a:pPr>
            <a:r>
              <a:rPr lang="hu-HU" altLang="hu-HU" sz="1200" i="0">
                <a:latin typeface="Times New Roman" panose="02020603050405020304" pitchFamily="18" charset="0"/>
              </a:rPr>
              <a:t>Bal pitvar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  <a:buFontTx/>
              <a:buAutoNum type="arabicPeriod" startAt="8"/>
            </a:pPr>
            <a:r>
              <a:rPr lang="hu-HU" altLang="hu-HU" sz="1200" i="0">
                <a:latin typeface="Times New Roman" panose="02020603050405020304" pitchFamily="18" charset="0"/>
              </a:rPr>
              <a:t>Oesophagus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  <a:buFontTx/>
              <a:buAutoNum type="arabicPeriod" startAt="8"/>
            </a:pPr>
            <a:r>
              <a:rPr lang="hu-HU" altLang="hu-HU" sz="1200" i="0">
                <a:latin typeface="Times New Roman" panose="02020603050405020304" pitchFamily="18" charset="0"/>
              </a:rPr>
              <a:t>Aorta thoracica desc.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  <a:buFontTx/>
              <a:buAutoNum type="arabicPeriod" startAt="8"/>
            </a:pPr>
            <a:r>
              <a:rPr lang="hu-HU" altLang="hu-HU" sz="1200" i="0">
                <a:latin typeface="Times New Roman" panose="02020603050405020304" pitchFamily="18" charset="0"/>
              </a:rPr>
              <a:t>M. latissimus dorsi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  <a:buFontTx/>
              <a:buAutoNum type="arabicPeriod" startAt="8"/>
            </a:pPr>
            <a:r>
              <a:rPr lang="hu-HU" altLang="hu-HU" sz="1200" i="0">
                <a:latin typeface="Times New Roman" panose="02020603050405020304" pitchFamily="18" charset="0"/>
              </a:rPr>
              <a:t>Vertebra thoracica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  <a:buFontTx/>
              <a:buAutoNum type="arabicPeriod" startAt="8"/>
            </a:pPr>
            <a:r>
              <a:rPr lang="hu-HU" altLang="hu-HU" sz="1200" i="0">
                <a:latin typeface="Times New Roman" panose="02020603050405020304" pitchFamily="18" charset="0"/>
              </a:rPr>
              <a:t>M. erector spinae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  <a:buFontTx/>
              <a:buAutoNum type="arabicPeriod" startAt="8"/>
            </a:pPr>
            <a:r>
              <a:rPr lang="hu-HU" altLang="hu-HU" sz="1200" i="0">
                <a:latin typeface="Times New Roman" panose="02020603050405020304" pitchFamily="18" charset="0"/>
              </a:rPr>
              <a:t>M. trapezius</a:t>
            </a:r>
          </a:p>
        </p:txBody>
      </p:sp>
      <p:pic>
        <p:nvPicPr>
          <p:cNvPr id="84997" name="Picture 5" descr="T 12 i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639" y="1250950"/>
            <a:ext cx="3889375" cy="336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8" name="Text Box 6"/>
          <p:cNvSpPr txBox="1">
            <a:spLocks noChangeArrowheads="1"/>
          </p:cNvSpPr>
          <p:nvPr/>
        </p:nvSpPr>
        <p:spPr bwMode="auto">
          <a:xfrm>
            <a:off x="1755775" y="541338"/>
            <a:ext cx="3752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hu-HU" i="0">
                <a:latin typeface="Times New Roman" panose="02020603050405020304" pitchFamily="18" charset="0"/>
              </a:rPr>
              <a:t>Thorax, axialis irányú CT felvétel / 10.</a:t>
            </a:r>
          </a:p>
        </p:txBody>
      </p:sp>
      <p:pic>
        <p:nvPicPr>
          <p:cNvPr id="8499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51" y="620714"/>
            <a:ext cx="688975" cy="681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0977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3" grpId="0"/>
      <p:bldP spid="10240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t4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1123950"/>
            <a:ext cx="3887788" cy="343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1" name="Text Box 3"/>
          <p:cNvSpPr txBox="1">
            <a:spLocks noChangeArrowheads="1"/>
          </p:cNvSpPr>
          <p:nvPr/>
        </p:nvSpPr>
        <p:spPr bwMode="auto">
          <a:xfrm>
            <a:off x="1847851" y="5013325"/>
            <a:ext cx="3743325" cy="1379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hu-HU" altLang="hu-HU" sz="1200" i="0">
                <a:latin typeface="Times New Roman" panose="02020603050405020304" pitchFamily="18" charset="0"/>
              </a:rPr>
              <a:t>Trachea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  <a:buFontTx/>
              <a:buAutoNum type="arabicPeriod"/>
            </a:pPr>
            <a:r>
              <a:rPr lang="hu-HU" altLang="hu-HU" sz="1200" i="0">
                <a:latin typeface="Times New Roman" panose="02020603050405020304" pitchFamily="18" charset="0"/>
              </a:rPr>
              <a:t>A. carotis commun. sin.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  <a:buFontTx/>
              <a:buAutoNum type="arabicPeriod"/>
            </a:pPr>
            <a:r>
              <a:rPr lang="hu-HU" altLang="hu-HU" sz="1200" i="0">
                <a:latin typeface="Times New Roman" panose="02020603050405020304" pitchFamily="18" charset="0"/>
              </a:rPr>
              <a:t>Truncus brachiocephalicus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  <a:buFontTx/>
              <a:buAutoNum type="arabicPeriod"/>
            </a:pPr>
            <a:r>
              <a:rPr lang="hu-HU" altLang="hu-HU" sz="1200" i="0">
                <a:latin typeface="Times New Roman" panose="02020603050405020304" pitchFamily="18" charset="0"/>
              </a:rPr>
              <a:t>A. subclavia sin.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  <a:buFontTx/>
              <a:buAutoNum type="arabicPeriod"/>
            </a:pPr>
            <a:r>
              <a:rPr lang="hu-HU" altLang="hu-HU" sz="1200" i="0">
                <a:latin typeface="Times New Roman" panose="02020603050405020304" pitchFamily="18" charset="0"/>
              </a:rPr>
              <a:t>V. cava sup.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  <a:buFontTx/>
              <a:buAutoNum type="arabicPeriod"/>
            </a:pPr>
            <a:r>
              <a:rPr lang="hu-HU" altLang="hu-HU" sz="1200" i="0">
                <a:latin typeface="Times New Roman" panose="02020603050405020304" pitchFamily="18" charset="0"/>
              </a:rPr>
              <a:t>Aorta ‘gomb’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  <a:buFontTx/>
              <a:buAutoNum type="arabicPeriod"/>
            </a:pPr>
            <a:r>
              <a:rPr lang="hu-HU" altLang="hu-HU" sz="1200" i="0">
                <a:latin typeface="Times New Roman" panose="02020603050405020304" pitchFamily="18" charset="0"/>
              </a:rPr>
              <a:t>Aorta ascendens</a:t>
            </a:r>
          </a:p>
        </p:txBody>
      </p:sp>
      <p:sp>
        <p:nvSpPr>
          <p:cNvPr id="104452" name="Text Box 4"/>
          <p:cNvSpPr txBox="1">
            <a:spLocks noChangeArrowheads="1"/>
          </p:cNvSpPr>
          <p:nvPr/>
        </p:nvSpPr>
        <p:spPr bwMode="auto">
          <a:xfrm>
            <a:off x="6167438" y="5084764"/>
            <a:ext cx="3384550" cy="1195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AutoNum type="arabicPeriod" startAt="8"/>
            </a:pPr>
            <a:r>
              <a:rPr lang="hu-HU" altLang="hu-HU" sz="1200" i="0">
                <a:latin typeface="Times New Roman" panose="02020603050405020304" pitchFamily="18" charset="0"/>
              </a:rPr>
              <a:t>Truncus pulmonalis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  <a:buFontTx/>
              <a:buAutoNum type="arabicPeriod" startAt="8"/>
            </a:pPr>
            <a:r>
              <a:rPr lang="hu-HU" altLang="hu-HU" sz="1200" i="0">
                <a:latin typeface="Times New Roman" panose="02020603050405020304" pitchFamily="18" charset="0"/>
              </a:rPr>
              <a:t>Jobb kamra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  <a:buFontTx/>
              <a:buAutoNum type="arabicPeriod" startAt="8"/>
            </a:pPr>
            <a:r>
              <a:rPr lang="hu-HU" altLang="hu-HU" sz="1200" i="0">
                <a:latin typeface="Times New Roman" panose="02020603050405020304" pitchFamily="18" charset="0"/>
              </a:rPr>
              <a:t>Septum interventriculare, pars muscularis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  <a:buFontTx/>
              <a:buAutoNum type="arabicPeriod" startAt="8"/>
            </a:pPr>
            <a:r>
              <a:rPr lang="hu-HU" altLang="hu-HU" sz="1200" i="0">
                <a:latin typeface="Times New Roman" panose="02020603050405020304" pitchFamily="18" charset="0"/>
              </a:rPr>
              <a:t>Bal kamra ürege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  <a:buFontTx/>
              <a:buAutoNum type="arabicPeriod" startAt="8"/>
            </a:pPr>
            <a:r>
              <a:rPr lang="hu-HU" altLang="hu-HU" sz="1200" i="0">
                <a:latin typeface="Times New Roman" panose="02020603050405020304" pitchFamily="18" charset="0"/>
              </a:rPr>
              <a:t>Bal kamra fala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  <a:buFontTx/>
              <a:buAutoNum type="arabicPeriod" startAt="8"/>
            </a:pPr>
            <a:r>
              <a:rPr lang="hu-HU" altLang="hu-HU" sz="1200" i="0">
                <a:latin typeface="Times New Roman" panose="02020603050405020304" pitchFamily="18" charset="0"/>
              </a:rPr>
              <a:t>Diaphragma</a:t>
            </a:r>
          </a:p>
        </p:txBody>
      </p:sp>
      <p:sp>
        <p:nvSpPr>
          <p:cNvPr id="87045" name="Text Box 5"/>
          <p:cNvSpPr txBox="1">
            <a:spLocks noChangeArrowheads="1"/>
          </p:cNvSpPr>
          <p:nvPr/>
        </p:nvSpPr>
        <p:spPr bwMode="auto">
          <a:xfrm>
            <a:off x="1774826" y="614363"/>
            <a:ext cx="30972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 i="0">
                <a:latin typeface="Times New Roman" panose="02020603050405020304" pitchFamily="18" charset="0"/>
              </a:rPr>
              <a:t>Coronalis MRI felvétel / 1.</a:t>
            </a:r>
          </a:p>
        </p:txBody>
      </p:sp>
      <p:pic>
        <p:nvPicPr>
          <p:cNvPr id="87046" name="Picture 6" descr="T44 i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663" y="1095375"/>
            <a:ext cx="4248150" cy="344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6476" y="620713"/>
            <a:ext cx="54292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7206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1" grpId="0"/>
      <p:bldP spid="10445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mrmellkas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7963" y="15876"/>
            <a:ext cx="6769100" cy="675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8003332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731838" y="4457008"/>
            <a:ext cx="7772400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hu-HU" altLang="hu-HU" sz="1800" b="1" dirty="0">
                <a:solidFill>
                  <a:srgbClr val="CC00CC"/>
                </a:solidFill>
                <a:latin typeface="Corbel" panose="020B0503020204020204" pitchFamily="34" charset="0"/>
              </a:rPr>
              <a:t> </a:t>
            </a:r>
            <a:r>
              <a:rPr lang="hu-HU" altLang="hu-HU" sz="1800" dirty="0" smtClean="0">
                <a:solidFill>
                  <a:srgbClr val="666699"/>
                </a:solidFill>
                <a:latin typeface="Corbel" panose="020B0503020204020204" pitchFamily="34" charset="0"/>
              </a:rPr>
              <a:t>- </a:t>
            </a:r>
            <a:r>
              <a:rPr lang="hu-HU" altLang="hu-HU" sz="1800" i="1" dirty="0" err="1">
                <a:solidFill>
                  <a:srgbClr val="666699"/>
                </a:solidFill>
                <a:latin typeface="Corbel" panose="020B0503020204020204" pitchFamily="34" charset="0"/>
              </a:rPr>
              <a:t>apertura</a:t>
            </a:r>
            <a:r>
              <a:rPr lang="hu-HU" altLang="hu-HU" sz="1800" i="1" dirty="0">
                <a:solidFill>
                  <a:srgbClr val="666699"/>
                </a:solidFill>
                <a:latin typeface="Corbel" panose="020B0503020204020204" pitchFamily="34" charset="0"/>
              </a:rPr>
              <a:t> </a:t>
            </a:r>
            <a:r>
              <a:rPr lang="hu-HU" altLang="hu-HU" sz="1800" i="1" dirty="0" err="1">
                <a:solidFill>
                  <a:srgbClr val="666699"/>
                </a:solidFill>
                <a:latin typeface="Corbel" panose="020B0503020204020204" pitchFamily="34" charset="0"/>
              </a:rPr>
              <a:t>thoracis</a:t>
            </a:r>
            <a:r>
              <a:rPr lang="hu-HU" altLang="hu-HU" sz="1800" i="1" dirty="0">
                <a:solidFill>
                  <a:srgbClr val="666699"/>
                </a:solidFill>
                <a:latin typeface="Corbel" panose="020B0503020204020204" pitchFamily="34" charset="0"/>
              </a:rPr>
              <a:t> </a:t>
            </a:r>
            <a:r>
              <a:rPr lang="hu-HU" altLang="hu-HU" sz="1800" i="1" dirty="0" err="1">
                <a:solidFill>
                  <a:srgbClr val="666699"/>
                </a:solidFill>
                <a:latin typeface="Corbel" panose="020B0503020204020204" pitchFamily="34" charset="0"/>
              </a:rPr>
              <a:t>superior</a:t>
            </a:r>
            <a:r>
              <a:rPr lang="hu-HU" altLang="hu-HU" sz="1800" i="1" dirty="0">
                <a:solidFill>
                  <a:srgbClr val="666699"/>
                </a:solidFill>
                <a:latin typeface="Corbel" panose="020B0503020204020204" pitchFamily="34" charset="0"/>
              </a:rPr>
              <a:t> </a:t>
            </a:r>
            <a:r>
              <a:rPr lang="hu-HU" altLang="hu-HU" sz="1800" i="1" dirty="0" smtClean="0">
                <a:solidFill>
                  <a:srgbClr val="666699"/>
                </a:solidFill>
                <a:latin typeface="Corbel" panose="020B0503020204020204" pitchFamily="34" charset="0"/>
              </a:rPr>
              <a:t>(Th2)</a:t>
            </a:r>
          </a:p>
          <a:p>
            <a:pPr eaLnBrk="1" hangingPunct="1"/>
            <a:endParaRPr lang="hu-HU" altLang="hu-HU" sz="1800" b="1" dirty="0" smtClean="0">
              <a:solidFill>
                <a:srgbClr val="CC00CC"/>
              </a:solidFill>
              <a:latin typeface="Corbel" panose="020B0503020204020204" pitchFamily="34" charset="0"/>
            </a:endParaRPr>
          </a:p>
          <a:p>
            <a:pPr eaLnBrk="1" hangingPunct="1"/>
            <a:r>
              <a:rPr lang="hu-HU" altLang="hu-HU" sz="1800" dirty="0" smtClean="0">
                <a:solidFill>
                  <a:srgbClr val="666699"/>
                </a:solidFill>
                <a:latin typeface="Corbel" panose="020B0503020204020204" pitchFamily="34" charset="0"/>
              </a:rPr>
              <a:t> </a:t>
            </a:r>
            <a:r>
              <a:rPr lang="hu-HU" altLang="hu-HU" sz="1800" dirty="0">
                <a:solidFill>
                  <a:srgbClr val="666699"/>
                </a:solidFill>
                <a:latin typeface="Corbel" panose="020B0503020204020204" pitchFamily="34" charset="0"/>
              </a:rPr>
              <a:t>- </a:t>
            </a:r>
            <a:r>
              <a:rPr lang="hu-HU" altLang="hu-HU" sz="1800" dirty="0" err="1">
                <a:solidFill>
                  <a:srgbClr val="666699"/>
                </a:solidFill>
                <a:latin typeface="Corbel" panose="020B0503020204020204" pitchFamily="34" charset="0"/>
              </a:rPr>
              <a:t>cavum</a:t>
            </a:r>
            <a:r>
              <a:rPr lang="hu-HU" altLang="hu-HU" sz="1800" dirty="0">
                <a:solidFill>
                  <a:srgbClr val="666699"/>
                </a:solidFill>
                <a:latin typeface="Corbel" panose="020B0503020204020204" pitchFamily="34" charset="0"/>
              </a:rPr>
              <a:t> </a:t>
            </a:r>
            <a:r>
              <a:rPr lang="hu-HU" altLang="hu-HU" sz="1800" dirty="0" err="1" smtClean="0">
                <a:solidFill>
                  <a:srgbClr val="666699"/>
                </a:solidFill>
                <a:latin typeface="Corbel" panose="020B0503020204020204" pitchFamily="34" charset="0"/>
              </a:rPr>
              <a:t>thoracis</a:t>
            </a:r>
            <a:endParaRPr lang="hu-HU" altLang="hu-HU" sz="1800" dirty="0" smtClean="0">
              <a:solidFill>
                <a:srgbClr val="666699"/>
              </a:solidFill>
              <a:latin typeface="Corbel" panose="020B0503020204020204" pitchFamily="34" charset="0"/>
            </a:endParaRPr>
          </a:p>
          <a:p>
            <a:pPr eaLnBrk="1" hangingPunct="1"/>
            <a:r>
              <a:rPr lang="hu-HU" altLang="hu-HU" sz="1800" i="1" dirty="0">
                <a:solidFill>
                  <a:srgbClr val="666699"/>
                </a:solidFill>
                <a:latin typeface="Corbel" panose="020B0503020204020204" pitchFamily="34" charset="0"/>
              </a:rPr>
              <a:t>	</a:t>
            </a:r>
            <a:endParaRPr lang="hu-HU" altLang="hu-HU" sz="1800" dirty="0">
              <a:solidFill>
                <a:srgbClr val="666699"/>
              </a:solidFill>
              <a:latin typeface="Corbel" panose="020B0503020204020204" pitchFamily="34" charset="0"/>
            </a:endParaRPr>
          </a:p>
          <a:p>
            <a:pPr eaLnBrk="1" hangingPunct="1"/>
            <a:r>
              <a:rPr lang="hu-HU" altLang="hu-HU" sz="1800" i="1" dirty="0" smtClean="0">
                <a:solidFill>
                  <a:srgbClr val="666699"/>
                </a:solidFill>
                <a:latin typeface="Corbel" panose="020B0503020204020204" pitchFamily="34" charset="0"/>
              </a:rPr>
              <a:t>-</a:t>
            </a:r>
            <a:r>
              <a:rPr lang="hu-HU" altLang="hu-HU" sz="1800" i="1" dirty="0" err="1" smtClean="0">
                <a:solidFill>
                  <a:srgbClr val="666699"/>
                </a:solidFill>
                <a:latin typeface="Corbel" panose="020B0503020204020204" pitchFamily="34" charset="0"/>
              </a:rPr>
              <a:t>apertura</a:t>
            </a:r>
            <a:r>
              <a:rPr lang="hu-HU" altLang="hu-HU" sz="1800" i="1" dirty="0" smtClean="0">
                <a:solidFill>
                  <a:srgbClr val="666699"/>
                </a:solidFill>
                <a:latin typeface="Corbel" panose="020B0503020204020204" pitchFamily="34" charset="0"/>
              </a:rPr>
              <a:t> </a:t>
            </a:r>
            <a:r>
              <a:rPr lang="hu-HU" altLang="hu-HU" sz="1800" i="1" dirty="0" err="1">
                <a:solidFill>
                  <a:srgbClr val="666699"/>
                </a:solidFill>
                <a:latin typeface="Corbel" panose="020B0503020204020204" pitchFamily="34" charset="0"/>
              </a:rPr>
              <a:t>thoracis</a:t>
            </a:r>
            <a:r>
              <a:rPr lang="hu-HU" altLang="hu-HU" sz="1800" i="1" dirty="0">
                <a:solidFill>
                  <a:srgbClr val="666699"/>
                </a:solidFill>
                <a:latin typeface="Corbel" panose="020B0503020204020204" pitchFamily="34" charset="0"/>
              </a:rPr>
              <a:t> </a:t>
            </a:r>
            <a:r>
              <a:rPr lang="hu-HU" altLang="hu-HU" sz="1800" i="1" dirty="0" err="1">
                <a:solidFill>
                  <a:srgbClr val="666699"/>
                </a:solidFill>
                <a:latin typeface="Corbel" panose="020B0503020204020204" pitchFamily="34" charset="0"/>
              </a:rPr>
              <a:t>inferior</a:t>
            </a:r>
            <a:r>
              <a:rPr lang="hu-HU" altLang="hu-HU" sz="1800" i="1" dirty="0">
                <a:solidFill>
                  <a:srgbClr val="666699"/>
                </a:solidFill>
                <a:latin typeface="Corbel" panose="020B0503020204020204" pitchFamily="34" charset="0"/>
              </a:rPr>
              <a:t> </a:t>
            </a:r>
            <a:r>
              <a:rPr lang="hu-HU" altLang="hu-HU" sz="1800" i="1" dirty="0" smtClean="0">
                <a:solidFill>
                  <a:srgbClr val="666699"/>
                </a:solidFill>
                <a:latin typeface="Corbel" panose="020B0503020204020204" pitchFamily="34" charset="0"/>
              </a:rPr>
              <a:t>(Th10)</a:t>
            </a:r>
          </a:p>
          <a:p>
            <a:pPr marL="285750" indent="-285750" eaLnBrk="1" hangingPunct="1">
              <a:buFontTx/>
              <a:buChar char="-"/>
            </a:pPr>
            <a:endParaRPr lang="hu-HU" altLang="hu-HU" sz="1800" i="1" dirty="0">
              <a:solidFill>
                <a:srgbClr val="666699"/>
              </a:solidFill>
              <a:latin typeface="Corbel" panose="020B0503020204020204" pitchFamily="34" charset="0"/>
            </a:endParaRPr>
          </a:p>
          <a:p>
            <a:pPr eaLnBrk="1" hangingPunct="1"/>
            <a:r>
              <a:rPr lang="hu-HU" altLang="hu-HU" sz="1800" dirty="0" smtClean="0">
                <a:solidFill>
                  <a:srgbClr val="666699"/>
                </a:solidFill>
                <a:latin typeface="Corbel" panose="020B0503020204020204" pitchFamily="34" charset="0"/>
              </a:rPr>
              <a:t>Th12,Costae 11-12., </a:t>
            </a:r>
            <a:r>
              <a:rPr lang="hu-HU" altLang="hu-HU" sz="1800" dirty="0" err="1" smtClean="0">
                <a:solidFill>
                  <a:srgbClr val="666699"/>
                </a:solidFill>
                <a:latin typeface="Corbel" panose="020B0503020204020204" pitchFamily="34" charset="0"/>
              </a:rPr>
              <a:t>arcus</a:t>
            </a:r>
            <a:r>
              <a:rPr lang="hu-HU" altLang="hu-HU" sz="1800" dirty="0" smtClean="0">
                <a:solidFill>
                  <a:srgbClr val="666699"/>
                </a:solidFill>
                <a:latin typeface="Corbel" panose="020B0503020204020204" pitchFamily="34" charset="0"/>
              </a:rPr>
              <a:t> </a:t>
            </a:r>
            <a:r>
              <a:rPr lang="hu-HU" altLang="hu-HU" sz="1800" dirty="0" err="1">
                <a:solidFill>
                  <a:srgbClr val="666699"/>
                </a:solidFill>
                <a:latin typeface="Corbel" panose="020B0503020204020204" pitchFamily="34" charset="0"/>
              </a:rPr>
              <a:t>costalis</a:t>
            </a:r>
            <a:r>
              <a:rPr lang="hu-HU" altLang="hu-HU" sz="1800" dirty="0">
                <a:solidFill>
                  <a:srgbClr val="666699"/>
                </a:solidFill>
                <a:latin typeface="Corbel" panose="020B0503020204020204" pitchFamily="34" charset="0"/>
              </a:rPr>
              <a:t> </a:t>
            </a:r>
            <a:r>
              <a:rPr lang="hu-HU" altLang="hu-HU" sz="1800" dirty="0" smtClean="0">
                <a:solidFill>
                  <a:srgbClr val="666699"/>
                </a:solidFill>
                <a:latin typeface="Corbel" panose="020B0503020204020204" pitchFamily="34" charset="0"/>
              </a:rPr>
              <a:t>, </a:t>
            </a:r>
            <a:r>
              <a:rPr lang="hu-HU" altLang="hu-HU" sz="1800" dirty="0" err="1">
                <a:solidFill>
                  <a:srgbClr val="666699"/>
                </a:solidFill>
                <a:latin typeface="Corbel" panose="020B0503020204020204" pitchFamily="34" charset="0"/>
              </a:rPr>
              <a:t>sternum</a:t>
            </a:r>
            <a:r>
              <a:rPr lang="hu-HU" altLang="hu-HU" sz="1800" dirty="0">
                <a:solidFill>
                  <a:srgbClr val="666699"/>
                </a:solidFill>
                <a:latin typeface="Corbel" panose="020B0503020204020204" pitchFamily="34" charset="0"/>
              </a:rPr>
              <a:t> </a:t>
            </a:r>
            <a:r>
              <a:rPr lang="hu-HU" altLang="hu-HU" sz="1800" dirty="0" err="1">
                <a:solidFill>
                  <a:srgbClr val="666699"/>
                </a:solidFill>
                <a:latin typeface="Corbel" panose="020B0503020204020204" pitchFamily="34" charset="0"/>
              </a:rPr>
              <a:t>processus</a:t>
            </a:r>
            <a:r>
              <a:rPr lang="hu-HU" altLang="hu-HU" sz="1800" dirty="0">
                <a:solidFill>
                  <a:srgbClr val="666699"/>
                </a:solidFill>
                <a:latin typeface="Corbel" panose="020B0503020204020204" pitchFamily="34" charset="0"/>
              </a:rPr>
              <a:t> </a:t>
            </a:r>
            <a:r>
              <a:rPr lang="hu-HU" altLang="hu-HU" sz="1800" dirty="0" err="1" smtClean="0">
                <a:solidFill>
                  <a:srgbClr val="666699"/>
                </a:solidFill>
                <a:latin typeface="Corbel" panose="020B0503020204020204" pitchFamily="34" charset="0"/>
              </a:rPr>
              <a:t>xiphoideus</a:t>
            </a:r>
            <a:r>
              <a:rPr lang="hu-HU" altLang="hu-HU" sz="1800" dirty="0" smtClean="0">
                <a:solidFill>
                  <a:srgbClr val="666699"/>
                </a:solidFill>
                <a:latin typeface="Corbel" panose="020B0503020204020204" pitchFamily="34" charset="0"/>
              </a:rPr>
              <a:t>, </a:t>
            </a:r>
            <a:r>
              <a:rPr lang="hu-HU" altLang="hu-HU" sz="1800" dirty="0" err="1">
                <a:solidFill>
                  <a:srgbClr val="666699"/>
                </a:solidFill>
                <a:latin typeface="Corbel" panose="020B0503020204020204" pitchFamily="34" charset="0"/>
              </a:rPr>
              <a:t>diaphragma</a:t>
            </a:r>
            <a:r>
              <a:rPr lang="hu-HU" altLang="hu-HU" sz="1800" dirty="0">
                <a:solidFill>
                  <a:srgbClr val="666699"/>
                </a:solidFill>
                <a:latin typeface="Corbel" panose="020B0503020204020204" pitchFamily="34" charset="0"/>
              </a:rPr>
              <a:t> </a:t>
            </a:r>
          </a:p>
        </p:txBody>
      </p:sp>
      <p:grpSp>
        <p:nvGrpSpPr>
          <p:cNvPr id="3076" name="Group 4"/>
          <p:cNvGrpSpPr>
            <a:grpSpLocks/>
          </p:cNvGrpSpPr>
          <p:nvPr/>
        </p:nvGrpSpPr>
        <p:grpSpPr bwMode="auto">
          <a:xfrm>
            <a:off x="1676400" y="914400"/>
            <a:ext cx="3803650" cy="2971800"/>
            <a:chOff x="96" y="576"/>
            <a:chExt cx="2396" cy="1872"/>
          </a:xfrm>
        </p:grpSpPr>
        <p:pic>
          <p:nvPicPr>
            <p:cNvPr id="3080" name="Picture 5" descr="Head, trunk, and arm muscles, at the anterior surface of the body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86" b="39999"/>
            <a:stretch>
              <a:fillRect/>
            </a:stretch>
          </p:blipFill>
          <p:spPr bwMode="auto">
            <a:xfrm>
              <a:off x="96" y="576"/>
              <a:ext cx="2396" cy="1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81" name="Rectangle 6"/>
            <p:cNvSpPr>
              <a:spLocks noChangeArrowheads="1"/>
            </p:cNvSpPr>
            <p:nvPr/>
          </p:nvSpPr>
          <p:spPr bwMode="auto">
            <a:xfrm>
              <a:off x="144" y="1442"/>
              <a:ext cx="1178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/>
              <a:r>
                <a:rPr lang="hu-HU" altLang="hu-HU" sz="1400" b="1">
                  <a:solidFill>
                    <a:srgbClr val="C00000"/>
                  </a:solidFill>
                  <a:latin typeface="Corbel" panose="020B0503020204020204" pitchFamily="34" charset="0"/>
                </a:rPr>
                <a:t>Regio infraclavicularis</a:t>
              </a:r>
            </a:p>
          </p:txBody>
        </p:sp>
        <p:sp>
          <p:nvSpPr>
            <p:cNvPr id="3082" name="Rectangle 7"/>
            <p:cNvSpPr>
              <a:spLocks noChangeArrowheads="1"/>
            </p:cNvSpPr>
            <p:nvPr/>
          </p:nvSpPr>
          <p:spPr bwMode="auto">
            <a:xfrm>
              <a:off x="1248" y="1634"/>
              <a:ext cx="1050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/>
              <a:r>
                <a:rPr lang="hu-HU" altLang="hu-HU" sz="1400" b="1">
                  <a:solidFill>
                    <a:srgbClr val="C00000"/>
                  </a:solidFill>
                  <a:latin typeface="Corbel" panose="020B0503020204020204" pitchFamily="34" charset="0"/>
                </a:rPr>
                <a:t>Regio parasternalis</a:t>
              </a:r>
            </a:p>
          </p:txBody>
        </p:sp>
        <p:sp>
          <p:nvSpPr>
            <p:cNvPr id="3083" name="Rectangle 8"/>
            <p:cNvSpPr>
              <a:spLocks noChangeArrowheads="1"/>
            </p:cNvSpPr>
            <p:nvPr/>
          </p:nvSpPr>
          <p:spPr bwMode="auto">
            <a:xfrm>
              <a:off x="192" y="1826"/>
              <a:ext cx="795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/>
              <a:r>
                <a:rPr lang="hu-HU" altLang="hu-HU" sz="1400" b="1">
                  <a:solidFill>
                    <a:srgbClr val="C00000"/>
                  </a:solidFill>
                  <a:latin typeface="Corbel" panose="020B0503020204020204" pitchFamily="34" charset="0"/>
                </a:rPr>
                <a:t>Regio axillaris</a:t>
              </a:r>
            </a:p>
          </p:txBody>
        </p:sp>
        <p:sp>
          <p:nvSpPr>
            <p:cNvPr id="3084" name="Rectangle 9"/>
            <p:cNvSpPr>
              <a:spLocks noChangeArrowheads="1"/>
            </p:cNvSpPr>
            <p:nvPr/>
          </p:nvSpPr>
          <p:spPr bwMode="auto">
            <a:xfrm>
              <a:off x="1008" y="1826"/>
              <a:ext cx="941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/>
              <a:r>
                <a:rPr lang="hu-HU" altLang="hu-HU" sz="1400" b="1">
                  <a:solidFill>
                    <a:srgbClr val="C00000"/>
                  </a:solidFill>
                  <a:latin typeface="Corbel" panose="020B0503020204020204" pitchFamily="34" charset="0"/>
                </a:rPr>
                <a:t>Regio mammalis</a:t>
              </a:r>
            </a:p>
            <a:p>
              <a:pPr eaLnBrk="1" hangingPunct="1"/>
              <a:r>
                <a:rPr lang="hu-HU" altLang="hu-HU" sz="1400" b="1" i="1">
                  <a:solidFill>
                    <a:srgbClr val="C00000"/>
                  </a:solidFill>
                  <a:latin typeface="Corbel" panose="020B0503020204020204" pitchFamily="34" charset="0"/>
                </a:rPr>
                <a:t>(Regio pectoralis)</a:t>
              </a:r>
            </a:p>
          </p:txBody>
        </p:sp>
      </p:grpSp>
      <p:pic>
        <p:nvPicPr>
          <p:cNvPr id="3077" name="Picture 12" descr="1215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82"/>
          <a:stretch>
            <a:fillRect/>
          </a:stretch>
        </p:blipFill>
        <p:spPr bwMode="auto">
          <a:xfrm>
            <a:off x="8904289" y="4149726"/>
            <a:ext cx="1544637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13" descr="lateral_landmark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643"/>
          <a:stretch>
            <a:fillRect/>
          </a:stretch>
        </p:blipFill>
        <p:spPr bwMode="auto">
          <a:xfrm>
            <a:off x="7032626" y="1557339"/>
            <a:ext cx="3095625" cy="247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14" descr="thoracic_landmark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638" y="908050"/>
            <a:ext cx="2736850" cy="176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2145133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5152" y="3521264"/>
            <a:ext cx="5589211" cy="3012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Szövegdoboz 7"/>
          <p:cNvSpPr txBox="1">
            <a:spLocks noChangeArrowheads="1"/>
          </p:cNvSpPr>
          <p:nvPr/>
        </p:nvSpPr>
        <p:spPr bwMode="auto">
          <a:xfrm>
            <a:off x="9527958" y="4987905"/>
            <a:ext cx="17272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altLang="hu-HU" sz="1200" b="1" dirty="0" err="1">
                <a:solidFill>
                  <a:srgbClr val="FF0000"/>
                </a:solidFill>
                <a:cs typeface="Arial" panose="020B0604020202020204" pitchFamily="34" charset="0"/>
              </a:rPr>
              <a:t>Med</a:t>
            </a:r>
            <a:r>
              <a:rPr lang="hu-HU" altLang="hu-HU" sz="1200" b="1" dirty="0">
                <a:solidFill>
                  <a:srgbClr val="FF0000"/>
                </a:solidFill>
                <a:cs typeface="Arial" panose="020B0604020202020204" pitchFamily="34" charset="0"/>
              </a:rPr>
              <a:t>. ant-post. határa</a:t>
            </a:r>
          </a:p>
        </p:txBody>
      </p:sp>
      <p:sp>
        <p:nvSpPr>
          <p:cNvPr id="19464" name="Szövegdoboz 12"/>
          <p:cNvSpPr txBox="1">
            <a:spLocks noChangeArrowheads="1"/>
          </p:cNvSpPr>
          <p:nvPr/>
        </p:nvSpPr>
        <p:spPr bwMode="auto">
          <a:xfrm>
            <a:off x="979756" y="5841790"/>
            <a:ext cx="352901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hu-HU" altLang="hu-HU" dirty="0" err="1">
                <a:cs typeface="Arial" panose="020B0604020202020204" pitchFamily="34" charset="0"/>
              </a:rPr>
              <a:t>Sternum</a:t>
            </a:r>
            <a:r>
              <a:rPr lang="hu-HU" altLang="hu-HU" dirty="0">
                <a:cs typeface="Arial" panose="020B0604020202020204" pitchFamily="34" charset="0"/>
              </a:rPr>
              <a:t> belső felszínétől gerinc elülső felszínéig</a:t>
            </a:r>
          </a:p>
        </p:txBody>
      </p:sp>
      <p:grpSp>
        <p:nvGrpSpPr>
          <p:cNvPr id="2" name="Csoportba foglalás 1"/>
          <p:cNvGrpSpPr/>
          <p:nvPr/>
        </p:nvGrpSpPr>
        <p:grpSpPr>
          <a:xfrm>
            <a:off x="364924" y="0"/>
            <a:ext cx="9854449" cy="5914390"/>
            <a:chOff x="1580796" y="226248"/>
            <a:chExt cx="9196743" cy="5365750"/>
          </a:xfrm>
        </p:grpSpPr>
        <p:pic>
          <p:nvPicPr>
            <p:cNvPr id="19460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0796" y="226248"/>
              <a:ext cx="4067175" cy="5365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61" name="Szövegdoboz 6"/>
            <p:cNvSpPr txBox="1">
              <a:spLocks noChangeArrowheads="1"/>
            </p:cNvSpPr>
            <p:nvPr/>
          </p:nvSpPr>
          <p:spPr bwMode="auto">
            <a:xfrm>
              <a:off x="5808664" y="1131909"/>
              <a:ext cx="4968875" cy="3832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hu-HU" altLang="hu-HU" dirty="0">
                  <a:cs typeface="Arial" panose="020B0604020202020204" pitchFamily="34" charset="0"/>
                </a:rPr>
                <a:t>Quod in </a:t>
              </a:r>
              <a:r>
                <a:rPr lang="hu-HU" altLang="hu-HU" dirty="0" err="1">
                  <a:cs typeface="Arial" panose="020B0604020202020204" pitchFamily="34" charset="0"/>
                </a:rPr>
                <a:t>medio</a:t>
              </a:r>
              <a:r>
                <a:rPr lang="hu-HU" altLang="hu-HU" dirty="0">
                  <a:cs typeface="Arial" panose="020B0604020202020204" pitchFamily="34" charset="0"/>
                </a:rPr>
                <a:t> </a:t>
              </a:r>
              <a:r>
                <a:rPr lang="hu-HU" altLang="hu-HU" dirty="0" err="1">
                  <a:cs typeface="Arial" panose="020B0604020202020204" pitchFamily="34" charset="0"/>
                </a:rPr>
                <a:t>stat</a:t>
              </a:r>
              <a:endParaRPr lang="hu-HU" altLang="hu-HU" dirty="0"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hu-HU" altLang="hu-HU" dirty="0">
                  <a:cs typeface="Arial" panose="020B0604020202020204" pitchFamily="34" charset="0"/>
                </a:rPr>
                <a:t>Kétoldali </a:t>
              </a:r>
              <a:r>
                <a:rPr lang="hu-HU" altLang="hu-HU" dirty="0" err="1">
                  <a:cs typeface="Arial" panose="020B0604020202020204" pitchFamily="34" charset="0"/>
                </a:rPr>
                <a:t>pleura</a:t>
              </a:r>
              <a:r>
                <a:rPr lang="hu-HU" altLang="hu-HU" dirty="0">
                  <a:cs typeface="Arial" panose="020B0604020202020204" pitchFamily="34" charset="0"/>
                </a:rPr>
                <a:t> </a:t>
              </a:r>
              <a:r>
                <a:rPr lang="hu-HU" altLang="hu-HU" dirty="0" err="1">
                  <a:cs typeface="Arial" panose="020B0604020202020204" pitchFamily="34" charset="0"/>
                </a:rPr>
                <a:t>mediastinalis</a:t>
              </a:r>
              <a:r>
                <a:rPr lang="hu-HU" altLang="hu-HU" dirty="0">
                  <a:cs typeface="Arial" panose="020B0604020202020204" pitchFamily="34" charset="0"/>
                </a:rPr>
                <a:t> közötti térség</a:t>
              </a:r>
            </a:p>
            <a:p>
              <a:pPr>
                <a:lnSpc>
                  <a:spcPct val="150000"/>
                </a:lnSpc>
              </a:pPr>
              <a:r>
                <a:rPr lang="hu-HU" altLang="hu-HU" dirty="0">
                  <a:cs typeface="Arial" panose="020B0604020202020204" pitchFamily="34" charset="0"/>
                </a:rPr>
                <a:t>Felosztás:</a:t>
              </a:r>
            </a:p>
            <a:p>
              <a:pPr>
                <a:lnSpc>
                  <a:spcPct val="150000"/>
                </a:lnSpc>
              </a:pPr>
              <a:r>
                <a:rPr lang="hu-HU" altLang="hu-HU" dirty="0">
                  <a:cs typeface="Arial" panose="020B0604020202020204" pitchFamily="34" charset="0"/>
                </a:rPr>
                <a:t>1 </a:t>
              </a:r>
              <a:r>
                <a:rPr lang="hu-HU" altLang="hu-HU" dirty="0" err="1">
                  <a:cs typeface="Arial" panose="020B0604020202020204" pitchFamily="34" charset="0"/>
                </a:rPr>
                <a:t>Mediastinum</a:t>
              </a:r>
              <a:r>
                <a:rPr lang="hu-HU" altLang="hu-HU" dirty="0">
                  <a:cs typeface="Arial" panose="020B0604020202020204" pitchFamily="34" charset="0"/>
                </a:rPr>
                <a:t> ant.: tüdőgyökerek előtt</a:t>
              </a:r>
            </a:p>
            <a:p>
              <a:pPr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hu-HU" altLang="hu-HU" dirty="0" err="1">
                  <a:cs typeface="Arial" panose="020B0604020202020204" pitchFamily="34" charset="0"/>
                </a:rPr>
                <a:t>Mediastinum</a:t>
              </a:r>
              <a:r>
                <a:rPr lang="hu-HU" altLang="hu-HU" dirty="0">
                  <a:cs typeface="Arial" panose="020B0604020202020204" pitchFamily="34" charset="0"/>
                </a:rPr>
                <a:t> </a:t>
              </a:r>
              <a:r>
                <a:rPr lang="hu-HU" altLang="hu-HU" dirty="0" err="1">
                  <a:cs typeface="Arial" panose="020B0604020202020204" pitchFamily="34" charset="0"/>
                </a:rPr>
                <a:t>supracardiacum</a:t>
              </a:r>
              <a:endParaRPr lang="hu-HU" altLang="hu-HU" dirty="0"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hu-HU" altLang="hu-HU" dirty="0" err="1">
                  <a:cs typeface="Arial" panose="020B0604020202020204" pitchFamily="34" charset="0"/>
                </a:rPr>
                <a:t>Mediastinum</a:t>
              </a:r>
              <a:r>
                <a:rPr lang="hu-HU" altLang="hu-HU" dirty="0">
                  <a:cs typeface="Arial" panose="020B0604020202020204" pitchFamily="34" charset="0"/>
                </a:rPr>
                <a:t> </a:t>
              </a:r>
              <a:r>
                <a:rPr lang="hu-HU" altLang="hu-HU" dirty="0" err="1">
                  <a:cs typeface="Arial" panose="020B0604020202020204" pitchFamily="34" charset="0"/>
                </a:rPr>
                <a:t>cardiacum</a:t>
              </a:r>
              <a:endParaRPr lang="hu-HU" altLang="hu-HU" dirty="0"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hu-HU" altLang="hu-HU" dirty="0">
                  <a:cs typeface="Arial" panose="020B0604020202020204" pitchFamily="34" charset="0"/>
                </a:rPr>
                <a:t>2 </a:t>
              </a:r>
              <a:r>
                <a:rPr lang="hu-HU" altLang="hu-HU" dirty="0" err="1">
                  <a:cs typeface="Arial" panose="020B0604020202020204" pitchFamily="34" charset="0"/>
                </a:rPr>
                <a:t>Mediastinum</a:t>
              </a:r>
              <a:r>
                <a:rPr lang="hu-HU" altLang="hu-HU" dirty="0">
                  <a:cs typeface="Arial" panose="020B0604020202020204" pitchFamily="34" charset="0"/>
                </a:rPr>
                <a:t> post.</a:t>
              </a:r>
            </a:p>
            <a:p>
              <a:pPr>
                <a:lnSpc>
                  <a:spcPct val="150000"/>
                </a:lnSpc>
              </a:pPr>
              <a:endParaRPr lang="hu-HU" altLang="hu-HU" b="1" dirty="0"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endParaRPr lang="hu-HU" altLang="hu-HU" b="1" dirty="0">
                <a:cs typeface="Arial" panose="020B0604020202020204" pitchFamily="34" charset="0"/>
              </a:endParaRPr>
            </a:p>
          </p:txBody>
        </p:sp>
        <p:cxnSp>
          <p:nvCxnSpPr>
            <p:cNvPr id="10" name="Egyenes összekötő 9"/>
            <p:cNvCxnSpPr/>
            <p:nvPr/>
          </p:nvCxnSpPr>
          <p:spPr>
            <a:xfrm>
              <a:off x="3071814" y="2420938"/>
              <a:ext cx="1152525" cy="0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Egyenes összekötő nyíllal 15"/>
            <p:cNvCxnSpPr/>
            <p:nvPr/>
          </p:nvCxnSpPr>
          <p:spPr>
            <a:xfrm rot="10800000">
              <a:off x="3719514" y="1989138"/>
              <a:ext cx="2160587" cy="863600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Egyenes összekötő nyíllal 16"/>
            <p:cNvCxnSpPr/>
            <p:nvPr/>
          </p:nvCxnSpPr>
          <p:spPr>
            <a:xfrm rot="10800000">
              <a:off x="3719513" y="3141664"/>
              <a:ext cx="2089150" cy="142875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27007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25" r="22224"/>
          <a:stretch>
            <a:fillRect/>
          </a:stretch>
        </p:blipFill>
        <p:spPr bwMode="auto">
          <a:xfrm>
            <a:off x="798022" y="216164"/>
            <a:ext cx="10709564" cy="632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284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85" r="19284"/>
          <a:stretch>
            <a:fillRect/>
          </a:stretch>
        </p:blipFill>
        <p:spPr bwMode="auto">
          <a:xfrm>
            <a:off x="2063750" y="230189"/>
            <a:ext cx="8064500" cy="649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9642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174"/>
          <a:stretch>
            <a:fillRect/>
          </a:stretch>
        </p:blipFill>
        <p:spPr bwMode="auto">
          <a:xfrm>
            <a:off x="1703389" y="176214"/>
            <a:ext cx="8713787" cy="650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715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32"/>
          <a:stretch>
            <a:fillRect/>
          </a:stretch>
        </p:blipFill>
        <p:spPr bwMode="auto">
          <a:xfrm>
            <a:off x="1919288" y="188913"/>
            <a:ext cx="8424862" cy="650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7908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674" y="720259"/>
            <a:ext cx="6134389" cy="5911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Szövegdoboz 4"/>
          <p:cNvSpPr txBox="1">
            <a:spLocks noChangeArrowheads="1"/>
          </p:cNvSpPr>
          <p:nvPr/>
        </p:nvSpPr>
        <p:spPr bwMode="auto">
          <a:xfrm>
            <a:off x="1489869" y="155892"/>
            <a:ext cx="914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3600" b="1" dirty="0">
                <a:solidFill>
                  <a:schemeClr val="tx2"/>
                </a:solidFill>
              </a:rPr>
              <a:t>Idegentest</a:t>
            </a:r>
          </a:p>
        </p:txBody>
      </p:sp>
    </p:spTree>
    <p:extLst>
      <p:ext uri="{BB962C8B-B14F-4D97-AF65-F5344CB8AC3E}">
        <p14:creationId xmlns:p14="http://schemas.microsoft.com/office/powerpoint/2010/main" val="393236042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40P9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50" y="220663"/>
            <a:ext cx="6553200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506795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mrsag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906" y="481537"/>
            <a:ext cx="5028594" cy="615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 descr="mrsag1_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537" y="481537"/>
            <a:ext cx="4652203" cy="6150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130211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uscles of the neck, back, and dorsal surface of the ar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340" y="531957"/>
            <a:ext cx="3290887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5757429" y="274493"/>
            <a:ext cx="4675188" cy="535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hu-HU" altLang="hu-HU" sz="1800" b="1" i="1" dirty="0">
                <a:solidFill>
                  <a:srgbClr val="CC00CC"/>
                </a:solidFill>
                <a:latin typeface="Corbel" panose="020B0503020204020204" pitchFamily="34" charset="0"/>
              </a:rPr>
              <a:t>REGIO DORSALIS SCAPULAE</a:t>
            </a:r>
          </a:p>
          <a:p>
            <a:pPr eaLnBrk="1" hangingPunct="1"/>
            <a:r>
              <a:rPr lang="hu-HU" altLang="hu-HU" sz="1800" dirty="0">
                <a:solidFill>
                  <a:srgbClr val="666699"/>
                </a:solidFill>
                <a:latin typeface="Corbel" panose="020B0503020204020204" pitchFamily="34" charset="0"/>
              </a:rPr>
              <a:t>(általában a felső végtaggal együtt a háti </a:t>
            </a:r>
          </a:p>
          <a:p>
            <a:pPr eaLnBrk="1" hangingPunct="1"/>
            <a:r>
              <a:rPr lang="hu-HU" altLang="hu-HU" sz="1800" dirty="0">
                <a:solidFill>
                  <a:srgbClr val="666699"/>
                </a:solidFill>
                <a:latin typeface="Corbel" panose="020B0503020204020204" pitchFamily="34" charset="0"/>
              </a:rPr>
              <a:t>régióknál említjük)</a:t>
            </a:r>
          </a:p>
          <a:p>
            <a:pPr eaLnBrk="1" hangingPunct="1"/>
            <a:r>
              <a:rPr lang="hu-HU" altLang="hu-HU" sz="1800" b="1" dirty="0">
                <a:solidFill>
                  <a:srgbClr val="666699"/>
                </a:solidFill>
                <a:latin typeface="Corbel" panose="020B0503020204020204" pitchFamily="34" charset="0"/>
              </a:rPr>
              <a:t>Határai:</a:t>
            </a:r>
          </a:p>
          <a:p>
            <a:pPr eaLnBrk="1" hangingPunct="1"/>
            <a:r>
              <a:rPr lang="hu-HU" altLang="hu-HU" sz="1800" dirty="0">
                <a:solidFill>
                  <a:srgbClr val="666699"/>
                </a:solidFill>
                <a:latin typeface="Corbel" panose="020B0503020204020204" pitchFamily="34" charset="0"/>
              </a:rPr>
              <a:t> - </a:t>
            </a:r>
            <a:r>
              <a:rPr lang="hu-HU" altLang="hu-HU" sz="1800" dirty="0" err="1">
                <a:solidFill>
                  <a:srgbClr val="666699"/>
                </a:solidFill>
                <a:latin typeface="Corbel" panose="020B0503020204020204" pitchFamily="34" charset="0"/>
              </a:rPr>
              <a:t>acromion</a:t>
            </a:r>
            <a:r>
              <a:rPr lang="hu-HU" altLang="hu-HU" sz="1800" dirty="0">
                <a:solidFill>
                  <a:srgbClr val="666699"/>
                </a:solidFill>
                <a:latin typeface="Corbel" panose="020B0503020204020204" pitchFamily="34" charset="0"/>
              </a:rPr>
              <a:t> és Th1 </a:t>
            </a:r>
            <a:r>
              <a:rPr lang="hu-HU" altLang="hu-HU" sz="1800" dirty="0" err="1">
                <a:solidFill>
                  <a:srgbClr val="666699"/>
                </a:solidFill>
                <a:latin typeface="Corbel" panose="020B0503020204020204" pitchFamily="34" charset="0"/>
              </a:rPr>
              <a:t>processus</a:t>
            </a:r>
            <a:r>
              <a:rPr lang="hu-HU" altLang="hu-HU" sz="1800" dirty="0">
                <a:solidFill>
                  <a:srgbClr val="666699"/>
                </a:solidFill>
                <a:latin typeface="Corbel" panose="020B0503020204020204" pitchFamily="34" charset="0"/>
              </a:rPr>
              <a:t> </a:t>
            </a:r>
            <a:r>
              <a:rPr lang="hu-HU" altLang="hu-HU" sz="1800" dirty="0" err="1">
                <a:solidFill>
                  <a:srgbClr val="666699"/>
                </a:solidFill>
                <a:latin typeface="Corbel" panose="020B0503020204020204" pitchFamily="34" charset="0"/>
              </a:rPr>
              <a:t>spinosus</a:t>
            </a:r>
            <a:r>
              <a:rPr lang="hu-HU" altLang="hu-HU" sz="1800" dirty="0">
                <a:solidFill>
                  <a:srgbClr val="666699"/>
                </a:solidFill>
                <a:latin typeface="Corbel" panose="020B0503020204020204" pitchFamily="34" charset="0"/>
              </a:rPr>
              <a:t> vonala</a:t>
            </a:r>
          </a:p>
          <a:p>
            <a:pPr eaLnBrk="1" hangingPunct="1"/>
            <a:r>
              <a:rPr lang="hu-HU" altLang="hu-HU" sz="1800" dirty="0">
                <a:solidFill>
                  <a:srgbClr val="666699"/>
                </a:solidFill>
                <a:latin typeface="Corbel" panose="020B0503020204020204" pitchFamily="34" charset="0"/>
              </a:rPr>
              <a:t> - </a:t>
            </a:r>
            <a:r>
              <a:rPr lang="hu-HU" altLang="hu-HU" sz="1800" dirty="0" err="1">
                <a:solidFill>
                  <a:srgbClr val="666699"/>
                </a:solidFill>
                <a:latin typeface="Corbel" panose="020B0503020204020204" pitchFamily="34" charset="0"/>
              </a:rPr>
              <a:t>margo</a:t>
            </a:r>
            <a:r>
              <a:rPr lang="hu-HU" altLang="hu-HU" sz="1800" dirty="0">
                <a:solidFill>
                  <a:srgbClr val="666699"/>
                </a:solidFill>
                <a:latin typeface="Corbel" panose="020B0503020204020204" pitchFamily="34" charset="0"/>
              </a:rPr>
              <a:t> </a:t>
            </a:r>
            <a:r>
              <a:rPr lang="hu-HU" altLang="hu-HU" sz="1800" dirty="0" err="1">
                <a:solidFill>
                  <a:srgbClr val="666699"/>
                </a:solidFill>
                <a:latin typeface="Corbel" panose="020B0503020204020204" pitchFamily="34" charset="0"/>
              </a:rPr>
              <a:t>medialis</a:t>
            </a:r>
            <a:r>
              <a:rPr lang="hu-HU" altLang="hu-HU" sz="1800" dirty="0">
                <a:solidFill>
                  <a:srgbClr val="666699"/>
                </a:solidFill>
                <a:latin typeface="Corbel" panose="020B0503020204020204" pitchFamily="34" charset="0"/>
              </a:rPr>
              <a:t> </a:t>
            </a:r>
            <a:r>
              <a:rPr lang="hu-HU" altLang="hu-HU" sz="1800" dirty="0" err="1">
                <a:solidFill>
                  <a:srgbClr val="666699"/>
                </a:solidFill>
                <a:latin typeface="Corbel" panose="020B0503020204020204" pitchFamily="34" charset="0"/>
              </a:rPr>
              <a:t>scapulae</a:t>
            </a:r>
            <a:r>
              <a:rPr lang="hu-HU" altLang="hu-HU" sz="1800" dirty="0">
                <a:solidFill>
                  <a:srgbClr val="666699"/>
                </a:solidFill>
                <a:latin typeface="Corbel" panose="020B0503020204020204" pitchFamily="34" charset="0"/>
              </a:rPr>
              <a:t> mentén</a:t>
            </a:r>
          </a:p>
          <a:p>
            <a:pPr eaLnBrk="1" hangingPunct="1"/>
            <a:r>
              <a:rPr lang="hu-HU" altLang="hu-HU" sz="1800" dirty="0">
                <a:solidFill>
                  <a:srgbClr val="666699"/>
                </a:solidFill>
                <a:latin typeface="Corbel" panose="020B0503020204020204" pitchFamily="34" charset="0"/>
              </a:rPr>
              <a:t> - </a:t>
            </a:r>
            <a:r>
              <a:rPr lang="hu-HU" altLang="hu-HU" sz="1800" dirty="0" err="1">
                <a:solidFill>
                  <a:srgbClr val="666699"/>
                </a:solidFill>
                <a:latin typeface="Corbel" panose="020B0503020204020204" pitchFamily="34" charset="0"/>
              </a:rPr>
              <a:t>angulus</a:t>
            </a:r>
            <a:r>
              <a:rPr lang="hu-HU" altLang="hu-HU" sz="1800" dirty="0">
                <a:solidFill>
                  <a:srgbClr val="666699"/>
                </a:solidFill>
                <a:latin typeface="Corbel" panose="020B0503020204020204" pitchFamily="34" charset="0"/>
              </a:rPr>
              <a:t> </a:t>
            </a:r>
            <a:r>
              <a:rPr lang="hu-HU" altLang="hu-HU" sz="1800" dirty="0" err="1">
                <a:solidFill>
                  <a:srgbClr val="666699"/>
                </a:solidFill>
                <a:latin typeface="Corbel" panose="020B0503020204020204" pitchFamily="34" charset="0"/>
              </a:rPr>
              <a:t>inferior</a:t>
            </a:r>
            <a:r>
              <a:rPr lang="hu-HU" altLang="hu-HU" sz="1800" dirty="0">
                <a:solidFill>
                  <a:srgbClr val="666699"/>
                </a:solidFill>
                <a:latin typeface="Corbel" panose="020B0503020204020204" pitchFamily="34" charset="0"/>
              </a:rPr>
              <a:t> és </a:t>
            </a:r>
            <a:r>
              <a:rPr lang="hu-HU" altLang="hu-HU" sz="1800" dirty="0" err="1">
                <a:solidFill>
                  <a:srgbClr val="666699"/>
                </a:solidFill>
                <a:latin typeface="Corbel" panose="020B0503020204020204" pitchFamily="34" charset="0"/>
              </a:rPr>
              <a:t>plica</a:t>
            </a:r>
            <a:r>
              <a:rPr lang="hu-HU" altLang="hu-HU" sz="1800" dirty="0">
                <a:solidFill>
                  <a:srgbClr val="666699"/>
                </a:solidFill>
                <a:latin typeface="Corbel" panose="020B0503020204020204" pitchFamily="34" charset="0"/>
              </a:rPr>
              <a:t> </a:t>
            </a:r>
            <a:r>
              <a:rPr lang="hu-HU" altLang="hu-HU" sz="1800" dirty="0" err="1">
                <a:solidFill>
                  <a:srgbClr val="666699"/>
                </a:solidFill>
                <a:latin typeface="Corbel" panose="020B0503020204020204" pitchFamily="34" charset="0"/>
              </a:rPr>
              <a:t>axillaris</a:t>
            </a:r>
            <a:r>
              <a:rPr lang="hu-HU" altLang="hu-HU" sz="1800" dirty="0">
                <a:solidFill>
                  <a:srgbClr val="666699"/>
                </a:solidFill>
                <a:latin typeface="Corbel" panose="020B0503020204020204" pitchFamily="34" charset="0"/>
              </a:rPr>
              <a:t> post. vonala</a:t>
            </a:r>
          </a:p>
          <a:p>
            <a:pPr eaLnBrk="1" hangingPunct="1"/>
            <a:r>
              <a:rPr lang="hu-HU" altLang="hu-HU" sz="1800" dirty="0">
                <a:solidFill>
                  <a:srgbClr val="666699"/>
                </a:solidFill>
                <a:latin typeface="Corbel" panose="020B0503020204020204" pitchFamily="34" charset="0"/>
              </a:rPr>
              <a:t> - </a:t>
            </a:r>
            <a:r>
              <a:rPr lang="hu-HU" altLang="hu-HU" sz="1800" dirty="0" err="1">
                <a:solidFill>
                  <a:srgbClr val="666699"/>
                </a:solidFill>
                <a:latin typeface="Corbel" panose="020B0503020204020204" pitchFamily="34" charset="0"/>
              </a:rPr>
              <a:t>acromiontól</a:t>
            </a:r>
            <a:r>
              <a:rPr lang="hu-HU" altLang="hu-HU" sz="1800" dirty="0">
                <a:solidFill>
                  <a:srgbClr val="666699"/>
                </a:solidFill>
                <a:latin typeface="Corbel" panose="020B0503020204020204" pitchFamily="34" charset="0"/>
              </a:rPr>
              <a:t> lefelé függőlegesen</a:t>
            </a:r>
          </a:p>
          <a:p>
            <a:pPr eaLnBrk="1" hangingPunct="1"/>
            <a:endParaRPr lang="hu-HU" altLang="hu-HU" sz="1800" dirty="0">
              <a:solidFill>
                <a:srgbClr val="666699"/>
              </a:solidFill>
              <a:latin typeface="Corbel" panose="020B0503020204020204" pitchFamily="34" charset="0"/>
            </a:endParaRPr>
          </a:p>
          <a:p>
            <a:pPr eaLnBrk="1" hangingPunct="1"/>
            <a:r>
              <a:rPr lang="hu-HU" altLang="hu-HU" sz="1800" b="1" dirty="0">
                <a:solidFill>
                  <a:srgbClr val="CC00CC"/>
                </a:solidFill>
                <a:latin typeface="Corbel" panose="020B0503020204020204" pitchFamily="34" charset="0"/>
              </a:rPr>
              <a:t>Képletei</a:t>
            </a:r>
            <a:r>
              <a:rPr lang="hu-HU" altLang="hu-HU" sz="1800" b="1" dirty="0">
                <a:solidFill>
                  <a:srgbClr val="666699"/>
                </a:solidFill>
                <a:latin typeface="Corbel" panose="020B0503020204020204" pitchFamily="34" charset="0"/>
              </a:rPr>
              <a:t>:</a:t>
            </a:r>
          </a:p>
          <a:p>
            <a:pPr eaLnBrk="1" hangingPunct="1"/>
            <a:r>
              <a:rPr lang="hu-HU" altLang="hu-HU" sz="1800" dirty="0">
                <a:solidFill>
                  <a:srgbClr val="666699"/>
                </a:solidFill>
                <a:latin typeface="Corbel" panose="020B0503020204020204" pitchFamily="34" charset="0"/>
              </a:rPr>
              <a:t> - C6-7 és Th1-6 bőrágak</a:t>
            </a:r>
          </a:p>
          <a:p>
            <a:pPr eaLnBrk="1" hangingPunct="1"/>
            <a:r>
              <a:rPr lang="hu-HU" altLang="hu-HU" sz="1800" dirty="0">
                <a:solidFill>
                  <a:srgbClr val="666699"/>
                </a:solidFill>
                <a:latin typeface="Corbel" panose="020B0503020204020204" pitchFamily="34" charset="0"/>
              </a:rPr>
              <a:t> - hátizmok és </a:t>
            </a:r>
            <a:r>
              <a:rPr lang="hu-HU" altLang="hu-HU" sz="1800" dirty="0" err="1">
                <a:solidFill>
                  <a:srgbClr val="666699"/>
                </a:solidFill>
                <a:latin typeface="Corbel" panose="020B0503020204020204" pitchFamily="34" charset="0"/>
              </a:rPr>
              <a:t>fasciáik</a:t>
            </a:r>
            <a:endParaRPr lang="hu-HU" altLang="hu-HU" sz="1800" dirty="0">
              <a:solidFill>
                <a:srgbClr val="666699"/>
              </a:solidFill>
              <a:latin typeface="Corbel" panose="020B0503020204020204" pitchFamily="34" charset="0"/>
            </a:endParaRPr>
          </a:p>
          <a:p>
            <a:pPr eaLnBrk="1" hangingPunct="1"/>
            <a:r>
              <a:rPr lang="hu-HU" altLang="hu-HU" sz="1800" dirty="0">
                <a:solidFill>
                  <a:srgbClr val="666699"/>
                </a:solidFill>
                <a:latin typeface="Corbel" panose="020B0503020204020204" pitchFamily="34" charset="0"/>
              </a:rPr>
              <a:t> - </a:t>
            </a:r>
            <a:r>
              <a:rPr lang="hu-HU" altLang="hu-HU" sz="1800" dirty="0" err="1">
                <a:solidFill>
                  <a:srgbClr val="666699"/>
                </a:solidFill>
                <a:latin typeface="Corbel" panose="020B0503020204020204" pitchFamily="34" charset="0"/>
              </a:rPr>
              <a:t>hiatus</a:t>
            </a:r>
            <a:r>
              <a:rPr lang="hu-HU" altLang="hu-HU" sz="1800" dirty="0">
                <a:solidFill>
                  <a:srgbClr val="666699"/>
                </a:solidFill>
                <a:latin typeface="Corbel" panose="020B0503020204020204" pitchFamily="34" charset="0"/>
              </a:rPr>
              <a:t> </a:t>
            </a:r>
            <a:r>
              <a:rPr lang="hu-HU" altLang="hu-HU" sz="1800" dirty="0" err="1">
                <a:solidFill>
                  <a:srgbClr val="666699"/>
                </a:solidFill>
                <a:latin typeface="Corbel" panose="020B0503020204020204" pitchFamily="34" charset="0"/>
              </a:rPr>
              <a:t>axillarisok</a:t>
            </a:r>
            <a:r>
              <a:rPr lang="hu-HU" altLang="hu-HU" sz="1800" dirty="0">
                <a:solidFill>
                  <a:srgbClr val="666699"/>
                </a:solidFill>
                <a:latin typeface="Corbel" panose="020B0503020204020204" pitchFamily="34" charset="0"/>
              </a:rPr>
              <a:t> határai</a:t>
            </a:r>
          </a:p>
          <a:p>
            <a:pPr eaLnBrk="1" hangingPunct="1"/>
            <a:r>
              <a:rPr lang="hu-HU" altLang="hu-HU" sz="1800" dirty="0">
                <a:solidFill>
                  <a:srgbClr val="666699"/>
                </a:solidFill>
                <a:latin typeface="Corbel" panose="020B0503020204020204" pitchFamily="34" charset="0"/>
              </a:rPr>
              <a:t> - a. et n. </a:t>
            </a:r>
            <a:r>
              <a:rPr lang="hu-HU" altLang="hu-HU" sz="1800" dirty="0" err="1">
                <a:solidFill>
                  <a:srgbClr val="666699"/>
                </a:solidFill>
                <a:latin typeface="Corbel" panose="020B0503020204020204" pitchFamily="34" charset="0"/>
              </a:rPr>
              <a:t>suprascapularis</a:t>
            </a:r>
            <a:endParaRPr lang="hu-HU" altLang="hu-HU" sz="1800" dirty="0">
              <a:solidFill>
                <a:srgbClr val="666699"/>
              </a:solidFill>
              <a:latin typeface="Corbel" panose="020B0503020204020204" pitchFamily="34" charset="0"/>
            </a:endParaRPr>
          </a:p>
          <a:p>
            <a:pPr eaLnBrk="1" hangingPunct="1"/>
            <a:r>
              <a:rPr lang="hu-HU" altLang="hu-HU" sz="1800" dirty="0">
                <a:solidFill>
                  <a:srgbClr val="666699"/>
                </a:solidFill>
                <a:latin typeface="Corbel" panose="020B0503020204020204" pitchFamily="34" charset="0"/>
              </a:rPr>
              <a:t> - a. </a:t>
            </a:r>
            <a:r>
              <a:rPr lang="hu-HU" altLang="hu-HU" sz="1800" dirty="0" err="1">
                <a:solidFill>
                  <a:srgbClr val="666699"/>
                </a:solidFill>
                <a:latin typeface="Corbel" panose="020B0503020204020204" pitchFamily="34" charset="0"/>
              </a:rPr>
              <a:t>circumflexa</a:t>
            </a:r>
            <a:r>
              <a:rPr lang="hu-HU" altLang="hu-HU" sz="1800" dirty="0">
                <a:solidFill>
                  <a:srgbClr val="666699"/>
                </a:solidFill>
                <a:latin typeface="Corbel" panose="020B0503020204020204" pitchFamily="34" charset="0"/>
              </a:rPr>
              <a:t> </a:t>
            </a:r>
            <a:r>
              <a:rPr lang="hu-HU" altLang="hu-HU" sz="1800" dirty="0" err="1">
                <a:solidFill>
                  <a:srgbClr val="666699"/>
                </a:solidFill>
                <a:latin typeface="Corbel" panose="020B0503020204020204" pitchFamily="34" charset="0"/>
              </a:rPr>
              <a:t>scapulae</a:t>
            </a:r>
            <a:endParaRPr lang="hu-HU" altLang="hu-HU" sz="1800" dirty="0">
              <a:solidFill>
                <a:srgbClr val="666699"/>
              </a:solidFill>
              <a:latin typeface="Corbel" panose="020B0503020204020204" pitchFamily="34" charset="0"/>
            </a:endParaRPr>
          </a:p>
          <a:p>
            <a:pPr eaLnBrk="1" hangingPunct="1"/>
            <a:r>
              <a:rPr lang="hu-HU" altLang="hu-HU" sz="1800" dirty="0">
                <a:solidFill>
                  <a:srgbClr val="666699"/>
                </a:solidFill>
                <a:latin typeface="Corbel" panose="020B0503020204020204" pitchFamily="34" charset="0"/>
              </a:rPr>
              <a:t> - a. et v. </a:t>
            </a:r>
            <a:r>
              <a:rPr lang="hu-HU" altLang="hu-HU" sz="1800" dirty="0" err="1">
                <a:solidFill>
                  <a:srgbClr val="666699"/>
                </a:solidFill>
                <a:latin typeface="Corbel" panose="020B0503020204020204" pitchFamily="34" charset="0"/>
              </a:rPr>
              <a:t>circumflexa</a:t>
            </a:r>
            <a:r>
              <a:rPr lang="hu-HU" altLang="hu-HU" sz="1800" dirty="0">
                <a:solidFill>
                  <a:srgbClr val="666699"/>
                </a:solidFill>
                <a:latin typeface="Corbel" panose="020B0503020204020204" pitchFamily="34" charset="0"/>
              </a:rPr>
              <a:t> </a:t>
            </a:r>
            <a:r>
              <a:rPr lang="hu-HU" altLang="hu-HU" sz="1800" dirty="0" err="1">
                <a:solidFill>
                  <a:srgbClr val="666699"/>
                </a:solidFill>
                <a:latin typeface="Corbel" panose="020B0503020204020204" pitchFamily="34" charset="0"/>
              </a:rPr>
              <a:t>humeri</a:t>
            </a:r>
            <a:r>
              <a:rPr lang="hu-HU" altLang="hu-HU" sz="1800" dirty="0">
                <a:solidFill>
                  <a:srgbClr val="666699"/>
                </a:solidFill>
                <a:latin typeface="Corbel" panose="020B0503020204020204" pitchFamily="34" charset="0"/>
              </a:rPr>
              <a:t> </a:t>
            </a:r>
            <a:r>
              <a:rPr lang="hu-HU" altLang="hu-HU" sz="1800" dirty="0" err="1">
                <a:solidFill>
                  <a:srgbClr val="666699"/>
                </a:solidFill>
                <a:latin typeface="Corbel" panose="020B0503020204020204" pitchFamily="34" charset="0"/>
              </a:rPr>
              <a:t>posterior</a:t>
            </a:r>
            <a:endParaRPr lang="hu-HU" altLang="hu-HU" sz="1800" dirty="0">
              <a:solidFill>
                <a:srgbClr val="666699"/>
              </a:solidFill>
              <a:latin typeface="Corbel" panose="020B0503020204020204" pitchFamily="34" charset="0"/>
            </a:endParaRPr>
          </a:p>
          <a:p>
            <a:pPr eaLnBrk="1" hangingPunct="1"/>
            <a:r>
              <a:rPr lang="hu-HU" altLang="hu-HU" sz="1800" dirty="0">
                <a:solidFill>
                  <a:srgbClr val="666699"/>
                </a:solidFill>
                <a:latin typeface="Corbel" panose="020B0503020204020204" pitchFamily="34" charset="0"/>
              </a:rPr>
              <a:t> - n. </a:t>
            </a:r>
            <a:r>
              <a:rPr lang="hu-HU" altLang="hu-HU" sz="1800" dirty="0" err="1">
                <a:solidFill>
                  <a:srgbClr val="666699"/>
                </a:solidFill>
                <a:latin typeface="Corbel" panose="020B0503020204020204" pitchFamily="34" charset="0"/>
              </a:rPr>
              <a:t>axillaris</a:t>
            </a:r>
            <a:endParaRPr lang="hu-HU" altLang="hu-HU" sz="1800" dirty="0">
              <a:solidFill>
                <a:srgbClr val="666699"/>
              </a:solidFill>
              <a:latin typeface="Corbel" panose="020B0503020204020204" pitchFamily="34" charset="0"/>
            </a:endParaRPr>
          </a:p>
          <a:p>
            <a:pPr eaLnBrk="1" hangingPunct="1"/>
            <a:r>
              <a:rPr lang="hu-HU" altLang="hu-HU" sz="1800" dirty="0">
                <a:solidFill>
                  <a:srgbClr val="666699"/>
                </a:solidFill>
                <a:latin typeface="Corbel" panose="020B0503020204020204" pitchFamily="34" charset="0"/>
              </a:rPr>
              <a:t> - n. </a:t>
            </a:r>
            <a:r>
              <a:rPr lang="hu-HU" altLang="hu-HU" sz="1800" dirty="0" err="1">
                <a:solidFill>
                  <a:srgbClr val="666699"/>
                </a:solidFill>
                <a:latin typeface="Corbel" panose="020B0503020204020204" pitchFamily="34" charset="0"/>
              </a:rPr>
              <a:t>dorsalis</a:t>
            </a:r>
            <a:r>
              <a:rPr lang="hu-HU" altLang="hu-HU" sz="1800" dirty="0">
                <a:solidFill>
                  <a:srgbClr val="666699"/>
                </a:solidFill>
                <a:latin typeface="Corbel" panose="020B0503020204020204" pitchFamily="34" charset="0"/>
              </a:rPr>
              <a:t> </a:t>
            </a:r>
            <a:r>
              <a:rPr lang="hu-HU" altLang="hu-HU" sz="1800" dirty="0" err="1">
                <a:solidFill>
                  <a:srgbClr val="666699"/>
                </a:solidFill>
                <a:latin typeface="Corbel" panose="020B0503020204020204" pitchFamily="34" charset="0"/>
              </a:rPr>
              <a:t>scapulae</a:t>
            </a:r>
            <a:endParaRPr lang="hu-HU" altLang="hu-HU" sz="1800" dirty="0">
              <a:solidFill>
                <a:srgbClr val="666699"/>
              </a:solidFill>
              <a:latin typeface="Corbel" panose="020B0503020204020204" pitchFamily="34" charset="0"/>
            </a:endParaRPr>
          </a:p>
          <a:p>
            <a:pPr eaLnBrk="1" hangingPunct="1"/>
            <a:r>
              <a:rPr lang="hu-HU" altLang="hu-HU" sz="1800" dirty="0">
                <a:solidFill>
                  <a:srgbClr val="666699"/>
                </a:solidFill>
                <a:latin typeface="Corbel" panose="020B0503020204020204" pitchFamily="34" charset="0"/>
              </a:rPr>
              <a:t> - a. </a:t>
            </a:r>
            <a:r>
              <a:rPr lang="hu-HU" altLang="hu-HU" sz="1800" dirty="0" err="1">
                <a:solidFill>
                  <a:srgbClr val="666699"/>
                </a:solidFill>
                <a:latin typeface="Corbel" panose="020B0503020204020204" pitchFamily="34" charset="0"/>
              </a:rPr>
              <a:t>transversa</a:t>
            </a:r>
            <a:r>
              <a:rPr lang="hu-HU" altLang="hu-HU" sz="1800" dirty="0">
                <a:solidFill>
                  <a:srgbClr val="666699"/>
                </a:solidFill>
                <a:latin typeface="Corbel" panose="020B0503020204020204" pitchFamily="34" charset="0"/>
              </a:rPr>
              <a:t> </a:t>
            </a:r>
            <a:r>
              <a:rPr lang="hu-HU" altLang="hu-HU" sz="1800" dirty="0" err="1">
                <a:solidFill>
                  <a:srgbClr val="666699"/>
                </a:solidFill>
                <a:latin typeface="Corbel" panose="020B0503020204020204" pitchFamily="34" charset="0"/>
              </a:rPr>
              <a:t>cervicis</a:t>
            </a:r>
            <a:r>
              <a:rPr lang="hu-HU" altLang="hu-HU" sz="1800" dirty="0">
                <a:solidFill>
                  <a:srgbClr val="666699"/>
                </a:solidFill>
                <a:latin typeface="Corbel" panose="020B0503020204020204" pitchFamily="34" charset="0"/>
              </a:rPr>
              <a:t> r. </a:t>
            </a:r>
            <a:r>
              <a:rPr lang="hu-HU" altLang="hu-HU" sz="1800" dirty="0" err="1">
                <a:solidFill>
                  <a:srgbClr val="666699"/>
                </a:solidFill>
                <a:latin typeface="Corbel" panose="020B0503020204020204" pitchFamily="34" charset="0"/>
              </a:rPr>
              <a:t>profundus</a:t>
            </a:r>
            <a:r>
              <a:rPr lang="hu-HU" altLang="hu-HU" sz="1800" dirty="0">
                <a:solidFill>
                  <a:srgbClr val="666699"/>
                </a:solidFill>
                <a:latin typeface="Corbel" panose="020B0503020204020204" pitchFamily="34" charset="0"/>
              </a:rPr>
              <a:t> (</a:t>
            </a:r>
            <a:r>
              <a:rPr lang="hu-HU" altLang="hu-HU" sz="1800" i="1" dirty="0">
                <a:solidFill>
                  <a:srgbClr val="666699"/>
                </a:solidFill>
                <a:latin typeface="Corbel" panose="020B0503020204020204" pitchFamily="34" charset="0"/>
              </a:rPr>
              <a:t>a. </a:t>
            </a:r>
            <a:r>
              <a:rPr lang="hu-HU" altLang="hu-HU" sz="1800" i="1" dirty="0" err="1">
                <a:solidFill>
                  <a:srgbClr val="666699"/>
                </a:solidFill>
                <a:latin typeface="Corbel" panose="020B0503020204020204" pitchFamily="34" charset="0"/>
              </a:rPr>
              <a:t>dors</a:t>
            </a:r>
            <a:r>
              <a:rPr lang="hu-HU" altLang="hu-HU" sz="1800" i="1" dirty="0">
                <a:solidFill>
                  <a:srgbClr val="666699"/>
                </a:solidFill>
                <a:latin typeface="Corbel" panose="020B0503020204020204" pitchFamily="34" charset="0"/>
              </a:rPr>
              <a:t>. </a:t>
            </a:r>
            <a:r>
              <a:rPr lang="hu-HU" altLang="hu-HU" sz="1800" i="1" dirty="0" err="1">
                <a:solidFill>
                  <a:srgbClr val="666699"/>
                </a:solidFill>
                <a:latin typeface="Corbel" panose="020B0503020204020204" pitchFamily="34" charset="0"/>
              </a:rPr>
              <a:t>sc</a:t>
            </a:r>
            <a:r>
              <a:rPr lang="hu-HU" altLang="hu-HU" sz="1800" dirty="0">
                <a:solidFill>
                  <a:srgbClr val="666699"/>
                </a:solidFill>
                <a:latin typeface="Corbel" panose="020B0503020204020204" pitchFamily="34" charset="0"/>
              </a:rPr>
              <a:t>.)</a:t>
            </a:r>
          </a:p>
        </p:txBody>
      </p:sp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1449302" y="5555876"/>
            <a:ext cx="33369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hu-HU" altLang="hu-HU" sz="1800" b="1" i="1" dirty="0">
                <a:solidFill>
                  <a:srgbClr val="CC00CC"/>
                </a:solidFill>
                <a:latin typeface="Corbel" panose="020B0503020204020204" pitchFamily="34" charset="0"/>
              </a:rPr>
              <a:t>TRIGONUM AUSCULTATIONIS</a:t>
            </a:r>
          </a:p>
          <a:p>
            <a:pPr eaLnBrk="1" hangingPunct="1"/>
            <a:r>
              <a:rPr lang="hu-HU" altLang="hu-HU" sz="1800" dirty="0">
                <a:solidFill>
                  <a:srgbClr val="666699"/>
                </a:solidFill>
                <a:latin typeface="Corbel" panose="020B0503020204020204" pitchFamily="34" charset="0"/>
              </a:rPr>
              <a:t>csak a </a:t>
            </a:r>
            <a:r>
              <a:rPr lang="hu-HU" altLang="hu-HU" sz="1800" dirty="0" err="1">
                <a:solidFill>
                  <a:srgbClr val="666699"/>
                </a:solidFill>
                <a:latin typeface="Corbel" panose="020B0503020204020204" pitchFamily="34" charset="0"/>
              </a:rPr>
              <a:t>fascia</a:t>
            </a:r>
            <a:r>
              <a:rPr lang="hu-HU" altLang="hu-HU" sz="1800" dirty="0">
                <a:solidFill>
                  <a:srgbClr val="666699"/>
                </a:solidFill>
                <a:latin typeface="Corbel" panose="020B0503020204020204" pitchFamily="34" charset="0"/>
              </a:rPr>
              <a:t> </a:t>
            </a:r>
            <a:r>
              <a:rPr lang="hu-HU" altLang="hu-HU" sz="1800" dirty="0" err="1">
                <a:solidFill>
                  <a:srgbClr val="666699"/>
                </a:solidFill>
                <a:latin typeface="Corbel" panose="020B0503020204020204" pitchFamily="34" charset="0"/>
              </a:rPr>
              <a:t>thoracodorsalis</a:t>
            </a:r>
            <a:r>
              <a:rPr lang="hu-HU" altLang="hu-HU" sz="1800" dirty="0">
                <a:solidFill>
                  <a:srgbClr val="666699"/>
                </a:solidFill>
                <a:latin typeface="Corbel" panose="020B0503020204020204" pitchFamily="34" charset="0"/>
              </a:rPr>
              <a:t> fedi </a:t>
            </a:r>
          </a:p>
        </p:txBody>
      </p:sp>
    </p:spTree>
    <p:extLst>
      <p:ext uri="{BB962C8B-B14F-4D97-AF65-F5344CB8AC3E}">
        <p14:creationId xmlns:p14="http://schemas.microsoft.com/office/powerpoint/2010/main" val="3784541813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oktatás\MEDIAST\bordakosár.bmp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539" y="0"/>
            <a:ext cx="55657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1774826" y="2565401"/>
            <a:ext cx="19859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 altLang="hu-HU" sz="2000" b="1">
                <a:latin typeface="Calibri" panose="020F0502020204030204" pitchFamily="34" charset="0"/>
              </a:rPr>
              <a:t>Angulus sterni</a:t>
            </a:r>
          </a:p>
        </p:txBody>
      </p:sp>
      <p:sp>
        <p:nvSpPr>
          <p:cNvPr id="5124" name="Line 4"/>
          <p:cNvSpPr>
            <a:spLocks noChangeShapeType="1"/>
          </p:cNvSpPr>
          <p:nvPr/>
        </p:nvSpPr>
        <p:spPr bwMode="auto">
          <a:xfrm flipV="1">
            <a:off x="3614738" y="1714500"/>
            <a:ext cx="2654300" cy="10033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hu-HU"/>
          </a:p>
        </p:txBody>
      </p:sp>
      <p:grpSp>
        <p:nvGrpSpPr>
          <p:cNvPr id="5125" name="Group 5"/>
          <p:cNvGrpSpPr>
            <a:grpSpLocks/>
          </p:cNvGrpSpPr>
          <p:nvPr/>
        </p:nvGrpSpPr>
        <p:grpSpPr bwMode="auto">
          <a:xfrm>
            <a:off x="2881314" y="1727200"/>
            <a:ext cx="2562225" cy="439738"/>
            <a:chOff x="1026" y="1088"/>
            <a:chExt cx="1614" cy="277"/>
          </a:xfrm>
        </p:grpSpPr>
        <p:sp>
          <p:nvSpPr>
            <p:cNvPr id="5140" name="Rectangle 6"/>
            <p:cNvSpPr>
              <a:spLocks noChangeArrowheads="1"/>
            </p:cNvSpPr>
            <p:nvPr/>
          </p:nvSpPr>
          <p:spPr bwMode="auto">
            <a:xfrm>
              <a:off x="1026" y="1097"/>
              <a:ext cx="709" cy="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700" tIns="12700" rIns="12700" bIns="12700"/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algn="ctr"/>
              <a:r>
                <a:rPr lang="hu-HU" altLang="hu-HU" sz="2000" b="1" dirty="0">
                  <a:latin typeface="Calibri" panose="020F0502020204030204" pitchFamily="34" charset="0"/>
                </a:rPr>
                <a:t>2. </a:t>
              </a:r>
              <a:r>
                <a:rPr lang="hu-HU" altLang="hu-HU" sz="2000" b="1" dirty="0" err="1" smtClean="0">
                  <a:latin typeface="Calibri" panose="020F0502020204030204" pitchFamily="34" charset="0"/>
                </a:rPr>
                <a:t>Rippe</a:t>
              </a:r>
              <a:endParaRPr lang="hu-HU" altLang="hu-HU" sz="2000" b="1" dirty="0">
                <a:latin typeface="Calibri" panose="020F0502020204030204" pitchFamily="34" charset="0"/>
              </a:endParaRPr>
            </a:p>
          </p:txBody>
        </p:sp>
        <p:sp>
          <p:nvSpPr>
            <p:cNvPr id="5141" name="Line 7"/>
            <p:cNvSpPr>
              <a:spLocks noChangeShapeType="1"/>
            </p:cNvSpPr>
            <p:nvPr/>
          </p:nvSpPr>
          <p:spPr bwMode="auto">
            <a:xfrm flipV="1">
              <a:off x="1696" y="1088"/>
              <a:ext cx="944" cy="12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hu-HU"/>
            </a:p>
          </p:txBody>
        </p:sp>
      </p:grpSp>
      <p:sp>
        <p:nvSpPr>
          <p:cNvPr id="185352" name="Rectangle 8"/>
          <p:cNvSpPr>
            <a:spLocks noChangeArrowheads="1"/>
          </p:cNvSpPr>
          <p:nvPr/>
        </p:nvSpPr>
        <p:spPr bwMode="auto">
          <a:xfrm>
            <a:off x="1703389" y="188913"/>
            <a:ext cx="3673475" cy="8048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12700" tIns="12700" rIns="12700" bIns="12700"/>
          <a:lstStyle/>
          <a:p>
            <a:pPr algn="ctr" eaLnBrk="0" hangingPunct="0">
              <a:defRPr/>
            </a:pPr>
            <a:endParaRPr lang="hu-HU" sz="3200" b="1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5127" name="Text Box 9"/>
          <p:cNvSpPr txBox="1">
            <a:spLocks noChangeArrowheads="1"/>
          </p:cNvSpPr>
          <p:nvPr/>
        </p:nvSpPr>
        <p:spPr bwMode="auto">
          <a:xfrm>
            <a:off x="1774825" y="3500439"/>
            <a:ext cx="1828800" cy="1044575"/>
          </a:xfrm>
          <a:prstGeom prst="rect">
            <a:avLst/>
          </a:prstGeom>
          <a:noFill/>
          <a:ln w="38100">
            <a:solidFill>
              <a:srgbClr val="6666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 altLang="hu-HU" sz="2000" b="1">
                <a:solidFill>
                  <a:srgbClr val="990033"/>
                </a:solidFill>
                <a:latin typeface="Calibri" panose="020F0502020204030204" pitchFamily="34" charset="0"/>
              </a:rPr>
              <a:t>auscultatio percussio palpatio</a:t>
            </a:r>
          </a:p>
        </p:txBody>
      </p:sp>
      <p:grpSp>
        <p:nvGrpSpPr>
          <p:cNvPr id="5128" name="Group 10"/>
          <p:cNvGrpSpPr>
            <a:grpSpLocks/>
          </p:cNvGrpSpPr>
          <p:nvPr/>
        </p:nvGrpSpPr>
        <p:grpSpPr bwMode="auto">
          <a:xfrm>
            <a:off x="6383338" y="3860800"/>
            <a:ext cx="3929062" cy="2224088"/>
            <a:chOff x="3227" y="2448"/>
            <a:chExt cx="2475" cy="1401"/>
          </a:xfrm>
        </p:grpSpPr>
        <p:sp>
          <p:nvSpPr>
            <p:cNvPr id="5136" name="Text Box 11"/>
            <p:cNvSpPr txBox="1">
              <a:spLocks noChangeArrowheads="1"/>
            </p:cNvSpPr>
            <p:nvPr/>
          </p:nvSpPr>
          <p:spPr bwMode="auto">
            <a:xfrm>
              <a:off x="4560" y="2448"/>
              <a:ext cx="114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hu-HU" altLang="hu-HU" sz="2000" b="1">
                  <a:solidFill>
                    <a:srgbClr val="FF33CC"/>
                  </a:solidFill>
                  <a:latin typeface="Calibri" panose="020F0502020204030204" pitchFamily="34" charset="0"/>
                </a:rPr>
                <a:t>Arcus costae</a:t>
              </a:r>
            </a:p>
          </p:txBody>
        </p:sp>
        <p:sp>
          <p:nvSpPr>
            <p:cNvPr id="5137" name="Line 12"/>
            <p:cNvSpPr>
              <a:spLocks noChangeShapeType="1"/>
            </p:cNvSpPr>
            <p:nvPr/>
          </p:nvSpPr>
          <p:spPr bwMode="auto">
            <a:xfrm flipH="1">
              <a:off x="3570" y="2659"/>
              <a:ext cx="1191" cy="5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hu-HU"/>
            </a:p>
          </p:txBody>
        </p:sp>
        <p:sp>
          <p:nvSpPr>
            <p:cNvPr id="5138" name="Line 13"/>
            <p:cNvSpPr>
              <a:spLocks noChangeShapeType="1"/>
            </p:cNvSpPr>
            <p:nvPr/>
          </p:nvSpPr>
          <p:spPr bwMode="auto">
            <a:xfrm>
              <a:off x="3227" y="2496"/>
              <a:ext cx="567" cy="1106"/>
            </a:xfrm>
            <a:prstGeom prst="line">
              <a:avLst/>
            </a:prstGeom>
            <a:noFill/>
            <a:ln w="76200">
              <a:solidFill>
                <a:srgbClr val="FF33CC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hu-HU"/>
            </a:p>
          </p:txBody>
        </p:sp>
        <p:sp>
          <p:nvSpPr>
            <p:cNvPr id="5139" name="Line 14"/>
            <p:cNvSpPr>
              <a:spLocks noChangeShapeType="1"/>
            </p:cNvSpPr>
            <p:nvPr/>
          </p:nvSpPr>
          <p:spPr bwMode="auto">
            <a:xfrm>
              <a:off x="3812" y="3611"/>
              <a:ext cx="275" cy="238"/>
            </a:xfrm>
            <a:prstGeom prst="line">
              <a:avLst/>
            </a:prstGeom>
            <a:noFill/>
            <a:ln w="76200">
              <a:solidFill>
                <a:srgbClr val="FF33CC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hu-HU"/>
            </a:p>
          </p:txBody>
        </p:sp>
      </p:grpSp>
      <p:pic>
        <p:nvPicPr>
          <p:cNvPr id="5129" name="Picture 15" descr="hordó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088" y="333375"/>
            <a:ext cx="1141412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0" name="Rectangle 16"/>
          <p:cNvSpPr>
            <a:spLocks noChangeArrowheads="1"/>
          </p:cNvSpPr>
          <p:nvPr/>
        </p:nvSpPr>
        <p:spPr bwMode="auto">
          <a:xfrm>
            <a:off x="1524001" y="6149331"/>
            <a:ext cx="184731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5131" name="Line 17"/>
          <p:cNvSpPr>
            <a:spLocks noChangeShapeType="1"/>
          </p:cNvSpPr>
          <p:nvPr/>
        </p:nvSpPr>
        <p:spPr bwMode="auto">
          <a:xfrm flipV="1">
            <a:off x="5362576" y="3535364"/>
            <a:ext cx="822325" cy="923925"/>
          </a:xfrm>
          <a:prstGeom prst="line">
            <a:avLst/>
          </a:prstGeom>
          <a:noFill/>
          <a:ln w="76200">
            <a:solidFill>
              <a:srgbClr val="33CC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hu-HU"/>
          </a:p>
        </p:txBody>
      </p:sp>
      <p:sp>
        <p:nvSpPr>
          <p:cNvPr id="5132" name="Line 18"/>
          <p:cNvSpPr>
            <a:spLocks noChangeShapeType="1"/>
          </p:cNvSpPr>
          <p:nvPr/>
        </p:nvSpPr>
        <p:spPr bwMode="auto">
          <a:xfrm flipH="1" flipV="1">
            <a:off x="6199188" y="3506789"/>
            <a:ext cx="158750" cy="433387"/>
          </a:xfrm>
          <a:prstGeom prst="line">
            <a:avLst/>
          </a:prstGeom>
          <a:noFill/>
          <a:ln w="76200">
            <a:solidFill>
              <a:srgbClr val="33CC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hu-HU"/>
          </a:p>
        </p:txBody>
      </p:sp>
      <p:sp>
        <p:nvSpPr>
          <p:cNvPr id="5133" name="Line 19"/>
          <p:cNvSpPr>
            <a:spLocks noChangeShapeType="1"/>
          </p:cNvSpPr>
          <p:nvPr/>
        </p:nvSpPr>
        <p:spPr bwMode="auto">
          <a:xfrm flipV="1">
            <a:off x="4987926" y="3752850"/>
            <a:ext cx="1196975" cy="24971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hu-HU"/>
          </a:p>
        </p:txBody>
      </p:sp>
      <p:sp>
        <p:nvSpPr>
          <p:cNvPr id="5134" name="Text Box 20"/>
          <p:cNvSpPr txBox="1">
            <a:spLocks noChangeArrowheads="1"/>
          </p:cNvSpPr>
          <p:nvPr/>
        </p:nvSpPr>
        <p:spPr bwMode="auto">
          <a:xfrm>
            <a:off x="2287588" y="6148389"/>
            <a:ext cx="30289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 altLang="hu-HU" sz="2000" b="1">
                <a:solidFill>
                  <a:srgbClr val="666699"/>
                </a:solidFill>
                <a:latin typeface="Calibri" panose="020F0502020204030204" pitchFamily="34" charset="0"/>
              </a:rPr>
              <a:t>Angulus infrasternalis</a:t>
            </a:r>
          </a:p>
        </p:txBody>
      </p:sp>
    </p:spTree>
    <p:extLst>
      <p:ext uri="{BB962C8B-B14F-4D97-AF65-F5344CB8AC3E}">
        <p14:creationId xmlns:p14="http://schemas.microsoft.com/office/powerpoint/2010/main" val="3323916706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Kép 1" descr="Normal-CXR-Labell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4" y="0"/>
            <a:ext cx="83597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599439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Kép 1" descr="CXR-Lat-v1.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525" y="0"/>
            <a:ext cx="81089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8321892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oktatás\MEDIAST\outlet.bmp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713" y="188913"/>
            <a:ext cx="5461000" cy="631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2279651" y="2852739"/>
            <a:ext cx="1857375" cy="346075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 altLang="hu-HU" sz="1600" b="1">
                <a:latin typeface="Calibri" panose="020F0502020204030204" pitchFamily="34" charset="0"/>
              </a:rPr>
              <a:t>Scalenus medius</a:t>
            </a: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2079625" y="3468688"/>
            <a:ext cx="1460500" cy="59055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 altLang="hu-HU" sz="1600" b="1">
                <a:latin typeface="Calibri" panose="020F0502020204030204" pitchFamily="34" charset="0"/>
              </a:rPr>
              <a:t>Scalenus anterior</a:t>
            </a: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7493000" y="677863"/>
            <a:ext cx="1473200" cy="59055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 altLang="hu-HU" sz="1600" b="1">
                <a:latin typeface="Calibri" panose="020F0502020204030204" pitchFamily="34" charset="0"/>
              </a:rPr>
              <a:t>Scalenus medius</a:t>
            </a:r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8528051" y="3201988"/>
            <a:ext cx="1477963" cy="59055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 altLang="hu-HU" sz="1600" b="1">
                <a:latin typeface="Calibri" panose="020F0502020204030204" pitchFamily="34" charset="0"/>
              </a:rPr>
              <a:t>Scalenus anterior</a:t>
            </a:r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8412164" y="2801938"/>
            <a:ext cx="20161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 altLang="hu-HU" sz="1800" b="1">
                <a:latin typeface="Calibri" panose="020F0502020204030204" pitchFamily="34" charset="0"/>
              </a:rPr>
              <a:t>cupula</a:t>
            </a:r>
          </a:p>
        </p:txBody>
      </p:sp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7823201" y="1811338"/>
            <a:ext cx="21510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 altLang="hu-HU" sz="1800" b="1">
                <a:latin typeface="Calibri" panose="020F0502020204030204" pitchFamily="34" charset="0"/>
              </a:rPr>
              <a:t>plexus brachialis</a:t>
            </a:r>
          </a:p>
        </p:txBody>
      </p:sp>
      <p:sp>
        <p:nvSpPr>
          <p:cNvPr id="6153" name="Rectangle 10"/>
          <p:cNvSpPr>
            <a:spLocks noChangeArrowheads="1"/>
          </p:cNvSpPr>
          <p:nvPr/>
        </p:nvSpPr>
        <p:spPr bwMode="auto">
          <a:xfrm>
            <a:off x="3228975" y="5832475"/>
            <a:ext cx="1125538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700" tIns="12700" rIns="12700" bIns="12700"/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hu-HU" altLang="hu-HU" sz="1800" b="1">
                <a:latin typeface="Calibri" panose="020F0502020204030204" pitchFamily="34" charset="0"/>
              </a:rPr>
              <a:t>1. borda</a:t>
            </a:r>
          </a:p>
        </p:txBody>
      </p:sp>
      <p:sp>
        <p:nvSpPr>
          <p:cNvPr id="6154" name="Rectangle 11"/>
          <p:cNvSpPr>
            <a:spLocks noChangeArrowheads="1"/>
          </p:cNvSpPr>
          <p:nvPr/>
        </p:nvSpPr>
        <p:spPr bwMode="auto">
          <a:xfrm>
            <a:off x="1524000" y="0"/>
            <a:ext cx="3816350" cy="216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/>
            <a:r>
              <a:rPr lang="hu-HU" altLang="hu-HU" sz="3600" b="1">
                <a:solidFill>
                  <a:srgbClr val="008080"/>
                </a:solidFill>
                <a:latin typeface="Corbel" panose="020B0503020204020204" pitchFamily="34" charset="0"/>
              </a:rPr>
              <a:t>APERTURA </a:t>
            </a:r>
          </a:p>
          <a:p>
            <a:pPr algn="ctr" eaLnBrk="1" hangingPunct="1"/>
            <a:r>
              <a:rPr lang="hu-HU" altLang="hu-HU" sz="3600" b="1">
                <a:solidFill>
                  <a:srgbClr val="008080"/>
                </a:solidFill>
                <a:latin typeface="Corbel" panose="020B0503020204020204" pitchFamily="34" charset="0"/>
              </a:rPr>
              <a:t>THORACICA </a:t>
            </a:r>
          </a:p>
          <a:p>
            <a:pPr algn="ctr" eaLnBrk="1" hangingPunct="1"/>
            <a:r>
              <a:rPr lang="hu-HU" altLang="hu-HU" sz="3600" b="1">
                <a:solidFill>
                  <a:srgbClr val="008080"/>
                </a:solidFill>
                <a:latin typeface="Corbel" panose="020B0503020204020204" pitchFamily="34" charset="0"/>
              </a:rPr>
              <a:t>SUPERIOR</a:t>
            </a:r>
          </a:p>
          <a:p>
            <a:pPr algn="ctr" eaLnBrk="1" hangingPunct="1"/>
            <a:r>
              <a:rPr lang="hu-HU" altLang="hu-HU" sz="2800" b="1" i="1">
                <a:solidFill>
                  <a:srgbClr val="008080"/>
                </a:solidFill>
                <a:latin typeface="Corbel" panose="020B0503020204020204" pitchFamily="34" charset="0"/>
              </a:rPr>
              <a:t>„THORACIC OUTLET”</a:t>
            </a:r>
          </a:p>
        </p:txBody>
      </p:sp>
    </p:spTree>
    <p:extLst>
      <p:ext uri="{BB962C8B-B14F-4D97-AF65-F5344CB8AC3E}">
        <p14:creationId xmlns:p14="http://schemas.microsoft.com/office/powerpoint/2010/main" val="1142277165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7" t="9212" r="13692" b="3053"/>
          <a:stretch>
            <a:fillRect/>
          </a:stretch>
        </p:blipFill>
        <p:spPr bwMode="auto">
          <a:xfrm>
            <a:off x="7175501" y="2349501"/>
            <a:ext cx="2987675" cy="231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2855913" y="260351"/>
            <a:ext cx="69008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hu-HU" altLang="hu-HU" sz="3600" b="1">
                <a:solidFill>
                  <a:srgbClr val="008080"/>
                </a:solidFill>
                <a:latin typeface="Corbel" panose="020B0503020204020204" pitchFamily="34" charset="0"/>
              </a:rPr>
              <a:t>THORACIC  OUTLET SYNDROME 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1" y="1196976"/>
            <a:ext cx="6264275" cy="489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1223169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813</Words>
  <Application>Microsoft Office PowerPoint</Application>
  <PresentationFormat>Szélesvásznú</PresentationFormat>
  <Paragraphs>282</Paragraphs>
  <Slides>37</Slides>
  <Notes>17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37</vt:i4>
      </vt:variant>
    </vt:vector>
  </HeadingPairs>
  <TitlesOfParts>
    <vt:vector size="44" baseType="lpstr">
      <vt:lpstr>Arial</vt:lpstr>
      <vt:lpstr>Calibri</vt:lpstr>
      <vt:lpstr>Calibri Light</vt:lpstr>
      <vt:lpstr>Comic Sans MS</vt:lpstr>
      <vt:lpstr>Corbel</vt:lpstr>
      <vt:lpstr>Times New Roman</vt:lpstr>
      <vt:lpstr>Office-téma</vt:lpstr>
      <vt:lpstr>Oberflächenatomie des Thorax. Regionale Lymphknoten und-drainage des Thorax und vom Brust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 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hétfő</dc:title>
  <dc:creator>labor</dc:creator>
  <cp:lastModifiedBy>labor</cp:lastModifiedBy>
  <cp:revision>22</cp:revision>
  <dcterms:created xsi:type="dcterms:W3CDTF">2019-02-12T11:27:14Z</dcterms:created>
  <dcterms:modified xsi:type="dcterms:W3CDTF">2019-02-19T09:42:45Z</dcterms:modified>
</cp:coreProperties>
</file>