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63" r:id="rId6"/>
    <p:sldId id="258" r:id="rId7"/>
    <p:sldId id="257" r:id="rId8"/>
    <p:sldId id="259" r:id="rId9"/>
    <p:sldId id="266" r:id="rId10"/>
    <p:sldId id="264" r:id="rId11"/>
    <p:sldId id="265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41C2D-A496-4B3D-84A0-CE929EB9D04E}" type="datetimeFigureOut">
              <a:rPr lang="hu-HU" smtClean="0"/>
              <a:t>2019. 04. 23.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23944-691E-4A15-85A7-D89F92FB2C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361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56F423-39AF-4814-81C4-7AD90B7506FE}" type="slidenum">
              <a:rPr lang="hu-HU" altLang="hu-HU"/>
              <a:pPr/>
              <a:t>8</a:t>
            </a:fld>
            <a:endParaRPr lang="hu-HU" altLang="hu-HU"/>
          </a:p>
        </p:txBody>
      </p:sp>
      <p:sp>
        <p:nvSpPr>
          <p:cNvPr id="11267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1269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21854A-394D-4AB6-B99D-5D2F238E372C}" type="slidenum">
              <a:rPr lang="hu-HU" altLang="hu-H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hu-HU" altLang="hu-H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4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28C-3354-431A-9D89-BD396073FE26}" type="datetimeFigureOut">
              <a:rPr lang="hu-HU" smtClean="0"/>
              <a:t>2019. 04. 23.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3A6D1CD-9C9C-4B2B-A425-FD62BFAD7D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4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28C-3354-431A-9D89-BD396073FE26}" type="datetimeFigureOut">
              <a:rPr lang="hu-HU" smtClean="0"/>
              <a:t>2019. 04. 23.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A6D1CD-9C9C-4B2B-A425-FD62BFAD7D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21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28C-3354-431A-9D89-BD396073FE26}" type="datetimeFigureOut">
              <a:rPr lang="hu-HU" smtClean="0"/>
              <a:t>2019. 04. 23.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A6D1CD-9C9C-4B2B-A425-FD62BFAD7DB9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48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28C-3354-431A-9D89-BD396073FE26}" type="datetimeFigureOut">
              <a:rPr lang="hu-HU" smtClean="0"/>
              <a:t>2019. 04. 23.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A6D1CD-9C9C-4B2B-A425-FD62BFAD7D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7109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28C-3354-431A-9D89-BD396073FE26}" type="datetimeFigureOut">
              <a:rPr lang="hu-HU" smtClean="0"/>
              <a:t>2019. 04. 23.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A6D1CD-9C9C-4B2B-A425-FD62BFAD7DB9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432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28C-3354-431A-9D89-BD396073FE26}" type="datetimeFigureOut">
              <a:rPr lang="hu-HU" smtClean="0"/>
              <a:t>2019. 04. 23.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A6D1CD-9C9C-4B2B-A425-FD62BFAD7D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1702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28C-3354-431A-9D89-BD396073FE26}" type="datetimeFigureOut">
              <a:rPr lang="hu-HU" smtClean="0"/>
              <a:t>2019. 04. 23.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1CD-9C9C-4B2B-A425-FD62BFAD7D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779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28C-3354-431A-9D89-BD396073FE26}" type="datetimeFigureOut">
              <a:rPr lang="hu-HU" smtClean="0"/>
              <a:t>2019. 04. 23.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1CD-9C9C-4B2B-A425-FD62BFAD7D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504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28C-3354-431A-9D89-BD396073FE26}" type="datetimeFigureOut">
              <a:rPr lang="hu-HU" smtClean="0"/>
              <a:t>2019. 04. 23.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1CD-9C9C-4B2B-A425-FD62BFAD7D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443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28C-3354-431A-9D89-BD396073FE26}" type="datetimeFigureOut">
              <a:rPr lang="hu-HU" smtClean="0"/>
              <a:t>2019. 04. 23.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A6D1CD-9C9C-4B2B-A425-FD62BFAD7D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772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28C-3354-431A-9D89-BD396073FE26}" type="datetimeFigureOut">
              <a:rPr lang="hu-HU" smtClean="0"/>
              <a:t>2019. 04. 23.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A6D1CD-9C9C-4B2B-A425-FD62BFAD7D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863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28C-3354-431A-9D89-BD396073FE26}" type="datetimeFigureOut">
              <a:rPr lang="hu-HU" smtClean="0"/>
              <a:t>2019. 04. 23.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A6D1CD-9C9C-4B2B-A425-FD62BFAD7D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38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28C-3354-431A-9D89-BD396073FE26}" type="datetimeFigureOut">
              <a:rPr lang="hu-HU" smtClean="0"/>
              <a:t>2019. 04. 23.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1CD-9C9C-4B2B-A425-FD62BFAD7D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955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28C-3354-431A-9D89-BD396073FE26}" type="datetimeFigureOut">
              <a:rPr lang="hu-HU" smtClean="0"/>
              <a:t>2019. 04. 23.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1CD-9C9C-4B2B-A425-FD62BFAD7D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18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28C-3354-431A-9D89-BD396073FE26}" type="datetimeFigureOut">
              <a:rPr lang="hu-HU" smtClean="0"/>
              <a:t>2019. 04. 23.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1CD-9C9C-4B2B-A425-FD62BFAD7D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391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28C-3354-431A-9D89-BD396073FE26}" type="datetimeFigureOut">
              <a:rPr lang="hu-HU" smtClean="0"/>
              <a:t>2019. 04. 23.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A6D1CD-9C9C-4B2B-A425-FD62BFAD7D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218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EA28C-3354-431A-9D89-BD396073FE26}" type="datetimeFigureOut">
              <a:rPr lang="hu-HU" smtClean="0"/>
              <a:t>2019. 04. 23.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3A6D1CD-9C9C-4B2B-A425-FD62BFAD7D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369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39090" y="1122363"/>
            <a:ext cx="10756669" cy="1230139"/>
          </a:xfrm>
        </p:spPr>
        <p:txBody>
          <a:bodyPr>
            <a:normAutofit/>
          </a:bodyPr>
          <a:lstStyle/>
          <a:p>
            <a:pPr algn="ctr"/>
            <a:r>
              <a:rPr lang="hu-HU" sz="6000" dirty="0" smtClean="0"/>
              <a:t>Fej nyak idegei III. X., XI., XII.</a:t>
            </a:r>
            <a:endParaRPr lang="hu-HU" sz="6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hu-HU" sz="4000" dirty="0" smtClean="0"/>
              <a:t>Dr. Fehér Erzsébet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70261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69901"/>
            <a:ext cx="8785225" cy="61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33350"/>
            <a:ext cx="8353425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4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175"/>
            <a:ext cx="6218238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4" y="58738"/>
            <a:ext cx="5857875" cy="67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2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648075" y="188914"/>
            <a:ext cx="579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3200" b="1">
                <a:solidFill>
                  <a:srgbClr val="000099"/>
                </a:solidFill>
                <a:latin typeface="Comic Sans MS" panose="030F0702030302020204" pitchFamily="66" charset="0"/>
              </a:rPr>
              <a:t>ÄSTE DES NERVUS VAGUS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703388" y="836613"/>
            <a:ext cx="4572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600" b="1">
                <a:solidFill>
                  <a:srgbClr val="CC0099"/>
                </a:solidFill>
                <a:latin typeface="Comic Sans MS" panose="030F0702030302020204" pitchFamily="66" charset="0"/>
              </a:rPr>
              <a:t>KRANIO-ZERVIKALE ABSCHNITT</a:t>
            </a:r>
          </a:p>
          <a:p>
            <a:r>
              <a:rPr lang="hu-HU" altLang="hu-HU" sz="1600">
                <a:latin typeface="Comic Sans MS" panose="030F0702030302020204" pitchFamily="66" charset="0"/>
              </a:rPr>
              <a:t>	</a:t>
            </a:r>
            <a:r>
              <a:rPr lang="hu-HU" altLang="hu-HU" sz="1600">
                <a:solidFill>
                  <a:srgbClr val="000099"/>
                </a:solidFill>
                <a:latin typeface="Comic Sans MS" panose="030F0702030302020204" pitchFamily="66" charset="0"/>
              </a:rPr>
              <a:t>r. mening. posterior</a:t>
            </a:r>
          </a:p>
          <a:p>
            <a:r>
              <a:rPr lang="hu-HU" altLang="hu-HU" sz="1600">
                <a:solidFill>
                  <a:srgbClr val="000099"/>
                </a:solidFill>
                <a:latin typeface="Comic Sans MS" panose="030F0702030302020204" pitchFamily="66" charset="0"/>
              </a:rPr>
              <a:t>	r. auricularis</a:t>
            </a:r>
          </a:p>
          <a:p>
            <a:r>
              <a:rPr lang="hu-HU" altLang="hu-HU" sz="1600">
                <a:solidFill>
                  <a:srgbClr val="000099"/>
                </a:solidFill>
                <a:latin typeface="Comic Sans MS" panose="030F0702030302020204" pitchFamily="66" charset="0"/>
              </a:rPr>
              <a:t>	rr. pharyngei</a:t>
            </a:r>
          </a:p>
          <a:p>
            <a:r>
              <a:rPr lang="hu-HU" altLang="hu-HU" sz="1600">
                <a:solidFill>
                  <a:srgbClr val="000099"/>
                </a:solidFill>
                <a:latin typeface="Comic Sans MS" panose="030F0702030302020204" pitchFamily="66" charset="0"/>
              </a:rPr>
              <a:t>	n. laryngeus superior</a:t>
            </a:r>
          </a:p>
          <a:p>
            <a:r>
              <a:rPr lang="hu-HU" altLang="hu-HU" sz="1600">
                <a:solidFill>
                  <a:srgbClr val="000099"/>
                </a:solidFill>
                <a:latin typeface="Comic Sans MS" panose="030F0702030302020204" pitchFamily="66" charset="0"/>
              </a:rPr>
              <a:t>	rr. cardiaci superiores</a:t>
            </a:r>
          </a:p>
          <a:p>
            <a:r>
              <a:rPr lang="hu-HU" altLang="hu-HU" sz="1600">
                <a:solidFill>
                  <a:srgbClr val="000099"/>
                </a:solidFill>
                <a:latin typeface="Comic Sans MS" panose="030F0702030302020204" pitchFamily="66" charset="0"/>
              </a:rPr>
              <a:t>	n. laryngeus recurrens</a:t>
            </a:r>
          </a:p>
          <a:p>
            <a:r>
              <a:rPr lang="hu-HU" altLang="hu-HU" sz="1600">
                <a:solidFill>
                  <a:srgbClr val="000099"/>
                </a:solidFill>
                <a:latin typeface="Comic Sans MS" panose="030F0702030302020204" pitchFamily="66" charset="0"/>
              </a:rPr>
              <a:t>		</a:t>
            </a:r>
            <a:r>
              <a:rPr lang="hu-HU" altLang="hu-HU" sz="1600" i="1">
                <a:solidFill>
                  <a:srgbClr val="0066FF"/>
                </a:solidFill>
                <a:latin typeface="Comic Sans MS" panose="030F0702030302020204" pitchFamily="66" charset="0"/>
              </a:rPr>
              <a:t>n. laryngeus inferior</a:t>
            </a:r>
          </a:p>
          <a:p>
            <a:r>
              <a:rPr lang="hu-HU" altLang="hu-HU" sz="1600" i="1">
                <a:solidFill>
                  <a:srgbClr val="0066FF"/>
                </a:solidFill>
                <a:latin typeface="Comic Sans MS" panose="030F0702030302020204" pitchFamily="66" charset="0"/>
              </a:rPr>
              <a:t>		rr. cardiaci inferiores 		rr. tracheales</a:t>
            </a:r>
          </a:p>
          <a:p>
            <a:r>
              <a:rPr lang="hu-HU" altLang="hu-HU" sz="1600" i="1">
                <a:solidFill>
                  <a:srgbClr val="0066FF"/>
                </a:solidFill>
                <a:latin typeface="Comic Sans MS" panose="030F0702030302020204" pitchFamily="66" charset="0"/>
              </a:rPr>
              <a:t>		rr. oesophagei (OBEN)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836614"/>
            <a:ext cx="2535238" cy="57753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703388" y="3644901"/>
            <a:ext cx="82804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600" b="1">
                <a:solidFill>
                  <a:srgbClr val="CC0099"/>
                </a:solidFill>
                <a:latin typeface="Comic Sans MS" panose="030F0702030302020204" pitchFamily="66" charset="0"/>
              </a:rPr>
              <a:t>THORAKALE ABSCHNITT</a:t>
            </a:r>
            <a:r>
              <a:rPr lang="hu-HU" altLang="hu-HU" b="1">
                <a:solidFill>
                  <a:srgbClr val="CC0099"/>
                </a:solidFill>
                <a:latin typeface="Comic Sans MS" panose="030F0702030302020204" pitchFamily="66" charset="0"/>
              </a:rPr>
              <a:t>  </a:t>
            </a:r>
          </a:p>
          <a:p>
            <a:r>
              <a:rPr lang="hu-HU" altLang="hu-HU" sz="1600">
                <a:solidFill>
                  <a:srgbClr val="000099"/>
                </a:solidFill>
                <a:latin typeface="Comic Sans MS" panose="030F0702030302020204" pitchFamily="66" charset="0"/>
              </a:rPr>
              <a:t>	rr. cardiaci</a:t>
            </a:r>
          </a:p>
          <a:p>
            <a:r>
              <a:rPr lang="hu-HU" altLang="hu-HU" sz="1600">
                <a:solidFill>
                  <a:srgbClr val="000099"/>
                </a:solidFill>
                <a:latin typeface="Comic Sans MS" panose="030F0702030302020204" pitchFamily="66" charset="0"/>
              </a:rPr>
              <a:t>	rr. bronchiales</a:t>
            </a:r>
          </a:p>
          <a:p>
            <a:r>
              <a:rPr lang="hu-HU" altLang="hu-HU" sz="1600">
                <a:solidFill>
                  <a:srgbClr val="000099"/>
                </a:solidFill>
                <a:latin typeface="Comic Sans MS" panose="030F0702030302020204" pitchFamily="66" charset="0"/>
              </a:rPr>
              <a:t>	rr. pericardiaci</a:t>
            </a:r>
          </a:p>
          <a:p>
            <a:r>
              <a:rPr lang="hu-HU" altLang="hu-HU" sz="1600">
                <a:solidFill>
                  <a:srgbClr val="000099"/>
                </a:solidFill>
                <a:latin typeface="Comic Sans MS" panose="030F0702030302020204" pitchFamily="66" charset="0"/>
              </a:rPr>
              <a:t>	rr. oesophagei (UNTEN)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74825" y="5024439"/>
            <a:ext cx="82804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600" b="1">
                <a:solidFill>
                  <a:srgbClr val="CC0099"/>
                </a:solidFill>
                <a:latin typeface="Comic Sans MS" panose="030F0702030302020204" pitchFamily="66" charset="0"/>
              </a:rPr>
              <a:t>ABDOMINALE ABSCHNITT</a:t>
            </a:r>
            <a:r>
              <a:rPr lang="hu-HU" altLang="hu-HU" b="1">
                <a:solidFill>
                  <a:srgbClr val="CC0099"/>
                </a:solidFill>
                <a:latin typeface="Comic Sans MS" panose="030F0702030302020204" pitchFamily="66" charset="0"/>
              </a:rPr>
              <a:t>  </a:t>
            </a:r>
          </a:p>
          <a:p>
            <a:r>
              <a:rPr lang="hu-HU" altLang="hu-HU" sz="1600">
                <a:solidFill>
                  <a:srgbClr val="000099"/>
                </a:solidFill>
                <a:latin typeface="Comic Sans MS" panose="030F0702030302020204" pitchFamily="66" charset="0"/>
              </a:rPr>
              <a:t>	rr. gastrici antt.        Truncus vagalis ant.</a:t>
            </a:r>
          </a:p>
          <a:p>
            <a:r>
              <a:rPr lang="hu-HU" altLang="hu-HU" sz="1600">
                <a:solidFill>
                  <a:srgbClr val="000099"/>
                </a:solidFill>
                <a:latin typeface="Comic Sans MS" panose="030F0702030302020204" pitchFamily="66" charset="0"/>
              </a:rPr>
              <a:t>	rr. hepatici</a:t>
            </a:r>
          </a:p>
          <a:p>
            <a:r>
              <a:rPr lang="hu-HU" altLang="hu-HU" sz="800">
                <a:solidFill>
                  <a:srgbClr val="000099"/>
                </a:solidFill>
                <a:latin typeface="Comic Sans MS" panose="030F0702030302020204" pitchFamily="66" charset="0"/>
              </a:rPr>
              <a:t>	</a:t>
            </a:r>
          </a:p>
          <a:p>
            <a:r>
              <a:rPr lang="hu-HU" altLang="hu-HU" sz="1600">
                <a:solidFill>
                  <a:srgbClr val="000099"/>
                </a:solidFill>
                <a:latin typeface="Comic Sans MS" panose="030F0702030302020204" pitchFamily="66" charset="0"/>
              </a:rPr>
              <a:t>	rr. gastrici posteriores.</a:t>
            </a:r>
          </a:p>
          <a:p>
            <a:r>
              <a:rPr lang="hu-HU" altLang="hu-HU" sz="1600">
                <a:solidFill>
                  <a:srgbClr val="000099"/>
                </a:solidFill>
                <a:latin typeface="Comic Sans MS" panose="030F0702030302020204" pitchFamily="66" charset="0"/>
              </a:rPr>
              <a:t>	rr. coeliaci                         Truncus vagalis post</a:t>
            </a:r>
          </a:p>
          <a:p>
            <a:r>
              <a:rPr lang="hu-HU" altLang="hu-HU" sz="1600">
                <a:solidFill>
                  <a:srgbClr val="000099"/>
                </a:solidFill>
                <a:latin typeface="Comic Sans MS" panose="030F0702030302020204" pitchFamily="66" charset="0"/>
              </a:rPr>
              <a:t>	rr. renales</a:t>
            </a:r>
          </a:p>
        </p:txBody>
      </p:sp>
      <p:sp>
        <p:nvSpPr>
          <p:cNvPr id="11271" name="AutoShape 7"/>
          <p:cNvSpPr>
            <a:spLocks/>
          </p:cNvSpPr>
          <p:nvPr/>
        </p:nvSpPr>
        <p:spPr bwMode="auto">
          <a:xfrm>
            <a:off x="4511676" y="5373689"/>
            <a:ext cx="79375" cy="409575"/>
          </a:xfrm>
          <a:prstGeom prst="rightBrace">
            <a:avLst>
              <a:gd name="adj1" fmla="val 43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2" name="AutoShape 8"/>
          <p:cNvSpPr>
            <a:spLocks/>
          </p:cNvSpPr>
          <p:nvPr/>
        </p:nvSpPr>
        <p:spPr bwMode="auto">
          <a:xfrm>
            <a:off x="5159376" y="6021388"/>
            <a:ext cx="79375" cy="576262"/>
          </a:xfrm>
          <a:prstGeom prst="rightBrace">
            <a:avLst>
              <a:gd name="adj1" fmla="val 60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01256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21303" y="0"/>
            <a:ext cx="6149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5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409826" y="146051"/>
            <a:ext cx="75168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hu-HU" sz="3600" b="1">
                <a:solidFill>
                  <a:srgbClr val="000099"/>
                </a:solidFill>
                <a:latin typeface="Calibri" panose="020F0502020204030204" pitchFamily="34" charset="0"/>
              </a:rPr>
              <a:t>FUNKTIONELLEN UND KLINISCHEN</a:t>
            </a:r>
          </a:p>
          <a:p>
            <a:pPr algn="ctr"/>
            <a:r>
              <a:rPr lang="hu-HU" altLang="hu-HU" sz="3600" b="1">
                <a:solidFill>
                  <a:srgbClr val="000099"/>
                </a:solidFill>
                <a:latin typeface="Calibri" panose="020F0502020204030204" pitchFamily="34" charset="0"/>
              </a:rPr>
              <a:t>HINWEISE DES</a:t>
            </a:r>
            <a:r>
              <a:rPr lang="hu-HU" altLang="hu-HU" sz="3600">
                <a:latin typeface="Calibri" panose="020F0502020204030204" pitchFamily="34" charset="0"/>
              </a:rPr>
              <a:t> </a:t>
            </a:r>
            <a:r>
              <a:rPr lang="hu-HU" altLang="hu-HU" sz="3600" b="1">
                <a:solidFill>
                  <a:srgbClr val="000099"/>
                </a:solidFill>
                <a:latin typeface="Calibri" panose="020F0502020204030204" pitchFamily="34" charset="0"/>
              </a:rPr>
              <a:t>NERVUS HYPOGLOSSUS</a:t>
            </a:r>
          </a:p>
        </p:txBody>
      </p:sp>
      <p:pic>
        <p:nvPicPr>
          <p:cNvPr id="12291" name="Picture 3" descr="293-text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/>
          <a:stretch>
            <a:fillRect/>
          </a:stretch>
        </p:blipFill>
        <p:spPr bwMode="auto">
          <a:xfrm>
            <a:off x="2424113" y="3068638"/>
            <a:ext cx="76327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tapia-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628775"/>
            <a:ext cx="2519363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800601" y="1773238"/>
            <a:ext cx="547211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b="1">
                <a:solidFill>
                  <a:srgbClr val="CC0099"/>
                </a:solidFill>
                <a:latin typeface="Calibri" panose="020F0502020204030204" pitchFamily="34" charset="0"/>
              </a:rPr>
              <a:t>Zunge weicht beim Herausstrecken zur kranken Seite hin ab. Sprechstörungen und Schluckbeschwerden.</a:t>
            </a:r>
          </a:p>
          <a:p>
            <a:endParaRPr lang="hu-HU" altLang="hu-HU" b="1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endParaRPr lang="hu-HU" altLang="hu-HU" b="1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r>
              <a:rPr lang="hu-HU" altLang="hu-HU" b="1">
                <a:solidFill>
                  <a:srgbClr val="CC0099"/>
                </a:solidFill>
                <a:latin typeface="Calibri" panose="020F0502020204030204" pitchFamily="34" charset="0"/>
              </a:rPr>
              <a:t>SULCUS LATERALIS LINGUAE</a:t>
            </a:r>
          </a:p>
        </p:txBody>
      </p:sp>
    </p:spTree>
    <p:extLst>
      <p:ext uri="{BB962C8B-B14F-4D97-AF65-F5344CB8AC3E}">
        <p14:creationId xmlns:p14="http://schemas.microsoft.com/office/powerpoint/2010/main" val="26114200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533400"/>
          </a:xfrm>
        </p:spPr>
        <p:txBody>
          <a:bodyPr>
            <a:normAutofit/>
          </a:bodyPr>
          <a:lstStyle/>
          <a:p>
            <a:r>
              <a:rPr lang="hu-HU" altLang="hu-HU" sz="2800">
                <a:solidFill>
                  <a:srgbClr val="CC3300"/>
                </a:solidFill>
              </a:rPr>
              <a:t> </a:t>
            </a:r>
            <a:endParaRPr lang="hu-HU" altLang="hu-HU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200150" y="490539"/>
          <a:ext cx="9677400" cy="660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kumentum" r:id="rId3" imgW="5760724" imgH="3951385" progId="Word.Document.8">
                  <p:embed/>
                </p:oleObj>
              </mc:Choice>
              <mc:Fallback>
                <p:oleObj name="Dokumentum" r:id="rId3" imgW="5760724" imgH="3951385" progId="Word.Document.8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490539"/>
                        <a:ext cx="9677400" cy="660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79651" y="1"/>
            <a:ext cx="7343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hu-HU" sz="2800">
                <a:solidFill>
                  <a:srgbClr val="CC3300"/>
                </a:solidFill>
                <a:latin typeface="Times New Roman" panose="02020603050405020304" pitchFamily="18" charset="0"/>
              </a:rPr>
              <a:t>Fontosabb vegetatív hatások</a:t>
            </a:r>
          </a:p>
        </p:txBody>
      </p:sp>
    </p:spTree>
    <p:extLst>
      <p:ext uri="{BB962C8B-B14F-4D97-AF65-F5344CB8AC3E}">
        <p14:creationId xmlns:p14="http://schemas.microsoft.com/office/powerpoint/2010/main" val="3867379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533400"/>
          </a:xfrm>
        </p:spPr>
        <p:txBody>
          <a:bodyPr>
            <a:normAutofit/>
          </a:bodyPr>
          <a:lstStyle/>
          <a:p>
            <a:r>
              <a:rPr lang="hu-HU" altLang="hu-HU" sz="2800">
                <a:solidFill>
                  <a:srgbClr val="CC3300"/>
                </a:solidFill>
              </a:rPr>
              <a:t> </a:t>
            </a:r>
            <a:endParaRPr lang="hu-HU" altLang="hu-HU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619250" y="647700"/>
          <a:ext cx="8972550" cy="649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kumentum" r:id="rId3" imgW="5905408" imgH="4280637" progId="Word.Document.8">
                  <p:embed/>
                </p:oleObj>
              </mc:Choice>
              <mc:Fallback>
                <p:oleObj name="Dokumentum" r:id="rId3" imgW="5905408" imgH="4280637" progId="Word.Document.8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647700"/>
                        <a:ext cx="8972550" cy="649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780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yv hid atm szur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49501"/>
            <a:ext cx="39243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sz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1101726"/>
            <a:ext cx="52927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1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68288"/>
            <a:ext cx="7056438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5" name="Egyenes összekötő 4"/>
          <p:cNvCxnSpPr>
            <a:cxnSpLocks noChangeShapeType="1"/>
          </p:cNvCxnSpPr>
          <p:nvPr/>
        </p:nvCxnSpPr>
        <p:spPr bwMode="auto">
          <a:xfrm>
            <a:off x="5060951" y="4081463"/>
            <a:ext cx="2016125" cy="0"/>
          </a:xfrm>
          <a:prstGeom prst="line">
            <a:avLst/>
          </a:prstGeom>
          <a:noFill/>
          <a:ln w="50800" cmpd="dbl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1536700" y="6488114"/>
            <a:ext cx="9131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000000"/>
                </a:solidFill>
              </a:rPr>
              <a:t>nucl. tractus solitarii caudalis része = nucl. lateralis alae cinereae vagy nucl. ventralis n. vagi</a:t>
            </a:r>
          </a:p>
        </p:txBody>
      </p:sp>
    </p:spTree>
    <p:extLst>
      <p:ext uri="{BB962C8B-B14F-4D97-AF65-F5344CB8AC3E}">
        <p14:creationId xmlns:p14="http://schemas.microsoft.com/office/powerpoint/2010/main" val="41481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4Agy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90613"/>
            <a:ext cx="8382000" cy="46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1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6Agy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357188"/>
            <a:ext cx="8382000" cy="757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7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703389" y="260350"/>
            <a:ext cx="8713787" cy="54737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2243139" y="404814"/>
            <a:ext cx="3862387" cy="5164137"/>
          </a:xfrm>
          <a:custGeom>
            <a:avLst/>
            <a:gdLst>
              <a:gd name="T0" fmla="*/ 2147483646 w 2433"/>
              <a:gd name="T1" fmla="*/ 0 h 3253"/>
              <a:gd name="T2" fmla="*/ 2147483646 w 2433"/>
              <a:gd name="T3" fmla="*/ 2147483646 h 3253"/>
              <a:gd name="T4" fmla="*/ 2147483646 w 2433"/>
              <a:gd name="T5" fmla="*/ 2147483646 h 3253"/>
              <a:gd name="T6" fmla="*/ 2147483646 w 2433"/>
              <a:gd name="T7" fmla="*/ 2147483646 h 3253"/>
              <a:gd name="T8" fmla="*/ 2147483646 w 2433"/>
              <a:gd name="T9" fmla="*/ 2147483646 h 3253"/>
              <a:gd name="T10" fmla="*/ 2147483646 w 2433"/>
              <a:gd name="T11" fmla="*/ 2147483646 h 3253"/>
              <a:gd name="T12" fmla="*/ 2147483646 w 2433"/>
              <a:gd name="T13" fmla="*/ 2147483646 h 3253"/>
              <a:gd name="T14" fmla="*/ 2147483646 w 2433"/>
              <a:gd name="T15" fmla="*/ 2147483646 h 3253"/>
              <a:gd name="T16" fmla="*/ 2147483646 w 2433"/>
              <a:gd name="T17" fmla="*/ 2147483646 h 3253"/>
              <a:gd name="T18" fmla="*/ 2147483646 w 2433"/>
              <a:gd name="T19" fmla="*/ 2147483646 h 3253"/>
              <a:gd name="T20" fmla="*/ 2147483646 w 2433"/>
              <a:gd name="T21" fmla="*/ 2147483646 h 3253"/>
              <a:gd name="T22" fmla="*/ 2147483646 w 2433"/>
              <a:gd name="T23" fmla="*/ 2147483646 h 3253"/>
              <a:gd name="T24" fmla="*/ 2147483646 w 2433"/>
              <a:gd name="T25" fmla="*/ 2147483646 h 3253"/>
              <a:gd name="T26" fmla="*/ 2147483646 w 2433"/>
              <a:gd name="T27" fmla="*/ 2147483646 h 3253"/>
              <a:gd name="T28" fmla="*/ 2147483646 w 2433"/>
              <a:gd name="T29" fmla="*/ 2147483646 h 3253"/>
              <a:gd name="T30" fmla="*/ 2147483646 w 2433"/>
              <a:gd name="T31" fmla="*/ 2147483646 h 3253"/>
              <a:gd name="T32" fmla="*/ 2147483646 w 2433"/>
              <a:gd name="T33" fmla="*/ 2147483646 h 3253"/>
              <a:gd name="T34" fmla="*/ 2147483646 w 2433"/>
              <a:gd name="T35" fmla="*/ 2147483646 h 3253"/>
              <a:gd name="T36" fmla="*/ 2147483646 w 2433"/>
              <a:gd name="T37" fmla="*/ 2147483646 h 3253"/>
              <a:gd name="T38" fmla="*/ 2147483646 w 2433"/>
              <a:gd name="T39" fmla="*/ 2147483646 h 3253"/>
              <a:gd name="T40" fmla="*/ 2147483646 w 2433"/>
              <a:gd name="T41" fmla="*/ 2147483646 h 3253"/>
              <a:gd name="T42" fmla="*/ 2147483646 w 2433"/>
              <a:gd name="T43" fmla="*/ 2147483646 h 3253"/>
              <a:gd name="T44" fmla="*/ 2147483646 w 2433"/>
              <a:gd name="T45" fmla="*/ 2147483646 h 3253"/>
              <a:gd name="T46" fmla="*/ 2147483646 w 2433"/>
              <a:gd name="T47" fmla="*/ 2147483646 h 3253"/>
              <a:gd name="T48" fmla="*/ 2147483646 w 2433"/>
              <a:gd name="T49" fmla="*/ 2147483646 h 325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433" h="3253">
                <a:moveTo>
                  <a:pt x="2064" y="0"/>
                </a:moveTo>
                <a:cubicBezTo>
                  <a:pt x="1996" y="16"/>
                  <a:pt x="1753" y="62"/>
                  <a:pt x="1655" y="95"/>
                </a:cubicBezTo>
                <a:cubicBezTo>
                  <a:pt x="1557" y="128"/>
                  <a:pt x="1522" y="182"/>
                  <a:pt x="1477" y="196"/>
                </a:cubicBezTo>
                <a:cubicBezTo>
                  <a:pt x="1432" y="210"/>
                  <a:pt x="1422" y="192"/>
                  <a:pt x="1384" y="181"/>
                </a:cubicBezTo>
                <a:cubicBezTo>
                  <a:pt x="1346" y="170"/>
                  <a:pt x="1297" y="146"/>
                  <a:pt x="1251" y="131"/>
                </a:cubicBezTo>
                <a:cubicBezTo>
                  <a:pt x="1205" y="116"/>
                  <a:pt x="1160" y="99"/>
                  <a:pt x="1109" y="89"/>
                </a:cubicBezTo>
                <a:cubicBezTo>
                  <a:pt x="1058" y="79"/>
                  <a:pt x="1005" y="66"/>
                  <a:pt x="942" y="72"/>
                </a:cubicBezTo>
                <a:cubicBezTo>
                  <a:pt x="879" y="78"/>
                  <a:pt x="799" y="92"/>
                  <a:pt x="729" y="125"/>
                </a:cubicBezTo>
                <a:cubicBezTo>
                  <a:pt x="659" y="158"/>
                  <a:pt x="609" y="157"/>
                  <a:pt x="522" y="272"/>
                </a:cubicBezTo>
                <a:cubicBezTo>
                  <a:pt x="435" y="387"/>
                  <a:pt x="287" y="650"/>
                  <a:pt x="204" y="816"/>
                </a:cubicBezTo>
                <a:cubicBezTo>
                  <a:pt x="121" y="982"/>
                  <a:pt x="46" y="1119"/>
                  <a:pt x="23" y="1270"/>
                </a:cubicBezTo>
                <a:cubicBezTo>
                  <a:pt x="0" y="1421"/>
                  <a:pt x="38" y="1611"/>
                  <a:pt x="68" y="1724"/>
                </a:cubicBezTo>
                <a:cubicBezTo>
                  <a:pt x="98" y="1837"/>
                  <a:pt x="174" y="1897"/>
                  <a:pt x="204" y="1950"/>
                </a:cubicBezTo>
                <a:cubicBezTo>
                  <a:pt x="234" y="2003"/>
                  <a:pt x="257" y="1973"/>
                  <a:pt x="250" y="2041"/>
                </a:cubicBezTo>
                <a:cubicBezTo>
                  <a:pt x="243" y="2109"/>
                  <a:pt x="167" y="2253"/>
                  <a:pt x="159" y="2359"/>
                </a:cubicBezTo>
                <a:cubicBezTo>
                  <a:pt x="151" y="2465"/>
                  <a:pt x="159" y="2585"/>
                  <a:pt x="204" y="2676"/>
                </a:cubicBezTo>
                <a:cubicBezTo>
                  <a:pt x="249" y="2767"/>
                  <a:pt x="356" y="2850"/>
                  <a:pt x="431" y="2903"/>
                </a:cubicBezTo>
                <a:cubicBezTo>
                  <a:pt x="506" y="2956"/>
                  <a:pt x="563" y="2977"/>
                  <a:pt x="658" y="2994"/>
                </a:cubicBezTo>
                <a:cubicBezTo>
                  <a:pt x="753" y="3011"/>
                  <a:pt x="915" y="3009"/>
                  <a:pt x="1002" y="3005"/>
                </a:cubicBezTo>
                <a:cubicBezTo>
                  <a:pt x="1089" y="3001"/>
                  <a:pt x="1116" y="2948"/>
                  <a:pt x="1180" y="2969"/>
                </a:cubicBezTo>
                <a:cubicBezTo>
                  <a:pt x="1244" y="2990"/>
                  <a:pt x="1292" y="3084"/>
                  <a:pt x="1384" y="3130"/>
                </a:cubicBezTo>
                <a:cubicBezTo>
                  <a:pt x="1476" y="3176"/>
                  <a:pt x="1610" y="3233"/>
                  <a:pt x="1732" y="3243"/>
                </a:cubicBezTo>
                <a:cubicBezTo>
                  <a:pt x="1854" y="3253"/>
                  <a:pt x="2010" y="3238"/>
                  <a:pt x="2118" y="3189"/>
                </a:cubicBezTo>
                <a:cubicBezTo>
                  <a:pt x="2226" y="3140"/>
                  <a:pt x="2331" y="3018"/>
                  <a:pt x="2382" y="2948"/>
                </a:cubicBezTo>
                <a:cubicBezTo>
                  <a:pt x="2433" y="2878"/>
                  <a:pt x="2431" y="2820"/>
                  <a:pt x="2427" y="2767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4624388" y="461963"/>
            <a:ext cx="1471612" cy="958850"/>
          </a:xfrm>
          <a:custGeom>
            <a:avLst/>
            <a:gdLst>
              <a:gd name="T0" fmla="*/ 2147483646 w 927"/>
              <a:gd name="T1" fmla="*/ 0 h 604"/>
              <a:gd name="T2" fmla="*/ 2147483646 w 927"/>
              <a:gd name="T3" fmla="*/ 2147483646 h 604"/>
              <a:gd name="T4" fmla="*/ 2147483646 w 927"/>
              <a:gd name="T5" fmla="*/ 2147483646 h 604"/>
              <a:gd name="T6" fmla="*/ 2147483646 w 927"/>
              <a:gd name="T7" fmla="*/ 2147483646 h 604"/>
              <a:gd name="T8" fmla="*/ 2147483646 w 927"/>
              <a:gd name="T9" fmla="*/ 2147483646 h 604"/>
              <a:gd name="T10" fmla="*/ 2147483646 w 927"/>
              <a:gd name="T11" fmla="*/ 2147483646 h 604"/>
              <a:gd name="T12" fmla="*/ 2147483646 w 927"/>
              <a:gd name="T13" fmla="*/ 2147483646 h 604"/>
              <a:gd name="T14" fmla="*/ 2147483646 w 927"/>
              <a:gd name="T15" fmla="*/ 2147483646 h 604"/>
              <a:gd name="T16" fmla="*/ 2147483646 w 927"/>
              <a:gd name="T17" fmla="*/ 2147483646 h 604"/>
              <a:gd name="T18" fmla="*/ 2147483646 w 927"/>
              <a:gd name="T19" fmla="*/ 2147483646 h 604"/>
              <a:gd name="T20" fmla="*/ 2147483646 w 927"/>
              <a:gd name="T21" fmla="*/ 2147483646 h 6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27" h="604">
                <a:moveTo>
                  <a:pt x="589" y="0"/>
                </a:moveTo>
                <a:cubicBezTo>
                  <a:pt x="540" y="9"/>
                  <a:pt x="373" y="31"/>
                  <a:pt x="292" y="55"/>
                </a:cubicBezTo>
                <a:cubicBezTo>
                  <a:pt x="211" y="79"/>
                  <a:pt x="150" y="114"/>
                  <a:pt x="102" y="142"/>
                </a:cubicBezTo>
                <a:cubicBezTo>
                  <a:pt x="54" y="170"/>
                  <a:pt x="0" y="203"/>
                  <a:pt x="1" y="226"/>
                </a:cubicBezTo>
                <a:cubicBezTo>
                  <a:pt x="2" y="249"/>
                  <a:pt x="85" y="249"/>
                  <a:pt x="111" y="281"/>
                </a:cubicBezTo>
                <a:cubicBezTo>
                  <a:pt x="137" y="313"/>
                  <a:pt x="129" y="387"/>
                  <a:pt x="156" y="418"/>
                </a:cubicBezTo>
                <a:cubicBezTo>
                  <a:pt x="183" y="449"/>
                  <a:pt x="237" y="440"/>
                  <a:pt x="274" y="469"/>
                </a:cubicBezTo>
                <a:cubicBezTo>
                  <a:pt x="311" y="498"/>
                  <a:pt x="338" y="584"/>
                  <a:pt x="375" y="594"/>
                </a:cubicBezTo>
                <a:cubicBezTo>
                  <a:pt x="412" y="604"/>
                  <a:pt x="438" y="541"/>
                  <a:pt x="499" y="528"/>
                </a:cubicBezTo>
                <a:cubicBezTo>
                  <a:pt x="560" y="515"/>
                  <a:pt x="672" y="505"/>
                  <a:pt x="743" y="517"/>
                </a:cubicBezTo>
                <a:cubicBezTo>
                  <a:pt x="814" y="529"/>
                  <a:pt x="889" y="582"/>
                  <a:pt x="927" y="599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6094413" y="412750"/>
            <a:ext cx="3860800" cy="5164138"/>
          </a:xfrm>
          <a:custGeom>
            <a:avLst/>
            <a:gdLst>
              <a:gd name="T0" fmla="*/ 2147483646 w 2432"/>
              <a:gd name="T1" fmla="*/ 0 h 3253"/>
              <a:gd name="T2" fmla="*/ 2147483646 w 2432"/>
              <a:gd name="T3" fmla="*/ 2147483646 h 3253"/>
              <a:gd name="T4" fmla="*/ 2147483646 w 2432"/>
              <a:gd name="T5" fmla="*/ 2147483646 h 3253"/>
              <a:gd name="T6" fmla="*/ 2147483646 w 2432"/>
              <a:gd name="T7" fmla="*/ 2147483646 h 3253"/>
              <a:gd name="T8" fmla="*/ 2147483646 w 2432"/>
              <a:gd name="T9" fmla="*/ 2147483646 h 3253"/>
              <a:gd name="T10" fmla="*/ 2147483646 w 2432"/>
              <a:gd name="T11" fmla="*/ 2147483646 h 3253"/>
              <a:gd name="T12" fmla="*/ 2147483646 w 2432"/>
              <a:gd name="T13" fmla="*/ 2147483646 h 3253"/>
              <a:gd name="T14" fmla="*/ 2147483646 w 2432"/>
              <a:gd name="T15" fmla="*/ 2147483646 h 3253"/>
              <a:gd name="T16" fmla="*/ 2147483646 w 2432"/>
              <a:gd name="T17" fmla="*/ 2147483646 h 3253"/>
              <a:gd name="T18" fmla="*/ 2147483646 w 2432"/>
              <a:gd name="T19" fmla="*/ 2147483646 h 3253"/>
              <a:gd name="T20" fmla="*/ 2147483646 w 2432"/>
              <a:gd name="T21" fmla="*/ 2147483646 h 3253"/>
              <a:gd name="T22" fmla="*/ 2147483646 w 2432"/>
              <a:gd name="T23" fmla="*/ 2147483646 h 3253"/>
              <a:gd name="T24" fmla="*/ 2147483646 w 2432"/>
              <a:gd name="T25" fmla="*/ 2147483646 h 3253"/>
              <a:gd name="T26" fmla="*/ 2147483646 w 2432"/>
              <a:gd name="T27" fmla="*/ 2147483646 h 3253"/>
              <a:gd name="T28" fmla="*/ 2147483646 w 2432"/>
              <a:gd name="T29" fmla="*/ 2147483646 h 3253"/>
              <a:gd name="T30" fmla="*/ 2147483646 w 2432"/>
              <a:gd name="T31" fmla="*/ 2147483646 h 3253"/>
              <a:gd name="T32" fmla="*/ 2147483646 w 2432"/>
              <a:gd name="T33" fmla="*/ 2147483646 h 3253"/>
              <a:gd name="T34" fmla="*/ 2147483646 w 2432"/>
              <a:gd name="T35" fmla="*/ 2147483646 h 3253"/>
              <a:gd name="T36" fmla="*/ 2147483646 w 2432"/>
              <a:gd name="T37" fmla="*/ 2147483646 h 3253"/>
              <a:gd name="T38" fmla="*/ 2147483646 w 2432"/>
              <a:gd name="T39" fmla="*/ 2147483646 h 3253"/>
              <a:gd name="T40" fmla="*/ 2147483646 w 2432"/>
              <a:gd name="T41" fmla="*/ 2147483646 h 3253"/>
              <a:gd name="T42" fmla="*/ 2147483646 w 2432"/>
              <a:gd name="T43" fmla="*/ 2147483646 h 3253"/>
              <a:gd name="T44" fmla="*/ 2147483646 w 2432"/>
              <a:gd name="T45" fmla="*/ 2147483646 h 3253"/>
              <a:gd name="T46" fmla="*/ 2147483646 w 2432"/>
              <a:gd name="T47" fmla="*/ 2147483646 h 3253"/>
              <a:gd name="T48" fmla="*/ 2147483646 w 2432"/>
              <a:gd name="T49" fmla="*/ 2147483646 h 325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432" h="3253">
                <a:moveTo>
                  <a:pt x="369" y="0"/>
                </a:moveTo>
                <a:cubicBezTo>
                  <a:pt x="437" y="16"/>
                  <a:pt x="676" y="60"/>
                  <a:pt x="778" y="95"/>
                </a:cubicBezTo>
                <a:cubicBezTo>
                  <a:pt x="880" y="130"/>
                  <a:pt x="932" y="195"/>
                  <a:pt x="981" y="209"/>
                </a:cubicBezTo>
                <a:cubicBezTo>
                  <a:pt x="1030" y="223"/>
                  <a:pt x="1037" y="192"/>
                  <a:pt x="1070" y="179"/>
                </a:cubicBezTo>
                <a:cubicBezTo>
                  <a:pt x="1103" y="166"/>
                  <a:pt x="1139" y="145"/>
                  <a:pt x="1182" y="131"/>
                </a:cubicBezTo>
                <a:cubicBezTo>
                  <a:pt x="1225" y="117"/>
                  <a:pt x="1284" y="104"/>
                  <a:pt x="1331" y="96"/>
                </a:cubicBezTo>
                <a:cubicBezTo>
                  <a:pt x="1378" y="88"/>
                  <a:pt x="1400" y="79"/>
                  <a:pt x="1462" y="84"/>
                </a:cubicBezTo>
                <a:cubicBezTo>
                  <a:pt x="1524" y="89"/>
                  <a:pt x="1628" y="94"/>
                  <a:pt x="1703" y="125"/>
                </a:cubicBezTo>
                <a:cubicBezTo>
                  <a:pt x="1778" y="156"/>
                  <a:pt x="1823" y="157"/>
                  <a:pt x="1910" y="272"/>
                </a:cubicBezTo>
                <a:cubicBezTo>
                  <a:pt x="1997" y="387"/>
                  <a:pt x="2145" y="650"/>
                  <a:pt x="2228" y="816"/>
                </a:cubicBezTo>
                <a:cubicBezTo>
                  <a:pt x="2311" y="982"/>
                  <a:pt x="2386" y="1119"/>
                  <a:pt x="2409" y="1270"/>
                </a:cubicBezTo>
                <a:cubicBezTo>
                  <a:pt x="2432" y="1421"/>
                  <a:pt x="2394" y="1611"/>
                  <a:pt x="2364" y="1724"/>
                </a:cubicBezTo>
                <a:cubicBezTo>
                  <a:pt x="2334" y="1837"/>
                  <a:pt x="2258" y="1897"/>
                  <a:pt x="2228" y="1950"/>
                </a:cubicBezTo>
                <a:cubicBezTo>
                  <a:pt x="2198" y="2003"/>
                  <a:pt x="2175" y="1973"/>
                  <a:pt x="2182" y="2041"/>
                </a:cubicBezTo>
                <a:cubicBezTo>
                  <a:pt x="2189" y="2109"/>
                  <a:pt x="2265" y="2253"/>
                  <a:pt x="2273" y="2359"/>
                </a:cubicBezTo>
                <a:cubicBezTo>
                  <a:pt x="2281" y="2465"/>
                  <a:pt x="2273" y="2585"/>
                  <a:pt x="2228" y="2676"/>
                </a:cubicBezTo>
                <a:cubicBezTo>
                  <a:pt x="2183" y="2767"/>
                  <a:pt x="2076" y="2850"/>
                  <a:pt x="2001" y="2903"/>
                </a:cubicBezTo>
                <a:cubicBezTo>
                  <a:pt x="1926" y="2956"/>
                  <a:pt x="1869" y="2977"/>
                  <a:pt x="1774" y="2994"/>
                </a:cubicBezTo>
                <a:cubicBezTo>
                  <a:pt x="1679" y="3011"/>
                  <a:pt x="1517" y="3009"/>
                  <a:pt x="1430" y="3005"/>
                </a:cubicBezTo>
                <a:cubicBezTo>
                  <a:pt x="1343" y="3001"/>
                  <a:pt x="1316" y="2948"/>
                  <a:pt x="1252" y="2969"/>
                </a:cubicBezTo>
                <a:cubicBezTo>
                  <a:pt x="1189" y="2990"/>
                  <a:pt x="1141" y="3084"/>
                  <a:pt x="1049" y="3130"/>
                </a:cubicBezTo>
                <a:cubicBezTo>
                  <a:pt x="957" y="3176"/>
                  <a:pt x="823" y="3233"/>
                  <a:pt x="701" y="3243"/>
                </a:cubicBezTo>
                <a:cubicBezTo>
                  <a:pt x="579" y="3253"/>
                  <a:pt x="423" y="3238"/>
                  <a:pt x="315" y="3189"/>
                </a:cubicBezTo>
                <a:cubicBezTo>
                  <a:pt x="207" y="3140"/>
                  <a:pt x="102" y="3018"/>
                  <a:pt x="51" y="2948"/>
                </a:cubicBezTo>
                <a:cubicBezTo>
                  <a:pt x="0" y="2878"/>
                  <a:pt x="2" y="2820"/>
                  <a:pt x="6" y="2767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6091239" y="471488"/>
            <a:ext cx="1519237" cy="938212"/>
          </a:xfrm>
          <a:custGeom>
            <a:avLst/>
            <a:gdLst>
              <a:gd name="T0" fmla="*/ 2147483646 w 957"/>
              <a:gd name="T1" fmla="*/ 0 h 591"/>
              <a:gd name="T2" fmla="*/ 2147483646 w 957"/>
              <a:gd name="T3" fmla="*/ 2147483646 h 591"/>
              <a:gd name="T4" fmla="*/ 2147483646 w 957"/>
              <a:gd name="T5" fmla="*/ 2147483646 h 591"/>
              <a:gd name="T6" fmla="*/ 2147483646 w 957"/>
              <a:gd name="T7" fmla="*/ 2147483646 h 591"/>
              <a:gd name="T8" fmla="*/ 2147483646 w 957"/>
              <a:gd name="T9" fmla="*/ 2147483646 h 591"/>
              <a:gd name="T10" fmla="*/ 2147483646 w 957"/>
              <a:gd name="T11" fmla="*/ 2147483646 h 591"/>
              <a:gd name="T12" fmla="*/ 2147483646 w 957"/>
              <a:gd name="T13" fmla="*/ 2147483646 h 591"/>
              <a:gd name="T14" fmla="*/ 2147483646 w 957"/>
              <a:gd name="T15" fmla="*/ 2147483646 h 591"/>
              <a:gd name="T16" fmla="*/ 2147483646 w 957"/>
              <a:gd name="T17" fmla="*/ 2147483646 h 591"/>
              <a:gd name="T18" fmla="*/ 2147483646 w 957"/>
              <a:gd name="T19" fmla="*/ 2147483646 h 591"/>
              <a:gd name="T20" fmla="*/ 0 w 957"/>
              <a:gd name="T21" fmla="*/ 2147483646 h 5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57" h="591">
                <a:moveTo>
                  <a:pt x="347" y="0"/>
                </a:moveTo>
                <a:cubicBezTo>
                  <a:pt x="398" y="9"/>
                  <a:pt x="572" y="32"/>
                  <a:pt x="656" y="53"/>
                </a:cubicBezTo>
                <a:cubicBezTo>
                  <a:pt x="740" y="74"/>
                  <a:pt x="802" y="102"/>
                  <a:pt x="852" y="129"/>
                </a:cubicBezTo>
                <a:cubicBezTo>
                  <a:pt x="902" y="156"/>
                  <a:pt x="957" y="190"/>
                  <a:pt x="956" y="213"/>
                </a:cubicBezTo>
                <a:cubicBezTo>
                  <a:pt x="955" y="236"/>
                  <a:pt x="870" y="236"/>
                  <a:pt x="843" y="268"/>
                </a:cubicBezTo>
                <a:cubicBezTo>
                  <a:pt x="816" y="300"/>
                  <a:pt x="824" y="374"/>
                  <a:pt x="797" y="405"/>
                </a:cubicBezTo>
                <a:cubicBezTo>
                  <a:pt x="769" y="436"/>
                  <a:pt x="713" y="427"/>
                  <a:pt x="675" y="456"/>
                </a:cubicBezTo>
                <a:cubicBezTo>
                  <a:pt x="637" y="485"/>
                  <a:pt x="610" y="571"/>
                  <a:pt x="571" y="581"/>
                </a:cubicBezTo>
                <a:cubicBezTo>
                  <a:pt x="533" y="591"/>
                  <a:pt x="507" y="528"/>
                  <a:pt x="444" y="515"/>
                </a:cubicBezTo>
                <a:cubicBezTo>
                  <a:pt x="381" y="502"/>
                  <a:pt x="267" y="492"/>
                  <a:pt x="193" y="504"/>
                </a:cubicBezTo>
                <a:cubicBezTo>
                  <a:pt x="119" y="516"/>
                  <a:pt x="40" y="571"/>
                  <a:pt x="0" y="588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7464425" y="3789364"/>
            <a:ext cx="2166938" cy="1165225"/>
          </a:xfrm>
          <a:custGeom>
            <a:avLst/>
            <a:gdLst>
              <a:gd name="T0" fmla="*/ 2147483646 w 1421"/>
              <a:gd name="T1" fmla="*/ 2147483646 h 794"/>
              <a:gd name="T2" fmla="*/ 2147483646 w 1421"/>
              <a:gd name="T3" fmla="*/ 2147483646 h 794"/>
              <a:gd name="T4" fmla="*/ 2147483646 w 1421"/>
              <a:gd name="T5" fmla="*/ 2147483646 h 794"/>
              <a:gd name="T6" fmla="*/ 2147483646 w 1421"/>
              <a:gd name="T7" fmla="*/ 2147483646 h 794"/>
              <a:gd name="T8" fmla="*/ 2147483646 w 1421"/>
              <a:gd name="T9" fmla="*/ 2147483646 h 794"/>
              <a:gd name="T10" fmla="*/ 2147483646 w 1421"/>
              <a:gd name="T11" fmla="*/ 2147483646 h 794"/>
              <a:gd name="T12" fmla="*/ 2147483646 w 1421"/>
              <a:gd name="T13" fmla="*/ 2147483646 h 794"/>
              <a:gd name="T14" fmla="*/ 2147483646 w 1421"/>
              <a:gd name="T15" fmla="*/ 2147483646 h 794"/>
              <a:gd name="T16" fmla="*/ 2147483646 w 1421"/>
              <a:gd name="T17" fmla="*/ 2147483646 h 794"/>
              <a:gd name="T18" fmla="*/ 2147483646 w 1421"/>
              <a:gd name="T19" fmla="*/ 2147483646 h 794"/>
              <a:gd name="T20" fmla="*/ 2147483646 w 1421"/>
              <a:gd name="T21" fmla="*/ 2147483646 h 794"/>
              <a:gd name="T22" fmla="*/ 2147483646 w 1421"/>
              <a:gd name="T23" fmla="*/ 2147483646 h 794"/>
              <a:gd name="T24" fmla="*/ 2147483646 w 1421"/>
              <a:gd name="T25" fmla="*/ 2147483646 h 794"/>
              <a:gd name="T26" fmla="*/ 2147483646 w 1421"/>
              <a:gd name="T27" fmla="*/ 2147483646 h 794"/>
              <a:gd name="T28" fmla="*/ 2147483646 w 1421"/>
              <a:gd name="T29" fmla="*/ 2147483646 h 794"/>
              <a:gd name="T30" fmla="*/ 2147483646 w 1421"/>
              <a:gd name="T31" fmla="*/ 2147483646 h 794"/>
              <a:gd name="T32" fmla="*/ 2147483646 w 1421"/>
              <a:gd name="T33" fmla="*/ 2147483646 h 794"/>
              <a:gd name="T34" fmla="*/ 2147483646 w 1421"/>
              <a:gd name="T35" fmla="*/ 2147483646 h 794"/>
              <a:gd name="T36" fmla="*/ 2147483646 w 1421"/>
              <a:gd name="T37" fmla="*/ 2147483646 h 794"/>
              <a:gd name="T38" fmla="*/ 2147483646 w 1421"/>
              <a:gd name="T39" fmla="*/ 2147483646 h 794"/>
              <a:gd name="T40" fmla="*/ 2147483646 w 1421"/>
              <a:gd name="T41" fmla="*/ 2147483646 h 794"/>
              <a:gd name="T42" fmla="*/ 2147483646 w 1421"/>
              <a:gd name="T43" fmla="*/ 2147483646 h 794"/>
              <a:gd name="T44" fmla="*/ 2147483646 w 1421"/>
              <a:gd name="T45" fmla="*/ 2147483646 h 794"/>
              <a:gd name="T46" fmla="*/ 2147483646 w 1421"/>
              <a:gd name="T47" fmla="*/ 2147483646 h 794"/>
              <a:gd name="T48" fmla="*/ 2147483646 w 1421"/>
              <a:gd name="T49" fmla="*/ 2147483646 h 794"/>
              <a:gd name="T50" fmla="*/ 2147483646 w 1421"/>
              <a:gd name="T51" fmla="*/ 2147483646 h 794"/>
              <a:gd name="T52" fmla="*/ 2147483646 w 1421"/>
              <a:gd name="T53" fmla="*/ 2147483646 h 794"/>
              <a:gd name="T54" fmla="*/ 2147483646 w 1421"/>
              <a:gd name="T55" fmla="*/ 2147483646 h 794"/>
              <a:gd name="T56" fmla="*/ 2147483646 w 1421"/>
              <a:gd name="T57" fmla="*/ 2147483646 h 794"/>
              <a:gd name="T58" fmla="*/ 2147483646 w 1421"/>
              <a:gd name="T59" fmla="*/ 2147483646 h 794"/>
              <a:gd name="T60" fmla="*/ 2147483646 w 1421"/>
              <a:gd name="T61" fmla="*/ 2147483646 h 794"/>
              <a:gd name="T62" fmla="*/ 2147483646 w 1421"/>
              <a:gd name="T63" fmla="*/ 2147483646 h 794"/>
              <a:gd name="T64" fmla="*/ 2147483646 w 1421"/>
              <a:gd name="T65" fmla="*/ 2147483646 h 794"/>
              <a:gd name="T66" fmla="*/ 2147483646 w 1421"/>
              <a:gd name="T67" fmla="*/ 2147483646 h 794"/>
              <a:gd name="T68" fmla="*/ 2147483646 w 1421"/>
              <a:gd name="T69" fmla="*/ 2147483646 h 794"/>
              <a:gd name="T70" fmla="*/ 2147483646 w 1421"/>
              <a:gd name="T71" fmla="*/ 2147483646 h 794"/>
              <a:gd name="T72" fmla="*/ 2147483646 w 1421"/>
              <a:gd name="T73" fmla="*/ 2147483646 h 794"/>
              <a:gd name="T74" fmla="*/ 2147483646 w 1421"/>
              <a:gd name="T75" fmla="*/ 2147483646 h 794"/>
              <a:gd name="T76" fmla="*/ 2147483646 w 1421"/>
              <a:gd name="T77" fmla="*/ 2147483646 h 794"/>
              <a:gd name="T78" fmla="*/ 2147483646 w 1421"/>
              <a:gd name="T79" fmla="*/ 2147483646 h 794"/>
              <a:gd name="T80" fmla="*/ 2147483646 w 1421"/>
              <a:gd name="T81" fmla="*/ 2147483646 h 794"/>
              <a:gd name="T82" fmla="*/ 2147483646 w 1421"/>
              <a:gd name="T83" fmla="*/ 2147483646 h 794"/>
              <a:gd name="T84" fmla="*/ 2147483646 w 1421"/>
              <a:gd name="T85" fmla="*/ 2147483646 h 794"/>
              <a:gd name="T86" fmla="*/ 2147483646 w 1421"/>
              <a:gd name="T87" fmla="*/ 2147483646 h 794"/>
              <a:gd name="T88" fmla="*/ 2147483646 w 1421"/>
              <a:gd name="T89" fmla="*/ 2147483646 h 794"/>
              <a:gd name="T90" fmla="*/ 2147483646 w 1421"/>
              <a:gd name="T91" fmla="*/ 2147483646 h 794"/>
              <a:gd name="T92" fmla="*/ 2147483646 w 1421"/>
              <a:gd name="T93" fmla="*/ 2147483646 h 794"/>
              <a:gd name="T94" fmla="*/ 2147483646 w 1421"/>
              <a:gd name="T95" fmla="*/ 2147483646 h 794"/>
              <a:gd name="T96" fmla="*/ 2147483646 w 1421"/>
              <a:gd name="T97" fmla="*/ 2147483646 h 794"/>
              <a:gd name="T98" fmla="*/ 2147483646 w 1421"/>
              <a:gd name="T99" fmla="*/ 2147483646 h 794"/>
              <a:gd name="T100" fmla="*/ 2147483646 w 1421"/>
              <a:gd name="T101" fmla="*/ 2147483646 h 7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421" h="794">
                <a:moveTo>
                  <a:pt x="196" y="60"/>
                </a:moveTo>
                <a:cubicBezTo>
                  <a:pt x="219" y="45"/>
                  <a:pt x="288" y="91"/>
                  <a:pt x="333" y="106"/>
                </a:cubicBezTo>
                <a:cubicBezTo>
                  <a:pt x="378" y="121"/>
                  <a:pt x="424" y="151"/>
                  <a:pt x="469" y="151"/>
                </a:cubicBezTo>
                <a:cubicBezTo>
                  <a:pt x="514" y="151"/>
                  <a:pt x="567" y="106"/>
                  <a:pt x="605" y="106"/>
                </a:cubicBezTo>
                <a:cubicBezTo>
                  <a:pt x="643" y="106"/>
                  <a:pt x="657" y="151"/>
                  <a:pt x="695" y="151"/>
                </a:cubicBezTo>
                <a:cubicBezTo>
                  <a:pt x="733" y="151"/>
                  <a:pt x="794" y="113"/>
                  <a:pt x="832" y="106"/>
                </a:cubicBezTo>
                <a:cubicBezTo>
                  <a:pt x="870" y="99"/>
                  <a:pt x="899" y="121"/>
                  <a:pt x="922" y="106"/>
                </a:cubicBezTo>
                <a:cubicBezTo>
                  <a:pt x="945" y="91"/>
                  <a:pt x="945" y="30"/>
                  <a:pt x="968" y="15"/>
                </a:cubicBezTo>
                <a:cubicBezTo>
                  <a:pt x="991" y="0"/>
                  <a:pt x="1028" y="0"/>
                  <a:pt x="1058" y="15"/>
                </a:cubicBezTo>
                <a:cubicBezTo>
                  <a:pt x="1088" y="30"/>
                  <a:pt x="1119" y="91"/>
                  <a:pt x="1149" y="106"/>
                </a:cubicBezTo>
                <a:cubicBezTo>
                  <a:pt x="1179" y="121"/>
                  <a:pt x="1210" y="99"/>
                  <a:pt x="1240" y="106"/>
                </a:cubicBezTo>
                <a:cubicBezTo>
                  <a:pt x="1270" y="113"/>
                  <a:pt x="1300" y="128"/>
                  <a:pt x="1330" y="151"/>
                </a:cubicBezTo>
                <a:cubicBezTo>
                  <a:pt x="1360" y="174"/>
                  <a:pt x="1421" y="204"/>
                  <a:pt x="1421" y="242"/>
                </a:cubicBezTo>
                <a:cubicBezTo>
                  <a:pt x="1421" y="280"/>
                  <a:pt x="1368" y="348"/>
                  <a:pt x="1330" y="378"/>
                </a:cubicBezTo>
                <a:cubicBezTo>
                  <a:pt x="1292" y="408"/>
                  <a:pt x="1224" y="385"/>
                  <a:pt x="1194" y="423"/>
                </a:cubicBezTo>
                <a:cubicBezTo>
                  <a:pt x="1164" y="461"/>
                  <a:pt x="1164" y="552"/>
                  <a:pt x="1149" y="605"/>
                </a:cubicBezTo>
                <a:cubicBezTo>
                  <a:pt x="1134" y="658"/>
                  <a:pt x="1142" y="711"/>
                  <a:pt x="1104" y="741"/>
                </a:cubicBezTo>
                <a:cubicBezTo>
                  <a:pt x="1066" y="771"/>
                  <a:pt x="990" y="786"/>
                  <a:pt x="922" y="786"/>
                </a:cubicBezTo>
                <a:cubicBezTo>
                  <a:pt x="854" y="786"/>
                  <a:pt x="755" y="741"/>
                  <a:pt x="695" y="741"/>
                </a:cubicBezTo>
                <a:cubicBezTo>
                  <a:pt x="635" y="741"/>
                  <a:pt x="604" y="794"/>
                  <a:pt x="559" y="786"/>
                </a:cubicBezTo>
                <a:cubicBezTo>
                  <a:pt x="514" y="778"/>
                  <a:pt x="468" y="702"/>
                  <a:pt x="423" y="695"/>
                </a:cubicBezTo>
                <a:cubicBezTo>
                  <a:pt x="378" y="688"/>
                  <a:pt x="332" y="771"/>
                  <a:pt x="287" y="741"/>
                </a:cubicBezTo>
                <a:cubicBezTo>
                  <a:pt x="242" y="711"/>
                  <a:pt x="189" y="559"/>
                  <a:pt x="151" y="514"/>
                </a:cubicBezTo>
                <a:cubicBezTo>
                  <a:pt x="113" y="469"/>
                  <a:pt x="75" y="499"/>
                  <a:pt x="60" y="469"/>
                </a:cubicBezTo>
                <a:cubicBezTo>
                  <a:pt x="45" y="439"/>
                  <a:pt x="67" y="377"/>
                  <a:pt x="60" y="332"/>
                </a:cubicBezTo>
                <a:cubicBezTo>
                  <a:pt x="53" y="287"/>
                  <a:pt x="0" y="203"/>
                  <a:pt x="15" y="196"/>
                </a:cubicBezTo>
                <a:cubicBezTo>
                  <a:pt x="30" y="189"/>
                  <a:pt x="121" y="257"/>
                  <a:pt x="151" y="287"/>
                </a:cubicBezTo>
                <a:cubicBezTo>
                  <a:pt x="181" y="317"/>
                  <a:pt x="173" y="355"/>
                  <a:pt x="196" y="378"/>
                </a:cubicBezTo>
                <a:cubicBezTo>
                  <a:pt x="219" y="401"/>
                  <a:pt x="264" y="408"/>
                  <a:pt x="287" y="423"/>
                </a:cubicBezTo>
                <a:cubicBezTo>
                  <a:pt x="310" y="438"/>
                  <a:pt x="318" y="446"/>
                  <a:pt x="333" y="469"/>
                </a:cubicBezTo>
                <a:cubicBezTo>
                  <a:pt x="348" y="492"/>
                  <a:pt x="355" y="544"/>
                  <a:pt x="378" y="559"/>
                </a:cubicBezTo>
                <a:cubicBezTo>
                  <a:pt x="401" y="574"/>
                  <a:pt x="439" y="559"/>
                  <a:pt x="469" y="559"/>
                </a:cubicBezTo>
                <a:cubicBezTo>
                  <a:pt x="499" y="559"/>
                  <a:pt x="536" y="536"/>
                  <a:pt x="559" y="559"/>
                </a:cubicBezTo>
                <a:cubicBezTo>
                  <a:pt x="582" y="582"/>
                  <a:pt x="575" y="680"/>
                  <a:pt x="605" y="695"/>
                </a:cubicBezTo>
                <a:cubicBezTo>
                  <a:pt x="635" y="710"/>
                  <a:pt x="696" y="657"/>
                  <a:pt x="741" y="650"/>
                </a:cubicBezTo>
                <a:cubicBezTo>
                  <a:pt x="786" y="643"/>
                  <a:pt x="839" y="643"/>
                  <a:pt x="877" y="650"/>
                </a:cubicBezTo>
                <a:cubicBezTo>
                  <a:pt x="915" y="657"/>
                  <a:pt x="953" y="710"/>
                  <a:pt x="968" y="695"/>
                </a:cubicBezTo>
                <a:cubicBezTo>
                  <a:pt x="983" y="680"/>
                  <a:pt x="953" y="612"/>
                  <a:pt x="968" y="559"/>
                </a:cubicBezTo>
                <a:cubicBezTo>
                  <a:pt x="983" y="506"/>
                  <a:pt x="1020" y="416"/>
                  <a:pt x="1058" y="378"/>
                </a:cubicBezTo>
                <a:cubicBezTo>
                  <a:pt x="1096" y="340"/>
                  <a:pt x="1194" y="347"/>
                  <a:pt x="1194" y="332"/>
                </a:cubicBezTo>
                <a:cubicBezTo>
                  <a:pt x="1194" y="317"/>
                  <a:pt x="1081" y="317"/>
                  <a:pt x="1058" y="287"/>
                </a:cubicBezTo>
                <a:cubicBezTo>
                  <a:pt x="1035" y="257"/>
                  <a:pt x="1073" y="174"/>
                  <a:pt x="1058" y="151"/>
                </a:cubicBezTo>
                <a:cubicBezTo>
                  <a:pt x="1043" y="128"/>
                  <a:pt x="991" y="128"/>
                  <a:pt x="968" y="151"/>
                </a:cubicBezTo>
                <a:cubicBezTo>
                  <a:pt x="945" y="174"/>
                  <a:pt x="960" y="264"/>
                  <a:pt x="922" y="287"/>
                </a:cubicBezTo>
                <a:cubicBezTo>
                  <a:pt x="884" y="310"/>
                  <a:pt x="779" y="294"/>
                  <a:pt x="741" y="287"/>
                </a:cubicBezTo>
                <a:cubicBezTo>
                  <a:pt x="703" y="280"/>
                  <a:pt x="710" y="242"/>
                  <a:pt x="695" y="242"/>
                </a:cubicBezTo>
                <a:cubicBezTo>
                  <a:pt x="680" y="242"/>
                  <a:pt x="680" y="287"/>
                  <a:pt x="650" y="287"/>
                </a:cubicBezTo>
                <a:cubicBezTo>
                  <a:pt x="620" y="287"/>
                  <a:pt x="559" y="242"/>
                  <a:pt x="514" y="242"/>
                </a:cubicBezTo>
                <a:cubicBezTo>
                  <a:pt x="469" y="242"/>
                  <a:pt x="431" y="295"/>
                  <a:pt x="378" y="287"/>
                </a:cubicBezTo>
                <a:cubicBezTo>
                  <a:pt x="325" y="279"/>
                  <a:pt x="226" y="234"/>
                  <a:pt x="196" y="196"/>
                </a:cubicBezTo>
                <a:cubicBezTo>
                  <a:pt x="166" y="158"/>
                  <a:pt x="173" y="75"/>
                  <a:pt x="196" y="60"/>
                </a:cubicBezTo>
                <a:close/>
              </a:path>
            </a:pathLst>
          </a:custGeom>
          <a:solidFill>
            <a:srgbClr val="FF00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 flipH="1">
            <a:off x="2624139" y="3789364"/>
            <a:ext cx="2232025" cy="1144587"/>
          </a:xfrm>
          <a:custGeom>
            <a:avLst/>
            <a:gdLst>
              <a:gd name="T0" fmla="*/ 2147483646 w 1421"/>
              <a:gd name="T1" fmla="*/ 2147483646 h 794"/>
              <a:gd name="T2" fmla="*/ 2147483646 w 1421"/>
              <a:gd name="T3" fmla="*/ 2147483646 h 794"/>
              <a:gd name="T4" fmla="*/ 2147483646 w 1421"/>
              <a:gd name="T5" fmla="*/ 2147483646 h 794"/>
              <a:gd name="T6" fmla="*/ 2147483646 w 1421"/>
              <a:gd name="T7" fmla="*/ 2147483646 h 794"/>
              <a:gd name="T8" fmla="*/ 2147483646 w 1421"/>
              <a:gd name="T9" fmla="*/ 2147483646 h 794"/>
              <a:gd name="T10" fmla="*/ 2147483646 w 1421"/>
              <a:gd name="T11" fmla="*/ 2147483646 h 794"/>
              <a:gd name="T12" fmla="*/ 2147483646 w 1421"/>
              <a:gd name="T13" fmla="*/ 2147483646 h 794"/>
              <a:gd name="T14" fmla="*/ 2147483646 w 1421"/>
              <a:gd name="T15" fmla="*/ 2147483646 h 794"/>
              <a:gd name="T16" fmla="*/ 2147483646 w 1421"/>
              <a:gd name="T17" fmla="*/ 2147483646 h 794"/>
              <a:gd name="T18" fmla="*/ 2147483646 w 1421"/>
              <a:gd name="T19" fmla="*/ 2147483646 h 794"/>
              <a:gd name="T20" fmla="*/ 2147483646 w 1421"/>
              <a:gd name="T21" fmla="*/ 2147483646 h 794"/>
              <a:gd name="T22" fmla="*/ 2147483646 w 1421"/>
              <a:gd name="T23" fmla="*/ 2147483646 h 794"/>
              <a:gd name="T24" fmla="*/ 2147483646 w 1421"/>
              <a:gd name="T25" fmla="*/ 2147483646 h 794"/>
              <a:gd name="T26" fmla="*/ 2147483646 w 1421"/>
              <a:gd name="T27" fmla="*/ 2147483646 h 794"/>
              <a:gd name="T28" fmla="*/ 2147483646 w 1421"/>
              <a:gd name="T29" fmla="*/ 2147483646 h 794"/>
              <a:gd name="T30" fmla="*/ 2147483646 w 1421"/>
              <a:gd name="T31" fmla="*/ 2147483646 h 794"/>
              <a:gd name="T32" fmla="*/ 2147483646 w 1421"/>
              <a:gd name="T33" fmla="*/ 2147483646 h 794"/>
              <a:gd name="T34" fmla="*/ 2147483646 w 1421"/>
              <a:gd name="T35" fmla="*/ 2147483646 h 794"/>
              <a:gd name="T36" fmla="*/ 2147483646 w 1421"/>
              <a:gd name="T37" fmla="*/ 2147483646 h 794"/>
              <a:gd name="T38" fmla="*/ 2147483646 w 1421"/>
              <a:gd name="T39" fmla="*/ 2147483646 h 794"/>
              <a:gd name="T40" fmla="*/ 2147483646 w 1421"/>
              <a:gd name="T41" fmla="*/ 2147483646 h 794"/>
              <a:gd name="T42" fmla="*/ 2147483646 w 1421"/>
              <a:gd name="T43" fmla="*/ 2147483646 h 794"/>
              <a:gd name="T44" fmla="*/ 2147483646 w 1421"/>
              <a:gd name="T45" fmla="*/ 2147483646 h 794"/>
              <a:gd name="T46" fmla="*/ 2147483646 w 1421"/>
              <a:gd name="T47" fmla="*/ 2147483646 h 794"/>
              <a:gd name="T48" fmla="*/ 2147483646 w 1421"/>
              <a:gd name="T49" fmla="*/ 2147483646 h 794"/>
              <a:gd name="T50" fmla="*/ 2147483646 w 1421"/>
              <a:gd name="T51" fmla="*/ 2147483646 h 794"/>
              <a:gd name="T52" fmla="*/ 2147483646 w 1421"/>
              <a:gd name="T53" fmla="*/ 2147483646 h 794"/>
              <a:gd name="T54" fmla="*/ 2147483646 w 1421"/>
              <a:gd name="T55" fmla="*/ 2147483646 h 794"/>
              <a:gd name="T56" fmla="*/ 2147483646 w 1421"/>
              <a:gd name="T57" fmla="*/ 2147483646 h 794"/>
              <a:gd name="T58" fmla="*/ 2147483646 w 1421"/>
              <a:gd name="T59" fmla="*/ 2147483646 h 794"/>
              <a:gd name="T60" fmla="*/ 2147483646 w 1421"/>
              <a:gd name="T61" fmla="*/ 2147483646 h 794"/>
              <a:gd name="T62" fmla="*/ 2147483646 w 1421"/>
              <a:gd name="T63" fmla="*/ 2147483646 h 794"/>
              <a:gd name="T64" fmla="*/ 2147483646 w 1421"/>
              <a:gd name="T65" fmla="*/ 2147483646 h 794"/>
              <a:gd name="T66" fmla="*/ 2147483646 w 1421"/>
              <a:gd name="T67" fmla="*/ 2147483646 h 794"/>
              <a:gd name="T68" fmla="*/ 2147483646 w 1421"/>
              <a:gd name="T69" fmla="*/ 2147483646 h 794"/>
              <a:gd name="T70" fmla="*/ 2147483646 w 1421"/>
              <a:gd name="T71" fmla="*/ 2147483646 h 794"/>
              <a:gd name="T72" fmla="*/ 2147483646 w 1421"/>
              <a:gd name="T73" fmla="*/ 2147483646 h 794"/>
              <a:gd name="T74" fmla="*/ 2147483646 w 1421"/>
              <a:gd name="T75" fmla="*/ 2147483646 h 794"/>
              <a:gd name="T76" fmla="*/ 2147483646 w 1421"/>
              <a:gd name="T77" fmla="*/ 2147483646 h 794"/>
              <a:gd name="T78" fmla="*/ 2147483646 w 1421"/>
              <a:gd name="T79" fmla="*/ 2147483646 h 794"/>
              <a:gd name="T80" fmla="*/ 2147483646 w 1421"/>
              <a:gd name="T81" fmla="*/ 2147483646 h 794"/>
              <a:gd name="T82" fmla="*/ 2147483646 w 1421"/>
              <a:gd name="T83" fmla="*/ 2147483646 h 794"/>
              <a:gd name="T84" fmla="*/ 2147483646 w 1421"/>
              <a:gd name="T85" fmla="*/ 2147483646 h 794"/>
              <a:gd name="T86" fmla="*/ 2147483646 w 1421"/>
              <a:gd name="T87" fmla="*/ 2147483646 h 794"/>
              <a:gd name="T88" fmla="*/ 2147483646 w 1421"/>
              <a:gd name="T89" fmla="*/ 2147483646 h 794"/>
              <a:gd name="T90" fmla="*/ 2147483646 w 1421"/>
              <a:gd name="T91" fmla="*/ 2147483646 h 794"/>
              <a:gd name="T92" fmla="*/ 2147483646 w 1421"/>
              <a:gd name="T93" fmla="*/ 2147483646 h 794"/>
              <a:gd name="T94" fmla="*/ 2147483646 w 1421"/>
              <a:gd name="T95" fmla="*/ 2147483646 h 794"/>
              <a:gd name="T96" fmla="*/ 2147483646 w 1421"/>
              <a:gd name="T97" fmla="*/ 2147483646 h 794"/>
              <a:gd name="T98" fmla="*/ 2147483646 w 1421"/>
              <a:gd name="T99" fmla="*/ 2147483646 h 794"/>
              <a:gd name="T100" fmla="*/ 2147483646 w 1421"/>
              <a:gd name="T101" fmla="*/ 2147483646 h 7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421" h="794">
                <a:moveTo>
                  <a:pt x="196" y="60"/>
                </a:moveTo>
                <a:cubicBezTo>
                  <a:pt x="219" y="45"/>
                  <a:pt x="288" y="91"/>
                  <a:pt x="333" y="106"/>
                </a:cubicBezTo>
                <a:cubicBezTo>
                  <a:pt x="378" y="121"/>
                  <a:pt x="424" y="151"/>
                  <a:pt x="469" y="151"/>
                </a:cubicBezTo>
                <a:cubicBezTo>
                  <a:pt x="514" y="151"/>
                  <a:pt x="567" y="106"/>
                  <a:pt x="605" y="106"/>
                </a:cubicBezTo>
                <a:cubicBezTo>
                  <a:pt x="643" y="106"/>
                  <a:pt x="657" y="151"/>
                  <a:pt x="695" y="151"/>
                </a:cubicBezTo>
                <a:cubicBezTo>
                  <a:pt x="733" y="151"/>
                  <a:pt x="794" y="113"/>
                  <a:pt x="832" y="106"/>
                </a:cubicBezTo>
                <a:cubicBezTo>
                  <a:pt x="870" y="99"/>
                  <a:pt x="899" y="121"/>
                  <a:pt x="922" y="106"/>
                </a:cubicBezTo>
                <a:cubicBezTo>
                  <a:pt x="945" y="91"/>
                  <a:pt x="945" y="30"/>
                  <a:pt x="968" y="15"/>
                </a:cubicBezTo>
                <a:cubicBezTo>
                  <a:pt x="991" y="0"/>
                  <a:pt x="1028" y="0"/>
                  <a:pt x="1058" y="15"/>
                </a:cubicBezTo>
                <a:cubicBezTo>
                  <a:pt x="1088" y="30"/>
                  <a:pt x="1119" y="91"/>
                  <a:pt x="1149" y="106"/>
                </a:cubicBezTo>
                <a:cubicBezTo>
                  <a:pt x="1179" y="121"/>
                  <a:pt x="1210" y="99"/>
                  <a:pt x="1240" y="106"/>
                </a:cubicBezTo>
                <a:cubicBezTo>
                  <a:pt x="1270" y="113"/>
                  <a:pt x="1300" y="128"/>
                  <a:pt x="1330" y="151"/>
                </a:cubicBezTo>
                <a:cubicBezTo>
                  <a:pt x="1360" y="174"/>
                  <a:pt x="1421" y="204"/>
                  <a:pt x="1421" y="242"/>
                </a:cubicBezTo>
                <a:cubicBezTo>
                  <a:pt x="1421" y="280"/>
                  <a:pt x="1368" y="348"/>
                  <a:pt x="1330" y="378"/>
                </a:cubicBezTo>
                <a:cubicBezTo>
                  <a:pt x="1292" y="408"/>
                  <a:pt x="1224" y="385"/>
                  <a:pt x="1194" y="423"/>
                </a:cubicBezTo>
                <a:cubicBezTo>
                  <a:pt x="1164" y="461"/>
                  <a:pt x="1164" y="552"/>
                  <a:pt x="1149" y="605"/>
                </a:cubicBezTo>
                <a:cubicBezTo>
                  <a:pt x="1134" y="658"/>
                  <a:pt x="1142" y="711"/>
                  <a:pt x="1104" y="741"/>
                </a:cubicBezTo>
                <a:cubicBezTo>
                  <a:pt x="1066" y="771"/>
                  <a:pt x="990" y="786"/>
                  <a:pt x="922" y="786"/>
                </a:cubicBezTo>
                <a:cubicBezTo>
                  <a:pt x="854" y="786"/>
                  <a:pt x="755" y="741"/>
                  <a:pt x="695" y="741"/>
                </a:cubicBezTo>
                <a:cubicBezTo>
                  <a:pt x="635" y="741"/>
                  <a:pt x="604" y="794"/>
                  <a:pt x="559" y="786"/>
                </a:cubicBezTo>
                <a:cubicBezTo>
                  <a:pt x="514" y="778"/>
                  <a:pt x="468" y="702"/>
                  <a:pt x="423" y="695"/>
                </a:cubicBezTo>
                <a:cubicBezTo>
                  <a:pt x="378" y="688"/>
                  <a:pt x="332" y="771"/>
                  <a:pt x="287" y="741"/>
                </a:cubicBezTo>
                <a:cubicBezTo>
                  <a:pt x="242" y="711"/>
                  <a:pt x="189" y="559"/>
                  <a:pt x="151" y="514"/>
                </a:cubicBezTo>
                <a:cubicBezTo>
                  <a:pt x="113" y="469"/>
                  <a:pt x="75" y="499"/>
                  <a:pt x="60" y="469"/>
                </a:cubicBezTo>
                <a:cubicBezTo>
                  <a:pt x="45" y="439"/>
                  <a:pt x="67" y="377"/>
                  <a:pt x="60" y="332"/>
                </a:cubicBezTo>
                <a:cubicBezTo>
                  <a:pt x="53" y="287"/>
                  <a:pt x="0" y="203"/>
                  <a:pt x="15" y="196"/>
                </a:cubicBezTo>
                <a:cubicBezTo>
                  <a:pt x="30" y="189"/>
                  <a:pt x="121" y="257"/>
                  <a:pt x="151" y="287"/>
                </a:cubicBezTo>
                <a:cubicBezTo>
                  <a:pt x="181" y="317"/>
                  <a:pt x="173" y="355"/>
                  <a:pt x="196" y="378"/>
                </a:cubicBezTo>
                <a:cubicBezTo>
                  <a:pt x="219" y="401"/>
                  <a:pt x="264" y="408"/>
                  <a:pt x="287" y="423"/>
                </a:cubicBezTo>
                <a:cubicBezTo>
                  <a:pt x="310" y="438"/>
                  <a:pt x="318" y="446"/>
                  <a:pt x="333" y="469"/>
                </a:cubicBezTo>
                <a:cubicBezTo>
                  <a:pt x="348" y="492"/>
                  <a:pt x="355" y="544"/>
                  <a:pt x="378" y="559"/>
                </a:cubicBezTo>
                <a:cubicBezTo>
                  <a:pt x="401" y="574"/>
                  <a:pt x="439" y="559"/>
                  <a:pt x="469" y="559"/>
                </a:cubicBezTo>
                <a:cubicBezTo>
                  <a:pt x="499" y="559"/>
                  <a:pt x="536" y="536"/>
                  <a:pt x="559" y="559"/>
                </a:cubicBezTo>
                <a:cubicBezTo>
                  <a:pt x="582" y="582"/>
                  <a:pt x="575" y="680"/>
                  <a:pt x="605" y="695"/>
                </a:cubicBezTo>
                <a:cubicBezTo>
                  <a:pt x="635" y="710"/>
                  <a:pt x="696" y="657"/>
                  <a:pt x="741" y="650"/>
                </a:cubicBezTo>
                <a:cubicBezTo>
                  <a:pt x="786" y="643"/>
                  <a:pt x="839" y="643"/>
                  <a:pt x="877" y="650"/>
                </a:cubicBezTo>
                <a:cubicBezTo>
                  <a:pt x="915" y="657"/>
                  <a:pt x="953" y="710"/>
                  <a:pt x="968" y="695"/>
                </a:cubicBezTo>
                <a:cubicBezTo>
                  <a:pt x="983" y="680"/>
                  <a:pt x="953" y="612"/>
                  <a:pt x="968" y="559"/>
                </a:cubicBezTo>
                <a:cubicBezTo>
                  <a:pt x="983" y="506"/>
                  <a:pt x="1020" y="416"/>
                  <a:pt x="1058" y="378"/>
                </a:cubicBezTo>
                <a:cubicBezTo>
                  <a:pt x="1096" y="340"/>
                  <a:pt x="1194" y="347"/>
                  <a:pt x="1194" y="332"/>
                </a:cubicBezTo>
                <a:cubicBezTo>
                  <a:pt x="1194" y="317"/>
                  <a:pt x="1081" y="317"/>
                  <a:pt x="1058" y="287"/>
                </a:cubicBezTo>
                <a:cubicBezTo>
                  <a:pt x="1035" y="257"/>
                  <a:pt x="1073" y="174"/>
                  <a:pt x="1058" y="151"/>
                </a:cubicBezTo>
                <a:cubicBezTo>
                  <a:pt x="1043" y="128"/>
                  <a:pt x="991" y="128"/>
                  <a:pt x="968" y="151"/>
                </a:cubicBezTo>
                <a:cubicBezTo>
                  <a:pt x="945" y="174"/>
                  <a:pt x="960" y="264"/>
                  <a:pt x="922" y="287"/>
                </a:cubicBezTo>
                <a:cubicBezTo>
                  <a:pt x="884" y="310"/>
                  <a:pt x="779" y="294"/>
                  <a:pt x="741" y="287"/>
                </a:cubicBezTo>
                <a:cubicBezTo>
                  <a:pt x="703" y="280"/>
                  <a:pt x="710" y="242"/>
                  <a:pt x="695" y="242"/>
                </a:cubicBezTo>
                <a:cubicBezTo>
                  <a:pt x="680" y="242"/>
                  <a:pt x="680" y="287"/>
                  <a:pt x="650" y="287"/>
                </a:cubicBezTo>
                <a:cubicBezTo>
                  <a:pt x="620" y="287"/>
                  <a:pt x="559" y="242"/>
                  <a:pt x="514" y="242"/>
                </a:cubicBezTo>
                <a:cubicBezTo>
                  <a:pt x="469" y="242"/>
                  <a:pt x="431" y="295"/>
                  <a:pt x="378" y="287"/>
                </a:cubicBezTo>
                <a:cubicBezTo>
                  <a:pt x="325" y="279"/>
                  <a:pt x="226" y="234"/>
                  <a:pt x="196" y="196"/>
                </a:cubicBezTo>
                <a:cubicBezTo>
                  <a:pt x="166" y="158"/>
                  <a:pt x="173" y="75"/>
                  <a:pt x="196" y="60"/>
                </a:cubicBezTo>
                <a:close/>
              </a:path>
            </a:pathLst>
          </a:custGeom>
          <a:solidFill>
            <a:srgbClr val="FF00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3648075" y="1628775"/>
            <a:ext cx="2027238" cy="3887788"/>
          </a:xfrm>
          <a:custGeom>
            <a:avLst/>
            <a:gdLst>
              <a:gd name="T0" fmla="*/ 2147483646 w 1277"/>
              <a:gd name="T1" fmla="*/ 0 h 2449"/>
              <a:gd name="T2" fmla="*/ 2147483646 w 1277"/>
              <a:gd name="T3" fmla="*/ 2147483646 h 2449"/>
              <a:gd name="T4" fmla="*/ 2147483646 w 1277"/>
              <a:gd name="T5" fmla="*/ 2147483646 h 2449"/>
              <a:gd name="T6" fmla="*/ 0 w 1277"/>
              <a:gd name="T7" fmla="*/ 2147483646 h 24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77" h="2449">
                <a:moveTo>
                  <a:pt x="1270" y="0"/>
                </a:moveTo>
                <a:cubicBezTo>
                  <a:pt x="1273" y="139"/>
                  <a:pt x="1277" y="279"/>
                  <a:pt x="1224" y="544"/>
                </a:cubicBezTo>
                <a:cubicBezTo>
                  <a:pt x="1171" y="809"/>
                  <a:pt x="1156" y="1271"/>
                  <a:pt x="952" y="1588"/>
                </a:cubicBezTo>
                <a:cubicBezTo>
                  <a:pt x="748" y="1905"/>
                  <a:pt x="374" y="2177"/>
                  <a:pt x="0" y="244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5448300" y="1412876"/>
            <a:ext cx="431800" cy="36036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 flipH="1">
            <a:off x="6538913" y="1700214"/>
            <a:ext cx="2220912" cy="3887787"/>
          </a:xfrm>
          <a:custGeom>
            <a:avLst/>
            <a:gdLst>
              <a:gd name="T0" fmla="*/ 2147483646 w 1277"/>
              <a:gd name="T1" fmla="*/ 0 h 2449"/>
              <a:gd name="T2" fmla="*/ 2147483646 w 1277"/>
              <a:gd name="T3" fmla="*/ 2147483646 h 2449"/>
              <a:gd name="T4" fmla="*/ 2147483646 w 1277"/>
              <a:gd name="T5" fmla="*/ 2147483646 h 2449"/>
              <a:gd name="T6" fmla="*/ 0 w 1277"/>
              <a:gd name="T7" fmla="*/ 2147483646 h 24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77" h="2449">
                <a:moveTo>
                  <a:pt x="1270" y="0"/>
                </a:moveTo>
                <a:cubicBezTo>
                  <a:pt x="1273" y="139"/>
                  <a:pt x="1277" y="279"/>
                  <a:pt x="1224" y="544"/>
                </a:cubicBezTo>
                <a:cubicBezTo>
                  <a:pt x="1171" y="809"/>
                  <a:pt x="1156" y="1271"/>
                  <a:pt x="952" y="1588"/>
                </a:cubicBezTo>
                <a:cubicBezTo>
                  <a:pt x="748" y="1905"/>
                  <a:pt x="374" y="2177"/>
                  <a:pt x="0" y="244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24" name="Oval 14"/>
          <p:cNvSpPr>
            <a:spLocks noChangeArrowheads="1"/>
          </p:cNvSpPr>
          <p:nvPr/>
        </p:nvSpPr>
        <p:spPr bwMode="auto">
          <a:xfrm>
            <a:off x="4511676" y="908051"/>
            <a:ext cx="288925" cy="288925"/>
          </a:xfrm>
          <a:prstGeom prst="ellipse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3325" name="Oval 15"/>
          <p:cNvSpPr>
            <a:spLocks noChangeArrowheads="1"/>
          </p:cNvSpPr>
          <p:nvPr/>
        </p:nvSpPr>
        <p:spPr bwMode="auto">
          <a:xfrm>
            <a:off x="3408364" y="560388"/>
            <a:ext cx="865187" cy="647700"/>
          </a:xfrm>
          <a:prstGeom prst="ellipse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3326" name="Oval 16"/>
          <p:cNvSpPr>
            <a:spLocks noChangeArrowheads="1"/>
          </p:cNvSpPr>
          <p:nvPr/>
        </p:nvSpPr>
        <p:spPr bwMode="auto">
          <a:xfrm>
            <a:off x="7431089" y="876301"/>
            <a:ext cx="288925" cy="288925"/>
          </a:xfrm>
          <a:prstGeom prst="ellipse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3327" name="Oval 17"/>
          <p:cNvSpPr>
            <a:spLocks noChangeArrowheads="1"/>
          </p:cNvSpPr>
          <p:nvPr/>
        </p:nvSpPr>
        <p:spPr bwMode="auto">
          <a:xfrm>
            <a:off x="7897814" y="577850"/>
            <a:ext cx="865187" cy="647700"/>
          </a:xfrm>
          <a:prstGeom prst="ellipse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3328" name="Oval 18"/>
          <p:cNvSpPr>
            <a:spLocks noChangeArrowheads="1"/>
          </p:cNvSpPr>
          <p:nvPr/>
        </p:nvSpPr>
        <p:spPr bwMode="auto">
          <a:xfrm>
            <a:off x="7824789" y="3141664"/>
            <a:ext cx="574675" cy="504825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3329" name="Oval 19"/>
          <p:cNvSpPr>
            <a:spLocks noChangeArrowheads="1"/>
          </p:cNvSpPr>
          <p:nvPr/>
        </p:nvSpPr>
        <p:spPr bwMode="auto">
          <a:xfrm>
            <a:off x="3863976" y="3141664"/>
            <a:ext cx="574675" cy="504825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3330" name="Freeform 21"/>
          <p:cNvSpPr>
            <a:spLocks/>
          </p:cNvSpPr>
          <p:nvPr/>
        </p:nvSpPr>
        <p:spPr bwMode="auto">
          <a:xfrm rot="21168618">
            <a:off x="8515350" y="1709739"/>
            <a:ext cx="685800" cy="1392237"/>
          </a:xfrm>
          <a:custGeom>
            <a:avLst/>
            <a:gdLst>
              <a:gd name="T0" fmla="*/ 2147483646 w 432"/>
              <a:gd name="T1" fmla="*/ 2147483646 h 877"/>
              <a:gd name="T2" fmla="*/ 2147483646 w 432"/>
              <a:gd name="T3" fmla="*/ 2147483646 h 877"/>
              <a:gd name="T4" fmla="*/ 2147483646 w 432"/>
              <a:gd name="T5" fmla="*/ 2147483646 h 877"/>
              <a:gd name="T6" fmla="*/ 2147483646 w 432"/>
              <a:gd name="T7" fmla="*/ 2147483646 h 877"/>
              <a:gd name="T8" fmla="*/ 2147483646 w 432"/>
              <a:gd name="T9" fmla="*/ 2147483646 h 877"/>
              <a:gd name="T10" fmla="*/ 2147483646 w 432"/>
              <a:gd name="T11" fmla="*/ 2147483646 h 877"/>
              <a:gd name="T12" fmla="*/ 2147483646 w 432"/>
              <a:gd name="T13" fmla="*/ 2147483646 h 877"/>
              <a:gd name="T14" fmla="*/ 2147483646 w 432"/>
              <a:gd name="T15" fmla="*/ 2147483646 h 877"/>
              <a:gd name="T16" fmla="*/ 2147483646 w 432"/>
              <a:gd name="T17" fmla="*/ 2147483646 h 877"/>
              <a:gd name="T18" fmla="*/ 2147483646 w 432"/>
              <a:gd name="T19" fmla="*/ 2147483646 h 877"/>
              <a:gd name="T20" fmla="*/ 2147483646 w 432"/>
              <a:gd name="T21" fmla="*/ 2147483646 h 8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2" h="877">
                <a:moveTo>
                  <a:pt x="115" y="7"/>
                </a:moveTo>
                <a:cubicBezTo>
                  <a:pt x="76" y="0"/>
                  <a:pt x="30" y="37"/>
                  <a:pt x="15" y="61"/>
                </a:cubicBezTo>
                <a:cubicBezTo>
                  <a:pt x="0" y="85"/>
                  <a:pt x="8" y="112"/>
                  <a:pt x="26" y="150"/>
                </a:cubicBezTo>
                <a:cubicBezTo>
                  <a:pt x="44" y="188"/>
                  <a:pt x="103" y="236"/>
                  <a:pt x="121" y="292"/>
                </a:cubicBezTo>
                <a:cubicBezTo>
                  <a:pt x="139" y="348"/>
                  <a:pt x="145" y="415"/>
                  <a:pt x="133" y="488"/>
                </a:cubicBezTo>
                <a:cubicBezTo>
                  <a:pt x="121" y="561"/>
                  <a:pt x="45" y="671"/>
                  <a:pt x="50" y="732"/>
                </a:cubicBezTo>
                <a:cubicBezTo>
                  <a:pt x="55" y="793"/>
                  <a:pt x="110" y="877"/>
                  <a:pt x="163" y="857"/>
                </a:cubicBezTo>
                <a:cubicBezTo>
                  <a:pt x="216" y="837"/>
                  <a:pt x="328" y="696"/>
                  <a:pt x="371" y="614"/>
                </a:cubicBezTo>
                <a:cubicBezTo>
                  <a:pt x="414" y="532"/>
                  <a:pt x="432" y="447"/>
                  <a:pt x="418" y="364"/>
                </a:cubicBezTo>
                <a:cubicBezTo>
                  <a:pt x="404" y="281"/>
                  <a:pt x="338" y="174"/>
                  <a:pt x="288" y="115"/>
                </a:cubicBezTo>
                <a:cubicBezTo>
                  <a:pt x="238" y="56"/>
                  <a:pt x="151" y="29"/>
                  <a:pt x="115" y="7"/>
                </a:cubicBezTo>
                <a:close/>
              </a:path>
            </a:pathLst>
          </a:custGeom>
          <a:solidFill>
            <a:srgbClr val="0000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31" name="Freeform 23"/>
          <p:cNvSpPr>
            <a:spLocks/>
          </p:cNvSpPr>
          <p:nvPr/>
        </p:nvSpPr>
        <p:spPr bwMode="auto">
          <a:xfrm rot="10800000">
            <a:off x="3071813" y="1700214"/>
            <a:ext cx="685800" cy="1392237"/>
          </a:xfrm>
          <a:custGeom>
            <a:avLst/>
            <a:gdLst>
              <a:gd name="T0" fmla="*/ 2147483646 w 432"/>
              <a:gd name="T1" fmla="*/ 2147483646 h 877"/>
              <a:gd name="T2" fmla="*/ 2147483646 w 432"/>
              <a:gd name="T3" fmla="*/ 2147483646 h 877"/>
              <a:gd name="T4" fmla="*/ 2147483646 w 432"/>
              <a:gd name="T5" fmla="*/ 2147483646 h 877"/>
              <a:gd name="T6" fmla="*/ 2147483646 w 432"/>
              <a:gd name="T7" fmla="*/ 2147483646 h 877"/>
              <a:gd name="T8" fmla="*/ 2147483646 w 432"/>
              <a:gd name="T9" fmla="*/ 2147483646 h 877"/>
              <a:gd name="T10" fmla="*/ 2147483646 w 432"/>
              <a:gd name="T11" fmla="*/ 2147483646 h 877"/>
              <a:gd name="T12" fmla="*/ 2147483646 w 432"/>
              <a:gd name="T13" fmla="*/ 2147483646 h 877"/>
              <a:gd name="T14" fmla="*/ 2147483646 w 432"/>
              <a:gd name="T15" fmla="*/ 2147483646 h 877"/>
              <a:gd name="T16" fmla="*/ 2147483646 w 432"/>
              <a:gd name="T17" fmla="*/ 2147483646 h 877"/>
              <a:gd name="T18" fmla="*/ 2147483646 w 432"/>
              <a:gd name="T19" fmla="*/ 2147483646 h 877"/>
              <a:gd name="T20" fmla="*/ 2147483646 w 432"/>
              <a:gd name="T21" fmla="*/ 2147483646 h 8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2" h="877">
                <a:moveTo>
                  <a:pt x="115" y="7"/>
                </a:moveTo>
                <a:cubicBezTo>
                  <a:pt x="76" y="0"/>
                  <a:pt x="30" y="37"/>
                  <a:pt x="15" y="61"/>
                </a:cubicBezTo>
                <a:cubicBezTo>
                  <a:pt x="0" y="85"/>
                  <a:pt x="8" y="112"/>
                  <a:pt x="26" y="150"/>
                </a:cubicBezTo>
                <a:cubicBezTo>
                  <a:pt x="44" y="188"/>
                  <a:pt x="103" y="236"/>
                  <a:pt x="121" y="292"/>
                </a:cubicBezTo>
                <a:cubicBezTo>
                  <a:pt x="139" y="348"/>
                  <a:pt x="145" y="415"/>
                  <a:pt x="133" y="488"/>
                </a:cubicBezTo>
                <a:cubicBezTo>
                  <a:pt x="121" y="561"/>
                  <a:pt x="45" y="671"/>
                  <a:pt x="50" y="732"/>
                </a:cubicBezTo>
                <a:cubicBezTo>
                  <a:pt x="55" y="793"/>
                  <a:pt x="110" y="877"/>
                  <a:pt x="163" y="857"/>
                </a:cubicBezTo>
                <a:cubicBezTo>
                  <a:pt x="216" y="837"/>
                  <a:pt x="328" y="696"/>
                  <a:pt x="371" y="614"/>
                </a:cubicBezTo>
                <a:cubicBezTo>
                  <a:pt x="414" y="532"/>
                  <a:pt x="432" y="447"/>
                  <a:pt x="418" y="364"/>
                </a:cubicBezTo>
                <a:cubicBezTo>
                  <a:pt x="404" y="281"/>
                  <a:pt x="338" y="174"/>
                  <a:pt x="288" y="115"/>
                </a:cubicBezTo>
                <a:cubicBezTo>
                  <a:pt x="238" y="56"/>
                  <a:pt x="151" y="29"/>
                  <a:pt x="115" y="7"/>
                </a:cubicBezTo>
                <a:close/>
              </a:path>
            </a:pathLst>
          </a:custGeom>
          <a:solidFill>
            <a:srgbClr val="0000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32" name="Oval 30"/>
          <p:cNvSpPr>
            <a:spLocks noChangeArrowheads="1"/>
          </p:cNvSpPr>
          <p:nvPr/>
        </p:nvSpPr>
        <p:spPr bwMode="auto">
          <a:xfrm>
            <a:off x="6311900" y="1412876"/>
            <a:ext cx="431800" cy="36036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3333" name="Freeform 37"/>
          <p:cNvSpPr>
            <a:spLocks/>
          </p:cNvSpPr>
          <p:nvPr/>
        </p:nvSpPr>
        <p:spPr bwMode="auto">
          <a:xfrm>
            <a:off x="6997700" y="1368425"/>
            <a:ext cx="382588" cy="503238"/>
          </a:xfrm>
          <a:custGeom>
            <a:avLst/>
            <a:gdLst>
              <a:gd name="T0" fmla="*/ 2147483646 w 241"/>
              <a:gd name="T1" fmla="*/ 2147483646 h 317"/>
              <a:gd name="T2" fmla="*/ 2147483646 w 241"/>
              <a:gd name="T3" fmla="*/ 2147483646 h 317"/>
              <a:gd name="T4" fmla="*/ 2147483646 w 241"/>
              <a:gd name="T5" fmla="*/ 2147483646 h 317"/>
              <a:gd name="T6" fmla="*/ 2147483646 w 241"/>
              <a:gd name="T7" fmla="*/ 2147483646 h 317"/>
              <a:gd name="T8" fmla="*/ 2147483646 w 241"/>
              <a:gd name="T9" fmla="*/ 2147483646 h 317"/>
              <a:gd name="T10" fmla="*/ 2147483646 w 241"/>
              <a:gd name="T11" fmla="*/ 2147483646 h 317"/>
              <a:gd name="T12" fmla="*/ 2147483646 w 241"/>
              <a:gd name="T13" fmla="*/ 2147483646 h 3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1" h="317">
                <a:moveTo>
                  <a:pt x="84" y="6"/>
                </a:moveTo>
                <a:cubicBezTo>
                  <a:pt x="52" y="0"/>
                  <a:pt x="0" y="45"/>
                  <a:pt x="8" y="86"/>
                </a:cubicBezTo>
                <a:cubicBezTo>
                  <a:pt x="16" y="127"/>
                  <a:pt x="101" y="212"/>
                  <a:pt x="132" y="250"/>
                </a:cubicBezTo>
                <a:cubicBezTo>
                  <a:pt x="163" y="288"/>
                  <a:pt x="178" y="317"/>
                  <a:pt x="196" y="314"/>
                </a:cubicBezTo>
                <a:cubicBezTo>
                  <a:pt x="214" y="311"/>
                  <a:pt x="239" y="262"/>
                  <a:pt x="240" y="230"/>
                </a:cubicBezTo>
                <a:cubicBezTo>
                  <a:pt x="241" y="198"/>
                  <a:pt x="229" y="156"/>
                  <a:pt x="203" y="119"/>
                </a:cubicBezTo>
                <a:cubicBezTo>
                  <a:pt x="177" y="82"/>
                  <a:pt x="116" y="12"/>
                  <a:pt x="84" y="6"/>
                </a:cubicBezTo>
                <a:close/>
              </a:path>
            </a:pathLst>
          </a:custGeom>
          <a:solidFill>
            <a:srgbClr val="FF66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34" name="Freeform 38"/>
          <p:cNvSpPr>
            <a:spLocks/>
          </p:cNvSpPr>
          <p:nvPr/>
        </p:nvSpPr>
        <p:spPr bwMode="auto">
          <a:xfrm>
            <a:off x="7186614" y="1163639"/>
            <a:ext cx="814387" cy="892175"/>
          </a:xfrm>
          <a:custGeom>
            <a:avLst/>
            <a:gdLst>
              <a:gd name="T0" fmla="*/ 2147483646 w 513"/>
              <a:gd name="T1" fmla="*/ 2147483646 h 562"/>
              <a:gd name="T2" fmla="*/ 2147483646 w 513"/>
              <a:gd name="T3" fmla="*/ 2147483646 h 562"/>
              <a:gd name="T4" fmla="*/ 2147483646 w 513"/>
              <a:gd name="T5" fmla="*/ 2147483646 h 562"/>
              <a:gd name="T6" fmla="*/ 2147483646 w 513"/>
              <a:gd name="T7" fmla="*/ 2147483646 h 562"/>
              <a:gd name="T8" fmla="*/ 2147483646 w 513"/>
              <a:gd name="T9" fmla="*/ 2147483646 h 562"/>
              <a:gd name="T10" fmla="*/ 2147483646 w 513"/>
              <a:gd name="T11" fmla="*/ 2147483646 h 562"/>
              <a:gd name="T12" fmla="*/ 2147483646 w 513"/>
              <a:gd name="T13" fmla="*/ 2147483646 h 562"/>
              <a:gd name="T14" fmla="*/ 2147483646 w 513"/>
              <a:gd name="T15" fmla="*/ 2147483646 h 562"/>
              <a:gd name="T16" fmla="*/ 2147483646 w 513"/>
              <a:gd name="T17" fmla="*/ 2147483646 h 562"/>
              <a:gd name="T18" fmla="*/ 2147483646 w 513"/>
              <a:gd name="T19" fmla="*/ 2147483646 h 5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3" h="562">
                <a:moveTo>
                  <a:pt x="401" y="543"/>
                </a:moveTo>
                <a:cubicBezTo>
                  <a:pt x="435" y="529"/>
                  <a:pt x="513" y="508"/>
                  <a:pt x="513" y="459"/>
                </a:cubicBezTo>
                <a:cubicBezTo>
                  <a:pt x="513" y="410"/>
                  <a:pt x="439" y="311"/>
                  <a:pt x="402" y="248"/>
                </a:cubicBezTo>
                <a:cubicBezTo>
                  <a:pt x="365" y="185"/>
                  <a:pt x="329" y="124"/>
                  <a:pt x="293" y="83"/>
                </a:cubicBezTo>
                <a:cubicBezTo>
                  <a:pt x="257" y="42"/>
                  <a:pt x="232" y="6"/>
                  <a:pt x="185" y="3"/>
                </a:cubicBezTo>
                <a:cubicBezTo>
                  <a:pt x="138" y="0"/>
                  <a:pt x="18" y="22"/>
                  <a:pt x="9" y="63"/>
                </a:cubicBezTo>
                <a:cubicBezTo>
                  <a:pt x="0" y="104"/>
                  <a:pt x="101" y="187"/>
                  <a:pt x="129" y="248"/>
                </a:cubicBezTo>
                <a:cubicBezTo>
                  <a:pt x="157" y="309"/>
                  <a:pt x="145" y="380"/>
                  <a:pt x="175" y="429"/>
                </a:cubicBezTo>
                <a:cubicBezTo>
                  <a:pt x="205" y="478"/>
                  <a:pt x="271" y="524"/>
                  <a:pt x="309" y="543"/>
                </a:cubicBezTo>
                <a:cubicBezTo>
                  <a:pt x="347" y="562"/>
                  <a:pt x="367" y="557"/>
                  <a:pt x="401" y="543"/>
                </a:cubicBezTo>
                <a:close/>
              </a:path>
            </a:pathLst>
          </a:custGeom>
          <a:solidFill>
            <a:srgbClr val="3366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35" name="Freeform 39" descr="50%-os"/>
          <p:cNvSpPr>
            <a:spLocks/>
          </p:cNvSpPr>
          <p:nvPr/>
        </p:nvSpPr>
        <p:spPr bwMode="auto">
          <a:xfrm>
            <a:off x="2574925" y="811214"/>
            <a:ext cx="776288" cy="1101725"/>
          </a:xfrm>
          <a:custGeom>
            <a:avLst/>
            <a:gdLst>
              <a:gd name="T0" fmla="*/ 2147483646 w 489"/>
              <a:gd name="T1" fmla="*/ 2147483646 h 694"/>
              <a:gd name="T2" fmla="*/ 2147483646 w 489"/>
              <a:gd name="T3" fmla="*/ 2147483646 h 694"/>
              <a:gd name="T4" fmla="*/ 2147483646 w 489"/>
              <a:gd name="T5" fmla="*/ 2147483646 h 694"/>
              <a:gd name="T6" fmla="*/ 2147483646 w 489"/>
              <a:gd name="T7" fmla="*/ 2147483646 h 694"/>
              <a:gd name="T8" fmla="*/ 2147483646 w 489"/>
              <a:gd name="T9" fmla="*/ 2147483646 h 694"/>
              <a:gd name="T10" fmla="*/ 2147483646 w 489"/>
              <a:gd name="T11" fmla="*/ 2147483646 h 694"/>
              <a:gd name="T12" fmla="*/ 2147483646 w 489"/>
              <a:gd name="T13" fmla="*/ 2147483646 h 694"/>
              <a:gd name="T14" fmla="*/ 2147483646 w 489"/>
              <a:gd name="T15" fmla="*/ 2147483646 h 694"/>
              <a:gd name="T16" fmla="*/ 2147483646 w 489"/>
              <a:gd name="T17" fmla="*/ 2147483646 h 694"/>
              <a:gd name="T18" fmla="*/ 2147483646 w 489"/>
              <a:gd name="T19" fmla="*/ 2147483646 h 6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9" h="694">
                <a:moveTo>
                  <a:pt x="190" y="501"/>
                </a:moveTo>
                <a:cubicBezTo>
                  <a:pt x="229" y="437"/>
                  <a:pt x="271" y="360"/>
                  <a:pt x="318" y="285"/>
                </a:cubicBezTo>
                <a:cubicBezTo>
                  <a:pt x="365" y="210"/>
                  <a:pt x="459" y="100"/>
                  <a:pt x="474" y="53"/>
                </a:cubicBezTo>
                <a:cubicBezTo>
                  <a:pt x="489" y="6"/>
                  <a:pt x="431" y="0"/>
                  <a:pt x="406" y="1"/>
                </a:cubicBezTo>
                <a:cubicBezTo>
                  <a:pt x="381" y="2"/>
                  <a:pt x="358" y="17"/>
                  <a:pt x="322" y="57"/>
                </a:cubicBezTo>
                <a:cubicBezTo>
                  <a:pt x="286" y="97"/>
                  <a:pt x="234" y="176"/>
                  <a:pt x="192" y="244"/>
                </a:cubicBezTo>
                <a:cubicBezTo>
                  <a:pt x="150" y="312"/>
                  <a:pt x="102" y="397"/>
                  <a:pt x="70" y="465"/>
                </a:cubicBezTo>
                <a:cubicBezTo>
                  <a:pt x="38" y="533"/>
                  <a:pt x="0" y="615"/>
                  <a:pt x="2" y="649"/>
                </a:cubicBezTo>
                <a:cubicBezTo>
                  <a:pt x="4" y="683"/>
                  <a:pt x="51" y="694"/>
                  <a:pt x="82" y="669"/>
                </a:cubicBezTo>
                <a:cubicBezTo>
                  <a:pt x="113" y="644"/>
                  <a:pt x="155" y="563"/>
                  <a:pt x="190" y="501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F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36" name="Freeform 40" descr="50%-os"/>
          <p:cNvSpPr>
            <a:spLocks/>
          </p:cNvSpPr>
          <p:nvPr/>
        </p:nvSpPr>
        <p:spPr bwMode="auto">
          <a:xfrm rot="100175" flipH="1">
            <a:off x="8904288" y="981076"/>
            <a:ext cx="800100" cy="1101725"/>
          </a:xfrm>
          <a:custGeom>
            <a:avLst/>
            <a:gdLst>
              <a:gd name="T0" fmla="*/ 2147483646 w 489"/>
              <a:gd name="T1" fmla="*/ 2147483646 h 694"/>
              <a:gd name="T2" fmla="*/ 2147483646 w 489"/>
              <a:gd name="T3" fmla="*/ 2147483646 h 694"/>
              <a:gd name="T4" fmla="*/ 2147483646 w 489"/>
              <a:gd name="T5" fmla="*/ 2147483646 h 694"/>
              <a:gd name="T6" fmla="*/ 2147483646 w 489"/>
              <a:gd name="T7" fmla="*/ 2147483646 h 694"/>
              <a:gd name="T8" fmla="*/ 2147483646 w 489"/>
              <a:gd name="T9" fmla="*/ 2147483646 h 694"/>
              <a:gd name="T10" fmla="*/ 2147483646 w 489"/>
              <a:gd name="T11" fmla="*/ 2147483646 h 694"/>
              <a:gd name="T12" fmla="*/ 2147483646 w 489"/>
              <a:gd name="T13" fmla="*/ 2147483646 h 694"/>
              <a:gd name="T14" fmla="*/ 2147483646 w 489"/>
              <a:gd name="T15" fmla="*/ 2147483646 h 694"/>
              <a:gd name="T16" fmla="*/ 2147483646 w 489"/>
              <a:gd name="T17" fmla="*/ 2147483646 h 694"/>
              <a:gd name="T18" fmla="*/ 2147483646 w 489"/>
              <a:gd name="T19" fmla="*/ 2147483646 h 6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9" h="694">
                <a:moveTo>
                  <a:pt x="190" y="501"/>
                </a:moveTo>
                <a:cubicBezTo>
                  <a:pt x="229" y="437"/>
                  <a:pt x="271" y="360"/>
                  <a:pt x="318" y="285"/>
                </a:cubicBezTo>
                <a:cubicBezTo>
                  <a:pt x="365" y="210"/>
                  <a:pt x="459" y="100"/>
                  <a:pt x="474" y="53"/>
                </a:cubicBezTo>
                <a:cubicBezTo>
                  <a:pt x="489" y="6"/>
                  <a:pt x="431" y="0"/>
                  <a:pt x="406" y="1"/>
                </a:cubicBezTo>
                <a:cubicBezTo>
                  <a:pt x="381" y="2"/>
                  <a:pt x="358" y="17"/>
                  <a:pt x="322" y="57"/>
                </a:cubicBezTo>
                <a:cubicBezTo>
                  <a:pt x="286" y="97"/>
                  <a:pt x="234" y="176"/>
                  <a:pt x="192" y="244"/>
                </a:cubicBezTo>
                <a:cubicBezTo>
                  <a:pt x="150" y="312"/>
                  <a:pt x="102" y="397"/>
                  <a:pt x="70" y="465"/>
                </a:cubicBezTo>
                <a:cubicBezTo>
                  <a:pt x="38" y="533"/>
                  <a:pt x="0" y="615"/>
                  <a:pt x="2" y="649"/>
                </a:cubicBezTo>
                <a:cubicBezTo>
                  <a:pt x="4" y="683"/>
                  <a:pt x="51" y="694"/>
                  <a:pt x="82" y="669"/>
                </a:cubicBezTo>
                <a:cubicBezTo>
                  <a:pt x="113" y="644"/>
                  <a:pt x="155" y="563"/>
                  <a:pt x="190" y="501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F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37" name="Freeform 41"/>
          <p:cNvSpPr>
            <a:spLocks/>
          </p:cNvSpPr>
          <p:nvPr/>
        </p:nvSpPr>
        <p:spPr bwMode="auto">
          <a:xfrm flipH="1">
            <a:off x="4891089" y="1374775"/>
            <a:ext cx="338137" cy="503238"/>
          </a:xfrm>
          <a:custGeom>
            <a:avLst/>
            <a:gdLst>
              <a:gd name="T0" fmla="*/ 2147483646 w 241"/>
              <a:gd name="T1" fmla="*/ 2147483646 h 317"/>
              <a:gd name="T2" fmla="*/ 2147483646 w 241"/>
              <a:gd name="T3" fmla="*/ 2147483646 h 317"/>
              <a:gd name="T4" fmla="*/ 2147483646 w 241"/>
              <a:gd name="T5" fmla="*/ 2147483646 h 317"/>
              <a:gd name="T6" fmla="*/ 2147483646 w 241"/>
              <a:gd name="T7" fmla="*/ 2147483646 h 317"/>
              <a:gd name="T8" fmla="*/ 2147483646 w 241"/>
              <a:gd name="T9" fmla="*/ 2147483646 h 317"/>
              <a:gd name="T10" fmla="*/ 2147483646 w 241"/>
              <a:gd name="T11" fmla="*/ 2147483646 h 317"/>
              <a:gd name="T12" fmla="*/ 2147483646 w 241"/>
              <a:gd name="T13" fmla="*/ 2147483646 h 3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1" h="317">
                <a:moveTo>
                  <a:pt x="84" y="6"/>
                </a:moveTo>
                <a:cubicBezTo>
                  <a:pt x="52" y="0"/>
                  <a:pt x="0" y="45"/>
                  <a:pt x="8" y="86"/>
                </a:cubicBezTo>
                <a:cubicBezTo>
                  <a:pt x="16" y="127"/>
                  <a:pt x="101" y="212"/>
                  <a:pt x="132" y="250"/>
                </a:cubicBezTo>
                <a:cubicBezTo>
                  <a:pt x="163" y="288"/>
                  <a:pt x="178" y="317"/>
                  <a:pt x="196" y="314"/>
                </a:cubicBezTo>
                <a:cubicBezTo>
                  <a:pt x="214" y="311"/>
                  <a:pt x="239" y="262"/>
                  <a:pt x="240" y="230"/>
                </a:cubicBezTo>
                <a:cubicBezTo>
                  <a:pt x="241" y="198"/>
                  <a:pt x="229" y="156"/>
                  <a:pt x="203" y="119"/>
                </a:cubicBezTo>
                <a:cubicBezTo>
                  <a:pt x="177" y="82"/>
                  <a:pt x="116" y="12"/>
                  <a:pt x="84" y="6"/>
                </a:cubicBezTo>
                <a:close/>
              </a:path>
            </a:pathLst>
          </a:custGeom>
          <a:solidFill>
            <a:srgbClr val="FF66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38" name="Freeform 42"/>
          <p:cNvSpPr>
            <a:spLocks/>
          </p:cNvSpPr>
          <p:nvPr/>
        </p:nvSpPr>
        <p:spPr bwMode="auto">
          <a:xfrm flipH="1">
            <a:off x="4337050" y="1190626"/>
            <a:ext cx="730250" cy="892175"/>
          </a:xfrm>
          <a:custGeom>
            <a:avLst/>
            <a:gdLst>
              <a:gd name="T0" fmla="*/ 2147483646 w 513"/>
              <a:gd name="T1" fmla="*/ 2147483646 h 562"/>
              <a:gd name="T2" fmla="*/ 2147483646 w 513"/>
              <a:gd name="T3" fmla="*/ 2147483646 h 562"/>
              <a:gd name="T4" fmla="*/ 2147483646 w 513"/>
              <a:gd name="T5" fmla="*/ 2147483646 h 562"/>
              <a:gd name="T6" fmla="*/ 2147483646 w 513"/>
              <a:gd name="T7" fmla="*/ 2147483646 h 562"/>
              <a:gd name="T8" fmla="*/ 2147483646 w 513"/>
              <a:gd name="T9" fmla="*/ 2147483646 h 562"/>
              <a:gd name="T10" fmla="*/ 2147483646 w 513"/>
              <a:gd name="T11" fmla="*/ 2147483646 h 562"/>
              <a:gd name="T12" fmla="*/ 2147483646 w 513"/>
              <a:gd name="T13" fmla="*/ 2147483646 h 562"/>
              <a:gd name="T14" fmla="*/ 2147483646 w 513"/>
              <a:gd name="T15" fmla="*/ 2147483646 h 562"/>
              <a:gd name="T16" fmla="*/ 2147483646 w 513"/>
              <a:gd name="T17" fmla="*/ 2147483646 h 562"/>
              <a:gd name="T18" fmla="*/ 2147483646 w 513"/>
              <a:gd name="T19" fmla="*/ 2147483646 h 5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3" h="562">
                <a:moveTo>
                  <a:pt x="401" y="543"/>
                </a:moveTo>
                <a:cubicBezTo>
                  <a:pt x="435" y="529"/>
                  <a:pt x="513" y="508"/>
                  <a:pt x="513" y="459"/>
                </a:cubicBezTo>
                <a:cubicBezTo>
                  <a:pt x="513" y="410"/>
                  <a:pt x="439" y="311"/>
                  <a:pt x="402" y="248"/>
                </a:cubicBezTo>
                <a:cubicBezTo>
                  <a:pt x="365" y="185"/>
                  <a:pt x="329" y="124"/>
                  <a:pt x="293" y="83"/>
                </a:cubicBezTo>
                <a:cubicBezTo>
                  <a:pt x="257" y="42"/>
                  <a:pt x="232" y="6"/>
                  <a:pt x="185" y="3"/>
                </a:cubicBezTo>
                <a:cubicBezTo>
                  <a:pt x="138" y="0"/>
                  <a:pt x="18" y="22"/>
                  <a:pt x="9" y="63"/>
                </a:cubicBezTo>
                <a:cubicBezTo>
                  <a:pt x="0" y="104"/>
                  <a:pt x="101" y="187"/>
                  <a:pt x="129" y="248"/>
                </a:cubicBezTo>
                <a:cubicBezTo>
                  <a:pt x="157" y="309"/>
                  <a:pt x="145" y="380"/>
                  <a:pt x="175" y="429"/>
                </a:cubicBezTo>
                <a:cubicBezTo>
                  <a:pt x="205" y="478"/>
                  <a:pt x="271" y="524"/>
                  <a:pt x="309" y="543"/>
                </a:cubicBezTo>
                <a:cubicBezTo>
                  <a:pt x="347" y="562"/>
                  <a:pt x="367" y="557"/>
                  <a:pt x="401" y="543"/>
                </a:cubicBezTo>
                <a:close/>
              </a:path>
            </a:pathLst>
          </a:custGeom>
          <a:solidFill>
            <a:srgbClr val="3366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39" name="Text Box 43"/>
          <p:cNvSpPr txBox="1">
            <a:spLocks noChangeArrowheads="1"/>
          </p:cNvSpPr>
          <p:nvPr/>
        </p:nvSpPr>
        <p:spPr bwMode="auto">
          <a:xfrm>
            <a:off x="3051176" y="4117976"/>
            <a:ext cx="15478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>
                <a:solidFill>
                  <a:srgbClr val="1C1C1C"/>
                </a:solidFill>
              </a:rPr>
              <a:t>nucl. olivaris inf.</a:t>
            </a:r>
          </a:p>
        </p:txBody>
      </p:sp>
      <p:sp>
        <p:nvSpPr>
          <p:cNvPr id="13340" name="Text Box 46"/>
          <p:cNvSpPr txBox="1">
            <a:spLocks noChangeArrowheads="1"/>
          </p:cNvSpPr>
          <p:nvPr/>
        </p:nvSpPr>
        <p:spPr bwMode="auto">
          <a:xfrm>
            <a:off x="4367214" y="620713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1C1C1C"/>
                </a:solidFill>
              </a:rPr>
              <a:t>Gr</a:t>
            </a:r>
          </a:p>
        </p:txBody>
      </p:sp>
      <p:sp>
        <p:nvSpPr>
          <p:cNvPr id="13341" name="Text Box 47"/>
          <p:cNvSpPr txBox="1">
            <a:spLocks noChangeArrowheads="1"/>
          </p:cNvSpPr>
          <p:nvPr/>
        </p:nvSpPr>
        <p:spPr bwMode="auto">
          <a:xfrm>
            <a:off x="3143251" y="692151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1C1C1C"/>
                </a:solidFill>
              </a:rPr>
              <a:t>Cu</a:t>
            </a:r>
          </a:p>
        </p:txBody>
      </p:sp>
      <p:sp>
        <p:nvSpPr>
          <p:cNvPr id="13342" name="Text Box 48"/>
          <p:cNvSpPr txBox="1">
            <a:spLocks noChangeArrowheads="1"/>
          </p:cNvSpPr>
          <p:nvPr/>
        </p:nvSpPr>
        <p:spPr bwMode="auto">
          <a:xfrm>
            <a:off x="3521076" y="3208338"/>
            <a:ext cx="1223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/>
              <a:t>Amb</a:t>
            </a:r>
          </a:p>
        </p:txBody>
      </p:sp>
      <p:sp>
        <p:nvSpPr>
          <p:cNvPr id="13343" name="Text Box 50"/>
          <p:cNvSpPr txBox="1">
            <a:spLocks noChangeArrowheads="1"/>
          </p:cNvSpPr>
          <p:nvPr/>
        </p:nvSpPr>
        <p:spPr bwMode="auto">
          <a:xfrm>
            <a:off x="5016501" y="1412876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/>
              <a:t>XII</a:t>
            </a:r>
          </a:p>
        </p:txBody>
      </p:sp>
      <p:sp>
        <p:nvSpPr>
          <p:cNvPr id="13344" name="Text Box 57"/>
          <p:cNvSpPr txBox="1">
            <a:spLocks noChangeArrowheads="1"/>
          </p:cNvSpPr>
          <p:nvPr/>
        </p:nvSpPr>
        <p:spPr bwMode="auto">
          <a:xfrm>
            <a:off x="5232401" y="836613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1C1C1C"/>
                </a:solidFill>
              </a:rPr>
              <a:t>NDX</a:t>
            </a:r>
          </a:p>
        </p:txBody>
      </p:sp>
      <p:sp>
        <p:nvSpPr>
          <p:cNvPr id="13345" name="Line 58"/>
          <p:cNvSpPr>
            <a:spLocks noChangeShapeType="1"/>
          </p:cNvSpPr>
          <p:nvPr/>
        </p:nvSpPr>
        <p:spPr bwMode="auto">
          <a:xfrm flipH="1">
            <a:off x="5016500" y="1125538"/>
            <a:ext cx="431800" cy="431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46" name="Text Box 59"/>
          <p:cNvSpPr txBox="1">
            <a:spLocks noChangeArrowheads="1"/>
          </p:cNvSpPr>
          <p:nvPr/>
        </p:nvSpPr>
        <p:spPr bwMode="auto">
          <a:xfrm>
            <a:off x="4224339" y="15573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/>
              <a:t>Sol</a:t>
            </a:r>
          </a:p>
        </p:txBody>
      </p:sp>
      <p:sp>
        <p:nvSpPr>
          <p:cNvPr id="13347" name="Freeform 60"/>
          <p:cNvSpPr>
            <a:spLocks/>
          </p:cNvSpPr>
          <p:nvPr/>
        </p:nvSpPr>
        <p:spPr bwMode="auto">
          <a:xfrm>
            <a:off x="1839914" y="2565400"/>
            <a:ext cx="2116137" cy="1423988"/>
          </a:xfrm>
          <a:custGeom>
            <a:avLst/>
            <a:gdLst>
              <a:gd name="T0" fmla="*/ 0 w 1333"/>
              <a:gd name="T1" fmla="*/ 2147483646 h 897"/>
              <a:gd name="T2" fmla="*/ 2147483646 w 1333"/>
              <a:gd name="T3" fmla="*/ 2147483646 h 897"/>
              <a:gd name="T4" fmla="*/ 2147483646 w 1333"/>
              <a:gd name="T5" fmla="*/ 2147483646 h 897"/>
              <a:gd name="T6" fmla="*/ 2147483646 w 1333"/>
              <a:gd name="T7" fmla="*/ 2147483646 h 897"/>
              <a:gd name="T8" fmla="*/ 2147483646 w 1333"/>
              <a:gd name="T9" fmla="*/ 0 h 8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3" h="897">
                <a:moveTo>
                  <a:pt x="0" y="897"/>
                </a:moveTo>
                <a:cubicBezTo>
                  <a:pt x="93" y="846"/>
                  <a:pt x="345" y="687"/>
                  <a:pt x="549" y="589"/>
                </a:cubicBezTo>
                <a:cubicBezTo>
                  <a:pt x="753" y="491"/>
                  <a:pt x="1109" y="397"/>
                  <a:pt x="1221" y="311"/>
                </a:cubicBezTo>
                <a:cubicBezTo>
                  <a:pt x="1333" y="225"/>
                  <a:pt x="1265" y="124"/>
                  <a:pt x="1221" y="72"/>
                </a:cubicBezTo>
                <a:cubicBezTo>
                  <a:pt x="1177" y="20"/>
                  <a:pt x="1012" y="15"/>
                  <a:pt x="957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48" name="Freeform 61"/>
          <p:cNvSpPr>
            <a:spLocks/>
          </p:cNvSpPr>
          <p:nvPr/>
        </p:nvSpPr>
        <p:spPr bwMode="auto">
          <a:xfrm>
            <a:off x="1917700" y="1892301"/>
            <a:ext cx="2681288" cy="2143125"/>
          </a:xfrm>
          <a:custGeom>
            <a:avLst/>
            <a:gdLst>
              <a:gd name="T0" fmla="*/ 0 w 1689"/>
              <a:gd name="T1" fmla="*/ 2147483646 h 1350"/>
              <a:gd name="T2" fmla="*/ 2147483646 w 1689"/>
              <a:gd name="T3" fmla="*/ 2147483646 h 1350"/>
              <a:gd name="T4" fmla="*/ 2147483646 w 1689"/>
              <a:gd name="T5" fmla="*/ 2147483646 h 1350"/>
              <a:gd name="T6" fmla="*/ 2147483646 w 1689"/>
              <a:gd name="T7" fmla="*/ 2147483646 h 1350"/>
              <a:gd name="T8" fmla="*/ 2147483646 w 1689"/>
              <a:gd name="T9" fmla="*/ 0 h 1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9" h="1350">
                <a:moveTo>
                  <a:pt x="0" y="1350"/>
                </a:moveTo>
                <a:cubicBezTo>
                  <a:pt x="98" y="1292"/>
                  <a:pt x="424" y="1096"/>
                  <a:pt x="591" y="1013"/>
                </a:cubicBezTo>
                <a:cubicBezTo>
                  <a:pt x="758" y="930"/>
                  <a:pt x="876" y="920"/>
                  <a:pt x="1003" y="854"/>
                </a:cubicBezTo>
                <a:cubicBezTo>
                  <a:pt x="1130" y="788"/>
                  <a:pt x="1237" y="757"/>
                  <a:pt x="1351" y="615"/>
                </a:cubicBezTo>
                <a:cubicBezTo>
                  <a:pt x="1465" y="473"/>
                  <a:pt x="1619" y="128"/>
                  <a:pt x="1689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49" name="Freeform 62"/>
          <p:cNvSpPr>
            <a:spLocks/>
          </p:cNvSpPr>
          <p:nvPr/>
        </p:nvSpPr>
        <p:spPr bwMode="auto">
          <a:xfrm>
            <a:off x="1919288" y="1700214"/>
            <a:ext cx="3097212" cy="2376487"/>
          </a:xfrm>
          <a:custGeom>
            <a:avLst/>
            <a:gdLst>
              <a:gd name="T0" fmla="*/ 2147483646 w 1951"/>
              <a:gd name="T1" fmla="*/ 0 h 1497"/>
              <a:gd name="T2" fmla="*/ 2147483646 w 1951"/>
              <a:gd name="T3" fmla="*/ 2147483646 h 1497"/>
              <a:gd name="T4" fmla="*/ 2147483646 w 1951"/>
              <a:gd name="T5" fmla="*/ 2147483646 h 1497"/>
              <a:gd name="T6" fmla="*/ 2147483646 w 1951"/>
              <a:gd name="T7" fmla="*/ 2147483646 h 1497"/>
              <a:gd name="T8" fmla="*/ 2147483646 w 1951"/>
              <a:gd name="T9" fmla="*/ 2147483646 h 1497"/>
              <a:gd name="T10" fmla="*/ 0 w 1951"/>
              <a:gd name="T11" fmla="*/ 2147483646 h 14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51" h="1497">
                <a:moveTo>
                  <a:pt x="1951" y="0"/>
                </a:moveTo>
                <a:cubicBezTo>
                  <a:pt x="1875" y="106"/>
                  <a:pt x="1801" y="208"/>
                  <a:pt x="1724" y="318"/>
                </a:cubicBezTo>
                <a:cubicBezTo>
                  <a:pt x="1647" y="428"/>
                  <a:pt x="1589" y="551"/>
                  <a:pt x="1489" y="657"/>
                </a:cubicBezTo>
                <a:cubicBezTo>
                  <a:pt x="1389" y="763"/>
                  <a:pt x="1293" y="860"/>
                  <a:pt x="1121" y="955"/>
                </a:cubicBezTo>
                <a:cubicBezTo>
                  <a:pt x="949" y="1050"/>
                  <a:pt x="641" y="1135"/>
                  <a:pt x="454" y="1225"/>
                </a:cubicBezTo>
                <a:cubicBezTo>
                  <a:pt x="267" y="1315"/>
                  <a:pt x="132" y="1410"/>
                  <a:pt x="0" y="1497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50" name="Freeform 63"/>
          <p:cNvSpPr>
            <a:spLocks/>
          </p:cNvSpPr>
          <p:nvPr/>
        </p:nvSpPr>
        <p:spPr bwMode="auto">
          <a:xfrm>
            <a:off x="1933576" y="3032126"/>
            <a:ext cx="2265363" cy="1082675"/>
          </a:xfrm>
          <a:custGeom>
            <a:avLst/>
            <a:gdLst>
              <a:gd name="T0" fmla="*/ 2147483646 w 1427"/>
              <a:gd name="T1" fmla="*/ 2147483646 h 682"/>
              <a:gd name="T2" fmla="*/ 2147483646 w 1427"/>
              <a:gd name="T3" fmla="*/ 2147483646 h 682"/>
              <a:gd name="T4" fmla="*/ 2147483646 w 1427"/>
              <a:gd name="T5" fmla="*/ 2147483646 h 682"/>
              <a:gd name="T6" fmla="*/ 2147483646 w 1427"/>
              <a:gd name="T7" fmla="*/ 2147483646 h 682"/>
              <a:gd name="T8" fmla="*/ 2147483646 w 1427"/>
              <a:gd name="T9" fmla="*/ 2147483646 h 682"/>
              <a:gd name="T10" fmla="*/ 0 w 1427"/>
              <a:gd name="T11" fmla="*/ 2147483646 h 6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27" h="682">
                <a:moveTo>
                  <a:pt x="1397" y="159"/>
                </a:moveTo>
                <a:cubicBezTo>
                  <a:pt x="1401" y="139"/>
                  <a:pt x="1427" y="59"/>
                  <a:pt x="1420" y="36"/>
                </a:cubicBezTo>
                <a:cubicBezTo>
                  <a:pt x="1413" y="13"/>
                  <a:pt x="1408" y="0"/>
                  <a:pt x="1352" y="23"/>
                </a:cubicBezTo>
                <a:cubicBezTo>
                  <a:pt x="1296" y="46"/>
                  <a:pt x="1204" y="123"/>
                  <a:pt x="1083" y="176"/>
                </a:cubicBezTo>
                <a:cubicBezTo>
                  <a:pt x="962" y="229"/>
                  <a:pt x="806" y="257"/>
                  <a:pt x="626" y="341"/>
                </a:cubicBezTo>
                <a:cubicBezTo>
                  <a:pt x="446" y="425"/>
                  <a:pt x="130" y="611"/>
                  <a:pt x="0" y="682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51" name="Text Box 65"/>
          <p:cNvSpPr txBox="1">
            <a:spLocks noChangeArrowheads="1"/>
          </p:cNvSpPr>
          <p:nvPr/>
        </p:nvSpPr>
        <p:spPr bwMode="auto">
          <a:xfrm>
            <a:off x="9174163" y="568326"/>
            <a:ext cx="133191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pedunculus cerebellaris inferior</a:t>
            </a:r>
            <a:endParaRPr lang="en-GB" altLang="hu-HU" sz="1800">
              <a:solidFill>
                <a:srgbClr val="000000"/>
              </a:solidFill>
            </a:endParaRPr>
          </a:p>
        </p:txBody>
      </p:sp>
      <p:sp>
        <p:nvSpPr>
          <p:cNvPr id="13352" name="Text Box 64"/>
          <p:cNvSpPr txBox="1">
            <a:spLocks noChangeArrowheads="1"/>
          </p:cNvSpPr>
          <p:nvPr/>
        </p:nvSpPr>
        <p:spPr bwMode="auto">
          <a:xfrm rot="16200000">
            <a:off x="1418432" y="3207545"/>
            <a:ext cx="10795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1C1C1C"/>
                </a:solidFill>
              </a:rPr>
              <a:t>n. vagus</a:t>
            </a:r>
          </a:p>
        </p:txBody>
      </p:sp>
      <p:sp>
        <p:nvSpPr>
          <p:cNvPr id="13353" name="Text Box 66"/>
          <p:cNvSpPr txBox="1">
            <a:spLocks noChangeArrowheads="1"/>
          </p:cNvSpPr>
          <p:nvPr/>
        </p:nvSpPr>
        <p:spPr bwMode="auto">
          <a:xfrm>
            <a:off x="8275639" y="268289"/>
            <a:ext cx="22304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>
                <a:solidFill>
                  <a:srgbClr val="1C1C1C"/>
                </a:solidFill>
              </a:rPr>
              <a:t>NDX: nucl. dorsalin n. X.</a:t>
            </a:r>
          </a:p>
        </p:txBody>
      </p:sp>
      <p:sp>
        <p:nvSpPr>
          <p:cNvPr id="13354" name="Text Box 68"/>
          <p:cNvSpPr txBox="1">
            <a:spLocks noChangeArrowheads="1"/>
          </p:cNvSpPr>
          <p:nvPr/>
        </p:nvSpPr>
        <p:spPr bwMode="auto">
          <a:xfrm>
            <a:off x="2351089" y="5373689"/>
            <a:ext cx="18002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000000"/>
                </a:solidFill>
              </a:rPr>
              <a:t>n. hypoglossus</a:t>
            </a:r>
            <a:endParaRPr lang="en-GB" altLang="hu-HU" sz="1800" b="1">
              <a:solidFill>
                <a:srgbClr val="000000"/>
              </a:solidFill>
            </a:endParaRPr>
          </a:p>
        </p:txBody>
      </p:sp>
      <p:sp>
        <p:nvSpPr>
          <p:cNvPr id="13355" name="Text Box 49"/>
          <p:cNvSpPr txBox="1">
            <a:spLocks noChangeArrowheads="1"/>
          </p:cNvSpPr>
          <p:nvPr/>
        </p:nvSpPr>
        <p:spPr bwMode="auto">
          <a:xfrm>
            <a:off x="2927351" y="2205039"/>
            <a:ext cx="7921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/>
              <a:t>SpV</a:t>
            </a:r>
          </a:p>
        </p:txBody>
      </p:sp>
    </p:spTree>
    <p:extLst>
      <p:ext uri="{BB962C8B-B14F-4D97-AF65-F5344CB8AC3E}">
        <p14:creationId xmlns:p14="http://schemas.microsoft.com/office/powerpoint/2010/main" val="31244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03389" y="260350"/>
            <a:ext cx="8713787" cy="54737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2243139" y="404814"/>
            <a:ext cx="3862387" cy="5164137"/>
          </a:xfrm>
          <a:custGeom>
            <a:avLst/>
            <a:gdLst>
              <a:gd name="T0" fmla="*/ 2147483646 w 2433"/>
              <a:gd name="T1" fmla="*/ 0 h 3253"/>
              <a:gd name="T2" fmla="*/ 2147483646 w 2433"/>
              <a:gd name="T3" fmla="*/ 2147483646 h 3253"/>
              <a:gd name="T4" fmla="*/ 2147483646 w 2433"/>
              <a:gd name="T5" fmla="*/ 2147483646 h 3253"/>
              <a:gd name="T6" fmla="*/ 2147483646 w 2433"/>
              <a:gd name="T7" fmla="*/ 2147483646 h 3253"/>
              <a:gd name="T8" fmla="*/ 2147483646 w 2433"/>
              <a:gd name="T9" fmla="*/ 2147483646 h 3253"/>
              <a:gd name="T10" fmla="*/ 2147483646 w 2433"/>
              <a:gd name="T11" fmla="*/ 2147483646 h 3253"/>
              <a:gd name="T12" fmla="*/ 2147483646 w 2433"/>
              <a:gd name="T13" fmla="*/ 2147483646 h 3253"/>
              <a:gd name="T14" fmla="*/ 2147483646 w 2433"/>
              <a:gd name="T15" fmla="*/ 2147483646 h 3253"/>
              <a:gd name="T16" fmla="*/ 2147483646 w 2433"/>
              <a:gd name="T17" fmla="*/ 2147483646 h 3253"/>
              <a:gd name="T18" fmla="*/ 2147483646 w 2433"/>
              <a:gd name="T19" fmla="*/ 2147483646 h 3253"/>
              <a:gd name="T20" fmla="*/ 2147483646 w 2433"/>
              <a:gd name="T21" fmla="*/ 2147483646 h 3253"/>
              <a:gd name="T22" fmla="*/ 2147483646 w 2433"/>
              <a:gd name="T23" fmla="*/ 2147483646 h 3253"/>
              <a:gd name="T24" fmla="*/ 2147483646 w 2433"/>
              <a:gd name="T25" fmla="*/ 2147483646 h 3253"/>
              <a:gd name="T26" fmla="*/ 2147483646 w 2433"/>
              <a:gd name="T27" fmla="*/ 2147483646 h 3253"/>
              <a:gd name="T28" fmla="*/ 2147483646 w 2433"/>
              <a:gd name="T29" fmla="*/ 2147483646 h 3253"/>
              <a:gd name="T30" fmla="*/ 2147483646 w 2433"/>
              <a:gd name="T31" fmla="*/ 2147483646 h 3253"/>
              <a:gd name="T32" fmla="*/ 2147483646 w 2433"/>
              <a:gd name="T33" fmla="*/ 2147483646 h 3253"/>
              <a:gd name="T34" fmla="*/ 2147483646 w 2433"/>
              <a:gd name="T35" fmla="*/ 2147483646 h 3253"/>
              <a:gd name="T36" fmla="*/ 2147483646 w 2433"/>
              <a:gd name="T37" fmla="*/ 2147483646 h 3253"/>
              <a:gd name="T38" fmla="*/ 2147483646 w 2433"/>
              <a:gd name="T39" fmla="*/ 2147483646 h 3253"/>
              <a:gd name="T40" fmla="*/ 2147483646 w 2433"/>
              <a:gd name="T41" fmla="*/ 2147483646 h 3253"/>
              <a:gd name="T42" fmla="*/ 2147483646 w 2433"/>
              <a:gd name="T43" fmla="*/ 2147483646 h 3253"/>
              <a:gd name="T44" fmla="*/ 2147483646 w 2433"/>
              <a:gd name="T45" fmla="*/ 2147483646 h 3253"/>
              <a:gd name="T46" fmla="*/ 2147483646 w 2433"/>
              <a:gd name="T47" fmla="*/ 2147483646 h 3253"/>
              <a:gd name="T48" fmla="*/ 2147483646 w 2433"/>
              <a:gd name="T49" fmla="*/ 2147483646 h 325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433" h="3253">
                <a:moveTo>
                  <a:pt x="2064" y="0"/>
                </a:moveTo>
                <a:cubicBezTo>
                  <a:pt x="1996" y="16"/>
                  <a:pt x="1753" y="62"/>
                  <a:pt x="1655" y="95"/>
                </a:cubicBezTo>
                <a:cubicBezTo>
                  <a:pt x="1557" y="128"/>
                  <a:pt x="1522" y="182"/>
                  <a:pt x="1477" y="196"/>
                </a:cubicBezTo>
                <a:cubicBezTo>
                  <a:pt x="1432" y="210"/>
                  <a:pt x="1422" y="192"/>
                  <a:pt x="1384" y="181"/>
                </a:cubicBezTo>
                <a:cubicBezTo>
                  <a:pt x="1346" y="170"/>
                  <a:pt x="1297" y="146"/>
                  <a:pt x="1251" y="131"/>
                </a:cubicBezTo>
                <a:cubicBezTo>
                  <a:pt x="1205" y="116"/>
                  <a:pt x="1160" y="99"/>
                  <a:pt x="1109" y="89"/>
                </a:cubicBezTo>
                <a:cubicBezTo>
                  <a:pt x="1058" y="79"/>
                  <a:pt x="1005" y="66"/>
                  <a:pt x="942" y="72"/>
                </a:cubicBezTo>
                <a:cubicBezTo>
                  <a:pt x="879" y="78"/>
                  <a:pt x="799" y="92"/>
                  <a:pt x="729" y="125"/>
                </a:cubicBezTo>
                <a:cubicBezTo>
                  <a:pt x="659" y="158"/>
                  <a:pt x="609" y="157"/>
                  <a:pt x="522" y="272"/>
                </a:cubicBezTo>
                <a:cubicBezTo>
                  <a:pt x="435" y="387"/>
                  <a:pt x="287" y="650"/>
                  <a:pt x="204" y="816"/>
                </a:cubicBezTo>
                <a:cubicBezTo>
                  <a:pt x="121" y="982"/>
                  <a:pt x="46" y="1119"/>
                  <a:pt x="23" y="1270"/>
                </a:cubicBezTo>
                <a:cubicBezTo>
                  <a:pt x="0" y="1421"/>
                  <a:pt x="38" y="1611"/>
                  <a:pt x="68" y="1724"/>
                </a:cubicBezTo>
                <a:cubicBezTo>
                  <a:pt x="98" y="1837"/>
                  <a:pt x="174" y="1897"/>
                  <a:pt x="204" y="1950"/>
                </a:cubicBezTo>
                <a:cubicBezTo>
                  <a:pt x="234" y="2003"/>
                  <a:pt x="257" y="1973"/>
                  <a:pt x="250" y="2041"/>
                </a:cubicBezTo>
                <a:cubicBezTo>
                  <a:pt x="243" y="2109"/>
                  <a:pt x="167" y="2253"/>
                  <a:pt x="159" y="2359"/>
                </a:cubicBezTo>
                <a:cubicBezTo>
                  <a:pt x="151" y="2465"/>
                  <a:pt x="159" y="2585"/>
                  <a:pt x="204" y="2676"/>
                </a:cubicBezTo>
                <a:cubicBezTo>
                  <a:pt x="249" y="2767"/>
                  <a:pt x="356" y="2850"/>
                  <a:pt x="431" y="2903"/>
                </a:cubicBezTo>
                <a:cubicBezTo>
                  <a:pt x="506" y="2956"/>
                  <a:pt x="563" y="2977"/>
                  <a:pt x="658" y="2994"/>
                </a:cubicBezTo>
                <a:cubicBezTo>
                  <a:pt x="753" y="3011"/>
                  <a:pt x="915" y="3009"/>
                  <a:pt x="1002" y="3005"/>
                </a:cubicBezTo>
                <a:cubicBezTo>
                  <a:pt x="1089" y="3001"/>
                  <a:pt x="1116" y="2948"/>
                  <a:pt x="1180" y="2969"/>
                </a:cubicBezTo>
                <a:cubicBezTo>
                  <a:pt x="1244" y="2990"/>
                  <a:pt x="1292" y="3084"/>
                  <a:pt x="1384" y="3130"/>
                </a:cubicBezTo>
                <a:cubicBezTo>
                  <a:pt x="1476" y="3176"/>
                  <a:pt x="1610" y="3233"/>
                  <a:pt x="1732" y="3243"/>
                </a:cubicBezTo>
                <a:cubicBezTo>
                  <a:pt x="1854" y="3253"/>
                  <a:pt x="2010" y="3238"/>
                  <a:pt x="2118" y="3189"/>
                </a:cubicBezTo>
                <a:cubicBezTo>
                  <a:pt x="2226" y="3140"/>
                  <a:pt x="2331" y="3018"/>
                  <a:pt x="2382" y="2948"/>
                </a:cubicBezTo>
                <a:cubicBezTo>
                  <a:pt x="2433" y="2878"/>
                  <a:pt x="2431" y="2820"/>
                  <a:pt x="2427" y="2767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4624388" y="461963"/>
            <a:ext cx="1471612" cy="958850"/>
          </a:xfrm>
          <a:custGeom>
            <a:avLst/>
            <a:gdLst>
              <a:gd name="T0" fmla="*/ 2147483646 w 927"/>
              <a:gd name="T1" fmla="*/ 0 h 604"/>
              <a:gd name="T2" fmla="*/ 2147483646 w 927"/>
              <a:gd name="T3" fmla="*/ 2147483646 h 604"/>
              <a:gd name="T4" fmla="*/ 2147483646 w 927"/>
              <a:gd name="T5" fmla="*/ 2147483646 h 604"/>
              <a:gd name="T6" fmla="*/ 2147483646 w 927"/>
              <a:gd name="T7" fmla="*/ 2147483646 h 604"/>
              <a:gd name="T8" fmla="*/ 2147483646 w 927"/>
              <a:gd name="T9" fmla="*/ 2147483646 h 604"/>
              <a:gd name="T10" fmla="*/ 2147483646 w 927"/>
              <a:gd name="T11" fmla="*/ 2147483646 h 604"/>
              <a:gd name="T12" fmla="*/ 2147483646 w 927"/>
              <a:gd name="T13" fmla="*/ 2147483646 h 604"/>
              <a:gd name="T14" fmla="*/ 2147483646 w 927"/>
              <a:gd name="T15" fmla="*/ 2147483646 h 604"/>
              <a:gd name="T16" fmla="*/ 2147483646 w 927"/>
              <a:gd name="T17" fmla="*/ 2147483646 h 604"/>
              <a:gd name="T18" fmla="*/ 2147483646 w 927"/>
              <a:gd name="T19" fmla="*/ 2147483646 h 604"/>
              <a:gd name="T20" fmla="*/ 2147483646 w 927"/>
              <a:gd name="T21" fmla="*/ 2147483646 h 6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27" h="604">
                <a:moveTo>
                  <a:pt x="589" y="0"/>
                </a:moveTo>
                <a:cubicBezTo>
                  <a:pt x="540" y="9"/>
                  <a:pt x="373" y="31"/>
                  <a:pt x="292" y="55"/>
                </a:cubicBezTo>
                <a:cubicBezTo>
                  <a:pt x="211" y="79"/>
                  <a:pt x="150" y="114"/>
                  <a:pt x="102" y="142"/>
                </a:cubicBezTo>
                <a:cubicBezTo>
                  <a:pt x="54" y="170"/>
                  <a:pt x="0" y="203"/>
                  <a:pt x="1" y="226"/>
                </a:cubicBezTo>
                <a:cubicBezTo>
                  <a:pt x="2" y="249"/>
                  <a:pt x="85" y="249"/>
                  <a:pt x="111" y="281"/>
                </a:cubicBezTo>
                <a:cubicBezTo>
                  <a:pt x="137" y="313"/>
                  <a:pt x="129" y="387"/>
                  <a:pt x="156" y="418"/>
                </a:cubicBezTo>
                <a:cubicBezTo>
                  <a:pt x="183" y="449"/>
                  <a:pt x="237" y="440"/>
                  <a:pt x="274" y="469"/>
                </a:cubicBezTo>
                <a:cubicBezTo>
                  <a:pt x="311" y="498"/>
                  <a:pt x="338" y="584"/>
                  <a:pt x="375" y="594"/>
                </a:cubicBezTo>
                <a:cubicBezTo>
                  <a:pt x="412" y="604"/>
                  <a:pt x="438" y="541"/>
                  <a:pt x="499" y="528"/>
                </a:cubicBezTo>
                <a:cubicBezTo>
                  <a:pt x="560" y="515"/>
                  <a:pt x="672" y="505"/>
                  <a:pt x="743" y="517"/>
                </a:cubicBezTo>
                <a:cubicBezTo>
                  <a:pt x="814" y="529"/>
                  <a:pt x="889" y="582"/>
                  <a:pt x="927" y="599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6094413" y="412750"/>
            <a:ext cx="3860800" cy="5164138"/>
          </a:xfrm>
          <a:custGeom>
            <a:avLst/>
            <a:gdLst>
              <a:gd name="T0" fmla="*/ 2147483646 w 2432"/>
              <a:gd name="T1" fmla="*/ 0 h 3253"/>
              <a:gd name="T2" fmla="*/ 2147483646 w 2432"/>
              <a:gd name="T3" fmla="*/ 2147483646 h 3253"/>
              <a:gd name="T4" fmla="*/ 2147483646 w 2432"/>
              <a:gd name="T5" fmla="*/ 2147483646 h 3253"/>
              <a:gd name="T6" fmla="*/ 2147483646 w 2432"/>
              <a:gd name="T7" fmla="*/ 2147483646 h 3253"/>
              <a:gd name="T8" fmla="*/ 2147483646 w 2432"/>
              <a:gd name="T9" fmla="*/ 2147483646 h 3253"/>
              <a:gd name="T10" fmla="*/ 2147483646 w 2432"/>
              <a:gd name="T11" fmla="*/ 2147483646 h 3253"/>
              <a:gd name="T12" fmla="*/ 2147483646 w 2432"/>
              <a:gd name="T13" fmla="*/ 2147483646 h 3253"/>
              <a:gd name="T14" fmla="*/ 2147483646 w 2432"/>
              <a:gd name="T15" fmla="*/ 2147483646 h 3253"/>
              <a:gd name="T16" fmla="*/ 2147483646 w 2432"/>
              <a:gd name="T17" fmla="*/ 2147483646 h 3253"/>
              <a:gd name="T18" fmla="*/ 2147483646 w 2432"/>
              <a:gd name="T19" fmla="*/ 2147483646 h 3253"/>
              <a:gd name="T20" fmla="*/ 2147483646 w 2432"/>
              <a:gd name="T21" fmla="*/ 2147483646 h 3253"/>
              <a:gd name="T22" fmla="*/ 2147483646 w 2432"/>
              <a:gd name="T23" fmla="*/ 2147483646 h 3253"/>
              <a:gd name="T24" fmla="*/ 2147483646 w 2432"/>
              <a:gd name="T25" fmla="*/ 2147483646 h 3253"/>
              <a:gd name="T26" fmla="*/ 2147483646 w 2432"/>
              <a:gd name="T27" fmla="*/ 2147483646 h 3253"/>
              <a:gd name="T28" fmla="*/ 2147483646 w 2432"/>
              <a:gd name="T29" fmla="*/ 2147483646 h 3253"/>
              <a:gd name="T30" fmla="*/ 2147483646 w 2432"/>
              <a:gd name="T31" fmla="*/ 2147483646 h 3253"/>
              <a:gd name="T32" fmla="*/ 2147483646 w 2432"/>
              <a:gd name="T33" fmla="*/ 2147483646 h 3253"/>
              <a:gd name="T34" fmla="*/ 2147483646 w 2432"/>
              <a:gd name="T35" fmla="*/ 2147483646 h 3253"/>
              <a:gd name="T36" fmla="*/ 2147483646 w 2432"/>
              <a:gd name="T37" fmla="*/ 2147483646 h 3253"/>
              <a:gd name="T38" fmla="*/ 2147483646 w 2432"/>
              <a:gd name="T39" fmla="*/ 2147483646 h 3253"/>
              <a:gd name="T40" fmla="*/ 2147483646 w 2432"/>
              <a:gd name="T41" fmla="*/ 2147483646 h 3253"/>
              <a:gd name="T42" fmla="*/ 2147483646 w 2432"/>
              <a:gd name="T43" fmla="*/ 2147483646 h 3253"/>
              <a:gd name="T44" fmla="*/ 2147483646 w 2432"/>
              <a:gd name="T45" fmla="*/ 2147483646 h 3253"/>
              <a:gd name="T46" fmla="*/ 2147483646 w 2432"/>
              <a:gd name="T47" fmla="*/ 2147483646 h 3253"/>
              <a:gd name="T48" fmla="*/ 2147483646 w 2432"/>
              <a:gd name="T49" fmla="*/ 2147483646 h 325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432" h="3253">
                <a:moveTo>
                  <a:pt x="369" y="0"/>
                </a:moveTo>
                <a:cubicBezTo>
                  <a:pt x="437" y="16"/>
                  <a:pt x="676" y="60"/>
                  <a:pt x="778" y="95"/>
                </a:cubicBezTo>
                <a:cubicBezTo>
                  <a:pt x="880" y="130"/>
                  <a:pt x="932" y="195"/>
                  <a:pt x="981" y="209"/>
                </a:cubicBezTo>
                <a:cubicBezTo>
                  <a:pt x="1030" y="223"/>
                  <a:pt x="1037" y="192"/>
                  <a:pt x="1070" y="179"/>
                </a:cubicBezTo>
                <a:cubicBezTo>
                  <a:pt x="1103" y="166"/>
                  <a:pt x="1139" y="145"/>
                  <a:pt x="1182" y="131"/>
                </a:cubicBezTo>
                <a:cubicBezTo>
                  <a:pt x="1225" y="117"/>
                  <a:pt x="1284" y="104"/>
                  <a:pt x="1331" y="96"/>
                </a:cubicBezTo>
                <a:cubicBezTo>
                  <a:pt x="1378" y="88"/>
                  <a:pt x="1400" y="79"/>
                  <a:pt x="1462" y="84"/>
                </a:cubicBezTo>
                <a:cubicBezTo>
                  <a:pt x="1524" y="89"/>
                  <a:pt x="1628" y="94"/>
                  <a:pt x="1703" y="125"/>
                </a:cubicBezTo>
                <a:cubicBezTo>
                  <a:pt x="1778" y="156"/>
                  <a:pt x="1823" y="157"/>
                  <a:pt x="1910" y="272"/>
                </a:cubicBezTo>
                <a:cubicBezTo>
                  <a:pt x="1997" y="387"/>
                  <a:pt x="2145" y="650"/>
                  <a:pt x="2228" y="816"/>
                </a:cubicBezTo>
                <a:cubicBezTo>
                  <a:pt x="2311" y="982"/>
                  <a:pt x="2386" y="1119"/>
                  <a:pt x="2409" y="1270"/>
                </a:cubicBezTo>
                <a:cubicBezTo>
                  <a:pt x="2432" y="1421"/>
                  <a:pt x="2394" y="1611"/>
                  <a:pt x="2364" y="1724"/>
                </a:cubicBezTo>
                <a:cubicBezTo>
                  <a:pt x="2334" y="1837"/>
                  <a:pt x="2258" y="1897"/>
                  <a:pt x="2228" y="1950"/>
                </a:cubicBezTo>
                <a:cubicBezTo>
                  <a:pt x="2198" y="2003"/>
                  <a:pt x="2175" y="1973"/>
                  <a:pt x="2182" y="2041"/>
                </a:cubicBezTo>
                <a:cubicBezTo>
                  <a:pt x="2189" y="2109"/>
                  <a:pt x="2265" y="2253"/>
                  <a:pt x="2273" y="2359"/>
                </a:cubicBezTo>
                <a:cubicBezTo>
                  <a:pt x="2281" y="2465"/>
                  <a:pt x="2273" y="2585"/>
                  <a:pt x="2228" y="2676"/>
                </a:cubicBezTo>
                <a:cubicBezTo>
                  <a:pt x="2183" y="2767"/>
                  <a:pt x="2076" y="2850"/>
                  <a:pt x="2001" y="2903"/>
                </a:cubicBezTo>
                <a:cubicBezTo>
                  <a:pt x="1926" y="2956"/>
                  <a:pt x="1869" y="2977"/>
                  <a:pt x="1774" y="2994"/>
                </a:cubicBezTo>
                <a:cubicBezTo>
                  <a:pt x="1679" y="3011"/>
                  <a:pt x="1517" y="3009"/>
                  <a:pt x="1430" y="3005"/>
                </a:cubicBezTo>
                <a:cubicBezTo>
                  <a:pt x="1343" y="3001"/>
                  <a:pt x="1316" y="2948"/>
                  <a:pt x="1252" y="2969"/>
                </a:cubicBezTo>
                <a:cubicBezTo>
                  <a:pt x="1189" y="2990"/>
                  <a:pt x="1141" y="3084"/>
                  <a:pt x="1049" y="3130"/>
                </a:cubicBezTo>
                <a:cubicBezTo>
                  <a:pt x="957" y="3176"/>
                  <a:pt x="823" y="3233"/>
                  <a:pt x="701" y="3243"/>
                </a:cubicBezTo>
                <a:cubicBezTo>
                  <a:pt x="579" y="3253"/>
                  <a:pt x="423" y="3238"/>
                  <a:pt x="315" y="3189"/>
                </a:cubicBezTo>
                <a:cubicBezTo>
                  <a:pt x="207" y="3140"/>
                  <a:pt x="102" y="3018"/>
                  <a:pt x="51" y="2948"/>
                </a:cubicBezTo>
                <a:cubicBezTo>
                  <a:pt x="0" y="2878"/>
                  <a:pt x="2" y="2820"/>
                  <a:pt x="6" y="2767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6091239" y="471488"/>
            <a:ext cx="1519237" cy="938212"/>
          </a:xfrm>
          <a:custGeom>
            <a:avLst/>
            <a:gdLst>
              <a:gd name="T0" fmla="*/ 2147483646 w 957"/>
              <a:gd name="T1" fmla="*/ 0 h 591"/>
              <a:gd name="T2" fmla="*/ 2147483646 w 957"/>
              <a:gd name="T3" fmla="*/ 2147483646 h 591"/>
              <a:gd name="T4" fmla="*/ 2147483646 w 957"/>
              <a:gd name="T5" fmla="*/ 2147483646 h 591"/>
              <a:gd name="T6" fmla="*/ 2147483646 w 957"/>
              <a:gd name="T7" fmla="*/ 2147483646 h 591"/>
              <a:gd name="T8" fmla="*/ 2147483646 w 957"/>
              <a:gd name="T9" fmla="*/ 2147483646 h 591"/>
              <a:gd name="T10" fmla="*/ 2147483646 w 957"/>
              <a:gd name="T11" fmla="*/ 2147483646 h 591"/>
              <a:gd name="T12" fmla="*/ 2147483646 w 957"/>
              <a:gd name="T13" fmla="*/ 2147483646 h 591"/>
              <a:gd name="T14" fmla="*/ 2147483646 w 957"/>
              <a:gd name="T15" fmla="*/ 2147483646 h 591"/>
              <a:gd name="T16" fmla="*/ 2147483646 w 957"/>
              <a:gd name="T17" fmla="*/ 2147483646 h 591"/>
              <a:gd name="T18" fmla="*/ 2147483646 w 957"/>
              <a:gd name="T19" fmla="*/ 2147483646 h 591"/>
              <a:gd name="T20" fmla="*/ 0 w 957"/>
              <a:gd name="T21" fmla="*/ 2147483646 h 5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57" h="591">
                <a:moveTo>
                  <a:pt x="347" y="0"/>
                </a:moveTo>
                <a:cubicBezTo>
                  <a:pt x="398" y="9"/>
                  <a:pt x="572" y="32"/>
                  <a:pt x="656" y="53"/>
                </a:cubicBezTo>
                <a:cubicBezTo>
                  <a:pt x="740" y="74"/>
                  <a:pt x="802" y="102"/>
                  <a:pt x="852" y="129"/>
                </a:cubicBezTo>
                <a:cubicBezTo>
                  <a:pt x="902" y="156"/>
                  <a:pt x="957" y="190"/>
                  <a:pt x="956" y="213"/>
                </a:cubicBezTo>
                <a:cubicBezTo>
                  <a:pt x="955" y="236"/>
                  <a:pt x="870" y="236"/>
                  <a:pt x="843" y="268"/>
                </a:cubicBezTo>
                <a:cubicBezTo>
                  <a:pt x="816" y="300"/>
                  <a:pt x="824" y="374"/>
                  <a:pt x="797" y="405"/>
                </a:cubicBezTo>
                <a:cubicBezTo>
                  <a:pt x="769" y="436"/>
                  <a:pt x="713" y="427"/>
                  <a:pt x="675" y="456"/>
                </a:cubicBezTo>
                <a:cubicBezTo>
                  <a:pt x="637" y="485"/>
                  <a:pt x="610" y="571"/>
                  <a:pt x="571" y="581"/>
                </a:cubicBezTo>
                <a:cubicBezTo>
                  <a:pt x="533" y="591"/>
                  <a:pt x="507" y="528"/>
                  <a:pt x="444" y="515"/>
                </a:cubicBezTo>
                <a:cubicBezTo>
                  <a:pt x="381" y="502"/>
                  <a:pt x="267" y="492"/>
                  <a:pt x="193" y="504"/>
                </a:cubicBezTo>
                <a:cubicBezTo>
                  <a:pt x="119" y="516"/>
                  <a:pt x="40" y="571"/>
                  <a:pt x="0" y="588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43" name="Freeform 7"/>
          <p:cNvSpPr>
            <a:spLocks/>
          </p:cNvSpPr>
          <p:nvPr/>
        </p:nvSpPr>
        <p:spPr bwMode="auto">
          <a:xfrm>
            <a:off x="7464425" y="3789364"/>
            <a:ext cx="2166938" cy="1165225"/>
          </a:xfrm>
          <a:custGeom>
            <a:avLst/>
            <a:gdLst>
              <a:gd name="T0" fmla="*/ 2147483646 w 1421"/>
              <a:gd name="T1" fmla="*/ 2147483646 h 794"/>
              <a:gd name="T2" fmla="*/ 2147483646 w 1421"/>
              <a:gd name="T3" fmla="*/ 2147483646 h 794"/>
              <a:gd name="T4" fmla="*/ 2147483646 w 1421"/>
              <a:gd name="T5" fmla="*/ 2147483646 h 794"/>
              <a:gd name="T6" fmla="*/ 2147483646 w 1421"/>
              <a:gd name="T7" fmla="*/ 2147483646 h 794"/>
              <a:gd name="T8" fmla="*/ 2147483646 w 1421"/>
              <a:gd name="T9" fmla="*/ 2147483646 h 794"/>
              <a:gd name="T10" fmla="*/ 2147483646 w 1421"/>
              <a:gd name="T11" fmla="*/ 2147483646 h 794"/>
              <a:gd name="T12" fmla="*/ 2147483646 w 1421"/>
              <a:gd name="T13" fmla="*/ 2147483646 h 794"/>
              <a:gd name="T14" fmla="*/ 2147483646 w 1421"/>
              <a:gd name="T15" fmla="*/ 2147483646 h 794"/>
              <a:gd name="T16" fmla="*/ 2147483646 w 1421"/>
              <a:gd name="T17" fmla="*/ 2147483646 h 794"/>
              <a:gd name="T18" fmla="*/ 2147483646 w 1421"/>
              <a:gd name="T19" fmla="*/ 2147483646 h 794"/>
              <a:gd name="T20" fmla="*/ 2147483646 w 1421"/>
              <a:gd name="T21" fmla="*/ 2147483646 h 794"/>
              <a:gd name="T22" fmla="*/ 2147483646 w 1421"/>
              <a:gd name="T23" fmla="*/ 2147483646 h 794"/>
              <a:gd name="T24" fmla="*/ 2147483646 w 1421"/>
              <a:gd name="T25" fmla="*/ 2147483646 h 794"/>
              <a:gd name="T26" fmla="*/ 2147483646 w 1421"/>
              <a:gd name="T27" fmla="*/ 2147483646 h 794"/>
              <a:gd name="T28" fmla="*/ 2147483646 w 1421"/>
              <a:gd name="T29" fmla="*/ 2147483646 h 794"/>
              <a:gd name="T30" fmla="*/ 2147483646 w 1421"/>
              <a:gd name="T31" fmla="*/ 2147483646 h 794"/>
              <a:gd name="T32" fmla="*/ 2147483646 w 1421"/>
              <a:gd name="T33" fmla="*/ 2147483646 h 794"/>
              <a:gd name="T34" fmla="*/ 2147483646 w 1421"/>
              <a:gd name="T35" fmla="*/ 2147483646 h 794"/>
              <a:gd name="T36" fmla="*/ 2147483646 w 1421"/>
              <a:gd name="T37" fmla="*/ 2147483646 h 794"/>
              <a:gd name="T38" fmla="*/ 2147483646 w 1421"/>
              <a:gd name="T39" fmla="*/ 2147483646 h 794"/>
              <a:gd name="T40" fmla="*/ 2147483646 w 1421"/>
              <a:gd name="T41" fmla="*/ 2147483646 h 794"/>
              <a:gd name="T42" fmla="*/ 2147483646 w 1421"/>
              <a:gd name="T43" fmla="*/ 2147483646 h 794"/>
              <a:gd name="T44" fmla="*/ 2147483646 w 1421"/>
              <a:gd name="T45" fmla="*/ 2147483646 h 794"/>
              <a:gd name="T46" fmla="*/ 2147483646 w 1421"/>
              <a:gd name="T47" fmla="*/ 2147483646 h 794"/>
              <a:gd name="T48" fmla="*/ 2147483646 w 1421"/>
              <a:gd name="T49" fmla="*/ 2147483646 h 794"/>
              <a:gd name="T50" fmla="*/ 2147483646 w 1421"/>
              <a:gd name="T51" fmla="*/ 2147483646 h 794"/>
              <a:gd name="T52" fmla="*/ 2147483646 w 1421"/>
              <a:gd name="T53" fmla="*/ 2147483646 h 794"/>
              <a:gd name="T54" fmla="*/ 2147483646 w 1421"/>
              <a:gd name="T55" fmla="*/ 2147483646 h 794"/>
              <a:gd name="T56" fmla="*/ 2147483646 w 1421"/>
              <a:gd name="T57" fmla="*/ 2147483646 h 794"/>
              <a:gd name="T58" fmla="*/ 2147483646 w 1421"/>
              <a:gd name="T59" fmla="*/ 2147483646 h 794"/>
              <a:gd name="T60" fmla="*/ 2147483646 w 1421"/>
              <a:gd name="T61" fmla="*/ 2147483646 h 794"/>
              <a:gd name="T62" fmla="*/ 2147483646 w 1421"/>
              <a:gd name="T63" fmla="*/ 2147483646 h 794"/>
              <a:gd name="T64" fmla="*/ 2147483646 w 1421"/>
              <a:gd name="T65" fmla="*/ 2147483646 h 794"/>
              <a:gd name="T66" fmla="*/ 2147483646 w 1421"/>
              <a:gd name="T67" fmla="*/ 2147483646 h 794"/>
              <a:gd name="T68" fmla="*/ 2147483646 w 1421"/>
              <a:gd name="T69" fmla="*/ 2147483646 h 794"/>
              <a:gd name="T70" fmla="*/ 2147483646 w 1421"/>
              <a:gd name="T71" fmla="*/ 2147483646 h 794"/>
              <a:gd name="T72" fmla="*/ 2147483646 w 1421"/>
              <a:gd name="T73" fmla="*/ 2147483646 h 794"/>
              <a:gd name="T74" fmla="*/ 2147483646 w 1421"/>
              <a:gd name="T75" fmla="*/ 2147483646 h 794"/>
              <a:gd name="T76" fmla="*/ 2147483646 w 1421"/>
              <a:gd name="T77" fmla="*/ 2147483646 h 794"/>
              <a:gd name="T78" fmla="*/ 2147483646 w 1421"/>
              <a:gd name="T79" fmla="*/ 2147483646 h 794"/>
              <a:gd name="T80" fmla="*/ 2147483646 w 1421"/>
              <a:gd name="T81" fmla="*/ 2147483646 h 794"/>
              <a:gd name="T82" fmla="*/ 2147483646 w 1421"/>
              <a:gd name="T83" fmla="*/ 2147483646 h 794"/>
              <a:gd name="T84" fmla="*/ 2147483646 w 1421"/>
              <a:gd name="T85" fmla="*/ 2147483646 h 794"/>
              <a:gd name="T86" fmla="*/ 2147483646 w 1421"/>
              <a:gd name="T87" fmla="*/ 2147483646 h 794"/>
              <a:gd name="T88" fmla="*/ 2147483646 w 1421"/>
              <a:gd name="T89" fmla="*/ 2147483646 h 794"/>
              <a:gd name="T90" fmla="*/ 2147483646 w 1421"/>
              <a:gd name="T91" fmla="*/ 2147483646 h 794"/>
              <a:gd name="T92" fmla="*/ 2147483646 w 1421"/>
              <a:gd name="T93" fmla="*/ 2147483646 h 794"/>
              <a:gd name="T94" fmla="*/ 2147483646 w 1421"/>
              <a:gd name="T95" fmla="*/ 2147483646 h 794"/>
              <a:gd name="T96" fmla="*/ 2147483646 w 1421"/>
              <a:gd name="T97" fmla="*/ 2147483646 h 794"/>
              <a:gd name="T98" fmla="*/ 2147483646 w 1421"/>
              <a:gd name="T99" fmla="*/ 2147483646 h 794"/>
              <a:gd name="T100" fmla="*/ 2147483646 w 1421"/>
              <a:gd name="T101" fmla="*/ 2147483646 h 7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421" h="794">
                <a:moveTo>
                  <a:pt x="196" y="60"/>
                </a:moveTo>
                <a:cubicBezTo>
                  <a:pt x="219" y="45"/>
                  <a:pt x="288" y="91"/>
                  <a:pt x="333" y="106"/>
                </a:cubicBezTo>
                <a:cubicBezTo>
                  <a:pt x="378" y="121"/>
                  <a:pt x="424" y="151"/>
                  <a:pt x="469" y="151"/>
                </a:cubicBezTo>
                <a:cubicBezTo>
                  <a:pt x="514" y="151"/>
                  <a:pt x="567" y="106"/>
                  <a:pt x="605" y="106"/>
                </a:cubicBezTo>
                <a:cubicBezTo>
                  <a:pt x="643" y="106"/>
                  <a:pt x="657" y="151"/>
                  <a:pt x="695" y="151"/>
                </a:cubicBezTo>
                <a:cubicBezTo>
                  <a:pt x="733" y="151"/>
                  <a:pt x="794" y="113"/>
                  <a:pt x="832" y="106"/>
                </a:cubicBezTo>
                <a:cubicBezTo>
                  <a:pt x="870" y="99"/>
                  <a:pt x="899" y="121"/>
                  <a:pt x="922" y="106"/>
                </a:cubicBezTo>
                <a:cubicBezTo>
                  <a:pt x="945" y="91"/>
                  <a:pt x="945" y="30"/>
                  <a:pt x="968" y="15"/>
                </a:cubicBezTo>
                <a:cubicBezTo>
                  <a:pt x="991" y="0"/>
                  <a:pt x="1028" y="0"/>
                  <a:pt x="1058" y="15"/>
                </a:cubicBezTo>
                <a:cubicBezTo>
                  <a:pt x="1088" y="30"/>
                  <a:pt x="1119" y="91"/>
                  <a:pt x="1149" y="106"/>
                </a:cubicBezTo>
                <a:cubicBezTo>
                  <a:pt x="1179" y="121"/>
                  <a:pt x="1210" y="99"/>
                  <a:pt x="1240" y="106"/>
                </a:cubicBezTo>
                <a:cubicBezTo>
                  <a:pt x="1270" y="113"/>
                  <a:pt x="1300" y="128"/>
                  <a:pt x="1330" y="151"/>
                </a:cubicBezTo>
                <a:cubicBezTo>
                  <a:pt x="1360" y="174"/>
                  <a:pt x="1421" y="204"/>
                  <a:pt x="1421" y="242"/>
                </a:cubicBezTo>
                <a:cubicBezTo>
                  <a:pt x="1421" y="280"/>
                  <a:pt x="1368" y="348"/>
                  <a:pt x="1330" y="378"/>
                </a:cubicBezTo>
                <a:cubicBezTo>
                  <a:pt x="1292" y="408"/>
                  <a:pt x="1224" y="385"/>
                  <a:pt x="1194" y="423"/>
                </a:cubicBezTo>
                <a:cubicBezTo>
                  <a:pt x="1164" y="461"/>
                  <a:pt x="1164" y="552"/>
                  <a:pt x="1149" y="605"/>
                </a:cubicBezTo>
                <a:cubicBezTo>
                  <a:pt x="1134" y="658"/>
                  <a:pt x="1142" y="711"/>
                  <a:pt x="1104" y="741"/>
                </a:cubicBezTo>
                <a:cubicBezTo>
                  <a:pt x="1066" y="771"/>
                  <a:pt x="990" y="786"/>
                  <a:pt x="922" y="786"/>
                </a:cubicBezTo>
                <a:cubicBezTo>
                  <a:pt x="854" y="786"/>
                  <a:pt x="755" y="741"/>
                  <a:pt x="695" y="741"/>
                </a:cubicBezTo>
                <a:cubicBezTo>
                  <a:pt x="635" y="741"/>
                  <a:pt x="604" y="794"/>
                  <a:pt x="559" y="786"/>
                </a:cubicBezTo>
                <a:cubicBezTo>
                  <a:pt x="514" y="778"/>
                  <a:pt x="468" y="702"/>
                  <a:pt x="423" y="695"/>
                </a:cubicBezTo>
                <a:cubicBezTo>
                  <a:pt x="378" y="688"/>
                  <a:pt x="332" y="771"/>
                  <a:pt x="287" y="741"/>
                </a:cubicBezTo>
                <a:cubicBezTo>
                  <a:pt x="242" y="711"/>
                  <a:pt x="189" y="559"/>
                  <a:pt x="151" y="514"/>
                </a:cubicBezTo>
                <a:cubicBezTo>
                  <a:pt x="113" y="469"/>
                  <a:pt x="75" y="499"/>
                  <a:pt x="60" y="469"/>
                </a:cubicBezTo>
                <a:cubicBezTo>
                  <a:pt x="45" y="439"/>
                  <a:pt x="67" y="377"/>
                  <a:pt x="60" y="332"/>
                </a:cubicBezTo>
                <a:cubicBezTo>
                  <a:pt x="53" y="287"/>
                  <a:pt x="0" y="203"/>
                  <a:pt x="15" y="196"/>
                </a:cubicBezTo>
                <a:cubicBezTo>
                  <a:pt x="30" y="189"/>
                  <a:pt x="121" y="257"/>
                  <a:pt x="151" y="287"/>
                </a:cubicBezTo>
                <a:cubicBezTo>
                  <a:pt x="181" y="317"/>
                  <a:pt x="173" y="355"/>
                  <a:pt x="196" y="378"/>
                </a:cubicBezTo>
                <a:cubicBezTo>
                  <a:pt x="219" y="401"/>
                  <a:pt x="264" y="408"/>
                  <a:pt x="287" y="423"/>
                </a:cubicBezTo>
                <a:cubicBezTo>
                  <a:pt x="310" y="438"/>
                  <a:pt x="318" y="446"/>
                  <a:pt x="333" y="469"/>
                </a:cubicBezTo>
                <a:cubicBezTo>
                  <a:pt x="348" y="492"/>
                  <a:pt x="355" y="544"/>
                  <a:pt x="378" y="559"/>
                </a:cubicBezTo>
                <a:cubicBezTo>
                  <a:pt x="401" y="574"/>
                  <a:pt x="439" y="559"/>
                  <a:pt x="469" y="559"/>
                </a:cubicBezTo>
                <a:cubicBezTo>
                  <a:pt x="499" y="559"/>
                  <a:pt x="536" y="536"/>
                  <a:pt x="559" y="559"/>
                </a:cubicBezTo>
                <a:cubicBezTo>
                  <a:pt x="582" y="582"/>
                  <a:pt x="575" y="680"/>
                  <a:pt x="605" y="695"/>
                </a:cubicBezTo>
                <a:cubicBezTo>
                  <a:pt x="635" y="710"/>
                  <a:pt x="696" y="657"/>
                  <a:pt x="741" y="650"/>
                </a:cubicBezTo>
                <a:cubicBezTo>
                  <a:pt x="786" y="643"/>
                  <a:pt x="839" y="643"/>
                  <a:pt x="877" y="650"/>
                </a:cubicBezTo>
                <a:cubicBezTo>
                  <a:pt x="915" y="657"/>
                  <a:pt x="953" y="710"/>
                  <a:pt x="968" y="695"/>
                </a:cubicBezTo>
                <a:cubicBezTo>
                  <a:pt x="983" y="680"/>
                  <a:pt x="953" y="612"/>
                  <a:pt x="968" y="559"/>
                </a:cubicBezTo>
                <a:cubicBezTo>
                  <a:pt x="983" y="506"/>
                  <a:pt x="1020" y="416"/>
                  <a:pt x="1058" y="378"/>
                </a:cubicBezTo>
                <a:cubicBezTo>
                  <a:pt x="1096" y="340"/>
                  <a:pt x="1194" y="347"/>
                  <a:pt x="1194" y="332"/>
                </a:cubicBezTo>
                <a:cubicBezTo>
                  <a:pt x="1194" y="317"/>
                  <a:pt x="1081" y="317"/>
                  <a:pt x="1058" y="287"/>
                </a:cubicBezTo>
                <a:cubicBezTo>
                  <a:pt x="1035" y="257"/>
                  <a:pt x="1073" y="174"/>
                  <a:pt x="1058" y="151"/>
                </a:cubicBezTo>
                <a:cubicBezTo>
                  <a:pt x="1043" y="128"/>
                  <a:pt x="991" y="128"/>
                  <a:pt x="968" y="151"/>
                </a:cubicBezTo>
                <a:cubicBezTo>
                  <a:pt x="945" y="174"/>
                  <a:pt x="960" y="264"/>
                  <a:pt x="922" y="287"/>
                </a:cubicBezTo>
                <a:cubicBezTo>
                  <a:pt x="884" y="310"/>
                  <a:pt x="779" y="294"/>
                  <a:pt x="741" y="287"/>
                </a:cubicBezTo>
                <a:cubicBezTo>
                  <a:pt x="703" y="280"/>
                  <a:pt x="710" y="242"/>
                  <a:pt x="695" y="242"/>
                </a:cubicBezTo>
                <a:cubicBezTo>
                  <a:pt x="680" y="242"/>
                  <a:pt x="680" y="287"/>
                  <a:pt x="650" y="287"/>
                </a:cubicBezTo>
                <a:cubicBezTo>
                  <a:pt x="620" y="287"/>
                  <a:pt x="559" y="242"/>
                  <a:pt x="514" y="242"/>
                </a:cubicBezTo>
                <a:cubicBezTo>
                  <a:pt x="469" y="242"/>
                  <a:pt x="431" y="295"/>
                  <a:pt x="378" y="287"/>
                </a:cubicBezTo>
                <a:cubicBezTo>
                  <a:pt x="325" y="279"/>
                  <a:pt x="226" y="234"/>
                  <a:pt x="196" y="196"/>
                </a:cubicBezTo>
                <a:cubicBezTo>
                  <a:pt x="166" y="158"/>
                  <a:pt x="173" y="75"/>
                  <a:pt x="196" y="60"/>
                </a:cubicBezTo>
                <a:close/>
              </a:path>
            </a:pathLst>
          </a:custGeom>
          <a:solidFill>
            <a:srgbClr val="FF00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 flipH="1">
            <a:off x="2624139" y="3789364"/>
            <a:ext cx="2232025" cy="1144587"/>
          </a:xfrm>
          <a:custGeom>
            <a:avLst/>
            <a:gdLst>
              <a:gd name="T0" fmla="*/ 2147483646 w 1421"/>
              <a:gd name="T1" fmla="*/ 2147483646 h 794"/>
              <a:gd name="T2" fmla="*/ 2147483646 w 1421"/>
              <a:gd name="T3" fmla="*/ 2147483646 h 794"/>
              <a:gd name="T4" fmla="*/ 2147483646 w 1421"/>
              <a:gd name="T5" fmla="*/ 2147483646 h 794"/>
              <a:gd name="T6" fmla="*/ 2147483646 w 1421"/>
              <a:gd name="T7" fmla="*/ 2147483646 h 794"/>
              <a:gd name="T8" fmla="*/ 2147483646 w 1421"/>
              <a:gd name="T9" fmla="*/ 2147483646 h 794"/>
              <a:gd name="T10" fmla="*/ 2147483646 w 1421"/>
              <a:gd name="T11" fmla="*/ 2147483646 h 794"/>
              <a:gd name="T12" fmla="*/ 2147483646 w 1421"/>
              <a:gd name="T13" fmla="*/ 2147483646 h 794"/>
              <a:gd name="T14" fmla="*/ 2147483646 w 1421"/>
              <a:gd name="T15" fmla="*/ 2147483646 h 794"/>
              <a:gd name="T16" fmla="*/ 2147483646 w 1421"/>
              <a:gd name="T17" fmla="*/ 2147483646 h 794"/>
              <a:gd name="T18" fmla="*/ 2147483646 w 1421"/>
              <a:gd name="T19" fmla="*/ 2147483646 h 794"/>
              <a:gd name="T20" fmla="*/ 2147483646 w 1421"/>
              <a:gd name="T21" fmla="*/ 2147483646 h 794"/>
              <a:gd name="T22" fmla="*/ 2147483646 w 1421"/>
              <a:gd name="T23" fmla="*/ 2147483646 h 794"/>
              <a:gd name="T24" fmla="*/ 2147483646 w 1421"/>
              <a:gd name="T25" fmla="*/ 2147483646 h 794"/>
              <a:gd name="T26" fmla="*/ 2147483646 w 1421"/>
              <a:gd name="T27" fmla="*/ 2147483646 h 794"/>
              <a:gd name="T28" fmla="*/ 2147483646 w 1421"/>
              <a:gd name="T29" fmla="*/ 2147483646 h 794"/>
              <a:gd name="T30" fmla="*/ 2147483646 w 1421"/>
              <a:gd name="T31" fmla="*/ 2147483646 h 794"/>
              <a:gd name="T32" fmla="*/ 2147483646 w 1421"/>
              <a:gd name="T33" fmla="*/ 2147483646 h 794"/>
              <a:gd name="T34" fmla="*/ 2147483646 w 1421"/>
              <a:gd name="T35" fmla="*/ 2147483646 h 794"/>
              <a:gd name="T36" fmla="*/ 2147483646 w 1421"/>
              <a:gd name="T37" fmla="*/ 2147483646 h 794"/>
              <a:gd name="T38" fmla="*/ 2147483646 w 1421"/>
              <a:gd name="T39" fmla="*/ 2147483646 h 794"/>
              <a:gd name="T40" fmla="*/ 2147483646 w 1421"/>
              <a:gd name="T41" fmla="*/ 2147483646 h 794"/>
              <a:gd name="T42" fmla="*/ 2147483646 w 1421"/>
              <a:gd name="T43" fmla="*/ 2147483646 h 794"/>
              <a:gd name="T44" fmla="*/ 2147483646 w 1421"/>
              <a:gd name="T45" fmla="*/ 2147483646 h 794"/>
              <a:gd name="T46" fmla="*/ 2147483646 w 1421"/>
              <a:gd name="T47" fmla="*/ 2147483646 h 794"/>
              <a:gd name="T48" fmla="*/ 2147483646 w 1421"/>
              <a:gd name="T49" fmla="*/ 2147483646 h 794"/>
              <a:gd name="T50" fmla="*/ 2147483646 w 1421"/>
              <a:gd name="T51" fmla="*/ 2147483646 h 794"/>
              <a:gd name="T52" fmla="*/ 2147483646 w 1421"/>
              <a:gd name="T53" fmla="*/ 2147483646 h 794"/>
              <a:gd name="T54" fmla="*/ 2147483646 w 1421"/>
              <a:gd name="T55" fmla="*/ 2147483646 h 794"/>
              <a:gd name="T56" fmla="*/ 2147483646 w 1421"/>
              <a:gd name="T57" fmla="*/ 2147483646 h 794"/>
              <a:gd name="T58" fmla="*/ 2147483646 w 1421"/>
              <a:gd name="T59" fmla="*/ 2147483646 h 794"/>
              <a:gd name="T60" fmla="*/ 2147483646 w 1421"/>
              <a:gd name="T61" fmla="*/ 2147483646 h 794"/>
              <a:gd name="T62" fmla="*/ 2147483646 w 1421"/>
              <a:gd name="T63" fmla="*/ 2147483646 h 794"/>
              <a:gd name="T64" fmla="*/ 2147483646 w 1421"/>
              <a:gd name="T65" fmla="*/ 2147483646 h 794"/>
              <a:gd name="T66" fmla="*/ 2147483646 w 1421"/>
              <a:gd name="T67" fmla="*/ 2147483646 h 794"/>
              <a:gd name="T68" fmla="*/ 2147483646 w 1421"/>
              <a:gd name="T69" fmla="*/ 2147483646 h 794"/>
              <a:gd name="T70" fmla="*/ 2147483646 w 1421"/>
              <a:gd name="T71" fmla="*/ 2147483646 h 794"/>
              <a:gd name="T72" fmla="*/ 2147483646 w 1421"/>
              <a:gd name="T73" fmla="*/ 2147483646 h 794"/>
              <a:gd name="T74" fmla="*/ 2147483646 w 1421"/>
              <a:gd name="T75" fmla="*/ 2147483646 h 794"/>
              <a:gd name="T76" fmla="*/ 2147483646 w 1421"/>
              <a:gd name="T77" fmla="*/ 2147483646 h 794"/>
              <a:gd name="T78" fmla="*/ 2147483646 w 1421"/>
              <a:gd name="T79" fmla="*/ 2147483646 h 794"/>
              <a:gd name="T80" fmla="*/ 2147483646 w 1421"/>
              <a:gd name="T81" fmla="*/ 2147483646 h 794"/>
              <a:gd name="T82" fmla="*/ 2147483646 w 1421"/>
              <a:gd name="T83" fmla="*/ 2147483646 h 794"/>
              <a:gd name="T84" fmla="*/ 2147483646 w 1421"/>
              <a:gd name="T85" fmla="*/ 2147483646 h 794"/>
              <a:gd name="T86" fmla="*/ 2147483646 w 1421"/>
              <a:gd name="T87" fmla="*/ 2147483646 h 794"/>
              <a:gd name="T88" fmla="*/ 2147483646 w 1421"/>
              <a:gd name="T89" fmla="*/ 2147483646 h 794"/>
              <a:gd name="T90" fmla="*/ 2147483646 w 1421"/>
              <a:gd name="T91" fmla="*/ 2147483646 h 794"/>
              <a:gd name="T92" fmla="*/ 2147483646 w 1421"/>
              <a:gd name="T93" fmla="*/ 2147483646 h 794"/>
              <a:gd name="T94" fmla="*/ 2147483646 w 1421"/>
              <a:gd name="T95" fmla="*/ 2147483646 h 794"/>
              <a:gd name="T96" fmla="*/ 2147483646 w 1421"/>
              <a:gd name="T97" fmla="*/ 2147483646 h 794"/>
              <a:gd name="T98" fmla="*/ 2147483646 w 1421"/>
              <a:gd name="T99" fmla="*/ 2147483646 h 794"/>
              <a:gd name="T100" fmla="*/ 2147483646 w 1421"/>
              <a:gd name="T101" fmla="*/ 2147483646 h 7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421" h="794">
                <a:moveTo>
                  <a:pt x="196" y="60"/>
                </a:moveTo>
                <a:cubicBezTo>
                  <a:pt x="219" y="45"/>
                  <a:pt x="288" y="91"/>
                  <a:pt x="333" y="106"/>
                </a:cubicBezTo>
                <a:cubicBezTo>
                  <a:pt x="378" y="121"/>
                  <a:pt x="424" y="151"/>
                  <a:pt x="469" y="151"/>
                </a:cubicBezTo>
                <a:cubicBezTo>
                  <a:pt x="514" y="151"/>
                  <a:pt x="567" y="106"/>
                  <a:pt x="605" y="106"/>
                </a:cubicBezTo>
                <a:cubicBezTo>
                  <a:pt x="643" y="106"/>
                  <a:pt x="657" y="151"/>
                  <a:pt x="695" y="151"/>
                </a:cubicBezTo>
                <a:cubicBezTo>
                  <a:pt x="733" y="151"/>
                  <a:pt x="794" y="113"/>
                  <a:pt x="832" y="106"/>
                </a:cubicBezTo>
                <a:cubicBezTo>
                  <a:pt x="870" y="99"/>
                  <a:pt x="899" y="121"/>
                  <a:pt x="922" y="106"/>
                </a:cubicBezTo>
                <a:cubicBezTo>
                  <a:pt x="945" y="91"/>
                  <a:pt x="945" y="30"/>
                  <a:pt x="968" y="15"/>
                </a:cubicBezTo>
                <a:cubicBezTo>
                  <a:pt x="991" y="0"/>
                  <a:pt x="1028" y="0"/>
                  <a:pt x="1058" y="15"/>
                </a:cubicBezTo>
                <a:cubicBezTo>
                  <a:pt x="1088" y="30"/>
                  <a:pt x="1119" y="91"/>
                  <a:pt x="1149" y="106"/>
                </a:cubicBezTo>
                <a:cubicBezTo>
                  <a:pt x="1179" y="121"/>
                  <a:pt x="1210" y="99"/>
                  <a:pt x="1240" y="106"/>
                </a:cubicBezTo>
                <a:cubicBezTo>
                  <a:pt x="1270" y="113"/>
                  <a:pt x="1300" y="128"/>
                  <a:pt x="1330" y="151"/>
                </a:cubicBezTo>
                <a:cubicBezTo>
                  <a:pt x="1360" y="174"/>
                  <a:pt x="1421" y="204"/>
                  <a:pt x="1421" y="242"/>
                </a:cubicBezTo>
                <a:cubicBezTo>
                  <a:pt x="1421" y="280"/>
                  <a:pt x="1368" y="348"/>
                  <a:pt x="1330" y="378"/>
                </a:cubicBezTo>
                <a:cubicBezTo>
                  <a:pt x="1292" y="408"/>
                  <a:pt x="1224" y="385"/>
                  <a:pt x="1194" y="423"/>
                </a:cubicBezTo>
                <a:cubicBezTo>
                  <a:pt x="1164" y="461"/>
                  <a:pt x="1164" y="552"/>
                  <a:pt x="1149" y="605"/>
                </a:cubicBezTo>
                <a:cubicBezTo>
                  <a:pt x="1134" y="658"/>
                  <a:pt x="1142" y="711"/>
                  <a:pt x="1104" y="741"/>
                </a:cubicBezTo>
                <a:cubicBezTo>
                  <a:pt x="1066" y="771"/>
                  <a:pt x="990" y="786"/>
                  <a:pt x="922" y="786"/>
                </a:cubicBezTo>
                <a:cubicBezTo>
                  <a:pt x="854" y="786"/>
                  <a:pt x="755" y="741"/>
                  <a:pt x="695" y="741"/>
                </a:cubicBezTo>
                <a:cubicBezTo>
                  <a:pt x="635" y="741"/>
                  <a:pt x="604" y="794"/>
                  <a:pt x="559" y="786"/>
                </a:cubicBezTo>
                <a:cubicBezTo>
                  <a:pt x="514" y="778"/>
                  <a:pt x="468" y="702"/>
                  <a:pt x="423" y="695"/>
                </a:cubicBezTo>
                <a:cubicBezTo>
                  <a:pt x="378" y="688"/>
                  <a:pt x="332" y="771"/>
                  <a:pt x="287" y="741"/>
                </a:cubicBezTo>
                <a:cubicBezTo>
                  <a:pt x="242" y="711"/>
                  <a:pt x="189" y="559"/>
                  <a:pt x="151" y="514"/>
                </a:cubicBezTo>
                <a:cubicBezTo>
                  <a:pt x="113" y="469"/>
                  <a:pt x="75" y="499"/>
                  <a:pt x="60" y="469"/>
                </a:cubicBezTo>
                <a:cubicBezTo>
                  <a:pt x="45" y="439"/>
                  <a:pt x="67" y="377"/>
                  <a:pt x="60" y="332"/>
                </a:cubicBezTo>
                <a:cubicBezTo>
                  <a:pt x="53" y="287"/>
                  <a:pt x="0" y="203"/>
                  <a:pt x="15" y="196"/>
                </a:cubicBezTo>
                <a:cubicBezTo>
                  <a:pt x="30" y="189"/>
                  <a:pt x="121" y="257"/>
                  <a:pt x="151" y="287"/>
                </a:cubicBezTo>
                <a:cubicBezTo>
                  <a:pt x="181" y="317"/>
                  <a:pt x="173" y="355"/>
                  <a:pt x="196" y="378"/>
                </a:cubicBezTo>
                <a:cubicBezTo>
                  <a:pt x="219" y="401"/>
                  <a:pt x="264" y="408"/>
                  <a:pt x="287" y="423"/>
                </a:cubicBezTo>
                <a:cubicBezTo>
                  <a:pt x="310" y="438"/>
                  <a:pt x="318" y="446"/>
                  <a:pt x="333" y="469"/>
                </a:cubicBezTo>
                <a:cubicBezTo>
                  <a:pt x="348" y="492"/>
                  <a:pt x="355" y="544"/>
                  <a:pt x="378" y="559"/>
                </a:cubicBezTo>
                <a:cubicBezTo>
                  <a:pt x="401" y="574"/>
                  <a:pt x="439" y="559"/>
                  <a:pt x="469" y="559"/>
                </a:cubicBezTo>
                <a:cubicBezTo>
                  <a:pt x="499" y="559"/>
                  <a:pt x="536" y="536"/>
                  <a:pt x="559" y="559"/>
                </a:cubicBezTo>
                <a:cubicBezTo>
                  <a:pt x="582" y="582"/>
                  <a:pt x="575" y="680"/>
                  <a:pt x="605" y="695"/>
                </a:cubicBezTo>
                <a:cubicBezTo>
                  <a:pt x="635" y="710"/>
                  <a:pt x="696" y="657"/>
                  <a:pt x="741" y="650"/>
                </a:cubicBezTo>
                <a:cubicBezTo>
                  <a:pt x="786" y="643"/>
                  <a:pt x="839" y="643"/>
                  <a:pt x="877" y="650"/>
                </a:cubicBezTo>
                <a:cubicBezTo>
                  <a:pt x="915" y="657"/>
                  <a:pt x="953" y="710"/>
                  <a:pt x="968" y="695"/>
                </a:cubicBezTo>
                <a:cubicBezTo>
                  <a:pt x="983" y="680"/>
                  <a:pt x="953" y="612"/>
                  <a:pt x="968" y="559"/>
                </a:cubicBezTo>
                <a:cubicBezTo>
                  <a:pt x="983" y="506"/>
                  <a:pt x="1020" y="416"/>
                  <a:pt x="1058" y="378"/>
                </a:cubicBezTo>
                <a:cubicBezTo>
                  <a:pt x="1096" y="340"/>
                  <a:pt x="1194" y="347"/>
                  <a:pt x="1194" y="332"/>
                </a:cubicBezTo>
                <a:cubicBezTo>
                  <a:pt x="1194" y="317"/>
                  <a:pt x="1081" y="317"/>
                  <a:pt x="1058" y="287"/>
                </a:cubicBezTo>
                <a:cubicBezTo>
                  <a:pt x="1035" y="257"/>
                  <a:pt x="1073" y="174"/>
                  <a:pt x="1058" y="151"/>
                </a:cubicBezTo>
                <a:cubicBezTo>
                  <a:pt x="1043" y="128"/>
                  <a:pt x="991" y="128"/>
                  <a:pt x="968" y="151"/>
                </a:cubicBezTo>
                <a:cubicBezTo>
                  <a:pt x="945" y="174"/>
                  <a:pt x="960" y="264"/>
                  <a:pt x="922" y="287"/>
                </a:cubicBezTo>
                <a:cubicBezTo>
                  <a:pt x="884" y="310"/>
                  <a:pt x="779" y="294"/>
                  <a:pt x="741" y="287"/>
                </a:cubicBezTo>
                <a:cubicBezTo>
                  <a:pt x="703" y="280"/>
                  <a:pt x="710" y="242"/>
                  <a:pt x="695" y="242"/>
                </a:cubicBezTo>
                <a:cubicBezTo>
                  <a:pt x="680" y="242"/>
                  <a:pt x="680" y="287"/>
                  <a:pt x="650" y="287"/>
                </a:cubicBezTo>
                <a:cubicBezTo>
                  <a:pt x="620" y="287"/>
                  <a:pt x="559" y="242"/>
                  <a:pt x="514" y="242"/>
                </a:cubicBezTo>
                <a:cubicBezTo>
                  <a:pt x="469" y="242"/>
                  <a:pt x="431" y="295"/>
                  <a:pt x="378" y="287"/>
                </a:cubicBezTo>
                <a:cubicBezTo>
                  <a:pt x="325" y="279"/>
                  <a:pt x="226" y="234"/>
                  <a:pt x="196" y="196"/>
                </a:cubicBezTo>
                <a:cubicBezTo>
                  <a:pt x="166" y="158"/>
                  <a:pt x="173" y="75"/>
                  <a:pt x="196" y="60"/>
                </a:cubicBezTo>
                <a:close/>
              </a:path>
            </a:pathLst>
          </a:custGeom>
          <a:solidFill>
            <a:srgbClr val="FF00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3648075" y="1628775"/>
            <a:ext cx="2027238" cy="3887788"/>
          </a:xfrm>
          <a:custGeom>
            <a:avLst/>
            <a:gdLst>
              <a:gd name="T0" fmla="*/ 2147483646 w 1277"/>
              <a:gd name="T1" fmla="*/ 0 h 2449"/>
              <a:gd name="T2" fmla="*/ 2147483646 w 1277"/>
              <a:gd name="T3" fmla="*/ 2147483646 h 2449"/>
              <a:gd name="T4" fmla="*/ 2147483646 w 1277"/>
              <a:gd name="T5" fmla="*/ 2147483646 h 2449"/>
              <a:gd name="T6" fmla="*/ 0 w 1277"/>
              <a:gd name="T7" fmla="*/ 2147483646 h 24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77" h="2449">
                <a:moveTo>
                  <a:pt x="1270" y="0"/>
                </a:moveTo>
                <a:cubicBezTo>
                  <a:pt x="1273" y="139"/>
                  <a:pt x="1277" y="279"/>
                  <a:pt x="1224" y="544"/>
                </a:cubicBezTo>
                <a:cubicBezTo>
                  <a:pt x="1171" y="809"/>
                  <a:pt x="1156" y="1271"/>
                  <a:pt x="952" y="1588"/>
                </a:cubicBezTo>
                <a:cubicBezTo>
                  <a:pt x="748" y="1905"/>
                  <a:pt x="374" y="2177"/>
                  <a:pt x="0" y="244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5448300" y="1412876"/>
            <a:ext cx="431800" cy="36036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 flipH="1">
            <a:off x="6538913" y="1700214"/>
            <a:ext cx="2220912" cy="3887787"/>
          </a:xfrm>
          <a:custGeom>
            <a:avLst/>
            <a:gdLst>
              <a:gd name="T0" fmla="*/ 2147483646 w 1277"/>
              <a:gd name="T1" fmla="*/ 0 h 2449"/>
              <a:gd name="T2" fmla="*/ 2147483646 w 1277"/>
              <a:gd name="T3" fmla="*/ 2147483646 h 2449"/>
              <a:gd name="T4" fmla="*/ 2147483646 w 1277"/>
              <a:gd name="T5" fmla="*/ 2147483646 h 2449"/>
              <a:gd name="T6" fmla="*/ 0 w 1277"/>
              <a:gd name="T7" fmla="*/ 2147483646 h 24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77" h="2449">
                <a:moveTo>
                  <a:pt x="1270" y="0"/>
                </a:moveTo>
                <a:cubicBezTo>
                  <a:pt x="1273" y="139"/>
                  <a:pt x="1277" y="279"/>
                  <a:pt x="1224" y="544"/>
                </a:cubicBezTo>
                <a:cubicBezTo>
                  <a:pt x="1171" y="809"/>
                  <a:pt x="1156" y="1271"/>
                  <a:pt x="952" y="1588"/>
                </a:cubicBezTo>
                <a:cubicBezTo>
                  <a:pt x="748" y="1905"/>
                  <a:pt x="374" y="2177"/>
                  <a:pt x="0" y="244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48" name="Oval 14"/>
          <p:cNvSpPr>
            <a:spLocks noChangeArrowheads="1"/>
          </p:cNvSpPr>
          <p:nvPr/>
        </p:nvSpPr>
        <p:spPr bwMode="auto">
          <a:xfrm>
            <a:off x="4511676" y="908051"/>
            <a:ext cx="288925" cy="288925"/>
          </a:xfrm>
          <a:prstGeom prst="ellipse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49" name="Oval 15"/>
          <p:cNvSpPr>
            <a:spLocks noChangeArrowheads="1"/>
          </p:cNvSpPr>
          <p:nvPr/>
        </p:nvSpPr>
        <p:spPr bwMode="auto">
          <a:xfrm>
            <a:off x="3408364" y="560388"/>
            <a:ext cx="865187" cy="647700"/>
          </a:xfrm>
          <a:prstGeom prst="ellipse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50" name="Oval 16"/>
          <p:cNvSpPr>
            <a:spLocks noChangeArrowheads="1"/>
          </p:cNvSpPr>
          <p:nvPr/>
        </p:nvSpPr>
        <p:spPr bwMode="auto">
          <a:xfrm>
            <a:off x="7431089" y="876301"/>
            <a:ext cx="288925" cy="288925"/>
          </a:xfrm>
          <a:prstGeom prst="ellipse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51" name="Oval 17"/>
          <p:cNvSpPr>
            <a:spLocks noChangeArrowheads="1"/>
          </p:cNvSpPr>
          <p:nvPr/>
        </p:nvSpPr>
        <p:spPr bwMode="auto">
          <a:xfrm>
            <a:off x="7897814" y="577850"/>
            <a:ext cx="865187" cy="647700"/>
          </a:xfrm>
          <a:prstGeom prst="ellipse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52" name="Oval 18"/>
          <p:cNvSpPr>
            <a:spLocks noChangeArrowheads="1"/>
          </p:cNvSpPr>
          <p:nvPr/>
        </p:nvSpPr>
        <p:spPr bwMode="auto">
          <a:xfrm>
            <a:off x="7824789" y="3141664"/>
            <a:ext cx="574675" cy="504825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53" name="Oval 19"/>
          <p:cNvSpPr>
            <a:spLocks noChangeArrowheads="1"/>
          </p:cNvSpPr>
          <p:nvPr/>
        </p:nvSpPr>
        <p:spPr bwMode="auto">
          <a:xfrm>
            <a:off x="3863976" y="3141664"/>
            <a:ext cx="574675" cy="504825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54" name="AutoShape 20" descr="Keskeny függőleges"/>
          <p:cNvSpPr>
            <a:spLocks noChangeArrowheads="1"/>
          </p:cNvSpPr>
          <p:nvPr/>
        </p:nvSpPr>
        <p:spPr bwMode="auto">
          <a:xfrm rot="21168617" flipH="1">
            <a:off x="8648700" y="1689101"/>
            <a:ext cx="730250" cy="1355725"/>
          </a:xfrm>
          <a:prstGeom prst="moon">
            <a:avLst>
              <a:gd name="adj" fmla="val 6031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55" name="Freeform 21"/>
          <p:cNvSpPr>
            <a:spLocks/>
          </p:cNvSpPr>
          <p:nvPr/>
        </p:nvSpPr>
        <p:spPr bwMode="auto">
          <a:xfrm rot="21168618">
            <a:off x="8515350" y="1709739"/>
            <a:ext cx="685800" cy="1392237"/>
          </a:xfrm>
          <a:custGeom>
            <a:avLst/>
            <a:gdLst>
              <a:gd name="T0" fmla="*/ 2147483646 w 432"/>
              <a:gd name="T1" fmla="*/ 2147483646 h 877"/>
              <a:gd name="T2" fmla="*/ 2147483646 w 432"/>
              <a:gd name="T3" fmla="*/ 2147483646 h 877"/>
              <a:gd name="T4" fmla="*/ 2147483646 w 432"/>
              <a:gd name="T5" fmla="*/ 2147483646 h 877"/>
              <a:gd name="T6" fmla="*/ 2147483646 w 432"/>
              <a:gd name="T7" fmla="*/ 2147483646 h 877"/>
              <a:gd name="T8" fmla="*/ 2147483646 w 432"/>
              <a:gd name="T9" fmla="*/ 2147483646 h 877"/>
              <a:gd name="T10" fmla="*/ 2147483646 w 432"/>
              <a:gd name="T11" fmla="*/ 2147483646 h 877"/>
              <a:gd name="T12" fmla="*/ 2147483646 w 432"/>
              <a:gd name="T13" fmla="*/ 2147483646 h 877"/>
              <a:gd name="T14" fmla="*/ 2147483646 w 432"/>
              <a:gd name="T15" fmla="*/ 2147483646 h 877"/>
              <a:gd name="T16" fmla="*/ 2147483646 w 432"/>
              <a:gd name="T17" fmla="*/ 2147483646 h 877"/>
              <a:gd name="T18" fmla="*/ 2147483646 w 432"/>
              <a:gd name="T19" fmla="*/ 2147483646 h 877"/>
              <a:gd name="T20" fmla="*/ 2147483646 w 432"/>
              <a:gd name="T21" fmla="*/ 2147483646 h 8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2" h="877">
                <a:moveTo>
                  <a:pt x="115" y="7"/>
                </a:moveTo>
                <a:cubicBezTo>
                  <a:pt x="76" y="0"/>
                  <a:pt x="30" y="37"/>
                  <a:pt x="15" y="61"/>
                </a:cubicBezTo>
                <a:cubicBezTo>
                  <a:pt x="0" y="85"/>
                  <a:pt x="8" y="112"/>
                  <a:pt x="26" y="150"/>
                </a:cubicBezTo>
                <a:cubicBezTo>
                  <a:pt x="44" y="188"/>
                  <a:pt x="103" y="236"/>
                  <a:pt x="121" y="292"/>
                </a:cubicBezTo>
                <a:cubicBezTo>
                  <a:pt x="139" y="348"/>
                  <a:pt x="145" y="415"/>
                  <a:pt x="133" y="488"/>
                </a:cubicBezTo>
                <a:cubicBezTo>
                  <a:pt x="121" y="561"/>
                  <a:pt x="45" y="671"/>
                  <a:pt x="50" y="732"/>
                </a:cubicBezTo>
                <a:cubicBezTo>
                  <a:pt x="55" y="793"/>
                  <a:pt x="110" y="877"/>
                  <a:pt x="163" y="857"/>
                </a:cubicBezTo>
                <a:cubicBezTo>
                  <a:pt x="216" y="837"/>
                  <a:pt x="328" y="696"/>
                  <a:pt x="371" y="614"/>
                </a:cubicBezTo>
                <a:cubicBezTo>
                  <a:pt x="414" y="532"/>
                  <a:pt x="432" y="447"/>
                  <a:pt x="418" y="364"/>
                </a:cubicBezTo>
                <a:cubicBezTo>
                  <a:pt x="404" y="281"/>
                  <a:pt x="338" y="174"/>
                  <a:pt x="288" y="115"/>
                </a:cubicBezTo>
                <a:cubicBezTo>
                  <a:pt x="238" y="56"/>
                  <a:pt x="151" y="29"/>
                  <a:pt x="115" y="7"/>
                </a:cubicBezTo>
                <a:close/>
              </a:path>
            </a:pathLst>
          </a:custGeom>
          <a:solidFill>
            <a:srgbClr val="0000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56" name="AutoShape 22" descr="Keskeny függőleges"/>
          <p:cNvSpPr>
            <a:spLocks noChangeArrowheads="1"/>
          </p:cNvSpPr>
          <p:nvPr/>
        </p:nvSpPr>
        <p:spPr bwMode="auto">
          <a:xfrm rot="10800000" flipH="1">
            <a:off x="2871788" y="1741489"/>
            <a:ext cx="730250" cy="1355725"/>
          </a:xfrm>
          <a:prstGeom prst="moon">
            <a:avLst>
              <a:gd name="adj" fmla="val 6031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57" name="Freeform 23"/>
          <p:cNvSpPr>
            <a:spLocks/>
          </p:cNvSpPr>
          <p:nvPr/>
        </p:nvSpPr>
        <p:spPr bwMode="auto">
          <a:xfrm rot="10800000">
            <a:off x="3071813" y="1700214"/>
            <a:ext cx="685800" cy="1392237"/>
          </a:xfrm>
          <a:custGeom>
            <a:avLst/>
            <a:gdLst>
              <a:gd name="T0" fmla="*/ 2147483646 w 432"/>
              <a:gd name="T1" fmla="*/ 2147483646 h 877"/>
              <a:gd name="T2" fmla="*/ 2147483646 w 432"/>
              <a:gd name="T3" fmla="*/ 2147483646 h 877"/>
              <a:gd name="T4" fmla="*/ 2147483646 w 432"/>
              <a:gd name="T5" fmla="*/ 2147483646 h 877"/>
              <a:gd name="T6" fmla="*/ 2147483646 w 432"/>
              <a:gd name="T7" fmla="*/ 2147483646 h 877"/>
              <a:gd name="T8" fmla="*/ 2147483646 w 432"/>
              <a:gd name="T9" fmla="*/ 2147483646 h 877"/>
              <a:gd name="T10" fmla="*/ 2147483646 w 432"/>
              <a:gd name="T11" fmla="*/ 2147483646 h 877"/>
              <a:gd name="T12" fmla="*/ 2147483646 w 432"/>
              <a:gd name="T13" fmla="*/ 2147483646 h 877"/>
              <a:gd name="T14" fmla="*/ 2147483646 w 432"/>
              <a:gd name="T15" fmla="*/ 2147483646 h 877"/>
              <a:gd name="T16" fmla="*/ 2147483646 w 432"/>
              <a:gd name="T17" fmla="*/ 2147483646 h 877"/>
              <a:gd name="T18" fmla="*/ 2147483646 w 432"/>
              <a:gd name="T19" fmla="*/ 2147483646 h 877"/>
              <a:gd name="T20" fmla="*/ 2147483646 w 432"/>
              <a:gd name="T21" fmla="*/ 2147483646 h 8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2" h="877">
                <a:moveTo>
                  <a:pt x="115" y="7"/>
                </a:moveTo>
                <a:cubicBezTo>
                  <a:pt x="76" y="0"/>
                  <a:pt x="30" y="37"/>
                  <a:pt x="15" y="61"/>
                </a:cubicBezTo>
                <a:cubicBezTo>
                  <a:pt x="0" y="85"/>
                  <a:pt x="8" y="112"/>
                  <a:pt x="26" y="150"/>
                </a:cubicBezTo>
                <a:cubicBezTo>
                  <a:pt x="44" y="188"/>
                  <a:pt x="103" y="236"/>
                  <a:pt x="121" y="292"/>
                </a:cubicBezTo>
                <a:cubicBezTo>
                  <a:pt x="139" y="348"/>
                  <a:pt x="145" y="415"/>
                  <a:pt x="133" y="488"/>
                </a:cubicBezTo>
                <a:cubicBezTo>
                  <a:pt x="121" y="561"/>
                  <a:pt x="45" y="671"/>
                  <a:pt x="50" y="732"/>
                </a:cubicBezTo>
                <a:cubicBezTo>
                  <a:pt x="55" y="793"/>
                  <a:pt x="110" y="877"/>
                  <a:pt x="163" y="857"/>
                </a:cubicBezTo>
                <a:cubicBezTo>
                  <a:pt x="216" y="837"/>
                  <a:pt x="328" y="696"/>
                  <a:pt x="371" y="614"/>
                </a:cubicBezTo>
                <a:cubicBezTo>
                  <a:pt x="414" y="532"/>
                  <a:pt x="432" y="447"/>
                  <a:pt x="418" y="364"/>
                </a:cubicBezTo>
                <a:cubicBezTo>
                  <a:pt x="404" y="281"/>
                  <a:pt x="338" y="174"/>
                  <a:pt x="288" y="115"/>
                </a:cubicBezTo>
                <a:cubicBezTo>
                  <a:pt x="238" y="56"/>
                  <a:pt x="151" y="29"/>
                  <a:pt x="115" y="7"/>
                </a:cubicBezTo>
                <a:close/>
              </a:path>
            </a:pathLst>
          </a:custGeom>
          <a:solidFill>
            <a:srgbClr val="0000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58" name="Oval 28" descr="Sűrű pepita"/>
          <p:cNvSpPr>
            <a:spLocks noChangeArrowheads="1"/>
          </p:cNvSpPr>
          <p:nvPr/>
        </p:nvSpPr>
        <p:spPr bwMode="auto">
          <a:xfrm>
            <a:off x="5735639" y="2924175"/>
            <a:ext cx="503237" cy="1081088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59" name="Oval 29" descr="Sűrű pepita"/>
          <p:cNvSpPr>
            <a:spLocks noChangeArrowheads="1"/>
          </p:cNvSpPr>
          <p:nvPr/>
        </p:nvSpPr>
        <p:spPr bwMode="auto">
          <a:xfrm>
            <a:off x="5951539" y="2924175"/>
            <a:ext cx="503237" cy="1081088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60" name="Oval 30"/>
          <p:cNvSpPr>
            <a:spLocks noChangeArrowheads="1"/>
          </p:cNvSpPr>
          <p:nvPr/>
        </p:nvSpPr>
        <p:spPr bwMode="auto">
          <a:xfrm>
            <a:off x="6311900" y="1412876"/>
            <a:ext cx="431800" cy="36036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61" name="Freeform 31"/>
          <p:cNvSpPr>
            <a:spLocks/>
          </p:cNvSpPr>
          <p:nvPr/>
        </p:nvSpPr>
        <p:spPr bwMode="auto">
          <a:xfrm>
            <a:off x="3638551" y="1071563"/>
            <a:ext cx="2608263" cy="2633662"/>
          </a:xfrm>
          <a:custGeom>
            <a:avLst/>
            <a:gdLst>
              <a:gd name="T0" fmla="*/ 2147483646 w 1643"/>
              <a:gd name="T1" fmla="*/ 0 h 1659"/>
              <a:gd name="T2" fmla="*/ 2147483646 w 1643"/>
              <a:gd name="T3" fmla="*/ 2147483646 h 1659"/>
              <a:gd name="T4" fmla="*/ 2147483646 w 1643"/>
              <a:gd name="T5" fmla="*/ 2147483646 h 1659"/>
              <a:gd name="T6" fmla="*/ 2147483646 w 1643"/>
              <a:gd name="T7" fmla="*/ 2147483646 h 16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43" h="1659">
                <a:moveTo>
                  <a:pt x="128" y="0"/>
                </a:moveTo>
                <a:cubicBezTo>
                  <a:pt x="113" y="60"/>
                  <a:pt x="0" y="209"/>
                  <a:pt x="40" y="352"/>
                </a:cubicBezTo>
                <a:cubicBezTo>
                  <a:pt x="80" y="495"/>
                  <a:pt x="99" y="639"/>
                  <a:pt x="366" y="857"/>
                </a:cubicBezTo>
                <a:cubicBezTo>
                  <a:pt x="633" y="1075"/>
                  <a:pt x="1377" y="1492"/>
                  <a:pt x="1643" y="1659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62" name="Freeform 32"/>
          <p:cNvSpPr>
            <a:spLocks/>
          </p:cNvSpPr>
          <p:nvPr/>
        </p:nvSpPr>
        <p:spPr bwMode="auto">
          <a:xfrm>
            <a:off x="5832475" y="895351"/>
            <a:ext cx="2800350" cy="2809875"/>
          </a:xfrm>
          <a:custGeom>
            <a:avLst/>
            <a:gdLst>
              <a:gd name="T0" fmla="*/ 2147483646 w 1764"/>
              <a:gd name="T1" fmla="*/ 0 h 1770"/>
              <a:gd name="T2" fmla="*/ 2147483646 w 1764"/>
              <a:gd name="T3" fmla="*/ 2147483646 h 1770"/>
              <a:gd name="T4" fmla="*/ 2147483646 w 1764"/>
              <a:gd name="T5" fmla="*/ 2147483646 h 1770"/>
              <a:gd name="T6" fmla="*/ 0 w 1764"/>
              <a:gd name="T7" fmla="*/ 2147483646 h 17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4" h="1770">
                <a:moveTo>
                  <a:pt x="1651" y="0"/>
                </a:moveTo>
                <a:cubicBezTo>
                  <a:pt x="1660" y="70"/>
                  <a:pt x="1764" y="269"/>
                  <a:pt x="1710" y="422"/>
                </a:cubicBezTo>
                <a:cubicBezTo>
                  <a:pt x="1656" y="575"/>
                  <a:pt x="1609" y="696"/>
                  <a:pt x="1324" y="921"/>
                </a:cubicBezTo>
                <a:cubicBezTo>
                  <a:pt x="1039" y="1146"/>
                  <a:pt x="276" y="1593"/>
                  <a:pt x="0" y="177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63" name="Freeform 33"/>
          <p:cNvSpPr>
            <a:spLocks/>
          </p:cNvSpPr>
          <p:nvPr/>
        </p:nvSpPr>
        <p:spPr bwMode="auto">
          <a:xfrm>
            <a:off x="3937001" y="1052513"/>
            <a:ext cx="2328863" cy="2341562"/>
          </a:xfrm>
          <a:custGeom>
            <a:avLst/>
            <a:gdLst>
              <a:gd name="T0" fmla="*/ 2147483646 w 1467"/>
              <a:gd name="T1" fmla="*/ 0 h 1475"/>
              <a:gd name="T2" fmla="*/ 2147483646 w 1467"/>
              <a:gd name="T3" fmla="*/ 2147483646 h 1475"/>
              <a:gd name="T4" fmla="*/ 2147483646 w 1467"/>
              <a:gd name="T5" fmla="*/ 2147483646 h 1475"/>
              <a:gd name="T6" fmla="*/ 2147483646 w 1467"/>
              <a:gd name="T7" fmla="*/ 2147483646 h 1475"/>
              <a:gd name="T8" fmla="*/ 2147483646 w 1467"/>
              <a:gd name="T9" fmla="*/ 2147483646 h 14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67" h="1475">
                <a:moveTo>
                  <a:pt x="453" y="0"/>
                </a:moveTo>
                <a:cubicBezTo>
                  <a:pt x="328" y="49"/>
                  <a:pt x="203" y="99"/>
                  <a:pt x="135" y="182"/>
                </a:cubicBezTo>
                <a:cubicBezTo>
                  <a:pt x="67" y="265"/>
                  <a:pt x="0" y="378"/>
                  <a:pt x="45" y="499"/>
                </a:cubicBezTo>
                <a:cubicBezTo>
                  <a:pt x="90" y="620"/>
                  <a:pt x="170" y="744"/>
                  <a:pt x="407" y="907"/>
                </a:cubicBezTo>
                <a:cubicBezTo>
                  <a:pt x="644" y="1070"/>
                  <a:pt x="1246" y="1357"/>
                  <a:pt x="1467" y="1475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64" name="Freeform 34"/>
          <p:cNvSpPr>
            <a:spLocks/>
          </p:cNvSpPr>
          <p:nvPr/>
        </p:nvSpPr>
        <p:spPr bwMode="auto">
          <a:xfrm>
            <a:off x="5838825" y="1038226"/>
            <a:ext cx="2516188" cy="2341563"/>
          </a:xfrm>
          <a:custGeom>
            <a:avLst/>
            <a:gdLst>
              <a:gd name="T0" fmla="*/ 2147483646 w 1585"/>
              <a:gd name="T1" fmla="*/ 0 h 1475"/>
              <a:gd name="T2" fmla="*/ 2147483646 w 1585"/>
              <a:gd name="T3" fmla="*/ 2147483646 h 1475"/>
              <a:gd name="T4" fmla="*/ 2147483646 w 1585"/>
              <a:gd name="T5" fmla="*/ 2147483646 h 1475"/>
              <a:gd name="T6" fmla="*/ 2147483646 w 1585"/>
              <a:gd name="T7" fmla="*/ 2147483646 h 1475"/>
              <a:gd name="T8" fmla="*/ 0 w 1585"/>
              <a:gd name="T9" fmla="*/ 2147483646 h 14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5" h="1475">
                <a:moveTo>
                  <a:pt x="1097" y="0"/>
                </a:moveTo>
                <a:cubicBezTo>
                  <a:pt x="1232" y="49"/>
                  <a:pt x="1372" y="97"/>
                  <a:pt x="1441" y="182"/>
                </a:cubicBezTo>
                <a:cubicBezTo>
                  <a:pt x="1510" y="267"/>
                  <a:pt x="1585" y="387"/>
                  <a:pt x="1510" y="510"/>
                </a:cubicBezTo>
                <a:cubicBezTo>
                  <a:pt x="1435" y="633"/>
                  <a:pt x="1245" y="759"/>
                  <a:pt x="993" y="920"/>
                </a:cubicBezTo>
                <a:cubicBezTo>
                  <a:pt x="741" y="1081"/>
                  <a:pt x="207" y="1360"/>
                  <a:pt x="0" y="1475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65" name="Oval 35" descr="Vastag átlós lefelé"/>
          <p:cNvSpPr>
            <a:spLocks noChangeArrowheads="1"/>
          </p:cNvSpPr>
          <p:nvPr/>
        </p:nvSpPr>
        <p:spPr bwMode="auto">
          <a:xfrm>
            <a:off x="8472488" y="3357563"/>
            <a:ext cx="792162" cy="4318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66" name="Oval 36" descr="Vastag átlós lefelé"/>
          <p:cNvSpPr>
            <a:spLocks noChangeArrowheads="1"/>
          </p:cNvSpPr>
          <p:nvPr/>
        </p:nvSpPr>
        <p:spPr bwMode="auto">
          <a:xfrm>
            <a:off x="2927351" y="3357563"/>
            <a:ext cx="792163" cy="4318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67" name="Freeform 37"/>
          <p:cNvSpPr>
            <a:spLocks/>
          </p:cNvSpPr>
          <p:nvPr/>
        </p:nvSpPr>
        <p:spPr bwMode="auto">
          <a:xfrm>
            <a:off x="6997700" y="1368425"/>
            <a:ext cx="382588" cy="503238"/>
          </a:xfrm>
          <a:custGeom>
            <a:avLst/>
            <a:gdLst>
              <a:gd name="T0" fmla="*/ 2147483646 w 241"/>
              <a:gd name="T1" fmla="*/ 2147483646 h 317"/>
              <a:gd name="T2" fmla="*/ 2147483646 w 241"/>
              <a:gd name="T3" fmla="*/ 2147483646 h 317"/>
              <a:gd name="T4" fmla="*/ 2147483646 w 241"/>
              <a:gd name="T5" fmla="*/ 2147483646 h 317"/>
              <a:gd name="T6" fmla="*/ 2147483646 w 241"/>
              <a:gd name="T7" fmla="*/ 2147483646 h 317"/>
              <a:gd name="T8" fmla="*/ 2147483646 w 241"/>
              <a:gd name="T9" fmla="*/ 2147483646 h 317"/>
              <a:gd name="T10" fmla="*/ 2147483646 w 241"/>
              <a:gd name="T11" fmla="*/ 2147483646 h 317"/>
              <a:gd name="T12" fmla="*/ 2147483646 w 241"/>
              <a:gd name="T13" fmla="*/ 2147483646 h 3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1" h="317">
                <a:moveTo>
                  <a:pt x="84" y="6"/>
                </a:moveTo>
                <a:cubicBezTo>
                  <a:pt x="52" y="0"/>
                  <a:pt x="0" y="45"/>
                  <a:pt x="8" y="86"/>
                </a:cubicBezTo>
                <a:cubicBezTo>
                  <a:pt x="16" y="127"/>
                  <a:pt x="101" y="212"/>
                  <a:pt x="132" y="250"/>
                </a:cubicBezTo>
                <a:cubicBezTo>
                  <a:pt x="163" y="288"/>
                  <a:pt x="178" y="317"/>
                  <a:pt x="196" y="314"/>
                </a:cubicBezTo>
                <a:cubicBezTo>
                  <a:pt x="214" y="311"/>
                  <a:pt x="239" y="262"/>
                  <a:pt x="240" y="230"/>
                </a:cubicBezTo>
                <a:cubicBezTo>
                  <a:pt x="241" y="198"/>
                  <a:pt x="229" y="156"/>
                  <a:pt x="203" y="119"/>
                </a:cubicBezTo>
                <a:cubicBezTo>
                  <a:pt x="177" y="82"/>
                  <a:pt x="116" y="12"/>
                  <a:pt x="84" y="6"/>
                </a:cubicBezTo>
                <a:close/>
              </a:path>
            </a:pathLst>
          </a:custGeom>
          <a:solidFill>
            <a:srgbClr val="FF66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68" name="Freeform 38"/>
          <p:cNvSpPr>
            <a:spLocks/>
          </p:cNvSpPr>
          <p:nvPr/>
        </p:nvSpPr>
        <p:spPr bwMode="auto">
          <a:xfrm>
            <a:off x="7186614" y="1163639"/>
            <a:ext cx="814387" cy="892175"/>
          </a:xfrm>
          <a:custGeom>
            <a:avLst/>
            <a:gdLst>
              <a:gd name="T0" fmla="*/ 2147483646 w 513"/>
              <a:gd name="T1" fmla="*/ 2147483646 h 562"/>
              <a:gd name="T2" fmla="*/ 2147483646 w 513"/>
              <a:gd name="T3" fmla="*/ 2147483646 h 562"/>
              <a:gd name="T4" fmla="*/ 2147483646 w 513"/>
              <a:gd name="T5" fmla="*/ 2147483646 h 562"/>
              <a:gd name="T6" fmla="*/ 2147483646 w 513"/>
              <a:gd name="T7" fmla="*/ 2147483646 h 562"/>
              <a:gd name="T8" fmla="*/ 2147483646 w 513"/>
              <a:gd name="T9" fmla="*/ 2147483646 h 562"/>
              <a:gd name="T10" fmla="*/ 2147483646 w 513"/>
              <a:gd name="T11" fmla="*/ 2147483646 h 562"/>
              <a:gd name="T12" fmla="*/ 2147483646 w 513"/>
              <a:gd name="T13" fmla="*/ 2147483646 h 562"/>
              <a:gd name="T14" fmla="*/ 2147483646 w 513"/>
              <a:gd name="T15" fmla="*/ 2147483646 h 562"/>
              <a:gd name="T16" fmla="*/ 2147483646 w 513"/>
              <a:gd name="T17" fmla="*/ 2147483646 h 562"/>
              <a:gd name="T18" fmla="*/ 2147483646 w 513"/>
              <a:gd name="T19" fmla="*/ 2147483646 h 5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3" h="562">
                <a:moveTo>
                  <a:pt x="401" y="543"/>
                </a:moveTo>
                <a:cubicBezTo>
                  <a:pt x="435" y="529"/>
                  <a:pt x="513" y="508"/>
                  <a:pt x="513" y="459"/>
                </a:cubicBezTo>
                <a:cubicBezTo>
                  <a:pt x="513" y="410"/>
                  <a:pt x="439" y="311"/>
                  <a:pt x="402" y="248"/>
                </a:cubicBezTo>
                <a:cubicBezTo>
                  <a:pt x="365" y="185"/>
                  <a:pt x="329" y="124"/>
                  <a:pt x="293" y="83"/>
                </a:cubicBezTo>
                <a:cubicBezTo>
                  <a:pt x="257" y="42"/>
                  <a:pt x="232" y="6"/>
                  <a:pt x="185" y="3"/>
                </a:cubicBezTo>
                <a:cubicBezTo>
                  <a:pt x="138" y="0"/>
                  <a:pt x="18" y="22"/>
                  <a:pt x="9" y="63"/>
                </a:cubicBezTo>
                <a:cubicBezTo>
                  <a:pt x="0" y="104"/>
                  <a:pt x="101" y="187"/>
                  <a:pt x="129" y="248"/>
                </a:cubicBezTo>
                <a:cubicBezTo>
                  <a:pt x="157" y="309"/>
                  <a:pt x="145" y="380"/>
                  <a:pt x="175" y="429"/>
                </a:cubicBezTo>
                <a:cubicBezTo>
                  <a:pt x="205" y="478"/>
                  <a:pt x="271" y="524"/>
                  <a:pt x="309" y="543"/>
                </a:cubicBezTo>
                <a:cubicBezTo>
                  <a:pt x="347" y="562"/>
                  <a:pt x="367" y="557"/>
                  <a:pt x="401" y="543"/>
                </a:cubicBezTo>
                <a:close/>
              </a:path>
            </a:pathLst>
          </a:custGeom>
          <a:solidFill>
            <a:srgbClr val="3366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69" name="Freeform 39" descr="50%-os"/>
          <p:cNvSpPr>
            <a:spLocks/>
          </p:cNvSpPr>
          <p:nvPr/>
        </p:nvSpPr>
        <p:spPr bwMode="auto">
          <a:xfrm>
            <a:off x="2574925" y="811214"/>
            <a:ext cx="776288" cy="1101725"/>
          </a:xfrm>
          <a:custGeom>
            <a:avLst/>
            <a:gdLst>
              <a:gd name="T0" fmla="*/ 2147483646 w 489"/>
              <a:gd name="T1" fmla="*/ 2147483646 h 694"/>
              <a:gd name="T2" fmla="*/ 2147483646 w 489"/>
              <a:gd name="T3" fmla="*/ 2147483646 h 694"/>
              <a:gd name="T4" fmla="*/ 2147483646 w 489"/>
              <a:gd name="T5" fmla="*/ 2147483646 h 694"/>
              <a:gd name="T6" fmla="*/ 2147483646 w 489"/>
              <a:gd name="T7" fmla="*/ 2147483646 h 694"/>
              <a:gd name="T8" fmla="*/ 2147483646 w 489"/>
              <a:gd name="T9" fmla="*/ 2147483646 h 694"/>
              <a:gd name="T10" fmla="*/ 2147483646 w 489"/>
              <a:gd name="T11" fmla="*/ 2147483646 h 694"/>
              <a:gd name="T12" fmla="*/ 2147483646 w 489"/>
              <a:gd name="T13" fmla="*/ 2147483646 h 694"/>
              <a:gd name="T14" fmla="*/ 2147483646 w 489"/>
              <a:gd name="T15" fmla="*/ 2147483646 h 694"/>
              <a:gd name="T16" fmla="*/ 2147483646 w 489"/>
              <a:gd name="T17" fmla="*/ 2147483646 h 694"/>
              <a:gd name="T18" fmla="*/ 2147483646 w 489"/>
              <a:gd name="T19" fmla="*/ 2147483646 h 6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9" h="694">
                <a:moveTo>
                  <a:pt x="190" y="501"/>
                </a:moveTo>
                <a:cubicBezTo>
                  <a:pt x="229" y="437"/>
                  <a:pt x="271" y="360"/>
                  <a:pt x="318" y="285"/>
                </a:cubicBezTo>
                <a:cubicBezTo>
                  <a:pt x="365" y="210"/>
                  <a:pt x="459" y="100"/>
                  <a:pt x="474" y="53"/>
                </a:cubicBezTo>
                <a:cubicBezTo>
                  <a:pt x="489" y="6"/>
                  <a:pt x="431" y="0"/>
                  <a:pt x="406" y="1"/>
                </a:cubicBezTo>
                <a:cubicBezTo>
                  <a:pt x="381" y="2"/>
                  <a:pt x="358" y="17"/>
                  <a:pt x="322" y="57"/>
                </a:cubicBezTo>
                <a:cubicBezTo>
                  <a:pt x="286" y="97"/>
                  <a:pt x="234" y="176"/>
                  <a:pt x="192" y="244"/>
                </a:cubicBezTo>
                <a:cubicBezTo>
                  <a:pt x="150" y="312"/>
                  <a:pt x="102" y="397"/>
                  <a:pt x="70" y="465"/>
                </a:cubicBezTo>
                <a:cubicBezTo>
                  <a:pt x="38" y="533"/>
                  <a:pt x="0" y="615"/>
                  <a:pt x="2" y="649"/>
                </a:cubicBezTo>
                <a:cubicBezTo>
                  <a:pt x="4" y="683"/>
                  <a:pt x="51" y="694"/>
                  <a:pt x="82" y="669"/>
                </a:cubicBezTo>
                <a:cubicBezTo>
                  <a:pt x="113" y="644"/>
                  <a:pt x="155" y="563"/>
                  <a:pt x="190" y="501"/>
                </a:cubicBez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F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70" name="Freeform 40" descr="50%-os"/>
          <p:cNvSpPr>
            <a:spLocks/>
          </p:cNvSpPr>
          <p:nvPr/>
        </p:nvSpPr>
        <p:spPr bwMode="auto">
          <a:xfrm rot="100175" flipH="1">
            <a:off x="8904288" y="981076"/>
            <a:ext cx="800100" cy="1101725"/>
          </a:xfrm>
          <a:custGeom>
            <a:avLst/>
            <a:gdLst>
              <a:gd name="T0" fmla="*/ 2147483646 w 489"/>
              <a:gd name="T1" fmla="*/ 2147483646 h 694"/>
              <a:gd name="T2" fmla="*/ 2147483646 w 489"/>
              <a:gd name="T3" fmla="*/ 2147483646 h 694"/>
              <a:gd name="T4" fmla="*/ 2147483646 w 489"/>
              <a:gd name="T5" fmla="*/ 2147483646 h 694"/>
              <a:gd name="T6" fmla="*/ 2147483646 w 489"/>
              <a:gd name="T7" fmla="*/ 2147483646 h 694"/>
              <a:gd name="T8" fmla="*/ 2147483646 w 489"/>
              <a:gd name="T9" fmla="*/ 2147483646 h 694"/>
              <a:gd name="T10" fmla="*/ 2147483646 w 489"/>
              <a:gd name="T11" fmla="*/ 2147483646 h 694"/>
              <a:gd name="T12" fmla="*/ 2147483646 w 489"/>
              <a:gd name="T13" fmla="*/ 2147483646 h 694"/>
              <a:gd name="T14" fmla="*/ 2147483646 w 489"/>
              <a:gd name="T15" fmla="*/ 2147483646 h 694"/>
              <a:gd name="T16" fmla="*/ 2147483646 w 489"/>
              <a:gd name="T17" fmla="*/ 2147483646 h 694"/>
              <a:gd name="T18" fmla="*/ 2147483646 w 489"/>
              <a:gd name="T19" fmla="*/ 2147483646 h 6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9" h="694">
                <a:moveTo>
                  <a:pt x="190" y="501"/>
                </a:moveTo>
                <a:cubicBezTo>
                  <a:pt x="229" y="437"/>
                  <a:pt x="271" y="360"/>
                  <a:pt x="318" y="285"/>
                </a:cubicBezTo>
                <a:cubicBezTo>
                  <a:pt x="365" y="210"/>
                  <a:pt x="459" y="100"/>
                  <a:pt x="474" y="53"/>
                </a:cubicBezTo>
                <a:cubicBezTo>
                  <a:pt x="489" y="6"/>
                  <a:pt x="431" y="0"/>
                  <a:pt x="406" y="1"/>
                </a:cubicBezTo>
                <a:cubicBezTo>
                  <a:pt x="381" y="2"/>
                  <a:pt x="358" y="17"/>
                  <a:pt x="322" y="57"/>
                </a:cubicBezTo>
                <a:cubicBezTo>
                  <a:pt x="286" y="97"/>
                  <a:pt x="234" y="176"/>
                  <a:pt x="192" y="244"/>
                </a:cubicBezTo>
                <a:cubicBezTo>
                  <a:pt x="150" y="312"/>
                  <a:pt x="102" y="397"/>
                  <a:pt x="70" y="465"/>
                </a:cubicBezTo>
                <a:cubicBezTo>
                  <a:pt x="38" y="533"/>
                  <a:pt x="0" y="615"/>
                  <a:pt x="2" y="649"/>
                </a:cubicBezTo>
                <a:cubicBezTo>
                  <a:pt x="4" y="683"/>
                  <a:pt x="51" y="694"/>
                  <a:pt x="82" y="669"/>
                </a:cubicBezTo>
                <a:cubicBezTo>
                  <a:pt x="113" y="644"/>
                  <a:pt x="155" y="563"/>
                  <a:pt x="190" y="501"/>
                </a:cubicBez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F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71" name="Freeform 41"/>
          <p:cNvSpPr>
            <a:spLocks/>
          </p:cNvSpPr>
          <p:nvPr/>
        </p:nvSpPr>
        <p:spPr bwMode="auto">
          <a:xfrm flipH="1">
            <a:off x="4891089" y="1374775"/>
            <a:ext cx="338137" cy="503238"/>
          </a:xfrm>
          <a:custGeom>
            <a:avLst/>
            <a:gdLst>
              <a:gd name="T0" fmla="*/ 2147483646 w 241"/>
              <a:gd name="T1" fmla="*/ 2147483646 h 317"/>
              <a:gd name="T2" fmla="*/ 2147483646 w 241"/>
              <a:gd name="T3" fmla="*/ 2147483646 h 317"/>
              <a:gd name="T4" fmla="*/ 2147483646 w 241"/>
              <a:gd name="T5" fmla="*/ 2147483646 h 317"/>
              <a:gd name="T6" fmla="*/ 2147483646 w 241"/>
              <a:gd name="T7" fmla="*/ 2147483646 h 317"/>
              <a:gd name="T8" fmla="*/ 2147483646 w 241"/>
              <a:gd name="T9" fmla="*/ 2147483646 h 317"/>
              <a:gd name="T10" fmla="*/ 2147483646 w 241"/>
              <a:gd name="T11" fmla="*/ 2147483646 h 317"/>
              <a:gd name="T12" fmla="*/ 2147483646 w 241"/>
              <a:gd name="T13" fmla="*/ 2147483646 h 3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1" h="317">
                <a:moveTo>
                  <a:pt x="84" y="6"/>
                </a:moveTo>
                <a:cubicBezTo>
                  <a:pt x="52" y="0"/>
                  <a:pt x="0" y="45"/>
                  <a:pt x="8" y="86"/>
                </a:cubicBezTo>
                <a:cubicBezTo>
                  <a:pt x="16" y="127"/>
                  <a:pt x="101" y="212"/>
                  <a:pt x="132" y="250"/>
                </a:cubicBezTo>
                <a:cubicBezTo>
                  <a:pt x="163" y="288"/>
                  <a:pt x="178" y="317"/>
                  <a:pt x="196" y="314"/>
                </a:cubicBezTo>
                <a:cubicBezTo>
                  <a:pt x="214" y="311"/>
                  <a:pt x="239" y="262"/>
                  <a:pt x="240" y="230"/>
                </a:cubicBezTo>
                <a:cubicBezTo>
                  <a:pt x="241" y="198"/>
                  <a:pt x="229" y="156"/>
                  <a:pt x="203" y="119"/>
                </a:cubicBezTo>
                <a:cubicBezTo>
                  <a:pt x="177" y="82"/>
                  <a:pt x="116" y="12"/>
                  <a:pt x="84" y="6"/>
                </a:cubicBezTo>
                <a:close/>
              </a:path>
            </a:pathLst>
          </a:custGeom>
          <a:solidFill>
            <a:srgbClr val="FF66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72" name="Freeform 42"/>
          <p:cNvSpPr>
            <a:spLocks/>
          </p:cNvSpPr>
          <p:nvPr/>
        </p:nvSpPr>
        <p:spPr bwMode="auto">
          <a:xfrm flipH="1">
            <a:off x="4337050" y="1190626"/>
            <a:ext cx="730250" cy="892175"/>
          </a:xfrm>
          <a:custGeom>
            <a:avLst/>
            <a:gdLst>
              <a:gd name="T0" fmla="*/ 2147483646 w 513"/>
              <a:gd name="T1" fmla="*/ 2147483646 h 562"/>
              <a:gd name="T2" fmla="*/ 2147483646 w 513"/>
              <a:gd name="T3" fmla="*/ 2147483646 h 562"/>
              <a:gd name="T4" fmla="*/ 2147483646 w 513"/>
              <a:gd name="T5" fmla="*/ 2147483646 h 562"/>
              <a:gd name="T6" fmla="*/ 2147483646 w 513"/>
              <a:gd name="T7" fmla="*/ 2147483646 h 562"/>
              <a:gd name="T8" fmla="*/ 2147483646 w 513"/>
              <a:gd name="T9" fmla="*/ 2147483646 h 562"/>
              <a:gd name="T10" fmla="*/ 2147483646 w 513"/>
              <a:gd name="T11" fmla="*/ 2147483646 h 562"/>
              <a:gd name="T12" fmla="*/ 2147483646 w 513"/>
              <a:gd name="T13" fmla="*/ 2147483646 h 562"/>
              <a:gd name="T14" fmla="*/ 2147483646 w 513"/>
              <a:gd name="T15" fmla="*/ 2147483646 h 562"/>
              <a:gd name="T16" fmla="*/ 2147483646 w 513"/>
              <a:gd name="T17" fmla="*/ 2147483646 h 562"/>
              <a:gd name="T18" fmla="*/ 2147483646 w 513"/>
              <a:gd name="T19" fmla="*/ 2147483646 h 5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3" h="562">
                <a:moveTo>
                  <a:pt x="401" y="543"/>
                </a:moveTo>
                <a:cubicBezTo>
                  <a:pt x="435" y="529"/>
                  <a:pt x="513" y="508"/>
                  <a:pt x="513" y="459"/>
                </a:cubicBezTo>
                <a:cubicBezTo>
                  <a:pt x="513" y="410"/>
                  <a:pt x="439" y="311"/>
                  <a:pt x="402" y="248"/>
                </a:cubicBezTo>
                <a:cubicBezTo>
                  <a:pt x="365" y="185"/>
                  <a:pt x="329" y="124"/>
                  <a:pt x="293" y="83"/>
                </a:cubicBezTo>
                <a:cubicBezTo>
                  <a:pt x="257" y="42"/>
                  <a:pt x="232" y="6"/>
                  <a:pt x="185" y="3"/>
                </a:cubicBezTo>
                <a:cubicBezTo>
                  <a:pt x="138" y="0"/>
                  <a:pt x="18" y="22"/>
                  <a:pt x="9" y="63"/>
                </a:cubicBezTo>
                <a:cubicBezTo>
                  <a:pt x="0" y="104"/>
                  <a:pt x="101" y="187"/>
                  <a:pt x="129" y="248"/>
                </a:cubicBezTo>
                <a:cubicBezTo>
                  <a:pt x="157" y="309"/>
                  <a:pt x="145" y="380"/>
                  <a:pt x="175" y="429"/>
                </a:cubicBezTo>
                <a:cubicBezTo>
                  <a:pt x="205" y="478"/>
                  <a:pt x="271" y="524"/>
                  <a:pt x="309" y="543"/>
                </a:cubicBezTo>
                <a:cubicBezTo>
                  <a:pt x="347" y="562"/>
                  <a:pt x="367" y="557"/>
                  <a:pt x="401" y="543"/>
                </a:cubicBezTo>
                <a:close/>
              </a:path>
            </a:pathLst>
          </a:custGeom>
          <a:solidFill>
            <a:srgbClr val="3366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73" name="Text Box 45"/>
          <p:cNvSpPr txBox="1">
            <a:spLocks noChangeArrowheads="1"/>
          </p:cNvSpPr>
          <p:nvPr/>
        </p:nvSpPr>
        <p:spPr bwMode="auto">
          <a:xfrm>
            <a:off x="5519738" y="3644901"/>
            <a:ext cx="12239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1C1C1C"/>
                </a:solidFill>
              </a:rPr>
              <a:t>lemniscus medialis</a:t>
            </a:r>
          </a:p>
        </p:txBody>
      </p:sp>
      <p:sp>
        <p:nvSpPr>
          <p:cNvPr id="14374" name="Text Box 46"/>
          <p:cNvSpPr txBox="1">
            <a:spLocks noChangeArrowheads="1"/>
          </p:cNvSpPr>
          <p:nvPr/>
        </p:nvSpPr>
        <p:spPr bwMode="auto">
          <a:xfrm>
            <a:off x="4367214" y="620713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1C1C1C"/>
                </a:solidFill>
              </a:rPr>
              <a:t>Gr</a:t>
            </a:r>
          </a:p>
        </p:txBody>
      </p:sp>
      <p:sp>
        <p:nvSpPr>
          <p:cNvPr id="14375" name="Text Box 47"/>
          <p:cNvSpPr txBox="1">
            <a:spLocks noChangeArrowheads="1"/>
          </p:cNvSpPr>
          <p:nvPr/>
        </p:nvSpPr>
        <p:spPr bwMode="auto">
          <a:xfrm>
            <a:off x="3143251" y="692151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1C1C1C"/>
                </a:solidFill>
              </a:rPr>
              <a:t>Cu</a:t>
            </a:r>
          </a:p>
        </p:txBody>
      </p:sp>
      <p:sp>
        <p:nvSpPr>
          <p:cNvPr id="14376" name="Text Box 48"/>
          <p:cNvSpPr txBox="1">
            <a:spLocks noChangeArrowheads="1"/>
          </p:cNvSpPr>
          <p:nvPr/>
        </p:nvSpPr>
        <p:spPr bwMode="auto">
          <a:xfrm>
            <a:off x="3521076" y="3208338"/>
            <a:ext cx="1223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/>
              <a:t>Amb</a:t>
            </a:r>
          </a:p>
        </p:txBody>
      </p:sp>
      <p:sp>
        <p:nvSpPr>
          <p:cNvPr id="14377" name="Text Box 50"/>
          <p:cNvSpPr txBox="1">
            <a:spLocks noChangeArrowheads="1"/>
          </p:cNvSpPr>
          <p:nvPr/>
        </p:nvSpPr>
        <p:spPr bwMode="auto">
          <a:xfrm>
            <a:off x="5016501" y="1412876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/>
              <a:t>XII</a:t>
            </a:r>
          </a:p>
        </p:txBody>
      </p:sp>
      <p:sp>
        <p:nvSpPr>
          <p:cNvPr id="14378" name="Text Box 51"/>
          <p:cNvSpPr txBox="1">
            <a:spLocks noChangeArrowheads="1"/>
          </p:cNvSpPr>
          <p:nvPr/>
        </p:nvSpPr>
        <p:spPr bwMode="auto">
          <a:xfrm>
            <a:off x="8904289" y="3141664"/>
            <a:ext cx="7191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1C1C1C"/>
                </a:solidFill>
              </a:rPr>
              <a:t>tst</a:t>
            </a:r>
          </a:p>
        </p:txBody>
      </p:sp>
      <p:sp>
        <p:nvSpPr>
          <p:cNvPr id="14379" name="Text Box 52"/>
          <p:cNvSpPr txBox="1">
            <a:spLocks noChangeArrowheads="1"/>
          </p:cNvSpPr>
          <p:nvPr/>
        </p:nvSpPr>
        <p:spPr bwMode="auto">
          <a:xfrm>
            <a:off x="9091613" y="2236788"/>
            <a:ext cx="6477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1C1C1C"/>
                </a:solidFill>
              </a:rPr>
              <a:t>tspV</a:t>
            </a:r>
          </a:p>
        </p:txBody>
      </p:sp>
      <p:sp>
        <p:nvSpPr>
          <p:cNvPr id="14380" name="Text Box 57"/>
          <p:cNvSpPr txBox="1">
            <a:spLocks noChangeArrowheads="1"/>
          </p:cNvSpPr>
          <p:nvPr/>
        </p:nvSpPr>
        <p:spPr bwMode="auto">
          <a:xfrm>
            <a:off x="5232401" y="836613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1C1C1C"/>
                </a:solidFill>
              </a:rPr>
              <a:t>NDX</a:t>
            </a:r>
          </a:p>
        </p:txBody>
      </p:sp>
      <p:sp>
        <p:nvSpPr>
          <p:cNvPr id="14381" name="Line 58"/>
          <p:cNvSpPr>
            <a:spLocks noChangeShapeType="1"/>
          </p:cNvSpPr>
          <p:nvPr/>
        </p:nvSpPr>
        <p:spPr bwMode="auto">
          <a:xfrm flipH="1">
            <a:off x="5016500" y="1125538"/>
            <a:ext cx="431800" cy="431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82" name="Text Box 59"/>
          <p:cNvSpPr txBox="1">
            <a:spLocks noChangeArrowheads="1"/>
          </p:cNvSpPr>
          <p:nvPr/>
        </p:nvSpPr>
        <p:spPr bwMode="auto">
          <a:xfrm>
            <a:off x="4224339" y="15573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/>
              <a:t>Sol</a:t>
            </a:r>
          </a:p>
        </p:txBody>
      </p:sp>
      <p:sp>
        <p:nvSpPr>
          <p:cNvPr id="14383" name="Oval 60" descr="Kis rácsok"/>
          <p:cNvSpPr>
            <a:spLocks noChangeArrowheads="1"/>
          </p:cNvSpPr>
          <p:nvPr/>
        </p:nvSpPr>
        <p:spPr bwMode="auto">
          <a:xfrm rot="1187364">
            <a:off x="2424114" y="1916114"/>
            <a:ext cx="142875" cy="720725"/>
          </a:xfrm>
          <a:prstGeom prst="ellips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84" name="Oval 61" descr="Kis rácsok"/>
          <p:cNvSpPr>
            <a:spLocks noChangeArrowheads="1"/>
          </p:cNvSpPr>
          <p:nvPr/>
        </p:nvSpPr>
        <p:spPr bwMode="auto">
          <a:xfrm rot="9526849">
            <a:off x="2425701" y="2794000"/>
            <a:ext cx="142875" cy="719138"/>
          </a:xfrm>
          <a:prstGeom prst="ellips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85" name="Oval 62" descr="Kis rácsok"/>
          <p:cNvSpPr>
            <a:spLocks noChangeArrowheads="1"/>
          </p:cNvSpPr>
          <p:nvPr/>
        </p:nvSpPr>
        <p:spPr bwMode="auto">
          <a:xfrm rot="21000000">
            <a:off x="9696451" y="2060576"/>
            <a:ext cx="142875" cy="720725"/>
          </a:xfrm>
          <a:prstGeom prst="ellips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86" name="Oval 63" descr="Kis rácsok"/>
          <p:cNvSpPr>
            <a:spLocks noChangeArrowheads="1"/>
          </p:cNvSpPr>
          <p:nvPr/>
        </p:nvSpPr>
        <p:spPr bwMode="auto">
          <a:xfrm rot="12060000">
            <a:off x="9625014" y="2781300"/>
            <a:ext cx="142875" cy="719138"/>
          </a:xfrm>
          <a:prstGeom prst="ellips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4387" name="Text Box 64"/>
          <p:cNvSpPr txBox="1">
            <a:spLocks noChangeArrowheads="1"/>
          </p:cNvSpPr>
          <p:nvPr/>
        </p:nvSpPr>
        <p:spPr bwMode="auto">
          <a:xfrm>
            <a:off x="9588500" y="2133601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1C1C1C"/>
                </a:solidFill>
              </a:rPr>
              <a:t>scd</a:t>
            </a:r>
          </a:p>
        </p:txBody>
      </p:sp>
      <p:sp>
        <p:nvSpPr>
          <p:cNvPr id="14388" name="Text Box 65"/>
          <p:cNvSpPr txBox="1">
            <a:spLocks noChangeArrowheads="1"/>
          </p:cNvSpPr>
          <p:nvPr/>
        </p:nvSpPr>
        <p:spPr bwMode="auto">
          <a:xfrm>
            <a:off x="9509125" y="3068638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1C1C1C"/>
                </a:solidFill>
              </a:rPr>
              <a:t>scv</a:t>
            </a:r>
          </a:p>
        </p:txBody>
      </p:sp>
      <p:sp>
        <p:nvSpPr>
          <p:cNvPr id="14389" name="Freeform 66"/>
          <p:cNvSpPr>
            <a:spLocks/>
          </p:cNvSpPr>
          <p:nvPr/>
        </p:nvSpPr>
        <p:spPr bwMode="auto">
          <a:xfrm>
            <a:off x="1839914" y="2565400"/>
            <a:ext cx="2116137" cy="1423988"/>
          </a:xfrm>
          <a:custGeom>
            <a:avLst/>
            <a:gdLst>
              <a:gd name="T0" fmla="*/ 0 w 1333"/>
              <a:gd name="T1" fmla="*/ 2147483646 h 897"/>
              <a:gd name="T2" fmla="*/ 2147483646 w 1333"/>
              <a:gd name="T3" fmla="*/ 2147483646 h 897"/>
              <a:gd name="T4" fmla="*/ 2147483646 w 1333"/>
              <a:gd name="T5" fmla="*/ 2147483646 h 897"/>
              <a:gd name="T6" fmla="*/ 2147483646 w 1333"/>
              <a:gd name="T7" fmla="*/ 2147483646 h 897"/>
              <a:gd name="T8" fmla="*/ 2147483646 w 1333"/>
              <a:gd name="T9" fmla="*/ 0 h 8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3" h="897">
                <a:moveTo>
                  <a:pt x="0" y="897"/>
                </a:moveTo>
                <a:cubicBezTo>
                  <a:pt x="93" y="846"/>
                  <a:pt x="345" y="687"/>
                  <a:pt x="549" y="589"/>
                </a:cubicBezTo>
                <a:cubicBezTo>
                  <a:pt x="753" y="491"/>
                  <a:pt x="1109" y="397"/>
                  <a:pt x="1221" y="311"/>
                </a:cubicBezTo>
                <a:cubicBezTo>
                  <a:pt x="1333" y="225"/>
                  <a:pt x="1265" y="124"/>
                  <a:pt x="1221" y="72"/>
                </a:cubicBezTo>
                <a:cubicBezTo>
                  <a:pt x="1177" y="20"/>
                  <a:pt x="1012" y="15"/>
                  <a:pt x="957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90" name="Freeform 67"/>
          <p:cNvSpPr>
            <a:spLocks/>
          </p:cNvSpPr>
          <p:nvPr/>
        </p:nvSpPr>
        <p:spPr bwMode="auto">
          <a:xfrm>
            <a:off x="1917700" y="1892301"/>
            <a:ext cx="2681288" cy="2143125"/>
          </a:xfrm>
          <a:custGeom>
            <a:avLst/>
            <a:gdLst>
              <a:gd name="T0" fmla="*/ 0 w 1689"/>
              <a:gd name="T1" fmla="*/ 2147483646 h 1350"/>
              <a:gd name="T2" fmla="*/ 2147483646 w 1689"/>
              <a:gd name="T3" fmla="*/ 2147483646 h 1350"/>
              <a:gd name="T4" fmla="*/ 2147483646 w 1689"/>
              <a:gd name="T5" fmla="*/ 2147483646 h 1350"/>
              <a:gd name="T6" fmla="*/ 2147483646 w 1689"/>
              <a:gd name="T7" fmla="*/ 2147483646 h 1350"/>
              <a:gd name="T8" fmla="*/ 2147483646 w 1689"/>
              <a:gd name="T9" fmla="*/ 0 h 1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9" h="1350">
                <a:moveTo>
                  <a:pt x="0" y="1350"/>
                </a:moveTo>
                <a:cubicBezTo>
                  <a:pt x="98" y="1292"/>
                  <a:pt x="424" y="1096"/>
                  <a:pt x="591" y="1013"/>
                </a:cubicBezTo>
                <a:cubicBezTo>
                  <a:pt x="758" y="930"/>
                  <a:pt x="876" y="920"/>
                  <a:pt x="1003" y="854"/>
                </a:cubicBezTo>
                <a:cubicBezTo>
                  <a:pt x="1130" y="788"/>
                  <a:pt x="1237" y="757"/>
                  <a:pt x="1351" y="615"/>
                </a:cubicBezTo>
                <a:cubicBezTo>
                  <a:pt x="1465" y="473"/>
                  <a:pt x="1619" y="128"/>
                  <a:pt x="1689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91" name="Freeform 68"/>
          <p:cNvSpPr>
            <a:spLocks/>
          </p:cNvSpPr>
          <p:nvPr/>
        </p:nvSpPr>
        <p:spPr bwMode="auto">
          <a:xfrm>
            <a:off x="1919288" y="1700214"/>
            <a:ext cx="3097212" cy="2376487"/>
          </a:xfrm>
          <a:custGeom>
            <a:avLst/>
            <a:gdLst>
              <a:gd name="T0" fmla="*/ 2147483646 w 1951"/>
              <a:gd name="T1" fmla="*/ 0 h 1497"/>
              <a:gd name="T2" fmla="*/ 2147483646 w 1951"/>
              <a:gd name="T3" fmla="*/ 2147483646 h 1497"/>
              <a:gd name="T4" fmla="*/ 2147483646 w 1951"/>
              <a:gd name="T5" fmla="*/ 2147483646 h 1497"/>
              <a:gd name="T6" fmla="*/ 2147483646 w 1951"/>
              <a:gd name="T7" fmla="*/ 2147483646 h 1497"/>
              <a:gd name="T8" fmla="*/ 2147483646 w 1951"/>
              <a:gd name="T9" fmla="*/ 2147483646 h 1497"/>
              <a:gd name="T10" fmla="*/ 0 w 1951"/>
              <a:gd name="T11" fmla="*/ 2147483646 h 14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51" h="1497">
                <a:moveTo>
                  <a:pt x="1951" y="0"/>
                </a:moveTo>
                <a:cubicBezTo>
                  <a:pt x="1875" y="106"/>
                  <a:pt x="1801" y="208"/>
                  <a:pt x="1724" y="318"/>
                </a:cubicBezTo>
                <a:cubicBezTo>
                  <a:pt x="1647" y="428"/>
                  <a:pt x="1589" y="551"/>
                  <a:pt x="1489" y="657"/>
                </a:cubicBezTo>
                <a:cubicBezTo>
                  <a:pt x="1389" y="763"/>
                  <a:pt x="1293" y="860"/>
                  <a:pt x="1121" y="955"/>
                </a:cubicBezTo>
                <a:cubicBezTo>
                  <a:pt x="949" y="1050"/>
                  <a:pt x="641" y="1135"/>
                  <a:pt x="454" y="1225"/>
                </a:cubicBezTo>
                <a:cubicBezTo>
                  <a:pt x="267" y="1315"/>
                  <a:pt x="132" y="1410"/>
                  <a:pt x="0" y="1497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92" name="Freeform 69"/>
          <p:cNvSpPr>
            <a:spLocks/>
          </p:cNvSpPr>
          <p:nvPr/>
        </p:nvSpPr>
        <p:spPr bwMode="auto">
          <a:xfrm>
            <a:off x="1933576" y="3032126"/>
            <a:ext cx="2265363" cy="1082675"/>
          </a:xfrm>
          <a:custGeom>
            <a:avLst/>
            <a:gdLst>
              <a:gd name="T0" fmla="*/ 2147483646 w 1427"/>
              <a:gd name="T1" fmla="*/ 2147483646 h 682"/>
              <a:gd name="T2" fmla="*/ 2147483646 w 1427"/>
              <a:gd name="T3" fmla="*/ 2147483646 h 682"/>
              <a:gd name="T4" fmla="*/ 2147483646 w 1427"/>
              <a:gd name="T5" fmla="*/ 2147483646 h 682"/>
              <a:gd name="T6" fmla="*/ 2147483646 w 1427"/>
              <a:gd name="T7" fmla="*/ 2147483646 h 682"/>
              <a:gd name="T8" fmla="*/ 2147483646 w 1427"/>
              <a:gd name="T9" fmla="*/ 2147483646 h 682"/>
              <a:gd name="T10" fmla="*/ 0 w 1427"/>
              <a:gd name="T11" fmla="*/ 2147483646 h 6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27" h="682">
                <a:moveTo>
                  <a:pt x="1397" y="159"/>
                </a:moveTo>
                <a:cubicBezTo>
                  <a:pt x="1401" y="139"/>
                  <a:pt x="1427" y="59"/>
                  <a:pt x="1420" y="36"/>
                </a:cubicBezTo>
                <a:cubicBezTo>
                  <a:pt x="1413" y="13"/>
                  <a:pt x="1408" y="0"/>
                  <a:pt x="1352" y="23"/>
                </a:cubicBezTo>
                <a:cubicBezTo>
                  <a:pt x="1296" y="46"/>
                  <a:pt x="1204" y="123"/>
                  <a:pt x="1083" y="176"/>
                </a:cubicBezTo>
                <a:cubicBezTo>
                  <a:pt x="962" y="229"/>
                  <a:pt x="806" y="257"/>
                  <a:pt x="626" y="341"/>
                </a:cubicBezTo>
                <a:cubicBezTo>
                  <a:pt x="446" y="425"/>
                  <a:pt x="130" y="611"/>
                  <a:pt x="0" y="682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93" name="Text Box 65"/>
          <p:cNvSpPr txBox="1">
            <a:spLocks noChangeArrowheads="1"/>
          </p:cNvSpPr>
          <p:nvPr/>
        </p:nvSpPr>
        <p:spPr bwMode="auto">
          <a:xfrm>
            <a:off x="9174163" y="568326"/>
            <a:ext cx="133191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pedunculus cerebellaris inferior</a:t>
            </a:r>
            <a:endParaRPr lang="en-GB" altLang="hu-HU" sz="1800">
              <a:solidFill>
                <a:srgbClr val="000000"/>
              </a:solidFill>
            </a:endParaRPr>
          </a:p>
        </p:txBody>
      </p:sp>
      <p:sp>
        <p:nvSpPr>
          <p:cNvPr id="14394" name="Text Box 64"/>
          <p:cNvSpPr txBox="1">
            <a:spLocks noChangeArrowheads="1"/>
          </p:cNvSpPr>
          <p:nvPr/>
        </p:nvSpPr>
        <p:spPr bwMode="auto">
          <a:xfrm rot="16200000">
            <a:off x="1418432" y="3207545"/>
            <a:ext cx="10795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1C1C1C"/>
                </a:solidFill>
              </a:rPr>
              <a:t>n. vagus</a:t>
            </a:r>
          </a:p>
        </p:txBody>
      </p:sp>
      <p:sp>
        <p:nvSpPr>
          <p:cNvPr id="14395" name="Text Box 66"/>
          <p:cNvSpPr txBox="1">
            <a:spLocks noChangeArrowheads="1"/>
          </p:cNvSpPr>
          <p:nvPr/>
        </p:nvSpPr>
        <p:spPr bwMode="auto">
          <a:xfrm>
            <a:off x="8275639" y="268289"/>
            <a:ext cx="22304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>
                <a:solidFill>
                  <a:srgbClr val="1C1C1C"/>
                </a:solidFill>
              </a:rPr>
              <a:t>NDX: nucl. dorsalin n. X.</a:t>
            </a:r>
          </a:p>
        </p:txBody>
      </p:sp>
      <p:sp>
        <p:nvSpPr>
          <p:cNvPr id="14396" name="Text Box 68"/>
          <p:cNvSpPr txBox="1">
            <a:spLocks noChangeArrowheads="1"/>
          </p:cNvSpPr>
          <p:nvPr/>
        </p:nvSpPr>
        <p:spPr bwMode="auto">
          <a:xfrm>
            <a:off x="2351089" y="5373689"/>
            <a:ext cx="18002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000000"/>
                </a:solidFill>
              </a:rPr>
              <a:t>n. hypoglossus</a:t>
            </a:r>
            <a:endParaRPr lang="en-GB" altLang="hu-HU" sz="1800" b="1">
              <a:solidFill>
                <a:srgbClr val="000000"/>
              </a:solidFill>
            </a:endParaRPr>
          </a:p>
        </p:txBody>
      </p:sp>
      <p:sp>
        <p:nvSpPr>
          <p:cNvPr id="14397" name="Text Box 43"/>
          <p:cNvSpPr txBox="1">
            <a:spLocks noChangeArrowheads="1"/>
          </p:cNvSpPr>
          <p:nvPr/>
        </p:nvSpPr>
        <p:spPr bwMode="auto">
          <a:xfrm>
            <a:off x="3051176" y="4117976"/>
            <a:ext cx="15478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>
                <a:solidFill>
                  <a:srgbClr val="1C1C1C"/>
                </a:solidFill>
              </a:rPr>
              <a:t>nucl. olivaris inf.</a:t>
            </a:r>
          </a:p>
        </p:txBody>
      </p:sp>
      <p:sp>
        <p:nvSpPr>
          <p:cNvPr id="14398" name="Text Box 49"/>
          <p:cNvSpPr txBox="1">
            <a:spLocks noChangeArrowheads="1"/>
          </p:cNvSpPr>
          <p:nvPr/>
        </p:nvSpPr>
        <p:spPr bwMode="auto">
          <a:xfrm>
            <a:off x="2927351" y="2205039"/>
            <a:ext cx="7921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/>
              <a:t>SpV</a:t>
            </a:r>
          </a:p>
        </p:txBody>
      </p:sp>
      <p:sp>
        <p:nvSpPr>
          <p:cNvPr id="14399" name="Text Box 74"/>
          <p:cNvSpPr txBox="1">
            <a:spLocks noChangeArrowheads="1"/>
          </p:cNvSpPr>
          <p:nvPr/>
        </p:nvSpPr>
        <p:spPr bwMode="auto">
          <a:xfrm>
            <a:off x="7966076" y="5265738"/>
            <a:ext cx="241617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dirty="0" err="1">
                <a:solidFill>
                  <a:srgbClr val="1C1C1C"/>
                </a:solidFill>
              </a:rPr>
              <a:t>scd</a:t>
            </a:r>
            <a:r>
              <a:rPr lang="hu-HU" altLang="hu-HU" sz="1400" dirty="0">
                <a:solidFill>
                  <a:srgbClr val="1C1C1C"/>
                </a:solidFill>
              </a:rPr>
              <a:t>: </a:t>
            </a:r>
            <a:r>
              <a:rPr lang="hu-HU" altLang="hu-HU" sz="1400" dirty="0" err="1">
                <a:solidFill>
                  <a:srgbClr val="1C1C1C"/>
                </a:solidFill>
              </a:rPr>
              <a:t>tr</a:t>
            </a:r>
            <a:r>
              <a:rPr lang="hu-HU" altLang="hu-HU" sz="1400" dirty="0">
                <a:solidFill>
                  <a:srgbClr val="1C1C1C"/>
                </a:solidFill>
              </a:rPr>
              <a:t>. </a:t>
            </a:r>
            <a:r>
              <a:rPr lang="hu-HU" altLang="hu-HU" sz="1400" dirty="0" err="1">
                <a:solidFill>
                  <a:srgbClr val="1C1C1C"/>
                </a:solidFill>
              </a:rPr>
              <a:t>spinocerebellaris</a:t>
            </a:r>
            <a:r>
              <a:rPr lang="hu-HU" altLang="hu-HU" sz="1400" dirty="0">
                <a:solidFill>
                  <a:srgbClr val="1C1C1C"/>
                </a:solidFill>
              </a:rPr>
              <a:t> </a:t>
            </a:r>
            <a:r>
              <a:rPr lang="hu-HU" altLang="hu-HU" sz="1400" dirty="0" err="1">
                <a:solidFill>
                  <a:srgbClr val="1C1C1C"/>
                </a:solidFill>
              </a:rPr>
              <a:t>dorsalis</a:t>
            </a:r>
            <a:endParaRPr lang="hu-HU" altLang="hu-HU" sz="1400" dirty="0">
              <a:solidFill>
                <a:srgbClr val="1C1C1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dirty="0" err="1">
                <a:solidFill>
                  <a:srgbClr val="1C1C1C"/>
                </a:solidFill>
              </a:rPr>
              <a:t>scv</a:t>
            </a:r>
            <a:r>
              <a:rPr lang="hu-HU" altLang="hu-HU" sz="1400" dirty="0">
                <a:solidFill>
                  <a:srgbClr val="1C1C1C"/>
                </a:solidFill>
              </a:rPr>
              <a:t>: </a:t>
            </a:r>
            <a:r>
              <a:rPr lang="hu-HU" altLang="hu-HU" sz="1400" dirty="0" err="1">
                <a:solidFill>
                  <a:srgbClr val="1C1C1C"/>
                </a:solidFill>
              </a:rPr>
              <a:t>tr</a:t>
            </a:r>
            <a:r>
              <a:rPr lang="hu-HU" altLang="hu-HU" sz="1400" dirty="0">
                <a:solidFill>
                  <a:srgbClr val="1C1C1C"/>
                </a:solidFill>
              </a:rPr>
              <a:t>. </a:t>
            </a:r>
            <a:r>
              <a:rPr lang="hu-HU" altLang="hu-HU" sz="1400" dirty="0" err="1">
                <a:solidFill>
                  <a:srgbClr val="1C1C1C"/>
                </a:solidFill>
              </a:rPr>
              <a:t>spinocerebellaris</a:t>
            </a:r>
            <a:r>
              <a:rPr lang="hu-HU" altLang="hu-HU" sz="1400" dirty="0">
                <a:solidFill>
                  <a:srgbClr val="1C1C1C"/>
                </a:solidFill>
              </a:rPr>
              <a:t> </a:t>
            </a:r>
            <a:r>
              <a:rPr lang="hu-HU" altLang="hu-HU" sz="1400" dirty="0" err="1">
                <a:solidFill>
                  <a:srgbClr val="1C1C1C"/>
                </a:solidFill>
              </a:rPr>
              <a:t>ventralis</a:t>
            </a:r>
            <a:endParaRPr lang="hu-HU" altLang="hu-HU" sz="1400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376608" y="216912"/>
            <a:ext cx="9942022" cy="6567053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2279650" y="549276"/>
            <a:ext cx="3949700" cy="5846763"/>
          </a:xfrm>
          <a:custGeom>
            <a:avLst/>
            <a:gdLst>
              <a:gd name="T0" fmla="*/ 2147483646 w 2488"/>
              <a:gd name="T1" fmla="*/ 2147483646 h 3683"/>
              <a:gd name="T2" fmla="*/ 2147483646 w 2488"/>
              <a:gd name="T3" fmla="*/ 2147483646 h 3683"/>
              <a:gd name="T4" fmla="*/ 2147483646 w 2488"/>
              <a:gd name="T5" fmla="*/ 2147483646 h 3683"/>
              <a:gd name="T6" fmla="*/ 2147483646 w 2488"/>
              <a:gd name="T7" fmla="*/ 2147483646 h 3683"/>
              <a:gd name="T8" fmla="*/ 2147483646 w 2488"/>
              <a:gd name="T9" fmla="*/ 2147483646 h 3683"/>
              <a:gd name="T10" fmla="*/ 2147483646 w 2488"/>
              <a:gd name="T11" fmla="*/ 2147483646 h 3683"/>
              <a:gd name="T12" fmla="*/ 2147483646 w 2488"/>
              <a:gd name="T13" fmla="*/ 2147483646 h 3683"/>
              <a:gd name="T14" fmla="*/ 2147483646 w 2488"/>
              <a:gd name="T15" fmla="*/ 2147483646 h 3683"/>
              <a:gd name="T16" fmla="*/ 2147483646 w 2488"/>
              <a:gd name="T17" fmla="*/ 2147483646 h 3683"/>
              <a:gd name="T18" fmla="*/ 2147483646 w 2488"/>
              <a:gd name="T19" fmla="*/ 2147483646 h 3683"/>
              <a:gd name="T20" fmla="*/ 2147483646 w 2488"/>
              <a:gd name="T21" fmla="*/ 2147483646 h 3683"/>
              <a:gd name="T22" fmla="*/ 2147483646 w 2488"/>
              <a:gd name="T23" fmla="*/ 2147483646 h 3683"/>
              <a:gd name="T24" fmla="*/ 2147483646 w 2488"/>
              <a:gd name="T25" fmla="*/ 2147483646 h 3683"/>
              <a:gd name="T26" fmla="*/ 2147483646 w 2488"/>
              <a:gd name="T27" fmla="*/ 2147483646 h 3683"/>
              <a:gd name="T28" fmla="*/ 2147483646 w 2488"/>
              <a:gd name="T29" fmla="*/ 2147483646 h 3683"/>
              <a:gd name="T30" fmla="*/ 2147483646 w 2488"/>
              <a:gd name="T31" fmla="*/ 2147483646 h 3683"/>
              <a:gd name="T32" fmla="*/ 2147483646 w 2488"/>
              <a:gd name="T33" fmla="*/ 2147483646 h 3683"/>
              <a:gd name="T34" fmla="*/ 2147483646 w 2488"/>
              <a:gd name="T35" fmla="*/ 2147483646 h 3683"/>
              <a:gd name="T36" fmla="*/ 2147483646 w 2488"/>
              <a:gd name="T37" fmla="*/ 2147483646 h 3683"/>
              <a:gd name="T38" fmla="*/ 2147483646 w 2488"/>
              <a:gd name="T39" fmla="*/ 2147483646 h 3683"/>
              <a:gd name="T40" fmla="*/ 2147483646 w 2488"/>
              <a:gd name="T41" fmla="*/ 2147483646 h 3683"/>
              <a:gd name="T42" fmla="*/ 2147483646 w 2488"/>
              <a:gd name="T43" fmla="*/ 2147483646 h 3683"/>
              <a:gd name="T44" fmla="*/ 2147483646 w 2488"/>
              <a:gd name="T45" fmla="*/ 2147483646 h 368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88" h="3683">
                <a:moveTo>
                  <a:pt x="2488" y="82"/>
                </a:moveTo>
                <a:cubicBezTo>
                  <a:pt x="2427" y="69"/>
                  <a:pt x="2234" y="2"/>
                  <a:pt x="2123" y="1"/>
                </a:cubicBezTo>
                <a:cubicBezTo>
                  <a:pt x="2012" y="0"/>
                  <a:pt x="1939" y="68"/>
                  <a:pt x="1824" y="77"/>
                </a:cubicBezTo>
                <a:cubicBezTo>
                  <a:pt x="1709" y="86"/>
                  <a:pt x="1556" y="50"/>
                  <a:pt x="1435" y="56"/>
                </a:cubicBezTo>
                <a:cubicBezTo>
                  <a:pt x="1314" y="62"/>
                  <a:pt x="1190" y="82"/>
                  <a:pt x="1095" y="112"/>
                </a:cubicBezTo>
                <a:cubicBezTo>
                  <a:pt x="1000" y="142"/>
                  <a:pt x="944" y="178"/>
                  <a:pt x="866" y="237"/>
                </a:cubicBezTo>
                <a:cubicBezTo>
                  <a:pt x="788" y="296"/>
                  <a:pt x="713" y="413"/>
                  <a:pt x="630" y="466"/>
                </a:cubicBezTo>
                <a:cubicBezTo>
                  <a:pt x="547" y="519"/>
                  <a:pt x="448" y="508"/>
                  <a:pt x="367" y="556"/>
                </a:cubicBezTo>
                <a:cubicBezTo>
                  <a:pt x="286" y="604"/>
                  <a:pt x="205" y="656"/>
                  <a:pt x="146" y="757"/>
                </a:cubicBezTo>
                <a:cubicBezTo>
                  <a:pt x="87" y="858"/>
                  <a:pt x="20" y="1027"/>
                  <a:pt x="10" y="1165"/>
                </a:cubicBezTo>
                <a:cubicBezTo>
                  <a:pt x="0" y="1303"/>
                  <a:pt x="51" y="1470"/>
                  <a:pt x="89" y="1583"/>
                </a:cubicBezTo>
                <a:cubicBezTo>
                  <a:pt x="127" y="1696"/>
                  <a:pt x="207" y="1725"/>
                  <a:pt x="237" y="1845"/>
                </a:cubicBezTo>
                <a:cubicBezTo>
                  <a:pt x="267" y="1965"/>
                  <a:pt x="218" y="2138"/>
                  <a:pt x="270" y="2305"/>
                </a:cubicBezTo>
                <a:cubicBezTo>
                  <a:pt x="322" y="2472"/>
                  <a:pt x="429" y="2715"/>
                  <a:pt x="547" y="2846"/>
                </a:cubicBezTo>
                <a:cubicBezTo>
                  <a:pt x="665" y="2977"/>
                  <a:pt x="859" y="3038"/>
                  <a:pt x="977" y="3089"/>
                </a:cubicBezTo>
                <a:cubicBezTo>
                  <a:pt x="1095" y="3140"/>
                  <a:pt x="1159" y="3087"/>
                  <a:pt x="1255" y="3152"/>
                </a:cubicBezTo>
                <a:cubicBezTo>
                  <a:pt x="1351" y="3217"/>
                  <a:pt x="1419" y="3393"/>
                  <a:pt x="1552" y="3478"/>
                </a:cubicBezTo>
                <a:cubicBezTo>
                  <a:pt x="1685" y="3563"/>
                  <a:pt x="1907" y="3637"/>
                  <a:pt x="2051" y="3660"/>
                </a:cubicBezTo>
                <a:cubicBezTo>
                  <a:pt x="2195" y="3683"/>
                  <a:pt x="2345" y="3658"/>
                  <a:pt x="2414" y="3614"/>
                </a:cubicBezTo>
                <a:cubicBezTo>
                  <a:pt x="2483" y="3570"/>
                  <a:pt x="2455" y="3483"/>
                  <a:pt x="2463" y="3394"/>
                </a:cubicBezTo>
                <a:cubicBezTo>
                  <a:pt x="2471" y="3305"/>
                  <a:pt x="2460" y="3146"/>
                  <a:pt x="2461" y="3080"/>
                </a:cubicBezTo>
                <a:cubicBezTo>
                  <a:pt x="2462" y="3014"/>
                  <a:pt x="2469" y="3012"/>
                  <a:pt x="2470" y="2999"/>
                </a:cubicBezTo>
                <a:cubicBezTo>
                  <a:pt x="2471" y="2986"/>
                  <a:pt x="2470" y="2999"/>
                  <a:pt x="2470" y="2999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2816226" y="1831975"/>
            <a:ext cx="3421063" cy="2401888"/>
          </a:xfrm>
          <a:custGeom>
            <a:avLst/>
            <a:gdLst>
              <a:gd name="T0" fmla="*/ 2147483646 w 2155"/>
              <a:gd name="T1" fmla="*/ 2147483646 h 1513"/>
              <a:gd name="T2" fmla="*/ 2147483646 w 2155"/>
              <a:gd name="T3" fmla="*/ 2147483646 h 1513"/>
              <a:gd name="T4" fmla="*/ 2147483646 w 2155"/>
              <a:gd name="T5" fmla="*/ 2147483646 h 1513"/>
              <a:gd name="T6" fmla="*/ 2147483646 w 2155"/>
              <a:gd name="T7" fmla="*/ 2147483646 h 1513"/>
              <a:gd name="T8" fmla="*/ 2147483646 w 2155"/>
              <a:gd name="T9" fmla="*/ 2147483646 h 1513"/>
              <a:gd name="T10" fmla="*/ 2147483646 w 2155"/>
              <a:gd name="T11" fmla="*/ 2147483646 h 1513"/>
              <a:gd name="T12" fmla="*/ 2147483646 w 2155"/>
              <a:gd name="T13" fmla="*/ 2147483646 h 1513"/>
              <a:gd name="T14" fmla="*/ 2147483646 w 2155"/>
              <a:gd name="T15" fmla="*/ 2147483646 h 1513"/>
              <a:gd name="T16" fmla="*/ 2147483646 w 2155"/>
              <a:gd name="T17" fmla="*/ 2147483646 h 1513"/>
              <a:gd name="T18" fmla="*/ 0 w 2155"/>
              <a:gd name="T19" fmla="*/ 2147483646 h 1513"/>
              <a:gd name="T20" fmla="*/ 2147483646 w 2155"/>
              <a:gd name="T21" fmla="*/ 2147483646 h 1513"/>
              <a:gd name="T22" fmla="*/ 2147483646 w 2155"/>
              <a:gd name="T23" fmla="*/ 2147483646 h 1513"/>
              <a:gd name="T24" fmla="*/ 2147483646 w 2155"/>
              <a:gd name="T25" fmla="*/ 2147483646 h 1513"/>
              <a:gd name="T26" fmla="*/ 2147483646 w 2155"/>
              <a:gd name="T27" fmla="*/ 2147483646 h 1513"/>
              <a:gd name="T28" fmla="*/ 2147483646 w 2155"/>
              <a:gd name="T29" fmla="*/ 2147483646 h 1513"/>
              <a:gd name="T30" fmla="*/ 2147483646 w 2155"/>
              <a:gd name="T31" fmla="*/ 2147483646 h 1513"/>
              <a:gd name="T32" fmla="*/ 2147483646 w 2155"/>
              <a:gd name="T33" fmla="*/ 2147483646 h 1513"/>
              <a:gd name="T34" fmla="*/ 2147483646 w 2155"/>
              <a:gd name="T35" fmla="*/ 2147483646 h 1513"/>
              <a:gd name="T36" fmla="*/ 2147483646 w 2155"/>
              <a:gd name="T37" fmla="*/ 2147483646 h 1513"/>
              <a:gd name="T38" fmla="*/ 2147483646 w 2155"/>
              <a:gd name="T39" fmla="*/ 2147483646 h 1513"/>
              <a:gd name="T40" fmla="*/ 2147483646 w 2155"/>
              <a:gd name="T41" fmla="*/ 2147483646 h 1513"/>
              <a:gd name="T42" fmla="*/ 2147483646 w 2155"/>
              <a:gd name="T43" fmla="*/ 2147483646 h 1513"/>
              <a:gd name="T44" fmla="*/ 2147483646 w 2155"/>
              <a:gd name="T45" fmla="*/ 2147483646 h 1513"/>
              <a:gd name="T46" fmla="*/ 2147483646 w 2155"/>
              <a:gd name="T47" fmla="*/ 2147483646 h 1513"/>
              <a:gd name="T48" fmla="*/ 2147483646 w 2155"/>
              <a:gd name="T49" fmla="*/ 2147483646 h 1513"/>
              <a:gd name="T50" fmla="*/ 2147483646 w 2155"/>
              <a:gd name="T51" fmla="*/ 2147483646 h 15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55" h="1513">
                <a:moveTo>
                  <a:pt x="2132" y="53"/>
                </a:moveTo>
                <a:cubicBezTo>
                  <a:pt x="2060" y="61"/>
                  <a:pt x="1989" y="69"/>
                  <a:pt x="1906" y="99"/>
                </a:cubicBezTo>
                <a:cubicBezTo>
                  <a:pt x="1823" y="129"/>
                  <a:pt x="1716" y="198"/>
                  <a:pt x="1633" y="235"/>
                </a:cubicBezTo>
                <a:cubicBezTo>
                  <a:pt x="1550" y="272"/>
                  <a:pt x="1490" y="309"/>
                  <a:pt x="1407" y="324"/>
                </a:cubicBezTo>
                <a:cubicBezTo>
                  <a:pt x="1324" y="339"/>
                  <a:pt x="1247" y="363"/>
                  <a:pt x="1134" y="326"/>
                </a:cubicBezTo>
                <a:cubicBezTo>
                  <a:pt x="1021" y="289"/>
                  <a:pt x="847" y="152"/>
                  <a:pt x="726" y="99"/>
                </a:cubicBezTo>
                <a:cubicBezTo>
                  <a:pt x="605" y="46"/>
                  <a:pt x="492" y="16"/>
                  <a:pt x="409" y="8"/>
                </a:cubicBezTo>
                <a:cubicBezTo>
                  <a:pt x="326" y="0"/>
                  <a:pt x="280" y="23"/>
                  <a:pt x="227" y="53"/>
                </a:cubicBezTo>
                <a:cubicBezTo>
                  <a:pt x="174" y="83"/>
                  <a:pt x="129" y="130"/>
                  <a:pt x="91" y="190"/>
                </a:cubicBezTo>
                <a:cubicBezTo>
                  <a:pt x="53" y="250"/>
                  <a:pt x="0" y="333"/>
                  <a:pt x="0" y="416"/>
                </a:cubicBezTo>
                <a:cubicBezTo>
                  <a:pt x="0" y="499"/>
                  <a:pt x="46" y="612"/>
                  <a:pt x="91" y="688"/>
                </a:cubicBezTo>
                <a:cubicBezTo>
                  <a:pt x="136" y="764"/>
                  <a:pt x="197" y="847"/>
                  <a:pt x="273" y="870"/>
                </a:cubicBezTo>
                <a:cubicBezTo>
                  <a:pt x="349" y="893"/>
                  <a:pt x="454" y="848"/>
                  <a:pt x="545" y="825"/>
                </a:cubicBezTo>
                <a:cubicBezTo>
                  <a:pt x="636" y="802"/>
                  <a:pt x="734" y="749"/>
                  <a:pt x="817" y="734"/>
                </a:cubicBezTo>
                <a:cubicBezTo>
                  <a:pt x="900" y="719"/>
                  <a:pt x="984" y="719"/>
                  <a:pt x="1044" y="734"/>
                </a:cubicBezTo>
                <a:cubicBezTo>
                  <a:pt x="1104" y="749"/>
                  <a:pt x="1165" y="787"/>
                  <a:pt x="1180" y="825"/>
                </a:cubicBezTo>
                <a:cubicBezTo>
                  <a:pt x="1195" y="863"/>
                  <a:pt x="1179" y="908"/>
                  <a:pt x="1134" y="961"/>
                </a:cubicBezTo>
                <a:cubicBezTo>
                  <a:pt x="1089" y="1014"/>
                  <a:pt x="960" y="1082"/>
                  <a:pt x="908" y="1142"/>
                </a:cubicBezTo>
                <a:cubicBezTo>
                  <a:pt x="856" y="1202"/>
                  <a:pt x="824" y="1270"/>
                  <a:pt x="824" y="1323"/>
                </a:cubicBezTo>
                <a:cubicBezTo>
                  <a:pt x="824" y="1376"/>
                  <a:pt x="864" y="1430"/>
                  <a:pt x="908" y="1460"/>
                </a:cubicBezTo>
                <a:cubicBezTo>
                  <a:pt x="952" y="1490"/>
                  <a:pt x="1029" y="1513"/>
                  <a:pt x="1089" y="1505"/>
                </a:cubicBezTo>
                <a:cubicBezTo>
                  <a:pt x="1149" y="1497"/>
                  <a:pt x="1203" y="1467"/>
                  <a:pt x="1271" y="1414"/>
                </a:cubicBezTo>
                <a:cubicBezTo>
                  <a:pt x="1339" y="1361"/>
                  <a:pt x="1422" y="1247"/>
                  <a:pt x="1497" y="1187"/>
                </a:cubicBezTo>
                <a:cubicBezTo>
                  <a:pt x="1572" y="1127"/>
                  <a:pt x="1626" y="1081"/>
                  <a:pt x="1724" y="1051"/>
                </a:cubicBezTo>
                <a:cubicBezTo>
                  <a:pt x="1822" y="1021"/>
                  <a:pt x="2019" y="1014"/>
                  <a:pt x="2087" y="1006"/>
                </a:cubicBezTo>
                <a:cubicBezTo>
                  <a:pt x="2155" y="998"/>
                  <a:pt x="2143" y="1002"/>
                  <a:pt x="2132" y="1006"/>
                </a:cubicBezTo>
              </a:path>
            </a:pathLst>
          </a:custGeom>
          <a:solidFill>
            <a:srgbClr val="C0C0C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 flipH="1">
            <a:off x="6156325" y="1833564"/>
            <a:ext cx="3276600" cy="2401887"/>
          </a:xfrm>
          <a:custGeom>
            <a:avLst/>
            <a:gdLst>
              <a:gd name="T0" fmla="*/ 2147483646 w 2155"/>
              <a:gd name="T1" fmla="*/ 2147483646 h 1513"/>
              <a:gd name="T2" fmla="*/ 2147483646 w 2155"/>
              <a:gd name="T3" fmla="*/ 2147483646 h 1513"/>
              <a:gd name="T4" fmla="*/ 2147483646 w 2155"/>
              <a:gd name="T5" fmla="*/ 2147483646 h 1513"/>
              <a:gd name="T6" fmla="*/ 2147483646 w 2155"/>
              <a:gd name="T7" fmla="*/ 2147483646 h 1513"/>
              <a:gd name="T8" fmla="*/ 2147483646 w 2155"/>
              <a:gd name="T9" fmla="*/ 2147483646 h 1513"/>
              <a:gd name="T10" fmla="*/ 2147483646 w 2155"/>
              <a:gd name="T11" fmla="*/ 2147483646 h 1513"/>
              <a:gd name="T12" fmla="*/ 2147483646 w 2155"/>
              <a:gd name="T13" fmla="*/ 2147483646 h 1513"/>
              <a:gd name="T14" fmla="*/ 2147483646 w 2155"/>
              <a:gd name="T15" fmla="*/ 2147483646 h 1513"/>
              <a:gd name="T16" fmla="*/ 2147483646 w 2155"/>
              <a:gd name="T17" fmla="*/ 2147483646 h 1513"/>
              <a:gd name="T18" fmla="*/ 0 w 2155"/>
              <a:gd name="T19" fmla="*/ 2147483646 h 1513"/>
              <a:gd name="T20" fmla="*/ 2147483646 w 2155"/>
              <a:gd name="T21" fmla="*/ 2147483646 h 1513"/>
              <a:gd name="T22" fmla="*/ 2147483646 w 2155"/>
              <a:gd name="T23" fmla="*/ 2147483646 h 1513"/>
              <a:gd name="T24" fmla="*/ 2147483646 w 2155"/>
              <a:gd name="T25" fmla="*/ 2147483646 h 1513"/>
              <a:gd name="T26" fmla="*/ 2147483646 w 2155"/>
              <a:gd name="T27" fmla="*/ 2147483646 h 1513"/>
              <a:gd name="T28" fmla="*/ 2147483646 w 2155"/>
              <a:gd name="T29" fmla="*/ 2147483646 h 1513"/>
              <a:gd name="T30" fmla="*/ 2147483646 w 2155"/>
              <a:gd name="T31" fmla="*/ 2147483646 h 1513"/>
              <a:gd name="T32" fmla="*/ 2147483646 w 2155"/>
              <a:gd name="T33" fmla="*/ 2147483646 h 1513"/>
              <a:gd name="T34" fmla="*/ 2147483646 w 2155"/>
              <a:gd name="T35" fmla="*/ 2147483646 h 1513"/>
              <a:gd name="T36" fmla="*/ 2147483646 w 2155"/>
              <a:gd name="T37" fmla="*/ 2147483646 h 1513"/>
              <a:gd name="T38" fmla="*/ 2147483646 w 2155"/>
              <a:gd name="T39" fmla="*/ 2147483646 h 1513"/>
              <a:gd name="T40" fmla="*/ 2147483646 w 2155"/>
              <a:gd name="T41" fmla="*/ 2147483646 h 1513"/>
              <a:gd name="T42" fmla="*/ 2147483646 w 2155"/>
              <a:gd name="T43" fmla="*/ 2147483646 h 1513"/>
              <a:gd name="T44" fmla="*/ 2147483646 w 2155"/>
              <a:gd name="T45" fmla="*/ 2147483646 h 1513"/>
              <a:gd name="T46" fmla="*/ 2147483646 w 2155"/>
              <a:gd name="T47" fmla="*/ 2147483646 h 1513"/>
              <a:gd name="T48" fmla="*/ 2147483646 w 2155"/>
              <a:gd name="T49" fmla="*/ 2147483646 h 1513"/>
              <a:gd name="T50" fmla="*/ 2147483646 w 2155"/>
              <a:gd name="T51" fmla="*/ 2147483646 h 15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55" h="1513">
                <a:moveTo>
                  <a:pt x="2132" y="53"/>
                </a:moveTo>
                <a:cubicBezTo>
                  <a:pt x="2060" y="61"/>
                  <a:pt x="1989" y="69"/>
                  <a:pt x="1906" y="99"/>
                </a:cubicBezTo>
                <a:cubicBezTo>
                  <a:pt x="1823" y="129"/>
                  <a:pt x="1716" y="198"/>
                  <a:pt x="1633" y="235"/>
                </a:cubicBezTo>
                <a:cubicBezTo>
                  <a:pt x="1550" y="272"/>
                  <a:pt x="1490" y="309"/>
                  <a:pt x="1407" y="324"/>
                </a:cubicBezTo>
                <a:cubicBezTo>
                  <a:pt x="1324" y="339"/>
                  <a:pt x="1247" y="363"/>
                  <a:pt x="1134" y="326"/>
                </a:cubicBezTo>
                <a:cubicBezTo>
                  <a:pt x="1021" y="289"/>
                  <a:pt x="847" y="152"/>
                  <a:pt x="726" y="99"/>
                </a:cubicBezTo>
                <a:cubicBezTo>
                  <a:pt x="605" y="46"/>
                  <a:pt x="492" y="16"/>
                  <a:pt x="409" y="8"/>
                </a:cubicBezTo>
                <a:cubicBezTo>
                  <a:pt x="326" y="0"/>
                  <a:pt x="280" y="23"/>
                  <a:pt x="227" y="53"/>
                </a:cubicBezTo>
                <a:cubicBezTo>
                  <a:pt x="174" y="83"/>
                  <a:pt x="129" y="130"/>
                  <a:pt x="91" y="190"/>
                </a:cubicBezTo>
                <a:cubicBezTo>
                  <a:pt x="53" y="250"/>
                  <a:pt x="0" y="333"/>
                  <a:pt x="0" y="416"/>
                </a:cubicBezTo>
                <a:cubicBezTo>
                  <a:pt x="0" y="499"/>
                  <a:pt x="46" y="612"/>
                  <a:pt x="91" y="688"/>
                </a:cubicBezTo>
                <a:cubicBezTo>
                  <a:pt x="136" y="764"/>
                  <a:pt x="197" y="847"/>
                  <a:pt x="273" y="870"/>
                </a:cubicBezTo>
                <a:cubicBezTo>
                  <a:pt x="349" y="893"/>
                  <a:pt x="454" y="848"/>
                  <a:pt x="545" y="825"/>
                </a:cubicBezTo>
                <a:cubicBezTo>
                  <a:pt x="636" y="802"/>
                  <a:pt x="734" y="749"/>
                  <a:pt x="817" y="734"/>
                </a:cubicBezTo>
                <a:cubicBezTo>
                  <a:pt x="900" y="719"/>
                  <a:pt x="984" y="719"/>
                  <a:pt x="1044" y="734"/>
                </a:cubicBezTo>
                <a:cubicBezTo>
                  <a:pt x="1104" y="749"/>
                  <a:pt x="1165" y="787"/>
                  <a:pt x="1180" y="825"/>
                </a:cubicBezTo>
                <a:cubicBezTo>
                  <a:pt x="1195" y="863"/>
                  <a:pt x="1179" y="908"/>
                  <a:pt x="1134" y="961"/>
                </a:cubicBezTo>
                <a:cubicBezTo>
                  <a:pt x="1089" y="1014"/>
                  <a:pt x="960" y="1082"/>
                  <a:pt x="908" y="1142"/>
                </a:cubicBezTo>
                <a:cubicBezTo>
                  <a:pt x="856" y="1202"/>
                  <a:pt x="824" y="1270"/>
                  <a:pt x="824" y="1323"/>
                </a:cubicBezTo>
                <a:cubicBezTo>
                  <a:pt x="824" y="1376"/>
                  <a:pt x="864" y="1430"/>
                  <a:pt x="908" y="1460"/>
                </a:cubicBezTo>
                <a:cubicBezTo>
                  <a:pt x="952" y="1490"/>
                  <a:pt x="1029" y="1513"/>
                  <a:pt x="1089" y="1505"/>
                </a:cubicBezTo>
                <a:cubicBezTo>
                  <a:pt x="1149" y="1497"/>
                  <a:pt x="1203" y="1467"/>
                  <a:pt x="1271" y="1414"/>
                </a:cubicBezTo>
                <a:cubicBezTo>
                  <a:pt x="1339" y="1361"/>
                  <a:pt x="1422" y="1247"/>
                  <a:pt x="1497" y="1187"/>
                </a:cubicBezTo>
                <a:cubicBezTo>
                  <a:pt x="1572" y="1127"/>
                  <a:pt x="1626" y="1081"/>
                  <a:pt x="1724" y="1051"/>
                </a:cubicBezTo>
                <a:cubicBezTo>
                  <a:pt x="1822" y="1021"/>
                  <a:pt x="2019" y="1014"/>
                  <a:pt x="2087" y="1006"/>
                </a:cubicBezTo>
                <a:cubicBezTo>
                  <a:pt x="2155" y="998"/>
                  <a:pt x="2143" y="1002"/>
                  <a:pt x="2132" y="1006"/>
                </a:cubicBezTo>
              </a:path>
            </a:pathLst>
          </a:custGeom>
          <a:solidFill>
            <a:srgbClr val="C0C0C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6200775" y="549276"/>
            <a:ext cx="3944938" cy="5846763"/>
          </a:xfrm>
          <a:custGeom>
            <a:avLst/>
            <a:gdLst>
              <a:gd name="T0" fmla="*/ 2147483646 w 2485"/>
              <a:gd name="T1" fmla="*/ 2147483646 h 3683"/>
              <a:gd name="T2" fmla="*/ 2147483646 w 2485"/>
              <a:gd name="T3" fmla="*/ 2147483646 h 3683"/>
              <a:gd name="T4" fmla="*/ 2147483646 w 2485"/>
              <a:gd name="T5" fmla="*/ 2147483646 h 3683"/>
              <a:gd name="T6" fmla="*/ 2147483646 w 2485"/>
              <a:gd name="T7" fmla="*/ 2147483646 h 3683"/>
              <a:gd name="T8" fmla="*/ 2147483646 w 2485"/>
              <a:gd name="T9" fmla="*/ 2147483646 h 3683"/>
              <a:gd name="T10" fmla="*/ 2147483646 w 2485"/>
              <a:gd name="T11" fmla="*/ 2147483646 h 3683"/>
              <a:gd name="T12" fmla="*/ 2147483646 w 2485"/>
              <a:gd name="T13" fmla="*/ 2147483646 h 3683"/>
              <a:gd name="T14" fmla="*/ 2147483646 w 2485"/>
              <a:gd name="T15" fmla="*/ 2147483646 h 3683"/>
              <a:gd name="T16" fmla="*/ 2147483646 w 2485"/>
              <a:gd name="T17" fmla="*/ 2147483646 h 3683"/>
              <a:gd name="T18" fmla="*/ 2147483646 w 2485"/>
              <a:gd name="T19" fmla="*/ 2147483646 h 3683"/>
              <a:gd name="T20" fmla="*/ 2147483646 w 2485"/>
              <a:gd name="T21" fmla="*/ 2147483646 h 3683"/>
              <a:gd name="T22" fmla="*/ 2147483646 w 2485"/>
              <a:gd name="T23" fmla="*/ 2147483646 h 3683"/>
              <a:gd name="T24" fmla="*/ 2147483646 w 2485"/>
              <a:gd name="T25" fmla="*/ 2147483646 h 3683"/>
              <a:gd name="T26" fmla="*/ 2147483646 w 2485"/>
              <a:gd name="T27" fmla="*/ 2147483646 h 3683"/>
              <a:gd name="T28" fmla="*/ 2147483646 w 2485"/>
              <a:gd name="T29" fmla="*/ 2147483646 h 3683"/>
              <a:gd name="T30" fmla="*/ 2147483646 w 2485"/>
              <a:gd name="T31" fmla="*/ 2147483646 h 3683"/>
              <a:gd name="T32" fmla="*/ 2147483646 w 2485"/>
              <a:gd name="T33" fmla="*/ 2147483646 h 3683"/>
              <a:gd name="T34" fmla="*/ 2147483646 w 2485"/>
              <a:gd name="T35" fmla="*/ 2147483646 h 3683"/>
              <a:gd name="T36" fmla="*/ 2147483646 w 2485"/>
              <a:gd name="T37" fmla="*/ 2147483646 h 3683"/>
              <a:gd name="T38" fmla="*/ 2147483646 w 2485"/>
              <a:gd name="T39" fmla="*/ 2147483646 h 3683"/>
              <a:gd name="T40" fmla="*/ 2147483646 w 2485"/>
              <a:gd name="T41" fmla="*/ 2147483646 h 3683"/>
              <a:gd name="T42" fmla="*/ 0 w 2485"/>
              <a:gd name="T43" fmla="*/ 2147483646 h 368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85" h="3683">
                <a:moveTo>
                  <a:pt x="9" y="84"/>
                </a:moveTo>
                <a:cubicBezTo>
                  <a:pt x="68" y="70"/>
                  <a:pt x="253" y="2"/>
                  <a:pt x="362" y="1"/>
                </a:cubicBezTo>
                <a:cubicBezTo>
                  <a:pt x="471" y="0"/>
                  <a:pt x="546" y="68"/>
                  <a:pt x="661" y="77"/>
                </a:cubicBezTo>
                <a:cubicBezTo>
                  <a:pt x="776" y="86"/>
                  <a:pt x="929" y="50"/>
                  <a:pt x="1050" y="56"/>
                </a:cubicBezTo>
                <a:cubicBezTo>
                  <a:pt x="1171" y="62"/>
                  <a:pt x="1295" y="82"/>
                  <a:pt x="1390" y="112"/>
                </a:cubicBezTo>
                <a:cubicBezTo>
                  <a:pt x="1485" y="142"/>
                  <a:pt x="1541" y="178"/>
                  <a:pt x="1619" y="237"/>
                </a:cubicBezTo>
                <a:cubicBezTo>
                  <a:pt x="1697" y="296"/>
                  <a:pt x="1772" y="413"/>
                  <a:pt x="1855" y="466"/>
                </a:cubicBezTo>
                <a:cubicBezTo>
                  <a:pt x="1938" y="519"/>
                  <a:pt x="2037" y="508"/>
                  <a:pt x="2118" y="556"/>
                </a:cubicBezTo>
                <a:cubicBezTo>
                  <a:pt x="2199" y="604"/>
                  <a:pt x="2280" y="656"/>
                  <a:pt x="2339" y="757"/>
                </a:cubicBezTo>
                <a:cubicBezTo>
                  <a:pt x="2398" y="858"/>
                  <a:pt x="2465" y="1027"/>
                  <a:pt x="2475" y="1165"/>
                </a:cubicBezTo>
                <a:cubicBezTo>
                  <a:pt x="2485" y="1303"/>
                  <a:pt x="2434" y="1470"/>
                  <a:pt x="2396" y="1583"/>
                </a:cubicBezTo>
                <a:cubicBezTo>
                  <a:pt x="2358" y="1696"/>
                  <a:pt x="2278" y="1725"/>
                  <a:pt x="2248" y="1845"/>
                </a:cubicBezTo>
                <a:cubicBezTo>
                  <a:pt x="2218" y="1965"/>
                  <a:pt x="2267" y="2138"/>
                  <a:pt x="2215" y="2305"/>
                </a:cubicBezTo>
                <a:cubicBezTo>
                  <a:pt x="2163" y="2472"/>
                  <a:pt x="2056" y="2715"/>
                  <a:pt x="1938" y="2846"/>
                </a:cubicBezTo>
                <a:cubicBezTo>
                  <a:pt x="1820" y="2977"/>
                  <a:pt x="1626" y="3038"/>
                  <a:pt x="1508" y="3089"/>
                </a:cubicBezTo>
                <a:cubicBezTo>
                  <a:pt x="1390" y="3140"/>
                  <a:pt x="1326" y="3087"/>
                  <a:pt x="1230" y="3152"/>
                </a:cubicBezTo>
                <a:cubicBezTo>
                  <a:pt x="1134" y="3217"/>
                  <a:pt x="1066" y="3393"/>
                  <a:pt x="933" y="3478"/>
                </a:cubicBezTo>
                <a:cubicBezTo>
                  <a:pt x="800" y="3563"/>
                  <a:pt x="578" y="3637"/>
                  <a:pt x="434" y="3660"/>
                </a:cubicBezTo>
                <a:cubicBezTo>
                  <a:pt x="290" y="3683"/>
                  <a:pt x="140" y="3658"/>
                  <a:pt x="71" y="3614"/>
                </a:cubicBezTo>
                <a:cubicBezTo>
                  <a:pt x="2" y="3570"/>
                  <a:pt x="30" y="3488"/>
                  <a:pt x="22" y="3394"/>
                </a:cubicBezTo>
                <a:cubicBezTo>
                  <a:pt x="14" y="3300"/>
                  <a:pt x="28" y="3114"/>
                  <a:pt x="24" y="3047"/>
                </a:cubicBezTo>
                <a:cubicBezTo>
                  <a:pt x="20" y="2980"/>
                  <a:pt x="5" y="3002"/>
                  <a:pt x="0" y="299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6096000" y="2349500"/>
            <a:ext cx="215900" cy="719138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 rot="2972579">
            <a:off x="6352382" y="2802732"/>
            <a:ext cx="433388" cy="625475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 rot="18111433">
            <a:off x="5615782" y="2828132"/>
            <a:ext cx="433388" cy="625475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5411789" y="2100263"/>
            <a:ext cx="649287" cy="647700"/>
          </a:xfrm>
          <a:prstGeom prst="ellipse">
            <a:avLst/>
          </a:prstGeom>
          <a:solidFill>
            <a:srgbClr val="3366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6318250" y="2098675"/>
            <a:ext cx="649288" cy="647700"/>
          </a:xfrm>
          <a:prstGeom prst="ellipse">
            <a:avLst/>
          </a:prstGeom>
          <a:solidFill>
            <a:srgbClr val="3366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 rot="3324017">
            <a:off x="7620795" y="3656807"/>
            <a:ext cx="504825" cy="57626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 rot="18303971">
            <a:off x="4160045" y="3653632"/>
            <a:ext cx="504825" cy="57626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6311900" y="765176"/>
            <a:ext cx="865188" cy="720725"/>
          </a:xfrm>
          <a:prstGeom prst="ellipse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7535863" y="981075"/>
            <a:ext cx="1008062" cy="9350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5232400" y="765176"/>
            <a:ext cx="865188" cy="720725"/>
          </a:xfrm>
          <a:prstGeom prst="ellipse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3935413" y="836614"/>
            <a:ext cx="1008062" cy="9350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58" name="AutoShape 18" descr="Keskeny függőleges"/>
          <p:cNvSpPr>
            <a:spLocks noChangeArrowheads="1"/>
          </p:cNvSpPr>
          <p:nvPr/>
        </p:nvSpPr>
        <p:spPr bwMode="auto">
          <a:xfrm flipH="1">
            <a:off x="8975725" y="1844676"/>
            <a:ext cx="865188" cy="1368425"/>
          </a:xfrm>
          <a:prstGeom prst="moon">
            <a:avLst>
              <a:gd name="adj" fmla="val 6942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8759825" y="1844675"/>
            <a:ext cx="685800" cy="1392238"/>
          </a:xfrm>
          <a:custGeom>
            <a:avLst/>
            <a:gdLst>
              <a:gd name="T0" fmla="*/ 2147483646 w 432"/>
              <a:gd name="T1" fmla="*/ 2147483646 h 877"/>
              <a:gd name="T2" fmla="*/ 2147483646 w 432"/>
              <a:gd name="T3" fmla="*/ 2147483646 h 877"/>
              <a:gd name="T4" fmla="*/ 2147483646 w 432"/>
              <a:gd name="T5" fmla="*/ 2147483646 h 877"/>
              <a:gd name="T6" fmla="*/ 2147483646 w 432"/>
              <a:gd name="T7" fmla="*/ 2147483646 h 877"/>
              <a:gd name="T8" fmla="*/ 2147483646 w 432"/>
              <a:gd name="T9" fmla="*/ 2147483646 h 877"/>
              <a:gd name="T10" fmla="*/ 2147483646 w 432"/>
              <a:gd name="T11" fmla="*/ 2147483646 h 877"/>
              <a:gd name="T12" fmla="*/ 2147483646 w 432"/>
              <a:gd name="T13" fmla="*/ 2147483646 h 877"/>
              <a:gd name="T14" fmla="*/ 2147483646 w 432"/>
              <a:gd name="T15" fmla="*/ 2147483646 h 877"/>
              <a:gd name="T16" fmla="*/ 2147483646 w 432"/>
              <a:gd name="T17" fmla="*/ 2147483646 h 877"/>
              <a:gd name="T18" fmla="*/ 2147483646 w 432"/>
              <a:gd name="T19" fmla="*/ 2147483646 h 877"/>
              <a:gd name="T20" fmla="*/ 2147483646 w 432"/>
              <a:gd name="T21" fmla="*/ 2147483646 h 8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2" h="877">
                <a:moveTo>
                  <a:pt x="115" y="7"/>
                </a:moveTo>
                <a:cubicBezTo>
                  <a:pt x="76" y="0"/>
                  <a:pt x="30" y="37"/>
                  <a:pt x="15" y="61"/>
                </a:cubicBezTo>
                <a:cubicBezTo>
                  <a:pt x="0" y="85"/>
                  <a:pt x="8" y="112"/>
                  <a:pt x="26" y="150"/>
                </a:cubicBezTo>
                <a:cubicBezTo>
                  <a:pt x="44" y="188"/>
                  <a:pt x="103" y="236"/>
                  <a:pt x="121" y="292"/>
                </a:cubicBezTo>
                <a:cubicBezTo>
                  <a:pt x="139" y="348"/>
                  <a:pt x="145" y="415"/>
                  <a:pt x="133" y="488"/>
                </a:cubicBezTo>
                <a:cubicBezTo>
                  <a:pt x="121" y="561"/>
                  <a:pt x="45" y="671"/>
                  <a:pt x="50" y="732"/>
                </a:cubicBezTo>
                <a:cubicBezTo>
                  <a:pt x="55" y="793"/>
                  <a:pt x="110" y="877"/>
                  <a:pt x="163" y="857"/>
                </a:cubicBezTo>
                <a:cubicBezTo>
                  <a:pt x="216" y="837"/>
                  <a:pt x="328" y="696"/>
                  <a:pt x="371" y="614"/>
                </a:cubicBezTo>
                <a:cubicBezTo>
                  <a:pt x="414" y="532"/>
                  <a:pt x="432" y="447"/>
                  <a:pt x="418" y="364"/>
                </a:cubicBezTo>
                <a:cubicBezTo>
                  <a:pt x="404" y="281"/>
                  <a:pt x="338" y="174"/>
                  <a:pt x="288" y="115"/>
                </a:cubicBezTo>
                <a:cubicBezTo>
                  <a:pt x="238" y="56"/>
                  <a:pt x="151" y="29"/>
                  <a:pt x="115" y="7"/>
                </a:cubicBezTo>
                <a:close/>
              </a:path>
            </a:pathLst>
          </a:custGeom>
          <a:solidFill>
            <a:srgbClr val="0000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60" name="AutoShape 20" descr="Keskeny függőleges"/>
          <p:cNvSpPr>
            <a:spLocks noChangeArrowheads="1"/>
          </p:cNvSpPr>
          <p:nvPr/>
        </p:nvSpPr>
        <p:spPr bwMode="auto">
          <a:xfrm>
            <a:off x="2495551" y="1844676"/>
            <a:ext cx="792163" cy="1368425"/>
          </a:xfrm>
          <a:prstGeom prst="moon">
            <a:avLst>
              <a:gd name="adj" fmla="val 6942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61" name="Freeform 21"/>
          <p:cNvSpPr>
            <a:spLocks/>
          </p:cNvSpPr>
          <p:nvPr/>
        </p:nvSpPr>
        <p:spPr bwMode="auto">
          <a:xfrm>
            <a:off x="2824163" y="1846263"/>
            <a:ext cx="679450" cy="1376362"/>
          </a:xfrm>
          <a:custGeom>
            <a:avLst/>
            <a:gdLst>
              <a:gd name="T0" fmla="*/ 2147483646 w 428"/>
              <a:gd name="T1" fmla="*/ 2147483646 h 867"/>
              <a:gd name="T2" fmla="*/ 2147483646 w 428"/>
              <a:gd name="T3" fmla="*/ 2147483646 h 867"/>
              <a:gd name="T4" fmla="*/ 2147483646 w 428"/>
              <a:gd name="T5" fmla="*/ 2147483646 h 867"/>
              <a:gd name="T6" fmla="*/ 2147483646 w 428"/>
              <a:gd name="T7" fmla="*/ 2147483646 h 867"/>
              <a:gd name="T8" fmla="*/ 2147483646 w 428"/>
              <a:gd name="T9" fmla="*/ 2147483646 h 867"/>
              <a:gd name="T10" fmla="*/ 2147483646 w 428"/>
              <a:gd name="T11" fmla="*/ 2147483646 h 867"/>
              <a:gd name="T12" fmla="*/ 2147483646 w 428"/>
              <a:gd name="T13" fmla="*/ 2147483646 h 867"/>
              <a:gd name="T14" fmla="*/ 2147483646 w 428"/>
              <a:gd name="T15" fmla="*/ 2147483646 h 867"/>
              <a:gd name="T16" fmla="*/ 2147483646 w 428"/>
              <a:gd name="T17" fmla="*/ 2147483646 h 867"/>
              <a:gd name="T18" fmla="*/ 2147483646 w 428"/>
              <a:gd name="T19" fmla="*/ 2147483646 h 867"/>
              <a:gd name="T20" fmla="*/ 2147483646 w 428"/>
              <a:gd name="T21" fmla="*/ 2147483646 h 8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8" h="867">
                <a:moveTo>
                  <a:pt x="311" y="7"/>
                </a:moveTo>
                <a:cubicBezTo>
                  <a:pt x="351" y="0"/>
                  <a:pt x="397" y="37"/>
                  <a:pt x="413" y="61"/>
                </a:cubicBezTo>
                <a:cubicBezTo>
                  <a:pt x="428" y="85"/>
                  <a:pt x="420" y="112"/>
                  <a:pt x="402" y="150"/>
                </a:cubicBezTo>
                <a:cubicBezTo>
                  <a:pt x="383" y="188"/>
                  <a:pt x="323" y="236"/>
                  <a:pt x="305" y="292"/>
                </a:cubicBezTo>
                <a:cubicBezTo>
                  <a:pt x="287" y="348"/>
                  <a:pt x="280" y="415"/>
                  <a:pt x="293" y="488"/>
                </a:cubicBezTo>
                <a:cubicBezTo>
                  <a:pt x="305" y="561"/>
                  <a:pt x="379" y="670"/>
                  <a:pt x="377" y="732"/>
                </a:cubicBezTo>
                <a:cubicBezTo>
                  <a:pt x="375" y="794"/>
                  <a:pt x="329" y="867"/>
                  <a:pt x="281" y="859"/>
                </a:cubicBezTo>
                <a:cubicBezTo>
                  <a:pt x="233" y="851"/>
                  <a:pt x="136" y="765"/>
                  <a:pt x="90" y="684"/>
                </a:cubicBezTo>
                <a:cubicBezTo>
                  <a:pt x="44" y="603"/>
                  <a:pt x="0" y="468"/>
                  <a:pt x="6" y="375"/>
                </a:cubicBezTo>
                <a:cubicBezTo>
                  <a:pt x="12" y="282"/>
                  <a:pt x="74" y="187"/>
                  <a:pt x="125" y="126"/>
                </a:cubicBezTo>
                <a:cubicBezTo>
                  <a:pt x="176" y="65"/>
                  <a:pt x="272" y="32"/>
                  <a:pt x="311" y="7"/>
                </a:cubicBezTo>
                <a:close/>
              </a:path>
            </a:pathLst>
          </a:custGeom>
          <a:solidFill>
            <a:srgbClr val="0000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62" name="Oval 22" descr="Vastag átlós lefelé"/>
          <p:cNvSpPr>
            <a:spLocks noChangeArrowheads="1"/>
          </p:cNvSpPr>
          <p:nvPr/>
        </p:nvSpPr>
        <p:spPr bwMode="auto">
          <a:xfrm>
            <a:off x="8688388" y="3429000"/>
            <a:ext cx="792162" cy="6477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63" name="Oval 23" descr="Vastag átlós lefelé"/>
          <p:cNvSpPr>
            <a:spLocks noChangeArrowheads="1"/>
          </p:cNvSpPr>
          <p:nvPr/>
        </p:nvSpPr>
        <p:spPr bwMode="auto">
          <a:xfrm>
            <a:off x="2855913" y="3573463"/>
            <a:ext cx="792162" cy="6477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7104064" y="4076701"/>
            <a:ext cx="2255837" cy="1260475"/>
          </a:xfrm>
          <a:custGeom>
            <a:avLst/>
            <a:gdLst>
              <a:gd name="T0" fmla="*/ 2147483646 w 1421"/>
              <a:gd name="T1" fmla="*/ 2147483646 h 794"/>
              <a:gd name="T2" fmla="*/ 2147483646 w 1421"/>
              <a:gd name="T3" fmla="*/ 2147483646 h 794"/>
              <a:gd name="T4" fmla="*/ 2147483646 w 1421"/>
              <a:gd name="T5" fmla="*/ 2147483646 h 794"/>
              <a:gd name="T6" fmla="*/ 2147483646 w 1421"/>
              <a:gd name="T7" fmla="*/ 2147483646 h 794"/>
              <a:gd name="T8" fmla="*/ 2147483646 w 1421"/>
              <a:gd name="T9" fmla="*/ 2147483646 h 794"/>
              <a:gd name="T10" fmla="*/ 2147483646 w 1421"/>
              <a:gd name="T11" fmla="*/ 2147483646 h 794"/>
              <a:gd name="T12" fmla="*/ 2147483646 w 1421"/>
              <a:gd name="T13" fmla="*/ 2147483646 h 794"/>
              <a:gd name="T14" fmla="*/ 2147483646 w 1421"/>
              <a:gd name="T15" fmla="*/ 2147483646 h 794"/>
              <a:gd name="T16" fmla="*/ 2147483646 w 1421"/>
              <a:gd name="T17" fmla="*/ 2147483646 h 794"/>
              <a:gd name="T18" fmla="*/ 2147483646 w 1421"/>
              <a:gd name="T19" fmla="*/ 2147483646 h 794"/>
              <a:gd name="T20" fmla="*/ 2147483646 w 1421"/>
              <a:gd name="T21" fmla="*/ 2147483646 h 794"/>
              <a:gd name="T22" fmla="*/ 2147483646 w 1421"/>
              <a:gd name="T23" fmla="*/ 2147483646 h 794"/>
              <a:gd name="T24" fmla="*/ 2147483646 w 1421"/>
              <a:gd name="T25" fmla="*/ 2147483646 h 794"/>
              <a:gd name="T26" fmla="*/ 2147483646 w 1421"/>
              <a:gd name="T27" fmla="*/ 2147483646 h 794"/>
              <a:gd name="T28" fmla="*/ 2147483646 w 1421"/>
              <a:gd name="T29" fmla="*/ 2147483646 h 794"/>
              <a:gd name="T30" fmla="*/ 2147483646 w 1421"/>
              <a:gd name="T31" fmla="*/ 2147483646 h 794"/>
              <a:gd name="T32" fmla="*/ 2147483646 w 1421"/>
              <a:gd name="T33" fmla="*/ 2147483646 h 794"/>
              <a:gd name="T34" fmla="*/ 2147483646 w 1421"/>
              <a:gd name="T35" fmla="*/ 2147483646 h 794"/>
              <a:gd name="T36" fmla="*/ 2147483646 w 1421"/>
              <a:gd name="T37" fmla="*/ 2147483646 h 794"/>
              <a:gd name="T38" fmla="*/ 2147483646 w 1421"/>
              <a:gd name="T39" fmla="*/ 2147483646 h 794"/>
              <a:gd name="T40" fmla="*/ 2147483646 w 1421"/>
              <a:gd name="T41" fmla="*/ 2147483646 h 794"/>
              <a:gd name="T42" fmla="*/ 2147483646 w 1421"/>
              <a:gd name="T43" fmla="*/ 2147483646 h 794"/>
              <a:gd name="T44" fmla="*/ 2147483646 w 1421"/>
              <a:gd name="T45" fmla="*/ 2147483646 h 794"/>
              <a:gd name="T46" fmla="*/ 2147483646 w 1421"/>
              <a:gd name="T47" fmla="*/ 2147483646 h 794"/>
              <a:gd name="T48" fmla="*/ 2147483646 w 1421"/>
              <a:gd name="T49" fmla="*/ 2147483646 h 794"/>
              <a:gd name="T50" fmla="*/ 2147483646 w 1421"/>
              <a:gd name="T51" fmla="*/ 2147483646 h 794"/>
              <a:gd name="T52" fmla="*/ 2147483646 w 1421"/>
              <a:gd name="T53" fmla="*/ 2147483646 h 794"/>
              <a:gd name="T54" fmla="*/ 2147483646 w 1421"/>
              <a:gd name="T55" fmla="*/ 2147483646 h 794"/>
              <a:gd name="T56" fmla="*/ 2147483646 w 1421"/>
              <a:gd name="T57" fmla="*/ 2147483646 h 794"/>
              <a:gd name="T58" fmla="*/ 2147483646 w 1421"/>
              <a:gd name="T59" fmla="*/ 2147483646 h 794"/>
              <a:gd name="T60" fmla="*/ 2147483646 w 1421"/>
              <a:gd name="T61" fmla="*/ 2147483646 h 794"/>
              <a:gd name="T62" fmla="*/ 2147483646 w 1421"/>
              <a:gd name="T63" fmla="*/ 2147483646 h 794"/>
              <a:gd name="T64" fmla="*/ 2147483646 w 1421"/>
              <a:gd name="T65" fmla="*/ 2147483646 h 794"/>
              <a:gd name="T66" fmla="*/ 2147483646 w 1421"/>
              <a:gd name="T67" fmla="*/ 2147483646 h 794"/>
              <a:gd name="T68" fmla="*/ 2147483646 w 1421"/>
              <a:gd name="T69" fmla="*/ 2147483646 h 794"/>
              <a:gd name="T70" fmla="*/ 2147483646 w 1421"/>
              <a:gd name="T71" fmla="*/ 2147483646 h 794"/>
              <a:gd name="T72" fmla="*/ 2147483646 w 1421"/>
              <a:gd name="T73" fmla="*/ 2147483646 h 794"/>
              <a:gd name="T74" fmla="*/ 2147483646 w 1421"/>
              <a:gd name="T75" fmla="*/ 2147483646 h 794"/>
              <a:gd name="T76" fmla="*/ 2147483646 w 1421"/>
              <a:gd name="T77" fmla="*/ 2147483646 h 794"/>
              <a:gd name="T78" fmla="*/ 2147483646 w 1421"/>
              <a:gd name="T79" fmla="*/ 2147483646 h 794"/>
              <a:gd name="T80" fmla="*/ 2147483646 w 1421"/>
              <a:gd name="T81" fmla="*/ 2147483646 h 794"/>
              <a:gd name="T82" fmla="*/ 2147483646 w 1421"/>
              <a:gd name="T83" fmla="*/ 2147483646 h 794"/>
              <a:gd name="T84" fmla="*/ 2147483646 w 1421"/>
              <a:gd name="T85" fmla="*/ 2147483646 h 794"/>
              <a:gd name="T86" fmla="*/ 2147483646 w 1421"/>
              <a:gd name="T87" fmla="*/ 2147483646 h 794"/>
              <a:gd name="T88" fmla="*/ 2147483646 w 1421"/>
              <a:gd name="T89" fmla="*/ 2147483646 h 794"/>
              <a:gd name="T90" fmla="*/ 2147483646 w 1421"/>
              <a:gd name="T91" fmla="*/ 2147483646 h 794"/>
              <a:gd name="T92" fmla="*/ 2147483646 w 1421"/>
              <a:gd name="T93" fmla="*/ 2147483646 h 794"/>
              <a:gd name="T94" fmla="*/ 2147483646 w 1421"/>
              <a:gd name="T95" fmla="*/ 2147483646 h 794"/>
              <a:gd name="T96" fmla="*/ 2147483646 w 1421"/>
              <a:gd name="T97" fmla="*/ 2147483646 h 794"/>
              <a:gd name="T98" fmla="*/ 2147483646 w 1421"/>
              <a:gd name="T99" fmla="*/ 2147483646 h 794"/>
              <a:gd name="T100" fmla="*/ 2147483646 w 1421"/>
              <a:gd name="T101" fmla="*/ 2147483646 h 7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421" h="794">
                <a:moveTo>
                  <a:pt x="196" y="60"/>
                </a:moveTo>
                <a:cubicBezTo>
                  <a:pt x="219" y="45"/>
                  <a:pt x="288" y="91"/>
                  <a:pt x="333" y="106"/>
                </a:cubicBezTo>
                <a:cubicBezTo>
                  <a:pt x="378" y="121"/>
                  <a:pt x="424" y="151"/>
                  <a:pt x="469" y="151"/>
                </a:cubicBezTo>
                <a:cubicBezTo>
                  <a:pt x="514" y="151"/>
                  <a:pt x="567" y="106"/>
                  <a:pt x="605" y="106"/>
                </a:cubicBezTo>
                <a:cubicBezTo>
                  <a:pt x="643" y="106"/>
                  <a:pt x="657" y="151"/>
                  <a:pt x="695" y="151"/>
                </a:cubicBezTo>
                <a:cubicBezTo>
                  <a:pt x="733" y="151"/>
                  <a:pt x="794" y="113"/>
                  <a:pt x="832" y="106"/>
                </a:cubicBezTo>
                <a:cubicBezTo>
                  <a:pt x="870" y="99"/>
                  <a:pt x="899" y="121"/>
                  <a:pt x="922" y="106"/>
                </a:cubicBezTo>
                <a:cubicBezTo>
                  <a:pt x="945" y="91"/>
                  <a:pt x="945" y="30"/>
                  <a:pt x="968" y="15"/>
                </a:cubicBezTo>
                <a:cubicBezTo>
                  <a:pt x="991" y="0"/>
                  <a:pt x="1028" y="0"/>
                  <a:pt x="1058" y="15"/>
                </a:cubicBezTo>
                <a:cubicBezTo>
                  <a:pt x="1088" y="30"/>
                  <a:pt x="1119" y="91"/>
                  <a:pt x="1149" y="106"/>
                </a:cubicBezTo>
                <a:cubicBezTo>
                  <a:pt x="1179" y="121"/>
                  <a:pt x="1210" y="99"/>
                  <a:pt x="1240" y="106"/>
                </a:cubicBezTo>
                <a:cubicBezTo>
                  <a:pt x="1270" y="113"/>
                  <a:pt x="1300" y="128"/>
                  <a:pt x="1330" y="151"/>
                </a:cubicBezTo>
                <a:cubicBezTo>
                  <a:pt x="1360" y="174"/>
                  <a:pt x="1421" y="204"/>
                  <a:pt x="1421" y="242"/>
                </a:cubicBezTo>
                <a:cubicBezTo>
                  <a:pt x="1421" y="280"/>
                  <a:pt x="1368" y="348"/>
                  <a:pt x="1330" y="378"/>
                </a:cubicBezTo>
                <a:cubicBezTo>
                  <a:pt x="1292" y="408"/>
                  <a:pt x="1224" y="385"/>
                  <a:pt x="1194" y="423"/>
                </a:cubicBezTo>
                <a:cubicBezTo>
                  <a:pt x="1164" y="461"/>
                  <a:pt x="1164" y="552"/>
                  <a:pt x="1149" y="605"/>
                </a:cubicBezTo>
                <a:cubicBezTo>
                  <a:pt x="1134" y="658"/>
                  <a:pt x="1142" y="711"/>
                  <a:pt x="1104" y="741"/>
                </a:cubicBezTo>
                <a:cubicBezTo>
                  <a:pt x="1066" y="771"/>
                  <a:pt x="990" y="786"/>
                  <a:pt x="922" y="786"/>
                </a:cubicBezTo>
                <a:cubicBezTo>
                  <a:pt x="854" y="786"/>
                  <a:pt x="755" y="741"/>
                  <a:pt x="695" y="741"/>
                </a:cubicBezTo>
                <a:cubicBezTo>
                  <a:pt x="635" y="741"/>
                  <a:pt x="604" y="794"/>
                  <a:pt x="559" y="786"/>
                </a:cubicBezTo>
                <a:cubicBezTo>
                  <a:pt x="514" y="778"/>
                  <a:pt x="468" y="702"/>
                  <a:pt x="423" y="695"/>
                </a:cubicBezTo>
                <a:cubicBezTo>
                  <a:pt x="378" y="688"/>
                  <a:pt x="332" y="771"/>
                  <a:pt x="287" y="741"/>
                </a:cubicBezTo>
                <a:cubicBezTo>
                  <a:pt x="242" y="711"/>
                  <a:pt x="189" y="559"/>
                  <a:pt x="151" y="514"/>
                </a:cubicBezTo>
                <a:cubicBezTo>
                  <a:pt x="113" y="469"/>
                  <a:pt x="75" y="499"/>
                  <a:pt x="60" y="469"/>
                </a:cubicBezTo>
                <a:cubicBezTo>
                  <a:pt x="45" y="439"/>
                  <a:pt x="67" y="377"/>
                  <a:pt x="60" y="332"/>
                </a:cubicBezTo>
                <a:cubicBezTo>
                  <a:pt x="53" y="287"/>
                  <a:pt x="0" y="203"/>
                  <a:pt x="15" y="196"/>
                </a:cubicBezTo>
                <a:cubicBezTo>
                  <a:pt x="30" y="189"/>
                  <a:pt x="121" y="257"/>
                  <a:pt x="151" y="287"/>
                </a:cubicBezTo>
                <a:cubicBezTo>
                  <a:pt x="181" y="317"/>
                  <a:pt x="173" y="355"/>
                  <a:pt x="196" y="378"/>
                </a:cubicBezTo>
                <a:cubicBezTo>
                  <a:pt x="219" y="401"/>
                  <a:pt x="264" y="408"/>
                  <a:pt x="287" y="423"/>
                </a:cubicBezTo>
                <a:cubicBezTo>
                  <a:pt x="310" y="438"/>
                  <a:pt x="318" y="446"/>
                  <a:pt x="333" y="469"/>
                </a:cubicBezTo>
                <a:cubicBezTo>
                  <a:pt x="348" y="492"/>
                  <a:pt x="355" y="544"/>
                  <a:pt x="378" y="559"/>
                </a:cubicBezTo>
                <a:cubicBezTo>
                  <a:pt x="401" y="574"/>
                  <a:pt x="439" y="559"/>
                  <a:pt x="469" y="559"/>
                </a:cubicBezTo>
                <a:cubicBezTo>
                  <a:pt x="499" y="559"/>
                  <a:pt x="536" y="536"/>
                  <a:pt x="559" y="559"/>
                </a:cubicBezTo>
                <a:cubicBezTo>
                  <a:pt x="582" y="582"/>
                  <a:pt x="575" y="680"/>
                  <a:pt x="605" y="695"/>
                </a:cubicBezTo>
                <a:cubicBezTo>
                  <a:pt x="635" y="710"/>
                  <a:pt x="696" y="657"/>
                  <a:pt x="741" y="650"/>
                </a:cubicBezTo>
                <a:cubicBezTo>
                  <a:pt x="786" y="643"/>
                  <a:pt x="839" y="643"/>
                  <a:pt x="877" y="650"/>
                </a:cubicBezTo>
                <a:cubicBezTo>
                  <a:pt x="915" y="657"/>
                  <a:pt x="953" y="710"/>
                  <a:pt x="968" y="695"/>
                </a:cubicBezTo>
                <a:cubicBezTo>
                  <a:pt x="983" y="680"/>
                  <a:pt x="953" y="612"/>
                  <a:pt x="968" y="559"/>
                </a:cubicBezTo>
                <a:cubicBezTo>
                  <a:pt x="983" y="506"/>
                  <a:pt x="1020" y="416"/>
                  <a:pt x="1058" y="378"/>
                </a:cubicBezTo>
                <a:cubicBezTo>
                  <a:pt x="1096" y="340"/>
                  <a:pt x="1194" y="347"/>
                  <a:pt x="1194" y="332"/>
                </a:cubicBezTo>
                <a:cubicBezTo>
                  <a:pt x="1194" y="317"/>
                  <a:pt x="1081" y="317"/>
                  <a:pt x="1058" y="287"/>
                </a:cubicBezTo>
                <a:cubicBezTo>
                  <a:pt x="1035" y="257"/>
                  <a:pt x="1073" y="174"/>
                  <a:pt x="1058" y="151"/>
                </a:cubicBezTo>
                <a:cubicBezTo>
                  <a:pt x="1043" y="128"/>
                  <a:pt x="991" y="128"/>
                  <a:pt x="968" y="151"/>
                </a:cubicBezTo>
                <a:cubicBezTo>
                  <a:pt x="945" y="174"/>
                  <a:pt x="960" y="264"/>
                  <a:pt x="922" y="287"/>
                </a:cubicBezTo>
                <a:cubicBezTo>
                  <a:pt x="884" y="310"/>
                  <a:pt x="779" y="294"/>
                  <a:pt x="741" y="287"/>
                </a:cubicBezTo>
                <a:cubicBezTo>
                  <a:pt x="703" y="280"/>
                  <a:pt x="710" y="242"/>
                  <a:pt x="695" y="242"/>
                </a:cubicBezTo>
                <a:cubicBezTo>
                  <a:pt x="680" y="242"/>
                  <a:pt x="680" y="287"/>
                  <a:pt x="650" y="287"/>
                </a:cubicBezTo>
                <a:cubicBezTo>
                  <a:pt x="620" y="287"/>
                  <a:pt x="559" y="242"/>
                  <a:pt x="514" y="242"/>
                </a:cubicBezTo>
                <a:cubicBezTo>
                  <a:pt x="469" y="242"/>
                  <a:pt x="431" y="295"/>
                  <a:pt x="378" y="287"/>
                </a:cubicBezTo>
                <a:cubicBezTo>
                  <a:pt x="325" y="279"/>
                  <a:pt x="226" y="234"/>
                  <a:pt x="196" y="196"/>
                </a:cubicBezTo>
                <a:cubicBezTo>
                  <a:pt x="166" y="158"/>
                  <a:pt x="173" y="75"/>
                  <a:pt x="196" y="60"/>
                </a:cubicBezTo>
                <a:close/>
              </a:path>
            </a:pathLst>
          </a:custGeom>
          <a:solidFill>
            <a:srgbClr val="FF00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265" name="Freeform 25"/>
          <p:cNvSpPr>
            <a:spLocks/>
          </p:cNvSpPr>
          <p:nvPr/>
        </p:nvSpPr>
        <p:spPr bwMode="auto">
          <a:xfrm flipH="1">
            <a:off x="3071814" y="4076701"/>
            <a:ext cx="2232025" cy="1260475"/>
          </a:xfrm>
          <a:custGeom>
            <a:avLst/>
            <a:gdLst>
              <a:gd name="T0" fmla="*/ 2147483646 w 1421"/>
              <a:gd name="T1" fmla="*/ 2147483646 h 794"/>
              <a:gd name="T2" fmla="*/ 2147483646 w 1421"/>
              <a:gd name="T3" fmla="*/ 2147483646 h 794"/>
              <a:gd name="T4" fmla="*/ 2147483646 w 1421"/>
              <a:gd name="T5" fmla="*/ 2147483646 h 794"/>
              <a:gd name="T6" fmla="*/ 2147483646 w 1421"/>
              <a:gd name="T7" fmla="*/ 2147483646 h 794"/>
              <a:gd name="T8" fmla="*/ 2147483646 w 1421"/>
              <a:gd name="T9" fmla="*/ 2147483646 h 794"/>
              <a:gd name="T10" fmla="*/ 2147483646 w 1421"/>
              <a:gd name="T11" fmla="*/ 2147483646 h 794"/>
              <a:gd name="T12" fmla="*/ 2147483646 w 1421"/>
              <a:gd name="T13" fmla="*/ 2147483646 h 794"/>
              <a:gd name="T14" fmla="*/ 2147483646 w 1421"/>
              <a:gd name="T15" fmla="*/ 2147483646 h 794"/>
              <a:gd name="T16" fmla="*/ 2147483646 w 1421"/>
              <a:gd name="T17" fmla="*/ 2147483646 h 794"/>
              <a:gd name="T18" fmla="*/ 2147483646 w 1421"/>
              <a:gd name="T19" fmla="*/ 2147483646 h 794"/>
              <a:gd name="T20" fmla="*/ 2147483646 w 1421"/>
              <a:gd name="T21" fmla="*/ 2147483646 h 794"/>
              <a:gd name="T22" fmla="*/ 2147483646 w 1421"/>
              <a:gd name="T23" fmla="*/ 2147483646 h 794"/>
              <a:gd name="T24" fmla="*/ 2147483646 w 1421"/>
              <a:gd name="T25" fmla="*/ 2147483646 h 794"/>
              <a:gd name="T26" fmla="*/ 2147483646 w 1421"/>
              <a:gd name="T27" fmla="*/ 2147483646 h 794"/>
              <a:gd name="T28" fmla="*/ 2147483646 w 1421"/>
              <a:gd name="T29" fmla="*/ 2147483646 h 794"/>
              <a:gd name="T30" fmla="*/ 2147483646 w 1421"/>
              <a:gd name="T31" fmla="*/ 2147483646 h 794"/>
              <a:gd name="T32" fmla="*/ 2147483646 w 1421"/>
              <a:gd name="T33" fmla="*/ 2147483646 h 794"/>
              <a:gd name="T34" fmla="*/ 2147483646 w 1421"/>
              <a:gd name="T35" fmla="*/ 2147483646 h 794"/>
              <a:gd name="T36" fmla="*/ 2147483646 w 1421"/>
              <a:gd name="T37" fmla="*/ 2147483646 h 794"/>
              <a:gd name="T38" fmla="*/ 2147483646 w 1421"/>
              <a:gd name="T39" fmla="*/ 2147483646 h 794"/>
              <a:gd name="T40" fmla="*/ 2147483646 w 1421"/>
              <a:gd name="T41" fmla="*/ 2147483646 h 794"/>
              <a:gd name="T42" fmla="*/ 2147483646 w 1421"/>
              <a:gd name="T43" fmla="*/ 2147483646 h 794"/>
              <a:gd name="T44" fmla="*/ 2147483646 w 1421"/>
              <a:gd name="T45" fmla="*/ 2147483646 h 794"/>
              <a:gd name="T46" fmla="*/ 2147483646 w 1421"/>
              <a:gd name="T47" fmla="*/ 2147483646 h 794"/>
              <a:gd name="T48" fmla="*/ 2147483646 w 1421"/>
              <a:gd name="T49" fmla="*/ 2147483646 h 794"/>
              <a:gd name="T50" fmla="*/ 2147483646 w 1421"/>
              <a:gd name="T51" fmla="*/ 2147483646 h 794"/>
              <a:gd name="T52" fmla="*/ 2147483646 w 1421"/>
              <a:gd name="T53" fmla="*/ 2147483646 h 794"/>
              <a:gd name="T54" fmla="*/ 2147483646 w 1421"/>
              <a:gd name="T55" fmla="*/ 2147483646 h 794"/>
              <a:gd name="T56" fmla="*/ 2147483646 w 1421"/>
              <a:gd name="T57" fmla="*/ 2147483646 h 794"/>
              <a:gd name="T58" fmla="*/ 2147483646 w 1421"/>
              <a:gd name="T59" fmla="*/ 2147483646 h 794"/>
              <a:gd name="T60" fmla="*/ 2147483646 w 1421"/>
              <a:gd name="T61" fmla="*/ 2147483646 h 794"/>
              <a:gd name="T62" fmla="*/ 2147483646 w 1421"/>
              <a:gd name="T63" fmla="*/ 2147483646 h 794"/>
              <a:gd name="T64" fmla="*/ 2147483646 w 1421"/>
              <a:gd name="T65" fmla="*/ 2147483646 h 794"/>
              <a:gd name="T66" fmla="*/ 2147483646 w 1421"/>
              <a:gd name="T67" fmla="*/ 2147483646 h 794"/>
              <a:gd name="T68" fmla="*/ 2147483646 w 1421"/>
              <a:gd name="T69" fmla="*/ 2147483646 h 794"/>
              <a:gd name="T70" fmla="*/ 2147483646 w 1421"/>
              <a:gd name="T71" fmla="*/ 2147483646 h 794"/>
              <a:gd name="T72" fmla="*/ 2147483646 w 1421"/>
              <a:gd name="T73" fmla="*/ 2147483646 h 794"/>
              <a:gd name="T74" fmla="*/ 2147483646 w 1421"/>
              <a:gd name="T75" fmla="*/ 2147483646 h 794"/>
              <a:gd name="T76" fmla="*/ 2147483646 w 1421"/>
              <a:gd name="T77" fmla="*/ 2147483646 h 794"/>
              <a:gd name="T78" fmla="*/ 2147483646 w 1421"/>
              <a:gd name="T79" fmla="*/ 2147483646 h 794"/>
              <a:gd name="T80" fmla="*/ 2147483646 w 1421"/>
              <a:gd name="T81" fmla="*/ 2147483646 h 794"/>
              <a:gd name="T82" fmla="*/ 2147483646 w 1421"/>
              <a:gd name="T83" fmla="*/ 2147483646 h 794"/>
              <a:gd name="T84" fmla="*/ 2147483646 w 1421"/>
              <a:gd name="T85" fmla="*/ 2147483646 h 794"/>
              <a:gd name="T86" fmla="*/ 2147483646 w 1421"/>
              <a:gd name="T87" fmla="*/ 2147483646 h 794"/>
              <a:gd name="T88" fmla="*/ 2147483646 w 1421"/>
              <a:gd name="T89" fmla="*/ 2147483646 h 794"/>
              <a:gd name="T90" fmla="*/ 2147483646 w 1421"/>
              <a:gd name="T91" fmla="*/ 2147483646 h 794"/>
              <a:gd name="T92" fmla="*/ 2147483646 w 1421"/>
              <a:gd name="T93" fmla="*/ 2147483646 h 794"/>
              <a:gd name="T94" fmla="*/ 2147483646 w 1421"/>
              <a:gd name="T95" fmla="*/ 2147483646 h 794"/>
              <a:gd name="T96" fmla="*/ 2147483646 w 1421"/>
              <a:gd name="T97" fmla="*/ 2147483646 h 794"/>
              <a:gd name="T98" fmla="*/ 2147483646 w 1421"/>
              <a:gd name="T99" fmla="*/ 2147483646 h 794"/>
              <a:gd name="T100" fmla="*/ 2147483646 w 1421"/>
              <a:gd name="T101" fmla="*/ 2147483646 h 7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421" h="794">
                <a:moveTo>
                  <a:pt x="196" y="60"/>
                </a:moveTo>
                <a:cubicBezTo>
                  <a:pt x="219" y="45"/>
                  <a:pt x="288" y="91"/>
                  <a:pt x="333" y="106"/>
                </a:cubicBezTo>
                <a:cubicBezTo>
                  <a:pt x="378" y="121"/>
                  <a:pt x="424" y="151"/>
                  <a:pt x="469" y="151"/>
                </a:cubicBezTo>
                <a:cubicBezTo>
                  <a:pt x="514" y="151"/>
                  <a:pt x="567" y="106"/>
                  <a:pt x="605" y="106"/>
                </a:cubicBezTo>
                <a:cubicBezTo>
                  <a:pt x="643" y="106"/>
                  <a:pt x="657" y="151"/>
                  <a:pt x="695" y="151"/>
                </a:cubicBezTo>
                <a:cubicBezTo>
                  <a:pt x="733" y="151"/>
                  <a:pt x="794" y="113"/>
                  <a:pt x="832" y="106"/>
                </a:cubicBezTo>
                <a:cubicBezTo>
                  <a:pt x="870" y="99"/>
                  <a:pt x="899" y="121"/>
                  <a:pt x="922" y="106"/>
                </a:cubicBezTo>
                <a:cubicBezTo>
                  <a:pt x="945" y="91"/>
                  <a:pt x="945" y="30"/>
                  <a:pt x="968" y="15"/>
                </a:cubicBezTo>
                <a:cubicBezTo>
                  <a:pt x="991" y="0"/>
                  <a:pt x="1028" y="0"/>
                  <a:pt x="1058" y="15"/>
                </a:cubicBezTo>
                <a:cubicBezTo>
                  <a:pt x="1088" y="30"/>
                  <a:pt x="1119" y="91"/>
                  <a:pt x="1149" y="106"/>
                </a:cubicBezTo>
                <a:cubicBezTo>
                  <a:pt x="1179" y="121"/>
                  <a:pt x="1210" y="99"/>
                  <a:pt x="1240" y="106"/>
                </a:cubicBezTo>
                <a:cubicBezTo>
                  <a:pt x="1270" y="113"/>
                  <a:pt x="1300" y="128"/>
                  <a:pt x="1330" y="151"/>
                </a:cubicBezTo>
                <a:cubicBezTo>
                  <a:pt x="1360" y="174"/>
                  <a:pt x="1421" y="204"/>
                  <a:pt x="1421" y="242"/>
                </a:cubicBezTo>
                <a:cubicBezTo>
                  <a:pt x="1421" y="280"/>
                  <a:pt x="1368" y="348"/>
                  <a:pt x="1330" y="378"/>
                </a:cubicBezTo>
                <a:cubicBezTo>
                  <a:pt x="1292" y="408"/>
                  <a:pt x="1224" y="385"/>
                  <a:pt x="1194" y="423"/>
                </a:cubicBezTo>
                <a:cubicBezTo>
                  <a:pt x="1164" y="461"/>
                  <a:pt x="1164" y="552"/>
                  <a:pt x="1149" y="605"/>
                </a:cubicBezTo>
                <a:cubicBezTo>
                  <a:pt x="1134" y="658"/>
                  <a:pt x="1142" y="711"/>
                  <a:pt x="1104" y="741"/>
                </a:cubicBezTo>
                <a:cubicBezTo>
                  <a:pt x="1066" y="771"/>
                  <a:pt x="990" y="786"/>
                  <a:pt x="922" y="786"/>
                </a:cubicBezTo>
                <a:cubicBezTo>
                  <a:pt x="854" y="786"/>
                  <a:pt x="755" y="741"/>
                  <a:pt x="695" y="741"/>
                </a:cubicBezTo>
                <a:cubicBezTo>
                  <a:pt x="635" y="741"/>
                  <a:pt x="604" y="794"/>
                  <a:pt x="559" y="786"/>
                </a:cubicBezTo>
                <a:cubicBezTo>
                  <a:pt x="514" y="778"/>
                  <a:pt x="468" y="702"/>
                  <a:pt x="423" y="695"/>
                </a:cubicBezTo>
                <a:cubicBezTo>
                  <a:pt x="378" y="688"/>
                  <a:pt x="332" y="771"/>
                  <a:pt x="287" y="741"/>
                </a:cubicBezTo>
                <a:cubicBezTo>
                  <a:pt x="242" y="711"/>
                  <a:pt x="189" y="559"/>
                  <a:pt x="151" y="514"/>
                </a:cubicBezTo>
                <a:cubicBezTo>
                  <a:pt x="113" y="469"/>
                  <a:pt x="75" y="499"/>
                  <a:pt x="60" y="469"/>
                </a:cubicBezTo>
                <a:cubicBezTo>
                  <a:pt x="45" y="439"/>
                  <a:pt x="67" y="377"/>
                  <a:pt x="60" y="332"/>
                </a:cubicBezTo>
                <a:cubicBezTo>
                  <a:pt x="53" y="287"/>
                  <a:pt x="0" y="203"/>
                  <a:pt x="15" y="196"/>
                </a:cubicBezTo>
                <a:cubicBezTo>
                  <a:pt x="30" y="189"/>
                  <a:pt x="121" y="257"/>
                  <a:pt x="151" y="287"/>
                </a:cubicBezTo>
                <a:cubicBezTo>
                  <a:pt x="181" y="317"/>
                  <a:pt x="173" y="355"/>
                  <a:pt x="196" y="378"/>
                </a:cubicBezTo>
                <a:cubicBezTo>
                  <a:pt x="219" y="401"/>
                  <a:pt x="264" y="408"/>
                  <a:pt x="287" y="423"/>
                </a:cubicBezTo>
                <a:cubicBezTo>
                  <a:pt x="310" y="438"/>
                  <a:pt x="318" y="446"/>
                  <a:pt x="333" y="469"/>
                </a:cubicBezTo>
                <a:cubicBezTo>
                  <a:pt x="348" y="492"/>
                  <a:pt x="355" y="544"/>
                  <a:pt x="378" y="559"/>
                </a:cubicBezTo>
                <a:cubicBezTo>
                  <a:pt x="401" y="574"/>
                  <a:pt x="439" y="559"/>
                  <a:pt x="469" y="559"/>
                </a:cubicBezTo>
                <a:cubicBezTo>
                  <a:pt x="499" y="559"/>
                  <a:pt x="536" y="536"/>
                  <a:pt x="559" y="559"/>
                </a:cubicBezTo>
                <a:cubicBezTo>
                  <a:pt x="582" y="582"/>
                  <a:pt x="575" y="680"/>
                  <a:pt x="605" y="695"/>
                </a:cubicBezTo>
                <a:cubicBezTo>
                  <a:pt x="635" y="710"/>
                  <a:pt x="696" y="657"/>
                  <a:pt x="741" y="650"/>
                </a:cubicBezTo>
                <a:cubicBezTo>
                  <a:pt x="786" y="643"/>
                  <a:pt x="839" y="643"/>
                  <a:pt x="877" y="650"/>
                </a:cubicBezTo>
                <a:cubicBezTo>
                  <a:pt x="915" y="657"/>
                  <a:pt x="953" y="710"/>
                  <a:pt x="968" y="695"/>
                </a:cubicBezTo>
                <a:cubicBezTo>
                  <a:pt x="983" y="680"/>
                  <a:pt x="953" y="612"/>
                  <a:pt x="968" y="559"/>
                </a:cubicBezTo>
                <a:cubicBezTo>
                  <a:pt x="983" y="506"/>
                  <a:pt x="1020" y="416"/>
                  <a:pt x="1058" y="378"/>
                </a:cubicBezTo>
                <a:cubicBezTo>
                  <a:pt x="1096" y="340"/>
                  <a:pt x="1194" y="347"/>
                  <a:pt x="1194" y="332"/>
                </a:cubicBezTo>
                <a:cubicBezTo>
                  <a:pt x="1194" y="317"/>
                  <a:pt x="1081" y="317"/>
                  <a:pt x="1058" y="287"/>
                </a:cubicBezTo>
                <a:cubicBezTo>
                  <a:pt x="1035" y="257"/>
                  <a:pt x="1073" y="174"/>
                  <a:pt x="1058" y="151"/>
                </a:cubicBezTo>
                <a:cubicBezTo>
                  <a:pt x="1043" y="128"/>
                  <a:pt x="991" y="128"/>
                  <a:pt x="968" y="151"/>
                </a:cubicBezTo>
                <a:cubicBezTo>
                  <a:pt x="945" y="174"/>
                  <a:pt x="960" y="264"/>
                  <a:pt x="922" y="287"/>
                </a:cubicBezTo>
                <a:cubicBezTo>
                  <a:pt x="884" y="310"/>
                  <a:pt x="779" y="294"/>
                  <a:pt x="741" y="287"/>
                </a:cubicBezTo>
                <a:cubicBezTo>
                  <a:pt x="703" y="280"/>
                  <a:pt x="710" y="242"/>
                  <a:pt x="695" y="242"/>
                </a:cubicBezTo>
                <a:cubicBezTo>
                  <a:pt x="680" y="242"/>
                  <a:pt x="680" y="287"/>
                  <a:pt x="650" y="287"/>
                </a:cubicBezTo>
                <a:cubicBezTo>
                  <a:pt x="620" y="287"/>
                  <a:pt x="559" y="242"/>
                  <a:pt x="514" y="242"/>
                </a:cubicBezTo>
                <a:cubicBezTo>
                  <a:pt x="469" y="242"/>
                  <a:pt x="431" y="295"/>
                  <a:pt x="378" y="287"/>
                </a:cubicBezTo>
                <a:cubicBezTo>
                  <a:pt x="325" y="279"/>
                  <a:pt x="226" y="234"/>
                  <a:pt x="196" y="196"/>
                </a:cubicBezTo>
                <a:cubicBezTo>
                  <a:pt x="166" y="158"/>
                  <a:pt x="173" y="75"/>
                  <a:pt x="196" y="60"/>
                </a:cubicBezTo>
                <a:close/>
              </a:path>
            </a:pathLst>
          </a:custGeom>
          <a:solidFill>
            <a:srgbClr val="FF00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266" name="Freeform 26" descr="50%-os"/>
          <p:cNvSpPr>
            <a:spLocks/>
          </p:cNvSpPr>
          <p:nvPr/>
        </p:nvSpPr>
        <p:spPr bwMode="auto">
          <a:xfrm>
            <a:off x="4787900" y="4703764"/>
            <a:ext cx="1328738" cy="1571625"/>
          </a:xfrm>
          <a:custGeom>
            <a:avLst/>
            <a:gdLst>
              <a:gd name="T0" fmla="*/ 2147483646 w 837"/>
              <a:gd name="T1" fmla="*/ 2147483646 h 990"/>
              <a:gd name="T2" fmla="*/ 2147483646 w 837"/>
              <a:gd name="T3" fmla="*/ 2147483646 h 990"/>
              <a:gd name="T4" fmla="*/ 2147483646 w 837"/>
              <a:gd name="T5" fmla="*/ 2147483646 h 990"/>
              <a:gd name="T6" fmla="*/ 2147483646 w 837"/>
              <a:gd name="T7" fmla="*/ 2147483646 h 990"/>
              <a:gd name="T8" fmla="*/ 2147483646 w 837"/>
              <a:gd name="T9" fmla="*/ 2147483646 h 990"/>
              <a:gd name="T10" fmla="*/ 2147483646 w 837"/>
              <a:gd name="T11" fmla="*/ 2147483646 h 990"/>
              <a:gd name="T12" fmla="*/ 2147483646 w 837"/>
              <a:gd name="T13" fmla="*/ 2147483646 h 990"/>
              <a:gd name="T14" fmla="*/ 2147483646 w 837"/>
              <a:gd name="T15" fmla="*/ 2147483646 h 990"/>
              <a:gd name="T16" fmla="*/ 2147483646 w 837"/>
              <a:gd name="T17" fmla="*/ 2147483646 h 9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37" h="990">
                <a:moveTo>
                  <a:pt x="189" y="286"/>
                </a:moveTo>
                <a:cubicBezTo>
                  <a:pt x="121" y="377"/>
                  <a:pt x="16" y="505"/>
                  <a:pt x="8" y="603"/>
                </a:cubicBezTo>
                <a:cubicBezTo>
                  <a:pt x="0" y="701"/>
                  <a:pt x="50" y="811"/>
                  <a:pt x="141" y="873"/>
                </a:cubicBezTo>
                <a:cubicBezTo>
                  <a:pt x="232" y="935"/>
                  <a:pt x="449" y="990"/>
                  <a:pt x="557" y="974"/>
                </a:cubicBezTo>
                <a:cubicBezTo>
                  <a:pt x="665" y="958"/>
                  <a:pt x="744" y="900"/>
                  <a:pt x="788" y="778"/>
                </a:cubicBezTo>
                <a:cubicBezTo>
                  <a:pt x="832" y="656"/>
                  <a:pt x="837" y="365"/>
                  <a:pt x="824" y="240"/>
                </a:cubicBezTo>
                <a:cubicBezTo>
                  <a:pt x="811" y="115"/>
                  <a:pt x="779" y="60"/>
                  <a:pt x="711" y="30"/>
                </a:cubicBezTo>
                <a:cubicBezTo>
                  <a:pt x="643" y="0"/>
                  <a:pt x="503" y="16"/>
                  <a:pt x="416" y="59"/>
                </a:cubicBezTo>
                <a:cubicBezTo>
                  <a:pt x="329" y="102"/>
                  <a:pt x="257" y="195"/>
                  <a:pt x="189" y="286"/>
                </a:cubicBez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67" name="Freeform 27" descr="50%-os"/>
          <p:cNvSpPr>
            <a:spLocks/>
          </p:cNvSpPr>
          <p:nvPr/>
        </p:nvSpPr>
        <p:spPr bwMode="auto">
          <a:xfrm flipH="1">
            <a:off x="6311900" y="4724401"/>
            <a:ext cx="1347788" cy="1571625"/>
          </a:xfrm>
          <a:custGeom>
            <a:avLst/>
            <a:gdLst>
              <a:gd name="T0" fmla="*/ 2147483646 w 837"/>
              <a:gd name="T1" fmla="*/ 2147483646 h 990"/>
              <a:gd name="T2" fmla="*/ 2147483646 w 837"/>
              <a:gd name="T3" fmla="*/ 2147483646 h 990"/>
              <a:gd name="T4" fmla="*/ 2147483646 w 837"/>
              <a:gd name="T5" fmla="*/ 2147483646 h 990"/>
              <a:gd name="T6" fmla="*/ 2147483646 w 837"/>
              <a:gd name="T7" fmla="*/ 2147483646 h 990"/>
              <a:gd name="T8" fmla="*/ 2147483646 w 837"/>
              <a:gd name="T9" fmla="*/ 2147483646 h 990"/>
              <a:gd name="T10" fmla="*/ 2147483646 w 837"/>
              <a:gd name="T11" fmla="*/ 2147483646 h 990"/>
              <a:gd name="T12" fmla="*/ 2147483646 w 837"/>
              <a:gd name="T13" fmla="*/ 2147483646 h 990"/>
              <a:gd name="T14" fmla="*/ 2147483646 w 837"/>
              <a:gd name="T15" fmla="*/ 2147483646 h 990"/>
              <a:gd name="T16" fmla="*/ 2147483646 w 837"/>
              <a:gd name="T17" fmla="*/ 2147483646 h 9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37" h="990">
                <a:moveTo>
                  <a:pt x="189" y="286"/>
                </a:moveTo>
                <a:cubicBezTo>
                  <a:pt x="121" y="377"/>
                  <a:pt x="16" y="505"/>
                  <a:pt x="8" y="603"/>
                </a:cubicBezTo>
                <a:cubicBezTo>
                  <a:pt x="0" y="701"/>
                  <a:pt x="50" y="811"/>
                  <a:pt x="141" y="873"/>
                </a:cubicBezTo>
                <a:cubicBezTo>
                  <a:pt x="232" y="935"/>
                  <a:pt x="449" y="990"/>
                  <a:pt x="557" y="974"/>
                </a:cubicBezTo>
                <a:cubicBezTo>
                  <a:pt x="665" y="958"/>
                  <a:pt x="744" y="900"/>
                  <a:pt x="788" y="778"/>
                </a:cubicBezTo>
                <a:cubicBezTo>
                  <a:pt x="832" y="656"/>
                  <a:pt x="837" y="365"/>
                  <a:pt x="824" y="240"/>
                </a:cubicBezTo>
                <a:cubicBezTo>
                  <a:pt x="811" y="115"/>
                  <a:pt x="779" y="60"/>
                  <a:pt x="711" y="30"/>
                </a:cubicBezTo>
                <a:cubicBezTo>
                  <a:pt x="643" y="0"/>
                  <a:pt x="503" y="16"/>
                  <a:pt x="416" y="59"/>
                </a:cubicBezTo>
                <a:cubicBezTo>
                  <a:pt x="329" y="102"/>
                  <a:pt x="257" y="195"/>
                  <a:pt x="189" y="286"/>
                </a:cubicBez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68" name="Oval 28" descr="50%-os"/>
          <p:cNvSpPr>
            <a:spLocks noChangeArrowheads="1"/>
          </p:cNvSpPr>
          <p:nvPr/>
        </p:nvSpPr>
        <p:spPr bwMode="auto">
          <a:xfrm>
            <a:off x="3648075" y="3141664"/>
            <a:ext cx="647700" cy="574675"/>
          </a:xfrm>
          <a:prstGeom prst="ellips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69" name="Freeform 29"/>
          <p:cNvSpPr>
            <a:spLocks/>
          </p:cNvSpPr>
          <p:nvPr/>
        </p:nvSpPr>
        <p:spPr bwMode="auto">
          <a:xfrm>
            <a:off x="4078289" y="3311526"/>
            <a:ext cx="3121025" cy="2316163"/>
          </a:xfrm>
          <a:custGeom>
            <a:avLst/>
            <a:gdLst>
              <a:gd name="T0" fmla="*/ 2147483646 w 1966"/>
              <a:gd name="T1" fmla="*/ 2147483646 h 1459"/>
              <a:gd name="T2" fmla="*/ 2147483646 w 1966"/>
              <a:gd name="T3" fmla="*/ 2147483646 h 1459"/>
              <a:gd name="T4" fmla="*/ 2147483646 w 1966"/>
              <a:gd name="T5" fmla="*/ 2147483646 h 1459"/>
              <a:gd name="T6" fmla="*/ 0 w 1966"/>
              <a:gd name="T7" fmla="*/ 0 h 14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6" h="1459">
                <a:moveTo>
                  <a:pt x="1966" y="1459"/>
                </a:moveTo>
                <a:cubicBezTo>
                  <a:pt x="1859" y="1380"/>
                  <a:pt x="1551" y="1178"/>
                  <a:pt x="1321" y="983"/>
                </a:cubicBezTo>
                <a:cubicBezTo>
                  <a:pt x="1091" y="788"/>
                  <a:pt x="806" y="452"/>
                  <a:pt x="586" y="288"/>
                </a:cubicBezTo>
                <a:cubicBezTo>
                  <a:pt x="366" y="124"/>
                  <a:pt x="122" y="60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70" name="Freeform 30"/>
          <p:cNvSpPr>
            <a:spLocks/>
          </p:cNvSpPr>
          <p:nvPr/>
        </p:nvSpPr>
        <p:spPr bwMode="auto">
          <a:xfrm>
            <a:off x="3951289" y="3500439"/>
            <a:ext cx="3216275" cy="2270125"/>
          </a:xfrm>
          <a:custGeom>
            <a:avLst/>
            <a:gdLst>
              <a:gd name="T0" fmla="*/ 2147483646 w 2026"/>
              <a:gd name="T1" fmla="*/ 2147483646 h 1430"/>
              <a:gd name="T2" fmla="*/ 2147483646 w 2026"/>
              <a:gd name="T3" fmla="*/ 2147483646 h 1430"/>
              <a:gd name="T4" fmla="*/ 2147483646 w 2026"/>
              <a:gd name="T5" fmla="*/ 2147483646 h 1430"/>
              <a:gd name="T6" fmla="*/ 0 w 2026"/>
              <a:gd name="T7" fmla="*/ 0 h 14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26" h="1430">
                <a:moveTo>
                  <a:pt x="2026" y="1430"/>
                </a:moveTo>
                <a:cubicBezTo>
                  <a:pt x="1928" y="1357"/>
                  <a:pt x="1692" y="1200"/>
                  <a:pt x="1450" y="993"/>
                </a:cubicBezTo>
                <a:cubicBezTo>
                  <a:pt x="1208" y="786"/>
                  <a:pt x="818" y="353"/>
                  <a:pt x="576" y="188"/>
                </a:cubicBezTo>
                <a:cubicBezTo>
                  <a:pt x="334" y="23"/>
                  <a:pt x="120" y="39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71" name="Oval 31" descr="50%-os"/>
          <p:cNvSpPr>
            <a:spLocks noChangeArrowheads="1"/>
          </p:cNvSpPr>
          <p:nvPr/>
        </p:nvSpPr>
        <p:spPr bwMode="auto">
          <a:xfrm>
            <a:off x="8004175" y="3124201"/>
            <a:ext cx="647700" cy="574675"/>
          </a:xfrm>
          <a:prstGeom prst="ellips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72" name="Text Box 34"/>
          <p:cNvSpPr txBox="1">
            <a:spLocks noChangeArrowheads="1"/>
          </p:cNvSpPr>
          <p:nvPr/>
        </p:nvSpPr>
        <p:spPr bwMode="auto">
          <a:xfrm>
            <a:off x="5448300" y="908051"/>
            <a:ext cx="431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rgbClr val="333333"/>
                </a:solidFill>
              </a:rPr>
              <a:t>Gr</a:t>
            </a:r>
          </a:p>
        </p:txBody>
      </p:sp>
      <p:sp>
        <p:nvSpPr>
          <p:cNvPr id="10273" name="Text Box 35"/>
          <p:cNvSpPr txBox="1">
            <a:spLocks noChangeArrowheads="1"/>
          </p:cNvSpPr>
          <p:nvPr/>
        </p:nvSpPr>
        <p:spPr bwMode="auto">
          <a:xfrm>
            <a:off x="4181476" y="1089026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rgbClr val="333333"/>
                </a:solidFill>
              </a:rPr>
              <a:t>Cu</a:t>
            </a:r>
          </a:p>
        </p:txBody>
      </p:sp>
      <p:sp>
        <p:nvSpPr>
          <p:cNvPr id="10274" name="Text Box 36"/>
          <p:cNvSpPr txBox="1">
            <a:spLocks noChangeArrowheads="1"/>
          </p:cNvSpPr>
          <p:nvPr/>
        </p:nvSpPr>
        <p:spPr bwMode="auto">
          <a:xfrm>
            <a:off x="6527801" y="5661026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rgbClr val="1C1C1C"/>
                </a:solidFill>
              </a:rPr>
              <a:t>py</a:t>
            </a:r>
          </a:p>
        </p:txBody>
      </p:sp>
      <p:sp>
        <p:nvSpPr>
          <p:cNvPr id="10275" name="Text Box 40"/>
          <p:cNvSpPr txBox="1">
            <a:spLocks noChangeArrowheads="1"/>
          </p:cNvSpPr>
          <p:nvPr/>
        </p:nvSpPr>
        <p:spPr bwMode="auto">
          <a:xfrm>
            <a:off x="5375275" y="2205038"/>
            <a:ext cx="719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/>
              <a:t>Sol</a:t>
            </a:r>
          </a:p>
        </p:txBody>
      </p:sp>
      <p:sp>
        <p:nvSpPr>
          <p:cNvPr id="10276" name="Oval 52" descr="Sűrű pepita"/>
          <p:cNvSpPr>
            <a:spLocks noChangeArrowheads="1"/>
          </p:cNvSpPr>
          <p:nvPr/>
        </p:nvSpPr>
        <p:spPr bwMode="auto">
          <a:xfrm>
            <a:off x="5808664" y="3573464"/>
            <a:ext cx="503237" cy="1081087"/>
          </a:xfrm>
          <a:prstGeom prst="ellips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77" name="Oval 53" descr="Sűrű pepita"/>
          <p:cNvSpPr>
            <a:spLocks noChangeArrowheads="1"/>
          </p:cNvSpPr>
          <p:nvPr/>
        </p:nvSpPr>
        <p:spPr bwMode="auto">
          <a:xfrm>
            <a:off x="6096000" y="3573464"/>
            <a:ext cx="503238" cy="1081087"/>
          </a:xfrm>
          <a:prstGeom prst="ellips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78" name="Freeform 54"/>
          <p:cNvSpPr>
            <a:spLocks/>
          </p:cNvSpPr>
          <p:nvPr/>
        </p:nvSpPr>
        <p:spPr bwMode="auto">
          <a:xfrm>
            <a:off x="5062539" y="1268413"/>
            <a:ext cx="1538287" cy="3097212"/>
          </a:xfrm>
          <a:custGeom>
            <a:avLst/>
            <a:gdLst>
              <a:gd name="T0" fmla="*/ 2147483646 w 969"/>
              <a:gd name="T1" fmla="*/ 0 h 1951"/>
              <a:gd name="T2" fmla="*/ 2147483646 w 969"/>
              <a:gd name="T3" fmla="*/ 2147483646 h 1951"/>
              <a:gd name="T4" fmla="*/ 2147483646 w 969"/>
              <a:gd name="T5" fmla="*/ 2147483646 h 1951"/>
              <a:gd name="T6" fmla="*/ 2147483646 w 969"/>
              <a:gd name="T7" fmla="*/ 2147483646 h 19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1951">
                <a:moveTo>
                  <a:pt x="333" y="0"/>
                </a:moveTo>
                <a:cubicBezTo>
                  <a:pt x="287" y="90"/>
                  <a:pt x="85" y="345"/>
                  <a:pt x="55" y="542"/>
                </a:cubicBezTo>
                <a:cubicBezTo>
                  <a:pt x="25" y="739"/>
                  <a:pt x="0" y="945"/>
                  <a:pt x="152" y="1180"/>
                </a:cubicBezTo>
                <a:cubicBezTo>
                  <a:pt x="304" y="1415"/>
                  <a:pt x="632" y="1686"/>
                  <a:pt x="969" y="1951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79" name="Freeform 55"/>
          <p:cNvSpPr>
            <a:spLocks/>
          </p:cNvSpPr>
          <p:nvPr/>
        </p:nvSpPr>
        <p:spPr bwMode="auto">
          <a:xfrm>
            <a:off x="4403725" y="1484314"/>
            <a:ext cx="2101850" cy="2962275"/>
          </a:xfrm>
          <a:custGeom>
            <a:avLst/>
            <a:gdLst>
              <a:gd name="T0" fmla="*/ 2147483646 w 1324"/>
              <a:gd name="T1" fmla="*/ 0 h 1866"/>
              <a:gd name="T2" fmla="*/ 2147483646 w 1324"/>
              <a:gd name="T3" fmla="*/ 2147483646 h 1866"/>
              <a:gd name="T4" fmla="*/ 2147483646 w 1324"/>
              <a:gd name="T5" fmla="*/ 2147483646 h 1866"/>
              <a:gd name="T6" fmla="*/ 2147483646 w 1324"/>
              <a:gd name="T7" fmla="*/ 2147483646 h 18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24" h="1866">
                <a:moveTo>
                  <a:pt x="84" y="0"/>
                </a:moveTo>
                <a:cubicBezTo>
                  <a:pt x="76" y="64"/>
                  <a:pt x="0" y="229"/>
                  <a:pt x="33" y="386"/>
                </a:cubicBezTo>
                <a:cubicBezTo>
                  <a:pt x="66" y="543"/>
                  <a:pt x="66" y="695"/>
                  <a:pt x="281" y="942"/>
                </a:cubicBezTo>
                <a:cubicBezTo>
                  <a:pt x="496" y="1189"/>
                  <a:pt x="1107" y="1674"/>
                  <a:pt x="1324" y="186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80" name="Freeform 56"/>
          <p:cNvSpPr>
            <a:spLocks/>
          </p:cNvSpPr>
          <p:nvPr/>
        </p:nvSpPr>
        <p:spPr bwMode="auto">
          <a:xfrm flipH="1">
            <a:off x="5808664" y="1268413"/>
            <a:ext cx="1366837" cy="3097212"/>
          </a:xfrm>
          <a:custGeom>
            <a:avLst/>
            <a:gdLst>
              <a:gd name="T0" fmla="*/ 2147483646 w 969"/>
              <a:gd name="T1" fmla="*/ 0 h 1951"/>
              <a:gd name="T2" fmla="*/ 2147483646 w 969"/>
              <a:gd name="T3" fmla="*/ 2147483646 h 1951"/>
              <a:gd name="T4" fmla="*/ 2147483646 w 969"/>
              <a:gd name="T5" fmla="*/ 2147483646 h 1951"/>
              <a:gd name="T6" fmla="*/ 2147483646 w 969"/>
              <a:gd name="T7" fmla="*/ 2147483646 h 19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9" h="1951">
                <a:moveTo>
                  <a:pt x="333" y="0"/>
                </a:moveTo>
                <a:cubicBezTo>
                  <a:pt x="287" y="90"/>
                  <a:pt x="85" y="345"/>
                  <a:pt x="55" y="542"/>
                </a:cubicBezTo>
                <a:cubicBezTo>
                  <a:pt x="25" y="739"/>
                  <a:pt x="0" y="945"/>
                  <a:pt x="152" y="1180"/>
                </a:cubicBezTo>
                <a:cubicBezTo>
                  <a:pt x="304" y="1415"/>
                  <a:pt x="632" y="1686"/>
                  <a:pt x="969" y="1951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81" name="Freeform 57"/>
          <p:cNvSpPr>
            <a:spLocks/>
          </p:cNvSpPr>
          <p:nvPr/>
        </p:nvSpPr>
        <p:spPr bwMode="auto">
          <a:xfrm>
            <a:off x="5953126" y="1557338"/>
            <a:ext cx="2138363" cy="2817812"/>
          </a:xfrm>
          <a:custGeom>
            <a:avLst/>
            <a:gdLst>
              <a:gd name="T0" fmla="*/ 2147483646 w 1347"/>
              <a:gd name="T1" fmla="*/ 0 h 1775"/>
              <a:gd name="T2" fmla="*/ 2147483646 w 1347"/>
              <a:gd name="T3" fmla="*/ 2147483646 h 1775"/>
              <a:gd name="T4" fmla="*/ 2147483646 w 1347"/>
              <a:gd name="T5" fmla="*/ 2147483646 h 1775"/>
              <a:gd name="T6" fmla="*/ 0 w 1347"/>
              <a:gd name="T7" fmla="*/ 2147483646 h 17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47" h="1775">
                <a:moveTo>
                  <a:pt x="1275" y="0"/>
                </a:moveTo>
                <a:cubicBezTo>
                  <a:pt x="1279" y="62"/>
                  <a:pt x="1347" y="234"/>
                  <a:pt x="1302" y="370"/>
                </a:cubicBezTo>
                <a:cubicBezTo>
                  <a:pt x="1257" y="506"/>
                  <a:pt x="1221" y="583"/>
                  <a:pt x="1004" y="817"/>
                </a:cubicBezTo>
                <a:cubicBezTo>
                  <a:pt x="787" y="1051"/>
                  <a:pt x="209" y="1576"/>
                  <a:pt x="0" y="1775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82" name="Freeform 59"/>
          <p:cNvSpPr>
            <a:spLocks/>
          </p:cNvSpPr>
          <p:nvPr/>
        </p:nvSpPr>
        <p:spPr bwMode="auto">
          <a:xfrm>
            <a:off x="5408613" y="3311525"/>
            <a:ext cx="2800350" cy="2173288"/>
          </a:xfrm>
          <a:custGeom>
            <a:avLst/>
            <a:gdLst>
              <a:gd name="T0" fmla="*/ 0 w 1764"/>
              <a:gd name="T1" fmla="*/ 2147483646 h 1369"/>
              <a:gd name="T2" fmla="*/ 2147483646 w 1764"/>
              <a:gd name="T3" fmla="*/ 2147483646 h 1369"/>
              <a:gd name="T4" fmla="*/ 2147483646 w 1764"/>
              <a:gd name="T5" fmla="*/ 2147483646 h 1369"/>
              <a:gd name="T6" fmla="*/ 2147483646 w 1764"/>
              <a:gd name="T7" fmla="*/ 0 h 13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4" h="1369">
                <a:moveTo>
                  <a:pt x="0" y="1369"/>
                </a:moveTo>
                <a:cubicBezTo>
                  <a:pt x="96" y="1292"/>
                  <a:pt x="372" y="1097"/>
                  <a:pt x="578" y="908"/>
                </a:cubicBezTo>
                <a:cubicBezTo>
                  <a:pt x="784" y="719"/>
                  <a:pt x="1038" y="386"/>
                  <a:pt x="1236" y="235"/>
                </a:cubicBezTo>
                <a:cubicBezTo>
                  <a:pt x="1434" y="84"/>
                  <a:pt x="1654" y="49"/>
                  <a:pt x="176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83" name="Freeform 60"/>
          <p:cNvSpPr>
            <a:spLocks/>
          </p:cNvSpPr>
          <p:nvPr/>
        </p:nvSpPr>
        <p:spPr bwMode="auto">
          <a:xfrm>
            <a:off x="5376864" y="3516314"/>
            <a:ext cx="2973387" cy="2111375"/>
          </a:xfrm>
          <a:custGeom>
            <a:avLst/>
            <a:gdLst>
              <a:gd name="T0" fmla="*/ 0 w 1873"/>
              <a:gd name="T1" fmla="*/ 2147483646 h 1330"/>
              <a:gd name="T2" fmla="*/ 2147483646 w 1873"/>
              <a:gd name="T3" fmla="*/ 2147483646 h 1330"/>
              <a:gd name="T4" fmla="*/ 2147483646 w 1873"/>
              <a:gd name="T5" fmla="*/ 2147483646 h 1330"/>
              <a:gd name="T6" fmla="*/ 2147483646 w 1873"/>
              <a:gd name="T7" fmla="*/ 0 h 13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73" h="1330">
                <a:moveTo>
                  <a:pt x="0" y="1330"/>
                </a:moveTo>
                <a:cubicBezTo>
                  <a:pt x="95" y="1259"/>
                  <a:pt x="356" y="1092"/>
                  <a:pt x="572" y="903"/>
                </a:cubicBezTo>
                <a:cubicBezTo>
                  <a:pt x="788" y="714"/>
                  <a:pt x="1080" y="348"/>
                  <a:pt x="1297" y="198"/>
                </a:cubicBezTo>
                <a:cubicBezTo>
                  <a:pt x="1514" y="48"/>
                  <a:pt x="1753" y="41"/>
                  <a:pt x="187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84" name="Line 61"/>
          <p:cNvSpPr>
            <a:spLocks noChangeShapeType="1"/>
          </p:cNvSpPr>
          <p:nvPr/>
        </p:nvSpPr>
        <p:spPr bwMode="auto">
          <a:xfrm flipH="1">
            <a:off x="9480551" y="1989139"/>
            <a:ext cx="144463" cy="2873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85" name="Text Box 62"/>
          <p:cNvSpPr txBox="1">
            <a:spLocks noChangeArrowheads="1"/>
          </p:cNvSpPr>
          <p:nvPr/>
        </p:nvSpPr>
        <p:spPr bwMode="auto">
          <a:xfrm>
            <a:off x="2135188" y="5013326"/>
            <a:ext cx="6697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hu-HU" sz="1800"/>
          </a:p>
        </p:txBody>
      </p:sp>
      <p:sp>
        <p:nvSpPr>
          <p:cNvPr id="10286" name="Text Box 41"/>
          <p:cNvSpPr txBox="1">
            <a:spLocks noChangeArrowheads="1"/>
          </p:cNvSpPr>
          <p:nvPr/>
        </p:nvSpPr>
        <p:spPr bwMode="auto">
          <a:xfrm>
            <a:off x="2662239" y="2357438"/>
            <a:ext cx="865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/>
              <a:t>SpV</a:t>
            </a:r>
          </a:p>
        </p:txBody>
      </p:sp>
      <p:sp>
        <p:nvSpPr>
          <p:cNvPr id="10287" name="Text Box 37"/>
          <p:cNvSpPr txBox="1">
            <a:spLocks noChangeArrowheads="1"/>
          </p:cNvSpPr>
          <p:nvPr/>
        </p:nvSpPr>
        <p:spPr bwMode="auto">
          <a:xfrm>
            <a:off x="3643314" y="4383088"/>
            <a:ext cx="12223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err="1">
                <a:solidFill>
                  <a:srgbClr val="1C1C1C"/>
                </a:solidFill>
              </a:rPr>
              <a:t>nucl</a:t>
            </a:r>
            <a:r>
              <a:rPr lang="hu-HU" altLang="hu-HU" sz="1800" dirty="0">
                <a:solidFill>
                  <a:srgbClr val="1C1C1C"/>
                </a:solidFill>
              </a:rPr>
              <a:t>. </a:t>
            </a:r>
            <a:r>
              <a:rPr lang="hu-HU" altLang="hu-HU" sz="1800" dirty="0" err="1">
                <a:solidFill>
                  <a:srgbClr val="1C1C1C"/>
                </a:solidFill>
              </a:rPr>
              <a:t>olivaris</a:t>
            </a:r>
            <a:r>
              <a:rPr lang="hu-HU" altLang="hu-HU" sz="1800" dirty="0">
                <a:solidFill>
                  <a:srgbClr val="1C1C1C"/>
                </a:solidFill>
              </a:rPr>
              <a:t> </a:t>
            </a:r>
            <a:r>
              <a:rPr lang="hu-HU" altLang="hu-HU" sz="1800" dirty="0" err="1">
                <a:solidFill>
                  <a:srgbClr val="1C1C1C"/>
                </a:solidFill>
              </a:rPr>
              <a:t>inf</a:t>
            </a:r>
            <a:r>
              <a:rPr lang="hu-HU" altLang="hu-HU" sz="1800" dirty="0">
                <a:solidFill>
                  <a:srgbClr val="1C1C1C"/>
                </a:solidFill>
              </a:rPr>
              <a:t>.</a:t>
            </a:r>
          </a:p>
        </p:txBody>
      </p:sp>
      <p:sp>
        <p:nvSpPr>
          <p:cNvPr id="10288" name="Text Box 43"/>
          <p:cNvSpPr txBox="1">
            <a:spLocks noChangeArrowheads="1"/>
          </p:cNvSpPr>
          <p:nvPr/>
        </p:nvSpPr>
        <p:spPr bwMode="auto">
          <a:xfrm>
            <a:off x="9291638" y="1647826"/>
            <a:ext cx="666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rgbClr val="1C1C1C"/>
                </a:solidFill>
              </a:rPr>
              <a:t>tspV</a:t>
            </a:r>
          </a:p>
        </p:txBody>
      </p:sp>
      <p:sp>
        <p:nvSpPr>
          <p:cNvPr id="10289" name="Text Box 42"/>
          <p:cNvSpPr txBox="1">
            <a:spLocks noChangeArrowheads="1"/>
          </p:cNvSpPr>
          <p:nvPr/>
        </p:nvSpPr>
        <p:spPr bwMode="auto">
          <a:xfrm>
            <a:off x="9102725" y="3786189"/>
            <a:ext cx="7191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rgbClr val="1C1C1C"/>
                </a:solidFill>
              </a:rPr>
              <a:t>tst</a:t>
            </a:r>
          </a:p>
        </p:txBody>
      </p:sp>
      <p:sp>
        <p:nvSpPr>
          <p:cNvPr id="10290" name="Text Box 54"/>
          <p:cNvSpPr txBox="1">
            <a:spLocks noChangeArrowheads="1"/>
          </p:cNvSpPr>
          <p:nvPr/>
        </p:nvSpPr>
        <p:spPr bwMode="auto">
          <a:xfrm>
            <a:off x="9127258" y="5180599"/>
            <a:ext cx="20891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 err="1">
                <a:solidFill>
                  <a:srgbClr val="1C1C1C"/>
                </a:solidFill>
              </a:rPr>
              <a:t>tspV</a:t>
            </a:r>
            <a:r>
              <a:rPr lang="hu-HU" altLang="hu-HU" sz="1400" dirty="0">
                <a:solidFill>
                  <a:srgbClr val="1C1C1C"/>
                </a:solidFill>
              </a:rPr>
              <a:t>: </a:t>
            </a:r>
            <a:r>
              <a:rPr lang="hu-HU" altLang="hu-HU" sz="1400" dirty="0" err="1">
                <a:solidFill>
                  <a:srgbClr val="1C1C1C"/>
                </a:solidFill>
              </a:rPr>
              <a:t>tractus</a:t>
            </a:r>
            <a:r>
              <a:rPr lang="hu-HU" altLang="hu-HU" sz="1400" dirty="0">
                <a:solidFill>
                  <a:srgbClr val="1C1C1C"/>
                </a:solidFill>
              </a:rPr>
              <a:t> </a:t>
            </a:r>
            <a:r>
              <a:rPr lang="hu-HU" altLang="hu-HU" sz="1400" dirty="0" err="1">
                <a:solidFill>
                  <a:srgbClr val="1C1C1C"/>
                </a:solidFill>
              </a:rPr>
              <a:t>spinalis</a:t>
            </a:r>
            <a:r>
              <a:rPr lang="hu-HU" altLang="hu-HU" sz="1400" dirty="0">
                <a:solidFill>
                  <a:srgbClr val="1C1C1C"/>
                </a:solidFill>
              </a:rPr>
              <a:t> n. V.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 err="1">
                <a:solidFill>
                  <a:srgbClr val="1C1C1C"/>
                </a:solidFill>
              </a:rPr>
              <a:t>tst</a:t>
            </a:r>
            <a:r>
              <a:rPr lang="hu-HU" altLang="hu-HU" sz="1400" dirty="0">
                <a:solidFill>
                  <a:srgbClr val="1C1C1C"/>
                </a:solidFill>
              </a:rPr>
              <a:t>: </a:t>
            </a:r>
            <a:r>
              <a:rPr lang="hu-HU" altLang="hu-HU" sz="1400" dirty="0" err="1">
                <a:solidFill>
                  <a:srgbClr val="1C1C1C"/>
                </a:solidFill>
              </a:rPr>
              <a:t>tractus</a:t>
            </a:r>
            <a:r>
              <a:rPr lang="hu-HU" altLang="hu-HU" sz="1400" dirty="0">
                <a:solidFill>
                  <a:srgbClr val="1C1C1C"/>
                </a:solidFill>
              </a:rPr>
              <a:t> </a:t>
            </a:r>
            <a:r>
              <a:rPr lang="hu-HU" altLang="hu-HU" sz="1400" dirty="0" err="1">
                <a:solidFill>
                  <a:srgbClr val="1C1C1C"/>
                </a:solidFill>
              </a:rPr>
              <a:t>spinothalamicus</a:t>
            </a:r>
            <a:endParaRPr lang="hu-HU" altLang="hu-HU" sz="1400" dirty="0">
              <a:solidFill>
                <a:srgbClr val="1C1C1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 err="1">
                <a:solidFill>
                  <a:srgbClr val="1C1C1C"/>
                </a:solidFill>
              </a:rPr>
              <a:t>py</a:t>
            </a:r>
            <a:r>
              <a:rPr lang="hu-HU" altLang="hu-HU" sz="1400" dirty="0">
                <a:solidFill>
                  <a:srgbClr val="1C1C1C"/>
                </a:solidFill>
              </a:rPr>
              <a:t>: </a:t>
            </a:r>
            <a:r>
              <a:rPr lang="hu-HU" altLang="hu-HU" sz="1400" dirty="0" err="1">
                <a:solidFill>
                  <a:srgbClr val="1C1C1C"/>
                </a:solidFill>
              </a:rPr>
              <a:t>tractus</a:t>
            </a:r>
            <a:r>
              <a:rPr lang="hu-HU" altLang="hu-HU" sz="1400" dirty="0">
                <a:solidFill>
                  <a:srgbClr val="1C1C1C"/>
                </a:solidFill>
              </a:rPr>
              <a:t> </a:t>
            </a:r>
            <a:r>
              <a:rPr lang="hu-HU" altLang="hu-HU" sz="1400" dirty="0" err="1">
                <a:solidFill>
                  <a:srgbClr val="1C1C1C"/>
                </a:solidFill>
              </a:rPr>
              <a:t>corticospinalis</a:t>
            </a:r>
            <a:endParaRPr lang="hu-HU" altLang="hu-HU" sz="1400" dirty="0">
              <a:solidFill>
                <a:srgbClr val="1C1C1C"/>
              </a:solidFill>
            </a:endParaRPr>
          </a:p>
        </p:txBody>
      </p:sp>
      <p:sp>
        <p:nvSpPr>
          <p:cNvPr id="10291" name="Text Box 38"/>
          <p:cNvSpPr txBox="1">
            <a:spLocks noChangeArrowheads="1"/>
          </p:cNvSpPr>
          <p:nvPr/>
        </p:nvSpPr>
        <p:spPr bwMode="auto">
          <a:xfrm>
            <a:off x="4079875" y="3757613"/>
            <a:ext cx="719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/>
              <a:t>Amb</a:t>
            </a:r>
          </a:p>
        </p:txBody>
      </p:sp>
      <p:sp>
        <p:nvSpPr>
          <p:cNvPr id="10292" name="Text Box 39"/>
          <p:cNvSpPr txBox="1">
            <a:spLocks noChangeArrowheads="1"/>
          </p:cNvSpPr>
          <p:nvPr/>
        </p:nvSpPr>
        <p:spPr bwMode="auto">
          <a:xfrm>
            <a:off x="5556251" y="2974976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dirty="0"/>
              <a:t>XII</a:t>
            </a:r>
          </a:p>
        </p:txBody>
      </p:sp>
    </p:spTree>
    <p:extLst>
      <p:ext uri="{BB962C8B-B14F-4D97-AF65-F5344CB8AC3E}">
        <p14:creationId xmlns:p14="http://schemas.microsoft.com/office/powerpoint/2010/main" val="26236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90838" y="139700"/>
            <a:ext cx="6024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hu-HU" sz="3600" b="1">
                <a:solidFill>
                  <a:srgbClr val="000099"/>
                </a:solidFill>
                <a:latin typeface="Calibri" panose="020F0502020204030204" pitchFamily="34" charset="0"/>
              </a:rPr>
              <a:t>NERVUS GLOSSOPHARYNGEUS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74826" y="695326"/>
            <a:ext cx="88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CC0099"/>
                </a:solidFill>
                <a:latin typeface="Calibri" panose="020F0502020204030204" pitchFamily="34" charset="0"/>
              </a:rPr>
              <a:t>KERNE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03388" y="1128713"/>
            <a:ext cx="2673350" cy="711200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hu-HU" altLang="hu-HU" sz="2000">
                <a:solidFill>
                  <a:srgbClr val="000099"/>
                </a:solidFill>
                <a:latin typeface="Calibri" panose="020F0502020204030204" pitchFamily="34" charset="0"/>
              </a:rPr>
              <a:t>Nucl. Tractus spinalis n. </a:t>
            </a:r>
          </a:p>
          <a:p>
            <a:pPr eaLnBrk="0" hangingPunct="0"/>
            <a:r>
              <a:rPr lang="hu-HU" altLang="hu-HU" sz="2000">
                <a:solidFill>
                  <a:srgbClr val="000099"/>
                </a:solidFill>
                <a:latin typeface="Calibri" panose="020F0502020204030204" pitchFamily="34" charset="0"/>
              </a:rPr>
              <a:t>       </a:t>
            </a:r>
            <a:r>
              <a:rPr lang="hu-HU" altLang="hu-HU" sz="2000">
                <a:solidFill>
                  <a:srgbClr val="FF5050"/>
                </a:solidFill>
                <a:latin typeface="Calibri" panose="020F0502020204030204" pitchFamily="34" charset="0"/>
              </a:rPr>
              <a:t>SoSe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703388" y="3649663"/>
            <a:ext cx="2324100" cy="711200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hu-HU" altLang="hu-HU" sz="2000">
                <a:solidFill>
                  <a:srgbClr val="000099"/>
                </a:solidFill>
                <a:latin typeface="Calibri" panose="020F0502020204030204" pitchFamily="34" charset="0"/>
              </a:rPr>
              <a:t>Nucl. tractus solitarii</a:t>
            </a:r>
          </a:p>
          <a:p>
            <a:pPr eaLnBrk="0" hangingPunct="0"/>
            <a:r>
              <a:rPr lang="hu-HU" altLang="hu-HU" sz="2000">
                <a:solidFill>
                  <a:srgbClr val="000099"/>
                </a:solidFill>
                <a:latin typeface="Calibri" panose="020F0502020204030204" pitchFamily="34" charset="0"/>
              </a:rPr>
              <a:t>      </a:t>
            </a:r>
            <a:r>
              <a:rPr lang="hu-HU" altLang="hu-HU" sz="2000">
                <a:solidFill>
                  <a:srgbClr val="FF5050"/>
                </a:solidFill>
                <a:latin typeface="Calibri" panose="020F0502020204030204" pitchFamily="34" charset="0"/>
              </a:rPr>
              <a:t>ViSeSp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03388" y="2781300"/>
            <a:ext cx="2881312" cy="711200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hu-HU" altLang="hu-HU" sz="2000">
                <a:solidFill>
                  <a:srgbClr val="000099"/>
                </a:solidFill>
                <a:latin typeface="Calibri" panose="020F0502020204030204" pitchFamily="34" charset="0"/>
              </a:rPr>
              <a:t>Nucl. salivatorius inf.</a:t>
            </a:r>
          </a:p>
          <a:p>
            <a:pPr eaLnBrk="0" hangingPunct="0"/>
            <a:r>
              <a:rPr lang="hu-HU" altLang="hu-HU" sz="2000">
                <a:solidFill>
                  <a:srgbClr val="000099"/>
                </a:solidFill>
                <a:latin typeface="Calibri" panose="020F0502020204030204" pitchFamily="34" charset="0"/>
              </a:rPr>
              <a:t>      </a:t>
            </a:r>
            <a:r>
              <a:rPr lang="hu-HU" altLang="hu-HU" sz="2000">
                <a:solidFill>
                  <a:srgbClr val="FF5050"/>
                </a:solidFill>
                <a:latin typeface="Calibri" panose="020F0502020204030204" pitchFamily="34" charset="0"/>
              </a:rPr>
              <a:t>ViMoGe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03389" y="1916113"/>
            <a:ext cx="1781175" cy="711200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hu-HU" altLang="hu-HU" sz="2000">
                <a:solidFill>
                  <a:srgbClr val="000099"/>
                </a:solidFill>
                <a:latin typeface="Calibri" panose="020F0502020204030204" pitchFamily="34" charset="0"/>
              </a:rPr>
              <a:t>Nucl. ambiguus</a:t>
            </a:r>
          </a:p>
          <a:p>
            <a:pPr algn="ctr" eaLnBrk="0" hangingPunct="0"/>
            <a:r>
              <a:rPr lang="hu-HU" altLang="hu-HU" sz="2000">
                <a:solidFill>
                  <a:srgbClr val="FF5050"/>
                </a:solidFill>
                <a:latin typeface="Calibri" panose="020F0502020204030204" pitchFamily="34" charset="0"/>
              </a:rPr>
              <a:t>ViMoSp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703389" y="4513263"/>
            <a:ext cx="3036887" cy="711200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>
                <a:solidFill>
                  <a:srgbClr val="000099"/>
                </a:solidFill>
                <a:latin typeface="Calibri" panose="020F0502020204030204" pitchFamily="34" charset="0"/>
              </a:rPr>
              <a:t>Nucl. lateralis alae cinereae</a:t>
            </a:r>
          </a:p>
          <a:p>
            <a:r>
              <a:rPr lang="hu-HU" altLang="hu-HU" sz="2000">
                <a:solidFill>
                  <a:srgbClr val="000099"/>
                </a:solidFill>
                <a:latin typeface="Calibri" panose="020F0502020204030204" pitchFamily="34" charset="0"/>
              </a:rPr>
              <a:t>      </a:t>
            </a:r>
            <a:r>
              <a:rPr lang="hu-HU" altLang="hu-HU" sz="2000">
                <a:solidFill>
                  <a:srgbClr val="FF5050"/>
                </a:solidFill>
                <a:latin typeface="Calibri" panose="020F0502020204030204" pitchFamily="34" charset="0"/>
              </a:rPr>
              <a:t>ViSeGe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087939" y="836614"/>
            <a:ext cx="6048375" cy="54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b="1">
                <a:solidFill>
                  <a:srgbClr val="CC0099"/>
                </a:solidFill>
                <a:latin typeface="Calibri" panose="020F0502020204030204" pitchFamily="34" charset="0"/>
              </a:rPr>
              <a:t>VERLAUF</a:t>
            </a:r>
          </a:p>
          <a:p>
            <a:endParaRPr lang="hu-HU" altLang="hu-HU" sz="800" b="1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r>
              <a:rPr lang="hu-HU" altLang="hu-HU">
                <a:solidFill>
                  <a:srgbClr val="000099"/>
                </a:solidFill>
                <a:latin typeface="Calibri" panose="020F0502020204030204" pitchFamily="34" charset="0"/>
              </a:rPr>
              <a:t>- Ggl. Inferius liegt in der fossula petrosa</a:t>
            </a:r>
          </a:p>
          <a:p>
            <a:r>
              <a:rPr lang="hu-HU" altLang="hu-HU">
                <a:solidFill>
                  <a:srgbClr val="000099"/>
                </a:solidFill>
                <a:latin typeface="Calibri" panose="020F0502020204030204" pitchFamily="34" charset="0"/>
              </a:rPr>
              <a:t>- Spatium parapharyngeum (a.c.i. und v.j.i.)</a:t>
            </a:r>
          </a:p>
          <a:p>
            <a:r>
              <a:rPr lang="hu-HU" altLang="hu-HU">
                <a:solidFill>
                  <a:srgbClr val="000099"/>
                </a:solidFill>
                <a:latin typeface="Calibri" panose="020F0502020204030204" pitchFamily="34" charset="0"/>
              </a:rPr>
              <a:t>- Unter dem m. Stylopharyngeus </a:t>
            </a:r>
          </a:p>
          <a:p>
            <a:r>
              <a:rPr lang="hu-HU" altLang="hu-HU">
                <a:solidFill>
                  <a:srgbClr val="000099"/>
                </a:solidFill>
                <a:latin typeface="Calibri" panose="020F0502020204030204" pitchFamily="34" charset="0"/>
              </a:rPr>
              <a:t>- Zwischen styloph. und styloglossus zu den Zungenwurzel</a:t>
            </a:r>
            <a:endParaRPr lang="hu-HU" altLang="hu-HU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endParaRPr lang="hu-HU" altLang="hu-HU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r>
              <a:rPr lang="hu-HU" altLang="hu-HU" b="1">
                <a:solidFill>
                  <a:srgbClr val="CC0099"/>
                </a:solidFill>
                <a:latin typeface="Calibri" panose="020F0502020204030204" pitchFamily="34" charset="0"/>
              </a:rPr>
              <a:t>ÄSTE</a:t>
            </a:r>
          </a:p>
          <a:p>
            <a:r>
              <a:rPr lang="hu-HU" altLang="hu-HU" i="1">
                <a:solidFill>
                  <a:srgbClr val="000099"/>
                </a:solidFill>
                <a:latin typeface="Calibri" panose="020F0502020204030204" pitchFamily="34" charset="0"/>
              </a:rPr>
              <a:t>n. Tympanicus</a:t>
            </a:r>
            <a:r>
              <a:rPr lang="hu-HU" altLang="hu-HU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hu-HU" altLang="hu-HU" b="1">
                <a:solidFill>
                  <a:srgbClr val="000099"/>
                </a:solidFill>
                <a:latin typeface="Calibri" panose="020F0502020204030204" pitchFamily="34" charset="0"/>
              </a:rPr>
              <a:t>(canaliculus!!)               plexus tympanicus</a:t>
            </a:r>
          </a:p>
          <a:p>
            <a:r>
              <a:rPr lang="hu-HU" altLang="hu-HU" b="1">
                <a:solidFill>
                  <a:srgbClr val="000099"/>
                </a:solidFill>
                <a:latin typeface="Calibri" panose="020F0502020204030204" pitchFamily="34" charset="0"/>
              </a:rPr>
              <a:t> (mit nn. Caroticotymp., n VII. Äste in der Paukenhöhle)</a:t>
            </a:r>
          </a:p>
          <a:p>
            <a:r>
              <a:rPr lang="hu-HU" altLang="hu-HU" b="1">
                <a:solidFill>
                  <a:srgbClr val="000099"/>
                </a:solidFill>
                <a:latin typeface="Calibri" panose="020F0502020204030204" pitchFamily="34" charset="0"/>
              </a:rPr>
              <a:t>            n. petrosus minor                    ggl. Oticum</a:t>
            </a:r>
          </a:p>
          <a:p>
            <a:endParaRPr lang="hu-HU" altLang="hu-HU" b="1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hu-HU" altLang="hu-HU" i="1">
                <a:solidFill>
                  <a:srgbClr val="000099"/>
                </a:solidFill>
                <a:latin typeface="Calibri" panose="020F0502020204030204" pitchFamily="34" charset="0"/>
              </a:rPr>
              <a:t>r. comm. Cum r. aur. N. X.</a:t>
            </a:r>
            <a:r>
              <a:rPr lang="hu-HU" altLang="hu-HU">
                <a:solidFill>
                  <a:srgbClr val="000099"/>
                </a:solidFill>
                <a:latin typeface="Calibri" panose="020F0502020204030204" pitchFamily="34" charset="0"/>
              </a:rPr>
              <a:t>     </a:t>
            </a:r>
          </a:p>
          <a:p>
            <a:endParaRPr lang="hu-HU" altLang="hu-HU" sz="80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hu-HU" altLang="hu-HU" i="1">
                <a:solidFill>
                  <a:srgbClr val="000099"/>
                </a:solidFill>
                <a:latin typeface="Calibri" panose="020F0502020204030204" pitchFamily="34" charset="0"/>
              </a:rPr>
              <a:t>rr. Pharyngei            </a:t>
            </a:r>
            <a:r>
              <a:rPr lang="hu-HU" altLang="hu-HU" b="1">
                <a:solidFill>
                  <a:srgbClr val="000099"/>
                </a:solidFill>
                <a:latin typeface="Calibri" panose="020F0502020204030204" pitchFamily="34" charset="0"/>
              </a:rPr>
              <a:t>plexus pharyngeus (mit n.X, tr.Symp)</a:t>
            </a:r>
          </a:p>
          <a:p>
            <a:endParaRPr lang="hu-HU" altLang="hu-HU" sz="80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hu-HU" altLang="hu-HU" i="1">
                <a:solidFill>
                  <a:srgbClr val="000099"/>
                </a:solidFill>
                <a:latin typeface="Calibri" panose="020F0502020204030204" pitchFamily="34" charset="0"/>
              </a:rPr>
              <a:t>rr. Stylopharyngei</a:t>
            </a:r>
          </a:p>
          <a:p>
            <a:endParaRPr lang="hu-HU" altLang="hu-HU" sz="800" i="1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hu-HU" altLang="hu-HU" i="1">
                <a:solidFill>
                  <a:srgbClr val="000099"/>
                </a:solidFill>
                <a:latin typeface="Calibri" panose="020F0502020204030204" pitchFamily="34" charset="0"/>
              </a:rPr>
              <a:t>r. Sinus carotici</a:t>
            </a:r>
            <a:r>
              <a:rPr lang="hu-HU" altLang="hu-HU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hu-HU" altLang="hu-HU" b="1">
                <a:solidFill>
                  <a:srgbClr val="000099"/>
                </a:solidFill>
                <a:latin typeface="Calibri" panose="020F0502020204030204" pitchFamily="34" charset="0"/>
              </a:rPr>
              <a:t>(mit n.X, tr.Symp)</a:t>
            </a:r>
          </a:p>
          <a:p>
            <a:endParaRPr lang="hu-HU" altLang="hu-HU" sz="800" b="1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hu-HU" altLang="hu-HU" i="1">
                <a:solidFill>
                  <a:srgbClr val="000099"/>
                </a:solidFill>
                <a:latin typeface="Calibri" panose="020F0502020204030204" pitchFamily="34" charset="0"/>
              </a:rPr>
              <a:t>rr. Tonsillares</a:t>
            </a:r>
          </a:p>
          <a:p>
            <a:endParaRPr lang="hu-HU" altLang="hu-HU" sz="800" i="1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hu-HU" altLang="hu-HU" i="1">
                <a:solidFill>
                  <a:srgbClr val="000099"/>
                </a:solidFill>
                <a:latin typeface="Calibri" panose="020F0502020204030204" pitchFamily="34" charset="0"/>
              </a:rPr>
              <a:t>rr. Linguales</a:t>
            </a:r>
            <a:r>
              <a:rPr lang="hu-HU" altLang="hu-HU">
                <a:solidFill>
                  <a:srgbClr val="000099"/>
                </a:solidFill>
                <a:latin typeface="Calibri" panose="020F0502020204030204" pitchFamily="34" charset="0"/>
              </a:rPr>
              <a:t> – papillae vallatae, foliatae (!)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8256588" y="3068639"/>
            <a:ext cx="215900" cy="73025"/>
          </a:xfrm>
          <a:prstGeom prst="rightArrow">
            <a:avLst>
              <a:gd name="adj1" fmla="val 50000"/>
              <a:gd name="adj2" fmla="val 73913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u-HU" altLang="hu-HU" sz="160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448300" y="3573464"/>
            <a:ext cx="215900" cy="73025"/>
          </a:xfrm>
          <a:prstGeom prst="rightArrow">
            <a:avLst>
              <a:gd name="adj1" fmla="val 50000"/>
              <a:gd name="adj2" fmla="val 73913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7896225" y="3573464"/>
            <a:ext cx="215900" cy="73025"/>
          </a:xfrm>
          <a:prstGeom prst="rightArrow">
            <a:avLst>
              <a:gd name="adj1" fmla="val 50000"/>
              <a:gd name="adj2" fmla="val 73913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6600825" y="4508501"/>
            <a:ext cx="215900" cy="73025"/>
          </a:xfrm>
          <a:prstGeom prst="rightArrow">
            <a:avLst>
              <a:gd name="adj1" fmla="val 50000"/>
              <a:gd name="adj2" fmla="val 73913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u-HU" altLang="hu-HU" sz="160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703388" y="5303838"/>
            <a:ext cx="3128962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CC0099"/>
                </a:solidFill>
                <a:latin typeface="Calibri" panose="020F0502020204030204" pitchFamily="34" charset="0"/>
              </a:rPr>
              <a:t>GANGLIEN: </a:t>
            </a:r>
          </a:p>
          <a:p>
            <a:r>
              <a:rPr lang="hu-HU" altLang="hu-HU" b="1" i="1">
                <a:solidFill>
                  <a:srgbClr val="CC0099"/>
                </a:solidFill>
                <a:latin typeface="Calibri" panose="020F0502020204030204" pitchFamily="34" charset="0"/>
              </a:rPr>
              <a:t>SENSORISCHEN</a:t>
            </a:r>
            <a:r>
              <a:rPr lang="hu-HU" altLang="hu-HU" b="1">
                <a:solidFill>
                  <a:srgbClr val="CC0099"/>
                </a:solidFill>
                <a:latin typeface="Calibri" panose="020F0502020204030204" pitchFamily="34" charset="0"/>
              </a:rPr>
              <a:t>: ggl. superius</a:t>
            </a:r>
          </a:p>
          <a:p>
            <a:r>
              <a:rPr lang="hu-HU" altLang="hu-HU" b="1">
                <a:solidFill>
                  <a:srgbClr val="CC0099"/>
                </a:solidFill>
                <a:latin typeface="Calibri" panose="020F0502020204030204" pitchFamily="34" charset="0"/>
              </a:rPr>
              <a:t>	            ggl. inferius</a:t>
            </a:r>
          </a:p>
          <a:p>
            <a:r>
              <a:rPr lang="hu-HU" altLang="hu-HU" b="1" i="1">
                <a:solidFill>
                  <a:srgbClr val="CC0000"/>
                </a:solidFill>
                <a:latin typeface="Calibri" panose="020F0502020204030204" pitchFamily="34" charset="0"/>
              </a:rPr>
              <a:t>PARASYMP</a:t>
            </a:r>
            <a:r>
              <a:rPr lang="hu-HU" altLang="hu-HU" b="1">
                <a:solidFill>
                  <a:srgbClr val="CC0000"/>
                </a:solidFill>
                <a:latin typeface="Calibri" panose="020F0502020204030204" pitchFamily="34" charset="0"/>
              </a:rPr>
              <a:t>:        ggl. oticum</a:t>
            </a:r>
            <a:r>
              <a:rPr lang="hu-HU" altLang="hu-HU" sz="2000" b="1">
                <a:solidFill>
                  <a:srgbClr val="CC0099"/>
                </a:solidFill>
                <a:latin typeface="Calibri" panose="020F0502020204030204" pitchFamily="34" charset="0"/>
              </a:rPr>
              <a:t>      </a:t>
            </a: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8328026" y="3429000"/>
            <a:ext cx="1368425" cy="433388"/>
          </a:xfrm>
          <a:prstGeom prst="ellips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94888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 autoUpdateAnimBg="0"/>
      <p:bldP spid="8197" grpId="0" animBg="1" autoUpdateAnimBg="0"/>
      <p:bldP spid="8198" grpId="0" animBg="1" autoUpdateAnimBg="0"/>
      <p:bldP spid="8199" grpId="0" animBg="1" autoUpdateAnimBg="0"/>
      <p:bldP spid="8200" grpId="0" animBg="1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</TotalTime>
  <Words>340</Words>
  <Application>Microsoft Office PowerPoint</Application>
  <PresentationFormat>Szélesvásznú</PresentationFormat>
  <Paragraphs>120</Paragraphs>
  <Slides>18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Comic Sans MS</vt:lpstr>
      <vt:lpstr>Garamond</vt:lpstr>
      <vt:lpstr>Times New Roman</vt:lpstr>
      <vt:lpstr>Wingdings 3</vt:lpstr>
      <vt:lpstr>Szálak</vt:lpstr>
      <vt:lpstr>Dokumentum</vt:lpstr>
      <vt:lpstr>Fej nyak idegei III. X., XI., XII.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labor</dc:creator>
  <cp:lastModifiedBy>labor</cp:lastModifiedBy>
  <cp:revision>4</cp:revision>
  <dcterms:created xsi:type="dcterms:W3CDTF">2019-04-23T08:02:38Z</dcterms:created>
  <dcterms:modified xsi:type="dcterms:W3CDTF">2019-04-23T12:16:15Z</dcterms:modified>
</cp:coreProperties>
</file>