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Lst>
  <p:notesMasterIdLst>
    <p:notesMasterId r:id="rId101"/>
  </p:notesMasterIdLst>
  <p:sldIdLst>
    <p:sldId id="456" r:id="rId2"/>
    <p:sldId id="384" r:id="rId3"/>
    <p:sldId id="497" r:id="rId4"/>
    <p:sldId id="494" r:id="rId5"/>
    <p:sldId id="460" r:id="rId6"/>
    <p:sldId id="501" r:id="rId7"/>
    <p:sldId id="495" r:id="rId8"/>
    <p:sldId id="459" r:id="rId9"/>
    <p:sldId id="498" r:id="rId10"/>
    <p:sldId id="461" r:id="rId11"/>
    <p:sldId id="462" r:id="rId12"/>
    <p:sldId id="349" r:id="rId13"/>
    <p:sldId id="463" r:id="rId14"/>
    <p:sldId id="464" r:id="rId15"/>
    <p:sldId id="499" r:id="rId16"/>
    <p:sldId id="452" r:id="rId17"/>
    <p:sldId id="500" r:id="rId18"/>
    <p:sldId id="270" r:id="rId19"/>
    <p:sldId id="465" r:id="rId20"/>
    <p:sldId id="274" r:id="rId21"/>
    <p:sldId id="502" r:id="rId22"/>
    <p:sldId id="503" r:id="rId23"/>
    <p:sldId id="504" r:id="rId24"/>
    <p:sldId id="505" r:id="rId25"/>
    <p:sldId id="269" r:id="rId26"/>
    <p:sldId id="385" r:id="rId27"/>
    <p:sldId id="506" r:id="rId28"/>
    <p:sldId id="512" r:id="rId29"/>
    <p:sldId id="507" r:id="rId30"/>
    <p:sldId id="508" r:id="rId31"/>
    <p:sldId id="509" r:id="rId32"/>
    <p:sldId id="510" r:id="rId33"/>
    <p:sldId id="517" r:id="rId34"/>
    <p:sldId id="513" r:id="rId35"/>
    <p:sldId id="514" r:id="rId36"/>
    <p:sldId id="515" r:id="rId37"/>
    <p:sldId id="516" r:id="rId38"/>
    <p:sldId id="518" r:id="rId39"/>
    <p:sldId id="525" r:id="rId40"/>
    <p:sldId id="521" r:id="rId41"/>
    <p:sldId id="522" r:id="rId42"/>
    <p:sldId id="523" r:id="rId43"/>
    <p:sldId id="524" r:id="rId44"/>
    <p:sldId id="291" r:id="rId45"/>
    <p:sldId id="454" r:id="rId46"/>
    <p:sldId id="526" r:id="rId47"/>
    <p:sldId id="527" r:id="rId48"/>
    <p:sldId id="528" r:id="rId49"/>
    <p:sldId id="295" r:id="rId50"/>
    <p:sldId id="296" r:id="rId51"/>
    <p:sldId id="297" r:id="rId52"/>
    <p:sldId id="304" r:id="rId53"/>
    <p:sldId id="298" r:id="rId54"/>
    <p:sldId id="299" r:id="rId55"/>
    <p:sldId id="300" r:id="rId56"/>
    <p:sldId id="301" r:id="rId57"/>
    <p:sldId id="447" r:id="rId58"/>
    <p:sldId id="395" r:id="rId59"/>
    <p:sldId id="450" r:id="rId60"/>
    <p:sldId id="529" r:id="rId61"/>
    <p:sldId id="530" r:id="rId62"/>
    <p:sldId id="532" r:id="rId63"/>
    <p:sldId id="533" r:id="rId64"/>
    <p:sldId id="534" r:id="rId65"/>
    <p:sldId id="554" r:id="rId66"/>
    <p:sldId id="535" r:id="rId67"/>
    <p:sldId id="536" r:id="rId68"/>
    <p:sldId id="537" r:id="rId69"/>
    <p:sldId id="538" r:id="rId70"/>
    <p:sldId id="539" r:id="rId71"/>
    <p:sldId id="540" r:id="rId72"/>
    <p:sldId id="541" r:id="rId73"/>
    <p:sldId id="549" r:id="rId74"/>
    <p:sldId id="550" r:id="rId75"/>
    <p:sldId id="545" r:id="rId76"/>
    <p:sldId id="546" r:id="rId77"/>
    <p:sldId id="548" r:id="rId78"/>
    <p:sldId id="551" r:id="rId79"/>
    <p:sldId id="341" r:id="rId80"/>
    <p:sldId id="383" r:id="rId81"/>
    <p:sldId id="344" r:id="rId82"/>
    <p:sldId id="336" r:id="rId83"/>
    <p:sldId id="399" r:id="rId84"/>
    <p:sldId id="343" r:id="rId85"/>
    <p:sldId id="493" r:id="rId86"/>
    <p:sldId id="408" r:id="rId87"/>
    <p:sldId id="397" r:id="rId88"/>
    <p:sldId id="335" r:id="rId89"/>
    <p:sldId id="401" r:id="rId90"/>
    <p:sldId id="404" r:id="rId91"/>
    <p:sldId id="405" r:id="rId92"/>
    <p:sldId id="406" r:id="rId93"/>
    <p:sldId id="403" r:id="rId94"/>
    <p:sldId id="553" r:id="rId95"/>
    <p:sldId id="543" r:id="rId96"/>
    <p:sldId id="457" r:id="rId97"/>
    <p:sldId id="458" r:id="rId98"/>
    <p:sldId id="339" r:id="rId99"/>
    <p:sldId id="338" r:id="rId100"/>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BBD"/>
    <a:srgbClr val="FF0000"/>
    <a:srgbClr val="558ED5"/>
    <a:srgbClr val="305B8D"/>
    <a:srgbClr val="3B6DA7"/>
    <a:srgbClr val="964C9F"/>
    <a:srgbClr val="0066CC"/>
    <a:srgbClr val="254875"/>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autoAdjust="0"/>
    <p:restoredTop sz="89454" autoAdjust="0"/>
  </p:normalViewPr>
  <p:slideViewPr>
    <p:cSldViewPr>
      <p:cViewPr varScale="1">
        <p:scale>
          <a:sx n="93" d="100"/>
          <a:sy n="93" d="100"/>
        </p:scale>
        <p:origin x="49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hu-HU"/>
          </a:p>
        </p:txBody>
      </p:sp>
      <p:sp>
        <p:nvSpPr>
          <p:cNvPr id="1105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hu-HU"/>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 </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1105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hu-HU"/>
          </a:p>
        </p:txBody>
      </p:sp>
      <p:sp>
        <p:nvSpPr>
          <p:cNvPr id="1105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00CABFB-4EA6-4C90-B2D5-C5CCFBFA2489}" type="slidenum">
              <a:rPr lang="hu-HU"/>
              <a:pPr>
                <a:defRPr/>
              </a:pPr>
              <a:t>‹#›</a:t>
            </a:fld>
            <a:endParaRPr lang="hu-HU"/>
          </a:p>
        </p:txBody>
      </p:sp>
    </p:spTree>
    <p:extLst>
      <p:ext uri="{BB962C8B-B14F-4D97-AF65-F5344CB8AC3E}">
        <p14:creationId xmlns:p14="http://schemas.microsoft.com/office/powerpoint/2010/main" val="3906826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18"/>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18"/>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18"/>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18"/>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Capel</a:t>
            </a:r>
            <a:r>
              <a:rPr lang="hu-HU" dirty="0"/>
              <a:t>, MOD, 2000</a:t>
            </a:r>
            <a:endParaRPr lang="de-DE" dirty="0"/>
          </a:p>
        </p:txBody>
      </p:sp>
      <p:sp>
        <p:nvSpPr>
          <p:cNvPr id="4" name="Dia számának helye 3"/>
          <p:cNvSpPr>
            <a:spLocks noGrp="1"/>
          </p:cNvSpPr>
          <p:nvPr>
            <p:ph type="sldNum" sz="quarter" idx="10"/>
          </p:nvPr>
        </p:nvSpPr>
        <p:spPr/>
        <p:txBody>
          <a:bodyPr/>
          <a:lstStyle/>
          <a:p>
            <a:fld id="{0D54A199-F069-4E98-8C1C-75233215E4DF}" type="slidenum">
              <a:rPr lang="de-DE" smtClean="0"/>
              <a:t>10</a:t>
            </a:fld>
            <a:endParaRPr lang="de-DE"/>
          </a:p>
        </p:txBody>
      </p:sp>
    </p:spTree>
    <p:extLst>
      <p:ext uri="{BB962C8B-B14F-4D97-AF65-F5344CB8AC3E}">
        <p14:creationId xmlns:p14="http://schemas.microsoft.com/office/powerpoint/2010/main" val="7886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900CABFB-4EA6-4C90-B2D5-C5CCFBFA2489}" type="slidenum">
              <a:rPr lang="hu-HU" smtClean="0"/>
              <a:pPr>
                <a:defRPr/>
              </a:pPr>
              <a:t>47</a:t>
            </a:fld>
            <a:endParaRPr lang="hu-HU"/>
          </a:p>
        </p:txBody>
      </p:sp>
    </p:spTree>
    <p:extLst>
      <p:ext uri="{BB962C8B-B14F-4D97-AF65-F5344CB8AC3E}">
        <p14:creationId xmlns:p14="http://schemas.microsoft.com/office/powerpoint/2010/main" val="401255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hu-HU">
                <a:latin typeface="Times New Roman" pitchFamily="18" charset="0"/>
              </a:rPr>
              <a:t>Development of the male and female external genitalia. Undifferentiated stage of the external genitalia, A, and</a:t>
            </a:r>
          </a:p>
          <a:p>
            <a:r>
              <a:rPr lang="hu-HU">
                <a:latin typeface="Times New Roman" pitchFamily="18" charset="0"/>
              </a:rPr>
              <a:t>sequential stages in the development of the male external genitalia, B and C, and of the female external genitalia, D and E.</a:t>
            </a:r>
          </a:p>
          <a:p>
            <a:pPr eaLnBrk="1" hangingPunct="1">
              <a:spcBef>
                <a:spcPct val="0"/>
              </a:spcBef>
            </a:pPr>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3940191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r>
              <a:rPr lang="hu-HU">
                <a:latin typeface="Times New Roman" pitchFamily="18" charset="0"/>
              </a:rPr>
              <a:t>Closure of the urethral groove and cross-sections at different levels showing progressive stages in the conversion of</a:t>
            </a:r>
          </a:p>
          <a:p>
            <a:r>
              <a:rPr lang="hu-HU">
                <a:latin typeface="Times New Roman" pitchFamily="18" charset="0"/>
              </a:rPr>
              <a:t>the urethral groove into a tube, the penile urethra.</a:t>
            </a:r>
          </a:p>
          <a:p>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196301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r>
              <a:rPr lang="hu-HU">
                <a:latin typeface="Times New Roman" pitchFamily="18" charset="0"/>
              </a:rPr>
              <a:t>Sequential stages in the development of the vagina.</a:t>
            </a:r>
          </a:p>
          <a:p>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263636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r>
              <a:rPr lang="hu-HU">
                <a:latin typeface="Times New Roman" pitchFamily="18" charset="0"/>
              </a:rPr>
              <a:t>Sequential stages in the development of the vagina.</a:t>
            </a:r>
          </a:p>
          <a:p>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353540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dirty="0" err="1"/>
              <a:t>www.webpathology.com</a:t>
            </a:r>
            <a:endParaRPr lang="hu-HU" dirty="0"/>
          </a:p>
        </p:txBody>
      </p:sp>
      <p:sp>
        <p:nvSpPr>
          <p:cNvPr id="4" name="Dia számának helye 3"/>
          <p:cNvSpPr>
            <a:spLocks noGrp="1"/>
          </p:cNvSpPr>
          <p:nvPr>
            <p:ph type="sldNum" sz="quarter" idx="10"/>
          </p:nvPr>
        </p:nvSpPr>
        <p:spPr/>
        <p:txBody>
          <a:bodyPr/>
          <a:lstStyle/>
          <a:p>
            <a:pPr>
              <a:defRPr/>
            </a:pPr>
            <a:fld id="{900CABFB-4EA6-4C90-B2D5-C5CCFBFA2489}" type="slidenum">
              <a:rPr lang="hu-HU" smtClean="0"/>
              <a:pPr>
                <a:defRPr/>
              </a:pPr>
              <a:t>81</a:t>
            </a:fld>
            <a:endParaRPr lang="hu-HU"/>
          </a:p>
        </p:txBody>
      </p:sp>
    </p:spTree>
    <p:extLst>
      <p:ext uri="{BB962C8B-B14F-4D97-AF65-F5344CB8AC3E}">
        <p14:creationId xmlns:p14="http://schemas.microsoft.com/office/powerpoint/2010/main" val="301491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http://www.meddean.luc.edu/lumen/MedEd/urology/hrmphdt.htm</a:t>
            </a:r>
          </a:p>
          <a:p>
            <a:endParaRPr lang="hu-HU" dirty="0">
              <a:latin typeface="Times New Roman" pitchFamily="18" charset="0"/>
            </a:endParaRPr>
          </a:p>
          <a:p>
            <a:endParaRPr lang="hu-HU" dirty="0">
              <a:latin typeface="Times New Roman" pitchFamily="18" charset="0"/>
            </a:endParaRPr>
          </a:p>
          <a:p>
            <a:r>
              <a:rPr lang="hu-HU" dirty="0" err="1">
                <a:latin typeface="Times New Roman" pitchFamily="18" charset="0"/>
              </a:rPr>
              <a:t>If</a:t>
            </a:r>
            <a:r>
              <a:rPr lang="hu-HU" dirty="0">
                <a:latin typeface="Times New Roman" pitchFamily="18" charset="0"/>
              </a:rPr>
              <a:t> </a:t>
            </a:r>
            <a:r>
              <a:rPr lang="hu-HU" dirty="0" err="1">
                <a:latin typeface="Times New Roman" pitchFamily="18" charset="0"/>
              </a:rPr>
              <a:t>abnormalities</a:t>
            </a:r>
            <a:r>
              <a:rPr lang="hu-HU" dirty="0">
                <a:latin typeface="Times New Roman" pitchFamily="18" charset="0"/>
              </a:rPr>
              <a:t> of </a:t>
            </a:r>
            <a:r>
              <a:rPr lang="hu-HU" dirty="0" err="1">
                <a:latin typeface="Times New Roman" pitchFamily="18" charset="0"/>
              </a:rPr>
              <a:t>cell</a:t>
            </a:r>
            <a:r>
              <a:rPr lang="hu-HU" dirty="0">
                <a:latin typeface="Times New Roman" pitchFamily="18" charset="0"/>
              </a:rPr>
              <a:t> </a:t>
            </a:r>
            <a:r>
              <a:rPr lang="hu-HU" dirty="0" err="1">
                <a:latin typeface="Times New Roman" pitchFamily="18" charset="0"/>
              </a:rPr>
              <a:t>division</a:t>
            </a:r>
            <a:r>
              <a:rPr lang="hu-HU" dirty="0">
                <a:latin typeface="Times New Roman" pitchFamily="18" charset="0"/>
              </a:rPr>
              <a:t> </a:t>
            </a:r>
            <a:r>
              <a:rPr lang="hu-HU" dirty="0" err="1">
                <a:latin typeface="Times New Roman" pitchFamily="18" charset="0"/>
              </a:rPr>
              <a:t>occur</a:t>
            </a:r>
            <a:r>
              <a:rPr lang="hu-HU" dirty="0">
                <a:latin typeface="Times New Roman" pitchFamily="18" charset="0"/>
              </a:rPr>
              <a:t>, a </a:t>
            </a:r>
            <a:r>
              <a:rPr lang="hu-HU" dirty="0" err="1">
                <a:latin typeface="Times New Roman" pitchFamily="18" charset="0"/>
              </a:rPr>
              <a:t>fetus</a:t>
            </a:r>
            <a:r>
              <a:rPr lang="hu-HU" dirty="0">
                <a:latin typeface="Times New Roman" pitchFamily="18" charset="0"/>
              </a:rPr>
              <a:t> </a:t>
            </a:r>
            <a:r>
              <a:rPr lang="hu-HU" dirty="0" err="1">
                <a:latin typeface="Times New Roman" pitchFamily="18" charset="0"/>
              </a:rPr>
              <a:t>with</a:t>
            </a:r>
            <a:r>
              <a:rPr lang="hu-HU" dirty="0">
                <a:latin typeface="Times New Roman" pitchFamily="18" charset="0"/>
              </a:rPr>
              <a:t> </a:t>
            </a:r>
            <a:r>
              <a:rPr lang="hu-HU" dirty="0" err="1">
                <a:latin typeface="Times New Roman" pitchFamily="18" charset="0"/>
              </a:rPr>
              <a:t>mosaicism</a:t>
            </a:r>
            <a:r>
              <a:rPr lang="hu-HU" dirty="0">
                <a:latin typeface="Times New Roman" pitchFamily="18" charset="0"/>
              </a:rPr>
              <a:t> </a:t>
            </a:r>
            <a:r>
              <a:rPr lang="hu-HU" dirty="0" err="1">
                <a:latin typeface="Times New Roman" pitchFamily="18" charset="0"/>
              </a:rPr>
              <a:t>may</a:t>
            </a:r>
            <a:r>
              <a:rPr lang="hu-HU" dirty="0">
                <a:latin typeface="Times New Roman" pitchFamily="18" charset="0"/>
              </a:rPr>
              <a:t> </a:t>
            </a:r>
            <a:r>
              <a:rPr lang="hu-HU" dirty="0" err="1">
                <a:latin typeface="Times New Roman" pitchFamily="18" charset="0"/>
              </a:rPr>
              <a:t>result</a:t>
            </a:r>
            <a:r>
              <a:rPr lang="hu-HU" dirty="0">
                <a:latin typeface="Times New Roman" pitchFamily="18" charset="0"/>
              </a:rPr>
              <a:t>. The baby </a:t>
            </a:r>
            <a:r>
              <a:rPr lang="hu-HU" dirty="0" err="1">
                <a:latin typeface="Times New Roman" pitchFamily="18" charset="0"/>
              </a:rPr>
              <a:t>may</a:t>
            </a:r>
            <a:r>
              <a:rPr lang="hu-HU" dirty="0">
                <a:latin typeface="Times New Roman" pitchFamily="18" charset="0"/>
              </a:rPr>
              <a:t> </a:t>
            </a:r>
            <a:r>
              <a:rPr lang="hu-HU" dirty="0" err="1">
                <a:latin typeface="Times New Roman" pitchFamily="18" charset="0"/>
              </a:rPr>
              <a:t>have</a:t>
            </a:r>
            <a:r>
              <a:rPr lang="hu-HU" dirty="0">
                <a:latin typeface="Times New Roman" pitchFamily="18" charset="0"/>
              </a:rPr>
              <a:t> </a:t>
            </a:r>
            <a:r>
              <a:rPr lang="hu-HU" dirty="0" err="1">
                <a:latin typeface="Times New Roman" pitchFamily="18" charset="0"/>
              </a:rPr>
              <a:t>both</a:t>
            </a:r>
            <a:r>
              <a:rPr lang="hu-HU" dirty="0">
                <a:latin typeface="Times New Roman" pitchFamily="18" charset="0"/>
              </a:rPr>
              <a:t> </a:t>
            </a:r>
            <a:r>
              <a:rPr lang="hu-HU" dirty="0" err="1">
                <a:latin typeface="Times New Roman" pitchFamily="18" charset="0"/>
              </a:rPr>
              <a:t>cells</a:t>
            </a:r>
            <a:r>
              <a:rPr lang="hu-HU" dirty="0">
                <a:latin typeface="Times New Roman" pitchFamily="18" charset="0"/>
              </a:rPr>
              <a:t> </a:t>
            </a:r>
            <a:r>
              <a:rPr lang="hu-HU" dirty="0" err="1">
                <a:latin typeface="Times New Roman" pitchFamily="18" charset="0"/>
              </a:rPr>
              <a:t>with</a:t>
            </a:r>
            <a:r>
              <a:rPr lang="hu-HU" dirty="0">
                <a:latin typeface="Times New Roman" pitchFamily="18" charset="0"/>
              </a:rPr>
              <a:t> 46 XY </a:t>
            </a:r>
            <a:r>
              <a:rPr lang="hu-HU" dirty="0" err="1">
                <a:latin typeface="Times New Roman" pitchFamily="18" charset="0"/>
              </a:rPr>
              <a:t>chromosomes</a:t>
            </a:r>
            <a:r>
              <a:rPr lang="hu-HU" dirty="0">
                <a:latin typeface="Times New Roman" pitchFamily="18" charset="0"/>
              </a:rPr>
              <a:t> and </a:t>
            </a:r>
            <a:r>
              <a:rPr lang="hu-HU" dirty="0" err="1">
                <a:latin typeface="Times New Roman" pitchFamily="18" charset="0"/>
              </a:rPr>
              <a:t>cells</a:t>
            </a:r>
            <a:r>
              <a:rPr lang="hu-HU" dirty="0">
                <a:latin typeface="Times New Roman" pitchFamily="18" charset="0"/>
              </a:rPr>
              <a:t> </a:t>
            </a:r>
            <a:r>
              <a:rPr lang="hu-HU" dirty="0" err="1">
                <a:latin typeface="Times New Roman" pitchFamily="18" charset="0"/>
              </a:rPr>
              <a:t>with</a:t>
            </a:r>
            <a:r>
              <a:rPr lang="hu-HU" dirty="0">
                <a:latin typeface="Times New Roman" pitchFamily="18" charset="0"/>
              </a:rPr>
              <a:t> 46 XX </a:t>
            </a:r>
            <a:r>
              <a:rPr lang="hu-HU" dirty="0" err="1">
                <a:latin typeface="Times New Roman" pitchFamily="18" charset="0"/>
              </a:rPr>
              <a:t>chromosomes</a:t>
            </a:r>
            <a:r>
              <a:rPr lang="hu-HU" dirty="0">
                <a:latin typeface="Times New Roman" pitchFamily="18" charset="0"/>
              </a:rPr>
              <a:t>. </a:t>
            </a:r>
            <a:r>
              <a:rPr lang="hu-HU" dirty="0" err="1">
                <a:latin typeface="Times New Roman" pitchFamily="18" charset="0"/>
              </a:rPr>
              <a:t>This</a:t>
            </a:r>
            <a:r>
              <a:rPr lang="hu-HU" dirty="0">
                <a:latin typeface="Times New Roman" pitchFamily="18" charset="0"/>
              </a:rPr>
              <a:t> </a:t>
            </a:r>
            <a:r>
              <a:rPr lang="hu-HU" dirty="0" err="1">
                <a:latin typeface="Times New Roman" pitchFamily="18" charset="0"/>
              </a:rPr>
              <a:t>condition</a:t>
            </a:r>
            <a:r>
              <a:rPr lang="hu-HU" dirty="0">
                <a:latin typeface="Times New Roman" pitchFamily="18" charset="0"/>
              </a:rPr>
              <a:t> has </a:t>
            </a:r>
            <a:r>
              <a:rPr lang="hu-HU" dirty="0" err="1">
                <a:latin typeface="Times New Roman" pitchFamily="18" charset="0"/>
              </a:rPr>
              <a:t>been</a:t>
            </a:r>
            <a:r>
              <a:rPr lang="hu-HU" dirty="0">
                <a:latin typeface="Times New Roman" pitchFamily="18" charset="0"/>
              </a:rPr>
              <a:t> </a:t>
            </a:r>
            <a:r>
              <a:rPr lang="hu-HU" dirty="0" err="1">
                <a:latin typeface="Times New Roman" pitchFamily="18" charset="0"/>
              </a:rPr>
              <a:t>called</a:t>
            </a:r>
            <a:r>
              <a:rPr lang="hu-HU" dirty="0">
                <a:latin typeface="Times New Roman" pitchFamily="18" charset="0"/>
              </a:rPr>
              <a:t> </a:t>
            </a:r>
            <a:r>
              <a:rPr lang="hu-HU" dirty="0" err="1">
                <a:latin typeface="Times New Roman" pitchFamily="18" charset="0"/>
              </a:rPr>
              <a:t>hermaphroditism</a:t>
            </a:r>
            <a:r>
              <a:rPr lang="hu-HU" dirty="0">
                <a:latin typeface="Times New Roman" pitchFamily="18" charset="0"/>
              </a:rPr>
              <a:t> (</a:t>
            </a:r>
            <a:r>
              <a:rPr lang="hu-HU" dirty="0" err="1">
                <a:latin typeface="Times New Roman" pitchFamily="18" charset="0"/>
              </a:rPr>
              <a:t>after</a:t>
            </a:r>
            <a:r>
              <a:rPr lang="hu-HU" dirty="0">
                <a:latin typeface="Times New Roman" pitchFamily="18" charset="0"/>
              </a:rPr>
              <a:t> </a:t>
            </a:r>
            <a:r>
              <a:rPr lang="hu-HU" dirty="0" err="1">
                <a:latin typeface="Times New Roman" pitchFamily="18" charset="0"/>
              </a:rPr>
              <a:t>the</a:t>
            </a:r>
            <a:r>
              <a:rPr lang="hu-HU" dirty="0">
                <a:latin typeface="Times New Roman" pitchFamily="18" charset="0"/>
              </a:rPr>
              <a:t> </a:t>
            </a:r>
            <a:r>
              <a:rPr lang="hu-HU" b="1" dirty="0" err="1">
                <a:latin typeface="Times New Roman" pitchFamily="18" charset="0"/>
              </a:rPr>
              <a:t>greek</a:t>
            </a:r>
            <a:r>
              <a:rPr lang="hu-HU" b="1" dirty="0">
                <a:latin typeface="Times New Roman" pitchFamily="18" charset="0"/>
              </a:rPr>
              <a:t> </a:t>
            </a:r>
            <a:r>
              <a:rPr lang="hu-HU" dirty="0" err="1">
                <a:latin typeface="Times New Roman" pitchFamily="18" charset="0"/>
              </a:rPr>
              <a:t>god</a:t>
            </a:r>
            <a:r>
              <a:rPr lang="hu-HU" dirty="0">
                <a:latin typeface="Times New Roman" pitchFamily="18" charset="0"/>
              </a:rPr>
              <a:t> </a:t>
            </a:r>
            <a:r>
              <a:rPr lang="hu-HU" dirty="0" err="1">
                <a:latin typeface="Times New Roman" pitchFamily="18" charset="0"/>
              </a:rPr>
              <a:t>Hermes</a:t>
            </a:r>
            <a:r>
              <a:rPr lang="hu-HU" dirty="0">
                <a:latin typeface="Times New Roman" pitchFamily="18" charset="0"/>
              </a:rPr>
              <a:t> and </a:t>
            </a:r>
            <a:r>
              <a:rPr lang="hu-HU" dirty="0" err="1">
                <a:latin typeface="Times New Roman" pitchFamily="18" charset="0"/>
              </a:rPr>
              <a:t>goddes</a:t>
            </a:r>
            <a:r>
              <a:rPr lang="hu-HU" dirty="0">
                <a:latin typeface="Times New Roman" pitchFamily="18" charset="0"/>
              </a:rPr>
              <a:t> </a:t>
            </a:r>
            <a:r>
              <a:rPr lang="hu-HU" dirty="0" err="1">
                <a:latin typeface="Times New Roman" pitchFamily="18" charset="0"/>
              </a:rPr>
              <a:t>Aphrodite</a:t>
            </a:r>
            <a:r>
              <a:rPr lang="hu-HU" dirty="0">
                <a:latin typeface="Times New Roman" pitchFamily="18" charset="0"/>
              </a:rPr>
              <a:t>) </a:t>
            </a:r>
            <a:r>
              <a:rPr lang="hu-HU" dirty="0" err="1">
                <a:latin typeface="Times New Roman" pitchFamily="18" charset="0"/>
              </a:rPr>
              <a:t>and</a:t>
            </a:r>
            <a:r>
              <a:rPr lang="hu-HU" dirty="0">
                <a:latin typeface="Times New Roman" pitchFamily="18" charset="0"/>
              </a:rPr>
              <a:t> </a:t>
            </a:r>
            <a:r>
              <a:rPr lang="hu-HU" dirty="0" err="1">
                <a:latin typeface="Times New Roman" pitchFamily="18" charset="0"/>
              </a:rPr>
              <a:t>it</a:t>
            </a:r>
            <a:r>
              <a:rPr lang="hu-HU" dirty="0">
                <a:latin typeface="Times New Roman" pitchFamily="18" charset="0"/>
              </a:rPr>
              <a:t> is </a:t>
            </a:r>
            <a:r>
              <a:rPr lang="hu-HU" dirty="0" err="1">
                <a:latin typeface="Times New Roman" pitchFamily="18" charset="0"/>
              </a:rPr>
              <a:t>one</a:t>
            </a:r>
            <a:r>
              <a:rPr lang="hu-HU" dirty="0">
                <a:latin typeface="Times New Roman" pitchFamily="18" charset="0"/>
              </a:rPr>
              <a:t> of </a:t>
            </a:r>
            <a:r>
              <a:rPr lang="hu-HU" dirty="0" err="1">
                <a:latin typeface="Times New Roman" pitchFamily="18" charset="0"/>
              </a:rPr>
              <a:t>many</a:t>
            </a:r>
            <a:r>
              <a:rPr lang="hu-HU" dirty="0">
                <a:latin typeface="Times New Roman" pitchFamily="18" charset="0"/>
              </a:rPr>
              <a:t> </a:t>
            </a:r>
            <a:r>
              <a:rPr lang="hu-HU" dirty="0" err="1">
                <a:latin typeface="Times New Roman" pitchFamily="18" charset="0"/>
              </a:rPr>
              <a:t>causes</a:t>
            </a:r>
            <a:r>
              <a:rPr lang="hu-HU" dirty="0">
                <a:latin typeface="Times New Roman" pitchFamily="18" charset="0"/>
              </a:rPr>
              <a:t> </a:t>
            </a:r>
            <a:r>
              <a:rPr lang="hu-HU" dirty="0" err="1">
                <a:latin typeface="Times New Roman" pitchFamily="18" charset="0"/>
              </a:rPr>
              <a:t>of</a:t>
            </a:r>
            <a:r>
              <a:rPr lang="hu-HU" dirty="0">
                <a:latin typeface="Times New Roman" pitchFamily="18" charset="0"/>
              </a:rPr>
              <a:t> </a:t>
            </a:r>
            <a:r>
              <a:rPr lang="hu-HU" dirty="0" err="1">
                <a:latin typeface="Times New Roman" pitchFamily="18" charset="0"/>
              </a:rPr>
              <a:t>intersex</a:t>
            </a:r>
            <a:r>
              <a:rPr lang="hu-HU" dirty="0">
                <a:latin typeface="Times New Roman" pitchFamily="18" charset="0"/>
              </a:rPr>
              <a:t>. </a:t>
            </a:r>
            <a:r>
              <a:rPr lang="hu-HU" dirty="0" err="1">
                <a:latin typeface="Times New Roman" pitchFamily="18" charset="0"/>
              </a:rPr>
              <a:t>Because</a:t>
            </a:r>
            <a:r>
              <a:rPr lang="hu-HU" dirty="0">
                <a:latin typeface="Times New Roman" pitchFamily="18" charset="0"/>
              </a:rPr>
              <a:t> </a:t>
            </a:r>
            <a:r>
              <a:rPr lang="hu-HU" dirty="0" err="1">
                <a:latin typeface="Times New Roman" pitchFamily="18" charset="0"/>
              </a:rPr>
              <a:t>both</a:t>
            </a:r>
            <a:r>
              <a:rPr lang="hu-HU" dirty="0">
                <a:latin typeface="Times New Roman" pitchFamily="18" charset="0"/>
              </a:rPr>
              <a:t> </a:t>
            </a:r>
            <a:r>
              <a:rPr lang="hu-HU" dirty="0" err="1">
                <a:latin typeface="Times New Roman" pitchFamily="18" charset="0"/>
              </a:rPr>
              <a:t>male</a:t>
            </a:r>
            <a:r>
              <a:rPr lang="hu-HU" dirty="0">
                <a:latin typeface="Times New Roman" pitchFamily="18" charset="0"/>
              </a:rPr>
              <a:t> (46-XY) and </a:t>
            </a:r>
            <a:r>
              <a:rPr lang="hu-HU" dirty="0" err="1">
                <a:latin typeface="Times New Roman" pitchFamily="18" charset="0"/>
              </a:rPr>
              <a:t>female</a:t>
            </a:r>
            <a:r>
              <a:rPr lang="hu-HU" dirty="0">
                <a:latin typeface="Times New Roman" pitchFamily="18" charset="0"/>
              </a:rPr>
              <a:t> (46-XX) </a:t>
            </a:r>
            <a:r>
              <a:rPr lang="hu-HU" dirty="0" err="1">
                <a:latin typeface="Times New Roman" pitchFamily="18" charset="0"/>
              </a:rPr>
              <a:t>cells</a:t>
            </a:r>
            <a:r>
              <a:rPr lang="hu-HU" dirty="0">
                <a:latin typeface="Times New Roman" pitchFamily="18" charset="0"/>
              </a:rPr>
              <a:t> </a:t>
            </a:r>
            <a:r>
              <a:rPr lang="hu-HU" dirty="0" err="1">
                <a:latin typeface="Times New Roman" pitchFamily="18" charset="0"/>
              </a:rPr>
              <a:t>exist</a:t>
            </a:r>
            <a:r>
              <a:rPr lang="hu-HU" dirty="0">
                <a:latin typeface="Times New Roman" pitchFamily="18" charset="0"/>
              </a:rPr>
              <a:t> </a:t>
            </a:r>
            <a:r>
              <a:rPr lang="hu-HU" dirty="0" err="1">
                <a:latin typeface="Times New Roman" pitchFamily="18" charset="0"/>
              </a:rPr>
              <a:t>within</a:t>
            </a:r>
            <a:r>
              <a:rPr lang="hu-HU" dirty="0">
                <a:latin typeface="Times New Roman" pitchFamily="18" charset="0"/>
              </a:rPr>
              <a:t> </a:t>
            </a:r>
            <a:r>
              <a:rPr lang="hu-HU" dirty="0" err="1">
                <a:latin typeface="Times New Roman" pitchFamily="18" charset="0"/>
              </a:rPr>
              <a:t>the</a:t>
            </a:r>
            <a:r>
              <a:rPr lang="hu-HU" dirty="0">
                <a:latin typeface="Times New Roman" pitchFamily="18" charset="0"/>
              </a:rPr>
              <a:t> </a:t>
            </a:r>
            <a:r>
              <a:rPr lang="hu-HU" dirty="0" err="1">
                <a:latin typeface="Times New Roman" pitchFamily="18" charset="0"/>
              </a:rPr>
              <a:t>same</a:t>
            </a:r>
            <a:r>
              <a:rPr lang="hu-HU" dirty="0">
                <a:latin typeface="Times New Roman" pitchFamily="18" charset="0"/>
              </a:rPr>
              <a:t> </a:t>
            </a:r>
            <a:r>
              <a:rPr lang="hu-HU" dirty="0" err="1">
                <a:latin typeface="Times New Roman" pitchFamily="18" charset="0"/>
              </a:rPr>
              <a:t>fetus</a:t>
            </a:r>
            <a:r>
              <a:rPr lang="hu-HU" dirty="0">
                <a:latin typeface="Times New Roman" pitchFamily="18" charset="0"/>
              </a:rPr>
              <a:t>, </a:t>
            </a:r>
            <a:r>
              <a:rPr lang="hu-HU" dirty="0" err="1">
                <a:latin typeface="Times New Roman" pitchFamily="18" charset="0"/>
              </a:rPr>
              <a:t>both</a:t>
            </a:r>
            <a:r>
              <a:rPr lang="hu-HU" dirty="0">
                <a:latin typeface="Times New Roman" pitchFamily="18" charset="0"/>
              </a:rPr>
              <a:t> </a:t>
            </a:r>
            <a:r>
              <a:rPr lang="hu-HU" dirty="0" err="1">
                <a:latin typeface="Times New Roman" pitchFamily="18" charset="0"/>
              </a:rPr>
              <a:t>male</a:t>
            </a:r>
            <a:r>
              <a:rPr lang="hu-HU" dirty="0">
                <a:latin typeface="Times New Roman" pitchFamily="18" charset="0"/>
              </a:rPr>
              <a:t> and </a:t>
            </a:r>
            <a:r>
              <a:rPr lang="hu-HU" dirty="0" err="1">
                <a:latin typeface="Times New Roman" pitchFamily="18" charset="0"/>
              </a:rPr>
              <a:t>female</a:t>
            </a:r>
            <a:r>
              <a:rPr lang="hu-HU" dirty="0">
                <a:latin typeface="Times New Roman" pitchFamily="18" charset="0"/>
              </a:rPr>
              <a:t> </a:t>
            </a:r>
            <a:r>
              <a:rPr lang="hu-HU" dirty="0" err="1">
                <a:latin typeface="Times New Roman" pitchFamily="18" charset="0"/>
              </a:rPr>
              <a:t>structures</a:t>
            </a:r>
            <a:r>
              <a:rPr lang="hu-HU" dirty="0">
                <a:latin typeface="Times New Roman" pitchFamily="18" charset="0"/>
              </a:rPr>
              <a:t> </a:t>
            </a:r>
            <a:r>
              <a:rPr lang="hu-HU" dirty="0" err="1">
                <a:latin typeface="Times New Roman" pitchFamily="18" charset="0"/>
              </a:rPr>
              <a:t>develop</a:t>
            </a:r>
            <a:r>
              <a:rPr lang="hu-HU" dirty="0">
                <a:latin typeface="Times New Roman" pitchFamily="18" charset="0"/>
              </a:rPr>
              <a:t>. </a:t>
            </a:r>
            <a:r>
              <a:rPr lang="hu-HU" dirty="0" err="1">
                <a:latin typeface="Times New Roman" pitchFamily="18" charset="0"/>
              </a:rPr>
              <a:t>Typically</a:t>
            </a:r>
            <a:r>
              <a:rPr lang="hu-HU" dirty="0">
                <a:latin typeface="Times New Roman" pitchFamily="18" charset="0"/>
              </a:rPr>
              <a:t>, </a:t>
            </a:r>
            <a:r>
              <a:rPr lang="hu-HU" dirty="0" err="1">
                <a:latin typeface="Times New Roman" pitchFamily="18" charset="0"/>
              </a:rPr>
              <a:t>the</a:t>
            </a:r>
            <a:r>
              <a:rPr lang="hu-HU" dirty="0">
                <a:latin typeface="Times New Roman" pitchFamily="18" charset="0"/>
              </a:rPr>
              <a:t> </a:t>
            </a:r>
            <a:r>
              <a:rPr lang="hu-HU" dirty="0" err="1">
                <a:latin typeface="Times New Roman" pitchFamily="18" charset="0"/>
              </a:rPr>
              <a:t>penis</a:t>
            </a:r>
            <a:r>
              <a:rPr lang="hu-HU" dirty="0">
                <a:latin typeface="Times New Roman" pitchFamily="18" charset="0"/>
              </a:rPr>
              <a:t> is </a:t>
            </a:r>
            <a:r>
              <a:rPr lang="hu-HU" dirty="0" err="1">
                <a:latin typeface="Times New Roman" pitchFamily="18" charset="0"/>
              </a:rPr>
              <a:t>not</a:t>
            </a:r>
            <a:r>
              <a:rPr lang="hu-HU" dirty="0">
                <a:latin typeface="Times New Roman" pitchFamily="18" charset="0"/>
              </a:rPr>
              <a:t> </a:t>
            </a:r>
            <a:r>
              <a:rPr lang="hu-HU" dirty="0" err="1">
                <a:latin typeface="Times New Roman" pitchFamily="18" charset="0"/>
              </a:rPr>
              <a:t>completely</a:t>
            </a:r>
            <a:r>
              <a:rPr lang="hu-HU" dirty="0">
                <a:latin typeface="Times New Roman" pitchFamily="18" charset="0"/>
              </a:rPr>
              <a:t> </a:t>
            </a:r>
            <a:r>
              <a:rPr lang="hu-HU" dirty="0" err="1">
                <a:latin typeface="Times New Roman" pitchFamily="18" charset="0"/>
              </a:rPr>
              <a:t>virilized</a:t>
            </a:r>
            <a:r>
              <a:rPr lang="hu-HU" dirty="0">
                <a:latin typeface="Times New Roman" pitchFamily="18" charset="0"/>
              </a:rPr>
              <a:t> (</a:t>
            </a:r>
            <a:r>
              <a:rPr lang="hu-HU" dirty="0" err="1">
                <a:latin typeface="Times New Roman" pitchFamily="18" charset="0"/>
              </a:rPr>
              <a:t>hypospadias</a:t>
            </a:r>
            <a:r>
              <a:rPr lang="hu-HU" dirty="0">
                <a:latin typeface="Times New Roman" pitchFamily="18" charset="0"/>
              </a:rPr>
              <a:t>). </a:t>
            </a:r>
            <a:r>
              <a:rPr lang="hu-HU" dirty="0" err="1">
                <a:latin typeface="Times New Roman" pitchFamily="18" charset="0"/>
              </a:rPr>
              <a:t>One</a:t>
            </a:r>
            <a:r>
              <a:rPr lang="hu-HU" dirty="0">
                <a:latin typeface="Times New Roman" pitchFamily="18" charset="0"/>
              </a:rPr>
              <a:t> </a:t>
            </a:r>
            <a:r>
              <a:rPr lang="hu-HU" dirty="0" err="1">
                <a:latin typeface="Times New Roman" pitchFamily="18" charset="0"/>
              </a:rPr>
              <a:t>or</a:t>
            </a:r>
            <a:r>
              <a:rPr lang="hu-HU" dirty="0">
                <a:latin typeface="Times New Roman" pitchFamily="18" charset="0"/>
              </a:rPr>
              <a:t> </a:t>
            </a:r>
            <a:r>
              <a:rPr lang="hu-HU" dirty="0" err="1">
                <a:latin typeface="Times New Roman" pitchFamily="18" charset="0"/>
              </a:rPr>
              <a:t>both</a:t>
            </a:r>
            <a:r>
              <a:rPr lang="hu-HU" dirty="0">
                <a:latin typeface="Times New Roman" pitchFamily="18" charset="0"/>
              </a:rPr>
              <a:t> testes </a:t>
            </a:r>
            <a:r>
              <a:rPr lang="hu-HU" dirty="0" err="1">
                <a:latin typeface="Times New Roman" pitchFamily="18" charset="0"/>
              </a:rPr>
              <a:t>may</a:t>
            </a:r>
            <a:r>
              <a:rPr lang="hu-HU" dirty="0">
                <a:latin typeface="Times New Roman" pitchFamily="18" charset="0"/>
              </a:rPr>
              <a:t> </a:t>
            </a:r>
            <a:r>
              <a:rPr lang="hu-HU" dirty="0" err="1">
                <a:latin typeface="Times New Roman" pitchFamily="18" charset="0"/>
              </a:rPr>
              <a:t>not</a:t>
            </a:r>
            <a:r>
              <a:rPr lang="hu-HU" dirty="0">
                <a:latin typeface="Times New Roman" pitchFamily="18" charset="0"/>
              </a:rPr>
              <a:t> be </a:t>
            </a:r>
            <a:r>
              <a:rPr lang="hu-HU" dirty="0" err="1">
                <a:latin typeface="Times New Roman" pitchFamily="18" charset="0"/>
              </a:rPr>
              <a:t>palpable</a:t>
            </a:r>
            <a:r>
              <a:rPr lang="hu-HU" dirty="0">
                <a:latin typeface="Times New Roman" pitchFamily="18" charset="0"/>
              </a:rPr>
              <a:t> </a:t>
            </a:r>
            <a:r>
              <a:rPr lang="hu-HU" dirty="0" err="1">
                <a:latin typeface="Times New Roman" pitchFamily="18" charset="0"/>
              </a:rPr>
              <a:t>or</a:t>
            </a:r>
            <a:r>
              <a:rPr lang="hu-HU" dirty="0">
                <a:latin typeface="Times New Roman" pitchFamily="18" charset="0"/>
              </a:rPr>
              <a:t> </a:t>
            </a:r>
            <a:r>
              <a:rPr lang="hu-HU" dirty="0" err="1">
                <a:latin typeface="Times New Roman" pitchFamily="18" charset="0"/>
              </a:rPr>
              <a:t>they</a:t>
            </a:r>
            <a:r>
              <a:rPr lang="hu-HU" dirty="0">
                <a:latin typeface="Times New Roman" pitchFamily="18" charset="0"/>
              </a:rPr>
              <a:t> </a:t>
            </a:r>
            <a:r>
              <a:rPr lang="hu-HU" dirty="0" err="1">
                <a:latin typeface="Times New Roman" pitchFamily="18" charset="0"/>
              </a:rPr>
              <a:t>may</a:t>
            </a:r>
            <a:r>
              <a:rPr lang="hu-HU" dirty="0">
                <a:latin typeface="Times New Roman" pitchFamily="18" charset="0"/>
              </a:rPr>
              <a:t> </a:t>
            </a:r>
            <a:r>
              <a:rPr lang="hu-HU" dirty="0" err="1">
                <a:latin typeface="Times New Roman" pitchFamily="18" charset="0"/>
              </a:rPr>
              <a:t>be</a:t>
            </a:r>
            <a:r>
              <a:rPr lang="hu-HU" dirty="0">
                <a:latin typeface="Times New Roman" pitchFamily="18" charset="0"/>
              </a:rPr>
              <a:t> </a:t>
            </a:r>
            <a:r>
              <a:rPr lang="hu-HU" dirty="0" err="1">
                <a:latin typeface="Times New Roman" pitchFamily="18" charset="0"/>
              </a:rPr>
              <a:t>palpable</a:t>
            </a:r>
            <a:r>
              <a:rPr lang="hu-HU" dirty="0">
                <a:latin typeface="Times New Roman" pitchFamily="18" charset="0"/>
              </a:rPr>
              <a:t>, </a:t>
            </a:r>
            <a:r>
              <a:rPr lang="hu-HU" dirty="0" err="1">
                <a:latin typeface="Times New Roman" pitchFamily="18" charset="0"/>
              </a:rPr>
              <a:t>but</a:t>
            </a:r>
            <a:r>
              <a:rPr lang="hu-HU" dirty="0">
                <a:latin typeface="Times New Roman" pitchFamily="18" charset="0"/>
              </a:rPr>
              <a:t> </a:t>
            </a:r>
            <a:r>
              <a:rPr lang="hu-HU" dirty="0" err="1">
                <a:latin typeface="Times New Roman" pitchFamily="18" charset="0"/>
              </a:rPr>
              <a:t>undescended</a:t>
            </a:r>
            <a:r>
              <a:rPr lang="hu-HU" dirty="0">
                <a:latin typeface="Times New Roman" pitchFamily="18" charset="0"/>
              </a:rPr>
              <a:t>. </a:t>
            </a:r>
            <a:r>
              <a:rPr lang="hu-HU" dirty="0" err="1">
                <a:latin typeface="Times New Roman" pitchFamily="18" charset="0"/>
              </a:rPr>
              <a:t>Whenever</a:t>
            </a:r>
            <a:r>
              <a:rPr lang="hu-HU" dirty="0">
                <a:latin typeface="Times New Roman" pitchFamily="18" charset="0"/>
              </a:rPr>
              <a:t> </a:t>
            </a:r>
            <a:r>
              <a:rPr lang="hu-HU" dirty="0" err="1">
                <a:latin typeface="Times New Roman" pitchFamily="18" charset="0"/>
              </a:rPr>
              <a:t>you</a:t>
            </a:r>
            <a:r>
              <a:rPr lang="hu-HU" dirty="0">
                <a:latin typeface="Times New Roman" pitchFamily="18" charset="0"/>
              </a:rPr>
              <a:t> </a:t>
            </a:r>
            <a:r>
              <a:rPr lang="hu-HU" dirty="0" err="1">
                <a:latin typeface="Times New Roman" pitchFamily="18" charset="0"/>
              </a:rPr>
              <a:t>see</a:t>
            </a:r>
            <a:r>
              <a:rPr lang="hu-HU" dirty="0">
                <a:latin typeface="Times New Roman" pitchFamily="18" charset="0"/>
              </a:rPr>
              <a:t> an </a:t>
            </a:r>
            <a:r>
              <a:rPr lang="hu-HU" dirty="0" err="1">
                <a:latin typeface="Times New Roman" pitchFamily="18" charset="0"/>
              </a:rPr>
              <a:t>infant</a:t>
            </a:r>
            <a:r>
              <a:rPr lang="hu-HU" dirty="0">
                <a:latin typeface="Times New Roman" pitchFamily="18" charset="0"/>
              </a:rPr>
              <a:t> </a:t>
            </a:r>
            <a:r>
              <a:rPr lang="hu-HU" dirty="0" err="1">
                <a:latin typeface="Times New Roman" pitchFamily="18" charset="0"/>
              </a:rPr>
              <a:t>with</a:t>
            </a:r>
            <a:r>
              <a:rPr lang="hu-HU" dirty="0">
                <a:latin typeface="Times New Roman" pitchFamily="18" charset="0"/>
              </a:rPr>
              <a:t> </a:t>
            </a:r>
            <a:r>
              <a:rPr lang="hu-HU" dirty="0" err="1">
                <a:latin typeface="Times New Roman" pitchFamily="18" charset="0"/>
              </a:rPr>
              <a:t>both</a:t>
            </a:r>
            <a:r>
              <a:rPr lang="hu-HU" dirty="0">
                <a:latin typeface="Times New Roman" pitchFamily="18" charset="0"/>
              </a:rPr>
              <a:t> </a:t>
            </a:r>
            <a:r>
              <a:rPr lang="hu-HU" dirty="0" err="1">
                <a:latin typeface="Times New Roman" pitchFamily="18" charset="0"/>
              </a:rPr>
              <a:t>hypospadias</a:t>
            </a:r>
            <a:r>
              <a:rPr lang="hu-HU" dirty="0">
                <a:latin typeface="Times New Roman" pitchFamily="18" charset="0"/>
              </a:rPr>
              <a:t> and an </a:t>
            </a:r>
            <a:r>
              <a:rPr lang="hu-HU" dirty="0" err="1">
                <a:latin typeface="Times New Roman" pitchFamily="18" charset="0"/>
              </a:rPr>
              <a:t>undescended</a:t>
            </a:r>
            <a:r>
              <a:rPr lang="hu-HU" dirty="0">
                <a:latin typeface="Times New Roman" pitchFamily="18" charset="0"/>
              </a:rPr>
              <a:t> </a:t>
            </a:r>
            <a:r>
              <a:rPr lang="hu-HU" dirty="0" err="1">
                <a:latin typeface="Times New Roman" pitchFamily="18" charset="0"/>
              </a:rPr>
              <a:t>testis</a:t>
            </a:r>
            <a:r>
              <a:rPr lang="hu-HU" dirty="0">
                <a:latin typeface="Times New Roman" pitchFamily="18" charset="0"/>
              </a:rPr>
              <a:t> (</a:t>
            </a:r>
            <a:r>
              <a:rPr lang="hu-HU" dirty="0" err="1">
                <a:latin typeface="Times New Roman" pitchFamily="18" charset="0"/>
              </a:rPr>
              <a:t>cryptorchidism</a:t>
            </a:r>
            <a:r>
              <a:rPr lang="hu-HU" dirty="0">
                <a:latin typeface="Times New Roman" pitchFamily="18" charset="0"/>
              </a:rPr>
              <a:t>), </a:t>
            </a:r>
            <a:r>
              <a:rPr lang="hu-HU" dirty="0" err="1">
                <a:latin typeface="Times New Roman" pitchFamily="18" charset="0"/>
              </a:rPr>
              <a:t>you</a:t>
            </a:r>
            <a:r>
              <a:rPr lang="hu-HU" dirty="0">
                <a:latin typeface="Times New Roman" pitchFamily="18" charset="0"/>
              </a:rPr>
              <a:t> must </a:t>
            </a:r>
            <a:r>
              <a:rPr lang="hu-HU" dirty="0" err="1">
                <a:latin typeface="Times New Roman" pitchFamily="18" charset="0"/>
              </a:rPr>
              <a:t>consider</a:t>
            </a:r>
            <a:r>
              <a:rPr lang="hu-HU" dirty="0">
                <a:latin typeface="Times New Roman" pitchFamily="18" charset="0"/>
              </a:rPr>
              <a:t> </a:t>
            </a:r>
            <a:r>
              <a:rPr lang="hu-HU" dirty="0" err="1">
                <a:latin typeface="Times New Roman" pitchFamily="18" charset="0"/>
              </a:rPr>
              <a:t>the</a:t>
            </a:r>
            <a:r>
              <a:rPr lang="hu-HU" dirty="0">
                <a:latin typeface="Times New Roman" pitchFamily="18" charset="0"/>
              </a:rPr>
              <a:t> </a:t>
            </a:r>
            <a:r>
              <a:rPr lang="hu-HU" dirty="0" err="1">
                <a:latin typeface="Times New Roman" pitchFamily="18" charset="0"/>
              </a:rPr>
              <a:t>possibility</a:t>
            </a:r>
            <a:r>
              <a:rPr lang="hu-HU" dirty="0">
                <a:latin typeface="Times New Roman" pitchFamily="18" charset="0"/>
              </a:rPr>
              <a:t> of </a:t>
            </a:r>
            <a:r>
              <a:rPr lang="hu-HU" dirty="0" err="1">
                <a:latin typeface="Times New Roman" pitchFamily="18" charset="0"/>
              </a:rPr>
              <a:t>intersex</a:t>
            </a:r>
            <a:r>
              <a:rPr lang="hu-HU" dirty="0">
                <a:latin typeface="Times New Roman" pitchFamily="18" charset="0"/>
              </a:rPr>
              <a:t>.</a:t>
            </a:r>
          </a:p>
          <a:p>
            <a:r>
              <a:rPr lang="hu-HU" dirty="0" err="1">
                <a:latin typeface="Times New Roman" pitchFamily="18" charset="0"/>
              </a:rPr>
              <a:t>Internally</a:t>
            </a:r>
            <a:r>
              <a:rPr lang="hu-HU" dirty="0">
                <a:latin typeface="Times New Roman" pitchFamily="18" charset="0"/>
              </a:rPr>
              <a:t>, </a:t>
            </a:r>
            <a:r>
              <a:rPr lang="hu-HU" dirty="0" err="1">
                <a:latin typeface="Times New Roman" pitchFamily="18" charset="0"/>
              </a:rPr>
              <a:t>Müllerian</a:t>
            </a:r>
            <a:r>
              <a:rPr lang="hu-HU" dirty="0">
                <a:latin typeface="Times New Roman" pitchFamily="18" charset="0"/>
              </a:rPr>
              <a:t> </a:t>
            </a:r>
            <a:r>
              <a:rPr lang="hu-HU" dirty="0" err="1">
                <a:latin typeface="Times New Roman" pitchFamily="18" charset="0"/>
              </a:rPr>
              <a:t>structures</a:t>
            </a:r>
            <a:r>
              <a:rPr lang="hu-HU" dirty="0">
                <a:latin typeface="Times New Roman" pitchFamily="18" charset="0"/>
              </a:rPr>
              <a:t> </a:t>
            </a:r>
            <a:r>
              <a:rPr lang="hu-HU" dirty="0" err="1">
                <a:latin typeface="Times New Roman" pitchFamily="18" charset="0"/>
              </a:rPr>
              <a:t>develop</a:t>
            </a:r>
            <a:r>
              <a:rPr lang="hu-HU" dirty="0">
                <a:latin typeface="Times New Roman" pitchFamily="18" charset="0"/>
              </a:rPr>
              <a:t> (</a:t>
            </a:r>
            <a:r>
              <a:rPr lang="hu-HU" dirty="0" err="1">
                <a:latin typeface="Times New Roman" pitchFamily="18" charset="0"/>
              </a:rPr>
              <a:t>uterus</a:t>
            </a:r>
            <a:r>
              <a:rPr lang="hu-HU" dirty="0">
                <a:latin typeface="Times New Roman" pitchFamily="18" charset="0"/>
              </a:rPr>
              <a:t>, </a:t>
            </a:r>
            <a:r>
              <a:rPr lang="hu-HU" dirty="0" err="1">
                <a:latin typeface="Times New Roman" pitchFamily="18" charset="0"/>
              </a:rPr>
              <a:t>oviducts</a:t>
            </a:r>
            <a:r>
              <a:rPr lang="hu-HU" dirty="0">
                <a:latin typeface="Times New Roman" pitchFamily="18" charset="0"/>
              </a:rPr>
              <a:t>, vagina). </a:t>
            </a:r>
            <a:r>
              <a:rPr lang="hu-HU" dirty="0" err="1">
                <a:latin typeface="Times New Roman" pitchFamily="18" charset="0"/>
              </a:rPr>
              <a:t>Gonadal</a:t>
            </a:r>
            <a:r>
              <a:rPr lang="hu-HU" dirty="0">
                <a:latin typeface="Times New Roman" pitchFamily="18" charset="0"/>
              </a:rPr>
              <a:t> </a:t>
            </a:r>
            <a:r>
              <a:rPr lang="hu-HU" dirty="0" err="1">
                <a:latin typeface="Times New Roman" pitchFamily="18" charset="0"/>
              </a:rPr>
              <a:t>tissue</a:t>
            </a:r>
            <a:r>
              <a:rPr lang="hu-HU" dirty="0">
                <a:latin typeface="Times New Roman" pitchFamily="18" charset="0"/>
              </a:rPr>
              <a:t> of </a:t>
            </a:r>
            <a:r>
              <a:rPr lang="hu-HU" dirty="0" err="1">
                <a:latin typeface="Times New Roman" pitchFamily="18" charset="0"/>
              </a:rPr>
              <a:t>both</a:t>
            </a:r>
            <a:r>
              <a:rPr lang="hu-HU" dirty="0">
                <a:latin typeface="Times New Roman" pitchFamily="18" charset="0"/>
              </a:rPr>
              <a:t> </a:t>
            </a:r>
            <a:r>
              <a:rPr lang="hu-HU" dirty="0" err="1">
                <a:latin typeface="Times New Roman" pitchFamily="18" charset="0"/>
              </a:rPr>
              <a:t>genders</a:t>
            </a:r>
            <a:r>
              <a:rPr lang="hu-HU" dirty="0">
                <a:latin typeface="Times New Roman" pitchFamily="18" charset="0"/>
              </a:rPr>
              <a:t> is </a:t>
            </a:r>
            <a:r>
              <a:rPr lang="hu-HU" dirty="0" err="1">
                <a:latin typeface="Times New Roman" pitchFamily="18" charset="0"/>
              </a:rPr>
              <a:t>present</a:t>
            </a:r>
            <a:r>
              <a:rPr lang="hu-HU" dirty="0">
                <a:latin typeface="Times New Roman" pitchFamily="18" charset="0"/>
              </a:rPr>
              <a:t> </a:t>
            </a:r>
            <a:r>
              <a:rPr lang="hu-HU" dirty="0" err="1">
                <a:latin typeface="Times New Roman" pitchFamily="18" charset="0"/>
              </a:rPr>
              <a:t>in</a:t>
            </a:r>
            <a:r>
              <a:rPr lang="hu-HU" dirty="0">
                <a:latin typeface="Times New Roman" pitchFamily="18" charset="0"/>
              </a:rPr>
              <a:t> </a:t>
            </a:r>
            <a:r>
              <a:rPr lang="hu-HU" dirty="0" err="1">
                <a:latin typeface="Times New Roman" pitchFamily="18" charset="0"/>
              </a:rPr>
              <a:t>various</a:t>
            </a:r>
            <a:r>
              <a:rPr lang="hu-HU" dirty="0">
                <a:latin typeface="Times New Roman" pitchFamily="18" charset="0"/>
              </a:rPr>
              <a:t> </a:t>
            </a:r>
            <a:r>
              <a:rPr lang="hu-HU" dirty="0" err="1">
                <a:latin typeface="Times New Roman" pitchFamily="18" charset="0"/>
              </a:rPr>
              <a:t>patterns</a:t>
            </a:r>
            <a:r>
              <a:rPr lang="hu-HU" dirty="0">
                <a:latin typeface="Times New Roman" pitchFamily="18" charset="0"/>
              </a:rPr>
              <a:t>: a </a:t>
            </a:r>
            <a:r>
              <a:rPr lang="hu-HU" dirty="0" err="1">
                <a:latin typeface="Times New Roman" pitchFamily="18" charset="0"/>
              </a:rPr>
              <a:t>testis</a:t>
            </a:r>
            <a:r>
              <a:rPr lang="hu-HU" dirty="0">
                <a:latin typeface="Times New Roman" pitchFamily="18" charset="0"/>
              </a:rPr>
              <a:t> </a:t>
            </a:r>
            <a:r>
              <a:rPr lang="hu-HU" dirty="0" err="1">
                <a:latin typeface="Times New Roman" pitchFamily="18" charset="0"/>
              </a:rPr>
              <a:t>on</a:t>
            </a:r>
            <a:r>
              <a:rPr lang="hu-HU" dirty="0">
                <a:latin typeface="Times New Roman" pitchFamily="18" charset="0"/>
              </a:rPr>
              <a:t> </a:t>
            </a:r>
            <a:r>
              <a:rPr lang="hu-HU" dirty="0" err="1">
                <a:latin typeface="Times New Roman" pitchFamily="18" charset="0"/>
              </a:rPr>
              <a:t>one</a:t>
            </a:r>
            <a:r>
              <a:rPr lang="hu-HU" dirty="0">
                <a:latin typeface="Times New Roman" pitchFamily="18" charset="0"/>
              </a:rPr>
              <a:t> </a:t>
            </a:r>
            <a:r>
              <a:rPr lang="hu-HU" dirty="0" err="1">
                <a:latin typeface="Times New Roman" pitchFamily="18" charset="0"/>
              </a:rPr>
              <a:t>side</a:t>
            </a:r>
            <a:r>
              <a:rPr lang="hu-HU" dirty="0">
                <a:latin typeface="Times New Roman" pitchFamily="18" charset="0"/>
              </a:rPr>
              <a:t> and an </a:t>
            </a:r>
            <a:r>
              <a:rPr lang="hu-HU" dirty="0" err="1">
                <a:latin typeface="Times New Roman" pitchFamily="18" charset="0"/>
              </a:rPr>
              <a:t>ovary</a:t>
            </a:r>
            <a:r>
              <a:rPr lang="hu-HU" dirty="0">
                <a:latin typeface="Times New Roman" pitchFamily="18" charset="0"/>
              </a:rPr>
              <a:t> </a:t>
            </a:r>
            <a:r>
              <a:rPr lang="hu-HU" dirty="0" err="1">
                <a:latin typeface="Times New Roman" pitchFamily="18" charset="0"/>
              </a:rPr>
              <a:t>on</a:t>
            </a:r>
            <a:r>
              <a:rPr lang="hu-HU" dirty="0">
                <a:latin typeface="Times New Roman" pitchFamily="18" charset="0"/>
              </a:rPr>
              <a:t> </a:t>
            </a:r>
            <a:r>
              <a:rPr lang="hu-HU" dirty="0" err="1">
                <a:latin typeface="Times New Roman" pitchFamily="18" charset="0"/>
              </a:rPr>
              <a:t>the</a:t>
            </a:r>
            <a:r>
              <a:rPr lang="hu-HU" dirty="0">
                <a:latin typeface="Times New Roman" pitchFamily="18" charset="0"/>
              </a:rPr>
              <a:t> </a:t>
            </a:r>
            <a:r>
              <a:rPr lang="hu-HU" dirty="0" err="1">
                <a:latin typeface="Times New Roman" pitchFamily="18" charset="0"/>
              </a:rPr>
              <a:t>other</a:t>
            </a:r>
            <a:r>
              <a:rPr lang="hu-HU" dirty="0">
                <a:latin typeface="Times New Roman" pitchFamily="18" charset="0"/>
              </a:rPr>
              <a:t>, a </a:t>
            </a:r>
            <a:r>
              <a:rPr lang="hu-HU" dirty="0" err="1">
                <a:latin typeface="Times New Roman" pitchFamily="18" charset="0"/>
              </a:rPr>
              <a:t>testis</a:t>
            </a:r>
            <a:r>
              <a:rPr lang="hu-HU" dirty="0">
                <a:latin typeface="Times New Roman" pitchFamily="18" charset="0"/>
              </a:rPr>
              <a:t> </a:t>
            </a:r>
            <a:r>
              <a:rPr lang="hu-HU" dirty="0" err="1">
                <a:latin typeface="Times New Roman" pitchFamily="18" charset="0"/>
              </a:rPr>
              <a:t>on</a:t>
            </a:r>
            <a:r>
              <a:rPr lang="hu-HU" dirty="0">
                <a:latin typeface="Times New Roman" pitchFamily="18" charset="0"/>
              </a:rPr>
              <a:t> </a:t>
            </a:r>
            <a:r>
              <a:rPr lang="hu-HU" dirty="0" err="1">
                <a:latin typeface="Times New Roman" pitchFamily="18" charset="0"/>
              </a:rPr>
              <a:t>one</a:t>
            </a:r>
            <a:r>
              <a:rPr lang="hu-HU" dirty="0">
                <a:latin typeface="Times New Roman" pitchFamily="18" charset="0"/>
              </a:rPr>
              <a:t> </a:t>
            </a:r>
            <a:r>
              <a:rPr lang="hu-HU" dirty="0" err="1">
                <a:latin typeface="Times New Roman" pitchFamily="18" charset="0"/>
              </a:rPr>
              <a:t>side</a:t>
            </a:r>
            <a:r>
              <a:rPr lang="hu-HU" dirty="0">
                <a:latin typeface="Times New Roman" pitchFamily="18" charset="0"/>
              </a:rPr>
              <a:t> and an </a:t>
            </a:r>
            <a:r>
              <a:rPr lang="hu-HU" dirty="0" err="1">
                <a:latin typeface="Times New Roman" pitchFamily="18" charset="0"/>
              </a:rPr>
              <a:t>ovo-testis</a:t>
            </a:r>
            <a:r>
              <a:rPr lang="hu-HU" dirty="0">
                <a:latin typeface="Times New Roman" pitchFamily="18" charset="0"/>
              </a:rPr>
              <a:t> (</a:t>
            </a:r>
            <a:r>
              <a:rPr lang="hu-HU" dirty="0" err="1">
                <a:latin typeface="Times New Roman" pitchFamily="18" charset="0"/>
              </a:rPr>
              <a:t>gonad</a:t>
            </a:r>
            <a:r>
              <a:rPr lang="hu-HU" dirty="0">
                <a:latin typeface="Times New Roman" pitchFamily="18" charset="0"/>
              </a:rPr>
              <a:t> </a:t>
            </a:r>
            <a:r>
              <a:rPr lang="hu-HU" dirty="0" err="1">
                <a:latin typeface="Times New Roman" pitchFamily="18" charset="0"/>
              </a:rPr>
              <a:t>containing</a:t>
            </a:r>
            <a:r>
              <a:rPr lang="hu-HU" dirty="0">
                <a:latin typeface="Times New Roman" pitchFamily="18" charset="0"/>
              </a:rPr>
              <a:t> </a:t>
            </a:r>
            <a:r>
              <a:rPr lang="hu-HU" dirty="0" err="1">
                <a:latin typeface="Times New Roman" pitchFamily="18" charset="0"/>
              </a:rPr>
              <a:t>both</a:t>
            </a:r>
            <a:r>
              <a:rPr lang="hu-HU" dirty="0">
                <a:latin typeface="Times New Roman" pitchFamily="18" charset="0"/>
              </a:rPr>
              <a:t> </a:t>
            </a:r>
            <a:r>
              <a:rPr lang="hu-HU" dirty="0" err="1">
                <a:latin typeface="Times New Roman" pitchFamily="18" charset="0"/>
              </a:rPr>
              <a:t>ovary</a:t>
            </a:r>
            <a:r>
              <a:rPr lang="hu-HU" dirty="0">
                <a:latin typeface="Times New Roman" pitchFamily="18" charset="0"/>
              </a:rPr>
              <a:t> and </a:t>
            </a:r>
            <a:r>
              <a:rPr lang="hu-HU" dirty="0" err="1">
                <a:latin typeface="Times New Roman" pitchFamily="18" charset="0"/>
              </a:rPr>
              <a:t>testis</a:t>
            </a:r>
            <a:r>
              <a:rPr lang="hu-HU" dirty="0">
                <a:latin typeface="Times New Roman" pitchFamily="18" charset="0"/>
              </a:rPr>
              <a:t>) </a:t>
            </a:r>
            <a:r>
              <a:rPr lang="hu-HU" dirty="0" err="1">
                <a:latin typeface="Times New Roman" pitchFamily="18" charset="0"/>
              </a:rPr>
              <a:t>on</a:t>
            </a:r>
            <a:r>
              <a:rPr lang="hu-HU" dirty="0">
                <a:latin typeface="Times New Roman" pitchFamily="18" charset="0"/>
              </a:rPr>
              <a:t> </a:t>
            </a:r>
            <a:r>
              <a:rPr lang="hu-HU" dirty="0" err="1">
                <a:latin typeface="Times New Roman" pitchFamily="18" charset="0"/>
              </a:rPr>
              <a:t>the</a:t>
            </a:r>
            <a:r>
              <a:rPr lang="hu-HU" dirty="0">
                <a:latin typeface="Times New Roman" pitchFamily="18" charset="0"/>
              </a:rPr>
              <a:t> </a:t>
            </a:r>
            <a:r>
              <a:rPr lang="hu-HU" dirty="0" err="1">
                <a:latin typeface="Times New Roman" pitchFamily="18" charset="0"/>
              </a:rPr>
              <a:t>other</a:t>
            </a:r>
            <a:r>
              <a:rPr lang="hu-HU" dirty="0">
                <a:latin typeface="Times New Roman" pitchFamily="18" charset="0"/>
              </a:rPr>
              <a:t>, </a:t>
            </a:r>
            <a:r>
              <a:rPr lang="hu-HU" dirty="0" err="1">
                <a:latin typeface="Times New Roman" pitchFamily="18" charset="0"/>
              </a:rPr>
              <a:t>or</a:t>
            </a:r>
            <a:r>
              <a:rPr lang="hu-HU" dirty="0">
                <a:latin typeface="Times New Roman" pitchFamily="18" charset="0"/>
              </a:rPr>
              <a:t> an </a:t>
            </a:r>
            <a:r>
              <a:rPr lang="hu-HU" dirty="0" err="1">
                <a:latin typeface="Times New Roman" pitchFamily="18" charset="0"/>
              </a:rPr>
              <a:t>ovary</a:t>
            </a:r>
            <a:r>
              <a:rPr lang="hu-HU" dirty="0">
                <a:latin typeface="Times New Roman" pitchFamily="18" charset="0"/>
              </a:rPr>
              <a:t> </a:t>
            </a:r>
            <a:r>
              <a:rPr lang="hu-HU" dirty="0" err="1">
                <a:latin typeface="Times New Roman" pitchFamily="18" charset="0"/>
              </a:rPr>
              <a:t>on</a:t>
            </a:r>
            <a:r>
              <a:rPr lang="hu-HU" dirty="0">
                <a:latin typeface="Times New Roman" pitchFamily="18" charset="0"/>
              </a:rPr>
              <a:t> </a:t>
            </a:r>
            <a:r>
              <a:rPr lang="hu-HU" dirty="0" err="1">
                <a:latin typeface="Times New Roman" pitchFamily="18" charset="0"/>
              </a:rPr>
              <a:t>one</a:t>
            </a:r>
            <a:r>
              <a:rPr lang="hu-HU" dirty="0">
                <a:latin typeface="Times New Roman" pitchFamily="18" charset="0"/>
              </a:rPr>
              <a:t> </a:t>
            </a:r>
            <a:r>
              <a:rPr lang="hu-HU" dirty="0" err="1">
                <a:latin typeface="Times New Roman" pitchFamily="18" charset="0"/>
              </a:rPr>
              <a:t>side</a:t>
            </a:r>
            <a:r>
              <a:rPr lang="hu-HU" dirty="0">
                <a:latin typeface="Times New Roman" pitchFamily="18" charset="0"/>
              </a:rPr>
              <a:t> and an </a:t>
            </a:r>
            <a:r>
              <a:rPr lang="hu-HU" dirty="0" err="1">
                <a:latin typeface="Times New Roman" pitchFamily="18" charset="0"/>
              </a:rPr>
              <a:t>ovo-testis</a:t>
            </a:r>
            <a:r>
              <a:rPr lang="hu-HU" dirty="0">
                <a:latin typeface="Times New Roman" pitchFamily="18" charset="0"/>
              </a:rPr>
              <a:t> </a:t>
            </a:r>
            <a:r>
              <a:rPr lang="hu-HU" dirty="0" err="1">
                <a:latin typeface="Times New Roman" pitchFamily="18" charset="0"/>
              </a:rPr>
              <a:t>on</a:t>
            </a:r>
            <a:r>
              <a:rPr lang="hu-HU" dirty="0">
                <a:latin typeface="Times New Roman" pitchFamily="18" charset="0"/>
              </a:rPr>
              <a:t> </a:t>
            </a:r>
            <a:r>
              <a:rPr lang="hu-HU" dirty="0" err="1">
                <a:latin typeface="Times New Roman" pitchFamily="18" charset="0"/>
              </a:rPr>
              <a:t>the</a:t>
            </a:r>
            <a:r>
              <a:rPr lang="hu-HU" dirty="0">
                <a:latin typeface="Times New Roman" pitchFamily="18" charset="0"/>
              </a:rPr>
              <a:t> </a:t>
            </a:r>
            <a:r>
              <a:rPr lang="hu-HU" dirty="0" err="1">
                <a:latin typeface="Times New Roman" pitchFamily="18" charset="0"/>
              </a:rPr>
              <a:t>other</a:t>
            </a:r>
            <a:r>
              <a:rPr lang="hu-HU" dirty="0">
                <a:latin typeface="Times New Roman" pitchFamily="18" charset="0"/>
              </a:rPr>
              <a:t>.</a:t>
            </a:r>
          </a:p>
        </p:txBody>
      </p:sp>
    </p:spTree>
    <p:extLst>
      <p:ext uri="{BB962C8B-B14F-4D97-AF65-F5344CB8AC3E}">
        <p14:creationId xmlns:p14="http://schemas.microsoft.com/office/powerpoint/2010/main" val="12733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ln/>
        </p:spPr>
      </p:sp>
      <p:sp>
        <p:nvSpPr>
          <p:cNvPr id="112642" name="Rectangle 3"/>
          <p:cNvSpPr>
            <a:spLocks noGrp="1" noChangeArrowheads="1"/>
          </p:cNvSpPr>
          <p:nvPr>
            <p:ph type="body" idx="1"/>
          </p:nvPr>
        </p:nvSpPr>
        <p:spPr>
          <a:noFill/>
          <a:ln/>
        </p:spPr>
        <p:txBody>
          <a:bodyPr/>
          <a:lstStyle/>
          <a:p>
            <a:r>
              <a:rPr lang="hu-HU">
                <a:latin typeface="Times New Roman" pitchFamily="18" charset="0"/>
              </a:rPr>
              <a:t>Panel B shows severe clitoral hypertrophy caused by masculinization of the external genitalia of a 46,XX patient with female pseudohermaphroditism caused by congenital adrenal hyperplasia. </a:t>
            </a:r>
          </a:p>
        </p:txBody>
      </p:sp>
    </p:spTree>
    <p:extLst>
      <p:ext uri="{BB962C8B-B14F-4D97-AF65-F5344CB8AC3E}">
        <p14:creationId xmlns:p14="http://schemas.microsoft.com/office/powerpoint/2010/main" val="417757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de-DE" dirty="0"/>
          </a:p>
        </p:txBody>
      </p:sp>
      <p:sp>
        <p:nvSpPr>
          <p:cNvPr id="4" name="Dia számának helye 3"/>
          <p:cNvSpPr>
            <a:spLocks noGrp="1"/>
          </p:cNvSpPr>
          <p:nvPr>
            <p:ph type="sldNum" sz="quarter" idx="5"/>
          </p:nvPr>
        </p:nvSpPr>
        <p:spPr/>
        <p:txBody>
          <a:bodyPr/>
          <a:lstStyle/>
          <a:p>
            <a:pPr>
              <a:defRPr/>
            </a:pPr>
            <a:fld id="{900CABFB-4EA6-4C90-B2D5-C5CCFBFA2489}" type="slidenum">
              <a:rPr lang="hu-HU" smtClean="0"/>
              <a:pPr>
                <a:defRPr/>
              </a:pPr>
              <a:t>11</a:t>
            </a:fld>
            <a:endParaRPr lang="hu-HU"/>
          </a:p>
        </p:txBody>
      </p:sp>
    </p:spTree>
    <p:extLst>
      <p:ext uri="{BB962C8B-B14F-4D97-AF65-F5344CB8AC3E}">
        <p14:creationId xmlns:p14="http://schemas.microsoft.com/office/powerpoint/2010/main" val="496110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de-DE" dirty="0"/>
          </a:p>
        </p:txBody>
      </p:sp>
      <p:sp>
        <p:nvSpPr>
          <p:cNvPr id="4" name="Dia számának helye 3"/>
          <p:cNvSpPr>
            <a:spLocks noGrp="1"/>
          </p:cNvSpPr>
          <p:nvPr>
            <p:ph type="sldNum" sz="quarter" idx="5"/>
          </p:nvPr>
        </p:nvSpPr>
        <p:spPr/>
        <p:txBody>
          <a:bodyPr/>
          <a:lstStyle/>
          <a:p>
            <a:pPr>
              <a:defRPr/>
            </a:pPr>
            <a:fld id="{900CABFB-4EA6-4C90-B2D5-C5CCFBFA2489}" type="slidenum">
              <a:rPr lang="hu-HU" smtClean="0"/>
              <a:pPr>
                <a:defRPr/>
              </a:pPr>
              <a:t>13</a:t>
            </a:fld>
            <a:endParaRPr lang="hu-HU"/>
          </a:p>
        </p:txBody>
      </p:sp>
    </p:spTree>
    <p:extLst>
      <p:ext uri="{BB962C8B-B14F-4D97-AF65-F5344CB8AC3E}">
        <p14:creationId xmlns:p14="http://schemas.microsoft.com/office/powerpoint/2010/main" val="3044803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Calibri" pitchFamily="34" charset="0"/>
              </a:rPr>
              <a:t>Carlson</a:t>
            </a:r>
            <a:r>
              <a:rPr lang="hu-HU" sz="1200" dirty="0">
                <a:latin typeface="Calibri" pitchFamily="34" charset="0"/>
              </a:rPr>
              <a:t>, B Human </a:t>
            </a:r>
            <a:r>
              <a:rPr lang="hu-HU" sz="1200" dirty="0" err="1">
                <a:latin typeface="Calibri" pitchFamily="34" charset="0"/>
              </a:rPr>
              <a:t>embryology</a:t>
            </a:r>
            <a:r>
              <a:rPr lang="hu-HU" sz="1200" dirty="0">
                <a:latin typeface="Calibri" pitchFamily="34" charset="0"/>
              </a:rPr>
              <a:t> and </a:t>
            </a:r>
            <a:r>
              <a:rPr lang="hu-HU" sz="1200" dirty="0" err="1">
                <a:latin typeface="Calibri" pitchFamily="34" charset="0"/>
              </a:rPr>
              <a:t>developmental</a:t>
            </a:r>
            <a:r>
              <a:rPr lang="hu-HU" sz="1200" dirty="0">
                <a:latin typeface="Calibri" pitchFamily="34" charset="0"/>
              </a:rPr>
              <a:t> </a:t>
            </a:r>
            <a:r>
              <a:rPr lang="hu-HU" sz="1200" dirty="0" err="1">
                <a:latin typeface="Calibri" pitchFamily="34" charset="0"/>
              </a:rPr>
              <a:t>biology</a:t>
            </a:r>
            <a:r>
              <a:rPr lang="hu-HU" sz="1200" dirty="0">
                <a:latin typeface="Calibri" pitchFamily="34" charset="0"/>
              </a:rPr>
              <a:t>, </a:t>
            </a:r>
            <a:r>
              <a:rPr lang="hu-HU" sz="1200" dirty="0" err="1">
                <a:latin typeface="Calibri" pitchFamily="34" charset="0"/>
              </a:rPr>
              <a:t>Elsevier</a:t>
            </a:r>
            <a:r>
              <a:rPr lang="hu-HU" sz="1200" dirty="0">
                <a:latin typeface="Calibri" pitchFamily="34" charset="0"/>
              </a:rPr>
              <a:t> LTD, Oxford, 1998</a:t>
            </a:r>
          </a:p>
          <a:p>
            <a:endParaRPr lang="hu-HU" dirty="0"/>
          </a:p>
        </p:txBody>
      </p:sp>
      <p:sp>
        <p:nvSpPr>
          <p:cNvPr id="4" name="Dia számának helye 3"/>
          <p:cNvSpPr>
            <a:spLocks noGrp="1"/>
          </p:cNvSpPr>
          <p:nvPr>
            <p:ph type="sldNum" sz="quarter" idx="10"/>
          </p:nvPr>
        </p:nvSpPr>
        <p:spPr/>
        <p:txBody>
          <a:bodyPr/>
          <a:lstStyle/>
          <a:p>
            <a:pPr>
              <a:defRPr/>
            </a:pPr>
            <a:fld id="{900CABFB-4EA6-4C90-B2D5-C5CCFBFA2489}" type="slidenum">
              <a:rPr lang="hu-HU" smtClean="0"/>
              <a:pPr>
                <a:defRPr/>
              </a:pPr>
              <a:t>16</a:t>
            </a:fld>
            <a:endParaRPr lang="hu-HU"/>
          </a:p>
        </p:txBody>
      </p:sp>
    </p:spTree>
    <p:extLst>
      <p:ext uri="{BB962C8B-B14F-4D97-AF65-F5344CB8AC3E}">
        <p14:creationId xmlns:p14="http://schemas.microsoft.com/office/powerpoint/2010/main" val="130397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p:spPr>
        <p:txBody>
          <a:bodyPr/>
          <a:lstStyle/>
          <a:p>
            <a:r>
              <a:rPr lang="hu-HU">
                <a:latin typeface="Times New Roman" pitchFamily="18" charset="0"/>
              </a:rPr>
              <a:t>Cross-section, A, and ventral view, B, of the differentiation of the testis from the undifferentiated gonad, showing the</a:t>
            </a:r>
          </a:p>
          <a:p>
            <a:r>
              <a:rPr lang="hu-HU">
                <a:latin typeface="Times New Roman" pitchFamily="18" charset="0"/>
              </a:rPr>
              <a:t>formation of horseshoe-shaped seminiferous cords. C, Cross-section through seminiferous cords showing Sertoli cells, prespermatogonia and interstitial cells. </a:t>
            </a:r>
          </a:p>
          <a:p>
            <a:pPr eaLnBrk="1" hangingPunct="1">
              <a:spcBef>
                <a:spcPct val="0"/>
              </a:spcBef>
            </a:pPr>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1385410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r>
              <a:rPr lang="hu-HU">
                <a:latin typeface="Times New Roman" pitchFamily="18" charset="0"/>
              </a:rPr>
              <a:t>Cross-section, A, and ventral view, B, of the differentiation of the testis from the undifferentiated gonad, showing the</a:t>
            </a:r>
          </a:p>
          <a:p>
            <a:r>
              <a:rPr lang="hu-HU">
                <a:latin typeface="Times New Roman" pitchFamily="18" charset="0"/>
              </a:rPr>
              <a:t>formation of horseshoe-shaped seminiferous cords. C, Cross-section through seminiferous cords showing Sertoli cells, prespermatogonia and interstitial cells.</a:t>
            </a:r>
          </a:p>
          <a:p>
            <a:pPr eaLnBrk="1" hangingPunct="1">
              <a:spcBef>
                <a:spcPct val="0"/>
              </a:spcBef>
            </a:pPr>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43777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r>
              <a:rPr lang="hu-HU">
                <a:latin typeface="Times New Roman" pitchFamily="18" charset="0"/>
              </a:rPr>
              <a:t>Cross-section, A, and ventral view, B, of differentiation of the ovary from the undifferentiated gonad, showing the</a:t>
            </a:r>
          </a:p>
          <a:p>
            <a:r>
              <a:rPr lang="hu-HU">
                <a:latin typeface="Times New Roman" pitchFamily="18" charset="0"/>
              </a:rPr>
              <a:t>formation of primordial follicles and the uterine tube. C, Primordial follicles.</a:t>
            </a:r>
          </a:p>
          <a:p>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162901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r>
              <a:rPr lang="hu-HU">
                <a:latin typeface="Times New Roman" pitchFamily="18" charset="0"/>
              </a:rPr>
              <a:t>Cross-section, A, and ventral view, B, of differentiation of the ovary from the undifferentiated gonad, showing the</a:t>
            </a:r>
          </a:p>
          <a:p>
            <a:r>
              <a:rPr lang="hu-HU">
                <a:latin typeface="Times New Roman" pitchFamily="18" charset="0"/>
              </a:rPr>
              <a:t>formation of primordial follicles and the uterine tube. C, Primordial follicles.</a:t>
            </a:r>
          </a:p>
          <a:p>
            <a:endParaRPr lang="hu-HU">
              <a:latin typeface="Times New Roman" pitchFamily="18" charset="0"/>
            </a:endParaRPr>
          </a:p>
          <a:p>
            <a:pPr eaLnBrk="1" hangingPunct="1">
              <a:spcBef>
                <a:spcPct val="0"/>
              </a:spcBef>
            </a:pPr>
            <a:r>
              <a:rPr lang="de-DE">
                <a:latin typeface="Times New Roman" pitchFamily="18" charset="0"/>
              </a:rPr>
              <a:t>McGeady,</a:t>
            </a:r>
            <a:r>
              <a:rPr lang="hu-HU">
                <a:latin typeface="Times New Roman" pitchFamily="18" charset="0"/>
              </a:rPr>
              <a:t> </a:t>
            </a:r>
            <a:r>
              <a:rPr lang="de-DE">
                <a:latin typeface="Times New Roman" pitchFamily="18" charset="0"/>
              </a:rPr>
              <a:t>Quinn,</a:t>
            </a:r>
            <a:r>
              <a:rPr lang="hu-HU">
                <a:latin typeface="Times New Roman" pitchFamily="18" charset="0"/>
              </a:rPr>
              <a:t> </a:t>
            </a:r>
            <a:r>
              <a:rPr lang="de-DE">
                <a:latin typeface="Times New Roman" pitchFamily="18" charset="0"/>
              </a:rPr>
              <a:t>FitzPatrick,</a:t>
            </a:r>
            <a:r>
              <a:rPr lang="hu-HU">
                <a:latin typeface="Times New Roman" pitchFamily="18" charset="0"/>
              </a:rPr>
              <a:t> </a:t>
            </a:r>
            <a:r>
              <a:rPr lang="de-DE">
                <a:latin typeface="Times New Roman" pitchFamily="18" charset="0"/>
              </a:rPr>
              <a:t>Ryan,</a:t>
            </a:r>
            <a:r>
              <a:rPr lang="hu-HU">
                <a:latin typeface="Times New Roman" pitchFamily="18" charset="0"/>
              </a:rPr>
              <a:t> </a:t>
            </a:r>
            <a:r>
              <a:rPr lang="de-DE">
                <a:latin typeface="Times New Roman" pitchFamily="18" charset="0"/>
              </a:rPr>
              <a:t>VETERINARY EMBRYOLOGY</a:t>
            </a:r>
            <a:r>
              <a:rPr lang="hu-HU">
                <a:latin typeface="Times New Roman" pitchFamily="18" charset="0"/>
              </a:rPr>
              <a:t>, Blackwell, 2006</a:t>
            </a:r>
            <a:endParaRPr lang="de-DE">
              <a:latin typeface="Times New Roman" pitchFamily="18" charset="0"/>
            </a:endParaRPr>
          </a:p>
          <a:p>
            <a:endParaRPr lang="hu-HU">
              <a:latin typeface="Times New Roman" pitchFamily="18" charset="0"/>
            </a:endParaRPr>
          </a:p>
        </p:txBody>
      </p:sp>
    </p:spTree>
    <p:extLst>
      <p:ext uri="{BB962C8B-B14F-4D97-AF65-F5344CB8AC3E}">
        <p14:creationId xmlns:p14="http://schemas.microsoft.com/office/powerpoint/2010/main" val="2094893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Formation of the genital ridges. A, B, During the 5th and 6th weeks, the genital ridges form in the posterior abdominal wall just medial to the</a:t>
            </a:r>
            <a:r>
              <a:rPr lang="hu-HU" dirty="0"/>
              <a:t> </a:t>
            </a:r>
            <a:r>
              <a:rPr lang="en-US" dirty="0"/>
              <a:t>developing </a:t>
            </a:r>
            <a:r>
              <a:rPr lang="en-US" dirty="0" err="1"/>
              <a:t>mesonephroi</a:t>
            </a:r>
            <a:r>
              <a:rPr lang="en-US" dirty="0"/>
              <a:t> in response to colonization by primordial germ cells migrating from the yolk sac. C, The primordial germ cells induce the </a:t>
            </a:r>
            <a:r>
              <a:rPr lang="en-US" dirty="0" err="1"/>
              <a:t>coelomic</a:t>
            </a:r>
            <a:r>
              <a:rPr lang="hu-HU" dirty="0"/>
              <a:t> </a:t>
            </a:r>
            <a:r>
              <a:rPr lang="en-US" dirty="0"/>
              <a:t>epithelium lining the peritoneal cavity as well as cells of the </a:t>
            </a:r>
            <a:r>
              <a:rPr lang="en-US" dirty="0" err="1"/>
              <a:t>mesonephros</a:t>
            </a:r>
            <a:r>
              <a:rPr lang="en-US" dirty="0"/>
              <a:t> to proliferate and form the somatic support cells.</a:t>
            </a:r>
            <a:endParaRPr lang="hu-HU" dirty="0"/>
          </a:p>
          <a:p>
            <a:endParaRPr lang="hu-HU" dirty="0"/>
          </a:p>
          <a:p>
            <a:endParaRPr lang="de-DE" dirty="0"/>
          </a:p>
          <a:p>
            <a:endParaRPr lang="de-DE" dirty="0"/>
          </a:p>
        </p:txBody>
      </p:sp>
      <p:sp>
        <p:nvSpPr>
          <p:cNvPr id="4" name="Dia számának helye 3"/>
          <p:cNvSpPr>
            <a:spLocks noGrp="1"/>
          </p:cNvSpPr>
          <p:nvPr>
            <p:ph type="sldNum" sz="quarter" idx="10"/>
          </p:nvPr>
        </p:nvSpPr>
        <p:spPr/>
        <p:txBody>
          <a:bodyPr/>
          <a:lstStyle/>
          <a:p>
            <a:pPr>
              <a:defRPr/>
            </a:pPr>
            <a:fld id="{900CABFB-4EA6-4C90-B2D5-C5CCFBFA2489}" type="slidenum">
              <a:rPr lang="hu-HU" smtClean="0"/>
              <a:pPr>
                <a:defRPr/>
              </a:pPr>
              <a:t>40</a:t>
            </a:fld>
            <a:endParaRPr lang="hu-HU"/>
          </a:p>
        </p:txBody>
      </p:sp>
    </p:spTree>
    <p:extLst>
      <p:ext uri="{BB962C8B-B14F-4D97-AF65-F5344CB8AC3E}">
        <p14:creationId xmlns:p14="http://schemas.microsoft.com/office/powerpoint/2010/main" val="293448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endParaRPr lang="de-DE"/>
          </a:p>
        </p:txBody>
      </p:sp>
      <p:sp>
        <p:nvSpPr>
          <p:cNvPr id="4" name="Dátum helye 3"/>
          <p:cNvSpPr>
            <a:spLocks noGrp="1"/>
          </p:cNvSpPr>
          <p:nvPr>
            <p:ph type="dt" sz="half" idx="10"/>
          </p:nvPr>
        </p:nvSpPr>
        <p:spPr/>
        <p:txBody>
          <a:bodyPr/>
          <a:lstStyle/>
          <a:p>
            <a:pPr>
              <a:defRPr/>
            </a:pPr>
            <a:endParaRPr lang="hu-HU"/>
          </a:p>
        </p:txBody>
      </p:sp>
      <p:sp>
        <p:nvSpPr>
          <p:cNvPr id="5" name="Élőláb helye 4"/>
          <p:cNvSpPr>
            <a:spLocks noGrp="1"/>
          </p:cNvSpPr>
          <p:nvPr>
            <p:ph type="ftr" sz="quarter" idx="11"/>
          </p:nvPr>
        </p:nvSpPr>
        <p:spPr/>
        <p:txBody>
          <a:bodyPr/>
          <a:lstStyle/>
          <a:p>
            <a:pPr>
              <a:defRPr/>
            </a:pPr>
            <a:endParaRPr lang="hu-HU"/>
          </a:p>
        </p:txBody>
      </p:sp>
      <p:sp>
        <p:nvSpPr>
          <p:cNvPr id="6" name="Dia számának helye 5"/>
          <p:cNvSpPr>
            <a:spLocks noGrp="1"/>
          </p:cNvSpPr>
          <p:nvPr>
            <p:ph type="sldNum" sz="quarter" idx="12"/>
          </p:nvPr>
        </p:nvSpPr>
        <p:spPr/>
        <p:txBody>
          <a:bodyPr/>
          <a:lstStyle/>
          <a:p>
            <a:pPr>
              <a:defRPr/>
            </a:pPr>
            <a:fld id="{A41D1F7D-6F7A-47E7-BD96-341024B81568}" type="slidenum">
              <a:rPr lang="hu-HU" smtClean="0"/>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10"/>
          </p:nvPr>
        </p:nvSpPr>
        <p:spPr/>
        <p:txBody>
          <a:bodyPr/>
          <a:lstStyle/>
          <a:p>
            <a:pPr>
              <a:defRPr/>
            </a:pPr>
            <a:endParaRPr lang="hu-HU"/>
          </a:p>
        </p:txBody>
      </p:sp>
      <p:sp>
        <p:nvSpPr>
          <p:cNvPr id="5" name="Élőláb helye 4"/>
          <p:cNvSpPr>
            <a:spLocks noGrp="1"/>
          </p:cNvSpPr>
          <p:nvPr>
            <p:ph type="ftr" sz="quarter" idx="11"/>
          </p:nvPr>
        </p:nvSpPr>
        <p:spPr/>
        <p:txBody>
          <a:bodyPr/>
          <a:lstStyle/>
          <a:p>
            <a:pPr>
              <a:defRPr/>
            </a:pPr>
            <a:endParaRPr lang="hu-HU"/>
          </a:p>
        </p:txBody>
      </p:sp>
      <p:sp>
        <p:nvSpPr>
          <p:cNvPr id="6" name="Dia számának helye 5"/>
          <p:cNvSpPr>
            <a:spLocks noGrp="1"/>
          </p:cNvSpPr>
          <p:nvPr>
            <p:ph type="sldNum" sz="quarter" idx="12"/>
          </p:nvPr>
        </p:nvSpPr>
        <p:spPr/>
        <p:txBody>
          <a:bodyPr/>
          <a:lstStyle/>
          <a:p>
            <a:pPr>
              <a:defRPr/>
            </a:pPr>
            <a:fld id="{7E1817D9-BD91-49E4-A23A-BFE0FF06B05B}" type="slidenum">
              <a:rPr lang="hu-HU" smtClean="0"/>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endParaRPr lang="de-DE"/>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10"/>
          </p:nvPr>
        </p:nvSpPr>
        <p:spPr/>
        <p:txBody>
          <a:bodyPr/>
          <a:lstStyle/>
          <a:p>
            <a:pPr>
              <a:defRPr/>
            </a:pPr>
            <a:endParaRPr lang="hu-HU"/>
          </a:p>
        </p:txBody>
      </p:sp>
      <p:sp>
        <p:nvSpPr>
          <p:cNvPr id="5" name="Élőláb helye 4"/>
          <p:cNvSpPr>
            <a:spLocks noGrp="1"/>
          </p:cNvSpPr>
          <p:nvPr>
            <p:ph type="ftr" sz="quarter" idx="11"/>
          </p:nvPr>
        </p:nvSpPr>
        <p:spPr/>
        <p:txBody>
          <a:bodyPr/>
          <a:lstStyle/>
          <a:p>
            <a:pPr>
              <a:defRPr/>
            </a:pPr>
            <a:endParaRPr lang="hu-HU"/>
          </a:p>
        </p:txBody>
      </p:sp>
      <p:sp>
        <p:nvSpPr>
          <p:cNvPr id="6" name="Dia számának helye 5"/>
          <p:cNvSpPr>
            <a:spLocks noGrp="1"/>
          </p:cNvSpPr>
          <p:nvPr>
            <p:ph type="sldNum" sz="quarter" idx="12"/>
          </p:nvPr>
        </p:nvSpPr>
        <p:spPr/>
        <p:txBody>
          <a:bodyPr/>
          <a:lstStyle/>
          <a:p>
            <a:pPr>
              <a:defRPr/>
            </a:pPr>
            <a:fld id="{8295636D-2BCD-4F20-A2A6-1487B1EDCB56}" type="slidenum">
              <a:rPr lang="hu-HU" smtClean="0"/>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10"/>
          </p:nvPr>
        </p:nvSpPr>
        <p:spPr/>
        <p:txBody>
          <a:bodyPr/>
          <a:lstStyle/>
          <a:p>
            <a:pPr>
              <a:defRPr/>
            </a:pPr>
            <a:endParaRPr lang="hu-HU"/>
          </a:p>
        </p:txBody>
      </p:sp>
      <p:sp>
        <p:nvSpPr>
          <p:cNvPr id="5" name="Élőláb helye 4"/>
          <p:cNvSpPr>
            <a:spLocks noGrp="1"/>
          </p:cNvSpPr>
          <p:nvPr>
            <p:ph type="ftr" sz="quarter" idx="11"/>
          </p:nvPr>
        </p:nvSpPr>
        <p:spPr/>
        <p:txBody>
          <a:bodyPr/>
          <a:lstStyle/>
          <a:p>
            <a:pPr>
              <a:defRPr/>
            </a:pPr>
            <a:endParaRPr lang="hu-HU"/>
          </a:p>
        </p:txBody>
      </p:sp>
      <p:sp>
        <p:nvSpPr>
          <p:cNvPr id="6" name="Dia számának helye 5"/>
          <p:cNvSpPr>
            <a:spLocks noGrp="1"/>
          </p:cNvSpPr>
          <p:nvPr>
            <p:ph type="sldNum" sz="quarter" idx="12"/>
          </p:nvPr>
        </p:nvSpPr>
        <p:spPr/>
        <p:txBody>
          <a:bodyPr/>
          <a:lstStyle/>
          <a:p>
            <a:pPr>
              <a:defRPr/>
            </a:pPr>
            <a:fld id="{EA299EB3-5FAF-48F3-AB34-021FBEAED031}" type="slidenum">
              <a:rPr lang="hu-HU" smtClean="0"/>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pPr>
              <a:defRPr/>
            </a:pPr>
            <a:endParaRPr lang="hu-HU"/>
          </a:p>
        </p:txBody>
      </p:sp>
      <p:sp>
        <p:nvSpPr>
          <p:cNvPr id="5" name="Élőláb helye 4"/>
          <p:cNvSpPr>
            <a:spLocks noGrp="1"/>
          </p:cNvSpPr>
          <p:nvPr>
            <p:ph type="ftr" sz="quarter" idx="11"/>
          </p:nvPr>
        </p:nvSpPr>
        <p:spPr/>
        <p:txBody>
          <a:bodyPr/>
          <a:lstStyle/>
          <a:p>
            <a:pPr>
              <a:defRPr/>
            </a:pPr>
            <a:endParaRPr lang="hu-HU"/>
          </a:p>
        </p:txBody>
      </p:sp>
      <p:sp>
        <p:nvSpPr>
          <p:cNvPr id="6" name="Dia számának helye 5"/>
          <p:cNvSpPr>
            <a:spLocks noGrp="1"/>
          </p:cNvSpPr>
          <p:nvPr>
            <p:ph type="sldNum" sz="quarter" idx="12"/>
          </p:nvPr>
        </p:nvSpPr>
        <p:spPr/>
        <p:txBody>
          <a:bodyPr/>
          <a:lstStyle/>
          <a:p>
            <a:pPr>
              <a:defRPr/>
            </a:pPr>
            <a:fld id="{B6611A52-B3DE-48D8-8143-325A363B8AF5}" type="slidenum">
              <a:rPr lang="hu-HU" smtClean="0"/>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Dátum helye 4"/>
          <p:cNvSpPr>
            <a:spLocks noGrp="1"/>
          </p:cNvSpPr>
          <p:nvPr>
            <p:ph type="dt" sz="half" idx="10"/>
          </p:nvPr>
        </p:nvSpPr>
        <p:spPr/>
        <p:txBody>
          <a:bodyPr/>
          <a:lstStyle/>
          <a:p>
            <a:pPr>
              <a:defRPr/>
            </a:pPr>
            <a:endParaRPr lang="hu-HU"/>
          </a:p>
        </p:txBody>
      </p:sp>
      <p:sp>
        <p:nvSpPr>
          <p:cNvPr id="6" name="Élőláb helye 5"/>
          <p:cNvSpPr>
            <a:spLocks noGrp="1"/>
          </p:cNvSpPr>
          <p:nvPr>
            <p:ph type="ftr" sz="quarter" idx="11"/>
          </p:nvPr>
        </p:nvSpPr>
        <p:spPr/>
        <p:txBody>
          <a:bodyPr/>
          <a:lstStyle/>
          <a:p>
            <a:pPr>
              <a:defRPr/>
            </a:pPr>
            <a:endParaRPr lang="hu-HU"/>
          </a:p>
        </p:txBody>
      </p:sp>
      <p:sp>
        <p:nvSpPr>
          <p:cNvPr id="7" name="Dia számának helye 6"/>
          <p:cNvSpPr>
            <a:spLocks noGrp="1"/>
          </p:cNvSpPr>
          <p:nvPr>
            <p:ph type="sldNum" sz="quarter" idx="12"/>
          </p:nvPr>
        </p:nvSpPr>
        <p:spPr/>
        <p:txBody>
          <a:bodyPr/>
          <a:lstStyle/>
          <a:p>
            <a:pPr>
              <a:defRPr/>
            </a:pPr>
            <a:fld id="{C213E3EB-15F2-421B-BD38-B5D0C5BC4279}" type="slidenum">
              <a:rPr lang="hu-HU" smtClean="0"/>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7" name="Dátum helye 6"/>
          <p:cNvSpPr>
            <a:spLocks noGrp="1"/>
          </p:cNvSpPr>
          <p:nvPr>
            <p:ph type="dt" sz="half" idx="10"/>
          </p:nvPr>
        </p:nvSpPr>
        <p:spPr/>
        <p:txBody>
          <a:bodyPr/>
          <a:lstStyle/>
          <a:p>
            <a:pPr>
              <a:defRPr/>
            </a:pPr>
            <a:endParaRPr lang="hu-HU"/>
          </a:p>
        </p:txBody>
      </p:sp>
      <p:sp>
        <p:nvSpPr>
          <p:cNvPr id="8" name="Élőláb helye 7"/>
          <p:cNvSpPr>
            <a:spLocks noGrp="1"/>
          </p:cNvSpPr>
          <p:nvPr>
            <p:ph type="ftr" sz="quarter" idx="11"/>
          </p:nvPr>
        </p:nvSpPr>
        <p:spPr/>
        <p:txBody>
          <a:bodyPr/>
          <a:lstStyle/>
          <a:p>
            <a:pPr>
              <a:defRPr/>
            </a:pPr>
            <a:endParaRPr lang="hu-HU"/>
          </a:p>
        </p:txBody>
      </p:sp>
      <p:sp>
        <p:nvSpPr>
          <p:cNvPr id="9" name="Dia számának helye 8"/>
          <p:cNvSpPr>
            <a:spLocks noGrp="1"/>
          </p:cNvSpPr>
          <p:nvPr>
            <p:ph type="sldNum" sz="quarter" idx="12"/>
          </p:nvPr>
        </p:nvSpPr>
        <p:spPr/>
        <p:txBody>
          <a:bodyPr/>
          <a:lstStyle/>
          <a:p>
            <a:pPr>
              <a:defRPr/>
            </a:pPr>
            <a:fld id="{F7D2843B-AFA8-449C-8534-E40055C467CF}" type="slidenum">
              <a:rPr lang="hu-HU" smtClean="0"/>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Dátum helye 2"/>
          <p:cNvSpPr>
            <a:spLocks noGrp="1"/>
          </p:cNvSpPr>
          <p:nvPr>
            <p:ph type="dt" sz="half" idx="10"/>
          </p:nvPr>
        </p:nvSpPr>
        <p:spPr/>
        <p:txBody>
          <a:bodyPr/>
          <a:lstStyle/>
          <a:p>
            <a:pPr>
              <a:defRPr/>
            </a:pPr>
            <a:endParaRPr lang="hu-HU"/>
          </a:p>
        </p:txBody>
      </p:sp>
      <p:sp>
        <p:nvSpPr>
          <p:cNvPr id="4" name="Élőláb helye 3"/>
          <p:cNvSpPr>
            <a:spLocks noGrp="1"/>
          </p:cNvSpPr>
          <p:nvPr>
            <p:ph type="ftr" sz="quarter" idx="11"/>
          </p:nvPr>
        </p:nvSpPr>
        <p:spPr/>
        <p:txBody>
          <a:bodyPr/>
          <a:lstStyle/>
          <a:p>
            <a:pPr>
              <a:defRPr/>
            </a:pPr>
            <a:endParaRPr lang="hu-HU"/>
          </a:p>
        </p:txBody>
      </p:sp>
      <p:sp>
        <p:nvSpPr>
          <p:cNvPr id="5" name="Dia számának helye 4"/>
          <p:cNvSpPr>
            <a:spLocks noGrp="1"/>
          </p:cNvSpPr>
          <p:nvPr>
            <p:ph type="sldNum" sz="quarter" idx="12"/>
          </p:nvPr>
        </p:nvSpPr>
        <p:spPr/>
        <p:txBody>
          <a:bodyPr/>
          <a:lstStyle/>
          <a:p>
            <a:pPr>
              <a:defRPr/>
            </a:pPr>
            <a:fld id="{73E0063E-7D4C-47FB-8661-76B618D7D3B9}" type="slidenum">
              <a:rPr lang="hu-HU" smtClean="0"/>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endParaRPr lang="hu-HU"/>
          </a:p>
        </p:txBody>
      </p:sp>
      <p:sp>
        <p:nvSpPr>
          <p:cNvPr id="3" name="Élőláb helye 2"/>
          <p:cNvSpPr>
            <a:spLocks noGrp="1"/>
          </p:cNvSpPr>
          <p:nvPr>
            <p:ph type="ftr" sz="quarter" idx="11"/>
          </p:nvPr>
        </p:nvSpPr>
        <p:spPr/>
        <p:txBody>
          <a:bodyPr/>
          <a:lstStyle/>
          <a:p>
            <a:pPr>
              <a:defRPr/>
            </a:pPr>
            <a:endParaRPr lang="hu-HU"/>
          </a:p>
        </p:txBody>
      </p:sp>
      <p:sp>
        <p:nvSpPr>
          <p:cNvPr id="4" name="Dia számának helye 3"/>
          <p:cNvSpPr>
            <a:spLocks noGrp="1"/>
          </p:cNvSpPr>
          <p:nvPr>
            <p:ph type="sldNum" sz="quarter" idx="12"/>
          </p:nvPr>
        </p:nvSpPr>
        <p:spPr/>
        <p:txBody>
          <a:bodyPr/>
          <a:lstStyle/>
          <a:p>
            <a:pPr>
              <a:defRPr/>
            </a:pPr>
            <a:fld id="{C3C9B9A1-55CD-439A-BE7D-C4FD26793E69}" type="slidenum">
              <a:rPr lang="hu-HU" smtClean="0"/>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pPr>
              <a:defRPr/>
            </a:pPr>
            <a:endParaRPr lang="hu-HU"/>
          </a:p>
        </p:txBody>
      </p:sp>
      <p:sp>
        <p:nvSpPr>
          <p:cNvPr id="6" name="Élőláb helye 5"/>
          <p:cNvSpPr>
            <a:spLocks noGrp="1"/>
          </p:cNvSpPr>
          <p:nvPr>
            <p:ph type="ftr" sz="quarter" idx="11"/>
          </p:nvPr>
        </p:nvSpPr>
        <p:spPr/>
        <p:txBody>
          <a:bodyPr/>
          <a:lstStyle/>
          <a:p>
            <a:pPr>
              <a:defRPr/>
            </a:pPr>
            <a:endParaRPr lang="hu-HU"/>
          </a:p>
        </p:txBody>
      </p:sp>
      <p:sp>
        <p:nvSpPr>
          <p:cNvPr id="7" name="Dia számának helye 6"/>
          <p:cNvSpPr>
            <a:spLocks noGrp="1"/>
          </p:cNvSpPr>
          <p:nvPr>
            <p:ph type="sldNum" sz="quarter" idx="12"/>
          </p:nvPr>
        </p:nvSpPr>
        <p:spPr/>
        <p:txBody>
          <a:bodyPr/>
          <a:lstStyle/>
          <a:p>
            <a:pPr>
              <a:defRPr/>
            </a:pPr>
            <a:fld id="{7D75643C-8B45-4826-8414-136B524E52F2}" type="slidenum">
              <a:rPr lang="hu-HU" smtClean="0"/>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pPr>
              <a:defRPr/>
            </a:pPr>
            <a:endParaRPr lang="hu-HU"/>
          </a:p>
        </p:txBody>
      </p:sp>
      <p:sp>
        <p:nvSpPr>
          <p:cNvPr id="6" name="Élőláb helye 5"/>
          <p:cNvSpPr>
            <a:spLocks noGrp="1"/>
          </p:cNvSpPr>
          <p:nvPr>
            <p:ph type="ftr" sz="quarter" idx="11"/>
          </p:nvPr>
        </p:nvSpPr>
        <p:spPr/>
        <p:txBody>
          <a:bodyPr/>
          <a:lstStyle/>
          <a:p>
            <a:pPr>
              <a:defRPr/>
            </a:pPr>
            <a:endParaRPr lang="hu-HU"/>
          </a:p>
        </p:txBody>
      </p:sp>
      <p:sp>
        <p:nvSpPr>
          <p:cNvPr id="7" name="Dia számának helye 6"/>
          <p:cNvSpPr>
            <a:spLocks noGrp="1"/>
          </p:cNvSpPr>
          <p:nvPr>
            <p:ph type="sldNum" sz="quarter" idx="12"/>
          </p:nvPr>
        </p:nvSpPr>
        <p:spPr/>
        <p:txBody>
          <a:bodyPr/>
          <a:lstStyle/>
          <a:p>
            <a:pPr>
              <a:defRPr/>
            </a:pPr>
            <a:fld id="{FE282DFA-938F-4FEA-90AD-4F89082ECA83}" type="slidenum">
              <a:rPr lang="hu-HU" smtClean="0"/>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FEB89CC-D833-447B-8A6C-476B485CB165}" type="slidenum">
              <a:rPr lang="hu-HU" smtClean="0"/>
              <a:pPr>
                <a:defRPr/>
              </a:pPr>
              <a:t>‹#›</a:t>
            </a:fld>
            <a:endParaRPr lang="hu-HU"/>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8.wmf"/><Relationship Id="rId5" Type="http://schemas.openxmlformats.org/officeDocument/2006/relationships/oleObject" Target="../embeddings/oleObject4.bin"/><Relationship Id="rId4" Type="http://schemas.openxmlformats.org/officeDocument/2006/relationships/image" Target="../media/image37.wmf"/></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0.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1.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3.wmf"/></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44.png"/><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p:cNvSpPr>
            <a:spLocks noGrp="1" noChangeArrowheads="1"/>
          </p:cNvSpPr>
          <p:nvPr>
            <p:ph type="subTitle" idx="4294967295"/>
          </p:nvPr>
        </p:nvSpPr>
        <p:spPr>
          <a:xfrm>
            <a:off x="6011863" y="5084763"/>
            <a:ext cx="2700337" cy="839787"/>
          </a:xfrm>
        </p:spPr>
        <p:txBody>
          <a:bodyPr>
            <a:normAutofit fontScale="92500" lnSpcReduction="10000"/>
          </a:bodyPr>
          <a:lstStyle/>
          <a:p>
            <a:pPr marL="0" indent="0" algn="ctr">
              <a:lnSpc>
                <a:spcPct val="90000"/>
              </a:lnSpc>
              <a:spcBef>
                <a:spcPct val="50000"/>
              </a:spcBef>
              <a:buFontTx/>
              <a:buNone/>
            </a:pPr>
            <a:r>
              <a:rPr lang="hu-HU" sz="2400" b="1" i="1" dirty="0">
                <a:solidFill>
                  <a:schemeClr val="tx1">
                    <a:lumMod val="50000"/>
                    <a:lumOff val="50000"/>
                  </a:schemeClr>
                </a:solidFill>
              </a:rPr>
              <a:t>dr. Attila Magyar</a:t>
            </a:r>
          </a:p>
          <a:p>
            <a:pPr marL="0" indent="0" algn="ctr">
              <a:lnSpc>
                <a:spcPct val="90000"/>
              </a:lnSpc>
              <a:spcBef>
                <a:spcPct val="50000"/>
              </a:spcBef>
              <a:buFontTx/>
              <a:buNone/>
            </a:pPr>
            <a:r>
              <a:rPr lang="hu-HU" sz="2400" b="1" i="1" dirty="0">
                <a:solidFill>
                  <a:schemeClr val="tx1">
                    <a:lumMod val="50000"/>
                    <a:lumOff val="50000"/>
                  </a:schemeClr>
                </a:solidFill>
              </a:rPr>
              <a:t>08.05.2019  </a:t>
            </a:r>
          </a:p>
        </p:txBody>
      </p:sp>
      <p:grpSp>
        <p:nvGrpSpPr>
          <p:cNvPr id="13314" name="Group 43"/>
          <p:cNvGrpSpPr>
            <a:grpSpLocks/>
          </p:cNvGrpSpPr>
          <p:nvPr/>
        </p:nvGrpSpPr>
        <p:grpSpPr bwMode="auto">
          <a:xfrm>
            <a:off x="0" y="-15875"/>
            <a:ext cx="4567237" cy="636586"/>
            <a:chOff x="0" y="0"/>
            <a:chExt cx="2903" cy="408"/>
          </a:xfrm>
        </p:grpSpPr>
        <p:grpSp>
          <p:nvGrpSpPr>
            <p:cNvPr id="13346" name="Csoportba foglalás 8"/>
            <p:cNvGrpSpPr>
              <a:grpSpLocks/>
            </p:cNvGrpSpPr>
            <p:nvPr/>
          </p:nvGrpSpPr>
          <p:grpSpPr bwMode="auto">
            <a:xfrm>
              <a:off x="0" y="0"/>
              <a:ext cx="975" cy="408"/>
              <a:chOff x="0" y="0"/>
              <a:chExt cx="1548363" cy="648370"/>
            </a:xfrm>
          </p:grpSpPr>
          <p:pic>
            <p:nvPicPr>
              <p:cNvPr id="13353"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3354"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347" name="Csoportba foglalás 10"/>
            <p:cNvGrpSpPr>
              <a:grpSpLocks/>
            </p:cNvGrpSpPr>
            <p:nvPr/>
          </p:nvGrpSpPr>
          <p:grpSpPr bwMode="auto">
            <a:xfrm>
              <a:off x="978" y="0"/>
              <a:ext cx="975" cy="408"/>
              <a:chOff x="0" y="0"/>
              <a:chExt cx="1548363" cy="648370"/>
            </a:xfrm>
          </p:grpSpPr>
          <p:pic>
            <p:nvPicPr>
              <p:cNvPr id="1335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335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348" name="Csoportba foglalás 13"/>
            <p:cNvGrpSpPr>
              <a:grpSpLocks/>
            </p:cNvGrpSpPr>
            <p:nvPr/>
          </p:nvGrpSpPr>
          <p:grpSpPr bwMode="auto">
            <a:xfrm>
              <a:off x="1927" y="0"/>
              <a:ext cx="976" cy="408"/>
              <a:chOff x="0" y="0"/>
              <a:chExt cx="1548363" cy="648370"/>
            </a:xfrm>
          </p:grpSpPr>
          <p:pic>
            <p:nvPicPr>
              <p:cNvPr id="1334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335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13315" name="Group 44"/>
          <p:cNvGrpSpPr>
            <a:grpSpLocks/>
          </p:cNvGrpSpPr>
          <p:nvPr/>
        </p:nvGrpSpPr>
        <p:grpSpPr bwMode="auto">
          <a:xfrm>
            <a:off x="4572000" y="-15875"/>
            <a:ext cx="4576763" cy="636588"/>
            <a:chOff x="2880" y="-10"/>
            <a:chExt cx="2883" cy="413"/>
          </a:xfrm>
        </p:grpSpPr>
        <p:grpSp>
          <p:nvGrpSpPr>
            <p:cNvPr id="13337" name="Csoportba foglalás 18"/>
            <p:cNvGrpSpPr>
              <a:grpSpLocks/>
            </p:cNvGrpSpPr>
            <p:nvPr/>
          </p:nvGrpSpPr>
          <p:grpSpPr bwMode="auto">
            <a:xfrm>
              <a:off x="2880" y="-10"/>
              <a:ext cx="1001" cy="413"/>
              <a:chOff x="4491318" y="-16048"/>
              <a:chExt cx="1588943" cy="655878"/>
            </a:xfrm>
          </p:grpSpPr>
          <p:pic>
            <p:nvPicPr>
              <p:cNvPr id="13344" name="Picture 4"/>
              <p:cNvPicPr>
                <a:picLocks noChangeAspect="1" noChangeArrowheads="1"/>
              </p:cNvPicPr>
              <p:nvPr/>
            </p:nvPicPr>
            <p:blipFill>
              <a:blip r:embed="rId3" cstate="print"/>
              <a:srcRect/>
              <a:stretch>
                <a:fillRect/>
              </a:stretch>
            </p:blipFill>
            <p:spPr bwMode="auto">
              <a:xfrm flipH="1">
                <a:off x="4491318" y="-16048"/>
                <a:ext cx="809376" cy="655878"/>
              </a:xfrm>
              <a:prstGeom prst="rect">
                <a:avLst/>
              </a:prstGeom>
              <a:noFill/>
              <a:ln w="9525">
                <a:noFill/>
                <a:miter lim="800000"/>
                <a:headEnd/>
                <a:tailEnd/>
              </a:ln>
            </p:spPr>
          </p:pic>
          <p:pic>
            <p:nvPicPr>
              <p:cNvPr id="13345" name="Picture 4"/>
              <p:cNvPicPr>
                <a:picLocks noChangeAspect="1" noChangeArrowheads="1"/>
              </p:cNvPicPr>
              <p:nvPr/>
            </p:nvPicPr>
            <p:blipFill>
              <a:blip r:embed="rId4"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13338" name="Csoportba foglalás 19"/>
            <p:cNvGrpSpPr>
              <a:grpSpLocks/>
            </p:cNvGrpSpPr>
            <p:nvPr/>
          </p:nvGrpSpPr>
          <p:grpSpPr bwMode="auto">
            <a:xfrm>
              <a:off x="3866" y="-10"/>
              <a:ext cx="950" cy="413"/>
              <a:chOff x="4572000" y="-16048"/>
              <a:chExt cx="1508261" cy="655878"/>
            </a:xfrm>
          </p:grpSpPr>
          <p:pic>
            <p:nvPicPr>
              <p:cNvPr id="13342" name="Picture 4"/>
              <p:cNvPicPr>
                <a:picLocks noChangeAspect="1" noChangeArrowheads="1"/>
              </p:cNvPicPr>
              <p:nvPr/>
            </p:nvPicPr>
            <p:blipFill>
              <a:blip r:embed="rId5" cstate="print"/>
              <a:srcRect/>
              <a:stretch>
                <a:fillRect/>
              </a:stretch>
            </p:blipFill>
            <p:spPr bwMode="auto">
              <a:xfrm flipH="1">
                <a:off x="4572000" y="-16048"/>
                <a:ext cx="727712" cy="655878"/>
              </a:xfrm>
              <a:prstGeom prst="rect">
                <a:avLst/>
              </a:prstGeom>
              <a:noFill/>
              <a:ln w="9525">
                <a:noFill/>
                <a:miter lim="800000"/>
                <a:headEnd/>
                <a:tailEnd/>
              </a:ln>
            </p:spPr>
          </p:pic>
          <p:pic>
            <p:nvPicPr>
              <p:cNvPr id="13343" name="Picture 4"/>
              <p:cNvPicPr>
                <a:picLocks noChangeAspect="1" noChangeArrowheads="1"/>
              </p:cNvPicPr>
              <p:nvPr/>
            </p:nvPicPr>
            <p:blipFill>
              <a:blip r:embed="rId4"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13339" name="Csoportba foglalás 22"/>
            <p:cNvGrpSpPr>
              <a:grpSpLocks/>
            </p:cNvGrpSpPr>
            <p:nvPr/>
          </p:nvGrpSpPr>
          <p:grpSpPr bwMode="auto">
            <a:xfrm>
              <a:off x="4813" y="-10"/>
              <a:ext cx="950" cy="413"/>
              <a:chOff x="4572000" y="-16048"/>
              <a:chExt cx="1508261" cy="655878"/>
            </a:xfrm>
          </p:grpSpPr>
          <p:pic>
            <p:nvPicPr>
              <p:cNvPr id="13340" name="Picture 4"/>
              <p:cNvPicPr>
                <a:picLocks noChangeAspect="1" noChangeArrowheads="1"/>
              </p:cNvPicPr>
              <p:nvPr/>
            </p:nvPicPr>
            <p:blipFill>
              <a:blip r:embed="rId5" cstate="print"/>
              <a:srcRect/>
              <a:stretch>
                <a:fillRect/>
              </a:stretch>
            </p:blipFill>
            <p:spPr bwMode="auto">
              <a:xfrm flipH="1">
                <a:off x="4572000" y="-16048"/>
                <a:ext cx="727712" cy="655878"/>
              </a:xfrm>
              <a:prstGeom prst="rect">
                <a:avLst/>
              </a:prstGeom>
              <a:noFill/>
              <a:ln w="9525">
                <a:noFill/>
                <a:miter lim="800000"/>
                <a:headEnd/>
                <a:tailEnd/>
              </a:ln>
            </p:spPr>
          </p:pic>
          <p:pic>
            <p:nvPicPr>
              <p:cNvPr id="13341" name="Picture 4"/>
              <p:cNvPicPr>
                <a:picLocks noChangeAspect="1" noChangeArrowheads="1"/>
              </p:cNvPicPr>
              <p:nvPr/>
            </p:nvPicPr>
            <p:blipFill>
              <a:blip r:embed="rId4"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3316" name="Csoportba foglalás 26"/>
          <p:cNvGrpSpPr>
            <a:grpSpLocks/>
          </p:cNvGrpSpPr>
          <p:nvPr/>
        </p:nvGrpSpPr>
        <p:grpSpPr bwMode="auto">
          <a:xfrm rot="10800000">
            <a:off x="4763" y="6210300"/>
            <a:ext cx="9139237" cy="647700"/>
            <a:chOff x="0" y="0"/>
            <a:chExt cx="9139210" cy="648370"/>
          </a:xfrm>
        </p:grpSpPr>
        <p:grpSp>
          <p:nvGrpSpPr>
            <p:cNvPr id="13319" name="Csoportba foglalás 8"/>
            <p:cNvGrpSpPr>
              <a:grpSpLocks/>
            </p:cNvGrpSpPr>
            <p:nvPr/>
          </p:nvGrpSpPr>
          <p:grpSpPr bwMode="auto">
            <a:xfrm>
              <a:off x="0" y="0"/>
              <a:ext cx="1548363" cy="648370"/>
              <a:chOff x="0" y="0"/>
              <a:chExt cx="1548363" cy="648370"/>
            </a:xfrm>
          </p:grpSpPr>
          <p:pic>
            <p:nvPicPr>
              <p:cNvPr id="1333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333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320" name="Csoportba foglalás 10"/>
            <p:cNvGrpSpPr>
              <a:grpSpLocks/>
            </p:cNvGrpSpPr>
            <p:nvPr/>
          </p:nvGrpSpPr>
          <p:grpSpPr bwMode="auto">
            <a:xfrm>
              <a:off x="1552437" y="0"/>
              <a:ext cx="1548363" cy="648370"/>
              <a:chOff x="0" y="0"/>
              <a:chExt cx="1548363" cy="648370"/>
            </a:xfrm>
          </p:grpSpPr>
          <p:pic>
            <p:nvPicPr>
              <p:cNvPr id="13333"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3334"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321" name="Csoportba foglalás 13"/>
            <p:cNvGrpSpPr>
              <a:grpSpLocks/>
            </p:cNvGrpSpPr>
            <p:nvPr/>
          </p:nvGrpSpPr>
          <p:grpSpPr bwMode="auto">
            <a:xfrm>
              <a:off x="3059832" y="0"/>
              <a:ext cx="1548363" cy="648370"/>
              <a:chOff x="0" y="0"/>
              <a:chExt cx="1548363" cy="648370"/>
            </a:xfrm>
          </p:grpSpPr>
          <p:pic>
            <p:nvPicPr>
              <p:cNvPr id="1333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333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322" name="Csoportba foglalás 18"/>
            <p:cNvGrpSpPr>
              <a:grpSpLocks/>
            </p:cNvGrpSpPr>
            <p:nvPr/>
          </p:nvGrpSpPr>
          <p:grpSpPr bwMode="auto">
            <a:xfrm>
              <a:off x="4572000" y="0"/>
              <a:ext cx="1579315" cy="648000"/>
              <a:chOff x="4491318" y="0"/>
              <a:chExt cx="1579315" cy="648000"/>
            </a:xfrm>
          </p:grpSpPr>
          <p:pic>
            <p:nvPicPr>
              <p:cNvPr id="13329" name="Picture 4"/>
              <p:cNvPicPr>
                <a:picLocks noChangeAspect="1" noChangeArrowheads="1"/>
              </p:cNvPicPr>
              <p:nvPr/>
            </p:nvPicPr>
            <p:blipFill>
              <a:blip r:embed="rId6" cstate="print"/>
              <a:srcRect/>
              <a:stretch>
                <a:fillRect/>
              </a:stretch>
            </p:blipFill>
            <p:spPr bwMode="auto">
              <a:xfrm flipH="1">
                <a:off x="4491318" y="0"/>
                <a:ext cx="799654" cy="648000"/>
              </a:xfrm>
              <a:prstGeom prst="rect">
                <a:avLst/>
              </a:prstGeom>
              <a:noFill/>
              <a:ln w="9525">
                <a:noFill/>
                <a:miter lim="800000"/>
                <a:headEnd/>
                <a:tailEnd/>
              </a:ln>
            </p:spPr>
          </p:pic>
          <p:pic>
            <p:nvPicPr>
              <p:cNvPr id="13330"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3323" name="Csoportba foglalás 19"/>
            <p:cNvGrpSpPr>
              <a:grpSpLocks/>
            </p:cNvGrpSpPr>
            <p:nvPr/>
          </p:nvGrpSpPr>
          <p:grpSpPr bwMode="auto">
            <a:xfrm>
              <a:off x="6137956" y="0"/>
              <a:ext cx="1498632" cy="648000"/>
              <a:chOff x="4572001" y="0"/>
              <a:chExt cx="1498632" cy="648000"/>
            </a:xfrm>
          </p:grpSpPr>
          <p:pic>
            <p:nvPicPr>
              <p:cNvPr id="13327" name="Picture 4"/>
              <p:cNvPicPr>
                <a:picLocks noChangeAspect="1" noChangeArrowheads="1"/>
              </p:cNvPicPr>
              <p:nvPr/>
            </p:nvPicPr>
            <p:blipFill>
              <a:blip r:embed="rId7" cstate="print"/>
              <a:srcRect/>
              <a:stretch>
                <a:fillRect/>
              </a:stretch>
            </p:blipFill>
            <p:spPr bwMode="auto">
              <a:xfrm flipH="1">
                <a:off x="4572001" y="0"/>
                <a:ext cx="718971" cy="648000"/>
              </a:xfrm>
              <a:prstGeom prst="rect">
                <a:avLst/>
              </a:prstGeom>
              <a:noFill/>
              <a:ln w="9525">
                <a:noFill/>
                <a:miter lim="800000"/>
                <a:headEnd/>
                <a:tailEnd/>
              </a:ln>
            </p:spPr>
          </p:pic>
          <p:pic>
            <p:nvPicPr>
              <p:cNvPr id="13328"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3324" name="Csoportba foglalás 22"/>
            <p:cNvGrpSpPr>
              <a:grpSpLocks/>
            </p:cNvGrpSpPr>
            <p:nvPr/>
          </p:nvGrpSpPr>
          <p:grpSpPr bwMode="auto">
            <a:xfrm>
              <a:off x="7640578" y="0"/>
              <a:ext cx="1498632" cy="648000"/>
              <a:chOff x="4572001" y="0"/>
              <a:chExt cx="1498632" cy="648000"/>
            </a:xfrm>
          </p:grpSpPr>
          <p:pic>
            <p:nvPicPr>
              <p:cNvPr id="13325" name="Picture 4"/>
              <p:cNvPicPr>
                <a:picLocks noChangeAspect="1" noChangeArrowheads="1"/>
              </p:cNvPicPr>
              <p:nvPr/>
            </p:nvPicPr>
            <p:blipFill>
              <a:blip r:embed="rId7" cstate="print"/>
              <a:srcRect/>
              <a:stretch>
                <a:fillRect/>
              </a:stretch>
            </p:blipFill>
            <p:spPr bwMode="auto">
              <a:xfrm flipH="1">
                <a:off x="4572001" y="0"/>
                <a:ext cx="718971" cy="648000"/>
              </a:xfrm>
              <a:prstGeom prst="rect">
                <a:avLst/>
              </a:prstGeom>
              <a:noFill/>
              <a:ln w="9525">
                <a:noFill/>
                <a:miter lim="800000"/>
                <a:headEnd/>
                <a:tailEnd/>
              </a:ln>
            </p:spPr>
          </p:pic>
          <p:pic>
            <p:nvPicPr>
              <p:cNvPr id="13326"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4" name="Cím 43"/>
          <p:cNvSpPr>
            <a:spLocks noGrp="1"/>
          </p:cNvSpPr>
          <p:nvPr>
            <p:ph type="ctrTitle" idx="4294967295"/>
          </p:nvPr>
        </p:nvSpPr>
        <p:spPr>
          <a:xfrm>
            <a:off x="897912" y="2420888"/>
            <a:ext cx="7772400" cy="1470025"/>
          </a:xfrm>
        </p:spPr>
        <p:txBody>
          <a:bodyPr>
            <a:normAutofit fontScale="90000"/>
          </a:bodyPr>
          <a:lstStyle/>
          <a:p>
            <a:r>
              <a:rPr lang="hu-HU" sz="4800" b="1" dirty="0" err="1">
                <a:solidFill>
                  <a:srgbClr val="C00000"/>
                </a:solidFill>
                <a:effectLst>
                  <a:outerShdw blurRad="38100" dist="38100" dir="2700000" algn="tl">
                    <a:srgbClr val="000000">
                      <a:alpha val="43137"/>
                    </a:srgbClr>
                  </a:outerShdw>
                </a:effectLst>
              </a:rPr>
              <a:t>Entwicklung</a:t>
            </a:r>
            <a:r>
              <a:rPr lang="hu-HU" sz="4800" b="1" dirty="0">
                <a:solidFill>
                  <a:srgbClr val="C00000"/>
                </a:solidFill>
                <a:effectLst>
                  <a:outerShdw blurRad="38100" dist="38100" dir="2700000" algn="tl">
                    <a:srgbClr val="000000">
                      <a:alpha val="43137"/>
                    </a:srgbClr>
                  </a:outerShdw>
                </a:effectLst>
              </a:rPr>
              <a:t> der </a:t>
            </a:r>
            <a:r>
              <a:rPr lang="hu-HU" sz="4800" b="1" dirty="0" err="1">
                <a:solidFill>
                  <a:srgbClr val="C00000"/>
                </a:solidFill>
                <a:effectLst>
                  <a:outerShdw blurRad="38100" dist="38100" dir="2700000" algn="tl">
                    <a:srgbClr val="000000">
                      <a:alpha val="43137"/>
                    </a:srgbClr>
                  </a:outerShdw>
                </a:effectLst>
              </a:rPr>
              <a:t>Geschlechtsorganen</a:t>
            </a:r>
            <a:endParaRPr lang="de-DE" sz="4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6021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500063" y="5788028"/>
            <a:ext cx="8058150" cy="923330"/>
          </a:xfrm>
          <a:prstGeom prst="rect">
            <a:avLst/>
          </a:prstGeom>
          <a:noFill/>
        </p:spPr>
        <p:txBody>
          <a:bodyPr wrap="square" rtlCol="0">
            <a:spAutoFit/>
          </a:bodyPr>
          <a:lstStyle/>
          <a:p>
            <a:r>
              <a:rPr lang="hu-HU" dirty="0" err="1"/>
              <a:t>Mesonephros</a:t>
            </a:r>
            <a:r>
              <a:rPr lang="hu-HU" dirty="0"/>
              <a:t> (</a:t>
            </a:r>
            <a:r>
              <a:rPr lang="hu-HU" dirty="0" err="1"/>
              <a:t>Plica</a:t>
            </a:r>
            <a:r>
              <a:rPr lang="hu-HU" dirty="0"/>
              <a:t> </a:t>
            </a:r>
            <a:r>
              <a:rPr lang="hu-HU" dirty="0" err="1"/>
              <a:t>mesonephridica</a:t>
            </a:r>
            <a:r>
              <a:rPr lang="hu-HU" dirty="0"/>
              <a:t>; m); </a:t>
            </a:r>
            <a:r>
              <a:rPr lang="hu-HU" b="1" dirty="0" err="1">
                <a:solidFill>
                  <a:srgbClr val="C00000"/>
                </a:solidFill>
              </a:rPr>
              <a:t>Plica</a:t>
            </a:r>
            <a:r>
              <a:rPr lang="hu-HU" b="1" dirty="0">
                <a:solidFill>
                  <a:srgbClr val="C00000"/>
                </a:solidFill>
              </a:rPr>
              <a:t> </a:t>
            </a:r>
            <a:r>
              <a:rPr lang="hu-HU" b="1" dirty="0" err="1">
                <a:solidFill>
                  <a:srgbClr val="C00000"/>
                </a:solidFill>
              </a:rPr>
              <a:t>genitalis</a:t>
            </a:r>
            <a:r>
              <a:rPr lang="hu-HU" b="1" dirty="0">
                <a:solidFill>
                  <a:srgbClr val="C00000"/>
                </a:solidFill>
              </a:rPr>
              <a:t> </a:t>
            </a:r>
            <a:r>
              <a:rPr lang="hu-HU" dirty="0"/>
              <a:t>(g), </a:t>
            </a:r>
            <a:r>
              <a:rPr lang="hu-HU" dirty="0" err="1"/>
              <a:t>Metanephros</a:t>
            </a:r>
            <a:r>
              <a:rPr lang="hu-HU" dirty="0"/>
              <a:t> (k)  in </a:t>
            </a:r>
            <a:r>
              <a:rPr lang="hu-HU" dirty="0" err="1"/>
              <a:t>Mausembryo</a:t>
            </a:r>
            <a:r>
              <a:rPr lang="hu-HU" dirty="0"/>
              <a:t> (SEM), (E11,5). </a:t>
            </a:r>
            <a:r>
              <a:rPr lang="hu-HU" dirty="0" err="1"/>
              <a:t>Roter</a:t>
            </a:r>
            <a:r>
              <a:rPr lang="hu-HU" dirty="0"/>
              <a:t> </a:t>
            </a:r>
            <a:r>
              <a:rPr lang="hu-HU" dirty="0" err="1"/>
              <a:t>Pfeil</a:t>
            </a:r>
            <a:r>
              <a:rPr lang="hu-HU" dirty="0"/>
              <a:t> </a:t>
            </a:r>
            <a:r>
              <a:rPr lang="hu-HU" dirty="0" err="1"/>
              <a:t>zeigt</a:t>
            </a:r>
            <a:r>
              <a:rPr lang="hu-HU" dirty="0"/>
              <a:t> </a:t>
            </a:r>
            <a:r>
              <a:rPr lang="hu-HU" dirty="0" err="1"/>
              <a:t>auf</a:t>
            </a:r>
            <a:r>
              <a:rPr lang="hu-HU" dirty="0"/>
              <a:t> den Rest von Mesenterium.</a:t>
            </a:r>
            <a:endParaRPr lang="de-DE" dirty="0"/>
          </a:p>
        </p:txBody>
      </p:sp>
      <p:grpSp>
        <p:nvGrpSpPr>
          <p:cNvPr id="9" name="Csoportba foglalás 8"/>
          <p:cNvGrpSpPr/>
          <p:nvPr/>
        </p:nvGrpSpPr>
        <p:grpSpPr>
          <a:xfrm>
            <a:off x="85728" y="85728"/>
            <a:ext cx="8953500" cy="5702300"/>
            <a:chOff x="85728" y="85728"/>
            <a:chExt cx="8953500" cy="570230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8" y="85728"/>
              <a:ext cx="8953500" cy="5702300"/>
            </a:xfrm>
            <a:prstGeom prst="rect">
              <a:avLst/>
            </a:prstGeom>
          </p:spPr>
        </p:pic>
        <p:sp>
          <p:nvSpPr>
            <p:cNvPr id="4" name="Szövegdoboz 3"/>
            <p:cNvSpPr txBox="1"/>
            <p:nvPr/>
          </p:nvSpPr>
          <p:spPr>
            <a:xfrm>
              <a:off x="7452320" y="3000375"/>
              <a:ext cx="1105893" cy="369332"/>
            </a:xfrm>
            <a:prstGeom prst="rect">
              <a:avLst/>
            </a:prstGeom>
            <a:noFill/>
          </p:spPr>
          <p:txBody>
            <a:bodyPr wrap="square" rtlCol="0">
              <a:spAutoFit/>
            </a:bodyPr>
            <a:lstStyle/>
            <a:p>
              <a:r>
                <a:rPr lang="hu-HU" b="1" dirty="0" err="1">
                  <a:solidFill>
                    <a:srgbClr val="FF0000"/>
                  </a:solidFill>
                </a:rPr>
                <a:t>cranial</a:t>
              </a:r>
              <a:endParaRPr lang="de-DE" b="1" dirty="0">
                <a:solidFill>
                  <a:srgbClr val="FF0000"/>
                </a:solidFill>
              </a:endParaRPr>
            </a:p>
          </p:txBody>
        </p:sp>
        <p:cxnSp>
          <p:nvCxnSpPr>
            <p:cNvPr id="6" name="Egyenes összekötő nyíllal 5"/>
            <p:cNvCxnSpPr/>
            <p:nvPr/>
          </p:nvCxnSpPr>
          <p:spPr>
            <a:xfrm>
              <a:off x="8424869" y="3200401"/>
              <a:ext cx="5760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flipV="1">
              <a:off x="1228725" y="2724150"/>
              <a:ext cx="566738" cy="46196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0065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55" y="0"/>
            <a:ext cx="8496300" cy="6858000"/>
          </a:xfrm>
          <a:prstGeom prst="rect">
            <a:avLst/>
          </a:prstGeom>
        </p:spPr>
      </p:pic>
      <p:sp>
        <p:nvSpPr>
          <p:cNvPr id="3" name="Bal oldali kapcsos zárójel 2">
            <a:extLst>
              <a:ext uri="{FF2B5EF4-FFF2-40B4-BE49-F238E27FC236}">
                <a16:creationId xmlns:a16="http://schemas.microsoft.com/office/drawing/2014/main" id="{A76BAEB1-ECB8-4D5F-B44B-DF347D40CCE1}"/>
              </a:ext>
            </a:extLst>
          </p:cNvPr>
          <p:cNvSpPr/>
          <p:nvPr/>
        </p:nvSpPr>
        <p:spPr>
          <a:xfrm rot="19031062">
            <a:off x="2010204" y="3386247"/>
            <a:ext cx="383728" cy="1299669"/>
          </a:xfrm>
          <a:prstGeom prst="leftBrace">
            <a:avLst>
              <a:gd name="adj1" fmla="val 46524"/>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 name="Szövegdoboz 3">
            <a:extLst>
              <a:ext uri="{FF2B5EF4-FFF2-40B4-BE49-F238E27FC236}">
                <a16:creationId xmlns:a16="http://schemas.microsoft.com/office/drawing/2014/main" id="{60649B46-400C-4261-ABBB-0349B4BD1EB5}"/>
              </a:ext>
            </a:extLst>
          </p:cNvPr>
          <p:cNvSpPr txBox="1"/>
          <p:nvPr/>
        </p:nvSpPr>
        <p:spPr>
          <a:xfrm rot="2862801">
            <a:off x="1298003" y="4242994"/>
            <a:ext cx="1800200" cy="338554"/>
          </a:xfrm>
          <a:prstGeom prst="rect">
            <a:avLst/>
          </a:prstGeom>
          <a:noFill/>
        </p:spPr>
        <p:txBody>
          <a:bodyPr wrap="square" rtlCol="0">
            <a:spAutoFit/>
          </a:bodyPr>
          <a:lstStyle/>
          <a:p>
            <a:r>
              <a:rPr lang="hu-HU" sz="1600" b="1" dirty="0" err="1">
                <a:solidFill>
                  <a:srgbClr val="C00000"/>
                </a:solidFill>
              </a:rPr>
              <a:t>Genitalfalte</a:t>
            </a:r>
            <a:endParaRPr lang="de-DE" b="1" dirty="0">
              <a:solidFill>
                <a:srgbClr val="C00000"/>
              </a:solidFill>
            </a:endParaRPr>
          </a:p>
        </p:txBody>
      </p:sp>
      <p:sp>
        <p:nvSpPr>
          <p:cNvPr id="5" name="Szövegdoboz 4">
            <a:extLst>
              <a:ext uri="{FF2B5EF4-FFF2-40B4-BE49-F238E27FC236}">
                <a16:creationId xmlns:a16="http://schemas.microsoft.com/office/drawing/2014/main" id="{BE393896-A445-49BA-AC76-2DF5FB75574E}"/>
              </a:ext>
            </a:extLst>
          </p:cNvPr>
          <p:cNvSpPr txBox="1"/>
          <p:nvPr/>
        </p:nvSpPr>
        <p:spPr>
          <a:xfrm>
            <a:off x="3856525" y="5693332"/>
            <a:ext cx="1800200" cy="338554"/>
          </a:xfrm>
          <a:prstGeom prst="rect">
            <a:avLst/>
          </a:prstGeom>
          <a:noFill/>
        </p:spPr>
        <p:txBody>
          <a:bodyPr wrap="square" rtlCol="0">
            <a:spAutoFit/>
          </a:bodyPr>
          <a:lstStyle/>
          <a:p>
            <a:r>
              <a:rPr lang="hu-HU" sz="1600" b="1" dirty="0" err="1">
                <a:solidFill>
                  <a:srgbClr val="C00000"/>
                </a:solidFill>
              </a:rPr>
              <a:t>Genitalfalte</a:t>
            </a:r>
            <a:endParaRPr lang="de-DE" b="1" dirty="0">
              <a:solidFill>
                <a:srgbClr val="C00000"/>
              </a:solidFill>
            </a:endParaRPr>
          </a:p>
        </p:txBody>
      </p:sp>
    </p:spTree>
    <p:extLst>
      <p:ext uri="{BB962C8B-B14F-4D97-AF65-F5344CB8AC3E}">
        <p14:creationId xmlns:p14="http://schemas.microsoft.com/office/powerpoint/2010/main" val="2037186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5076056" y="752"/>
            <a:ext cx="4067944" cy="6709529"/>
          </a:xfrm>
          <a:prstGeom prst="rect">
            <a:avLst/>
          </a:prstGeom>
          <a:noFill/>
          <a:ln w="9525">
            <a:noFill/>
            <a:miter lim="800000"/>
            <a:headEnd/>
            <a:tailEnd/>
          </a:ln>
        </p:spPr>
        <p:txBody>
          <a:bodyPr wrap="square">
            <a:spAutoFit/>
          </a:bodyPr>
          <a:lstStyle/>
          <a:p>
            <a:pPr>
              <a:spcBef>
                <a:spcPct val="50000"/>
              </a:spcBef>
            </a:pPr>
            <a:r>
              <a:rPr lang="hu-HU" sz="2000" dirty="0" err="1">
                <a:latin typeface="+mn-lt"/>
              </a:rPr>
              <a:t>Migration</a:t>
            </a:r>
            <a:r>
              <a:rPr lang="hu-HU" sz="2000" dirty="0">
                <a:latin typeface="+mn-lt"/>
              </a:rPr>
              <a:t> </a:t>
            </a:r>
            <a:r>
              <a:rPr lang="hu-HU" sz="2000" dirty="0" err="1">
                <a:latin typeface="+mn-lt"/>
              </a:rPr>
              <a:t>der</a:t>
            </a:r>
            <a:r>
              <a:rPr lang="hu-HU" sz="2000" dirty="0">
                <a:latin typeface="+mn-lt"/>
              </a:rPr>
              <a:t> </a:t>
            </a:r>
            <a:r>
              <a:rPr lang="hu-HU" sz="2000" dirty="0" err="1">
                <a:latin typeface="+mn-lt"/>
              </a:rPr>
              <a:t>Urkeimzellen</a:t>
            </a:r>
            <a:r>
              <a:rPr lang="hu-HU" sz="2000" dirty="0">
                <a:latin typeface="+mn-lt"/>
              </a:rPr>
              <a:t> </a:t>
            </a:r>
            <a:r>
              <a:rPr lang="hu-HU" sz="2000" b="1" dirty="0" err="1">
                <a:latin typeface="+mn-lt"/>
              </a:rPr>
              <a:t>Urkeimzellen</a:t>
            </a:r>
            <a:r>
              <a:rPr lang="hu-HU" sz="2000" b="1" dirty="0">
                <a:latin typeface="+mn-lt"/>
              </a:rPr>
              <a:t> (PGC): </a:t>
            </a:r>
            <a:r>
              <a:rPr lang="hu-HU" sz="2000" b="1" dirty="0" err="1">
                <a:latin typeface="+mn-lt"/>
              </a:rPr>
              <a:t>rote</a:t>
            </a:r>
            <a:r>
              <a:rPr lang="hu-HU" sz="2000" b="1" dirty="0">
                <a:latin typeface="+mn-lt"/>
              </a:rPr>
              <a:t> </a:t>
            </a:r>
            <a:r>
              <a:rPr lang="hu-HU" sz="2000" b="1" dirty="0" err="1">
                <a:latin typeface="+mn-lt"/>
              </a:rPr>
              <a:t>Pünktchen</a:t>
            </a:r>
            <a:endParaRPr lang="hu-HU" sz="2000" b="1" dirty="0">
              <a:latin typeface="+mn-lt"/>
            </a:endParaRPr>
          </a:p>
          <a:p>
            <a:pPr>
              <a:spcBef>
                <a:spcPct val="50000"/>
              </a:spcBef>
            </a:pPr>
            <a:r>
              <a:rPr lang="hu-HU" sz="2000" dirty="0" err="1">
                <a:latin typeface="+mj-lt"/>
              </a:rPr>
              <a:t>Die</a:t>
            </a:r>
            <a:r>
              <a:rPr lang="hu-HU" sz="2000" dirty="0">
                <a:latin typeface="+mj-lt"/>
              </a:rPr>
              <a:t> PGC </a:t>
            </a:r>
            <a:r>
              <a:rPr lang="hu-HU" sz="2000" dirty="0" err="1">
                <a:latin typeface="+mj-lt"/>
              </a:rPr>
              <a:t>repräsentieren</a:t>
            </a:r>
            <a:r>
              <a:rPr lang="hu-HU" sz="2000" dirty="0">
                <a:latin typeface="+mj-lt"/>
              </a:rPr>
              <a:t> </a:t>
            </a:r>
            <a:r>
              <a:rPr lang="hu-HU" sz="2000" dirty="0" err="1">
                <a:latin typeface="+mj-lt"/>
              </a:rPr>
              <a:t>einen</a:t>
            </a:r>
            <a:r>
              <a:rPr lang="hu-HU" sz="2000" dirty="0">
                <a:latin typeface="+mj-lt"/>
              </a:rPr>
              <a:t> </a:t>
            </a:r>
            <a:r>
              <a:rPr lang="hu-HU" sz="2000" dirty="0" err="1">
                <a:latin typeface="+mj-lt"/>
              </a:rPr>
              <a:t>ganz</a:t>
            </a:r>
            <a:r>
              <a:rPr lang="hu-HU" sz="2000" dirty="0">
                <a:latin typeface="+mj-lt"/>
              </a:rPr>
              <a:t> </a:t>
            </a:r>
            <a:r>
              <a:rPr lang="hu-HU" sz="2000" dirty="0" err="1">
                <a:latin typeface="+mj-lt"/>
              </a:rPr>
              <a:t>speziellen</a:t>
            </a:r>
            <a:r>
              <a:rPr lang="hu-HU" sz="2000" dirty="0">
                <a:latin typeface="+mj-lt"/>
              </a:rPr>
              <a:t> </a:t>
            </a:r>
            <a:r>
              <a:rPr lang="hu-HU" sz="2000" dirty="0" err="1">
                <a:latin typeface="+mj-lt"/>
              </a:rPr>
              <a:t>Zelltyp</a:t>
            </a:r>
            <a:r>
              <a:rPr lang="hu-HU" sz="2000" dirty="0">
                <a:latin typeface="+mj-lt"/>
              </a:rPr>
              <a:t>: </a:t>
            </a:r>
            <a:r>
              <a:rPr lang="hu-HU" sz="2000" dirty="0" err="1">
                <a:latin typeface="+mj-lt"/>
              </a:rPr>
              <a:t>sie</a:t>
            </a:r>
            <a:r>
              <a:rPr lang="hu-HU" sz="2000" dirty="0">
                <a:latin typeface="+mj-lt"/>
              </a:rPr>
              <a:t> sind </a:t>
            </a:r>
            <a:r>
              <a:rPr lang="hu-HU" sz="2000" dirty="0" err="1">
                <a:latin typeface="+mj-lt"/>
              </a:rPr>
              <a:t>schon</a:t>
            </a:r>
            <a:r>
              <a:rPr lang="hu-HU" sz="2000" dirty="0">
                <a:latin typeface="+mj-lt"/>
              </a:rPr>
              <a:t> in </a:t>
            </a:r>
            <a:r>
              <a:rPr lang="hu-HU" sz="2000" dirty="0" err="1">
                <a:latin typeface="+mj-lt"/>
              </a:rPr>
              <a:t>einem</a:t>
            </a:r>
            <a:r>
              <a:rPr lang="hu-HU" sz="2000" dirty="0">
                <a:latin typeface="+mj-lt"/>
              </a:rPr>
              <a:t> </a:t>
            </a:r>
            <a:r>
              <a:rPr lang="hu-HU" sz="2000" dirty="0" err="1">
                <a:latin typeface="+mj-lt"/>
              </a:rPr>
              <a:t>sehr</a:t>
            </a:r>
            <a:r>
              <a:rPr lang="hu-HU" sz="2000" dirty="0">
                <a:latin typeface="+mj-lt"/>
              </a:rPr>
              <a:t> </a:t>
            </a:r>
            <a:r>
              <a:rPr lang="hu-HU" sz="2000" dirty="0" err="1">
                <a:latin typeface="+mj-lt"/>
              </a:rPr>
              <a:t>frühen</a:t>
            </a:r>
            <a:r>
              <a:rPr lang="hu-HU" sz="2000" dirty="0">
                <a:latin typeface="+mj-lt"/>
              </a:rPr>
              <a:t> </a:t>
            </a:r>
            <a:r>
              <a:rPr lang="hu-HU" sz="2000" dirty="0" err="1">
                <a:latin typeface="+mj-lt"/>
              </a:rPr>
              <a:t>Embryo</a:t>
            </a:r>
            <a:r>
              <a:rPr lang="hu-HU" sz="2000" dirty="0">
                <a:latin typeface="+mj-lt"/>
              </a:rPr>
              <a:t> (</a:t>
            </a:r>
            <a:r>
              <a:rPr lang="hu-HU" sz="2000" dirty="0" err="1">
                <a:latin typeface="+mj-lt"/>
              </a:rPr>
              <a:t>bei</a:t>
            </a:r>
            <a:r>
              <a:rPr lang="hu-HU" sz="2000" dirty="0">
                <a:latin typeface="+mj-lt"/>
              </a:rPr>
              <a:t> </a:t>
            </a:r>
            <a:r>
              <a:rPr lang="hu-HU" sz="2000" dirty="0" err="1">
                <a:latin typeface="+mj-lt"/>
              </a:rPr>
              <a:t>der</a:t>
            </a:r>
            <a:r>
              <a:rPr lang="hu-HU" sz="2000" dirty="0">
                <a:latin typeface="+mj-lt"/>
              </a:rPr>
              <a:t> </a:t>
            </a:r>
            <a:r>
              <a:rPr lang="hu-HU" sz="2000" dirty="0" err="1">
                <a:latin typeface="+mj-lt"/>
              </a:rPr>
              <a:t>Gastrulation</a:t>
            </a:r>
            <a:r>
              <a:rPr lang="hu-HU" sz="2000" dirty="0">
                <a:latin typeface="+mj-lt"/>
              </a:rPr>
              <a:t>) </a:t>
            </a:r>
            <a:r>
              <a:rPr lang="hu-HU" sz="2000" dirty="0" err="1">
                <a:latin typeface="+mj-lt"/>
              </a:rPr>
              <a:t>nachweisbar</a:t>
            </a:r>
            <a:r>
              <a:rPr lang="hu-HU" sz="2000" dirty="0">
                <a:latin typeface="+mj-lt"/>
              </a:rPr>
              <a:t>. </a:t>
            </a:r>
            <a:r>
              <a:rPr lang="hu-HU" sz="2000" dirty="0" err="1">
                <a:latin typeface="+mj-lt"/>
              </a:rPr>
              <a:t>Sie</a:t>
            </a:r>
            <a:r>
              <a:rPr lang="hu-HU" sz="2000" dirty="0">
                <a:latin typeface="+mj-lt"/>
              </a:rPr>
              <a:t> </a:t>
            </a:r>
            <a:r>
              <a:rPr lang="hu-HU" sz="2000" dirty="0" err="1">
                <a:latin typeface="+mj-lt"/>
              </a:rPr>
              <a:t>sondern</a:t>
            </a:r>
            <a:r>
              <a:rPr lang="hu-HU" sz="2000" dirty="0">
                <a:latin typeface="+mj-lt"/>
              </a:rPr>
              <a:t> </a:t>
            </a:r>
            <a:r>
              <a:rPr lang="hu-HU" sz="2000" dirty="0" err="1">
                <a:latin typeface="+mj-lt"/>
              </a:rPr>
              <a:t>sich</a:t>
            </a:r>
            <a:r>
              <a:rPr lang="hu-HU" sz="2000" dirty="0">
                <a:latin typeface="+mj-lt"/>
              </a:rPr>
              <a:t> ab </a:t>
            </a:r>
            <a:r>
              <a:rPr lang="hu-HU" sz="2000" dirty="0" err="1">
                <a:latin typeface="+mj-lt"/>
              </a:rPr>
              <a:t>den</a:t>
            </a:r>
            <a:r>
              <a:rPr lang="hu-HU" sz="2000" dirty="0">
                <a:latin typeface="+mj-lt"/>
              </a:rPr>
              <a:t> </a:t>
            </a:r>
            <a:r>
              <a:rPr lang="hu-HU" sz="2000" dirty="0" err="1">
                <a:latin typeface="+mj-lt"/>
              </a:rPr>
              <a:t>übrigen</a:t>
            </a:r>
            <a:r>
              <a:rPr lang="hu-HU" sz="2000" dirty="0">
                <a:latin typeface="+mj-lt"/>
              </a:rPr>
              <a:t> </a:t>
            </a:r>
            <a:r>
              <a:rPr lang="hu-HU" sz="2000" dirty="0" err="1">
                <a:latin typeface="+mj-lt"/>
              </a:rPr>
              <a:t>intra</a:t>
            </a:r>
            <a:r>
              <a:rPr lang="hu-HU" sz="2000" dirty="0">
                <a:latin typeface="+mj-lt"/>
              </a:rPr>
              <a:t>- und </a:t>
            </a:r>
            <a:r>
              <a:rPr lang="hu-HU" sz="2000" dirty="0" err="1">
                <a:latin typeface="+mj-lt"/>
              </a:rPr>
              <a:t>extraembryonalen</a:t>
            </a:r>
            <a:r>
              <a:rPr lang="hu-HU" sz="2000" dirty="0">
                <a:latin typeface="+mj-lt"/>
              </a:rPr>
              <a:t> </a:t>
            </a:r>
            <a:r>
              <a:rPr lang="hu-HU" sz="2000" dirty="0" err="1">
                <a:latin typeface="+mj-lt"/>
              </a:rPr>
              <a:t>Zelle</a:t>
            </a:r>
            <a:r>
              <a:rPr lang="hu-HU" sz="2000" dirty="0">
                <a:latin typeface="+mj-lt"/>
              </a:rPr>
              <a:t> </a:t>
            </a:r>
            <a:r>
              <a:rPr lang="hu-HU" sz="2000" dirty="0" err="1">
                <a:latin typeface="+mj-lt"/>
              </a:rPr>
              <a:t>des</a:t>
            </a:r>
            <a:r>
              <a:rPr lang="hu-HU" sz="2000" dirty="0">
                <a:latin typeface="+mj-lt"/>
              </a:rPr>
              <a:t> </a:t>
            </a:r>
            <a:r>
              <a:rPr lang="hu-HU" sz="2000" dirty="0" err="1">
                <a:latin typeface="+mj-lt"/>
              </a:rPr>
              <a:t>Embryo</a:t>
            </a:r>
            <a:r>
              <a:rPr lang="hu-HU" sz="2000" dirty="0">
                <a:latin typeface="+mj-lt"/>
              </a:rPr>
              <a:t> (</a:t>
            </a:r>
            <a:r>
              <a:rPr lang="hu-HU" sz="2000" dirty="0" err="1">
                <a:latin typeface="+mj-lt"/>
              </a:rPr>
              <a:t>Epiblast</a:t>
            </a:r>
            <a:r>
              <a:rPr lang="hu-HU" sz="2000" dirty="0">
                <a:latin typeface="+mj-lt"/>
              </a:rPr>
              <a:t>, </a:t>
            </a:r>
            <a:r>
              <a:rPr lang="hu-HU" sz="2000" dirty="0" err="1">
                <a:latin typeface="+mj-lt"/>
              </a:rPr>
              <a:t>Hypoblast</a:t>
            </a:r>
            <a:r>
              <a:rPr lang="hu-HU" sz="2000" dirty="0">
                <a:latin typeface="+mj-lt"/>
              </a:rPr>
              <a:t>, </a:t>
            </a:r>
            <a:r>
              <a:rPr lang="hu-HU" sz="2000" dirty="0" err="1">
                <a:latin typeface="+mj-lt"/>
              </a:rPr>
              <a:t>Trofoblast</a:t>
            </a:r>
            <a:r>
              <a:rPr lang="hu-HU" sz="2000" dirty="0">
                <a:latin typeface="+mj-lt"/>
              </a:rPr>
              <a:t>). </a:t>
            </a:r>
            <a:r>
              <a:rPr lang="hu-HU" sz="2000" dirty="0" err="1">
                <a:latin typeface="+mj-lt"/>
              </a:rPr>
              <a:t>Aus</a:t>
            </a:r>
            <a:r>
              <a:rPr lang="hu-HU" sz="2000" dirty="0">
                <a:latin typeface="+mj-lt"/>
              </a:rPr>
              <a:t> </a:t>
            </a:r>
            <a:r>
              <a:rPr lang="hu-HU" sz="2000" dirty="0" err="1">
                <a:latin typeface="+mj-lt"/>
              </a:rPr>
              <a:t>diesen</a:t>
            </a:r>
            <a:r>
              <a:rPr lang="hu-HU" sz="2000" dirty="0">
                <a:latin typeface="+mj-lt"/>
              </a:rPr>
              <a:t> </a:t>
            </a:r>
            <a:r>
              <a:rPr lang="hu-HU" sz="2000" dirty="0" err="1">
                <a:latin typeface="+mj-lt"/>
              </a:rPr>
              <a:t>Zellen</a:t>
            </a:r>
            <a:r>
              <a:rPr lang="hu-HU" sz="2000" dirty="0">
                <a:latin typeface="+mj-lt"/>
              </a:rPr>
              <a:t> </a:t>
            </a:r>
            <a:r>
              <a:rPr lang="hu-HU" sz="2000" dirty="0" err="1">
                <a:latin typeface="+mj-lt"/>
              </a:rPr>
              <a:t>werden</a:t>
            </a:r>
            <a:r>
              <a:rPr lang="hu-HU" sz="2000" dirty="0">
                <a:latin typeface="+mj-lt"/>
              </a:rPr>
              <a:t> </a:t>
            </a:r>
            <a:r>
              <a:rPr lang="hu-HU" sz="2000" dirty="0" err="1">
                <a:latin typeface="+mj-lt"/>
              </a:rPr>
              <a:t>später</a:t>
            </a:r>
            <a:r>
              <a:rPr lang="hu-HU" sz="2000" dirty="0">
                <a:latin typeface="+mj-lt"/>
              </a:rPr>
              <a:t> </a:t>
            </a:r>
            <a:r>
              <a:rPr lang="hu-HU" sz="2000" dirty="0" err="1">
                <a:latin typeface="+mj-lt"/>
              </a:rPr>
              <a:t>die</a:t>
            </a:r>
            <a:r>
              <a:rPr lang="hu-HU" sz="2000" dirty="0">
                <a:latin typeface="+mj-lt"/>
              </a:rPr>
              <a:t> </a:t>
            </a:r>
            <a:r>
              <a:rPr lang="hu-HU" sz="2000" dirty="0" err="1">
                <a:latin typeface="+mj-lt"/>
              </a:rPr>
              <a:t>Spermatogonien</a:t>
            </a:r>
            <a:r>
              <a:rPr lang="hu-HU" sz="2000" dirty="0">
                <a:latin typeface="+mj-lt"/>
              </a:rPr>
              <a:t> </a:t>
            </a:r>
            <a:r>
              <a:rPr lang="hu-HU" sz="2000" dirty="0" err="1">
                <a:latin typeface="+mj-lt"/>
              </a:rPr>
              <a:t>oder</a:t>
            </a:r>
            <a:r>
              <a:rPr lang="hu-HU" sz="2000" dirty="0">
                <a:latin typeface="+mj-lt"/>
              </a:rPr>
              <a:t> </a:t>
            </a:r>
            <a:r>
              <a:rPr lang="hu-HU" sz="2000" dirty="0" err="1">
                <a:latin typeface="+mj-lt"/>
              </a:rPr>
              <a:t>Oogonien</a:t>
            </a:r>
            <a:r>
              <a:rPr lang="hu-HU" sz="2000" dirty="0">
                <a:latin typeface="+mj-lt"/>
              </a:rPr>
              <a:t>. </a:t>
            </a:r>
            <a:r>
              <a:rPr lang="hu-HU" sz="2000" dirty="0" err="1">
                <a:latin typeface="+mj-lt"/>
              </a:rPr>
              <a:t>Sie</a:t>
            </a:r>
            <a:r>
              <a:rPr lang="hu-HU" sz="2000" dirty="0">
                <a:latin typeface="+mj-lt"/>
              </a:rPr>
              <a:t> sind </a:t>
            </a:r>
            <a:r>
              <a:rPr lang="hu-HU" sz="2000" dirty="0" err="1">
                <a:latin typeface="+mj-lt"/>
              </a:rPr>
              <a:t>große</a:t>
            </a:r>
            <a:r>
              <a:rPr lang="hu-HU" sz="2000" dirty="0">
                <a:latin typeface="+mj-lt"/>
              </a:rPr>
              <a:t>, </a:t>
            </a:r>
            <a:r>
              <a:rPr lang="hu-HU" sz="2000" dirty="0" err="1">
                <a:latin typeface="+mj-lt"/>
              </a:rPr>
              <a:t>ru</a:t>
            </a:r>
            <a:r>
              <a:rPr lang="hu-HU" sz="2000" dirty="0">
                <a:latin typeface="+mj-lt"/>
              </a:rPr>
              <a:t> </a:t>
            </a:r>
            <a:r>
              <a:rPr lang="hu-HU" sz="2000" dirty="0" err="1">
                <a:latin typeface="+mj-lt"/>
              </a:rPr>
              <a:t>nde</a:t>
            </a:r>
            <a:r>
              <a:rPr lang="hu-HU" sz="2000" dirty="0">
                <a:latin typeface="+mj-lt"/>
              </a:rPr>
              <a:t> </a:t>
            </a:r>
            <a:r>
              <a:rPr lang="hu-HU" sz="2000" dirty="0" err="1">
                <a:latin typeface="+mj-lt"/>
              </a:rPr>
              <a:t>Zellen</a:t>
            </a:r>
            <a:r>
              <a:rPr lang="hu-HU" sz="2000" dirty="0">
                <a:latin typeface="+mj-lt"/>
              </a:rPr>
              <a:t>. </a:t>
            </a:r>
            <a:r>
              <a:rPr lang="hu-HU" sz="2000" dirty="0" err="1">
                <a:latin typeface="+mj-lt"/>
              </a:rPr>
              <a:t>Ihre</a:t>
            </a:r>
            <a:r>
              <a:rPr lang="hu-HU" sz="2000" dirty="0">
                <a:latin typeface="+mj-lt"/>
              </a:rPr>
              <a:t> </a:t>
            </a:r>
            <a:r>
              <a:rPr lang="hu-HU" sz="2000" dirty="0" err="1">
                <a:latin typeface="+mj-lt"/>
              </a:rPr>
              <a:t>Lokalisation</a:t>
            </a:r>
            <a:r>
              <a:rPr lang="hu-HU" sz="2000" dirty="0">
                <a:latin typeface="+mj-lt"/>
              </a:rPr>
              <a:t> </a:t>
            </a:r>
            <a:r>
              <a:rPr lang="hu-HU" sz="2000" dirty="0" err="1">
                <a:latin typeface="+mj-lt"/>
              </a:rPr>
              <a:t>ist</a:t>
            </a:r>
            <a:r>
              <a:rPr lang="hu-HU" sz="2000" dirty="0">
                <a:latin typeface="+mj-lt"/>
              </a:rPr>
              <a:t> </a:t>
            </a:r>
            <a:r>
              <a:rPr lang="hu-HU" sz="2000" dirty="0" err="1">
                <a:latin typeface="+mj-lt"/>
              </a:rPr>
              <a:t>auch</a:t>
            </a:r>
            <a:r>
              <a:rPr lang="hu-HU" sz="2000" dirty="0">
                <a:latin typeface="+mj-lt"/>
              </a:rPr>
              <a:t> </a:t>
            </a:r>
            <a:r>
              <a:rPr lang="hu-HU" sz="2000" dirty="0" err="1">
                <a:latin typeface="+mj-lt"/>
              </a:rPr>
              <a:t>speziell</a:t>
            </a:r>
            <a:r>
              <a:rPr lang="hu-HU" sz="2000" dirty="0">
                <a:latin typeface="+mj-lt"/>
              </a:rPr>
              <a:t>: </a:t>
            </a:r>
            <a:r>
              <a:rPr lang="hu-HU" sz="2000" dirty="0" err="1">
                <a:latin typeface="+mj-lt"/>
              </a:rPr>
              <a:t>sie</a:t>
            </a:r>
            <a:r>
              <a:rPr lang="hu-HU" sz="2000" dirty="0">
                <a:latin typeface="+mj-lt"/>
              </a:rPr>
              <a:t> </a:t>
            </a:r>
            <a:r>
              <a:rPr lang="hu-HU" sz="2000" dirty="0" err="1">
                <a:latin typeface="+mj-lt"/>
              </a:rPr>
              <a:t>liegrn</a:t>
            </a:r>
            <a:r>
              <a:rPr lang="hu-HU" sz="2000" dirty="0">
                <a:latin typeface="+mj-lt"/>
              </a:rPr>
              <a:t> </a:t>
            </a:r>
            <a:r>
              <a:rPr lang="hu-HU" sz="2000" dirty="0" err="1">
                <a:latin typeface="+mj-lt"/>
              </a:rPr>
              <a:t>zuersdt</a:t>
            </a:r>
            <a:r>
              <a:rPr lang="hu-HU" sz="2000" dirty="0">
                <a:latin typeface="+mj-lt"/>
              </a:rPr>
              <a:t> </a:t>
            </a:r>
            <a:r>
              <a:rPr lang="hu-HU" sz="2000" dirty="0" err="1">
                <a:latin typeface="+mj-lt"/>
              </a:rPr>
              <a:t>extraembryonal</a:t>
            </a:r>
            <a:r>
              <a:rPr lang="hu-HU" sz="2000" dirty="0">
                <a:latin typeface="+mj-lt"/>
              </a:rPr>
              <a:t>, in </a:t>
            </a:r>
            <a:r>
              <a:rPr lang="hu-HU" sz="2000" dirty="0" err="1">
                <a:latin typeface="+mj-lt"/>
              </a:rPr>
              <a:t>dem</a:t>
            </a:r>
            <a:r>
              <a:rPr lang="hu-HU" sz="2000" dirty="0">
                <a:latin typeface="+mj-lt"/>
              </a:rPr>
              <a:t> </a:t>
            </a:r>
            <a:r>
              <a:rPr lang="hu-HU" sz="2000" dirty="0" err="1">
                <a:latin typeface="+mj-lt"/>
              </a:rPr>
              <a:t>Dottersackstiel</a:t>
            </a:r>
            <a:r>
              <a:rPr lang="hu-HU" sz="2000" dirty="0">
                <a:latin typeface="+mj-lt"/>
              </a:rPr>
              <a:t> und </a:t>
            </a:r>
            <a:r>
              <a:rPr lang="hu-HU" sz="2000" dirty="0" err="1">
                <a:latin typeface="+mj-lt"/>
              </a:rPr>
              <a:t>Allamnntoisstiel</a:t>
            </a:r>
            <a:r>
              <a:rPr lang="hu-HU" sz="2000" dirty="0">
                <a:latin typeface="+mj-lt"/>
              </a:rPr>
              <a:t>, </a:t>
            </a:r>
            <a:r>
              <a:rPr lang="hu-HU" sz="2000" dirty="0" err="1">
                <a:latin typeface="+mj-lt"/>
              </a:rPr>
              <a:t>d.h</a:t>
            </a:r>
            <a:r>
              <a:rPr lang="hu-HU" sz="2000" dirty="0">
                <a:latin typeface="+mj-lt"/>
              </a:rPr>
              <a:t>. </a:t>
            </a:r>
            <a:r>
              <a:rPr lang="hu-HU" sz="2000" dirty="0" err="1">
                <a:latin typeface="+mj-lt"/>
              </a:rPr>
              <a:t>im</a:t>
            </a:r>
            <a:r>
              <a:rPr lang="hu-HU" sz="2000" dirty="0">
                <a:latin typeface="+mj-lt"/>
              </a:rPr>
              <a:t> </a:t>
            </a:r>
            <a:r>
              <a:rPr lang="hu-HU" sz="2000" dirty="0" err="1">
                <a:latin typeface="+mj-lt"/>
              </a:rPr>
              <a:t>extraembryonalen</a:t>
            </a:r>
            <a:r>
              <a:rPr lang="hu-HU" sz="2000" dirty="0">
                <a:latin typeface="+mj-lt"/>
              </a:rPr>
              <a:t> </a:t>
            </a:r>
            <a:r>
              <a:rPr lang="hu-HU" sz="2000" dirty="0" err="1">
                <a:latin typeface="+mj-lt"/>
              </a:rPr>
              <a:t>Endoderm</a:t>
            </a:r>
            <a:r>
              <a:rPr lang="hu-HU" sz="2000" dirty="0">
                <a:latin typeface="+mj-lt"/>
              </a:rPr>
              <a:t>. Von </a:t>
            </a:r>
            <a:r>
              <a:rPr lang="hu-HU" sz="2000" dirty="0" err="1">
                <a:latin typeface="+mj-lt"/>
              </a:rPr>
              <a:t>hier</a:t>
            </a:r>
            <a:r>
              <a:rPr lang="hu-HU" sz="2000" dirty="0">
                <a:latin typeface="+mj-lt"/>
              </a:rPr>
              <a:t> </a:t>
            </a:r>
            <a:r>
              <a:rPr lang="hu-HU" sz="2000" dirty="0" err="1">
                <a:latin typeface="+mj-lt"/>
              </a:rPr>
              <a:t>migrieren</a:t>
            </a:r>
            <a:r>
              <a:rPr lang="hu-HU" sz="2000" dirty="0">
                <a:latin typeface="+mj-lt"/>
              </a:rPr>
              <a:t> </a:t>
            </a:r>
            <a:r>
              <a:rPr lang="hu-HU" sz="2000" dirty="0" err="1">
                <a:latin typeface="+mj-lt"/>
              </a:rPr>
              <a:t>sie</a:t>
            </a:r>
            <a:r>
              <a:rPr lang="hu-HU" sz="2000" dirty="0">
                <a:latin typeface="+mj-lt"/>
              </a:rPr>
              <a:t> in </a:t>
            </a:r>
            <a:r>
              <a:rPr lang="hu-HU" sz="2000" dirty="0" err="1">
                <a:latin typeface="+mj-lt"/>
              </a:rPr>
              <a:t>der</a:t>
            </a:r>
            <a:r>
              <a:rPr lang="hu-HU" sz="2000" dirty="0">
                <a:latin typeface="+mj-lt"/>
              </a:rPr>
              <a:t> </a:t>
            </a:r>
            <a:r>
              <a:rPr lang="hu-HU" sz="2000" dirty="0" err="1">
                <a:latin typeface="+mj-lt"/>
              </a:rPr>
              <a:t>Wand</a:t>
            </a:r>
            <a:r>
              <a:rPr lang="hu-HU" sz="2000" dirty="0">
                <a:latin typeface="+mj-lt"/>
              </a:rPr>
              <a:t> </a:t>
            </a:r>
            <a:r>
              <a:rPr lang="hu-HU" sz="2000" dirty="0" err="1">
                <a:latin typeface="+mj-lt"/>
              </a:rPr>
              <a:t>des</a:t>
            </a:r>
            <a:r>
              <a:rPr lang="hu-HU" sz="2000" dirty="0">
                <a:latin typeface="+mj-lt"/>
              </a:rPr>
              <a:t> </a:t>
            </a:r>
            <a:r>
              <a:rPr lang="hu-HU" sz="2000" dirty="0" err="1">
                <a:latin typeface="+mj-lt"/>
              </a:rPr>
              <a:t>Hinterdarms</a:t>
            </a:r>
            <a:r>
              <a:rPr lang="hu-HU" sz="2000" dirty="0">
                <a:latin typeface="+mj-lt"/>
              </a:rPr>
              <a:t>, </a:t>
            </a:r>
            <a:r>
              <a:rPr lang="hu-HU" sz="2000" dirty="0" err="1">
                <a:latin typeface="+mj-lt"/>
              </a:rPr>
              <a:t>dann</a:t>
            </a:r>
            <a:r>
              <a:rPr lang="hu-HU" sz="2000" dirty="0">
                <a:latin typeface="+mj-lt"/>
              </a:rPr>
              <a:t> </a:t>
            </a:r>
            <a:r>
              <a:rPr lang="hu-HU" sz="2000" dirty="0" err="1">
                <a:latin typeface="+mj-lt"/>
              </a:rPr>
              <a:t>durch</a:t>
            </a:r>
            <a:r>
              <a:rPr lang="hu-HU" sz="2000" dirty="0">
                <a:latin typeface="+mj-lt"/>
              </a:rPr>
              <a:t> </a:t>
            </a:r>
            <a:r>
              <a:rPr lang="hu-HU" sz="2000" dirty="0" err="1">
                <a:latin typeface="+mj-lt"/>
              </a:rPr>
              <a:t>das</a:t>
            </a:r>
            <a:r>
              <a:rPr lang="hu-HU" sz="2000" dirty="0">
                <a:latin typeface="+mj-lt"/>
              </a:rPr>
              <a:t> </a:t>
            </a:r>
            <a:r>
              <a:rPr lang="hu-HU" sz="2000" dirty="0" err="1">
                <a:latin typeface="+mj-lt"/>
              </a:rPr>
              <a:t>Mesenterium</a:t>
            </a:r>
            <a:r>
              <a:rPr lang="hu-HU" sz="2000" dirty="0">
                <a:latin typeface="+mj-lt"/>
              </a:rPr>
              <a:t> in </a:t>
            </a:r>
            <a:r>
              <a:rPr lang="hu-HU" sz="2000" dirty="0" err="1">
                <a:latin typeface="+mj-lt"/>
              </a:rPr>
              <a:t>die</a:t>
            </a:r>
            <a:r>
              <a:rPr lang="hu-HU" sz="2000" dirty="0">
                <a:latin typeface="+mj-lt"/>
              </a:rPr>
              <a:t> </a:t>
            </a:r>
            <a:r>
              <a:rPr lang="hu-HU" sz="2000" dirty="0" err="1">
                <a:latin typeface="+mj-lt"/>
              </a:rPr>
              <a:t>Gonadenanlagen</a:t>
            </a:r>
            <a:r>
              <a:rPr lang="hu-HU" sz="2000" dirty="0">
                <a:latin typeface="+mj-lt"/>
              </a:rPr>
              <a:t>.   </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56" y="-589"/>
            <a:ext cx="4784400" cy="6858000"/>
          </a:xfrm>
          <a:prstGeom prst="rect">
            <a:avLst/>
          </a:prstGeom>
        </p:spPr>
      </p:pic>
      <p:sp>
        <p:nvSpPr>
          <p:cNvPr id="3" name="Szövegdoboz 2"/>
          <p:cNvSpPr txBox="1"/>
          <p:nvPr/>
        </p:nvSpPr>
        <p:spPr>
          <a:xfrm>
            <a:off x="563110" y="5661248"/>
            <a:ext cx="2120104" cy="707886"/>
          </a:xfrm>
          <a:prstGeom prst="rect">
            <a:avLst/>
          </a:prstGeom>
          <a:noFill/>
        </p:spPr>
        <p:txBody>
          <a:bodyPr wrap="square" rtlCol="0">
            <a:spAutoFit/>
          </a:bodyPr>
          <a:lstStyle/>
          <a:p>
            <a:r>
              <a:rPr lang="hu-HU" sz="1000" dirty="0" err="1"/>
              <a:t>enzimhisztokéiómiai</a:t>
            </a:r>
            <a:r>
              <a:rPr lang="hu-HU" sz="1000" dirty="0"/>
              <a:t> reakció a PGC kimutatására: alkalikus </a:t>
            </a:r>
            <a:r>
              <a:rPr lang="hu-HU" sz="1000" dirty="0" err="1"/>
              <a:t>foszfatáz</a:t>
            </a:r>
            <a:r>
              <a:rPr lang="hu-HU" sz="1000" dirty="0"/>
              <a:t> festés (feketének látszó sejtek)</a:t>
            </a:r>
            <a:endParaRPr lang="de-DE" sz="1000" dirty="0"/>
          </a:p>
        </p:txBody>
      </p:sp>
      <p:cxnSp>
        <p:nvCxnSpPr>
          <p:cNvPr id="5" name="Egyenes összekötő 4"/>
          <p:cNvCxnSpPr/>
          <p:nvPr/>
        </p:nvCxnSpPr>
        <p:spPr>
          <a:xfrm flipV="1">
            <a:off x="3303906" y="5799654"/>
            <a:ext cx="144016" cy="626006"/>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47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0" y="0"/>
            <a:ext cx="6624736" cy="6840648"/>
          </a:xfrm>
          <a:prstGeom prst="rect">
            <a:avLst/>
          </a:prstGeom>
        </p:spPr>
      </p:pic>
      <p:graphicFrame>
        <p:nvGraphicFramePr>
          <p:cNvPr id="3" name="Objektum 2"/>
          <p:cNvGraphicFramePr>
            <a:graphicFrameLocks noChangeAspect="1"/>
          </p:cNvGraphicFramePr>
          <p:nvPr>
            <p:extLst>
              <p:ext uri="{D42A27DB-BD31-4B8C-83A1-F6EECF244321}">
                <p14:modId xmlns:p14="http://schemas.microsoft.com/office/powerpoint/2010/main" val="2523893538"/>
              </p:ext>
            </p:extLst>
          </p:nvPr>
        </p:nvGraphicFramePr>
        <p:xfrm>
          <a:off x="6678916" y="-410"/>
          <a:ext cx="2465083" cy="2421298"/>
        </p:xfrm>
        <a:graphic>
          <a:graphicData uri="http://schemas.openxmlformats.org/presentationml/2006/ole">
            <mc:AlternateContent xmlns:mc="http://schemas.openxmlformats.org/markup-compatibility/2006">
              <mc:Choice xmlns:v="urn:schemas-microsoft-com:vml" Requires="v">
                <p:oleObj spid="_x0000_s101404" name="Image" r:id="rId5" imgW="7098120" imgH="6882480" progId="Photoshop.Image.7">
                  <p:embed/>
                </p:oleObj>
              </mc:Choice>
              <mc:Fallback>
                <p:oleObj name="Image" r:id="rId5" imgW="7098120" imgH="6882480" progId="Photoshop.Image.7">
                  <p:embed/>
                  <p:pic>
                    <p:nvPicPr>
                      <p:cNvPr id="2" name="Objektum 1"/>
                      <p:cNvPicPr/>
                      <p:nvPr/>
                    </p:nvPicPr>
                    <p:blipFill>
                      <a:blip r:embed="rId6"/>
                      <a:stretch>
                        <a:fillRect/>
                      </a:stretch>
                    </p:blipFill>
                    <p:spPr>
                      <a:xfrm>
                        <a:off x="6678916" y="-410"/>
                        <a:ext cx="2465083" cy="2421298"/>
                      </a:xfrm>
                      <a:prstGeom prst="rect">
                        <a:avLst/>
                      </a:prstGeom>
                      <a:noFill/>
                    </p:spPr>
                  </p:pic>
                </p:oleObj>
              </mc:Fallback>
            </mc:AlternateContent>
          </a:graphicData>
        </a:graphic>
      </p:graphicFrame>
      <p:sp>
        <p:nvSpPr>
          <p:cNvPr id="4" name="Téglalap 3"/>
          <p:cNvSpPr/>
          <p:nvPr/>
        </p:nvSpPr>
        <p:spPr>
          <a:xfrm>
            <a:off x="7524328" y="692696"/>
            <a:ext cx="432048" cy="3600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Szövegdoboz 5">
            <a:extLst>
              <a:ext uri="{FF2B5EF4-FFF2-40B4-BE49-F238E27FC236}">
                <a16:creationId xmlns:a16="http://schemas.microsoft.com/office/drawing/2014/main" id="{571A1925-093F-4EE3-849D-0C74DBBDB978}"/>
              </a:ext>
            </a:extLst>
          </p:cNvPr>
          <p:cNvSpPr txBox="1"/>
          <p:nvPr/>
        </p:nvSpPr>
        <p:spPr>
          <a:xfrm>
            <a:off x="6678916" y="2780928"/>
            <a:ext cx="2465082" cy="2308324"/>
          </a:xfrm>
          <a:prstGeom prst="rect">
            <a:avLst/>
          </a:prstGeom>
          <a:noFill/>
        </p:spPr>
        <p:txBody>
          <a:bodyPr wrap="square" rtlCol="0">
            <a:spAutoFit/>
          </a:bodyPr>
          <a:lstStyle/>
          <a:p>
            <a:r>
              <a:rPr lang="hu-HU" dirty="0" err="1"/>
              <a:t>Das</a:t>
            </a:r>
            <a:r>
              <a:rPr lang="hu-HU" dirty="0"/>
              <a:t> </a:t>
            </a:r>
            <a:r>
              <a:rPr lang="hu-HU" dirty="0" err="1"/>
              <a:t>Kontur</a:t>
            </a:r>
            <a:r>
              <a:rPr lang="hu-HU" dirty="0"/>
              <a:t> </a:t>
            </a:r>
            <a:r>
              <a:rPr lang="hu-HU" dirty="0" err="1"/>
              <a:t>der</a:t>
            </a:r>
            <a:r>
              <a:rPr lang="hu-HU" dirty="0"/>
              <a:t> </a:t>
            </a:r>
            <a:r>
              <a:rPr lang="hu-HU" dirty="0" err="1"/>
              <a:t>Urkeimzelen</a:t>
            </a:r>
            <a:r>
              <a:rPr lang="hu-HU" dirty="0"/>
              <a:t> von </a:t>
            </a:r>
            <a:r>
              <a:rPr lang="hu-HU" dirty="0" err="1"/>
              <a:t>einem</a:t>
            </a:r>
            <a:r>
              <a:rPr lang="hu-HU" dirty="0"/>
              <a:t> </a:t>
            </a:r>
            <a:r>
              <a:rPr lang="hu-HU" dirty="0" err="1"/>
              <a:t>Mausembryo</a:t>
            </a:r>
            <a:r>
              <a:rPr lang="hu-HU" dirty="0"/>
              <a:t> </a:t>
            </a:r>
            <a:r>
              <a:rPr lang="hu-HU" dirty="0" err="1"/>
              <a:t>ist</a:t>
            </a:r>
            <a:r>
              <a:rPr lang="hu-HU" dirty="0"/>
              <a:t> mit </a:t>
            </a:r>
            <a:r>
              <a:rPr lang="hu-HU" dirty="0" err="1"/>
              <a:t>punktierten</a:t>
            </a:r>
            <a:r>
              <a:rPr lang="hu-HU" dirty="0"/>
              <a:t> </a:t>
            </a:r>
            <a:r>
              <a:rPr lang="hu-HU" dirty="0" err="1"/>
              <a:t>Linie</a:t>
            </a:r>
            <a:r>
              <a:rPr lang="hu-HU" dirty="0"/>
              <a:t> </a:t>
            </a:r>
            <a:r>
              <a:rPr lang="hu-HU" dirty="0" err="1"/>
              <a:t>dargestellt</a:t>
            </a:r>
            <a:r>
              <a:rPr lang="hu-HU" dirty="0"/>
              <a:t>. </a:t>
            </a:r>
          </a:p>
          <a:p>
            <a:r>
              <a:rPr lang="hu-HU" dirty="0" err="1"/>
              <a:t>Sie</a:t>
            </a:r>
            <a:r>
              <a:rPr lang="hu-HU" dirty="0"/>
              <a:t> </a:t>
            </a:r>
            <a:r>
              <a:rPr lang="hu-HU" dirty="0" err="1"/>
              <a:t>verlassen</a:t>
            </a:r>
            <a:r>
              <a:rPr lang="hu-HU" dirty="0"/>
              <a:t> eben </a:t>
            </a:r>
            <a:r>
              <a:rPr lang="hu-HU" dirty="0" err="1"/>
              <a:t>jetzt</a:t>
            </a:r>
            <a:r>
              <a:rPr lang="hu-HU" dirty="0"/>
              <a:t> </a:t>
            </a:r>
            <a:r>
              <a:rPr lang="hu-HU" dirty="0" err="1"/>
              <a:t>das</a:t>
            </a:r>
            <a:r>
              <a:rPr lang="hu-HU" dirty="0"/>
              <a:t> </a:t>
            </a:r>
            <a:r>
              <a:rPr lang="hu-HU" dirty="0" err="1"/>
              <a:t>Hinterdarmendoderm</a:t>
            </a:r>
            <a:r>
              <a:rPr lang="hu-HU" dirty="0"/>
              <a:t>. </a:t>
            </a:r>
            <a:endParaRPr lang="de-DE" dirty="0"/>
          </a:p>
        </p:txBody>
      </p:sp>
    </p:spTree>
    <p:extLst>
      <p:ext uri="{BB962C8B-B14F-4D97-AF65-F5344CB8AC3E}">
        <p14:creationId xmlns:p14="http://schemas.microsoft.com/office/powerpoint/2010/main" val="53648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15" y="0"/>
            <a:ext cx="8332385" cy="6858000"/>
          </a:xfrm>
          <a:prstGeom prst="rect">
            <a:avLst/>
          </a:prstGeom>
        </p:spPr>
      </p:pic>
      <p:sp>
        <p:nvSpPr>
          <p:cNvPr id="4" name="Szövegdoboz 3">
            <a:extLst>
              <a:ext uri="{FF2B5EF4-FFF2-40B4-BE49-F238E27FC236}">
                <a16:creationId xmlns:a16="http://schemas.microsoft.com/office/drawing/2014/main" id="{E8DA24EC-2130-45B8-89E2-38C4F275E1FF}"/>
              </a:ext>
            </a:extLst>
          </p:cNvPr>
          <p:cNvSpPr txBox="1"/>
          <p:nvPr/>
        </p:nvSpPr>
        <p:spPr>
          <a:xfrm>
            <a:off x="251520" y="404664"/>
            <a:ext cx="2160240" cy="2585323"/>
          </a:xfrm>
          <a:prstGeom prst="rect">
            <a:avLst/>
          </a:prstGeom>
          <a:noFill/>
        </p:spPr>
        <p:txBody>
          <a:bodyPr wrap="square" rtlCol="0">
            <a:spAutoFit/>
          </a:bodyPr>
          <a:lstStyle/>
          <a:p>
            <a:r>
              <a:rPr lang="hu-HU" dirty="0" err="1"/>
              <a:t>Urkeimzellen</a:t>
            </a:r>
            <a:r>
              <a:rPr lang="hu-HU" dirty="0"/>
              <a:t> (</a:t>
            </a:r>
            <a:r>
              <a:rPr lang="hu-HU" dirty="0" err="1"/>
              <a:t>rote</a:t>
            </a:r>
            <a:r>
              <a:rPr lang="hu-HU" dirty="0"/>
              <a:t> </a:t>
            </a:r>
            <a:r>
              <a:rPr lang="hu-HU" dirty="0" err="1"/>
              <a:t>Punkte</a:t>
            </a:r>
            <a:r>
              <a:rPr lang="hu-HU" dirty="0"/>
              <a:t>) in </a:t>
            </a:r>
            <a:r>
              <a:rPr lang="hu-HU" dirty="0" err="1"/>
              <a:t>menschlichen</a:t>
            </a:r>
            <a:r>
              <a:rPr lang="hu-HU" dirty="0"/>
              <a:t> </a:t>
            </a:r>
            <a:r>
              <a:rPr lang="hu-HU" dirty="0" err="1"/>
              <a:t>Embryos</a:t>
            </a:r>
            <a:r>
              <a:rPr lang="hu-HU" dirty="0"/>
              <a:t> von </a:t>
            </a:r>
            <a:r>
              <a:rPr lang="hu-HU" dirty="0" err="1"/>
              <a:t>unterschiedlichem</a:t>
            </a:r>
            <a:r>
              <a:rPr lang="hu-HU" dirty="0"/>
              <a:t> </a:t>
            </a:r>
            <a:r>
              <a:rPr lang="hu-HU" dirty="0" err="1"/>
              <a:t>Alter</a:t>
            </a:r>
            <a:r>
              <a:rPr lang="hu-HU" dirty="0"/>
              <a:t>. </a:t>
            </a:r>
            <a:r>
              <a:rPr lang="hu-HU" dirty="0" err="1"/>
              <a:t>Das</a:t>
            </a:r>
            <a:r>
              <a:rPr lang="hu-HU" dirty="0"/>
              <a:t> </a:t>
            </a:r>
            <a:r>
              <a:rPr lang="hu-HU" dirty="0" err="1"/>
              <a:t>Alter</a:t>
            </a:r>
            <a:r>
              <a:rPr lang="hu-HU" dirty="0"/>
              <a:t> </a:t>
            </a:r>
            <a:r>
              <a:rPr lang="hu-HU" dirty="0" err="1"/>
              <a:t>wird</a:t>
            </a:r>
            <a:r>
              <a:rPr lang="hu-HU" dirty="0"/>
              <a:t> </a:t>
            </a:r>
            <a:r>
              <a:rPr lang="hu-HU" dirty="0" err="1"/>
              <a:t>durch</a:t>
            </a:r>
            <a:r>
              <a:rPr lang="hu-HU" dirty="0"/>
              <a:t> </a:t>
            </a:r>
            <a:r>
              <a:rPr lang="hu-HU" dirty="0" err="1"/>
              <a:t>die</a:t>
            </a:r>
            <a:r>
              <a:rPr lang="hu-HU" dirty="0"/>
              <a:t> </a:t>
            </a:r>
            <a:r>
              <a:rPr lang="hu-HU" dirty="0" err="1"/>
              <a:t>Zahlen</a:t>
            </a:r>
            <a:r>
              <a:rPr lang="hu-HU" dirty="0"/>
              <a:t> </a:t>
            </a:r>
            <a:r>
              <a:rPr lang="hu-HU" dirty="0" err="1"/>
              <a:t>der</a:t>
            </a:r>
            <a:r>
              <a:rPr lang="hu-HU" dirty="0"/>
              <a:t> </a:t>
            </a:r>
            <a:r>
              <a:rPr lang="hu-HU" dirty="0" err="1"/>
              <a:t>Somiten</a:t>
            </a:r>
            <a:r>
              <a:rPr lang="hu-HU" dirty="0"/>
              <a:t> </a:t>
            </a:r>
            <a:r>
              <a:rPr lang="hu-HU" dirty="0" err="1"/>
              <a:t>gezeigt</a:t>
            </a:r>
            <a:r>
              <a:rPr lang="hu-HU" dirty="0"/>
              <a:t>.</a:t>
            </a:r>
            <a:endParaRPr lang="de-DE" dirty="0"/>
          </a:p>
        </p:txBody>
      </p:sp>
    </p:spTree>
    <p:extLst>
      <p:ext uri="{BB962C8B-B14F-4D97-AF65-F5344CB8AC3E}">
        <p14:creationId xmlns:p14="http://schemas.microsoft.com/office/powerpoint/2010/main" val="2818027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36FC290-A56E-47B7-B57B-AA893BBD1349}"/>
              </a:ext>
            </a:extLst>
          </p:cNvPr>
          <p:cNvSpPr>
            <a:spLocks noGrp="1"/>
          </p:cNvSpPr>
          <p:nvPr>
            <p:ph type="title"/>
          </p:nvPr>
        </p:nvSpPr>
        <p:spPr/>
        <p:txBody>
          <a:bodyPr/>
          <a:lstStyle/>
          <a:p>
            <a:endParaRPr lang="de-DE"/>
          </a:p>
        </p:txBody>
      </p:sp>
      <p:sp>
        <p:nvSpPr>
          <p:cNvPr id="3" name="Tartalom helye 2">
            <a:extLst>
              <a:ext uri="{FF2B5EF4-FFF2-40B4-BE49-F238E27FC236}">
                <a16:creationId xmlns:a16="http://schemas.microsoft.com/office/drawing/2014/main" id="{45FC390D-91DB-4B55-85A9-8FFF800CFA12}"/>
              </a:ext>
            </a:extLst>
          </p:cNvPr>
          <p:cNvSpPr>
            <a:spLocks noGrp="1"/>
          </p:cNvSpPr>
          <p:nvPr>
            <p:ph idx="1"/>
          </p:nvPr>
        </p:nvSpPr>
        <p:spPr/>
        <p:txBody>
          <a:bodyPr/>
          <a:lstStyle/>
          <a:p>
            <a:r>
              <a:rPr lang="hu-HU" dirty="0" err="1"/>
              <a:t>Die</a:t>
            </a:r>
            <a:r>
              <a:rPr lang="hu-HU" dirty="0"/>
              <a:t> </a:t>
            </a:r>
            <a:r>
              <a:rPr lang="hu-HU" dirty="0" err="1"/>
              <a:t>falsche</a:t>
            </a:r>
            <a:r>
              <a:rPr lang="hu-HU" dirty="0"/>
              <a:t> </a:t>
            </a:r>
            <a:r>
              <a:rPr lang="hu-HU" dirty="0" err="1"/>
              <a:t>Migration</a:t>
            </a:r>
            <a:r>
              <a:rPr lang="hu-HU" dirty="0"/>
              <a:t> </a:t>
            </a:r>
            <a:r>
              <a:rPr lang="hu-HU" dirty="0" err="1"/>
              <a:t>der</a:t>
            </a:r>
            <a:r>
              <a:rPr lang="hu-HU" dirty="0"/>
              <a:t> </a:t>
            </a:r>
            <a:r>
              <a:rPr lang="hu-HU" dirty="0" err="1"/>
              <a:t>Urkeimzellen</a:t>
            </a:r>
            <a:r>
              <a:rPr lang="hu-HU" dirty="0"/>
              <a:t> (in </a:t>
            </a:r>
            <a:r>
              <a:rPr lang="hu-HU" dirty="0" err="1"/>
              <a:t>eine</a:t>
            </a:r>
            <a:r>
              <a:rPr lang="hu-HU" dirty="0"/>
              <a:t> </a:t>
            </a:r>
            <a:r>
              <a:rPr lang="hu-HU" dirty="0" err="1"/>
              <a:t>nicht</a:t>
            </a:r>
            <a:r>
              <a:rPr lang="hu-HU" dirty="0"/>
              <a:t> </a:t>
            </a:r>
            <a:r>
              <a:rPr lang="hu-HU" dirty="0" err="1"/>
              <a:t>entsprechende</a:t>
            </a:r>
            <a:r>
              <a:rPr lang="hu-HU" dirty="0"/>
              <a:t> </a:t>
            </a:r>
            <a:r>
              <a:rPr lang="hu-HU" dirty="0" err="1"/>
              <a:t>Anlage</a:t>
            </a:r>
            <a:r>
              <a:rPr lang="hu-HU" dirty="0"/>
              <a:t>/</a:t>
            </a:r>
            <a:r>
              <a:rPr lang="hu-HU" dirty="0" err="1"/>
              <a:t>Gewebe</a:t>
            </a:r>
            <a:r>
              <a:rPr lang="hu-HU" dirty="0"/>
              <a:t>) </a:t>
            </a:r>
            <a:r>
              <a:rPr lang="hu-HU" dirty="0" err="1"/>
              <a:t>resultiert</a:t>
            </a:r>
            <a:r>
              <a:rPr lang="hu-HU" dirty="0"/>
              <a:t> in </a:t>
            </a:r>
            <a:r>
              <a:rPr lang="hu-HU" dirty="0" err="1"/>
              <a:t>der</a:t>
            </a:r>
            <a:r>
              <a:rPr lang="hu-HU" dirty="0"/>
              <a:t> </a:t>
            </a:r>
            <a:r>
              <a:rPr lang="hu-HU" dirty="0" err="1"/>
              <a:t>Bildung</a:t>
            </a:r>
            <a:r>
              <a:rPr lang="hu-HU" dirty="0"/>
              <a:t> von </a:t>
            </a:r>
            <a:r>
              <a:rPr lang="hu-HU" dirty="0" err="1"/>
              <a:t>speziellen</a:t>
            </a:r>
            <a:r>
              <a:rPr lang="hu-HU" dirty="0"/>
              <a:t> </a:t>
            </a:r>
            <a:r>
              <a:rPr lang="hu-HU" dirty="0" err="1"/>
              <a:t>Tumoren</a:t>
            </a:r>
            <a:r>
              <a:rPr lang="hu-HU" dirty="0"/>
              <a:t>: </a:t>
            </a:r>
            <a:r>
              <a:rPr lang="hu-HU" dirty="0" err="1"/>
              <a:t>Teratomen</a:t>
            </a:r>
            <a:r>
              <a:rPr lang="hu-HU" dirty="0"/>
              <a:t>.</a:t>
            </a:r>
            <a:endParaRPr lang="de-DE" dirty="0"/>
          </a:p>
        </p:txBody>
      </p:sp>
    </p:spTree>
    <p:extLst>
      <p:ext uri="{BB962C8B-B14F-4D97-AF65-F5344CB8AC3E}">
        <p14:creationId xmlns:p14="http://schemas.microsoft.com/office/powerpoint/2010/main" val="1158430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1248066" y="4122946"/>
            <a:ext cx="7124130" cy="2031325"/>
          </a:xfrm>
          <a:prstGeom prst="rect">
            <a:avLst/>
          </a:prstGeom>
          <a:noFill/>
          <a:ln w="9525">
            <a:noFill/>
            <a:miter lim="800000"/>
            <a:headEnd/>
            <a:tailEnd/>
          </a:ln>
        </p:spPr>
        <p:txBody>
          <a:bodyPr wrap="none">
            <a:spAutoFit/>
          </a:bodyPr>
          <a:lstStyle/>
          <a:p>
            <a:pPr algn="ctr"/>
            <a:r>
              <a:rPr lang="hu-HU" dirty="0" err="1">
                <a:latin typeface="+mn-lt"/>
                <a:cs typeface="Arial" panose="020B0604020202020204" pitchFamily="34" charset="0"/>
              </a:rPr>
              <a:t>Sacrococcygeales</a:t>
            </a:r>
            <a:r>
              <a:rPr lang="hu-HU" dirty="0">
                <a:latin typeface="+mn-lt"/>
                <a:cs typeface="Arial" panose="020B0604020202020204" pitchFamily="34" charset="0"/>
              </a:rPr>
              <a:t> (A) und </a:t>
            </a:r>
            <a:r>
              <a:rPr lang="hu-HU" dirty="0" err="1">
                <a:latin typeface="+mn-lt"/>
                <a:cs typeface="Arial" panose="020B0604020202020204" pitchFamily="34" charset="0"/>
              </a:rPr>
              <a:t>oropharyngeales</a:t>
            </a:r>
            <a:r>
              <a:rPr lang="hu-HU" dirty="0">
                <a:latin typeface="+mn-lt"/>
                <a:cs typeface="Arial" panose="020B0604020202020204" pitchFamily="34" charset="0"/>
              </a:rPr>
              <a:t> (B) </a:t>
            </a:r>
            <a:r>
              <a:rPr lang="hu-HU" dirty="0" err="1">
                <a:latin typeface="+mn-lt"/>
                <a:cs typeface="Arial" panose="020B0604020202020204" pitchFamily="34" charset="0"/>
              </a:rPr>
              <a:t>Teratom</a:t>
            </a:r>
            <a:r>
              <a:rPr lang="hu-HU" dirty="0">
                <a:latin typeface="+mn-lt"/>
                <a:cs typeface="Arial" panose="020B0604020202020204" pitchFamily="34" charset="0"/>
              </a:rPr>
              <a:t> in </a:t>
            </a:r>
            <a:r>
              <a:rPr lang="hu-HU" dirty="0" err="1">
                <a:latin typeface="+mn-lt"/>
                <a:cs typeface="Arial" panose="020B0604020202020204" pitchFamily="34" charset="0"/>
              </a:rPr>
              <a:t>Neugeborenen</a:t>
            </a:r>
            <a:r>
              <a:rPr lang="hu-HU" dirty="0">
                <a:latin typeface="+mn-lt"/>
                <a:cs typeface="Arial" panose="020B0604020202020204" pitchFamily="34" charset="0"/>
              </a:rPr>
              <a:t>. </a:t>
            </a:r>
          </a:p>
          <a:p>
            <a:pPr algn="ctr"/>
            <a:r>
              <a:rPr lang="hu-HU" dirty="0" err="1">
                <a:latin typeface="+mn-lt"/>
                <a:cs typeface="Arial" panose="020B0604020202020204" pitchFamily="34" charset="0"/>
              </a:rPr>
              <a:t>Teratom</a:t>
            </a:r>
            <a:r>
              <a:rPr lang="hu-HU" dirty="0">
                <a:latin typeface="+mn-lt"/>
                <a:cs typeface="Arial" panose="020B0604020202020204" pitchFamily="34" charset="0"/>
              </a:rPr>
              <a:t>: in </a:t>
            </a:r>
            <a:r>
              <a:rPr lang="hu-HU" dirty="0" err="1">
                <a:latin typeface="+mn-lt"/>
                <a:cs typeface="Arial" panose="020B0604020202020204" pitchFamily="34" charset="0"/>
              </a:rPr>
              <a:t>histologischer</a:t>
            </a:r>
            <a:r>
              <a:rPr lang="hu-HU" dirty="0">
                <a:latin typeface="+mn-lt"/>
                <a:cs typeface="Arial" panose="020B0604020202020204" pitchFamily="34" charset="0"/>
              </a:rPr>
              <a:t> </a:t>
            </a:r>
            <a:r>
              <a:rPr lang="hu-HU" dirty="0" err="1">
                <a:latin typeface="+mn-lt"/>
                <a:cs typeface="Arial" panose="020B0604020202020204" pitchFamily="34" charset="0"/>
              </a:rPr>
              <a:t>Schnitt</a:t>
            </a:r>
            <a:r>
              <a:rPr lang="hu-HU" dirty="0">
                <a:latin typeface="+mn-lt"/>
                <a:cs typeface="Arial" panose="020B0604020202020204" pitchFamily="34" charset="0"/>
              </a:rPr>
              <a:t> </a:t>
            </a:r>
            <a:r>
              <a:rPr lang="hu-HU" dirty="0" err="1">
                <a:latin typeface="+mn-lt"/>
                <a:cs typeface="Arial" panose="020B0604020202020204" pitchFamily="34" charset="0"/>
              </a:rPr>
              <a:t>des</a:t>
            </a:r>
            <a:r>
              <a:rPr lang="hu-HU" dirty="0">
                <a:latin typeface="+mn-lt"/>
                <a:cs typeface="Arial" panose="020B0604020202020204" pitchFamily="34" charset="0"/>
              </a:rPr>
              <a:t> </a:t>
            </a:r>
            <a:r>
              <a:rPr lang="hu-HU" dirty="0" err="1">
                <a:latin typeface="+mn-lt"/>
                <a:cs typeface="Arial" panose="020B0604020202020204" pitchFamily="34" charset="0"/>
              </a:rPr>
              <a:t>Tumors</a:t>
            </a:r>
            <a:r>
              <a:rPr lang="hu-HU" dirty="0">
                <a:latin typeface="+mn-lt"/>
                <a:cs typeface="Arial" panose="020B0604020202020204" pitchFamily="34" charset="0"/>
              </a:rPr>
              <a:t> </a:t>
            </a:r>
            <a:r>
              <a:rPr lang="hu-HU" dirty="0" err="1">
                <a:latin typeface="+mn-lt"/>
                <a:cs typeface="Arial" panose="020B0604020202020204" pitchFamily="34" charset="0"/>
              </a:rPr>
              <a:t>finden</a:t>
            </a:r>
            <a:r>
              <a:rPr lang="hu-HU" dirty="0">
                <a:latin typeface="+mn-lt"/>
                <a:cs typeface="Arial" panose="020B0604020202020204" pitchFamily="34" charset="0"/>
              </a:rPr>
              <a:t> </a:t>
            </a:r>
            <a:r>
              <a:rPr lang="hu-HU" dirty="0" err="1">
                <a:latin typeface="+mn-lt"/>
                <a:cs typeface="Arial" panose="020B0604020202020204" pitchFamily="34" charset="0"/>
              </a:rPr>
              <a:t>wir</a:t>
            </a:r>
            <a:r>
              <a:rPr lang="hu-HU" dirty="0">
                <a:latin typeface="+mn-lt"/>
                <a:cs typeface="Arial" panose="020B0604020202020204" pitchFamily="34" charset="0"/>
              </a:rPr>
              <a:t>  </a:t>
            </a:r>
            <a:r>
              <a:rPr lang="hu-HU" dirty="0" err="1">
                <a:latin typeface="+mn-lt"/>
                <a:cs typeface="Arial" panose="020B0604020202020204" pitchFamily="34" charset="0"/>
              </a:rPr>
              <a:t>verschiedensten</a:t>
            </a:r>
            <a:r>
              <a:rPr lang="hu-HU" dirty="0">
                <a:latin typeface="+mn-lt"/>
                <a:cs typeface="Arial" panose="020B0604020202020204" pitchFamily="34" charset="0"/>
              </a:rPr>
              <a:t> </a:t>
            </a:r>
          </a:p>
          <a:p>
            <a:pPr algn="ctr"/>
            <a:r>
              <a:rPr lang="hu-HU" dirty="0" err="1">
                <a:latin typeface="+mn-lt"/>
                <a:cs typeface="Arial" panose="020B0604020202020204" pitchFamily="34" charset="0"/>
              </a:rPr>
              <a:t>Geweben</a:t>
            </a:r>
            <a:r>
              <a:rPr lang="hu-HU" dirty="0">
                <a:latin typeface="+mn-lt"/>
                <a:cs typeface="Arial" panose="020B0604020202020204" pitchFamily="34" charset="0"/>
              </a:rPr>
              <a:t> </a:t>
            </a:r>
            <a:r>
              <a:rPr lang="hu-HU" dirty="0" err="1">
                <a:latin typeface="+mn-lt"/>
                <a:cs typeface="Arial" panose="020B0604020202020204" pitchFamily="34" charset="0"/>
              </a:rPr>
              <a:t>wie</a:t>
            </a:r>
            <a:r>
              <a:rPr lang="hu-HU" dirty="0">
                <a:latin typeface="+mn-lt"/>
                <a:cs typeface="Arial" panose="020B0604020202020204" pitchFamily="34" charset="0"/>
              </a:rPr>
              <a:t>: </a:t>
            </a:r>
            <a:r>
              <a:rPr lang="hu-HU" dirty="0" err="1">
                <a:latin typeface="+mn-lt"/>
                <a:cs typeface="Arial" panose="020B0604020202020204" pitchFamily="34" charset="0"/>
              </a:rPr>
              <a:t>Nervengewebe</a:t>
            </a:r>
            <a:r>
              <a:rPr lang="hu-HU" dirty="0">
                <a:latin typeface="+mn-lt"/>
                <a:cs typeface="Arial" panose="020B0604020202020204" pitchFamily="34" charset="0"/>
              </a:rPr>
              <a:t>, </a:t>
            </a:r>
            <a:r>
              <a:rPr lang="hu-HU" dirty="0" err="1">
                <a:latin typeface="+mn-lt"/>
                <a:cs typeface="Arial" panose="020B0604020202020204" pitchFamily="34" charset="0"/>
              </a:rPr>
              <a:t>Knorpel</a:t>
            </a:r>
            <a:r>
              <a:rPr lang="hu-HU" dirty="0">
                <a:latin typeface="+mn-lt"/>
                <a:cs typeface="Arial" panose="020B0604020202020204" pitchFamily="34" charset="0"/>
              </a:rPr>
              <a:t>, </a:t>
            </a:r>
            <a:r>
              <a:rPr lang="hu-HU" dirty="0" err="1">
                <a:latin typeface="+mn-lt"/>
                <a:cs typeface="Arial" panose="020B0604020202020204" pitchFamily="34" charset="0"/>
              </a:rPr>
              <a:t>Zahne</a:t>
            </a:r>
            <a:r>
              <a:rPr lang="hu-HU" dirty="0">
                <a:latin typeface="+mn-lt"/>
                <a:cs typeface="Arial" panose="020B0604020202020204" pitchFamily="34" charset="0"/>
              </a:rPr>
              <a:t>, </a:t>
            </a:r>
            <a:r>
              <a:rPr lang="hu-HU" dirty="0" err="1">
                <a:latin typeface="+mn-lt"/>
                <a:cs typeface="Arial" panose="020B0604020202020204" pitchFamily="34" charset="0"/>
              </a:rPr>
              <a:t>rhytmisch</a:t>
            </a:r>
            <a:r>
              <a:rPr lang="hu-HU" dirty="0">
                <a:latin typeface="+mn-lt"/>
                <a:cs typeface="Arial" panose="020B0604020202020204" pitchFamily="34" charset="0"/>
              </a:rPr>
              <a:t> </a:t>
            </a:r>
            <a:r>
              <a:rPr lang="hu-HU" dirty="0" err="1">
                <a:latin typeface="+mn-lt"/>
                <a:cs typeface="Arial" panose="020B0604020202020204" pitchFamily="34" charset="0"/>
              </a:rPr>
              <a:t>kontrahierende</a:t>
            </a:r>
            <a:r>
              <a:rPr lang="hu-HU" dirty="0">
                <a:latin typeface="+mn-lt"/>
                <a:cs typeface="Arial" panose="020B0604020202020204" pitchFamily="34" charset="0"/>
              </a:rPr>
              <a:t> </a:t>
            </a:r>
          </a:p>
          <a:p>
            <a:pPr algn="ctr"/>
            <a:r>
              <a:rPr lang="hu-HU" dirty="0" err="1">
                <a:latin typeface="+mn-lt"/>
                <a:cs typeface="Arial" panose="020B0604020202020204" pitchFamily="34" charset="0"/>
              </a:rPr>
              <a:t>Herzmuskulatur</a:t>
            </a:r>
            <a:r>
              <a:rPr lang="hu-HU" dirty="0">
                <a:latin typeface="+mn-lt"/>
                <a:cs typeface="Arial" panose="020B0604020202020204" pitchFamily="34" charset="0"/>
              </a:rPr>
              <a:t>,  </a:t>
            </a:r>
            <a:r>
              <a:rPr lang="hu-HU" dirty="0" err="1">
                <a:latin typeface="+mn-lt"/>
                <a:cs typeface="Arial" panose="020B0604020202020204" pitchFamily="34" charset="0"/>
              </a:rPr>
              <a:t>usw</a:t>
            </a:r>
            <a:r>
              <a:rPr lang="hu-HU" dirty="0">
                <a:latin typeface="+mn-lt"/>
                <a:cs typeface="Arial" panose="020B0604020202020204" pitchFamily="34" charset="0"/>
              </a:rPr>
              <a:t>. </a:t>
            </a:r>
            <a:r>
              <a:rPr lang="hu-HU" dirty="0" err="1">
                <a:latin typeface="+mn-lt"/>
                <a:cs typeface="Arial" panose="020B0604020202020204" pitchFamily="34" charset="0"/>
              </a:rPr>
              <a:t>ohne</a:t>
            </a:r>
            <a:r>
              <a:rPr lang="hu-HU" dirty="0">
                <a:latin typeface="+mn-lt"/>
                <a:cs typeface="Arial" panose="020B0604020202020204" pitchFamily="34" charset="0"/>
              </a:rPr>
              <a:t> </a:t>
            </a:r>
            <a:r>
              <a:rPr lang="hu-HU" dirty="0" err="1">
                <a:latin typeface="+mn-lt"/>
                <a:cs typeface="Arial" panose="020B0604020202020204" pitchFamily="34" charset="0"/>
              </a:rPr>
              <a:t>höhere</a:t>
            </a:r>
            <a:r>
              <a:rPr lang="hu-HU" dirty="0">
                <a:latin typeface="+mn-lt"/>
                <a:cs typeface="Arial" panose="020B0604020202020204" pitchFamily="34" charset="0"/>
              </a:rPr>
              <a:t> </a:t>
            </a:r>
            <a:r>
              <a:rPr lang="hu-HU" dirty="0" err="1">
                <a:latin typeface="+mn-lt"/>
                <a:cs typeface="Arial" panose="020B0604020202020204" pitchFamily="34" charset="0"/>
              </a:rPr>
              <a:t>Organisation</a:t>
            </a:r>
            <a:r>
              <a:rPr lang="hu-HU" dirty="0">
                <a:latin typeface="+mn-lt"/>
                <a:cs typeface="Arial" panose="020B0604020202020204" pitchFamily="34" charset="0"/>
              </a:rPr>
              <a:t>(</a:t>
            </a:r>
            <a:r>
              <a:rPr lang="hu-HU" dirty="0" err="1">
                <a:latin typeface="+mn-lt"/>
                <a:cs typeface="Arial" panose="020B0604020202020204" pitchFamily="34" charset="0"/>
              </a:rPr>
              <a:t>wirr-wurrlich</a:t>
            </a:r>
            <a:r>
              <a:rPr lang="hu-HU" dirty="0">
                <a:latin typeface="+mn-lt"/>
                <a:cs typeface="Arial" panose="020B0604020202020204" pitchFamily="34" charset="0"/>
              </a:rPr>
              <a:t>) </a:t>
            </a:r>
          </a:p>
          <a:p>
            <a:pPr algn="ctr"/>
            <a:r>
              <a:rPr lang="hu-HU" dirty="0" err="1">
                <a:latin typeface="+mn-lt"/>
                <a:cs typeface="Arial" panose="020B0604020202020204" pitchFamily="34" charset="0"/>
              </a:rPr>
              <a:t>nebeneinander</a:t>
            </a:r>
            <a:r>
              <a:rPr lang="hu-HU" dirty="0">
                <a:latin typeface="+mn-lt"/>
                <a:cs typeface="Arial" panose="020B0604020202020204" pitchFamily="34" charset="0"/>
              </a:rPr>
              <a:t>. </a:t>
            </a:r>
            <a:r>
              <a:rPr lang="hu-HU" dirty="0" err="1">
                <a:latin typeface="+mn-lt"/>
                <a:cs typeface="Arial" panose="020B0604020202020204" pitchFamily="34" charset="0"/>
              </a:rPr>
              <a:t>Aus</a:t>
            </a:r>
            <a:r>
              <a:rPr lang="hu-HU" dirty="0">
                <a:latin typeface="+mn-lt"/>
                <a:cs typeface="Arial" panose="020B0604020202020204" pitchFamily="34" charset="0"/>
              </a:rPr>
              <a:t> </a:t>
            </a:r>
            <a:r>
              <a:rPr lang="hu-HU" dirty="0" err="1">
                <a:latin typeface="+mn-lt"/>
                <a:cs typeface="Arial" panose="020B0604020202020204" pitchFamily="34" charset="0"/>
              </a:rPr>
              <a:t>einem</a:t>
            </a:r>
            <a:r>
              <a:rPr lang="hu-HU" dirty="0">
                <a:latin typeface="+mn-lt"/>
                <a:cs typeface="Arial" panose="020B0604020202020204" pitchFamily="34" charset="0"/>
              </a:rPr>
              <a:t> </a:t>
            </a:r>
            <a:r>
              <a:rPr lang="hu-HU" dirty="0" err="1">
                <a:latin typeface="+mn-lt"/>
                <a:cs typeface="Arial" panose="020B0604020202020204" pitchFamily="34" charset="0"/>
              </a:rPr>
              <a:t>Teratom</a:t>
            </a:r>
            <a:r>
              <a:rPr lang="hu-HU" dirty="0">
                <a:latin typeface="+mn-lt"/>
                <a:cs typeface="Arial" panose="020B0604020202020204" pitchFamily="34" charset="0"/>
              </a:rPr>
              <a:t> </a:t>
            </a:r>
            <a:r>
              <a:rPr lang="hu-HU" dirty="0" err="1">
                <a:latin typeface="+mn-lt"/>
                <a:cs typeface="Arial" panose="020B0604020202020204" pitchFamily="34" charset="0"/>
              </a:rPr>
              <a:t>kann</a:t>
            </a:r>
            <a:r>
              <a:rPr lang="hu-HU" dirty="0">
                <a:latin typeface="+mn-lt"/>
                <a:cs typeface="Arial" panose="020B0604020202020204" pitchFamily="34" charset="0"/>
              </a:rPr>
              <a:t> man </a:t>
            </a:r>
            <a:r>
              <a:rPr lang="hu-HU" dirty="0" err="1">
                <a:latin typeface="+mn-lt"/>
                <a:cs typeface="Arial" panose="020B0604020202020204" pitchFamily="34" charset="0"/>
              </a:rPr>
              <a:t>pluripotente</a:t>
            </a:r>
            <a:r>
              <a:rPr lang="hu-HU" dirty="0">
                <a:latin typeface="+mn-lt"/>
                <a:cs typeface="Arial" panose="020B0604020202020204" pitchFamily="34" charset="0"/>
              </a:rPr>
              <a:t> </a:t>
            </a:r>
            <a:r>
              <a:rPr lang="hu-HU" dirty="0" err="1">
                <a:latin typeface="+mn-lt"/>
                <a:cs typeface="Arial" panose="020B0604020202020204" pitchFamily="34" charset="0"/>
              </a:rPr>
              <a:t>Zellen</a:t>
            </a:r>
            <a:r>
              <a:rPr lang="hu-HU" dirty="0">
                <a:latin typeface="+mn-lt"/>
                <a:cs typeface="Arial" panose="020B0604020202020204" pitchFamily="34" charset="0"/>
              </a:rPr>
              <a:t> </a:t>
            </a:r>
          </a:p>
          <a:p>
            <a:pPr algn="ctr"/>
            <a:r>
              <a:rPr lang="hu-HU" dirty="0">
                <a:latin typeface="+mn-lt"/>
                <a:cs typeface="Arial" panose="020B0604020202020204" pitchFamily="34" charset="0"/>
              </a:rPr>
              <a:t>(</a:t>
            </a:r>
            <a:r>
              <a:rPr lang="hu-HU" b="1" dirty="0">
                <a:solidFill>
                  <a:srgbClr val="FF0000"/>
                </a:solidFill>
                <a:latin typeface="+mn-lt"/>
                <a:cs typeface="Arial" panose="020B0604020202020204" pitchFamily="34" charset="0"/>
              </a:rPr>
              <a:t>EC-</a:t>
            </a:r>
            <a:r>
              <a:rPr lang="hu-HU" b="1" dirty="0" err="1">
                <a:solidFill>
                  <a:srgbClr val="FF0000"/>
                </a:solidFill>
                <a:latin typeface="+mn-lt"/>
                <a:cs typeface="Arial" panose="020B0604020202020204" pitchFamily="34" charset="0"/>
              </a:rPr>
              <a:t>Zellen</a:t>
            </a:r>
            <a:r>
              <a:rPr lang="hu-HU" dirty="0">
                <a:latin typeface="+mn-lt"/>
                <a:cs typeface="Arial" panose="020B0604020202020204" pitchFamily="34" charset="0"/>
              </a:rPr>
              <a:t>) </a:t>
            </a:r>
            <a:r>
              <a:rPr lang="hu-HU" dirty="0" err="1">
                <a:latin typeface="+mn-lt"/>
                <a:cs typeface="Arial" panose="020B0604020202020204" pitchFamily="34" charset="0"/>
              </a:rPr>
              <a:t>klonieren</a:t>
            </a:r>
            <a:r>
              <a:rPr lang="hu-HU" dirty="0">
                <a:latin typeface="+mn-lt"/>
                <a:cs typeface="Arial" panose="020B0604020202020204" pitchFamily="34" charset="0"/>
              </a:rPr>
              <a:t>, </a:t>
            </a:r>
            <a:r>
              <a:rPr lang="hu-HU" dirty="0" err="1">
                <a:latin typeface="+mn-lt"/>
                <a:cs typeface="Arial" panose="020B0604020202020204" pitchFamily="34" charset="0"/>
              </a:rPr>
              <a:t>die</a:t>
            </a:r>
            <a:r>
              <a:rPr lang="hu-HU" dirty="0">
                <a:latin typeface="+mn-lt"/>
                <a:cs typeface="Arial" panose="020B0604020202020204" pitchFamily="34" charset="0"/>
              </a:rPr>
              <a:t> </a:t>
            </a:r>
            <a:r>
              <a:rPr lang="hu-HU" dirty="0" err="1">
                <a:latin typeface="+mn-lt"/>
                <a:cs typeface="Arial" panose="020B0604020202020204" pitchFamily="34" charset="0"/>
              </a:rPr>
              <a:t>nach</a:t>
            </a:r>
            <a:r>
              <a:rPr lang="hu-HU" dirty="0">
                <a:latin typeface="+mn-lt"/>
                <a:cs typeface="Arial" panose="020B0604020202020204" pitchFamily="34" charset="0"/>
              </a:rPr>
              <a:t> </a:t>
            </a:r>
            <a:r>
              <a:rPr lang="hu-HU" dirty="0" err="1">
                <a:latin typeface="+mn-lt"/>
                <a:cs typeface="Arial" panose="020B0604020202020204" pitchFamily="34" charset="0"/>
              </a:rPr>
              <a:t>Injektion</a:t>
            </a:r>
            <a:r>
              <a:rPr lang="hu-HU" dirty="0">
                <a:latin typeface="+mn-lt"/>
                <a:cs typeface="Arial" panose="020B0604020202020204" pitchFamily="34" charset="0"/>
              </a:rPr>
              <a:t> in </a:t>
            </a:r>
            <a:r>
              <a:rPr lang="hu-HU" dirty="0" err="1">
                <a:latin typeface="+mn-lt"/>
                <a:cs typeface="Arial" panose="020B0604020202020204" pitchFamily="34" charset="0"/>
              </a:rPr>
              <a:t>einer</a:t>
            </a:r>
            <a:r>
              <a:rPr lang="hu-HU" dirty="0">
                <a:latin typeface="+mn-lt"/>
                <a:cs typeface="Arial" panose="020B0604020202020204" pitchFamily="34" charset="0"/>
              </a:rPr>
              <a:t> normalen </a:t>
            </a:r>
          </a:p>
          <a:p>
            <a:pPr algn="ctr"/>
            <a:r>
              <a:rPr lang="hu-HU" dirty="0" err="1">
                <a:latin typeface="+mn-lt"/>
                <a:cs typeface="Arial" panose="020B0604020202020204" pitchFamily="34" charset="0"/>
              </a:rPr>
              <a:t>Mausblastozyste</a:t>
            </a:r>
            <a:r>
              <a:rPr lang="hu-HU" dirty="0">
                <a:latin typeface="+mn-lt"/>
                <a:cs typeface="Arial" panose="020B0604020202020204" pitchFamily="34" charset="0"/>
              </a:rPr>
              <a:t> </a:t>
            </a:r>
            <a:r>
              <a:rPr lang="hu-HU" dirty="0" err="1">
                <a:latin typeface="+mn-lt"/>
                <a:cs typeface="Arial" panose="020B0604020202020204" pitchFamily="34" charset="0"/>
              </a:rPr>
              <a:t>sich</a:t>
            </a:r>
            <a:r>
              <a:rPr lang="hu-HU" dirty="0">
                <a:latin typeface="+mn-lt"/>
                <a:cs typeface="Arial" panose="020B0604020202020204" pitchFamily="34" charset="0"/>
              </a:rPr>
              <a:t> in </a:t>
            </a:r>
            <a:r>
              <a:rPr lang="hu-HU" dirty="0" err="1">
                <a:latin typeface="+mn-lt"/>
                <a:cs typeface="Arial" panose="020B0604020202020204" pitchFamily="34" charset="0"/>
              </a:rPr>
              <a:t>normale</a:t>
            </a:r>
            <a:r>
              <a:rPr lang="hu-HU" dirty="0">
                <a:latin typeface="+mn-lt"/>
                <a:cs typeface="Arial" panose="020B0604020202020204" pitchFamily="34" charset="0"/>
              </a:rPr>
              <a:t> </a:t>
            </a:r>
            <a:r>
              <a:rPr lang="hu-HU" dirty="0" err="1">
                <a:latin typeface="+mn-lt"/>
                <a:cs typeface="Arial" panose="020B0604020202020204" pitchFamily="34" charset="0"/>
              </a:rPr>
              <a:t>Zellen</a:t>
            </a:r>
            <a:r>
              <a:rPr lang="hu-HU" dirty="0">
                <a:latin typeface="+mn-lt"/>
                <a:cs typeface="Arial" panose="020B0604020202020204" pitchFamily="34" charset="0"/>
              </a:rPr>
              <a:t>/</a:t>
            </a:r>
            <a:r>
              <a:rPr lang="hu-HU" dirty="0" err="1">
                <a:latin typeface="+mn-lt"/>
                <a:cs typeface="Arial" panose="020B0604020202020204" pitchFamily="34" charset="0"/>
              </a:rPr>
              <a:t>Gewebe</a:t>
            </a:r>
            <a:r>
              <a:rPr lang="hu-HU" dirty="0">
                <a:latin typeface="+mn-lt"/>
                <a:cs typeface="Arial" panose="020B0604020202020204" pitchFamily="34" charset="0"/>
              </a:rPr>
              <a:t> </a:t>
            </a:r>
            <a:r>
              <a:rPr lang="hu-HU" dirty="0" err="1">
                <a:latin typeface="+mn-lt"/>
                <a:cs typeface="Arial" panose="020B0604020202020204" pitchFamily="34" charset="0"/>
              </a:rPr>
              <a:t>differenzieren</a:t>
            </a:r>
            <a:r>
              <a:rPr lang="hu-HU" dirty="0">
                <a:latin typeface="+mn-lt"/>
                <a:cs typeface="Arial" panose="020B0604020202020204" pitchFamily="34" charset="0"/>
              </a:rPr>
              <a:t> </a:t>
            </a:r>
            <a:r>
              <a:rPr lang="hu-HU" dirty="0" err="1">
                <a:latin typeface="+mn-lt"/>
                <a:cs typeface="Arial" panose="020B0604020202020204" pitchFamily="34" charset="0"/>
              </a:rPr>
              <a:t>werden</a:t>
            </a:r>
            <a:r>
              <a:rPr lang="hu-HU" dirty="0">
                <a:latin typeface="+mn-lt"/>
                <a:cs typeface="Arial" panose="020B0604020202020204" pitchFamily="34" charset="0"/>
              </a:rPr>
              <a:t>.</a:t>
            </a:r>
          </a:p>
        </p:txBody>
      </p:sp>
      <p:pic>
        <p:nvPicPr>
          <p:cNvPr id="17411" name="Picture 4"/>
          <p:cNvPicPr>
            <a:picLocks noChangeAspect="1" noChangeArrowheads="1"/>
          </p:cNvPicPr>
          <p:nvPr/>
        </p:nvPicPr>
        <p:blipFill>
          <a:blip r:embed="rId3" cstate="print"/>
          <a:srcRect/>
          <a:stretch>
            <a:fillRect/>
          </a:stretch>
        </p:blipFill>
        <p:spPr bwMode="auto">
          <a:xfrm>
            <a:off x="76200" y="152400"/>
            <a:ext cx="9001125" cy="3552825"/>
          </a:xfrm>
          <a:prstGeom prst="rect">
            <a:avLst/>
          </a:prstGeom>
          <a:noFill/>
          <a:ln w="9525">
            <a:noFill/>
            <a:miter lim="800000"/>
            <a:headEnd/>
            <a:tailEnd/>
          </a:ln>
        </p:spPr>
      </p:pic>
    </p:spTree>
    <p:extLst>
      <p:ext uri="{BB962C8B-B14F-4D97-AF65-F5344CB8AC3E}">
        <p14:creationId xmlns:p14="http://schemas.microsoft.com/office/powerpoint/2010/main" val="3567112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a:xfrm>
            <a:off x="1115616" y="2348880"/>
            <a:ext cx="6858000" cy="1449115"/>
          </a:xfrm>
        </p:spPr>
        <p:txBody>
          <a:bodyPr>
            <a:normAutofit fontScale="90000"/>
          </a:bodyPr>
          <a:lstStyle/>
          <a:p>
            <a:r>
              <a:rPr lang="hu-HU" b="1" dirty="0">
                <a:latin typeface="+mn-lt"/>
              </a:rPr>
              <a:t>2. </a:t>
            </a:r>
            <a:r>
              <a:rPr lang="hu-HU" b="1" dirty="0" err="1">
                <a:latin typeface="+mn-lt"/>
              </a:rPr>
              <a:t>Entstehung</a:t>
            </a:r>
            <a:r>
              <a:rPr lang="hu-HU" b="1" dirty="0">
                <a:latin typeface="+mn-lt"/>
              </a:rPr>
              <a:t> der </a:t>
            </a:r>
            <a:r>
              <a:rPr lang="hu-HU" b="1" dirty="0" err="1">
                <a:latin typeface="+mn-lt"/>
              </a:rPr>
              <a:t>indifferenten</a:t>
            </a:r>
            <a:r>
              <a:rPr lang="hu-HU" b="1" dirty="0">
                <a:latin typeface="+mn-lt"/>
              </a:rPr>
              <a:t> </a:t>
            </a:r>
            <a:r>
              <a:rPr lang="hu-HU" b="1" dirty="0" err="1">
                <a:latin typeface="+mn-lt"/>
              </a:rPr>
              <a:t>Gonadenanlagen</a:t>
            </a:r>
            <a:endParaRPr lang="hu-HU" sz="3600" b="1" dirty="0">
              <a:latin typeface="+mn-lt"/>
            </a:endParaRPr>
          </a:p>
        </p:txBody>
      </p:sp>
    </p:spTree>
    <p:extLst>
      <p:ext uri="{BB962C8B-B14F-4D97-AF65-F5344CB8AC3E}">
        <p14:creationId xmlns:p14="http://schemas.microsoft.com/office/powerpoint/2010/main" val="118021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9750" y="476250"/>
            <a:ext cx="7772400" cy="692150"/>
          </a:xfrm>
        </p:spPr>
        <p:txBody>
          <a:bodyPr>
            <a:normAutofit/>
          </a:bodyPr>
          <a:lstStyle/>
          <a:p>
            <a:pPr>
              <a:defRPr/>
            </a:pPr>
            <a:r>
              <a:rPr lang="hu-HU" sz="3200" b="1" dirty="0" err="1"/>
              <a:t>Entstehung</a:t>
            </a:r>
            <a:r>
              <a:rPr lang="hu-HU" sz="3200" b="1" dirty="0"/>
              <a:t> der </a:t>
            </a:r>
            <a:r>
              <a:rPr lang="hu-HU" sz="3200" b="1" dirty="0" err="1"/>
              <a:t>Gonadenanlagen</a:t>
            </a:r>
            <a:endParaRPr lang="hu-HU" sz="3200" b="1" dirty="0"/>
          </a:p>
        </p:txBody>
      </p:sp>
      <p:sp>
        <p:nvSpPr>
          <p:cNvPr id="18435" name="Rectangle 3"/>
          <p:cNvSpPr>
            <a:spLocks noGrp="1" noChangeArrowheads="1"/>
          </p:cNvSpPr>
          <p:nvPr>
            <p:ph idx="1"/>
          </p:nvPr>
        </p:nvSpPr>
        <p:spPr/>
        <p:txBody>
          <a:bodyPr/>
          <a:lstStyle/>
          <a:p>
            <a:pPr>
              <a:defRPr/>
            </a:pPr>
            <a:r>
              <a:rPr lang="de-DE" sz="2400" dirty="0">
                <a:latin typeface="Arial" panose="020B0604020202020204" pitchFamily="34" charset="0"/>
                <a:cs typeface="Arial" panose="020B0604020202020204" pitchFamily="34" charset="0"/>
              </a:rPr>
              <a:t>Gonaden sind Abkömmlinge des </a:t>
            </a:r>
            <a:r>
              <a:rPr lang="de-DE" sz="2400" dirty="0">
                <a:solidFill>
                  <a:srgbClr val="C00000"/>
                </a:solidFill>
                <a:latin typeface="Arial" panose="020B0604020202020204" pitchFamily="34" charset="0"/>
                <a:cs typeface="Arial" panose="020B0604020202020204" pitchFamily="34" charset="0"/>
              </a:rPr>
              <a:t>intermediären Mesoderms</a:t>
            </a:r>
            <a:r>
              <a:rPr lang="de-DE" sz="2400" dirty="0">
                <a:latin typeface="Arial" panose="020B0604020202020204" pitchFamily="34" charset="0"/>
                <a:cs typeface="Arial" panose="020B0604020202020204" pitchFamily="34" charset="0"/>
              </a:rPr>
              <a:t>.</a:t>
            </a:r>
          </a:p>
          <a:p>
            <a:pPr>
              <a:defRPr/>
            </a:pPr>
            <a:r>
              <a:rPr lang="de-DE" sz="2400" dirty="0">
                <a:latin typeface="Arial" panose="020B0604020202020204" pitchFamily="34" charset="0"/>
                <a:cs typeface="Arial" panose="020B0604020202020204" pitchFamily="34" charset="0"/>
              </a:rPr>
              <a:t>Gonadenanlagen (</a:t>
            </a:r>
            <a:r>
              <a:rPr lang="de-DE" sz="2400" dirty="0" err="1">
                <a:latin typeface="Arial" panose="020B0604020202020204" pitchFamily="34" charset="0"/>
                <a:cs typeface="Arial" panose="020B0604020202020204" pitchFamily="34" charset="0"/>
              </a:rPr>
              <a:t>Primordia</a:t>
            </a:r>
            <a:r>
              <a:rPr lang="de-DE" sz="2400" dirty="0">
                <a:latin typeface="Arial" panose="020B0604020202020204" pitchFamily="34" charset="0"/>
                <a:cs typeface="Arial" panose="020B0604020202020204" pitchFamily="34" charset="0"/>
              </a:rPr>
              <a:t>) entwickeln sich in dem kaudalen Teil des Embryos, im dorsalen Zolömepithel, </a:t>
            </a:r>
            <a:r>
              <a:rPr lang="de-DE" sz="2400" b="1" dirty="0">
                <a:latin typeface="Arial" panose="020B0604020202020204" pitchFamily="34" charset="0"/>
                <a:cs typeface="Arial" panose="020B0604020202020204" pitchFamily="34" charset="0"/>
              </a:rPr>
              <a:t>medial</a:t>
            </a:r>
            <a:r>
              <a:rPr lang="de-DE" sz="2400" dirty="0">
                <a:latin typeface="Arial" panose="020B0604020202020204" pitchFamily="34" charset="0"/>
                <a:cs typeface="Arial" panose="020B0604020202020204" pitchFamily="34" charset="0"/>
              </a:rPr>
              <a:t> von den </a:t>
            </a:r>
            <a:r>
              <a:rPr lang="de-DE" sz="2400" b="1" dirty="0">
                <a:latin typeface="Arial" panose="020B0604020202020204" pitchFamily="34" charset="0"/>
                <a:cs typeface="Arial" panose="020B0604020202020204" pitchFamily="34" charset="0"/>
              </a:rPr>
              <a:t>Urnieren</a:t>
            </a:r>
            <a:r>
              <a:rPr lang="de-DE" sz="2400" dirty="0">
                <a:latin typeface="Arial" panose="020B0604020202020204" pitchFamily="34" charset="0"/>
                <a:cs typeface="Arial" panose="020B0604020202020204" pitchFamily="34" charset="0"/>
              </a:rPr>
              <a:t>. Zolömepithel verdickt sich schon an der </a:t>
            </a:r>
            <a:r>
              <a:rPr lang="de-DE" sz="2400" dirty="0">
                <a:solidFill>
                  <a:srgbClr val="C00000"/>
                </a:solidFill>
                <a:latin typeface="Arial" panose="020B0604020202020204" pitchFamily="34" charset="0"/>
                <a:cs typeface="Arial" panose="020B0604020202020204" pitchFamily="34" charset="0"/>
              </a:rPr>
              <a:t>EW 5.</a:t>
            </a:r>
            <a:r>
              <a:rPr lang="de-DE" sz="2400" dirty="0">
                <a:solidFill>
                  <a:srgbClr val="FF0000"/>
                </a:solidFill>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(Genitalfalte, </a:t>
            </a:r>
            <a:r>
              <a:rPr lang="de-DE" sz="2400" dirty="0" err="1">
                <a:latin typeface="Arial" panose="020B0604020202020204" pitchFamily="34" charset="0"/>
                <a:cs typeface="Arial" panose="020B0604020202020204" pitchFamily="34" charset="0"/>
              </a:rPr>
              <a:t>Plica</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genitalis</a:t>
            </a:r>
            <a:r>
              <a:rPr lang="de-DE" sz="2400" dirty="0">
                <a:latin typeface="Arial" panose="020B0604020202020204" pitchFamily="34" charset="0"/>
                <a:cs typeface="Arial" panose="020B0604020202020204" pitchFamily="34" charset="0"/>
              </a:rPr>
              <a:t>).</a:t>
            </a:r>
          </a:p>
          <a:p>
            <a:pPr>
              <a:defRPr/>
            </a:pPr>
            <a:r>
              <a:rPr lang="de-DE" sz="2400" dirty="0">
                <a:latin typeface="Arial" panose="020B0604020202020204" pitchFamily="34" charset="0"/>
                <a:cs typeface="Arial" panose="020B0604020202020204" pitchFamily="34" charset="0"/>
              </a:rPr>
              <a:t>Es passiert auf gleicherweise und gleichzeitig in beiden Geschlechtern! </a:t>
            </a:r>
            <a:r>
              <a:rPr lang="de-DE" sz="2400" dirty="0">
                <a:solidFill>
                  <a:srgbClr val="C00000"/>
                </a:solidFill>
                <a:latin typeface="Arial" panose="020B0604020202020204" pitchFamily="34" charset="0"/>
                <a:cs typeface="Arial" panose="020B0604020202020204" pitchFamily="34" charset="0"/>
              </a:rPr>
              <a:t>Indifferentes Stadium der Gonadenentwicklung</a:t>
            </a:r>
            <a:r>
              <a:rPr lang="de-DE" sz="2400" dirty="0">
                <a:latin typeface="Arial" panose="020B0604020202020204" pitchFamily="34" charset="0"/>
                <a:cs typeface="Arial" panose="020B0604020202020204" pitchFamily="34" charset="0"/>
              </a:rPr>
              <a:t>: jetzt  kann man histologisch das Geschlecht nicht bestimmen</a:t>
            </a:r>
            <a:r>
              <a:rPr lang="de-DE" sz="2400"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74212"/>
            <a:ext cx="7402056" cy="5461805"/>
          </a:xfrm>
          <a:prstGeom prst="rect">
            <a:avLst/>
          </a:prstGeom>
        </p:spPr>
      </p:pic>
      <p:sp>
        <p:nvSpPr>
          <p:cNvPr id="4" name="Szövegdoboz 3"/>
          <p:cNvSpPr txBox="1"/>
          <p:nvPr/>
        </p:nvSpPr>
        <p:spPr>
          <a:xfrm>
            <a:off x="7020272" y="620688"/>
            <a:ext cx="1944216" cy="646331"/>
          </a:xfrm>
          <a:prstGeom prst="rect">
            <a:avLst/>
          </a:prstGeom>
          <a:solidFill>
            <a:schemeClr val="tx1">
              <a:lumMod val="75000"/>
              <a:lumOff val="25000"/>
            </a:schemeClr>
          </a:solidFill>
        </p:spPr>
        <p:txBody>
          <a:bodyPr wrap="square" rtlCol="0">
            <a:spAutoFit/>
          </a:bodyPr>
          <a:lstStyle/>
          <a:p>
            <a:r>
              <a:rPr lang="hu-HU" b="1" dirty="0" err="1">
                <a:solidFill>
                  <a:srgbClr val="FFC000"/>
                </a:solidFill>
              </a:rPr>
              <a:t>Somit</a:t>
            </a:r>
            <a:endParaRPr lang="hu-HU" b="1" dirty="0">
              <a:solidFill>
                <a:srgbClr val="FFC000"/>
              </a:solidFill>
            </a:endParaRPr>
          </a:p>
          <a:p>
            <a:r>
              <a:rPr lang="hu-HU" b="1" dirty="0">
                <a:solidFill>
                  <a:srgbClr val="FF0000"/>
                </a:solidFill>
              </a:rPr>
              <a:t>IM </a:t>
            </a:r>
            <a:r>
              <a:rPr lang="hu-HU" b="1" dirty="0" err="1">
                <a:solidFill>
                  <a:srgbClr val="FF0000"/>
                </a:solidFill>
              </a:rPr>
              <a:t>Mesoderm</a:t>
            </a:r>
            <a:endParaRPr lang="de-DE" b="1" dirty="0">
              <a:solidFill>
                <a:srgbClr val="FF0000"/>
              </a:solidFill>
            </a:endParaRPr>
          </a:p>
        </p:txBody>
      </p:sp>
      <p:sp>
        <p:nvSpPr>
          <p:cNvPr id="5" name="Ellipszis 4"/>
          <p:cNvSpPr/>
          <p:nvPr/>
        </p:nvSpPr>
        <p:spPr>
          <a:xfrm rot="1863166">
            <a:off x="4556029" y="3088450"/>
            <a:ext cx="1294810" cy="2101983"/>
          </a:xfrm>
          <a:prstGeom prst="ellipse">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 Box 3"/>
          <p:cNvSpPr txBox="1">
            <a:spLocks noChangeArrowheads="1"/>
          </p:cNvSpPr>
          <p:nvPr/>
        </p:nvSpPr>
        <p:spPr bwMode="auto">
          <a:xfrm>
            <a:off x="2555875" y="6092825"/>
            <a:ext cx="3967817" cy="369332"/>
          </a:xfrm>
          <a:prstGeom prst="rect">
            <a:avLst/>
          </a:prstGeom>
          <a:noFill/>
          <a:ln w="9525">
            <a:noFill/>
            <a:miter lim="800000"/>
            <a:headEnd/>
            <a:tailEnd/>
          </a:ln>
        </p:spPr>
        <p:txBody>
          <a:bodyPr wrap="none">
            <a:spAutoFit/>
          </a:bodyPr>
          <a:lstStyle/>
          <a:p>
            <a:pPr eaLnBrk="0" hangingPunct="0"/>
            <a:r>
              <a:rPr lang="hu-HU" dirty="0">
                <a:latin typeface="Times New Roman" pitchFamily="18" charset="0"/>
              </a:rPr>
              <a:t>SEM </a:t>
            </a:r>
            <a:r>
              <a:rPr lang="hu-HU" dirty="0" err="1">
                <a:latin typeface="Times New Roman" pitchFamily="18" charset="0"/>
              </a:rPr>
              <a:t>Aufnahme</a:t>
            </a:r>
            <a:r>
              <a:rPr lang="hu-HU" dirty="0">
                <a:latin typeface="Times New Roman" pitchFamily="18" charset="0"/>
              </a:rPr>
              <a:t> </a:t>
            </a:r>
            <a:r>
              <a:rPr lang="hu-HU" dirty="0" err="1">
                <a:latin typeface="Times New Roman" pitchFamily="18" charset="0"/>
              </a:rPr>
              <a:t>eines</a:t>
            </a:r>
            <a:r>
              <a:rPr lang="hu-HU" dirty="0">
                <a:latin typeface="Times New Roman" pitchFamily="18" charset="0"/>
              </a:rPr>
              <a:t> </a:t>
            </a:r>
            <a:r>
              <a:rPr lang="hu-HU" dirty="0" err="1">
                <a:latin typeface="Times New Roman" pitchFamily="18" charset="0"/>
              </a:rPr>
              <a:t>jüngeren</a:t>
            </a:r>
            <a:r>
              <a:rPr lang="hu-HU" dirty="0">
                <a:latin typeface="Times New Roman" pitchFamily="18" charset="0"/>
              </a:rPr>
              <a:t> </a:t>
            </a:r>
            <a:r>
              <a:rPr lang="hu-HU" dirty="0" err="1">
                <a:latin typeface="Times New Roman" pitchFamily="18" charset="0"/>
              </a:rPr>
              <a:t>Embryos</a:t>
            </a:r>
            <a:endParaRPr lang="hu-HU" dirty="0">
              <a:latin typeface="Times New Roman" pitchFamily="18" charset="0"/>
            </a:endParaRPr>
          </a:p>
        </p:txBody>
      </p:sp>
    </p:spTree>
    <p:extLst>
      <p:ext uri="{BB962C8B-B14F-4D97-AF65-F5344CB8AC3E}">
        <p14:creationId xmlns:p14="http://schemas.microsoft.com/office/powerpoint/2010/main" val="347223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685800" y="332657"/>
            <a:ext cx="7772400" cy="5547444"/>
          </a:xfrm>
        </p:spPr>
        <p:txBody>
          <a:bodyPr>
            <a:normAutofit fontScale="92500" lnSpcReduction="10000"/>
          </a:bodyPr>
          <a:lstStyle/>
          <a:p>
            <a:pPr>
              <a:buFont typeface="Monotype Sorts" pitchFamily="2" charset="2"/>
              <a:buNone/>
              <a:defRPr/>
            </a:pPr>
            <a:r>
              <a:rPr lang="hu-HU" sz="2800" b="1" dirty="0" err="1">
                <a:solidFill>
                  <a:srgbClr val="C00000"/>
                </a:solidFill>
              </a:rPr>
              <a:t>Geschlecht</a:t>
            </a:r>
            <a:r>
              <a:rPr lang="hu-HU" sz="2800" b="1" dirty="0">
                <a:solidFill>
                  <a:srgbClr val="C00000"/>
                </a:solidFill>
              </a:rPr>
              <a:t> </a:t>
            </a:r>
            <a:r>
              <a:rPr lang="hu-HU" sz="2800" b="1" dirty="0" err="1">
                <a:solidFill>
                  <a:srgbClr val="C00000"/>
                </a:solidFill>
              </a:rPr>
              <a:t>kann</a:t>
            </a:r>
            <a:r>
              <a:rPr lang="hu-HU" sz="2800" b="1" dirty="0">
                <a:solidFill>
                  <a:srgbClr val="C00000"/>
                </a:solidFill>
              </a:rPr>
              <a:t> </a:t>
            </a:r>
            <a:r>
              <a:rPr lang="hu-HU" sz="2800" b="1" dirty="0" err="1">
                <a:solidFill>
                  <a:srgbClr val="C00000"/>
                </a:solidFill>
              </a:rPr>
              <a:t>sein</a:t>
            </a:r>
            <a:r>
              <a:rPr lang="hu-HU" sz="2800" b="1" dirty="0">
                <a:solidFill>
                  <a:srgbClr val="C00000"/>
                </a:solidFill>
              </a:rPr>
              <a:t>: </a:t>
            </a:r>
            <a:r>
              <a:rPr lang="hu-HU" sz="2800" dirty="0"/>
              <a:t/>
            </a:r>
            <a:br>
              <a:rPr lang="hu-HU" sz="2800" dirty="0"/>
            </a:br>
            <a:r>
              <a:rPr lang="hu-HU" sz="2800" dirty="0"/>
              <a:t>	</a:t>
            </a:r>
            <a:br>
              <a:rPr lang="hu-HU" sz="2800" dirty="0"/>
            </a:br>
            <a:r>
              <a:rPr lang="hu-HU" sz="2800" dirty="0"/>
              <a:t>	</a:t>
            </a:r>
            <a:r>
              <a:rPr lang="hu-HU" sz="2400" b="1" dirty="0" err="1">
                <a:latin typeface="Arial" panose="020B0604020202020204" pitchFamily="34" charset="0"/>
                <a:cs typeface="Arial" panose="020B0604020202020204" pitchFamily="34" charset="0"/>
              </a:rPr>
              <a:t>chromosomales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(XX </a:t>
            </a:r>
            <a:r>
              <a:rPr lang="hu-HU" sz="2400" dirty="0" err="1">
                <a:latin typeface="Arial" panose="020B0604020202020204" pitchFamily="34" charset="0"/>
                <a:cs typeface="Arial" panose="020B0604020202020204" pitchFamily="34" charset="0"/>
              </a:rPr>
              <a:t>oder</a:t>
            </a:r>
            <a:r>
              <a:rPr lang="hu-HU" sz="2400" dirty="0">
                <a:latin typeface="Arial" panose="020B0604020202020204" pitchFamily="34" charset="0"/>
                <a:cs typeface="Arial" panose="020B0604020202020204" pitchFamily="34" charset="0"/>
              </a:rPr>
              <a:t> XY): </a:t>
            </a:r>
            <a:r>
              <a:rPr lang="hu-HU" sz="2400" dirty="0" err="1">
                <a:latin typeface="Arial" panose="020B0604020202020204" pitchFamily="34" charset="0"/>
                <a:cs typeface="Arial" panose="020B0604020202020204" pitchFamily="34" charset="0"/>
              </a:rPr>
              <a:t>wird</a:t>
            </a:r>
            <a:r>
              <a:rPr lang="hu-HU" sz="2400" dirty="0">
                <a:latin typeface="Arial" panose="020B0604020202020204" pitchFamily="34" charset="0"/>
                <a:cs typeface="Arial" panose="020B0604020202020204" pitchFamily="34" charset="0"/>
              </a:rPr>
              <a:t> in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Moment</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Befruchtung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bestimmt</a:t>
            </a:r>
            <a:r>
              <a:rPr lang="hu-HU" sz="2400" dirty="0">
                <a:latin typeface="Arial" panose="020B0604020202020204" pitchFamily="34" charset="0"/>
                <a:cs typeface="Arial" panose="020B0604020202020204" pitchFamily="34" charset="0"/>
              </a:rPr>
              <a:t>;</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gonadales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was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entsteht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sog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indifferenten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Hodenanlage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Hoden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oder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Eierstock</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dankbar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chromosomalen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phenotypisches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was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entsteht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inneren</a:t>
            </a:r>
            <a:r>
              <a:rPr lang="hu-HU" sz="2400" dirty="0">
                <a:latin typeface="Arial" panose="020B0604020202020204" pitchFamily="34" charset="0"/>
                <a:cs typeface="Arial" panose="020B0604020202020204" pitchFamily="34" charset="0"/>
              </a:rPr>
              <a:t> (Wolff-Gang, Müller-Gang) und den </a:t>
            </a:r>
            <a:r>
              <a:rPr lang="hu-HU" sz="2400" dirty="0" err="1">
                <a:latin typeface="Arial" panose="020B0604020202020204" pitchFamily="34" charset="0"/>
                <a:cs typeface="Arial" panose="020B0604020202020204" pitchFamily="34" charset="0"/>
              </a:rPr>
              <a:t>äußeren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Genitalhöcker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Genitalfalten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Labioskrotalfalten</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dankbar</a:t>
            </a:r>
            <a:r>
              <a:rPr lang="hu-HU" sz="2400" dirty="0">
                <a:latin typeface="Arial" panose="020B0604020202020204" pitchFamily="34" charset="0"/>
                <a:cs typeface="Arial" panose="020B0604020202020204" pitchFamily="34" charset="0"/>
              </a:rPr>
              <a:t> den </a:t>
            </a:r>
            <a:r>
              <a:rPr lang="hu-HU" sz="2400" dirty="0" err="1">
                <a:latin typeface="Arial" panose="020B0604020202020204" pitchFamily="34" charset="0"/>
                <a:cs typeface="Arial" panose="020B0604020202020204" pitchFamily="34" charset="0"/>
              </a:rPr>
              <a:t>Hormonen</a:t>
            </a:r>
            <a:r>
              <a:rPr lang="hu-HU" sz="2400" dirty="0">
                <a:latin typeface="Arial" panose="020B0604020202020204" pitchFamily="34" charset="0"/>
                <a:cs typeface="Arial" panose="020B0604020202020204" pitchFamily="34" charset="0"/>
              </a:rPr>
              <a:t> des fetalen </a:t>
            </a:r>
            <a:r>
              <a:rPr lang="hu-HU" sz="2400" dirty="0" err="1">
                <a:latin typeface="Arial" panose="020B0604020202020204" pitchFamily="34" charset="0"/>
                <a:cs typeface="Arial" panose="020B0604020202020204" pitchFamily="34" charset="0"/>
              </a:rPr>
              <a:t>Hodens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männlich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oder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weiblich</a:t>
            </a:r>
            <a:r>
              <a:rPr lang="hu-HU" sz="2400" dirty="0">
                <a:latin typeface="Arial" panose="020B0604020202020204" pitchFamily="34" charset="0"/>
                <a:cs typeface="Arial" panose="020B0604020202020204" pitchFamily="34" charset="0"/>
              </a:rPr>
              <a:t>);</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physiologsches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Verhalten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neuroendokrine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Regulation</a:t>
            </a:r>
            <a:r>
              <a:rPr lang="hu-HU" sz="2400" dirty="0">
                <a:latin typeface="Arial" panose="020B0604020202020204" pitchFamily="34" charset="0"/>
                <a:cs typeface="Arial" panose="020B0604020202020204" pitchFamily="34" charset="0"/>
              </a:rPr>
              <a:t>).</a:t>
            </a:r>
          </a:p>
          <a:p>
            <a:pPr>
              <a:buFont typeface="Monotype Sorts" pitchFamily="2" charset="2"/>
              <a:buChar char="n"/>
              <a:defRPr/>
            </a:pP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3"/>
          <p:cNvSpPr txBox="1">
            <a:spLocks noChangeArrowheads="1"/>
          </p:cNvSpPr>
          <p:nvPr/>
        </p:nvSpPr>
        <p:spPr bwMode="auto">
          <a:xfrm>
            <a:off x="1657350" y="5881688"/>
            <a:ext cx="5713413" cy="369887"/>
          </a:xfrm>
          <a:prstGeom prst="rect">
            <a:avLst/>
          </a:prstGeom>
          <a:noFill/>
          <a:ln w="9525">
            <a:noFill/>
            <a:miter lim="800000"/>
            <a:headEnd/>
            <a:tailEnd/>
          </a:ln>
        </p:spPr>
        <p:txBody>
          <a:bodyPr wrap="none">
            <a:spAutoFit/>
          </a:bodyPr>
          <a:lstStyle/>
          <a:p>
            <a:pPr eaLnBrk="0" hangingPunct="0"/>
            <a:r>
              <a:rPr lang="hu-HU">
                <a:latin typeface="Times New Roman" pitchFamily="18" charset="0"/>
              </a:rPr>
              <a:t>Das Verhältnis des lateralen Mesoderms zum intermediären.</a:t>
            </a:r>
          </a:p>
        </p:txBody>
      </p:sp>
      <p:graphicFrame>
        <p:nvGraphicFramePr>
          <p:cNvPr id="2" name="Objektum 1"/>
          <p:cNvGraphicFramePr>
            <a:graphicFrameLocks noChangeAspect="1"/>
          </p:cNvGraphicFramePr>
          <p:nvPr>
            <p:extLst>
              <p:ext uri="{D42A27DB-BD31-4B8C-83A1-F6EECF244321}">
                <p14:modId xmlns:p14="http://schemas.microsoft.com/office/powerpoint/2010/main" val="2968254630"/>
              </p:ext>
            </p:extLst>
          </p:nvPr>
        </p:nvGraphicFramePr>
        <p:xfrm>
          <a:off x="1832768" y="188640"/>
          <a:ext cx="5362575" cy="5267325"/>
        </p:xfrm>
        <a:graphic>
          <a:graphicData uri="http://schemas.openxmlformats.org/presentationml/2006/ole">
            <mc:AlternateContent xmlns:mc="http://schemas.openxmlformats.org/markup-compatibility/2006">
              <mc:Choice xmlns:v="urn:schemas-microsoft-com:vml" Requires="v">
                <p:oleObj spid="_x0000_s94248" name="Image" r:id="rId3" imgW="7098120" imgH="6882480" progId="Photoshop.Image.7">
                  <p:embed/>
                </p:oleObj>
              </mc:Choice>
              <mc:Fallback>
                <p:oleObj name="Image" r:id="rId3" imgW="7098120" imgH="6882480" progId="Photoshop.Image.7">
                  <p:embed/>
                  <p:pic>
                    <p:nvPicPr>
                      <p:cNvPr id="0" name=""/>
                      <p:cNvPicPr/>
                      <p:nvPr/>
                    </p:nvPicPr>
                    <p:blipFill>
                      <a:blip r:embed="rId4"/>
                      <a:stretch>
                        <a:fillRect/>
                      </a:stretch>
                    </p:blipFill>
                    <p:spPr>
                      <a:xfrm>
                        <a:off x="1832768" y="188640"/>
                        <a:ext cx="5362575" cy="5267325"/>
                      </a:xfrm>
                      <a:prstGeom prst="rect">
                        <a:avLst/>
                      </a:prstGeom>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lstStyle/>
          <a:p>
            <a:r>
              <a:rPr lang="hu-HU" altLang="hu-HU" sz="2400" dirty="0" err="1"/>
              <a:t>Vor</a:t>
            </a:r>
            <a:r>
              <a:rPr lang="hu-HU" altLang="hu-HU" sz="2400" dirty="0"/>
              <a:t> der </a:t>
            </a:r>
            <a:r>
              <a:rPr lang="hu-HU" altLang="hu-HU" sz="2400" dirty="0" err="1"/>
              <a:t>Entstehung</a:t>
            </a:r>
            <a:r>
              <a:rPr lang="hu-HU" altLang="hu-HU" sz="2400" dirty="0"/>
              <a:t> der Gonadenanlagen </a:t>
            </a:r>
            <a:r>
              <a:rPr lang="hu-HU" altLang="hu-HU" sz="2400" dirty="0" err="1"/>
              <a:t>erscheinen</a:t>
            </a:r>
            <a:r>
              <a:rPr lang="hu-HU" altLang="hu-HU" sz="2400" dirty="0"/>
              <a:t> </a:t>
            </a:r>
            <a:r>
              <a:rPr lang="hu-HU" altLang="hu-HU" sz="2400" dirty="0" err="1"/>
              <a:t>die</a:t>
            </a:r>
            <a:r>
              <a:rPr lang="hu-HU" altLang="hu-HU" sz="2400" dirty="0"/>
              <a:t> </a:t>
            </a:r>
            <a:r>
              <a:rPr lang="hu-HU" altLang="hu-HU" sz="2400" b="1" dirty="0" err="1">
                <a:solidFill>
                  <a:srgbClr val="C00000"/>
                </a:solidFill>
              </a:rPr>
              <a:t>Urnieren</a:t>
            </a:r>
            <a:r>
              <a:rPr lang="hu-HU" altLang="hu-HU" sz="2400" dirty="0"/>
              <a:t> (</a:t>
            </a:r>
            <a:r>
              <a:rPr lang="hu-HU" altLang="hu-HU" sz="2400" dirty="0" err="1"/>
              <a:t>Mesonephros</a:t>
            </a:r>
            <a:r>
              <a:rPr lang="hu-HU" altLang="hu-HU" sz="2400" dirty="0"/>
              <a:t>), </a:t>
            </a:r>
            <a:r>
              <a:rPr lang="hu-HU" altLang="hu-HU" sz="2400" dirty="0" err="1"/>
              <a:t>die</a:t>
            </a:r>
            <a:r>
              <a:rPr lang="hu-HU" altLang="hu-HU" sz="2400" dirty="0"/>
              <a:t> von den </a:t>
            </a:r>
            <a:r>
              <a:rPr lang="hu-HU" altLang="hu-HU" sz="2400" dirty="0" err="1"/>
              <a:t>später</a:t>
            </a:r>
            <a:r>
              <a:rPr lang="hu-HU" altLang="hu-HU" sz="2400" dirty="0"/>
              <a:t> </a:t>
            </a:r>
            <a:r>
              <a:rPr lang="hu-HU" altLang="hu-HU" sz="2400" dirty="0" err="1"/>
              <a:t>auftretenden</a:t>
            </a:r>
            <a:r>
              <a:rPr lang="hu-HU" altLang="hu-HU" sz="2400" dirty="0"/>
              <a:t> Gonadenanlagen </a:t>
            </a:r>
            <a:r>
              <a:rPr lang="hu-HU" altLang="hu-HU" sz="2400" b="1" dirty="0" err="1">
                <a:solidFill>
                  <a:srgbClr val="C00000"/>
                </a:solidFill>
              </a:rPr>
              <a:t>lateral</a:t>
            </a:r>
            <a:r>
              <a:rPr lang="hu-HU" altLang="hu-HU" sz="2400" dirty="0"/>
              <a:t> </a:t>
            </a:r>
            <a:r>
              <a:rPr lang="hu-HU" altLang="hu-HU" sz="2400" dirty="0" err="1"/>
              <a:t>liegen</a:t>
            </a:r>
            <a:r>
              <a:rPr lang="hu-HU" altLang="hu-HU" sz="2400" dirty="0"/>
              <a:t>.</a:t>
            </a:r>
          </a:p>
          <a:p>
            <a:r>
              <a:rPr lang="hu-HU" altLang="hu-HU" sz="2400" dirty="0" err="1"/>
              <a:t>Ausführungsgang</a:t>
            </a:r>
            <a:r>
              <a:rPr lang="hu-HU" altLang="hu-HU" sz="2400" dirty="0"/>
              <a:t> der </a:t>
            </a:r>
            <a:r>
              <a:rPr lang="hu-HU" altLang="hu-HU" sz="2400" dirty="0" err="1"/>
              <a:t>Urnieren</a:t>
            </a:r>
            <a:r>
              <a:rPr lang="hu-HU" altLang="hu-HU" sz="2400" dirty="0"/>
              <a:t>: der Wolff-Gang (</a:t>
            </a:r>
            <a:r>
              <a:rPr lang="hu-HU" altLang="hu-HU" sz="2400" dirty="0" err="1"/>
              <a:t>Ductus</a:t>
            </a:r>
            <a:r>
              <a:rPr lang="hu-HU" altLang="hu-HU" sz="2400" dirty="0"/>
              <a:t> mesonephridicus).</a:t>
            </a:r>
          </a:p>
          <a:p>
            <a:endParaRPr lang="hu-HU" altLang="hu-HU" sz="2400" dirty="0"/>
          </a:p>
        </p:txBody>
      </p:sp>
    </p:spTree>
    <p:extLst>
      <p:ext uri="{BB962C8B-B14F-4D97-AF65-F5344CB8AC3E}">
        <p14:creationId xmlns:p14="http://schemas.microsoft.com/office/powerpoint/2010/main" val="3443105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28601" y="2362200"/>
            <a:ext cx="470344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hu-HU" altLang="hu-HU" dirty="0">
                <a:latin typeface="Arial" panose="020B0604020202020204" pitchFamily="34" charset="0"/>
                <a:cs typeface="Arial" panose="020B0604020202020204" pitchFamily="34" charset="0"/>
              </a:rPr>
              <a:t>In </a:t>
            </a:r>
            <a:r>
              <a:rPr lang="hu-HU" altLang="hu-HU" dirty="0" err="1">
                <a:latin typeface="Arial" panose="020B0604020202020204" pitchFamily="34" charset="0"/>
                <a:cs typeface="Arial" panose="020B0604020202020204" pitchFamily="34" charset="0"/>
              </a:rPr>
              <a:t>dem</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früheren</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Embryo</a:t>
            </a:r>
            <a:r>
              <a:rPr lang="hu-HU" altLang="hu-HU" dirty="0">
                <a:latin typeface="Arial" panose="020B0604020202020204" pitchFamily="34" charset="0"/>
                <a:cs typeface="Arial" panose="020B0604020202020204" pitchFamily="34" charset="0"/>
              </a:rPr>
              <a:t> (an der 4. </a:t>
            </a:r>
            <a:r>
              <a:rPr lang="hu-HU" altLang="hu-HU" dirty="0" err="1">
                <a:latin typeface="Arial" panose="020B0604020202020204" pitchFamily="34" charset="0"/>
                <a:cs typeface="Arial" panose="020B0604020202020204" pitchFamily="34" charset="0"/>
              </a:rPr>
              <a:t>Woche</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reicht</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das</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intermediäres</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Mesoderm</a:t>
            </a:r>
            <a:r>
              <a:rPr lang="hu-HU" altLang="hu-HU" dirty="0">
                <a:latin typeface="Arial" panose="020B0604020202020204" pitchFamily="34" charset="0"/>
                <a:cs typeface="Arial" panose="020B0604020202020204" pitchFamily="34" charset="0"/>
              </a:rPr>
              <a:t> (und </a:t>
            </a:r>
            <a:r>
              <a:rPr lang="hu-HU" altLang="hu-HU" dirty="0" err="1">
                <a:latin typeface="Arial" panose="020B0604020202020204" pitchFamily="34" charset="0"/>
                <a:cs typeface="Arial" panose="020B0604020202020204" pitchFamily="34" charset="0"/>
              </a:rPr>
              <a:t>damit</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seine</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Abkömmlinge</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die</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die</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verschiedenen</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Nieren</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bilden</a:t>
            </a:r>
            <a:r>
              <a:rPr lang="hu-HU" altLang="hu-HU" dirty="0">
                <a:latin typeface="Arial" panose="020B0604020202020204" pitchFamily="34" charset="0"/>
                <a:cs typeface="Arial" panose="020B0604020202020204" pitchFamily="34" charset="0"/>
              </a:rPr>
              <a:t>) von der </a:t>
            </a:r>
            <a:r>
              <a:rPr lang="hu-HU" altLang="hu-HU" dirty="0" err="1">
                <a:latin typeface="Arial" panose="020B0604020202020204" pitchFamily="34" charset="0"/>
                <a:cs typeface="Arial" panose="020B0604020202020204" pitchFamily="34" charset="0"/>
              </a:rPr>
              <a:t>Halsregion</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fast</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bis</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zur</a:t>
            </a:r>
            <a:r>
              <a:rPr lang="hu-HU" altLang="hu-HU" dirty="0">
                <a:latin typeface="Arial" panose="020B0604020202020204" pitchFamily="34" charset="0"/>
                <a:cs typeface="Arial" panose="020B0604020202020204" pitchFamily="34" charset="0"/>
              </a:rPr>
              <a:t> </a:t>
            </a:r>
            <a:r>
              <a:rPr lang="hu-HU" altLang="hu-HU" dirty="0" err="1">
                <a:latin typeface="Arial" panose="020B0604020202020204" pitchFamily="34" charset="0"/>
                <a:cs typeface="Arial" panose="020B0604020202020204" pitchFamily="34" charset="0"/>
              </a:rPr>
              <a:t>Schwanzknospe</a:t>
            </a:r>
            <a:r>
              <a:rPr lang="hu-HU" altLang="hu-HU" dirty="0">
                <a:latin typeface="Arial" panose="020B0604020202020204" pitchFamily="34" charset="0"/>
                <a:cs typeface="Arial" panose="020B0604020202020204" pitchFamily="34" charset="0"/>
              </a:rPr>
              <a:t>. </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9003"/>
            <a:ext cx="4052975" cy="6858000"/>
          </a:xfrm>
          <a:prstGeom prst="rect">
            <a:avLst/>
          </a:prstGeom>
        </p:spPr>
      </p:pic>
    </p:spTree>
    <p:extLst>
      <p:ext uri="{BB962C8B-B14F-4D97-AF65-F5344CB8AC3E}">
        <p14:creationId xmlns:p14="http://schemas.microsoft.com/office/powerpoint/2010/main" val="3164183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4800600" y="5105400"/>
            <a:ext cx="3009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hu-HU">
                <a:solidFill>
                  <a:schemeClr val="bg2"/>
                </a:solidFill>
                <a:latin typeface="Times New Roman" panose="02020603050405020304" pitchFamily="18" charset="0"/>
              </a:rPr>
              <a:t>Az emberi ősvesék kialakulása</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21" y="0"/>
            <a:ext cx="8061158" cy="6858000"/>
          </a:xfrm>
          <a:prstGeom prst="rect">
            <a:avLst/>
          </a:prstGeom>
        </p:spPr>
      </p:pic>
    </p:spTree>
    <p:extLst>
      <p:ext uri="{BB962C8B-B14F-4D97-AF65-F5344CB8AC3E}">
        <p14:creationId xmlns:p14="http://schemas.microsoft.com/office/powerpoint/2010/main" val="197145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97"/>
            <a:ext cx="6912768" cy="6858794"/>
          </a:xfrm>
          <a:prstGeom prst="rect">
            <a:avLst/>
          </a:prstGeom>
        </p:spPr>
      </p:pic>
      <p:sp>
        <p:nvSpPr>
          <p:cNvPr id="3" name="Szövegdoboz 2">
            <a:extLst>
              <a:ext uri="{FF2B5EF4-FFF2-40B4-BE49-F238E27FC236}">
                <a16:creationId xmlns:a16="http://schemas.microsoft.com/office/drawing/2014/main" id="{71F8DFBF-5B26-4034-8BE5-7BD59EFE4CEC}"/>
              </a:ext>
            </a:extLst>
          </p:cNvPr>
          <p:cNvSpPr txBox="1"/>
          <p:nvPr/>
        </p:nvSpPr>
        <p:spPr>
          <a:xfrm>
            <a:off x="5004048" y="5733256"/>
            <a:ext cx="3923928" cy="954107"/>
          </a:xfrm>
          <a:prstGeom prst="rect">
            <a:avLst/>
          </a:prstGeom>
          <a:noFill/>
        </p:spPr>
        <p:txBody>
          <a:bodyPr wrap="square" rtlCol="0">
            <a:spAutoFit/>
          </a:bodyPr>
          <a:lstStyle/>
          <a:p>
            <a:r>
              <a:rPr lang="hu-HU" sz="1400" dirty="0" err="1"/>
              <a:t>Hier</a:t>
            </a:r>
            <a:r>
              <a:rPr lang="hu-HU" sz="1400" dirty="0"/>
              <a:t> </a:t>
            </a:r>
            <a:r>
              <a:rPr lang="hu-HU" sz="1400" dirty="0" err="1"/>
              <a:t>sieht</a:t>
            </a:r>
            <a:r>
              <a:rPr lang="hu-HU" sz="1400" dirty="0"/>
              <a:t> man </a:t>
            </a:r>
            <a:r>
              <a:rPr lang="hu-HU" sz="1400" dirty="0" err="1"/>
              <a:t>sehr</a:t>
            </a:r>
            <a:r>
              <a:rPr lang="hu-HU" sz="1400" dirty="0"/>
              <a:t> </a:t>
            </a:r>
            <a:r>
              <a:rPr lang="hu-HU" sz="1400" dirty="0" err="1"/>
              <a:t>gut</a:t>
            </a:r>
            <a:r>
              <a:rPr lang="hu-HU" sz="1400" dirty="0"/>
              <a:t> </a:t>
            </a:r>
            <a:r>
              <a:rPr lang="hu-HU" sz="1400" dirty="0" err="1"/>
              <a:t>die</a:t>
            </a:r>
            <a:r>
              <a:rPr lang="hu-HU" sz="1400" dirty="0"/>
              <a:t> </a:t>
            </a:r>
            <a:r>
              <a:rPr lang="hu-HU" sz="1400" b="1" dirty="0" err="1"/>
              <a:t>Urnieren</a:t>
            </a:r>
            <a:r>
              <a:rPr lang="hu-HU" sz="1400" dirty="0"/>
              <a:t> mit </a:t>
            </a:r>
            <a:r>
              <a:rPr lang="hu-HU" sz="1400" b="1" dirty="0" err="1"/>
              <a:t>Urnierentubuli</a:t>
            </a:r>
            <a:r>
              <a:rPr lang="hu-HU" sz="1400" dirty="0"/>
              <a:t>, </a:t>
            </a:r>
            <a:r>
              <a:rPr lang="hu-HU" sz="1400" dirty="0" err="1"/>
              <a:t>die</a:t>
            </a:r>
            <a:r>
              <a:rPr lang="hu-HU" sz="1400" dirty="0"/>
              <a:t> </a:t>
            </a:r>
            <a:r>
              <a:rPr lang="hu-HU" sz="1400" b="1" dirty="0"/>
              <a:t>Gonadenanlagen</a:t>
            </a:r>
            <a:r>
              <a:rPr lang="hu-HU" sz="1400" dirty="0"/>
              <a:t>, und </a:t>
            </a:r>
            <a:r>
              <a:rPr lang="hu-HU" sz="1400" dirty="0" err="1"/>
              <a:t>die</a:t>
            </a:r>
            <a:r>
              <a:rPr lang="hu-HU" sz="1400" dirty="0"/>
              <a:t> </a:t>
            </a:r>
            <a:r>
              <a:rPr lang="hu-HU" sz="1400" dirty="0" err="1"/>
              <a:t>beiden</a:t>
            </a:r>
            <a:r>
              <a:rPr lang="hu-HU" sz="1400" dirty="0"/>
              <a:t> </a:t>
            </a:r>
            <a:r>
              <a:rPr lang="hu-HU" sz="1400" b="1" dirty="0" err="1"/>
              <a:t>Keimdrüsenbänder</a:t>
            </a:r>
            <a:r>
              <a:rPr lang="hu-HU" sz="1400" dirty="0"/>
              <a:t> (4 und 5; </a:t>
            </a:r>
            <a:r>
              <a:rPr lang="hu-HU" sz="1400" dirty="0" err="1"/>
              <a:t>siehe</a:t>
            </a:r>
            <a:r>
              <a:rPr lang="hu-HU" sz="1400" dirty="0"/>
              <a:t> </a:t>
            </a:r>
            <a:r>
              <a:rPr lang="hu-HU" sz="1400" dirty="0" err="1"/>
              <a:t>später</a:t>
            </a:r>
            <a:r>
              <a:rPr lang="hu-HU" sz="1400" dirty="0"/>
              <a:t>)!</a:t>
            </a:r>
            <a:endParaRPr lang="de-DE" dirty="0"/>
          </a:p>
        </p:txBody>
      </p:sp>
    </p:spTree>
    <p:extLst>
      <p:ext uri="{BB962C8B-B14F-4D97-AF65-F5344CB8AC3E}">
        <p14:creationId xmlns:p14="http://schemas.microsoft.com/office/powerpoint/2010/main" val="2402187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
            <a:ext cx="4211960" cy="6857071"/>
          </a:xfrm>
          <a:prstGeom prst="rect">
            <a:avLst/>
          </a:prstGeo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 y="0"/>
            <a:ext cx="2232248" cy="6851284"/>
          </a:xfrm>
          <a:prstGeom prst="rect">
            <a:avLst/>
          </a:prstGeom>
        </p:spPr>
      </p:pic>
      <p:sp>
        <p:nvSpPr>
          <p:cNvPr id="4" name="Szövegdoboz 3">
            <a:extLst>
              <a:ext uri="{FF2B5EF4-FFF2-40B4-BE49-F238E27FC236}">
                <a16:creationId xmlns:a16="http://schemas.microsoft.com/office/drawing/2014/main" id="{9276B29D-F0C8-4222-8348-80554B4DB3C0}"/>
              </a:ext>
            </a:extLst>
          </p:cNvPr>
          <p:cNvSpPr txBox="1"/>
          <p:nvPr/>
        </p:nvSpPr>
        <p:spPr>
          <a:xfrm>
            <a:off x="1864829" y="224473"/>
            <a:ext cx="2880320" cy="1600438"/>
          </a:xfrm>
          <a:prstGeom prst="rect">
            <a:avLst/>
          </a:prstGeom>
          <a:noFill/>
        </p:spPr>
        <p:txBody>
          <a:bodyPr wrap="square" rtlCol="0">
            <a:spAutoFit/>
          </a:bodyPr>
          <a:lstStyle/>
          <a:p>
            <a:r>
              <a:rPr lang="hu-HU" sz="1400" dirty="0" err="1"/>
              <a:t>Menschliches</a:t>
            </a:r>
            <a:r>
              <a:rPr lang="hu-HU" sz="1400" dirty="0"/>
              <a:t> </a:t>
            </a:r>
            <a:r>
              <a:rPr lang="hu-HU" sz="1400" dirty="0" err="1"/>
              <a:t>Embryo</a:t>
            </a:r>
            <a:r>
              <a:rPr lang="hu-HU" sz="1400" dirty="0"/>
              <a:t>, 12 </a:t>
            </a:r>
            <a:r>
              <a:rPr lang="hu-HU" sz="1400" dirty="0" smtClean="0"/>
              <a:t>mm</a:t>
            </a:r>
            <a:r>
              <a:rPr lang="hu-HU" sz="1400" dirty="0"/>
              <a:t>; Gonadenanlage: </a:t>
            </a:r>
            <a:r>
              <a:rPr lang="hu-HU" sz="1400" dirty="0" err="1"/>
              <a:t>sieht</a:t>
            </a:r>
            <a:r>
              <a:rPr lang="hu-HU" sz="1400" dirty="0"/>
              <a:t> man </a:t>
            </a:r>
            <a:r>
              <a:rPr lang="hu-HU" sz="1400" dirty="0" err="1"/>
              <a:t>nur</a:t>
            </a:r>
            <a:r>
              <a:rPr lang="hu-HU" sz="1400" dirty="0"/>
              <a:t> </a:t>
            </a:r>
            <a:r>
              <a:rPr lang="hu-HU" sz="1400" dirty="0" err="1"/>
              <a:t>noch</a:t>
            </a:r>
            <a:r>
              <a:rPr lang="hu-HU" sz="1400" dirty="0"/>
              <a:t> </a:t>
            </a:r>
            <a:r>
              <a:rPr lang="hu-HU" sz="1400" dirty="0" err="1"/>
              <a:t>eine</a:t>
            </a:r>
            <a:r>
              <a:rPr lang="hu-HU" sz="1400" dirty="0"/>
              <a:t> </a:t>
            </a:r>
            <a:r>
              <a:rPr lang="hu-HU" sz="1400" dirty="0" err="1"/>
              <a:t>Verdickung</a:t>
            </a:r>
            <a:r>
              <a:rPr lang="hu-HU" sz="1400" dirty="0"/>
              <a:t> des </a:t>
            </a:r>
            <a:r>
              <a:rPr lang="hu-HU" sz="1400" dirty="0" err="1"/>
              <a:t>Zölomepithels</a:t>
            </a:r>
            <a:r>
              <a:rPr lang="hu-HU" sz="1400" dirty="0"/>
              <a:t> (</a:t>
            </a:r>
            <a:r>
              <a:rPr lang="hu-HU" sz="1400" dirty="0" err="1"/>
              <a:t>schwarze</a:t>
            </a:r>
            <a:r>
              <a:rPr lang="hu-HU" sz="1400" dirty="0"/>
              <a:t> </a:t>
            </a:r>
            <a:r>
              <a:rPr lang="hu-HU" sz="1400" dirty="0" err="1"/>
              <a:t>Pfeilen</a:t>
            </a:r>
            <a:r>
              <a:rPr lang="hu-HU" sz="1400" dirty="0"/>
              <a:t>). D: </a:t>
            </a:r>
            <a:r>
              <a:rPr lang="hu-HU" sz="1400" dirty="0" err="1"/>
              <a:t>Darmrohr</a:t>
            </a:r>
            <a:r>
              <a:rPr lang="hu-HU" sz="1400" dirty="0"/>
              <a:t>, </a:t>
            </a:r>
            <a:br>
              <a:rPr lang="hu-HU" sz="1400" dirty="0"/>
            </a:br>
            <a:r>
              <a:rPr lang="hu-HU" sz="1400" dirty="0"/>
              <a:t>N: </a:t>
            </a:r>
            <a:r>
              <a:rPr lang="hu-HU" sz="1400" dirty="0" err="1"/>
              <a:t>Neuralrohr</a:t>
            </a:r>
            <a:r>
              <a:rPr lang="hu-HU" sz="1400" dirty="0"/>
              <a:t>, </a:t>
            </a:r>
            <a:br>
              <a:rPr lang="hu-HU" sz="1400" dirty="0"/>
            </a:br>
            <a:r>
              <a:rPr lang="hu-HU" sz="1400" dirty="0"/>
              <a:t>A: Aorta</a:t>
            </a:r>
            <a:endParaRPr lang="de-DE" sz="1400" dirty="0"/>
          </a:p>
        </p:txBody>
      </p:sp>
      <p:sp>
        <p:nvSpPr>
          <p:cNvPr id="6" name="Szövegdoboz 5">
            <a:extLst>
              <a:ext uri="{FF2B5EF4-FFF2-40B4-BE49-F238E27FC236}">
                <a16:creationId xmlns:a16="http://schemas.microsoft.com/office/drawing/2014/main" id="{FAADB520-507B-4117-A38B-CCA9774FCC10}"/>
              </a:ext>
            </a:extLst>
          </p:cNvPr>
          <p:cNvSpPr txBox="1"/>
          <p:nvPr/>
        </p:nvSpPr>
        <p:spPr>
          <a:xfrm>
            <a:off x="2823170" y="3490734"/>
            <a:ext cx="2376264" cy="2462213"/>
          </a:xfrm>
          <a:prstGeom prst="rect">
            <a:avLst/>
          </a:prstGeom>
          <a:noFill/>
        </p:spPr>
        <p:txBody>
          <a:bodyPr wrap="square" rtlCol="0">
            <a:spAutoFit/>
          </a:bodyPr>
          <a:lstStyle/>
          <a:p>
            <a:r>
              <a:rPr lang="hu-HU" sz="1400" dirty="0" err="1"/>
              <a:t>Menschliches</a:t>
            </a:r>
            <a:r>
              <a:rPr lang="hu-HU" sz="1400" dirty="0"/>
              <a:t> </a:t>
            </a:r>
            <a:r>
              <a:rPr lang="hu-HU" sz="1400" dirty="0" err="1"/>
              <a:t>Embryo</a:t>
            </a:r>
            <a:r>
              <a:rPr lang="hu-HU" sz="1400" dirty="0"/>
              <a:t>, 15 mm; Gonadenanlage (</a:t>
            </a:r>
            <a:r>
              <a:rPr lang="hu-HU" sz="1400" dirty="0" err="1"/>
              <a:t>unten</a:t>
            </a:r>
            <a:r>
              <a:rPr lang="hu-HU" sz="1400" dirty="0"/>
              <a:t>) und </a:t>
            </a:r>
            <a:r>
              <a:rPr lang="hu-HU" sz="1400" dirty="0" err="1"/>
              <a:t>Urniere</a:t>
            </a:r>
            <a:r>
              <a:rPr lang="hu-HU" sz="1400" dirty="0"/>
              <a:t> </a:t>
            </a:r>
            <a:r>
              <a:rPr lang="hu-HU" sz="1400" dirty="0" err="1"/>
              <a:t>darüber</a:t>
            </a:r>
            <a:r>
              <a:rPr lang="hu-HU" sz="1400" dirty="0"/>
              <a:t> (</a:t>
            </a:r>
            <a:r>
              <a:rPr lang="hu-HU" sz="1400" dirty="0" err="1"/>
              <a:t>sollte</a:t>
            </a:r>
            <a:r>
              <a:rPr lang="hu-HU" sz="1400" dirty="0"/>
              <a:t> </a:t>
            </a:r>
            <a:r>
              <a:rPr lang="hu-HU" sz="1400" dirty="0" err="1"/>
              <a:t>eher</a:t>
            </a:r>
            <a:r>
              <a:rPr lang="hu-HU" sz="1400" dirty="0"/>
              <a:t> </a:t>
            </a:r>
            <a:r>
              <a:rPr lang="hu-HU" sz="1400" dirty="0" err="1"/>
              <a:t>dorsolateral</a:t>
            </a:r>
            <a:r>
              <a:rPr lang="hu-HU" sz="1400" dirty="0"/>
              <a:t> </a:t>
            </a:r>
            <a:r>
              <a:rPr lang="hu-HU" sz="1400" dirty="0" err="1"/>
              <a:t>liegen</a:t>
            </a:r>
            <a:r>
              <a:rPr lang="hu-HU" sz="1400" dirty="0"/>
              <a:t>). Mesenterium </a:t>
            </a:r>
            <a:r>
              <a:rPr lang="hu-HU" sz="1400" dirty="0" err="1"/>
              <a:t>würde</a:t>
            </a:r>
            <a:r>
              <a:rPr lang="hu-HU" sz="1400" dirty="0"/>
              <a:t> am </a:t>
            </a:r>
            <a:r>
              <a:rPr lang="hu-HU" sz="1400" dirty="0" err="1"/>
              <a:t>rechten</a:t>
            </a:r>
            <a:r>
              <a:rPr lang="hu-HU" sz="1400" dirty="0"/>
              <a:t> </a:t>
            </a:r>
            <a:r>
              <a:rPr lang="hu-HU" sz="1400" dirty="0" err="1"/>
              <a:t>Bildrand</a:t>
            </a:r>
            <a:r>
              <a:rPr lang="hu-HU" sz="1400" dirty="0"/>
              <a:t>, </a:t>
            </a:r>
            <a:r>
              <a:rPr lang="hu-HU" sz="1400" dirty="0" err="1"/>
              <a:t>unten</a:t>
            </a:r>
            <a:r>
              <a:rPr lang="hu-HU" sz="1400" dirty="0"/>
              <a:t>. </a:t>
            </a:r>
            <a:br>
              <a:rPr lang="hu-HU" sz="1400" dirty="0"/>
            </a:br>
            <a:r>
              <a:rPr lang="hu-HU" sz="1400" dirty="0"/>
              <a:t>1: </a:t>
            </a:r>
            <a:r>
              <a:rPr lang="hu-HU" sz="1400" dirty="0" err="1"/>
              <a:t>Urnieren-Glomerulus</a:t>
            </a:r>
            <a:r>
              <a:rPr lang="hu-HU" sz="1400" dirty="0"/>
              <a:t>, </a:t>
            </a:r>
            <a:br>
              <a:rPr lang="hu-HU" sz="1400" dirty="0"/>
            </a:br>
            <a:r>
              <a:rPr lang="hu-HU" sz="1400" dirty="0"/>
              <a:t>2: </a:t>
            </a:r>
            <a:r>
              <a:rPr lang="hu-HU" sz="1400" dirty="0" err="1"/>
              <a:t>Urnierentubulus</a:t>
            </a:r>
            <a:r>
              <a:rPr lang="hu-HU" sz="1400" dirty="0"/>
              <a:t>, </a:t>
            </a:r>
            <a:br>
              <a:rPr lang="hu-HU" sz="1400" dirty="0"/>
            </a:br>
            <a:r>
              <a:rPr lang="hu-HU" sz="1400" dirty="0"/>
              <a:t>3: Wolff-Gang, </a:t>
            </a:r>
            <a:br>
              <a:rPr lang="hu-HU" sz="1400" dirty="0"/>
            </a:br>
            <a:r>
              <a:rPr lang="hu-HU" sz="1400" dirty="0"/>
              <a:t>4: Gonadenanlage</a:t>
            </a:r>
            <a:endParaRPr lang="de-DE" sz="1400" dirty="0"/>
          </a:p>
        </p:txBody>
      </p:sp>
      <p:cxnSp>
        <p:nvCxnSpPr>
          <p:cNvPr id="7" name="Egyenes összekötő nyíllal 6">
            <a:extLst>
              <a:ext uri="{FF2B5EF4-FFF2-40B4-BE49-F238E27FC236}">
                <a16:creationId xmlns:a16="http://schemas.microsoft.com/office/drawing/2014/main" id="{F876AAA1-4F25-45C6-B1B6-410D0D4DBC61}"/>
              </a:ext>
            </a:extLst>
          </p:cNvPr>
          <p:cNvCxnSpPr/>
          <p:nvPr/>
        </p:nvCxnSpPr>
        <p:spPr>
          <a:xfrm flipH="1">
            <a:off x="2123728" y="2049383"/>
            <a:ext cx="864096" cy="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a:extLst>
              <a:ext uri="{FF2B5EF4-FFF2-40B4-BE49-F238E27FC236}">
                <a16:creationId xmlns:a16="http://schemas.microsoft.com/office/drawing/2014/main" id="{6F06E894-D4AF-4350-AEF8-5B66E3450C5E}"/>
              </a:ext>
            </a:extLst>
          </p:cNvPr>
          <p:cNvCxnSpPr/>
          <p:nvPr/>
        </p:nvCxnSpPr>
        <p:spPr>
          <a:xfrm flipH="1">
            <a:off x="4283968" y="5589240"/>
            <a:ext cx="864096" cy="0"/>
          </a:xfrm>
          <a:prstGeom prst="straightConnector1">
            <a:avLst/>
          </a:prstGeom>
          <a:ln w="444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pPr>
              <a:defRPr/>
            </a:pPr>
            <a:r>
              <a:rPr lang="hu-HU" sz="2400" dirty="0" err="1">
                <a:latin typeface="Arial" panose="020B0604020202020204" pitchFamily="34" charset="0"/>
                <a:cs typeface="Arial" panose="020B0604020202020204" pitchFamily="34" charset="0"/>
              </a:rPr>
              <a:t>Weitere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Entwicklung</a:t>
            </a:r>
            <a:r>
              <a:rPr lang="hu-HU" sz="2400" dirty="0">
                <a:latin typeface="Arial" panose="020B0604020202020204" pitchFamily="34" charset="0"/>
                <a:cs typeface="Arial" panose="020B0604020202020204" pitchFamily="34" charset="0"/>
              </a:rPr>
              <a:t> der GA: </a:t>
            </a:r>
            <a:r>
              <a:rPr lang="hu-HU" sz="2400" dirty="0" err="1">
                <a:latin typeface="Arial" panose="020B0604020202020204" pitchFamily="34" charset="0"/>
                <a:cs typeface="Arial" panose="020B0604020202020204" pitchFamily="34" charset="0"/>
              </a:rPr>
              <a:t>verdicktes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Zölomepithel</a:t>
            </a:r>
            <a:r>
              <a:rPr lang="hu-HU" sz="2400" dirty="0">
                <a:latin typeface="Arial" panose="020B0604020202020204" pitchFamily="34" charset="0"/>
                <a:cs typeface="Arial" panose="020B0604020202020204" pitchFamily="34" charset="0"/>
              </a:rPr>
              <a:t> (ZE) </a:t>
            </a:r>
            <a:r>
              <a:rPr lang="hu-HU" sz="2400" dirty="0" err="1">
                <a:latin typeface="Arial" panose="020B0604020202020204" pitchFamily="34" charset="0"/>
                <a:cs typeface="Arial" panose="020B0604020202020204" pitchFamily="34" charset="0"/>
              </a:rPr>
              <a:t>lä</a:t>
            </a:r>
            <a:r>
              <a:rPr lang="el-GR" sz="2400" dirty="0">
                <a:latin typeface="Arial" panose="020B0604020202020204" pitchFamily="34" charset="0"/>
                <a:cs typeface="Arial" panose="020B0604020202020204" pitchFamily="34" charset="0"/>
              </a:rPr>
              <a:t>β</a:t>
            </a:r>
            <a:r>
              <a:rPr lang="hu-HU" sz="2400" dirty="0">
                <a:latin typeface="Arial" panose="020B0604020202020204" pitchFamily="34" charset="0"/>
                <a:cs typeface="Arial" panose="020B0604020202020204" pitchFamily="34" charset="0"/>
              </a:rPr>
              <a:t>t </a:t>
            </a:r>
            <a:r>
              <a:rPr lang="hu-HU" sz="2400" dirty="0" err="1">
                <a:latin typeface="Arial" panose="020B0604020202020204" pitchFamily="34" charset="0"/>
                <a:cs typeface="Arial" panose="020B0604020202020204" pitchFamily="34" charset="0"/>
              </a:rPr>
              <a:t>Epithelsträngen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Keimstränge</a:t>
            </a:r>
            <a:r>
              <a:rPr lang="hu-HU" sz="2400" dirty="0">
                <a:latin typeface="Arial" panose="020B0604020202020204" pitchFamily="34" charset="0"/>
                <a:cs typeface="Arial" panose="020B0604020202020204" pitchFamily="34" charset="0"/>
              </a:rPr>
              <a:t>; sex </a:t>
            </a:r>
            <a:r>
              <a:rPr lang="hu-HU" sz="2400" dirty="0" err="1">
                <a:latin typeface="Arial" panose="020B0604020202020204" pitchFamily="34" charset="0"/>
                <a:cs typeface="Arial" panose="020B0604020202020204" pitchFamily="34" charset="0"/>
              </a:rPr>
              <a:t>cords</a:t>
            </a:r>
            <a:r>
              <a:rPr lang="hu-HU" sz="2400" dirty="0">
                <a:latin typeface="Arial" panose="020B0604020202020204" pitchFamily="34" charset="0"/>
                <a:cs typeface="Arial" panose="020B0604020202020204" pitchFamily="34" charset="0"/>
              </a:rPr>
              <a:t>) in </a:t>
            </a:r>
            <a:r>
              <a:rPr lang="hu-HU" sz="2400" dirty="0" err="1">
                <a:latin typeface="Arial" panose="020B0604020202020204" pitchFamily="34" charset="0"/>
                <a:cs typeface="Arial" panose="020B0604020202020204" pitchFamily="34" charset="0"/>
              </a:rPr>
              <a:t>das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Mesenchym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wachsen</a:t>
            </a:r>
            <a:r>
              <a:rPr lang="hu-HU" sz="2400" dirty="0">
                <a:latin typeface="Arial" panose="020B0604020202020204" pitchFamily="34" charset="0"/>
                <a:cs typeface="Arial" panose="020B0604020202020204" pitchFamily="34" charset="0"/>
              </a:rPr>
              <a:t>.</a:t>
            </a:r>
          </a:p>
          <a:p>
            <a:pPr>
              <a:defRPr/>
            </a:pPr>
            <a:endParaRPr lang="hu-HU" sz="2400" dirty="0">
              <a:latin typeface="Arial" panose="020B0604020202020204" pitchFamily="34" charset="0"/>
              <a:cs typeface="Arial" panose="020B0604020202020204" pitchFamily="34" charset="0"/>
            </a:endParaRPr>
          </a:p>
          <a:p>
            <a:pPr>
              <a:defRPr/>
            </a:pPr>
            <a:r>
              <a:rPr lang="hu-HU" sz="2400" dirty="0">
                <a:latin typeface="Arial" panose="020B0604020202020204" pitchFamily="34" charset="0"/>
                <a:cs typeface="Arial" panose="020B0604020202020204" pitchFamily="34" charset="0"/>
              </a:rPr>
              <a:t>Die </a:t>
            </a:r>
            <a:r>
              <a:rPr lang="hu-HU" sz="2400" dirty="0" err="1">
                <a:latin typeface="Arial" panose="020B0604020202020204" pitchFamily="34" charset="0"/>
                <a:cs typeface="Arial" panose="020B0604020202020204" pitchFamily="34" charset="0"/>
              </a:rPr>
              <a:t>PGCs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migrieren</a:t>
            </a:r>
            <a:r>
              <a:rPr lang="hu-HU" sz="2400" dirty="0">
                <a:latin typeface="Arial" panose="020B0604020202020204" pitchFamily="34" charset="0"/>
                <a:cs typeface="Arial" panose="020B0604020202020204" pitchFamily="34" charset="0"/>
              </a:rPr>
              <a:t> in </a:t>
            </a:r>
            <a:r>
              <a:rPr lang="hu-HU" sz="2400" dirty="0" err="1">
                <a:latin typeface="Arial" panose="020B0604020202020204" pitchFamily="34" charset="0"/>
                <a:cs typeface="Arial" panose="020B0604020202020204" pitchFamily="34" charset="0"/>
              </a:rPr>
              <a:t>diese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Epithelsträngen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hinein</a:t>
            </a:r>
            <a:r>
              <a:rPr lang="hu-HU" sz="2400" dirty="0">
                <a:latin typeface="Arial" panose="020B0604020202020204" pitchFamily="34" charset="0"/>
                <a:cs typeface="Arial" panose="020B0604020202020204" pitchFamily="34" charset="0"/>
              </a:rPr>
              <a:t>.</a:t>
            </a:r>
          </a:p>
          <a:p>
            <a:pPr>
              <a:buFont typeface="Monotype Sorts" pitchFamily="2" charset="2"/>
              <a:buChar char="n"/>
              <a:defRPr/>
            </a:pPr>
            <a:endParaRPr lang="de-D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55777" y="0"/>
            <a:ext cx="6588224" cy="6845061"/>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9" y="-14246"/>
            <a:ext cx="2531387" cy="2281093"/>
          </a:xfrm>
          <a:prstGeom prst="rect">
            <a:avLst/>
          </a:prstGeom>
        </p:spPr>
      </p:pic>
      <p:sp>
        <p:nvSpPr>
          <p:cNvPr id="6" name="Szövegdoboz 5"/>
          <p:cNvSpPr txBox="1"/>
          <p:nvPr/>
        </p:nvSpPr>
        <p:spPr>
          <a:xfrm>
            <a:off x="82315" y="2737948"/>
            <a:ext cx="2448273" cy="1200329"/>
          </a:xfrm>
          <a:prstGeom prst="rect">
            <a:avLst/>
          </a:prstGeom>
          <a:noFill/>
        </p:spPr>
        <p:txBody>
          <a:bodyPr wrap="square" rtlCol="0">
            <a:spAutoFit/>
          </a:bodyPr>
          <a:lstStyle/>
          <a:p>
            <a:r>
              <a:rPr lang="hu-HU" dirty="0" err="1"/>
              <a:t>Frühestes</a:t>
            </a:r>
            <a:r>
              <a:rPr lang="hu-HU" dirty="0"/>
              <a:t> </a:t>
            </a:r>
            <a:r>
              <a:rPr lang="hu-HU" dirty="0" err="1"/>
              <a:t>Stadium</a:t>
            </a:r>
            <a:r>
              <a:rPr lang="hu-HU" dirty="0"/>
              <a:t> der Gonadenanlage: </a:t>
            </a:r>
            <a:r>
              <a:rPr lang="hu-HU" dirty="0" err="1"/>
              <a:t>Verdickung</a:t>
            </a:r>
            <a:r>
              <a:rPr lang="hu-HU" dirty="0"/>
              <a:t> des </a:t>
            </a:r>
            <a:r>
              <a:rPr lang="hu-HU" dirty="0" err="1"/>
              <a:t>Zölomepithels</a:t>
            </a:r>
            <a:endParaRPr lang="de-DE" dirty="0"/>
          </a:p>
        </p:txBody>
      </p:sp>
      <p:cxnSp>
        <p:nvCxnSpPr>
          <p:cNvPr id="8" name="Egyenes összekötő nyíllal 7"/>
          <p:cNvCxnSpPr/>
          <p:nvPr/>
        </p:nvCxnSpPr>
        <p:spPr>
          <a:xfrm flipV="1">
            <a:off x="467544" y="1916832"/>
            <a:ext cx="0" cy="8211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969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683568" y="1412776"/>
            <a:ext cx="7772400" cy="4897438"/>
          </a:xfrm>
        </p:spPr>
        <p:txBody>
          <a:bodyPr/>
          <a:lstStyle/>
          <a:p>
            <a:pPr>
              <a:defRPr/>
            </a:pPr>
            <a:r>
              <a:rPr lang="hu-HU" sz="2200" dirty="0" err="1">
                <a:latin typeface="Arial" panose="020B0604020202020204" pitchFamily="34" charset="0"/>
                <a:cs typeface="Arial" panose="020B0604020202020204" pitchFamily="34" charset="0"/>
              </a:rPr>
              <a:t>Differenzierung</a:t>
            </a:r>
            <a:r>
              <a:rPr lang="hu-HU" sz="2200" dirty="0">
                <a:latin typeface="Arial" panose="020B0604020202020204" pitchFamily="34" charset="0"/>
                <a:cs typeface="Arial" panose="020B0604020202020204" pitchFamily="34" charset="0"/>
              </a:rPr>
              <a:t> des </a:t>
            </a:r>
            <a:r>
              <a:rPr lang="hu-HU" sz="2200" dirty="0" err="1">
                <a:latin typeface="Arial" panose="020B0604020202020204" pitchFamily="34" charset="0"/>
                <a:cs typeface="Arial" panose="020B0604020202020204" pitchFamily="34" charset="0"/>
              </a:rPr>
              <a:t>Hodens</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beginnt</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früher</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als</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die</a:t>
            </a:r>
            <a:r>
              <a:rPr lang="hu-HU" sz="2200" dirty="0">
                <a:latin typeface="Arial" panose="020B0604020202020204" pitchFamily="34" charset="0"/>
                <a:cs typeface="Arial" panose="020B0604020202020204" pitchFamily="34" charset="0"/>
              </a:rPr>
              <a:t> des </a:t>
            </a:r>
            <a:r>
              <a:rPr lang="hu-HU" sz="2200" dirty="0" err="1">
                <a:latin typeface="Arial" panose="020B0604020202020204" pitchFamily="34" charset="0"/>
                <a:cs typeface="Arial" panose="020B0604020202020204" pitchFamily="34" charset="0"/>
              </a:rPr>
              <a:t>Ovars</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Keimstränge</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wachsen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tief</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ins</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Mesenchym</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dann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verlieren</a:t>
            </a:r>
            <a:r>
              <a:rPr lang="hu-HU" sz="2200" dirty="0">
                <a:latin typeface="Arial" panose="020B0604020202020204" pitchFamily="34" charset="0"/>
                <a:cs typeface="Arial" panose="020B0604020202020204" pitchFamily="34" charset="0"/>
              </a:rPr>
              <a:t> den Kontakt mit </a:t>
            </a:r>
            <a:r>
              <a:rPr lang="hu-HU" sz="2200" dirty="0" err="1">
                <a:latin typeface="Arial" panose="020B0604020202020204" pitchFamily="34" charset="0"/>
                <a:cs typeface="Arial" panose="020B0604020202020204" pitchFamily="34" charset="0"/>
              </a:rPr>
              <a:t>Zölomepithel</a:t>
            </a:r>
            <a:r>
              <a:rPr lang="hu-HU" sz="2200" dirty="0">
                <a:latin typeface="Arial" panose="020B0604020202020204" pitchFamily="34" charset="0"/>
                <a:cs typeface="Arial" panose="020B0604020202020204" pitchFamily="34" charset="0"/>
              </a:rPr>
              <a:t> </a:t>
            </a:r>
            <a:r>
              <a:rPr lang="hu-HU" sz="2200" dirty="0">
                <a:latin typeface="Arial" panose="020B0604020202020204" pitchFamily="34" charset="0"/>
                <a:cs typeface="Arial" panose="020B0604020202020204" pitchFamily="34" charset="0"/>
                <a:sym typeface="Symbol" pitchFamily="18" charset="2"/>
              </a:rPr>
              <a:t></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dadurch</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erscheint</a:t>
            </a:r>
            <a:r>
              <a:rPr lang="hu-HU" sz="2200" dirty="0">
                <a:latin typeface="Arial" panose="020B0604020202020204" pitchFamily="34" charset="0"/>
                <a:cs typeface="Arial" panose="020B0604020202020204" pitchFamily="34" charset="0"/>
              </a:rPr>
              <a:t> die </a:t>
            </a:r>
            <a:r>
              <a:rPr lang="hu-HU" sz="2200" dirty="0" err="1">
                <a:latin typeface="Arial" panose="020B0604020202020204" pitchFamily="34" charset="0"/>
                <a:cs typeface="Arial" panose="020B0604020202020204" pitchFamily="34" charset="0"/>
              </a:rPr>
              <a:t>Anlage</a:t>
            </a:r>
            <a:r>
              <a:rPr lang="hu-HU" sz="2200" dirty="0">
                <a:latin typeface="Arial" panose="020B0604020202020204" pitchFamily="34" charset="0"/>
                <a:cs typeface="Arial" panose="020B0604020202020204" pitchFamily="34" charset="0"/>
              </a:rPr>
              <a:t> der </a:t>
            </a:r>
            <a:r>
              <a:rPr lang="hu-HU" sz="2200" dirty="0" err="1">
                <a:latin typeface="Arial" panose="020B0604020202020204" pitchFamily="34" charset="0"/>
                <a:cs typeface="Arial" panose="020B0604020202020204" pitchFamily="34" charset="0"/>
              </a:rPr>
              <a:t>Tunica</a:t>
            </a:r>
            <a:r>
              <a:rPr lang="hu-HU" sz="2200" dirty="0">
                <a:latin typeface="Arial" panose="020B0604020202020204" pitchFamily="34" charset="0"/>
                <a:cs typeface="Arial" panose="020B0604020202020204" pitchFamily="34" charset="0"/>
              </a:rPr>
              <a:t> albuginea </a:t>
            </a:r>
            <a:r>
              <a:rPr lang="hu-HU" sz="2200" dirty="0">
                <a:latin typeface="Arial" panose="020B0604020202020204" pitchFamily="34" charset="0"/>
                <a:cs typeface="Arial" panose="020B0604020202020204" pitchFamily="34" charset="0"/>
                <a:sym typeface="Symbol" pitchFamily="18" charset="2"/>
              </a:rPr>
              <a:t></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dann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die</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Stränge</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differenzieren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sich</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zum</a:t>
            </a:r>
            <a:r>
              <a:rPr lang="hu-HU" sz="2200" dirty="0">
                <a:latin typeface="Arial" panose="020B0604020202020204" pitchFamily="34" charset="0"/>
                <a:cs typeface="Arial" panose="020B0604020202020204" pitchFamily="34" charset="0"/>
              </a:rPr>
              <a:t> Tubuli seminiferi (und </a:t>
            </a:r>
            <a:r>
              <a:rPr lang="hu-HU" sz="2200" dirty="0" err="1">
                <a:latin typeface="Arial" panose="020B0604020202020204" pitchFamily="34" charset="0"/>
                <a:cs typeface="Arial" panose="020B0604020202020204" pitchFamily="34" charset="0"/>
              </a:rPr>
              <a:t>sie</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bleiben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ohne</a:t>
            </a:r>
            <a:r>
              <a:rPr lang="hu-HU" sz="2200" dirty="0">
                <a:latin typeface="Arial" panose="020B0604020202020204" pitchFamily="34" charset="0"/>
                <a:cs typeface="Arial" panose="020B0604020202020204" pitchFamily="34" charset="0"/>
              </a:rPr>
              <a:t> Lumen </a:t>
            </a:r>
            <a:r>
              <a:rPr lang="hu-HU" sz="2200" dirty="0" err="1">
                <a:latin typeface="Arial" panose="020B0604020202020204" pitchFamily="34" charset="0"/>
                <a:cs typeface="Arial" panose="020B0604020202020204" pitchFamily="34" charset="0"/>
              </a:rPr>
              <a:t>bis</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Pubertät</a:t>
            </a:r>
            <a:r>
              <a:rPr lang="hu-HU" sz="2200" dirty="0">
                <a:latin typeface="Arial" panose="020B0604020202020204" pitchFamily="34" charset="0"/>
                <a:cs typeface="Arial" panose="020B0604020202020204" pitchFamily="34" charset="0"/>
              </a:rPr>
              <a:t>). </a:t>
            </a:r>
          </a:p>
          <a:p>
            <a:pPr>
              <a:defRPr/>
            </a:pPr>
            <a:r>
              <a:rPr lang="hu-HU" sz="2200" b="1" dirty="0" err="1">
                <a:latin typeface="Arial" panose="020B0604020202020204" pitchFamily="34" charset="0"/>
                <a:cs typeface="Arial" panose="020B0604020202020204" pitchFamily="34" charset="0"/>
              </a:rPr>
              <a:t>Epithelzellen</a:t>
            </a:r>
            <a:r>
              <a:rPr lang="hu-HU" sz="2200" b="1" dirty="0">
                <a:latin typeface="Arial" panose="020B0604020202020204" pitchFamily="34" charset="0"/>
                <a:cs typeface="Arial" panose="020B0604020202020204" pitchFamily="34" charset="0"/>
              </a:rPr>
              <a:t> der </a:t>
            </a:r>
            <a:r>
              <a:rPr lang="hu-HU" sz="2200" b="1" dirty="0" err="1">
                <a:latin typeface="Arial" panose="020B0604020202020204" pitchFamily="34" charset="0"/>
                <a:cs typeface="Arial" panose="020B0604020202020204" pitchFamily="34" charset="0"/>
              </a:rPr>
              <a:t>Stränge</a:t>
            </a:r>
            <a:r>
              <a:rPr lang="hu-HU" sz="2200" b="1"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differenzieren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sich</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zum</a:t>
            </a:r>
            <a:r>
              <a:rPr lang="hu-HU" sz="2200" dirty="0">
                <a:latin typeface="Arial" panose="020B0604020202020204" pitchFamily="34" charset="0"/>
                <a:cs typeface="Arial" panose="020B0604020202020204" pitchFamily="34" charset="0"/>
              </a:rPr>
              <a:t> </a:t>
            </a:r>
            <a:r>
              <a:rPr lang="hu-HU" sz="2200" b="1" dirty="0">
                <a:latin typeface="Arial" panose="020B0604020202020204" pitchFamily="34" charset="0"/>
                <a:cs typeface="Arial" panose="020B0604020202020204" pitchFamily="34" charset="0"/>
              </a:rPr>
              <a:t>Sertoli-</a:t>
            </a:r>
            <a:r>
              <a:rPr lang="hu-HU" sz="2200" b="1" dirty="0" err="1">
                <a:latin typeface="Arial" panose="020B0604020202020204" pitchFamily="34" charset="0"/>
                <a:cs typeface="Arial" panose="020B0604020202020204" pitchFamily="34" charset="0"/>
              </a:rPr>
              <a:t>Zellen</a:t>
            </a:r>
            <a:r>
              <a:rPr lang="hu-HU" sz="2200" dirty="0">
                <a:latin typeface="Arial" panose="020B0604020202020204" pitchFamily="34" charset="0"/>
                <a:cs typeface="Arial" panose="020B0604020202020204" pitchFamily="34" charset="0"/>
              </a:rPr>
              <a:t>, und </a:t>
            </a:r>
            <a:r>
              <a:rPr lang="hu-HU" sz="2200" dirty="0" err="1">
                <a:latin typeface="Arial" panose="020B0604020202020204" pitchFamily="34" charset="0"/>
                <a:cs typeface="Arial" panose="020B0604020202020204" pitchFamily="34" charset="0"/>
              </a:rPr>
              <a:t>die</a:t>
            </a:r>
            <a:r>
              <a:rPr lang="hu-HU" sz="2200" dirty="0">
                <a:latin typeface="Arial" panose="020B0604020202020204" pitchFamily="34" charset="0"/>
                <a:cs typeface="Arial" panose="020B0604020202020204" pitchFamily="34" charset="0"/>
              </a:rPr>
              <a:t> Mesenchymzellen </a:t>
            </a:r>
            <a:r>
              <a:rPr lang="hu-HU" sz="2200" dirty="0" err="1">
                <a:latin typeface="Arial" panose="020B0604020202020204" pitchFamily="34" charset="0"/>
                <a:cs typeface="Arial" panose="020B0604020202020204" pitchFamily="34" charset="0"/>
              </a:rPr>
              <a:t>zwischen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Strängen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zum</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Leydigschen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Zellen</a:t>
            </a:r>
            <a:r>
              <a:rPr lang="hu-HU" sz="2200" dirty="0">
                <a:latin typeface="Arial" panose="020B0604020202020204" pitchFamily="34" charset="0"/>
                <a:cs typeface="Arial" panose="020B0604020202020204" pitchFamily="34" charset="0"/>
              </a:rPr>
              <a:t>.</a:t>
            </a:r>
          </a:p>
          <a:p>
            <a:pPr>
              <a:defRPr/>
            </a:pPr>
            <a:r>
              <a:rPr lang="hu-HU" sz="2200" dirty="0" err="1">
                <a:latin typeface="Arial" panose="020B0604020202020204" pitchFamily="34" charset="0"/>
                <a:cs typeface="Arial" panose="020B0604020202020204" pitchFamily="34" charset="0"/>
              </a:rPr>
              <a:t>Einige</a:t>
            </a:r>
            <a:r>
              <a:rPr lang="hu-HU" sz="2200" dirty="0">
                <a:latin typeface="Arial" panose="020B0604020202020204" pitchFamily="34" charset="0"/>
                <a:cs typeface="Arial" panose="020B0604020202020204" pitchFamily="34" charset="0"/>
              </a:rPr>
              <a:t> der </a:t>
            </a:r>
            <a:r>
              <a:rPr lang="hu-HU" sz="2200" dirty="0" err="1">
                <a:latin typeface="Arial" panose="020B0604020202020204" pitchFamily="34" charset="0"/>
                <a:cs typeface="Arial" panose="020B0604020202020204" pitchFamily="34" charset="0"/>
              </a:rPr>
              <a:t>Urnierentubuli</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wandeln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sich</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um</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Ductuli</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efferentes</a:t>
            </a:r>
            <a:r>
              <a:rPr lang="hu-HU" sz="2200" dirty="0">
                <a:latin typeface="Arial" panose="020B0604020202020204" pitchFamily="34" charset="0"/>
                <a:cs typeface="Arial" panose="020B0604020202020204" pitchFamily="34" charset="0"/>
              </a:rPr>
              <a:t>.</a:t>
            </a:r>
          </a:p>
          <a:p>
            <a:pPr>
              <a:defRPr/>
            </a:pPr>
            <a:r>
              <a:rPr lang="hu-HU" sz="2200" dirty="0" err="1">
                <a:latin typeface="Arial" panose="020B0604020202020204" pitchFamily="34" charset="0"/>
                <a:cs typeface="Arial" panose="020B0604020202020204" pitchFamily="34" charset="0"/>
              </a:rPr>
              <a:t>Aus</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Wolffschen</a:t>
            </a:r>
            <a:r>
              <a:rPr lang="hu-HU" sz="2200" dirty="0">
                <a:latin typeface="Arial" panose="020B0604020202020204" pitchFamily="34" charset="0"/>
                <a:cs typeface="Arial" panose="020B0604020202020204" pitchFamily="34" charset="0"/>
              </a:rPr>
              <a:t> Gang </a:t>
            </a:r>
            <a:r>
              <a:rPr lang="hu-HU" sz="2200" dirty="0" err="1">
                <a:latin typeface="Arial" panose="020B0604020202020204" pitchFamily="34" charset="0"/>
                <a:cs typeface="Arial" panose="020B0604020202020204" pitchFamily="34" charset="0"/>
              </a:rPr>
              <a:t>entwickeln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sich</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Nebenhoden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Ductus</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deferens</a:t>
            </a:r>
            <a:r>
              <a:rPr lang="hu-HU" sz="2200" dirty="0">
                <a:latin typeface="Arial" panose="020B0604020202020204" pitchFamily="34" charset="0"/>
                <a:cs typeface="Arial" panose="020B0604020202020204" pitchFamily="34" charset="0"/>
              </a:rPr>
              <a:t> und </a:t>
            </a:r>
            <a:r>
              <a:rPr lang="hu-HU" sz="2200" dirty="0" err="1">
                <a:latin typeface="Arial" panose="020B0604020202020204" pitchFamily="34" charset="0"/>
                <a:cs typeface="Arial" panose="020B0604020202020204" pitchFamily="34" charset="0"/>
              </a:rPr>
              <a:t>Vesicula</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seminalis</a:t>
            </a:r>
            <a:r>
              <a:rPr lang="hu-HU" sz="2200" dirty="0">
                <a:latin typeface="Arial" panose="020B0604020202020204" pitchFamily="34" charset="0"/>
                <a:cs typeface="Arial" panose="020B0604020202020204" pitchFamily="34" charset="0"/>
              </a:rPr>
              <a:t>.</a:t>
            </a:r>
          </a:p>
        </p:txBody>
      </p:sp>
      <p:sp>
        <p:nvSpPr>
          <p:cNvPr id="5" name="Szövegdoboz 4"/>
          <p:cNvSpPr txBox="1"/>
          <p:nvPr/>
        </p:nvSpPr>
        <p:spPr>
          <a:xfrm>
            <a:off x="7019925" y="260350"/>
            <a:ext cx="1584325" cy="1570038"/>
          </a:xfrm>
          <a:prstGeom prst="rect">
            <a:avLst/>
          </a:prstGeom>
          <a:noFill/>
          <a:effectLst>
            <a:outerShdw blurRad="50800" dist="50800" dir="5400000" algn="ctr" rotWithShape="0">
              <a:srgbClr val="000000">
                <a:alpha val="25000"/>
              </a:srgbClr>
            </a:outerShdw>
          </a:effectLst>
        </p:spPr>
        <p:txBody>
          <a:bodyPr>
            <a:spAutoFit/>
          </a:bodyPr>
          <a:lstStyle/>
          <a:p>
            <a:pPr eaLnBrk="0" hangingPunct="0">
              <a:defRPr/>
            </a:pPr>
            <a:r>
              <a:rPr lang="de-DE" sz="9600" dirty="0">
                <a:solidFill>
                  <a:schemeClr val="tx2">
                    <a:lumMod val="60000"/>
                    <a:lumOff val="40000"/>
                  </a:schemeClr>
                </a:solidFill>
                <a:sym typeface="Webdings"/>
              </a:rPr>
              <a:t></a:t>
            </a:r>
            <a:endParaRPr lang="de-DE" sz="9600" dirty="0">
              <a:solidFill>
                <a:schemeClr val="tx2">
                  <a:lumMod val="60000"/>
                  <a:lumOff val="40000"/>
                </a:schemeClr>
              </a:solidFill>
            </a:endParaRPr>
          </a:p>
        </p:txBody>
      </p:sp>
      <p:sp>
        <p:nvSpPr>
          <p:cNvPr id="2" name="Szövegdoboz 1"/>
          <p:cNvSpPr txBox="1"/>
          <p:nvPr/>
        </p:nvSpPr>
        <p:spPr>
          <a:xfrm>
            <a:off x="683568" y="497533"/>
            <a:ext cx="6120680" cy="646331"/>
          </a:xfrm>
          <a:prstGeom prst="rect">
            <a:avLst/>
          </a:prstGeom>
          <a:noFill/>
        </p:spPr>
        <p:txBody>
          <a:bodyPr wrap="square" rtlCol="0">
            <a:spAutoFit/>
          </a:bodyPr>
          <a:lstStyle/>
          <a:p>
            <a:r>
              <a:rPr lang="hu-HU" sz="3600" b="1" dirty="0" err="1">
                <a:solidFill>
                  <a:srgbClr val="558ED5"/>
                </a:solidFill>
              </a:rPr>
              <a:t>Männliche</a:t>
            </a:r>
            <a:r>
              <a:rPr lang="hu-HU" sz="3600" b="1" dirty="0">
                <a:solidFill>
                  <a:srgbClr val="558ED5"/>
                </a:solidFill>
              </a:rPr>
              <a:t> </a:t>
            </a:r>
            <a:r>
              <a:rPr lang="hu-HU" sz="3600" b="1" dirty="0" err="1">
                <a:solidFill>
                  <a:srgbClr val="558ED5"/>
                </a:solidFill>
              </a:rPr>
              <a:t>Differenzierung</a:t>
            </a:r>
            <a:endParaRPr lang="hu-HU" b="1" dirty="0">
              <a:solidFill>
                <a:srgbClr val="558ED5"/>
              </a:solidFill>
            </a:endParaRPr>
          </a:p>
        </p:txBody>
      </p:sp>
    </p:spTree>
    <p:extLst>
      <p:ext uri="{BB962C8B-B14F-4D97-AF65-F5344CB8AC3E}">
        <p14:creationId xmlns:p14="http://schemas.microsoft.com/office/powerpoint/2010/main" val="190044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p:cNvPicPr>
            <a:picLocks noChangeAspect="1" noChangeArrowheads="1"/>
          </p:cNvPicPr>
          <p:nvPr/>
        </p:nvPicPr>
        <p:blipFill>
          <a:blip r:embed="rId3" cstate="print"/>
          <a:srcRect/>
          <a:stretch>
            <a:fillRect/>
          </a:stretch>
        </p:blipFill>
        <p:spPr bwMode="auto">
          <a:xfrm>
            <a:off x="10274" y="356226"/>
            <a:ext cx="9124790" cy="6189221"/>
          </a:xfrm>
          <a:prstGeom prst="rect">
            <a:avLst/>
          </a:prstGeom>
          <a:noFill/>
          <a:ln w="9525">
            <a:noFill/>
            <a:miter lim="800000"/>
            <a:headEnd/>
            <a:tailEnd/>
          </a:ln>
          <a:effectLst/>
        </p:spPr>
      </p:pic>
      <p:sp>
        <p:nvSpPr>
          <p:cNvPr id="2" name="Szövegdoboz 1">
            <a:extLst>
              <a:ext uri="{FF2B5EF4-FFF2-40B4-BE49-F238E27FC236}">
                <a16:creationId xmlns:a16="http://schemas.microsoft.com/office/drawing/2014/main" id="{EC7465A0-5B9C-40DA-AF24-2087103E117F}"/>
              </a:ext>
            </a:extLst>
          </p:cNvPr>
          <p:cNvSpPr txBox="1"/>
          <p:nvPr/>
        </p:nvSpPr>
        <p:spPr>
          <a:xfrm>
            <a:off x="5292080" y="188640"/>
            <a:ext cx="3456384" cy="707886"/>
          </a:xfrm>
          <a:prstGeom prst="rect">
            <a:avLst/>
          </a:prstGeom>
          <a:noFill/>
        </p:spPr>
        <p:txBody>
          <a:bodyPr wrap="square" rtlCol="0">
            <a:spAutoFit/>
          </a:bodyPr>
          <a:lstStyle/>
          <a:p>
            <a:pPr algn="ctr"/>
            <a:r>
              <a:rPr lang="hu-HU" sz="2000" b="1" dirty="0">
                <a:solidFill>
                  <a:srgbClr val="C00000"/>
                </a:solidFill>
              </a:rPr>
              <a:t>Gonadenanlage </a:t>
            </a:r>
            <a:r>
              <a:rPr lang="hu-HU" sz="2000" b="1" dirty="0" err="1">
                <a:solidFill>
                  <a:srgbClr val="C00000"/>
                </a:solidFill>
              </a:rPr>
              <a:t>differenziert</a:t>
            </a:r>
            <a:r>
              <a:rPr lang="hu-HU" sz="2000" b="1" dirty="0">
                <a:solidFill>
                  <a:srgbClr val="C00000"/>
                </a:solidFill>
              </a:rPr>
              <a:t> </a:t>
            </a:r>
            <a:r>
              <a:rPr lang="hu-HU" sz="2000" b="1" dirty="0" err="1">
                <a:solidFill>
                  <a:srgbClr val="C00000"/>
                </a:solidFill>
              </a:rPr>
              <a:t>sich</a:t>
            </a:r>
            <a:r>
              <a:rPr lang="hu-HU" sz="2000" b="1" dirty="0">
                <a:solidFill>
                  <a:srgbClr val="C00000"/>
                </a:solidFill>
              </a:rPr>
              <a:t> in </a:t>
            </a:r>
            <a:r>
              <a:rPr lang="hu-HU" sz="2000" b="1" dirty="0" err="1">
                <a:solidFill>
                  <a:srgbClr val="C00000"/>
                </a:solidFill>
              </a:rPr>
              <a:t>Hoden</a:t>
            </a:r>
            <a:endParaRPr lang="de-DE" sz="2000" b="1" dirty="0">
              <a:solidFill>
                <a:srgbClr val="C00000"/>
              </a:solidFill>
            </a:endParaRPr>
          </a:p>
        </p:txBody>
      </p:sp>
      <p:sp>
        <p:nvSpPr>
          <p:cNvPr id="3" name="Szövegdoboz 2">
            <a:extLst>
              <a:ext uri="{FF2B5EF4-FFF2-40B4-BE49-F238E27FC236}">
                <a16:creationId xmlns:a16="http://schemas.microsoft.com/office/drawing/2014/main" id="{81A7D662-B9C7-4827-9326-82E00749C1A3}"/>
              </a:ext>
            </a:extLst>
          </p:cNvPr>
          <p:cNvSpPr txBox="1"/>
          <p:nvPr/>
        </p:nvSpPr>
        <p:spPr>
          <a:xfrm>
            <a:off x="1259632" y="372268"/>
            <a:ext cx="1368152" cy="369332"/>
          </a:xfrm>
          <a:prstGeom prst="rect">
            <a:avLst/>
          </a:prstGeom>
          <a:noFill/>
        </p:spPr>
        <p:txBody>
          <a:bodyPr wrap="square" rtlCol="0">
            <a:spAutoFit/>
          </a:bodyPr>
          <a:lstStyle/>
          <a:p>
            <a:r>
              <a:rPr lang="hu-HU" dirty="0"/>
              <a:t>Wolff-Gang</a:t>
            </a:r>
            <a:endParaRPr lang="de-DE" dirty="0"/>
          </a:p>
        </p:txBody>
      </p:sp>
      <p:sp>
        <p:nvSpPr>
          <p:cNvPr id="5" name="Szövegdoboz 4">
            <a:extLst>
              <a:ext uri="{FF2B5EF4-FFF2-40B4-BE49-F238E27FC236}">
                <a16:creationId xmlns:a16="http://schemas.microsoft.com/office/drawing/2014/main" id="{A2FB0AA7-AC74-42E5-A5BF-326A09548B7B}"/>
              </a:ext>
            </a:extLst>
          </p:cNvPr>
          <p:cNvSpPr txBox="1"/>
          <p:nvPr/>
        </p:nvSpPr>
        <p:spPr>
          <a:xfrm>
            <a:off x="4175274" y="5956030"/>
            <a:ext cx="1504969" cy="369332"/>
          </a:xfrm>
          <a:prstGeom prst="rect">
            <a:avLst/>
          </a:prstGeom>
          <a:noFill/>
        </p:spPr>
        <p:txBody>
          <a:bodyPr wrap="square" rtlCol="0">
            <a:spAutoFit/>
          </a:bodyPr>
          <a:lstStyle/>
          <a:p>
            <a:r>
              <a:rPr lang="hu-HU" dirty="0"/>
              <a:t>Müller-Gang</a:t>
            </a:r>
            <a:endParaRPr lang="de-DE" dirty="0"/>
          </a:p>
        </p:txBody>
      </p:sp>
      <p:sp>
        <p:nvSpPr>
          <p:cNvPr id="6" name="Szövegdoboz 5">
            <a:extLst>
              <a:ext uri="{FF2B5EF4-FFF2-40B4-BE49-F238E27FC236}">
                <a16:creationId xmlns:a16="http://schemas.microsoft.com/office/drawing/2014/main" id="{FD0F560F-E66D-484E-A41D-A37D62CBE447}"/>
              </a:ext>
            </a:extLst>
          </p:cNvPr>
          <p:cNvSpPr txBox="1"/>
          <p:nvPr/>
        </p:nvSpPr>
        <p:spPr>
          <a:xfrm>
            <a:off x="6012161" y="2348880"/>
            <a:ext cx="2725854" cy="923330"/>
          </a:xfrm>
          <a:prstGeom prst="rect">
            <a:avLst/>
          </a:prstGeom>
          <a:noFill/>
        </p:spPr>
        <p:txBody>
          <a:bodyPr wrap="square" rtlCol="0">
            <a:spAutoFit/>
          </a:bodyPr>
          <a:lstStyle/>
          <a:p>
            <a:r>
              <a:rPr lang="hu-HU" dirty="0" err="1"/>
              <a:t>Aus</a:t>
            </a:r>
            <a:r>
              <a:rPr lang="hu-HU" dirty="0"/>
              <a:t> den </a:t>
            </a:r>
            <a:r>
              <a:rPr lang="hu-HU" b="1" dirty="0" err="1">
                <a:solidFill>
                  <a:srgbClr val="C00000"/>
                </a:solidFill>
              </a:rPr>
              <a:t>Keimsträngen</a:t>
            </a:r>
            <a:r>
              <a:rPr lang="hu-HU" dirty="0"/>
              <a:t> </a:t>
            </a:r>
            <a:r>
              <a:rPr lang="hu-HU" dirty="0" err="1"/>
              <a:t>werden</a:t>
            </a:r>
            <a:r>
              <a:rPr lang="hu-HU" dirty="0"/>
              <a:t> </a:t>
            </a:r>
            <a:r>
              <a:rPr lang="hu-HU" dirty="0" err="1"/>
              <a:t>die</a:t>
            </a:r>
            <a:r>
              <a:rPr lang="hu-HU" dirty="0"/>
              <a:t> Tubuli seminiferi </a:t>
            </a:r>
            <a:r>
              <a:rPr lang="hu-HU" dirty="0" err="1"/>
              <a:t>contorti</a:t>
            </a:r>
            <a:endParaRPr lang="de-DE" dirty="0"/>
          </a:p>
        </p:txBody>
      </p:sp>
    </p:spTree>
    <p:extLst>
      <p:ext uri="{BB962C8B-B14F-4D97-AF65-F5344CB8AC3E}">
        <p14:creationId xmlns:p14="http://schemas.microsoft.com/office/powerpoint/2010/main" val="3165760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16E642-30E9-4F9F-A7B9-27FD9CE7A68B}"/>
              </a:ext>
            </a:extLst>
          </p:cNvPr>
          <p:cNvSpPr>
            <a:spLocks noGrp="1"/>
          </p:cNvSpPr>
          <p:nvPr>
            <p:ph type="title"/>
          </p:nvPr>
        </p:nvSpPr>
        <p:spPr/>
        <p:txBody>
          <a:bodyPr/>
          <a:lstStyle/>
          <a:p>
            <a:endParaRPr lang="de-DE"/>
          </a:p>
        </p:txBody>
      </p:sp>
      <p:sp>
        <p:nvSpPr>
          <p:cNvPr id="3" name="Tartalom helye 2">
            <a:extLst>
              <a:ext uri="{FF2B5EF4-FFF2-40B4-BE49-F238E27FC236}">
                <a16:creationId xmlns:a16="http://schemas.microsoft.com/office/drawing/2014/main" id="{FF64BEE1-BC99-4849-8ABF-B91D0865BB8C}"/>
              </a:ext>
            </a:extLst>
          </p:cNvPr>
          <p:cNvSpPr>
            <a:spLocks noGrp="1"/>
          </p:cNvSpPr>
          <p:nvPr>
            <p:ph idx="1"/>
          </p:nvPr>
        </p:nvSpPr>
        <p:spPr/>
        <p:txBody>
          <a:bodyPr>
            <a:normAutofit lnSpcReduction="10000"/>
          </a:bodyPr>
          <a:lstStyle/>
          <a:p>
            <a:r>
              <a:rPr lang="hu-HU" dirty="0" err="1"/>
              <a:t>die</a:t>
            </a:r>
            <a:r>
              <a:rPr lang="hu-HU" dirty="0"/>
              <a:t> </a:t>
            </a:r>
            <a:r>
              <a:rPr lang="hu-HU" dirty="0" err="1"/>
              <a:t>verschiedenen</a:t>
            </a:r>
            <a:r>
              <a:rPr lang="hu-HU" dirty="0"/>
              <a:t> </a:t>
            </a:r>
            <a:r>
              <a:rPr lang="hu-HU" dirty="0" err="1"/>
              <a:t>Geschlechtsdefinitionen</a:t>
            </a:r>
            <a:r>
              <a:rPr lang="hu-HU" dirty="0"/>
              <a:t> </a:t>
            </a:r>
            <a:r>
              <a:rPr lang="hu-HU" dirty="0" err="1"/>
              <a:t>des</a:t>
            </a:r>
            <a:r>
              <a:rPr lang="hu-HU" dirty="0"/>
              <a:t> </a:t>
            </a:r>
            <a:r>
              <a:rPr lang="hu-HU" dirty="0" err="1"/>
              <a:t>vorigen</a:t>
            </a:r>
            <a:r>
              <a:rPr lang="hu-HU" dirty="0"/>
              <a:t> Dia </a:t>
            </a:r>
            <a:r>
              <a:rPr lang="hu-HU" dirty="0" err="1"/>
              <a:t>bedeuten</a:t>
            </a:r>
            <a:r>
              <a:rPr lang="hu-HU" dirty="0"/>
              <a:t> </a:t>
            </a:r>
            <a:r>
              <a:rPr lang="hu-HU" dirty="0" err="1"/>
              <a:t>auch</a:t>
            </a:r>
            <a:r>
              <a:rPr lang="hu-HU" dirty="0"/>
              <a:t>: </a:t>
            </a:r>
          </a:p>
          <a:p>
            <a:r>
              <a:rPr lang="hu-HU" dirty="0" err="1"/>
              <a:t>chromosomales</a:t>
            </a:r>
            <a:r>
              <a:rPr lang="hu-HU" dirty="0"/>
              <a:t> </a:t>
            </a:r>
            <a:r>
              <a:rPr lang="hu-HU" dirty="0" err="1"/>
              <a:t>Geschlecht</a:t>
            </a:r>
            <a:r>
              <a:rPr lang="hu-HU" dirty="0"/>
              <a:t> </a:t>
            </a:r>
            <a:r>
              <a:rPr lang="hu-HU" dirty="0" err="1"/>
              <a:t>bestimmt</a:t>
            </a:r>
            <a:r>
              <a:rPr lang="hu-HU" dirty="0"/>
              <a:t> </a:t>
            </a:r>
            <a:r>
              <a:rPr lang="hu-HU" dirty="0" err="1"/>
              <a:t>das</a:t>
            </a:r>
            <a:r>
              <a:rPr lang="hu-HU" dirty="0"/>
              <a:t> </a:t>
            </a:r>
            <a:r>
              <a:rPr lang="hu-HU" dirty="0" err="1"/>
              <a:t>Geschlecht</a:t>
            </a:r>
            <a:r>
              <a:rPr lang="hu-HU" dirty="0"/>
              <a:t> </a:t>
            </a:r>
            <a:r>
              <a:rPr lang="hu-HU" dirty="0" err="1"/>
              <a:t>der</a:t>
            </a:r>
            <a:r>
              <a:rPr lang="hu-HU" dirty="0"/>
              <a:t> </a:t>
            </a:r>
            <a:r>
              <a:rPr lang="hu-HU" dirty="0" err="1"/>
              <a:t>Gonaden</a:t>
            </a:r>
            <a:endParaRPr lang="hu-HU" dirty="0"/>
          </a:p>
          <a:p>
            <a:r>
              <a:rPr lang="hu-HU" dirty="0" err="1"/>
              <a:t>gonadales</a:t>
            </a:r>
            <a:r>
              <a:rPr lang="hu-HU" dirty="0"/>
              <a:t> </a:t>
            </a:r>
            <a:r>
              <a:rPr lang="hu-HU" dirty="0" err="1"/>
              <a:t>Geschlecht</a:t>
            </a:r>
            <a:r>
              <a:rPr lang="hu-HU" dirty="0"/>
              <a:t> </a:t>
            </a:r>
            <a:r>
              <a:rPr lang="hu-HU" dirty="0" err="1"/>
              <a:t>bestoimmt</a:t>
            </a:r>
            <a:r>
              <a:rPr lang="hu-HU" dirty="0"/>
              <a:t> </a:t>
            </a:r>
            <a:r>
              <a:rPr lang="hu-HU" dirty="0" err="1"/>
              <a:t>das</a:t>
            </a:r>
            <a:r>
              <a:rPr lang="hu-HU" dirty="0"/>
              <a:t> </a:t>
            </a:r>
            <a:r>
              <a:rPr lang="hu-HU" dirty="0" err="1"/>
              <a:t>Geschlecht</a:t>
            </a:r>
            <a:r>
              <a:rPr lang="hu-HU" dirty="0"/>
              <a:t> </a:t>
            </a:r>
            <a:r>
              <a:rPr lang="hu-HU" dirty="0" err="1"/>
              <a:t>der</a:t>
            </a:r>
            <a:r>
              <a:rPr lang="hu-HU" dirty="0"/>
              <a:t> </a:t>
            </a:r>
            <a:r>
              <a:rPr lang="hu-HU" dirty="0" err="1"/>
              <a:t>inneren</a:t>
            </a:r>
            <a:r>
              <a:rPr lang="hu-HU" dirty="0"/>
              <a:t> und </a:t>
            </a:r>
            <a:r>
              <a:rPr lang="hu-HU" dirty="0" err="1"/>
              <a:t>äußeren</a:t>
            </a:r>
            <a:r>
              <a:rPr lang="hu-HU" dirty="0"/>
              <a:t> </a:t>
            </a:r>
            <a:r>
              <a:rPr lang="hu-HU" dirty="0" err="1"/>
              <a:t>Genitalorganen</a:t>
            </a:r>
            <a:endParaRPr lang="hu-HU" dirty="0"/>
          </a:p>
          <a:p>
            <a:r>
              <a:rPr lang="hu-HU" dirty="0" err="1"/>
              <a:t>d.h</a:t>
            </a:r>
            <a:r>
              <a:rPr lang="hu-HU" dirty="0"/>
              <a:t>. es </a:t>
            </a:r>
            <a:r>
              <a:rPr lang="hu-HU" dirty="0" err="1"/>
              <a:t>gibt</a:t>
            </a:r>
            <a:r>
              <a:rPr lang="hu-HU" dirty="0"/>
              <a:t> </a:t>
            </a:r>
            <a:r>
              <a:rPr lang="hu-HU" dirty="0" err="1"/>
              <a:t>eine</a:t>
            </a:r>
            <a:r>
              <a:rPr lang="hu-HU" dirty="0"/>
              <a:t> </a:t>
            </a:r>
            <a:r>
              <a:rPr lang="hu-HU" dirty="0" err="1"/>
              <a:t>Kaskade</a:t>
            </a:r>
            <a:r>
              <a:rPr lang="hu-HU" dirty="0"/>
              <a:t> </a:t>
            </a:r>
            <a:r>
              <a:rPr lang="hu-HU" dirty="0" err="1"/>
              <a:t>bei</a:t>
            </a:r>
            <a:r>
              <a:rPr lang="hu-HU" dirty="0"/>
              <a:t> </a:t>
            </a:r>
            <a:r>
              <a:rPr lang="hu-HU" dirty="0" err="1"/>
              <a:t>der</a:t>
            </a:r>
            <a:r>
              <a:rPr lang="hu-HU" dirty="0"/>
              <a:t> </a:t>
            </a:r>
            <a:r>
              <a:rPr lang="hu-HU" dirty="0" err="1"/>
              <a:t>Bestimmung</a:t>
            </a:r>
            <a:r>
              <a:rPr lang="hu-HU" dirty="0"/>
              <a:t> </a:t>
            </a:r>
            <a:r>
              <a:rPr lang="hu-HU" dirty="0" err="1"/>
              <a:t>des</a:t>
            </a:r>
            <a:r>
              <a:rPr lang="hu-HU" dirty="0"/>
              <a:t> </a:t>
            </a:r>
            <a:r>
              <a:rPr lang="hu-HU" dirty="0" err="1"/>
              <a:t>Geschlechts</a:t>
            </a:r>
            <a:endParaRPr lang="de-DE" dirty="0"/>
          </a:p>
        </p:txBody>
      </p:sp>
    </p:spTree>
    <p:extLst>
      <p:ext uri="{BB962C8B-B14F-4D97-AF65-F5344CB8AC3E}">
        <p14:creationId xmlns:p14="http://schemas.microsoft.com/office/powerpoint/2010/main" val="1152473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p:cNvPicPr>
            <a:picLocks noChangeAspect="1" noChangeArrowheads="1"/>
          </p:cNvPicPr>
          <p:nvPr/>
        </p:nvPicPr>
        <p:blipFill>
          <a:blip r:embed="rId3" cstate="print"/>
          <a:srcRect/>
          <a:stretch>
            <a:fillRect/>
          </a:stretch>
        </p:blipFill>
        <p:spPr bwMode="auto">
          <a:xfrm>
            <a:off x="250825" y="141288"/>
            <a:ext cx="8642350" cy="6559550"/>
          </a:xfrm>
          <a:prstGeom prst="rect">
            <a:avLst/>
          </a:prstGeom>
          <a:noFill/>
          <a:ln w="9525">
            <a:noFill/>
            <a:miter lim="800000"/>
            <a:headEnd/>
            <a:tailEnd/>
          </a:ln>
          <a:effectLst/>
        </p:spPr>
      </p:pic>
      <p:sp>
        <p:nvSpPr>
          <p:cNvPr id="2" name="Szövegdoboz 1">
            <a:extLst>
              <a:ext uri="{FF2B5EF4-FFF2-40B4-BE49-F238E27FC236}">
                <a16:creationId xmlns:a16="http://schemas.microsoft.com/office/drawing/2014/main" id="{0AAFDD3F-A602-4FB9-A6E2-EF23036D40CB}"/>
              </a:ext>
            </a:extLst>
          </p:cNvPr>
          <p:cNvSpPr txBox="1"/>
          <p:nvPr/>
        </p:nvSpPr>
        <p:spPr>
          <a:xfrm>
            <a:off x="2965669" y="41356"/>
            <a:ext cx="5566771" cy="369332"/>
          </a:xfrm>
          <a:prstGeom prst="rect">
            <a:avLst/>
          </a:prstGeom>
          <a:noFill/>
        </p:spPr>
        <p:txBody>
          <a:bodyPr wrap="square" rtlCol="0">
            <a:spAutoFit/>
          </a:bodyPr>
          <a:lstStyle/>
          <a:p>
            <a:r>
              <a:rPr lang="hu-HU" dirty="0"/>
              <a:t>Müller-Gang, </a:t>
            </a:r>
            <a:r>
              <a:rPr lang="hu-HU" dirty="0" err="1"/>
              <a:t>bzw</a:t>
            </a:r>
            <a:r>
              <a:rPr lang="hu-HU" dirty="0"/>
              <a:t>. </a:t>
            </a:r>
            <a:r>
              <a:rPr lang="hu-HU" dirty="0" err="1"/>
              <a:t>sein</a:t>
            </a:r>
            <a:r>
              <a:rPr lang="hu-HU" dirty="0"/>
              <a:t> Rest: </a:t>
            </a:r>
            <a:r>
              <a:rPr lang="hu-HU" dirty="0" err="1"/>
              <a:t>das</a:t>
            </a:r>
            <a:r>
              <a:rPr lang="hu-HU" dirty="0"/>
              <a:t> </a:t>
            </a:r>
            <a:r>
              <a:rPr lang="hu-HU" b="1" dirty="0">
                <a:solidFill>
                  <a:srgbClr val="C00000"/>
                </a:solidFill>
              </a:rPr>
              <a:t>Appendix </a:t>
            </a:r>
            <a:r>
              <a:rPr lang="hu-HU" b="1" dirty="0" err="1">
                <a:solidFill>
                  <a:srgbClr val="C00000"/>
                </a:solidFill>
              </a:rPr>
              <a:t>testis</a:t>
            </a:r>
            <a:endParaRPr lang="de-DE" b="1" dirty="0">
              <a:solidFill>
                <a:srgbClr val="C00000"/>
              </a:solidFill>
            </a:endParaRPr>
          </a:p>
        </p:txBody>
      </p:sp>
      <p:sp>
        <p:nvSpPr>
          <p:cNvPr id="5" name="Szövegdoboz 4">
            <a:extLst>
              <a:ext uri="{FF2B5EF4-FFF2-40B4-BE49-F238E27FC236}">
                <a16:creationId xmlns:a16="http://schemas.microsoft.com/office/drawing/2014/main" id="{91EAAB6D-D0ED-4FA7-A178-1E13074C4533}"/>
              </a:ext>
            </a:extLst>
          </p:cNvPr>
          <p:cNvSpPr txBox="1"/>
          <p:nvPr/>
        </p:nvSpPr>
        <p:spPr>
          <a:xfrm>
            <a:off x="2227458" y="4525162"/>
            <a:ext cx="4774683" cy="369332"/>
          </a:xfrm>
          <a:prstGeom prst="rect">
            <a:avLst/>
          </a:prstGeom>
          <a:noFill/>
        </p:spPr>
        <p:txBody>
          <a:bodyPr wrap="square" rtlCol="0">
            <a:spAutoFit/>
          </a:bodyPr>
          <a:lstStyle/>
          <a:p>
            <a:r>
              <a:rPr lang="hu-HU" dirty="0"/>
              <a:t>Rest der </a:t>
            </a:r>
            <a:r>
              <a:rPr lang="hu-HU" dirty="0" err="1"/>
              <a:t>Urnierentubuli</a:t>
            </a:r>
            <a:r>
              <a:rPr lang="hu-HU" dirty="0"/>
              <a:t>: </a:t>
            </a:r>
            <a:r>
              <a:rPr lang="hu-HU" b="1" dirty="0" err="1">
                <a:solidFill>
                  <a:srgbClr val="C00000"/>
                </a:solidFill>
              </a:rPr>
              <a:t>Paradidymis</a:t>
            </a:r>
            <a:endParaRPr lang="de-DE" b="1" dirty="0">
              <a:solidFill>
                <a:srgbClr val="C00000"/>
              </a:solidFill>
            </a:endParaRPr>
          </a:p>
        </p:txBody>
      </p:sp>
    </p:spTree>
    <p:extLst>
      <p:ext uri="{BB962C8B-B14F-4D97-AF65-F5344CB8AC3E}">
        <p14:creationId xmlns:p14="http://schemas.microsoft.com/office/powerpoint/2010/main" val="4281042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4112" y="0"/>
            <a:ext cx="4964392" cy="6858000"/>
          </a:xfrm>
          <a:prstGeom prst="rect">
            <a:avLst/>
          </a:prstGeom>
        </p:spPr>
      </p:pic>
      <p:sp>
        <p:nvSpPr>
          <p:cNvPr id="3" name="Szövegdoboz 2">
            <a:extLst>
              <a:ext uri="{FF2B5EF4-FFF2-40B4-BE49-F238E27FC236}">
                <a16:creationId xmlns:a16="http://schemas.microsoft.com/office/drawing/2014/main" id="{00FBA1E3-0812-4EFE-B568-0A4A546348B1}"/>
              </a:ext>
            </a:extLst>
          </p:cNvPr>
          <p:cNvSpPr txBox="1"/>
          <p:nvPr/>
        </p:nvSpPr>
        <p:spPr>
          <a:xfrm>
            <a:off x="467544" y="260648"/>
            <a:ext cx="3096344" cy="3139321"/>
          </a:xfrm>
          <a:prstGeom prst="rect">
            <a:avLst/>
          </a:prstGeom>
          <a:noFill/>
        </p:spPr>
        <p:txBody>
          <a:bodyPr wrap="square" rtlCol="0">
            <a:spAutoFit/>
          </a:bodyPr>
          <a:lstStyle/>
          <a:p>
            <a:r>
              <a:rPr lang="hu-HU" b="1" dirty="0" err="1"/>
              <a:t>Hodendifferenzierung</a:t>
            </a:r>
            <a:r>
              <a:rPr lang="hu-HU" dirty="0"/>
              <a:t> </a:t>
            </a:r>
            <a:r>
              <a:rPr lang="hu-HU" dirty="0" err="1"/>
              <a:t>im</a:t>
            </a:r>
            <a:r>
              <a:rPr lang="hu-HU" dirty="0"/>
              <a:t> </a:t>
            </a:r>
            <a:r>
              <a:rPr lang="hu-HU" dirty="0" err="1"/>
              <a:t>menshclichen</a:t>
            </a:r>
            <a:r>
              <a:rPr lang="hu-HU" dirty="0"/>
              <a:t> </a:t>
            </a:r>
            <a:r>
              <a:rPr lang="hu-HU" dirty="0" err="1"/>
              <a:t>Embryo</a:t>
            </a:r>
            <a:r>
              <a:rPr lang="hu-HU" dirty="0"/>
              <a:t> </a:t>
            </a:r>
            <a:r>
              <a:rPr lang="hu-HU" dirty="0" err="1"/>
              <a:t>zwischen</a:t>
            </a:r>
            <a:r>
              <a:rPr lang="hu-HU" dirty="0"/>
              <a:t> den </a:t>
            </a:r>
            <a:r>
              <a:rPr lang="hu-HU" b="1" dirty="0" err="1"/>
              <a:t>Embryonalwochen</a:t>
            </a:r>
            <a:r>
              <a:rPr lang="hu-HU" b="1" dirty="0"/>
              <a:t> </a:t>
            </a:r>
          </a:p>
          <a:p>
            <a:r>
              <a:rPr lang="hu-HU" b="1" dirty="0"/>
              <a:t>9., 15., 18. und 22. </a:t>
            </a:r>
            <a:r>
              <a:rPr lang="hu-HU" dirty="0"/>
              <a:t>(</a:t>
            </a:r>
            <a:r>
              <a:rPr lang="hu-HU" dirty="0" err="1"/>
              <a:t>Maßstabgetreu</a:t>
            </a:r>
            <a:r>
              <a:rPr lang="hu-HU" dirty="0"/>
              <a:t>)</a:t>
            </a:r>
          </a:p>
          <a:p>
            <a:r>
              <a:rPr lang="hu-HU" dirty="0"/>
              <a:t>S: </a:t>
            </a:r>
            <a:r>
              <a:rPr lang="hu-HU" dirty="0" err="1"/>
              <a:t>Keimstränge</a:t>
            </a:r>
            <a:endParaRPr lang="hu-HU" dirty="0"/>
          </a:p>
          <a:p>
            <a:r>
              <a:rPr lang="hu-HU" dirty="0"/>
              <a:t>I: </a:t>
            </a:r>
            <a:r>
              <a:rPr lang="hu-HU" dirty="0" err="1"/>
              <a:t>Interstitium</a:t>
            </a:r>
            <a:endParaRPr lang="hu-HU" dirty="0"/>
          </a:p>
          <a:p>
            <a:r>
              <a:rPr lang="hu-HU" dirty="0"/>
              <a:t>T: </a:t>
            </a:r>
            <a:r>
              <a:rPr lang="hu-HU" dirty="0" err="1"/>
              <a:t>Tunica</a:t>
            </a:r>
            <a:r>
              <a:rPr lang="hu-HU" dirty="0"/>
              <a:t> albuginea</a:t>
            </a:r>
          </a:p>
          <a:p>
            <a:r>
              <a:rPr lang="hu-HU" dirty="0"/>
              <a:t>NH: </a:t>
            </a:r>
            <a:r>
              <a:rPr lang="hu-HU" dirty="0" err="1"/>
              <a:t>Nebenhodenanlage</a:t>
            </a:r>
            <a:endParaRPr lang="hu-HU" dirty="0"/>
          </a:p>
          <a:p>
            <a:r>
              <a:rPr lang="hu-HU" dirty="0"/>
              <a:t>RB: </a:t>
            </a:r>
            <a:r>
              <a:rPr lang="hu-HU" dirty="0" err="1"/>
              <a:t>Anlage</a:t>
            </a:r>
            <a:r>
              <a:rPr lang="hu-HU" dirty="0"/>
              <a:t> von </a:t>
            </a:r>
            <a:r>
              <a:rPr lang="hu-HU" dirty="0" err="1"/>
              <a:t>Rete</a:t>
            </a:r>
            <a:r>
              <a:rPr lang="hu-HU" dirty="0"/>
              <a:t> </a:t>
            </a:r>
            <a:r>
              <a:rPr lang="hu-HU" dirty="0" err="1"/>
              <a:t>testis</a:t>
            </a:r>
            <a:endParaRPr lang="de-DE" dirty="0"/>
          </a:p>
        </p:txBody>
      </p:sp>
    </p:spTree>
    <p:extLst>
      <p:ext uri="{BB962C8B-B14F-4D97-AF65-F5344CB8AC3E}">
        <p14:creationId xmlns:p14="http://schemas.microsoft.com/office/powerpoint/2010/main" val="4016623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061"/>
            <a:ext cx="8604448" cy="6859012"/>
          </a:xfrm>
          <a:prstGeom prst="rect">
            <a:avLst/>
          </a:prstGeom>
        </p:spPr>
      </p:pic>
    </p:spTree>
    <p:extLst>
      <p:ext uri="{BB962C8B-B14F-4D97-AF65-F5344CB8AC3E}">
        <p14:creationId xmlns:p14="http://schemas.microsoft.com/office/powerpoint/2010/main" val="928244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251520" y="1815323"/>
            <a:ext cx="8206680" cy="4467200"/>
          </a:xfrm>
        </p:spPr>
        <p:txBody>
          <a:bodyPr>
            <a:noAutofit/>
          </a:bodyPr>
          <a:lstStyle/>
          <a:p>
            <a:pPr>
              <a:defRPr/>
            </a:pPr>
            <a:r>
              <a:rPr lang="de-DE" sz="1800" dirty="0">
                <a:latin typeface="Arial" panose="020B0604020202020204" pitchFamily="34" charset="0"/>
                <a:cs typeface="Arial" panose="020B0604020202020204" pitchFamily="34" charset="0"/>
              </a:rPr>
              <a:t>Während der Entwicklung des Eierstockes wachsen die Keimstränge nicht tief ins Mesenchym.</a:t>
            </a:r>
          </a:p>
          <a:p>
            <a:pPr>
              <a:defRPr/>
            </a:pPr>
            <a:r>
              <a:rPr lang="de-DE" sz="1800" dirty="0">
                <a:latin typeface="Arial" panose="020B0604020202020204" pitchFamily="34" charset="0"/>
                <a:cs typeface="Arial" panose="020B0604020202020204" pitchFamily="34" charset="0"/>
              </a:rPr>
              <a:t>Die zuerst auftretende Stränge degenerieren sich und verschwinden. Statt dessen entwickeln sich neue, sekundäre Stränge auch aus Zölomepithel.</a:t>
            </a:r>
          </a:p>
          <a:p>
            <a:pPr>
              <a:defRPr/>
            </a:pPr>
            <a:r>
              <a:rPr lang="de-DE" sz="1800" dirty="0">
                <a:latin typeface="Arial" panose="020B0604020202020204" pitchFamily="34" charset="0"/>
                <a:cs typeface="Arial" panose="020B0604020202020204" pitchFamily="34" charset="0"/>
              </a:rPr>
              <a:t>Urkeimzellen (UKZ) wandern in diesen Sekundärsträngen. Nach Einwanderung der UKZ, zerfallen diese Epithelstränge (mit den UKZ) in die sog. Eiballen (ein ballartiges Epithelklumpe mit einer UKZ). </a:t>
            </a:r>
          </a:p>
          <a:p>
            <a:pPr>
              <a:defRPr/>
            </a:pPr>
            <a:r>
              <a:rPr lang="de-DE" sz="1800" dirty="0">
                <a:latin typeface="Arial" panose="020B0604020202020204" pitchFamily="34" charset="0"/>
                <a:cs typeface="Arial" panose="020B0604020202020204" pitchFamily="34" charset="0"/>
              </a:rPr>
              <a:t>Epithel der Eiballe differenziert sich zum </a:t>
            </a:r>
            <a:r>
              <a:rPr lang="de-DE" sz="1800" dirty="0" err="1">
                <a:latin typeface="Arial" panose="020B0604020202020204" pitchFamily="34" charset="0"/>
                <a:cs typeface="Arial" panose="020B0604020202020204" pitchFamily="34" charset="0"/>
              </a:rPr>
              <a:t>Follikulärepithel</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Granulosazellen</a:t>
            </a:r>
            <a:r>
              <a:rPr lang="de-DE" sz="1800" dirty="0">
                <a:latin typeface="Arial" panose="020B0604020202020204" pitchFamily="34" charset="0"/>
                <a:cs typeface="Arial" panose="020B0604020202020204" pitchFamily="34" charset="0"/>
              </a:rPr>
              <a:t>).</a:t>
            </a:r>
          </a:p>
          <a:p>
            <a:pPr>
              <a:defRPr/>
            </a:pPr>
            <a:r>
              <a:rPr lang="de-DE" sz="1800" dirty="0">
                <a:latin typeface="Arial" panose="020B0604020202020204" pitchFamily="34" charset="0"/>
                <a:cs typeface="Arial" panose="020B0604020202020204" pitchFamily="34" charset="0"/>
              </a:rPr>
              <a:t>Müller-Gang degeneriert sich nicht (es gibt kein AMH!), Wolff-Gang aber doch. Aus Müller Gang entstehen Eileiter, Gebärmutter  kraniale Vagina.</a:t>
            </a:r>
          </a:p>
          <a:p>
            <a:pPr>
              <a:defRPr/>
            </a:pPr>
            <a:r>
              <a:rPr lang="de-DE" sz="1800" dirty="0">
                <a:latin typeface="Arial" panose="020B0604020202020204" pitchFamily="34" charset="0"/>
                <a:cs typeface="Arial" panose="020B0604020202020204" pitchFamily="34" charset="0"/>
              </a:rPr>
              <a:t>Aus einigen </a:t>
            </a:r>
            <a:r>
              <a:rPr lang="de-DE" sz="1800" dirty="0" err="1">
                <a:latin typeface="Arial" panose="020B0604020202020204" pitchFamily="34" charset="0"/>
                <a:cs typeface="Arial" panose="020B0604020202020204" pitchFamily="34" charset="0"/>
              </a:rPr>
              <a:t>Urnierentubuli</a:t>
            </a:r>
            <a:r>
              <a:rPr lang="de-DE" sz="1800" dirty="0">
                <a:latin typeface="Arial" panose="020B0604020202020204" pitchFamily="34" charset="0"/>
                <a:cs typeface="Arial" panose="020B0604020202020204" pitchFamily="34" charset="0"/>
              </a:rPr>
              <a:t> werden: </a:t>
            </a:r>
            <a:r>
              <a:rPr lang="de-DE" sz="1800" dirty="0" err="1">
                <a:latin typeface="Arial" panose="020B0604020202020204" pitchFamily="34" charset="0"/>
                <a:cs typeface="Arial" panose="020B0604020202020204" pitchFamily="34" charset="0"/>
              </a:rPr>
              <a:t>Paroophoron</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Epoophoron</a:t>
            </a:r>
            <a:r>
              <a:rPr lang="de-DE" sz="1800" dirty="0">
                <a:latin typeface="Arial" panose="020B0604020202020204" pitchFamily="34" charset="0"/>
                <a:cs typeface="Arial" panose="020B0604020202020204" pitchFamily="34" charset="0"/>
              </a:rPr>
              <a:t>.</a:t>
            </a:r>
          </a:p>
          <a:p>
            <a:pPr>
              <a:defRPr/>
            </a:pPr>
            <a:r>
              <a:rPr lang="de-DE" sz="1800" dirty="0">
                <a:latin typeface="Arial" panose="020B0604020202020204" pitchFamily="34" charset="0"/>
                <a:cs typeface="Arial" panose="020B0604020202020204" pitchFamily="34" charset="0"/>
              </a:rPr>
              <a:t>Die Vagina entwickelt sich aus einer epithelialen Knospe oder Platte des Sinus urogenitalis: Vaginalplatte.</a:t>
            </a:r>
          </a:p>
        </p:txBody>
      </p:sp>
      <p:sp>
        <p:nvSpPr>
          <p:cNvPr id="5" name="Szövegdoboz 4"/>
          <p:cNvSpPr txBox="1"/>
          <p:nvPr/>
        </p:nvSpPr>
        <p:spPr>
          <a:xfrm>
            <a:off x="7019925" y="260350"/>
            <a:ext cx="1584325" cy="1570038"/>
          </a:xfrm>
          <a:prstGeom prst="rect">
            <a:avLst/>
          </a:prstGeom>
          <a:noFill/>
          <a:effectLst>
            <a:outerShdw blurRad="50800" dist="50800" dir="5400000" algn="ctr" rotWithShape="0">
              <a:srgbClr val="000000">
                <a:alpha val="25000"/>
              </a:srgbClr>
            </a:outerShdw>
          </a:effectLst>
        </p:spPr>
        <p:txBody>
          <a:bodyPr>
            <a:spAutoFit/>
          </a:bodyPr>
          <a:lstStyle/>
          <a:p>
            <a:pPr eaLnBrk="0" hangingPunct="0">
              <a:defRPr/>
            </a:pPr>
            <a:r>
              <a:rPr lang="de-DE" sz="9600" dirty="0">
                <a:solidFill>
                  <a:srgbClr val="FF0000"/>
                </a:solidFill>
                <a:sym typeface="Webdings"/>
              </a:rPr>
              <a:t></a:t>
            </a:r>
            <a:endParaRPr lang="de-DE" sz="9600" dirty="0">
              <a:solidFill>
                <a:srgbClr val="FF0000"/>
              </a:solidFill>
            </a:endParaRPr>
          </a:p>
        </p:txBody>
      </p:sp>
      <p:sp>
        <p:nvSpPr>
          <p:cNvPr id="4" name="Szövegdoboz 3"/>
          <p:cNvSpPr txBox="1"/>
          <p:nvPr/>
        </p:nvSpPr>
        <p:spPr>
          <a:xfrm>
            <a:off x="683568" y="497533"/>
            <a:ext cx="6120680" cy="646331"/>
          </a:xfrm>
          <a:prstGeom prst="rect">
            <a:avLst/>
          </a:prstGeom>
          <a:noFill/>
        </p:spPr>
        <p:txBody>
          <a:bodyPr wrap="square" rtlCol="0">
            <a:spAutoFit/>
          </a:bodyPr>
          <a:lstStyle/>
          <a:p>
            <a:r>
              <a:rPr lang="hu-HU" sz="3600" b="1" dirty="0" err="1">
                <a:solidFill>
                  <a:srgbClr val="FF0000"/>
                </a:solidFill>
              </a:rPr>
              <a:t>Weibliche</a:t>
            </a:r>
            <a:r>
              <a:rPr lang="hu-HU" sz="3600" b="1" dirty="0">
                <a:solidFill>
                  <a:srgbClr val="FF0000"/>
                </a:solidFill>
              </a:rPr>
              <a:t> </a:t>
            </a:r>
            <a:r>
              <a:rPr lang="hu-HU" sz="3600" b="1" dirty="0" err="1">
                <a:solidFill>
                  <a:srgbClr val="FF0000"/>
                </a:solidFill>
              </a:rPr>
              <a:t>Differenzierung</a:t>
            </a:r>
            <a:endParaRPr lang="hu-HU" b="1" dirty="0">
              <a:solidFill>
                <a:srgbClr val="FF0000"/>
              </a:solidFill>
            </a:endParaRPr>
          </a:p>
        </p:txBody>
      </p:sp>
    </p:spTree>
    <p:extLst>
      <p:ext uri="{BB962C8B-B14F-4D97-AF65-F5344CB8AC3E}">
        <p14:creationId xmlns:p14="http://schemas.microsoft.com/office/powerpoint/2010/main" val="264181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p:cNvPicPr>
            <a:picLocks noChangeAspect="1" noChangeArrowheads="1"/>
          </p:cNvPicPr>
          <p:nvPr/>
        </p:nvPicPr>
        <p:blipFill>
          <a:blip r:embed="rId3" cstate="print"/>
          <a:srcRect/>
          <a:stretch>
            <a:fillRect/>
          </a:stretch>
        </p:blipFill>
        <p:spPr bwMode="auto">
          <a:xfrm>
            <a:off x="532" y="216024"/>
            <a:ext cx="9143468" cy="6381328"/>
          </a:xfrm>
          <a:prstGeom prst="rect">
            <a:avLst/>
          </a:prstGeom>
          <a:noFill/>
          <a:ln w="9525">
            <a:noFill/>
            <a:miter lim="800000"/>
            <a:headEnd/>
            <a:tailEnd/>
          </a:ln>
          <a:effectLst/>
        </p:spPr>
      </p:pic>
      <p:sp>
        <p:nvSpPr>
          <p:cNvPr id="3" name="Szövegdoboz 2">
            <a:extLst>
              <a:ext uri="{FF2B5EF4-FFF2-40B4-BE49-F238E27FC236}">
                <a16:creationId xmlns:a16="http://schemas.microsoft.com/office/drawing/2014/main" id="{A5321D11-DCC3-47C3-826E-777F459B2FC7}"/>
              </a:ext>
            </a:extLst>
          </p:cNvPr>
          <p:cNvSpPr txBox="1"/>
          <p:nvPr/>
        </p:nvSpPr>
        <p:spPr>
          <a:xfrm>
            <a:off x="5580112" y="1628800"/>
            <a:ext cx="3456384" cy="707886"/>
          </a:xfrm>
          <a:prstGeom prst="rect">
            <a:avLst/>
          </a:prstGeom>
          <a:noFill/>
        </p:spPr>
        <p:txBody>
          <a:bodyPr wrap="square" rtlCol="0">
            <a:spAutoFit/>
          </a:bodyPr>
          <a:lstStyle/>
          <a:p>
            <a:pPr algn="ctr"/>
            <a:r>
              <a:rPr lang="hu-HU" sz="2000" b="1" dirty="0">
                <a:solidFill>
                  <a:srgbClr val="C00000"/>
                </a:solidFill>
              </a:rPr>
              <a:t>Gonadenanlage </a:t>
            </a:r>
            <a:r>
              <a:rPr lang="hu-HU" sz="2000" b="1" dirty="0" err="1">
                <a:solidFill>
                  <a:srgbClr val="C00000"/>
                </a:solidFill>
              </a:rPr>
              <a:t>differenziert</a:t>
            </a:r>
            <a:r>
              <a:rPr lang="hu-HU" sz="2000" b="1" dirty="0">
                <a:solidFill>
                  <a:srgbClr val="C00000"/>
                </a:solidFill>
              </a:rPr>
              <a:t> </a:t>
            </a:r>
            <a:r>
              <a:rPr lang="hu-HU" sz="2000" b="1" dirty="0" err="1">
                <a:solidFill>
                  <a:srgbClr val="C00000"/>
                </a:solidFill>
              </a:rPr>
              <a:t>sich</a:t>
            </a:r>
            <a:r>
              <a:rPr lang="hu-HU" sz="2000" b="1" dirty="0">
                <a:solidFill>
                  <a:srgbClr val="C00000"/>
                </a:solidFill>
              </a:rPr>
              <a:t> in </a:t>
            </a:r>
            <a:r>
              <a:rPr lang="hu-HU" sz="2000" b="1" dirty="0" err="1">
                <a:solidFill>
                  <a:srgbClr val="C00000"/>
                </a:solidFill>
              </a:rPr>
              <a:t>Ovar</a:t>
            </a:r>
            <a:endParaRPr lang="de-DE" sz="2000" b="1" dirty="0">
              <a:solidFill>
                <a:srgbClr val="C00000"/>
              </a:solidFill>
            </a:endParaRPr>
          </a:p>
        </p:txBody>
      </p:sp>
    </p:spTree>
    <p:extLst>
      <p:ext uri="{BB962C8B-B14F-4D97-AF65-F5344CB8AC3E}">
        <p14:creationId xmlns:p14="http://schemas.microsoft.com/office/powerpoint/2010/main" val="2954524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p:cNvPicPr>
            <a:picLocks noChangeAspect="1" noChangeArrowheads="1"/>
          </p:cNvPicPr>
          <p:nvPr/>
        </p:nvPicPr>
        <p:blipFill>
          <a:blip r:embed="rId3" cstate="print"/>
          <a:srcRect/>
          <a:stretch>
            <a:fillRect/>
          </a:stretch>
        </p:blipFill>
        <p:spPr bwMode="auto">
          <a:xfrm>
            <a:off x="344488" y="0"/>
            <a:ext cx="8532812" cy="6858000"/>
          </a:xfrm>
          <a:prstGeom prst="rect">
            <a:avLst/>
          </a:prstGeom>
          <a:noFill/>
          <a:ln w="9525">
            <a:noFill/>
            <a:miter lim="800000"/>
            <a:headEnd/>
            <a:tailEnd/>
          </a:ln>
          <a:effectLst/>
        </p:spPr>
      </p:pic>
    </p:spTree>
    <p:extLst>
      <p:ext uri="{BB962C8B-B14F-4D97-AF65-F5344CB8AC3E}">
        <p14:creationId xmlns:p14="http://schemas.microsoft.com/office/powerpoint/2010/main" val="4172247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740" y="0"/>
            <a:ext cx="4972050" cy="6858000"/>
          </a:xfrm>
          <a:prstGeom prst="rect">
            <a:avLst/>
          </a:prstGeom>
        </p:spPr>
      </p:pic>
      <p:sp>
        <p:nvSpPr>
          <p:cNvPr id="4" name="Szövegdoboz 3">
            <a:extLst>
              <a:ext uri="{FF2B5EF4-FFF2-40B4-BE49-F238E27FC236}">
                <a16:creationId xmlns:a16="http://schemas.microsoft.com/office/drawing/2014/main" id="{C6C49549-58C2-4CD9-961D-D0DE838898EA}"/>
              </a:ext>
            </a:extLst>
          </p:cNvPr>
          <p:cNvSpPr txBox="1"/>
          <p:nvPr/>
        </p:nvSpPr>
        <p:spPr>
          <a:xfrm>
            <a:off x="467544" y="260648"/>
            <a:ext cx="3096344" cy="3970318"/>
          </a:xfrm>
          <a:prstGeom prst="rect">
            <a:avLst/>
          </a:prstGeom>
          <a:noFill/>
        </p:spPr>
        <p:txBody>
          <a:bodyPr wrap="square" rtlCol="0">
            <a:spAutoFit/>
          </a:bodyPr>
          <a:lstStyle/>
          <a:p>
            <a:r>
              <a:rPr lang="hu-HU" dirty="0" err="1"/>
              <a:t>Eierstockdifferenzierung</a:t>
            </a:r>
            <a:r>
              <a:rPr lang="hu-HU" dirty="0"/>
              <a:t> in </a:t>
            </a:r>
            <a:r>
              <a:rPr lang="hu-HU" dirty="0" err="1"/>
              <a:t>menschlichen</a:t>
            </a:r>
            <a:r>
              <a:rPr lang="hu-HU" dirty="0"/>
              <a:t> </a:t>
            </a:r>
            <a:r>
              <a:rPr lang="hu-HU" dirty="0" err="1"/>
              <a:t>Embryos</a:t>
            </a:r>
            <a:r>
              <a:rPr lang="hu-HU" dirty="0"/>
              <a:t> </a:t>
            </a:r>
            <a:r>
              <a:rPr lang="hu-HU" dirty="0" err="1"/>
              <a:t>zwischen</a:t>
            </a:r>
            <a:r>
              <a:rPr lang="hu-HU" dirty="0"/>
              <a:t> </a:t>
            </a:r>
            <a:r>
              <a:rPr lang="hu-HU" dirty="0" err="1"/>
              <a:t>Embryonalwochen</a:t>
            </a:r>
            <a:r>
              <a:rPr lang="hu-HU" dirty="0"/>
              <a:t> 7., 12., 15. und 18. (</a:t>
            </a:r>
            <a:r>
              <a:rPr lang="hu-HU" dirty="0" err="1"/>
              <a:t>Maßstabgetreu</a:t>
            </a:r>
            <a:r>
              <a:rPr lang="hu-HU" dirty="0"/>
              <a:t>)</a:t>
            </a:r>
          </a:p>
          <a:p>
            <a:r>
              <a:rPr lang="hu-HU" dirty="0"/>
              <a:t>M: </a:t>
            </a:r>
            <a:r>
              <a:rPr lang="hu-HU" dirty="0" err="1"/>
              <a:t>Medulla</a:t>
            </a:r>
            <a:endParaRPr lang="hu-HU" dirty="0"/>
          </a:p>
          <a:p>
            <a:r>
              <a:rPr lang="hu-HU" dirty="0"/>
              <a:t>E: </a:t>
            </a:r>
            <a:r>
              <a:rPr lang="hu-HU" dirty="0" err="1"/>
              <a:t>Epoophoron</a:t>
            </a:r>
            <a:r>
              <a:rPr lang="hu-HU" dirty="0"/>
              <a:t> (Rest der </a:t>
            </a:r>
            <a:r>
              <a:rPr lang="hu-HU" dirty="0" err="1"/>
              <a:t>Urnierentubuli</a:t>
            </a:r>
            <a:r>
              <a:rPr lang="hu-HU" dirty="0"/>
              <a:t> und des </a:t>
            </a:r>
            <a:r>
              <a:rPr lang="hu-HU" dirty="0" err="1"/>
              <a:t>Woll-Ganges</a:t>
            </a:r>
            <a:r>
              <a:rPr lang="hu-HU" dirty="0"/>
              <a:t>)</a:t>
            </a:r>
          </a:p>
          <a:p>
            <a:r>
              <a:rPr lang="hu-HU" dirty="0"/>
              <a:t>RB: </a:t>
            </a:r>
            <a:r>
              <a:rPr lang="hu-HU" dirty="0" err="1"/>
              <a:t>Anlage</a:t>
            </a:r>
            <a:r>
              <a:rPr lang="hu-HU" dirty="0"/>
              <a:t> der </a:t>
            </a:r>
            <a:r>
              <a:rPr lang="hu-HU" dirty="0" err="1"/>
              <a:t>Rete</a:t>
            </a:r>
            <a:r>
              <a:rPr lang="hu-HU" dirty="0"/>
              <a:t> </a:t>
            </a:r>
            <a:r>
              <a:rPr lang="hu-HU" dirty="0" err="1"/>
              <a:t>ovarii</a:t>
            </a:r>
            <a:endParaRPr lang="hu-HU" dirty="0"/>
          </a:p>
          <a:p>
            <a:endParaRPr lang="hu-HU" dirty="0"/>
          </a:p>
          <a:p>
            <a:r>
              <a:rPr lang="hu-HU" dirty="0"/>
              <a:t>An </a:t>
            </a:r>
            <a:r>
              <a:rPr lang="hu-HU" dirty="0" err="1"/>
              <a:t>dem</a:t>
            </a:r>
            <a:r>
              <a:rPr lang="hu-HU" dirty="0"/>
              <a:t> </a:t>
            </a:r>
            <a:r>
              <a:rPr lang="hu-HU" dirty="0" err="1"/>
              <a:t>untersten</a:t>
            </a:r>
            <a:r>
              <a:rPr lang="hu-HU" dirty="0"/>
              <a:t> </a:t>
            </a:r>
            <a:r>
              <a:rPr lang="hu-HU" dirty="0" err="1"/>
              <a:t>Bild</a:t>
            </a:r>
            <a:r>
              <a:rPr lang="hu-HU" dirty="0"/>
              <a:t> </a:t>
            </a:r>
            <a:r>
              <a:rPr lang="hu-HU" dirty="0" err="1"/>
              <a:t>kann</a:t>
            </a:r>
            <a:r>
              <a:rPr lang="hu-HU" dirty="0"/>
              <a:t> man </a:t>
            </a:r>
            <a:r>
              <a:rPr lang="hu-HU" dirty="0" err="1"/>
              <a:t>die</a:t>
            </a:r>
            <a:r>
              <a:rPr lang="hu-HU" dirty="0"/>
              <a:t> Eiballen </a:t>
            </a:r>
            <a:r>
              <a:rPr lang="hu-HU" dirty="0" err="1"/>
              <a:t>sehr</a:t>
            </a:r>
            <a:r>
              <a:rPr lang="hu-HU" dirty="0"/>
              <a:t> </a:t>
            </a:r>
            <a:r>
              <a:rPr lang="hu-HU" dirty="0" err="1"/>
              <a:t>gut</a:t>
            </a:r>
            <a:r>
              <a:rPr lang="hu-HU" dirty="0"/>
              <a:t> </a:t>
            </a:r>
            <a:r>
              <a:rPr lang="hu-HU" dirty="0" err="1"/>
              <a:t>sehen</a:t>
            </a:r>
            <a:r>
              <a:rPr lang="hu-HU" dirty="0"/>
              <a:t>.</a:t>
            </a:r>
            <a:endParaRPr lang="de-DE" dirty="0"/>
          </a:p>
        </p:txBody>
      </p:sp>
    </p:spTree>
    <p:extLst>
      <p:ext uri="{BB962C8B-B14F-4D97-AF65-F5344CB8AC3E}">
        <p14:creationId xmlns:p14="http://schemas.microsoft.com/office/powerpoint/2010/main" val="2450394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6836"/>
            <a:ext cx="8496944" cy="6891672"/>
          </a:xfrm>
          <a:prstGeom prst="rect">
            <a:avLst/>
          </a:prstGeom>
        </p:spPr>
      </p:pic>
    </p:spTree>
    <p:extLst>
      <p:ext uri="{BB962C8B-B14F-4D97-AF65-F5344CB8AC3E}">
        <p14:creationId xmlns:p14="http://schemas.microsoft.com/office/powerpoint/2010/main" val="3370142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Müller-Gang</a:t>
            </a:r>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928095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00113" y="404813"/>
            <a:ext cx="7772400" cy="773112"/>
          </a:xfrm>
        </p:spPr>
        <p:txBody>
          <a:bodyPr/>
          <a:lstStyle/>
          <a:p>
            <a:pPr>
              <a:defRPr/>
            </a:pPr>
            <a:r>
              <a:rPr lang="hu-HU" sz="2800" b="1" dirty="0"/>
              <a:t>Müller Gang (</a:t>
            </a:r>
            <a:r>
              <a:rPr lang="hu-HU" sz="2800" b="1" dirty="0" err="1"/>
              <a:t>Ductus</a:t>
            </a:r>
            <a:r>
              <a:rPr lang="hu-HU" sz="2800" b="1" dirty="0"/>
              <a:t> </a:t>
            </a:r>
            <a:r>
              <a:rPr lang="hu-HU" sz="2800" b="1" dirty="0" err="1"/>
              <a:t>paramesonephridicus</a:t>
            </a:r>
            <a:r>
              <a:rPr lang="hu-HU" sz="2800" b="1" dirty="0"/>
              <a:t>)</a:t>
            </a:r>
          </a:p>
        </p:txBody>
      </p:sp>
      <p:sp>
        <p:nvSpPr>
          <p:cNvPr id="5" name="Rectangle 3"/>
          <p:cNvSpPr txBox="1">
            <a:spLocks noChangeArrowheads="1"/>
          </p:cNvSpPr>
          <p:nvPr/>
        </p:nvSpPr>
        <p:spPr>
          <a:xfrm>
            <a:off x="462843" y="1844824"/>
            <a:ext cx="8229600" cy="3353619"/>
          </a:xfrm>
          <a:prstGeom prst="rect">
            <a:avLst/>
          </a:prstGeom>
        </p:spPr>
        <p:txBody>
          <a:bodyPr vert="horz" lIns="91440" tIns="45720" rIns="91440" bIns="45720" rtlCol="0">
            <a:normAutofit fontScale="85000" lnSpcReduction="10000"/>
          </a:bodyPr>
          <a:lstStyle/>
          <a:p>
            <a:pPr marL="342900" lvl="0" indent="-342900" algn="just" fontAlgn="auto">
              <a:lnSpc>
                <a:spcPct val="110000"/>
              </a:lnSpc>
              <a:spcBef>
                <a:spcPct val="20000"/>
              </a:spcBef>
              <a:spcAft>
                <a:spcPts val="0"/>
              </a:spcAft>
              <a:buFont typeface="Arial" pitchFamily="34" charset="0"/>
              <a:buChar char="•"/>
              <a:defRPr/>
            </a:pPr>
            <a:r>
              <a:rPr kumimoji="0" lang="de-DE"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Ein neuer Gang, der an der EW6 neben den Gonadenanlagen </a:t>
            </a:r>
            <a:r>
              <a:rPr lang="de-DE" sz="2400" dirty="0">
                <a:latin typeface="Arial" panose="020B0604020202020204" pitchFamily="34" charset="0"/>
                <a:cs typeface="Arial" panose="020B0604020202020204" pitchFamily="34" charset="0"/>
              </a:rPr>
              <a:t>erscheint,</a:t>
            </a:r>
            <a:r>
              <a:rPr kumimoji="0" lang="de-DE"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ist der Müller-Gang (Ductus paramesonephriticus). Dieser </a:t>
            </a:r>
            <a:r>
              <a:rPr lang="de-DE" sz="2400" dirty="0">
                <a:latin typeface="Arial" panose="020B0604020202020204" pitchFamily="34" charset="0"/>
                <a:cs typeface="Arial" panose="020B0604020202020204" pitchFamily="34" charset="0"/>
              </a:rPr>
              <a:t>Gang beginnt kranial geöffnet (trichterartig), verzweigt nicht, wachst kraniokaudal und</a:t>
            </a:r>
            <a:r>
              <a:rPr kumimoji="0" lang="de-DE"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fusioniert mit der Wand des Sinus urogenitalis.</a:t>
            </a:r>
          </a:p>
          <a:p>
            <a:pPr marL="342900" indent="-342900" algn="just" fontAlgn="auto">
              <a:lnSpc>
                <a:spcPct val="110000"/>
              </a:lnSpc>
              <a:spcBef>
                <a:spcPct val="20000"/>
              </a:spcBef>
              <a:spcAft>
                <a:spcPts val="0"/>
              </a:spcAft>
              <a:buFont typeface="Arial" pitchFamily="34" charset="0"/>
              <a:buChar char="•"/>
              <a:defRPr/>
            </a:pPr>
            <a:r>
              <a:rPr lang="de-DE" altLang="hu-HU" sz="2400" dirty="0">
                <a:latin typeface="Arial" panose="020B0604020202020204" pitchFamily="34" charset="0"/>
                <a:cs typeface="Arial" panose="020B0604020202020204" pitchFamily="34" charset="0"/>
              </a:rPr>
              <a:t>Müller-Gang entsteht aus der Anlage der Urniere: das Zölomepithel stülpt sich ein (Invagination; ungefähr in der Höhe von Th3), und sein blindes Ende wachst nach kaudal bis zum Sinus urogenitalis.</a:t>
            </a:r>
          </a:p>
          <a:p>
            <a:pPr marL="342900" marR="0" lvl="0" indent="-342900" algn="just"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de-DE"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Müller-Gang: entsteht in beiden Geschlechtern, aber er bleibt erhalten nur im weiblichen, und entwickelt sich in dem männlichen zurück.</a:t>
            </a:r>
          </a:p>
        </p:txBody>
      </p:sp>
    </p:spTree>
    <p:extLst>
      <p:ext uri="{BB962C8B-B14F-4D97-AF65-F5344CB8AC3E}">
        <p14:creationId xmlns:p14="http://schemas.microsoft.com/office/powerpoint/2010/main" val="158188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altLang="hu-HU" sz="3600" b="1" dirty="0" err="1">
                <a:latin typeface="+mn-lt"/>
              </a:rPr>
              <a:t>Entstehung</a:t>
            </a:r>
            <a:r>
              <a:rPr lang="hu-HU" altLang="hu-HU" sz="3600" b="1" dirty="0">
                <a:latin typeface="+mn-lt"/>
              </a:rPr>
              <a:t> der </a:t>
            </a:r>
            <a:r>
              <a:rPr lang="hu-HU" altLang="hu-HU" sz="3600" b="1" dirty="0" err="1">
                <a:latin typeface="+mn-lt"/>
              </a:rPr>
              <a:t>Geschlechtsorganen</a:t>
            </a:r>
            <a:r>
              <a:rPr lang="hu-HU" altLang="hu-HU" sz="3600" b="1" dirty="0">
                <a:latin typeface="+mn-lt"/>
              </a:rPr>
              <a:t>, </a:t>
            </a:r>
            <a:r>
              <a:rPr lang="hu-HU" altLang="hu-HU" sz="3600" b="1" dirty="0" err="1">
                <a:latin typeface="+mn-lt"/>
              </a:rPr>
              <a:t>Entstehung</a:t>
            </a:r>
            <a:r>
              <a:rPr lang="hu-HU" altLang="hu-HU" sz="3600" b="1" dirty="0">
                <a:latin typeface="+mn-lt"/>
              </a:rPr>
              <a:t> des </a:t>
            </a:r>
            <a:r>
              <a:rPr lang="hu-HU" altLang="hu-HU" sz="3600" b="1" dirty="0" err="1">
                <a:latin typeface="+mn-lt"/>
              </a:rPr>
              <a:t>Geschlechts</a:t>
            </a:r>
            <a:r>
              <a:rPr lang="hu-HU" altLang="hu-HU" sz="3600" b="1" dirty="0">
                <a:latin typeface="+mn-lt"/>
              </a:rPr>
              <a:t/>
            </a:r>
            <a:br>
              <a:rPr lang="hu-HU" altLang="hu-HU" sz="3600" b="1" dirty="0">
                <a:latin typeface="+mn-lt"/>
              </a:rPr>
            </a:br>
            <a:r>
              <a:rPr lang="hu-HU" altLang="hu-HU" sz="3600" b="1" dirty="0">
                <a:latin typeface="+mn-lt"/>
              </a:rPr>
              <a:t>(sex </a:t>
            </a:r>
            <a:r>
              <a:rPr lang="hu-HU" altLang="hu-HU" sz="3600" b="1" dirty="0" err="1">
                <a:latin typeface="+mn-lt"/>
              </a:rPr>
              <a:t>determination</a:t>
            </a:r>
            <a:r>
              <a:rPr lang="hu-HU" altLang="hu-HU" sz="3600" b="1" dirty="0">
                <a:latin typeface="+mn-lt"/>
              </a:rPr>
              <a:t>)</a:t>
            </a:r>
            <a:endParaRPr lang="de-DE" dirty="0">
              <a:latin typeface="+mn-lt"/>
            </a:endParaRPr>
          </a:p>
        </p:txBody>
      </p:sp>
      <p:sp>
        <p:nvSpPr>
          <p:cNvPr id="3" name="Tartalom helye 2"/>
          <p:cNvSpPr>
            <a:spLocks noGrp="1"/>
          </p:cNvSpPr>
          <p:nvPr>
            <p:ph idx="1"/>
          </p:nvPr>
        </p:nvSpPr>
        <p:spPr/>
        <p:txBody>
          <a:bodyPr>
            <a:normAutofit fontScale="92500" lnSpcReduction="20000"/>
          </a:bodyPr>
          <a:lstStyle/>
          <a:p>
            <a:pPr marL="0" indent="0">
              <a:lnSpc>
                <a:spcPct val="160000"/>
              </a:lnSpc>
              <a:buNone/>
            </a:pPr>
            <a:r>
              <a:rPr lang="hu-HU" altLang="hu-HU" sz="2400" b="1" dirty="0" err="1">
                <a:solidFill>
                  <a:srgbClr val="C00000"/>
                </a:solidFill>
                <a:latin typeface="Arial" panose="020B0604020202020204" pitchFamily="34" charset="0"/>
                <a:cs typeface="Arial" panose="020B0604020202020204" pitchFamily="34" charset="0"/>
              </a:rPr>
              <a:t>die</a:t>
            </a:r>
            <a:r>
              <a:rPr lang="hu-HU" altLang="hu-HU" sz="2400" b="1" dirty="0">
                <a:solidFill>
                  <a:srgbClr val="C00000"/>
                </a:solidFill>
                <a:latin typeface="Arial" panose="020B0604020202020204" pitchFamily="34" charset="0"/>
                <a:cs typeface="Arial" panose="020B0604020202020204" pitchFamily="34" charset="0"/>
              </a:rPr>
              <a:t> </a:t>
            </a:r>
            <a:r>
              <a:rPr lang="hu-HU" altLang="hu-HU" sz="2400" b="1" dirty="0" err="1">
                <a:solidFill>
                  <a:srgbClr val="C00000"/>
                </a:solidFill>
                <a:latin typeface="Arial" panose="020B0604020202020204" pitchFamily="34" charset="0"/>
                <a:cs typeface="Arial" panose="020B0604020202020204" pitchFamily="34" charset="0"/>
              </a:rPr>
              <a:t>wichtigsten</a:t>
            </a:r>
            <a:r>
              <a:rPr lang="hu-HU" altLang="hu-HU" sz="2400" b="1" dirty="0">
                <a:solidFill>
                  <a:srgbClr val="C00000"/>
                </a:solidFill>
                <a:latin typeface="Arial" panose="020B0604020202020204" pitchFamily="34" charset="0"/>
                <a:cs typeface="Arial" panose="020B0604020202020204" pitchFamily="34" charset="0"/>
              </a:rPr>
              <a:t> </a:t>
            </a:r>
            <a:r>
              <a:rPr lang="hu-HU" altLang="hu-HU" sz="2400" b="1" dirty="0" err="1">
                <a:solidFill>
                  <a:srgbClr val="C00000"/>
                </a:solidFill>
                <a:latin typeface="Arial" panose="020B0604020202020204" pitchFamily="34" charset="0"/>
                <a:cs typeface="Arial" panose="020B0604020202020204" pitchFamily="34" charset="0"/>
              </a:rPr>
              <a:t>Schritten</a:t>
            </a:r>
            <a:r>
              <a:rPr lang="hu-HU" altLang="hu-HU" sz="2400" b="1" dirty="0">
                <a:solidFill>
                  <a:srgbClr val="C00000"/>
                </a:solidFill>
                <a:latin typeface="Arial" panose="020B0604020202020204" pitchFamily="34" charset="0"/>
                <a:cs typeface="Arial" panose="020B0604020202020204" pitchFamily="34" charset="0"/>
              </a:rPr>
              <a:t> in </a:t>
            </a:r>
            <a:r>
              <a:rPr lang="hu-HU" altLang="hu-HU" sz="2400" b="1" dirty="0" err="1">
                <a:solidFill>
                  <a:srgbClr val="C00000"/>
                </a:solidFill>
                <a:latin typeface="Arial" panose="020B0604020202020204" pitchFamily="34" charset="0"/>
                <a:cs typeface="Arial" panose="020B0604020202020204" pitchFamily="34" charset="0"/>
              </a:rPr>
              <a:t>zeitlicher</a:t>
            </a:r>
            <a:r>
              <a:rPr lang="hu-HU" altLang="hu-HU" sz="2400" b="1" dirty="0">
                <a:solidFill>
                  <a:srgbClr val="C00000"/>
                </a:solidFill>
                <a:latin typeface="Arial" panose="020B0604020202020204" pitchFamily="34" charset="0"/>
                <a:cs typeface="Arial" panose="020B0604020202020204" pitchFamily="34" charset="0"/>
              </a:rPr>
              <a:t> </a:t>
            </a:r>
            <a:r>
              <a:rPr lang="hu-HU" altLang="hu-HU" sz="2400" b="1" dirty="0" err="1">
                <a:solidFill>
                  <a:srgbClr val="C00000"/>
                </a:solidFill>
                <a:latin typeface="Arial" panose="020B0604020202020204" pitchFamily="34" charset="0"/>
                <a:cs typeface="Arial" panose="020B0604020202020204" pitchFamily="34" charset="0"/>
              </a:rPr>
              <a:t>Folge</a:t>
            </a:r>
            <a:r>
              <a:rPr lang="hu-HU" altLang="hu-HU" sz="2400" b="1" dirty="0">
                <a:solidFill>
                  <a:srgbClr val="C00000"/>
                </a:solidFill>
                <a:latin typeface="Arial" panose="020B0604020202020204" pitchFamily="34" charset="0"/>
                <a:cs typeface="Arial" panose="020B0604020202020204" pitchFamily="34" charset="0"/>
              </a:rPr>
              <a:t>:</a:t>
            </a:r>
            <a:br>
              <a:rPr lang="hu-HU" altLang="hu-HU" sz="2400" b="1" dirty="0">
                <a:solidFill>
                  <a:srgbClr val="C00000"/>
                </a:solidFill>
                <a:latin typeface="Arial" panose="020B0604020202020204" pitchFamily="34" charset="0"/>
                <a:cs typeface="Arial" panose="020B0604020202020204" pitchFamily="34" charset="0"/>
              </a:rPr>
            </a:br>
            <a:r>
              <a:rPr lang="hu-HU" altLang="hu-HU" sz="2400" b="1" dirty="0">
                <a:latin typeface="Arial" panose="020B0604020202020204" pitchFamily="34" charset="0"/>
                <a:cs typeface="Arial" panose="020B0604020202020204" pitchFamily="34" charset="0"/>
              </a:rPr>
              <a:t>1. </a:t>
            </a:r>
            <a:r>
              <a:rPr lang="hu-HU" altLang="hu-HU" sz="2400" dirty="0" err="1">
                <a:latin typeface="Arial" panose="020B0604020202020204" pitchFamily="34" charset="0"/>
                <a:cs typeface="Arial" panose="020B0604020202020204" pitchFamily="34" charset="0"/>
              </a:rPr>
              <a:t>Wanderung</a:t>
            </a:r>
            <a:r>
              <a:rPr lang="hu-HU" altLang="hu-HU" sz="2400" dirty="0">
                <a:latin typeface="Arial" panose="020B0604020202020204" pitchFamily="34" charset="0"/>
                <a:cs typeface="Arial" panose="020B0604020202020204" pitchFamily="34" charset="0"/>
              </a:rPr>
              <a:t> und </a:t>
            </a:r>
            <a:r>
              <a:rPr lang="hu-HU" altLang="hu-HU" sz="2400" dirty="0" err="1">
                <a:latin typeface="Arial" panose="020B0604020202020204" pitchFamily="34" charset="0"/>
                <a:cs typeface="Arial" panose="020B0604020202020204" pitchFamily="34" charset="0"/>
              </a:rPr>
              <a:t>Differenzierung</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Urkeimzellen</a:t>
            </a:r>
            <a:r>
              <a:rPr lang="hu-HU" altLang="hu-HU" sz="2400" dirty="0">
                <a:latin typeface="Arial" panose="020B0604020202020204" pitchFamily="34" charset="0"/>
                <a:cs typeface="Arial" panose="020B0604020202020204" pitchFamily="34" charset="0"/>
              </a:rPr>
              <a:t/>
            </a:r>
            <a:br>
              <a:rPr lang="hu-HU" altLang="hu-HU" sz="2400" dirty="0">
                <a:latin typeface="Arial" panose="020B0604020202020204" pitchFamily="34" charset="0"/>
                <a:cs typeface="Arial" panose="020B0604020202020204" pitchFamily="34" charset="0"/>
              </a:rPr>
            </a:br>
            <a:r>
              <a:rPr lang="hu-HU" altLang="hu-HU" sz="2400" b="1" dirty="0">
                <a:latin typeface="Arial" panose="020B0604020202020204" pitchFamily="34" charset="0"/>
                <a:cs typeface="Arial" panose="020B0604020202020204" pitchFamily="34" charset="0"/>
              </a:rPr>
              <a:t>2. </a:t>
            </a:r>
            <a:r>
              <a:rPr lang="hu-HU" altLang="hu-HU" sz="2400" dirty="0" err="1">
                <a:latin typeface="Arial" panose="020B0604020202020204" pitchFamily="34" charset="0"/>
                <a:cs typeface="Arial" panose="020B0604020202020204" pitchFamily="34" charset="0"/>
              </a:rPr>
              <a:t>Entstehung</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indifferenten</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Gonadenanlagen</a:t>
            </a:r>
            <a:r>
              <a:rPr lang="hu-HU" altLang="hu-HU" sz="2400" dirty="0">
                <a:latin typeface="Arial" panose="020B0604020202020204" pitchFamily="34" charset="0"/>
                <a:cs typeface="Arial" panose="020B0604020202020204" pitchFamily="34" charset="0"/>
              </a:rPr>
              <a:t/>
            </a:r>
            <a:br>
              <a:rPr lang="hu-HU" altLang="hu-HU" sz="2400" dirty="0">
                <a:latin typeface="Arial" panose="020B0604020202020204" pitchFamily="34" charset="0"/>
                <a:cs typeface="Arial" panose="020B0604020202020204" pitchFamily="34" charset="0"/>
              </a:rPr>
            </a:br>
            <a:r>
              <a:rPr lang="hu-HU" altLang="hu-HU" sz="2400" b="1" dirty="0">
                <a:latin typeface="Arial" panose="020B0604020202020204" pitchFamily="34" charset="0"/>
                <a:cs typeface="Arial" panose="020B0604020202020204" pitchFamily="34" charset="0"/>
              </a:rPr>
              <a:t>3. </a:t>
            </a:r>
            <a:r>
              <a:rPr lang="hu-HU" altLang="hu-HU" sz="2400" dirty="0" err="1">
                <a:latin typeface="Arial" panose="020B0604020202020204" pitchFamily="34" charset="0"/>
                <a:cs typeface="Arial" panose="020B0604020202020204" pitchFamily="34" charset="0"/>
              </a:rPr>
              <a:t>Einwanderung</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Urkeimzellen</a:t>
            </a:r>
            <a:r>
              <a:rPr lang="hu-HU" altLang="hu-HU" sz="2400" dirty="0">
                <a:latin typeface="Arial" panose="020B0604020202020204" pitchFamily="34" charset="0"/>
                <a:cs typeface="Arial" panose="020B0604020202020204" pitchFamily="34" charset="0"/>
              </a:rPr>
              <a:t> in </a:t>
            </a:r>
            <a:r>
              <a:rPr lang="hu-HU" altLang="hu-HU" sz="2400" dirty="0" err="1">
                <a:latin typeface="Arial" panose="020B0604020202020204" pitchFamily="34" charset="0"/>
                <a:cs typeface="Arial" panose="020B0604020202020204" pitchFamily="34" charset="0"/>
              </a:rPr>
              <a:t>die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Gonadenanlagen</a:t>
            </a:r>
            <a:r>
              <a:rPr lang="hu-HU" altLang="hu-HU" sz="2400" dirty="0">
                <a:latin typeface="Arial" panose="020B0604020202020204" pitchFamily="34" charset="0"/>
                <a:cs typeface="Arial" panose="020B0604020202020204" pitchFamily="34" charset="0"/>
              </a:rPr>
              <a:t/>
            </a:r>
            <a:br>
              <a:rPr lang="hu-HU" altLang="hu-HU" sz="2400" dirty="0">
                <a:latin typeface="Arial" panose="020B0604020202020204" pitchFamily="34" charset="0"/>
                <a:cs typeface="Arial" panose="020B0604020202020204" pitchFamily="34" charset="0"/>
              </a:rPr>
            </a:br>
            <a:r>
              <a:rPr lang="hu-HU" altLang="hu-HU" sz="2400" b="1" dirty="0">
                <a:latin typeface="Arial" panose="020B0604020202020204" pitchFamily="34" charset="0"/>
                <a:cs typeface="Arial" panose="020B0604020202020204" pitchFamily="34" charset="0"/>
              </a:rPr>
              <a:t>4. </a:t>
            </a:r>
            <a:r>
              <a:rPr lang="hu-HU" altLang="hu-HU" sz="2400" dirty="0" err="1">
                <a:latin typeface="Arial" panose="020B0604020202020204" pitchFamily="34" charset="0"/>
                <a:cs typeface="Arial" panose="020B0604020202020204" pitchFamily="34" charset="0"/>
              </a:rPr>
              <a:t>Differenzierung</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indifferenten</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inneren</a:t>
            </a:r>
            <a:r>
              <a:rPr lang="hu-HU" altLang="hu-HU" sz="2400" dirty="0">
                <a:latin typeface="Arial" panose="020B0604020202020204" pitchFamily="34" charset="0"/>
                <a:cs typeface="Arial" panose="020B0604020202020204" pitchFamily="34" charset="0"/>
              </a:rPr>
              <a:t> und </a:t>
            </a:r>
            <a:r>
              <a:rPr lang="hu-HU" altLang="hu-HU" sz="2400" dirty="0" err="1">
                <a:latin typeface="Arial" panose="020B0604020202020204" pitchFamily="34" charset="0"/>
                <a:cs typeface="Arial" panose="020B0604020202020204" pitchFamily="34" charset="0"/>
              </a:rPr>
              <a:t>äußeren</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Geschlechtsorganen</a:t>
            </a:r>
            <a:r>
              <a:rPr lang="hu-HU" altLang="hu-HU" sz="2400" dirty="0">
                <a:latin typeface="Arial" panose="020B0604020202020204" pitchFamily="34" charset="0"/>
                <a:cs typeface="Arial" panose="020B0604020202020204" pitchFamily="34" charset="0"/>
              </a:rPr>
              <a:t> in </a:t>
            </a:r>
            <a:r>
              <a:rPr lang="hu-HU" altLang="hu-HU" sz="2400" dirty="0" err="1">
                <a:latin typeface="Arial" panose="020B0604020202020204" pitchFamily="34" charset="0"/>
                <a:cs typeface="Arial" panose="020B0604020202020204" pitchFamily="34" charset="0"/>
              </a:rPr>
              <a:t>männlicher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oder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weiblicher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Richtung</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unterschiedliche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Differnezierung</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der</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folgenden</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Strukturen</a:t>
            </a:r>
            <a:r>
              <a:rPr lang="hu-HU" altLang="hu-HU" sz="2400" dirty="0">
                <a:latin typeface="Arial" panose="020B0604020202020204" pitchFamily="34" charset="0"/>
                <a:cs typeface="Arial" panose="020B0604020202020204" pitchFamily="34" charset="0"/>
              </a:rPr>
              <a:t>: Wolff-Gang, Müller-Gang, Sinus </a:t>
            </a:r>
            <a:r>
              <a:rPr lang="hu-HU" altLang="hu-HU" sz="2400" dirty="0" err="1">
                <a:latin typeface="Arial" panose="020B0604020202020204" pitchFamily="34" charset="0"/>
                <a:cs typeface="Arial" panose="020B0604020202020204" pitchFamily="34" charset="0"/>
              </a:rPr>
              <a:t>urogenitalis</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äußere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Genitalanlagen</a:t>
            </a:r>
            <a:r>
              <a:rPr lang="hu-HU" altLang="hu-HU"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6302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7" name="Picture 3"/>
          <p:cNvPicPr>
            <a:picLocks noChangeAspect="1" noChangeArrowheads="1"/>
          </p:cNvPicPr>
          <p:nvPr/>
        </p:nvPicPr>
        <p:blipFill>
          <a:blip r:embed="rId3" cstate="print"/>
          <a:srcRect/>
          <a:stretch>
            <a:fillRect/>
          </a:stretch>
        </p:blipFill>
        <p:spPr bwMode="auto">
          <a:xfrm>
            <a:off x="323528" y="-1"/>
            <a:ext cx="6480720" cy="6858001"/>
          </a:xfrm>
          <a:prstGeom prst="rect">
            <a:avLst/>
          </a:prstGeom>
          <a:noFill/>
          <a:ln w="9525">
            <a:noFill/>
            <a:miter lim="800000"/>
            <a:headEnd/>
            <a:tailEnd/>
          </a:ln>
        </p:spPr>
      </p:pic>
    </p:spTree>
    <p:extLst>
      <p:ext uri="{BB962C8B-B14F-4D97-AF65-F5344CB8AC3E}">
        <p14:creationId xmlns:p14="http://schemas.microsoft.com/office/powerpoint/2010/main" val="4193116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0742"/>
            <a:ext cx="9144000" cy="5011762"/>
          </a:xfrm>
        </p:spPr>
      </p:pic>
      <p:sp>
        <p:nvSpPr>
          <p:cNvPr id="2" name="Szövegdoboz 1">
            <a:extLst>
              <a:ext uri="{FF2B5EF4-FFF2-40B4-BE49-F238E27FC236}">
                <a16:creationId xmlns:a16="http://schemas.microsoft.com/office/drawing/2014/main" id="{2FE86162-03DC-4787-9A31-F05167EF2236}"/>
              </a:ext>
            </a:extLst>
          </p:cNvPr>
          <p:cNvSpPr txBox="1"/>
          <p:nvPr/>
        </p:nvSpPr>
        <p:spPr>
          <a:xfrm>
            <a:off x="251520" y="5157192"/>
            <a:ext cx="8424936" cy="1477328"/>
          </a:xfrm>
          <a:prstGeom prst="rect">
            <a:avLst/>
          </a:prstGeom>
          <a:noFill/>
        </p:spPr>
        <p:txBody>
          <a:bodyPr wrap="square" rtlCol="0">
            <a:spAutoFit/>
          </a:bodyPr>
          <a:lstStyle/>
          <a:p>
            <a:r>
              <a:rPr lang="de-DE" dirty="0"/>
              <a:t>Menschliches Embryo, 15 mm: Urogenitalfalte</a:t>
            </a:r>
            <a:r>
              <a:rPr lang="hu-HU" dirty="0"/>
              <a:t> (</a:t>
            </a:r>
            <a:r>
              <a:rPr lang="hu-HU" dirty="0" err="1"/>
              <a:t>Urnierenfalte</a:t>
            </a:r>
            <a:r>
              <a:rPr lang="hu-HU" dirty="0"/>
              <a:t> + </a:t>
            </a:r>
            <a:r>
              <a:rPr lang="hu-HU" dirty="0" err="1"/>
              <a:t>Genitalfalte</a:t>
            </a:r>
            <a:r>
              <a:rPr lang="hu-HU" dirty="0"/>
              <a:t>)</a:t>
            </a:r>
            <a:r>
              <a:rPr lang="de-DE" dirty="0"/>
              <a:t>. </a:t>
            </a:r>
          </a:p>
          <a:p>
            <a:r>
              <a:rPr lang="de-DE" dirty="0"/>
              <a:t>1: Anlage der Nebenniere (ganz rechts, im dunklen Mesenchym), 5: Müller-Gang, kaudale Spitze, beachten Sie, dass diese Spitze liegt sehr nah zum Wolff-Gang (7): dieser fast physikalische Kontakt ist unerlässlich beim Wachstum des Müller-Ganges</a:t>
            </a:r>
            <a:r>
              <a:rPr lang="hu-HU" dirty="0"/>
              <a:t>.</a:t>
            </a:r>
            <a:endParaRPr lang="de-DE" dirty="0"/>
          </a:p>
        </p:txBody>
      </p:sp>
    </p:spTree>
    <p:extLst>
      <p:ext uri="{BB962C8B-B14F-4D97-AF65-F5344CB8AC3E}">
        <p14:creationId xmlns:p14="http://schemas.microsoft.com/office/powerpoint/2010/main" val="70412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84" y="0"/>
            <a:ext cx="5013832" cy="6858000"/>
          </a:xfrm>
          <a:prstGeom prst="rect">
            <a:avLst/>
          </a:prstGeom>
        </p:spPr>
      </p:pic>
      <p:sp>
        <p:nvSpPr>
          <p:cNvPr id="3" name="Szövegdoboz 2">
            <a:extLst>
              <a:ext uri="{FF2B5EF4-FFF2-40B4-BE49-F238E27FC236}">
                <a16:creationId xmlns:a16="http://schemas.microsoft.com/office/drawing/2014/main" id="{6DD8C8C4-0DC7-417C-BFF2-FDDE041D43F7}"/>
              </a:ext>
            </a:extLst>
          </p:cNvPr>
          <p:cNvSpPr txBox="1"/>
          <p:nvPr/>
        </p:nvSpPr>
        <p:spPr>
          <a:xfrm>
            <a:off x="251520" y="188640"/>
            <a:ext cx="2448272" cy="1200329"/>
          </a:xfrm>
          <a:prstGeom prst="rect">
            <a:avLst/>
          </a:prstGeom>
          <a:noFill/>
        </p:spPr>
        <p:txBody>
          <a:bodyPr wrap="square" rtlCol="0">
            <a:spAutoFit/>
          </a:bodyPr>
          <a:lstStyle/>
          <a:p>
            <a:r>
              <a:rPr lang="hu-HU" dirty="0" err="1"/>
              <a:t>Geshchlechtsorgane</a:t>
            </a:r>
            <a:r>
              <a:rPr lang="hu-HU" dirty="0"/>
              <a:t> </a:t>
            </a:r>
            <a:r>
              <a:rPr lang="hu-HU" dirty="0" err="1"/>
              <a:t>im</a:t>
            </a:r>
            <a:r>
              <a:rPr lang="hu-HU" dirty="0"/>
              <a:t> </a:t>
            </a:r>
            <a:r>
              <a:rPr lang="hu-HU" dirty="0" err="1"/>
              <a:t>undifferenzierten</a:t>
            </a:r>
            <a:r>
              <a:rPr lang="hu-HU" dirty="0"/>
              <a:t> (</a:t>
            </a:r>
            <a:r>
              <a:rPr lang="hu-HU" dirty="0" err="1"/>
              <a:t>indifferenten</a:t>
            </a:r>
            <a:r>
              <a:rPr lang="hu-HU" dirty="0"/>
              <a:t>) </a:t>
            </a:r>
            <a:r>
              <a:rPr lang="hu-HU" dirty="0" err="1"/>
              <a:t>Zustand</a:t>
            </a:r>
            <a:endParaRPr lang="de-DE" dirty="0"/>
          </a:p>
        </p:txBody>
      </p:sp>
      <p:sp>
        <p:nvSpPr>
          <p:cNvPr id="4" name="Szövegdoboz 3">
            <a:extLst>
              <a:ext uri="{FF2B5EF4-FFF2-40B4-BE49-F238E27FC236}">
                <a16:creationId xmlns:a16="http://schemas.microsoft.com/office/drawing/2014/main" id="{2474F078-E61E-4F61-BE4A-11618739A914}"/>
              </a:ext>
            </a:extLst>
          </p:cNvPr>
          <p:cNvSpPr txBox="1"/>
          <p:nvPr/>
        </p:nvSpPr>
        <p:spPr>
          <a:xfrm>
            <a:off x="179512" y="4976008"/>
            <a:ext cx="1656184" cy="646331"/>
          </a:xfrm>
          <a:prstGeom prst="rect">
            <a:avLst/>
          </a:prstGeom>
          <a:noFill/>
        </p:spPr>
        <p:txBody>
          <a:bodyPr wrap="square" rtlCol="0">
            <a:spAutoFit/>
          </a:bodyPr>
          <a:lstStyle/>
          <a:p>
            <a:r>
              <a:rPr lang="hu-HU" dirty="0" err="1"/>
              <a:t>männliche</a:t>
            </a:r>
            <a:r>
              <a:rPr lang="hu-HU" dirty="0"/>
              <a:t> </a:t>
            </a:r>
            <a:r>
              <a:rPr lang="hu-HU" dirty="0" err="1"/>
              <a:t>Entwicklung</a:t>
            </a:r>
            <a:endParaRPr lang="de-DE" dirty="0"/>
          </a:p>
        </p:txBody>
      </p:sp>
      <p:sp>
        <p:nvSpPr>
          <p:cNvPr id="6" name="Szövegdoboz 5">
            <a:extLst>
              <a:ext uri="{FF2B5EF4-FFF2-40B4-BE49-F238E27FC236}">
                <a16:creationId xmlns:a16="http://schemas.microsoft.com/office/drawing/2014/main" id="{39D70F31-502B-42D8-AA4B-0C39BF4EB7C4}"/>
              </a:ext>
            </a:extLst>
          </p:cNvPr>
          <p:cNvSpPr txBox="1"/>
          <p:nvPr/>
        </p:nvSpPr>
        <p:spPr>
          <a:xfrm>
            <a:off x="7312393" y="4976007"/>
            <a:ext cx="1656184" cy="646331"/>
          </a:xfrm>
          <a:prstGeom prst="rect">
            <a:avLst/>
          </a:prstGeom>
          <a:noFill/>
        </p:spPr>
        <p:txBody>
          <a:bodyPr wrap="square" rtlCol="0">
            <a:spAutoFit/>
          </a:bodyPr>
          <a:lstStyle/>
          <a:p>
            <a:r>
              <a:rPr lang="hu-HU" dirty="0" err="1"/>
              <a:t>weibliche</a:t>
            </a:r>
            <a:r>
              <a:rPr lang="hu-HU" dirty="0"/>
              <a:t> </a:t>
            </a:r>
            <a:r>
              <a:rPr lang="hu-HU" dirty="0" err="1"/>
              <a:t>Entwicklung</a:t>
            </a:r>
            <a:endParaRPr lang="de-DE" dirty="0"/>
          </a:p>
        </p:txBody>
      </p:sp>
      <p:sp>
        <p:nvSpPr>
          <p:cNvPr id="7" name="Szövegdoboz 6">
            <a:extLst>
              <a:ext uri="{FF2B5EF4-FFF2-40B4-BE49-F238E27FC236}">
                <a16:creationId xmlns:a16="http://schemas.microsoft.com/office/drawing/2014/main" id="{3A2B9BBA-F86A-44A0-A676-84004BF4BF5D}"/>
              </a:ext>
            </a:extLst>
          </p:cNvPr>
          <p:cNvSpPr txBox="1"/>
          <p:nvPr/>
        </p:nvSpPr>
        <p:spPr>
          <a:xfrm>
            <a:off x="7308304" y="192967"/>
            <a:ext cx="1656184" cy="646331"/>
          </a:xfrm>
          <a:prstGeom prst="rect">
            <a:avLst/>
          </a:prstGeom>
          <a:noFill/>
        </p:spPr>
        <p:txBody>
          <a:bodyPr wrap="square" rtlCol="0">
            <a:spAutoFit/>
          </a:bodyPr>
          <a:lstStyle/>
          <a:p>
            <a:r>
              <a:rPr lang="hu-HU" dirty="0" err="1"/>
              <a:t>Zahlen</a:t>
            </a:r>
            <a:r>
              <a:rPr lang="hu-HU" dirty="0"/>
              <a:t>: </a:t>
            </a:r>
            <a:r>
              <a:rPr lang="hu-HU" dirty="0" err="1"/>
              <a:t>siehe</a:t>
            </a:r>
            <a:r>
              <a:rPr lang="hu-HU" dirty="0"/>
              <a:t> </a:t>
            </a:r>
            <a:r>
              <a:rPr lang="hu-HU" dirty="0" err="1"/>
              <a:t>nächstes</a:t>
            </a:r>
            <a:r>
              <a:rPr lang="hu-HU" dirty="0"/>
              <a:t> Dia</a:t>
            </a:r>
            <a:endParaRPr lang="de-DE" dirty="0"/>
          </a:p>
        </p:txBody>
      </p:sp>
    </p:spTree>
    <p:extLst>
      <p:ext uri="{BB962C8B-B14F-4D97-AF65-F5344CB8AC3E}">
        <p14:creationId xmlns:p14="http://schemas.microsoft.com/office/powerpoint/2010/main" val="2904299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CD46D054-C261-4BF4-A5F4-D7FA9C411699}"/>
              </a:ext>
            </a:extLst>
          </p:cNvPr>
          <p:cNvSpPr txBox="1"/>
          <p:nvPr/>
        </p:nvSpPr>
        <p:spPr>
          <a:xfrm>
            <a:off x="467544" y="-17020"/>
            <a:ext cx="8280920" cy="6463308"/>
          </a:xfrm>
          <a:prstGeom prst="rect">
            <a:avLst/>
          </a:prstGeom>
          <a:noFill/>
        </p:spPr>
        <p:txBody>
          <a:bodyPr wrap="square" rtlCol="0">
            <a:spAutoFit/>
          </a:bodyPr>
          <a:lstStyle/>
          <a:p>
            <a:r>
              <a:rPr lang="hu-HU" dirty="0"/>
              <a:t>1: </a:t>
            </a:r>
            <a:r>
              <a:rPr lang="hu-HU" sz="1600" dirty="0" err="1"/>
              <a:t>Metanephros</a:t>
            </a:r>
            <a:endParaRPr lang="hu-HU" sz="1600" dirty="0"/>
          </a:p>
          <a:p>
            <a:r>
              <a:rPr lang="hu-HU" sz="1600" dirty="0"/>
              <a:t>2: </a:t>
            </a:r>
            <a:r>
              <a:rPr lang="hu-HU" sz="1600" dirty="0" err="1"/>
              <a:t>Ureter</a:t>
            </a:r>
            <a:endParaRPr lang="hu-HU" sz="1600" dirty="0"/>
          </a:p>
          <a:p>
            <a:r>
              <a:rPr lang="hu-HU" sz="1600" dirty="0"/>
              <a:t>3: </a:t>
            </a:r>
            <a:r>
              <a:rPr lang="hu-HU" sz="1600" dirty="0" err="1"/>
              <a:t>kraniales</a:t>
            </a:r>
            <a:r>
              <a:rPr lang="hu-HU" sz="1600" dirty="0"/>
              <a:t> </a:t>
            </a:r>
            <a:r>
              <a:rPr lang="hu-HU" sz="1600" dirty="0" err="1"/>
              <a:t>Keimdrüsenband</a:t>
            </a:r>
            <a:r>
              <a:rPr lang="hu-HU" sz="1600" dirty="0"/>
              <a:t> (</a:t>
            </a:r>
            <a:r>
              <a:rPr lang="hu-HU" sz="1600" dirty="0" err="1"/>
              <a:t>vgl.mit</a:t>
            </a:r>
            <a:r>
              <a:rPr lang="hu-HU" sz="1600" dirty="0"/>
              <a:t> </a:t>
            </a:r>
            <a:r>
              <a:rPr lang="hu-HU" sz="1600" dirty="0" err="1"/>
              <a:t>dem</a:t>
            </a:r>
            <a:r>
              <a:rPr lang="hu-HU" sz="1600" dirty="0"/>
              <a:t> </a:t>
            </a:r>
            <a:r>
              <a:rPr lang="hu-HU" sz="1600" dirty="0" err="1"/>
              <a:t>Bild</a:t>
            </a:r>
            <a:r>
              <a:rPr lang="hu-HU" sz="1600" dirty="0"/>
              <a:t> </a:t>
            </a:r>
            <a:r>
              <a:rPr lang="hu-HU" sz="1600" dirty="0" err="1"/>
              <a:t>über</a:t>
            </a:r>
            <a:r>
              <a:rPr lang="hu-HU" sz="1600" dirty="0"/>
              <a:t> </a:t>
            </a:r>
            <a:r>
              <a:rPr lang="hu-HU" sz="1600" dirty="0" err="1"/>
              <a:t>das</a:t>
            </a:r>
            <a:r>
              <a:rPr lang="hu-HU" sz="1600" dirty="0"/>
              <a:t> 2 cm </a:t>
            </a:r>
            <a:r>
              <a:rPr lang="hu-HU" sz="1600" dirty="0" err="1"/>
              <a:t>Rinderembryo</a:t>
            </a:r>
            <a:r>
              <a:rPr lang="hu-HU" sz="1600" dirty="0"/>
              <a:t>, No 5. </a:t>
            </a:r>
            <a:r>
              <a:rPr lang="hu-HU" sz="1600" dirty="0" err="1"/>
              <a:t>siehe</a:t>
            </a:r>
            <a:r>
              <a:rPr lang="hu-HU" sz="1600" dirty="0"/>
              <a:t> </a:t>
            </a:r>
            <a:r>
              <a:rPr lang="hu-HU" sz="1600" dirty="0" err="1"/>
              <a:t>früher</a:t>
            </a:r>
            <a:r>
              <a:rPr lang="hu-HU" sz="1600" dirty="0"/>
              <a:t>), in der </a:t>
            </a:r>
            <a:r>
              <a:rPr lang="hu-HU" sz="1600" dirty="0" err="1"/>
              <a:t>Frau</a:t>
            </a:r>
            <a:r>
              <a:rPr lang="hu-HU" sz="1600" dirty="0"/>
              <a:t> </a:t>
            </a:r>
            <a:r>
              <a:rPr lang="hu-HU" sz="1600" dirty="0" err="1"/>
              <a:t>daraus</a:t>
            </a:r>
            <a:r>
              <a:rPr lang="hu-HU" sz="1600" dirty="0"/>
              <a:t> </a:t>
            </a:r>
            <a:r>
              <a:rPr lang="hu-HU" sz="1600" dirty="0" err="1"/>
              <a:t>wird</a:t>
            </a:r>
            <a:r>
              <a:rPr lang="hu-HU" sz="1600" dirty="0"/>
              <a:t>: </a:t>
            </a:r>
            <a:r>
              <a:rPr lang="hu-HU" sz="1600" dirty="0" err="1">
                <a:solidFill>
                  <a:srgbClr val="C00000"/>
                </a:solidFill>
              </a:rPr>
              <a:t>Lig</a:t>
            </a:r>
            <a:r>
              <a:rPr lang="hu-HU" sz="1600" dirty="0">
                <a:solidFill>
                  <a:srgbClr val="C00000"/>
                </a:solidFill>
              </a:rPr>
              <a:t>. </a:t>
            </a:r>
            <a:r>
              <a:rPr lang="hu-HU" sz="1600" dirty="0" err="1">
                <a:solidFill>
                  <a:srgbClr val="C00000"/>
                </a:solidFill>
              </a:rPr>
              <a:t>suspensorium</a:t>
            </a:r>
            <a:r>
              <a:rPr lang="hu-HU" sz="1600" dirty="0">
                <a:solidFill>
                  <a:srgbClr val="C00000"/>
                </a:solidFill>
              </a:rPr>
              <a:t> </a:t>
            </a:r>
            <a:r>
              <a:rPr lang="hu-HU" sz="1600" dirty="0" err="1">
                <a:solidFill>
                  <a:srgbClr val="C00000"/>
                </a:solidFill>
              </a:rPr>
              <a:t>ovarii</a:t>
            </a:r>
            <a:endParaRPr lang="hu-HU" sz="1600" dirty="0">
              <a:solidFill>
                <a:srgbClr val="C00000"/>
              </a:solidFill>
            </a:endParaRPr>
          </a:p>
          <a:p>
            <a:r>
              <a:rPr lang="hu-HU" sz="1600" dirty="0"/>
              <a:t>4: </a:t>
            </a:r>
            <a:r>
              <a:rPr lang="hu-HU" sz="1600" dirty="0" err="1"/>
              <a:t>Rete</a:t>
            </a:r>
            <a:r>
              <a:rPr lang="hu-HU" sz="1600" dirty="0"/>
              <a:t> </a:t>
            </a:r>
            <a:r>
              <a:rPr lang="hu-HU" sz="1600" dirty="0" err="1">
                <a:solidFill>
                  <a:srgbClr val="447BBD"/>
                </a:solidFill>
              </a:rPr>
              <a:t>testis</a:t>
            </a:r>
            <a:r>
              <a:rPr lang="hu-HU" sz="1600" dirty="0"/>
              <a:t>/</a:t>
            </a:r>
            <a:r>
              <a:rPr lang="hu-HU" sz="1600" dirty="0" err="1">
                <a:solidFill>
                  <a:srgbClr val="C00000"/>
                </a:solidFill>
              </a:rPr>
              <a:t>ovarii</a:t>
            </a:r>
            <a:endParaRPr lang="hu-HU" sz="1600" dirty="0">
              <a:solidFill>
                <a:srgbClr val="C00000"/>
              </a:solidFill>
            </a:endParaRPr>
          </a:p>
          <a:p>
            <a:r>
              <a:rPr lang="hu-HU" sz="1600" dirty="0"/>
              <a:t>5: </a:t>
            </a:r>
            <a:r>
              <a:rPr lang="hu-HU" sz="1600" dirty="0" err="1">
                <a:solidFill>
                  <a:srgbClr val="447BBD"/>
                </a:solidFill>
              </a:rPr>
              <a:t>Ductuli</a:t>
            </a:r>
            <a:r>
              <a:rPr lang="hu-HU" sz="1600" dirty="0">
                <a:solidFill>
                  <a:srgbClr val="447BBD"/>
                </a:solidFill>
              </a:rPr>
              <a:t> </a:t>
            </a:r>
            <a:r>
              <a:rPr lang="hu-HU" sz="1600" dirty="0" err="1">
                <a:solidFill>
                  <a:srgbClr val="447BBD"/>
                </a:solidFill>
              </a:rPr>
              <a:t>efferentes</a:t>
            </a:r>
            <a:r>
              <a:rPr lang="hu-HU" sz="1600" dirty="0"/>
              <a:t>/</a:t>
            </a:r>
            <a:r>
              <a:rPr lang="hu-HU" sz="1600" dirty="0" err="1">
                <a:solidFill>
                  <a:srgbClr val="C00000"/>
                </a:solidFill>
              </a:rPr>
              <a:t>Epoophoron</a:t>
            </a:r>
            <a:endParaRPr lang="hu-HU" sz="1600" dirty="0">
              <a:solidFill>
                <a:srgbClr val="C00000"/>
              </a:solidFill>
            </a:endParaRPr>
          </a:p>
          <a:p>
            <a:r>
              <a:rPr lang="hu-HU" sz="1600" dirty="0"/>
              <a:t>6: </a:t>
            </a:r>
            <a:r>
              <a:rPr lang="hu-HU" sz="1600" dirty="0">
                <a:solidFill>
                  <a:srgbClr val="447BBD"/>
                </a:solidFill>
              </a:rPr>
              <a:t>Appendix </a:t>
            </a:r>
            <a:r>
              <a:rPr lang="hu-HU" sz="1600" dirty="0" err="1">
                <a:solidFill>
                  <a:srgbClr val="447BBD"/>
                </a:solidFill>
              </a:rPr>
              <a:t>epididymis</a:t>
            </a:r>
            <a:r>
              <a:rPr lang="hu-HU" sz="1600" dirty="0"/>
              <a:t>/</a:t>
            </a:r>
            <a:r>
              <a:rPr lang="hu-HU" sz="1600" dirty="0">
                <a:solidFill>
                  <a:srgbClr val="C00000"/>
                </a:solidFill>
              </a:rPr>
              <a:t>Appendix </a:t>
            </a:r>
            <a:r>
              <a:rPr lang="hu-HU" sz="1600" dirty="0" err="1">
                <a:solidFill>
                  <a:srgbClr val="C00000"/>
                </a:solidFill>
              </a:rPr>
              <a:t>vesicularis</a:t>
            </a:r>
            <a:endParaRPr lang="hu-HU" sz="1600" dirty="0">
              <a:solidFill>
                <a:srgbClr val="C00000"/>
              </a:solidFill>
            </a:endParaRPr>
          </a:p>
          <a:p>
            <a:r>
              <a:rPr lang="hu-HU" sz="1600" dirty="0"/>
              <a:t>7: </a:t>
            </a:r>
            <a:r>
              <a:rPr lang="hu-HU" sz="1600" dirty="0" err="1"/>
              <a:t>Ductus</a:t>
            </a:r>
            <a:r>
              <a:rPr lang="hu-HU" sz="1600" dirty="0"/>
              <a:t> </a:t>
            </a:r>
            <a:r>
              <a:rPr lang="hu-HU" sz="1600" dirty="0" err="1"/>
              <a:t>aberrans</a:t>
            </a:r>
            <a:r>
              <a:rPr lang="hu-HU" sz="1600" dirty="0"/>
              <a:t> </a:t>
            </a:r>
            <a:r>
              <a:rPr lang="hu-HU" sz="1600" dirty="0" err="1"/>
              <a:t>inferior</a:t>
            </a:r>
            <a:endParaRPr lang="hu-HU" sz="1600" dirty="0"/>
          </a:p>
          <a:p>
            <a:r>
              <a:rPr lang="hu-HU" sz="1600" dirty="0"/>
              <a:t>8: </a:t>
            </a:r>
            <a:r>
              <a:rPr lang="hu-HU" sz="1600" dirty="0" err="1">
                <a:solidFill>
                  <a:srgbClr val="447BBD"/>
                </a:solidFill>
              </a:rPr>
              <a:t>Paradidymis</a:t>
            </a:r>
            <a:r>
              <a:rPr lang="hu-HU" sz="1600" dirty="0"/>
              <a:t>/</a:t>
            </a:r>
            <a:r>
              <a:rPr lang="hu-HU" sz="1600" dirty="0" err="1">
                <a:solidFill>
                  <a:srgbClr val="C00000"/>
                </a:solidFill>
              </a:rPr>
              <a:t>Paroophoron</a:t>
            </a:r>
            <a:endParaRPr lang="hu-HU" sz="1600" dirty="0">
              <a:solidFill>
                <a:srgbClr val="C00000"/>
              </a:solidFill>
            </a:endParaRPr>
          </a:p>
          <a:p>
            <a:r>
              <a:rPr lang="hu-HU" sz="1600" dirty="0"/>
              <a:t>9: Wolff-Gang</a:t>
            </a:r>
          </a:p>
          <a:p>
            <a:r>
              <a:rPr lang="hu-HU" sz="1600" dirty="0"/>
              <a:t>10: Müller-Gang/</a:t>
            </a:r>
            <a:r>
              <a:rPr lang="hu-HU" sz="1600" dirty="0">
                <a:solidFill>
                  <a:srgbClr val="447BBD"/>
                </a:solidFill>
              </a:rPr>
              <a:t>Appendix </a:t>
            </a:r>
            <a:r>
              <a:rPr lang="hu-HU" sz="1600" dirty="0" err="1">
                <a:solidFill>
                  <a:srgbClr val="447BBD"/>
                </a:solidFill>
              </a:rPr>
              <a:t>testis</a:t>
            </a:r>
            <a:endParaRPr lang="hu-HU" sz="1600" dirty="0">
              <a:solidFill>
                <a:srgbClr val="447BBD"/>
              </a:solidFill>
            </a:endParaRPr>
          </a:p>
          <a:p>
            <a:r>
              <a:rPr lang="hu-HU" sz="1600" dirty="0"/>
              <a:t>11: </a:t>
            </a:r>
            <a:r>
              <a:rPr lang="hu-HU" sz="1600" dirty="0" err="1"/>
              <a:t>Urniere</a:t>
            </a:r>
            <a:endParaRPr lang="hu-HU" sz="1600" dirty="0"/>
          </a:p>
          <a:p>
            <a:r>
              <a:rPr lang="hu-HU" sz="1600" dirty="0"/>
              <a:t>12: Sinus </a:t>
            </a:r>
            <a:r>
              <a:rPr lang="hu-HU" sz="1600" dirty="0" err="1"/>
              <a:t>uroigenitalis</a:t>
            </a:r>
            <a:endParaRPr lang="hu-HU" sz="1600" dirty="0"/>
          </a:p>
          <a:p>
            <a:r>
              <a:rPr lang="hu-HU" sz="1600" dirty="0"/>
              <a:t>13: </a:t>
            </a:r>
            <a:r>
              <a:rPr lang="hu-HU" sz="1600" dirty="0" err="1">
                <a:solidFill>
                  <a:srgbClr val="447BBD"/>
                </a:solidFill>
              </a:rPr>
              <a:t>Gubernaculum</a:t>
            </a:r>
            <a:r>
              <a:rPr lang="hu-HU" sz="1600" dirty="0">
                <a:solidFill>
                  <a:srgbClr val="447BBD"/>
                </a:solidFill>
              </a:rPr>
              <a:t> </a:t>
            </a:r>
            <a:r>
              <a:rPr lang="hu-HU" sz="1600" dirty="0" err="1">
                <a:solidFill>
                  <a:srgbClr val="447BBD"/>
                </a:solidFill>
              </a:rPr>
              <a:t>testis</a:t>
            </a:r>
            <a:r>
              <a:rPr lang="hu-HU" sz="1600" dirty="0"/>
              <a:t>/</a:t>
            </a:r>
            <a:r>
              <a:rPr lang="hu-HU" sz="1600" dirty="0" err="1">
                <a:solidFill>
                  <a:srgbClr val="C00000"/>
                </a:solidFill>
              </a:rPr>
              <a:t>Lig</a:t>
            </a:r>
            <a:r>
              <a:rPr lang="hu-HU" sz="1600" dirty="0">
                <a:solidFill>
                  <a:srgbClr val="C00000"/>
                </a:solidFill>
              </a:rPr>
              <a:t>. teres </a:t>
            </a:r>
            <a:r>
              <a:rPr lang="hu-HU" sz="1600" dirty="0" err="1">
                <a:solidFill>
                  <a:srgbClr val="C00000"/>
                </a:solidFill>
              </a:rPr>
              <a:t>uteri</a:t>
            </a:r>
            <a:endParaRPr lang="hu-HU" sz="1600" dirty="0">
              <a:solidFill>
                <a:srgbClr val="C00000"/>
              </a:solidFill>
            </a:endParaRPr>
          </a:p>
          <a:p>
            <a:r>
              <a:rPr lang="hu-HU" sz="1600" dirty="0"/>
              <a:t>14: </a:t>
            </a:r>
            <a:r>
              <a:rPr lang="hu-HU" sz="1600" dirty="0" err="1"/>
              <a:t>Uterus</a:t>
            </a:r>
            <a:endParaRPr lang="hu-HU" sz="1600" dirty="0"/>
          </a:p>
          <a:p>
            <a:r>
              <a:rPr lang="hu-HU" sz="1600" dirty="0"/>
              <a:t>15: Gartner-Gang</a:t>
            </a:r>
          </a:p>
          <a:p>
            <a:r>
              <a:rPr lang="hu-HU" sz="1600" dirty="0"/>
              <a:t>16: Vagina</a:t>
            </a:r>
          </a:p>
          <a:p>
            <a:r>
              <a:rPr lang="hu-HU" sz="1600" dirty="0"/>
              <a:t>17: </a:t>
            </a:r>
            <a:r>
              <a:rPr lang="hu-HU" sz="1600" dirty="0" err="1"/>
              <a:t>Harnblase</a:t>
            </a:r>
            <a:endParaRPr lang="hu-HU" sz="1600" dirty="0"/>
          </a:p>
          <a:p>
            <a:r>
              <a:rPr lang="hu-HU" sz="1600" dirty="0"/>
              <a:t>18: </a:t>
            </a:r>
            <a:r>
              <a:rPr lang="hu-HU" sz="1600" dirty="0">
                <a:solidFill>
                  <a:srgbClr val="C00000"/>
                </a:solidFill>
              </a:rPr>
              <a:t>Müller-</a:t>
            </a:r>
            <a:r>
              <a:rPr lang="hu-HU" sz="1600" dirty="0" err="1">
                <a:solidFill>
                  <a:srgbClr val="C00000"/>
                </a:solidFill>
              </a:rPr>
              <a:t>Hügel</a:t>
            </a:r>
            <a:r>
              <a:rPr lang="hu-HU" sz="1600" dirty="0"/>
              <a:t>/</a:t>
            </a:r>
            <a:r>
              <a:rPr lang="hu-HU" sz="1600" dirty="0" err="1">
                <a:solidFill>
                  <a:srgbClr val="447BBD"/>
                </a:solidFill>
              </a:rPr>
              <a:t>Utriculus</a:t>
            </a:r>
            <a:r>
              <a:rPr lang="hu-HU" sz="1600" dirty="0">
                <a:solidFill>
                  <a:srgbClr val="447BBD"/>
                </a:solidFill>
              </a:rPr>
              <a:t> </a:t>
            </a:r>
            <a:r>
              <a:rPr lang="hu-HU" sz="1600" dirty="0" err="1">
                <a:solidFill>
                  <a:srgbClr val="447BBD"/>
                </a:solidFill>
              </a:rPr>
              <a:t>prostaticus</a:t>
            </a:r>
            <a:endParaRPr lang="hu-HU" sz="1600" dirty="0">
              <a:solidFill>
                <a:srgbClr val="447BBD"/>
              </a:solidFill>
            </a:endParaRPr>
          </a:p>
          <a:p>
            <a:r>
              <a:rPr lang="hu-HU" sz="1600" dirty="0"/>
              <a:t>19: </a:t>
            </a:r>
            <a:r>
              <a:rPr lang="hu-HU" sz="1600" dirty="0" err="1"/>
              <a:t>Einmündung</a:t>
            </a:r>
            <a:r>
              <a:rPr lang="hu-HU" sz="1600" dirty="0"/>
              <a:t> von Wolff-Gang: </a:t>
            </a:r>
            <a:r>
              <a:rPr lang="hu-HU" sz="1600" dirty="0" err="1"/>
              <a:t>Ductus</a:t>
            </a:r>
            <a:r>
              <a:rPr lang="hu-HU" sz="1600" dirty="0"/>
              <a:t> </a:t>
            </a:r>
            <a:r>
              <a:rPr lang="hu-HU" sz="1600" dirty="0" err="1"/>
              <a:t>ejaculatorius</a:t>
            </a:r>
            <a:endParaRPr lang="hu-HU" sz="1600" dirty="0"/>
          </a:p>
          <a:p>
            <a:r>
              <a:rPr lang="hu-HU" sz="1600" dirty="0"/>
              <a:t>20: </a:t>
            </a:r>
            <a:r>
              <a:rPr lang="hu-HU" sz="1600" dirty="0" err="1"/>
              <a:t>Prostata</a:t>
            </a:r>
            <a:endParaRPr lang="hu-HU" sz="1600" dirty="0"/>
          </a:p>
          <a:p>
            <a:r>
              <a:rPr lang="hu-HU" sz="1600" dirty="0"/>
              <a:t>21: </a:t>
            </a:r>
            <a:r>
              <a:rPr lang="hu-HU" sz="1600" dirty="0" err="1"/>
              <a:t>Genitalhöcker</a:t>
            </a:r>
            <a:r>
              <a:rPr lang="hu-HU" sz="1600" dirty="0"/>
              <a:t>/</a:t>
            </a:r>
            <a:r>
              <a:rPr lang="hu-HU" sz="1600" dirty="0" err="1">
                <a:solidFill>
                  <a:srgbClr val="447BBD"/>
                </a:solidFill>
              </a:rPr>
              <a:t>Penis</a:t>
            </a:r>
            <a:r>
              <a:rPr lang="hu-HU" sz="1600" dirty="0"/>
              <a:t>/</a:t>
            </a:r>
            <a:r>
              <a:rPr lang="hu-HU" sz="1600" dirty="0" err="1">
                <a:solidFill>
                  <a:srgbClr val="C00000"/>
                </a:solidFill>
              </a:rPr>
              <a:t>Clitoris</a:t>
            </a:r>
            <a:endParaRPr lang="hu-HU" sz="1600" dirty="0">
              <a:solidFill>
                <a:srgbClr val="C00000"/>
              </a:solidFill>
            </a:endParaRPr>
          </a:p>
          <a:p>
            <a:r>
              <a:rPr lang="hu-HU" sz="1600" dirty="0"/>
              <a:t>22: </a:t>
            </a:r>
            <a:r>
              <a:rPr lang="hu-HU" sz="1600" dirty="0" err="1"/>
              <a:t>Mündung</a:t>
            </a:r>
            <a:r>
              <a:rPr lang="hu-HU" sz="1600" dirty="0"/>
              <a:t> von Sinus urogenitalis/</a:t>
            </a:r>
            <a:r>
              <a:rPr lang="hu-HU" sz="1600" dirty="0" err="1"/>
              <a:t>Mündung</a:t>
            </a:r>
            <a:r>
              <a:rPr lang="hu-HU" sz="1600" dirty="0"/>
              <a:t> der </a:t>
            </a:r>
            <a:r>
              <a:rPr lang="hu-HU" sz="1600" dirty="0" err="1"/>
              <a:t>Urethra</a:t>
            </a:r>
            <a:endParaRPr lang="hu-HU" sz="1600" dirty="0"/>
          </a:p>
          <a:p>
            <a:r>
              <a:rPr lang="hu-HU" sz="1600" dirty="0"/>
              <a:t>23: </a:t>
            </a:r>
            <a:r>
              <a:rPr lang="hu-HU" sz="1600" dirty="0" err="1"/>
              <a:t>Mündung</a:t>
            </a:r>
            <a:r>
              <a:rPr lang="hu-HU" sz="1600" dirty="0"/>
              <a:t> der Vagina</a:t>
            </a:r>
          </a:p>
          <a:p>
            <a:r>
              <a:rPr lang="hu-HU" sz="1600" dirty="0"/>
              <a:t>24: </a:t>
            </a:r>
            <a:r>
              <a:rPr lang="hu-HU" sz="1600" dirty="0" err="1"/>
              <a:t>Anus</a:t>
            </a:r>
            <a:endParaRPr lang="hu-HU" sz="1600" dirty="0"/>
          </a:p>
        </p:txBody>
      </p:sp>
    </p:spTree>
    <p:extLst>
      <p:ext uri="{BB962C8B-B14F-4D97-AF65-F5344CB8AC3E}">
        <p14:creationId xmlns:p14="http://schemas.microsoft.com/office/powerpoint/2010/main" val="2590665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188913"/>
            <a:ext cx="9144000" cy="1023937"/>
          </a:xfrm>
        </p:spPr>
        <p:txBody>
          <a:bodyPr/>
          <a:lstStyle/>
          <a:p>
            <a:pPr>
              <a:defRPr/>
            </a:pPr>
            <a:r>
              <a:rPr lang="hu-HU" sz="2800" b="1" dirty="0" err="1"/>
              <a:t>Geschlechtdetermination</a:t>
            </a:r>
            <a:r>
              <a:rPr lang="hu-HU" sz="2800" b="1" dirty="0"/>
              <a:t>: </a:t>
            </a:r>
            <a:r>
              <a:rPr lang="hu-HU" sz="2800" b="1" dirty="0" err="1"/>
              <a:t>Experimente</a:t>
            </a:r>
            <a:r>
              <a:rPr lang="hu-HU" sz="2800" b="1" dirty="0"/>
              <a:t> von Alfred </a:t>
            </a:r>
            <a:r>
              <a:rPr lang="hu-HU" sz="2800" b="1" dirty="0" err="1"/>
              <a:t>Jost</a:t>
            </a:r>
            <a:endParaRPr lang="hu-HU" sz="2800" b="1" dirty="0"/>
          </a:p>
        </p:txBody>
      </p:sp>
      <p:sp>
        <p:nvSpPr>
          <p:cNvPr id="5" name="Rectangle 3"/>
          <p:cNvSpPr>
            <a:spLocks noGrp="1" noChangeArrowheads="1"/>
          </p:cNvSpPr>
          <p:nvPr>
            <p:ph idx="1"/>
          </p:nvPr>
        </p:nvSpPr>
        <p:spPr>
          <a:xfrm>
            <a:off x="685800" y="1218511"/>
            <a:ext cx="7772400" cy="5087937"/>
          </a:xfrm>
        </p:spPr>
        <p:txBody>
          <a:bodyPr>
            <a:normAutofit/>
          </a:bodyPr>
          <a:lstStyle/>
          <a:p>
            <a:r>
              <a:rPr lang="de-DE" sz="2000" dirty="0">
                <a:latin typeface="Arial" panose="020B0604020202020204" pitchFamily="34" charset="0"/>
                <a:cs typeface="Arial" panose="020B0604020202020204" pitchFamily="34" charset="0"/>
              </a:rPr>
              <a:t>A. Jost (von den 40-er Jahren) arbeitete mit </a:t>
            </a:r>
            <a:r>
              <a:rPr lang="de-DE" sz="2000" i="1" dirty="0">
                <a:latin typeface="Arial" panose="020B0604020202020204" pitchFamily="34" charset="0"/>
                <a:cs typeface="Arial" panose="020B0604020202020204" pitchFamily="34" charset="0"/>
              </a:rPr>
              <a:t>in </a:t>
            </a:r>
            <a:r>
              <a:rPr lang="de-DE" sz="2000" i="1" dirty="0" err="1">
                <a:latin typeface="Arial" panose="020B0604020202020204" pitchFamily="34" charset="0"/>
                <a:cs typeface="Arial" panose="020B0604020202020204" pitchFamily="34" charset="0"/>
              </a:rPr>
              <a:t>utero</a:t>
            </a:r>
            <a:r>
              <a:rPr lang="de-DE" sz="2000" dirty="0">
                <a:latin typeface="Arial" panose="020B0604020202020204" pitchFamily="34" charset="0"/>
                <a:cs typeface="Arial" panose="020B0604020202020204" pitchFamily="34" charset="0"/>
              </a:rPr>
              <a:t> operierten Kaninchenfeten. </a:t>
            </a:r>
          </a:p>
          <a:p>
            <a:r>
              <a:rPr lang="de-DE" sz="2000" dirty="0">
                <a:latin typeface="Arial" panose="020B0604020202020204" pitchFamily="34" charset="0"/>
                <a:cs typeface="Arial" panose="020B0604020202020204" pitchFamily="34" charset="0"/>
              </a:rPr>
              <a:t>OPs: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    -Entfernung der GA eines Kaninchenembryos</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    -Einlagerung eines Testosteron(TE-)-</a:t>
            </a:r>
            <a:r>
              <a:rPr lang="de-DE" sz="2000" dirty="0" err="1">
                <a:latin typeface="Arial" panose="020B0604020202020204" pitchFamily="34" charset="0"/>
                <a:cs typeface="Arial" panose="020B0604020202020204" pitchFamily="34" charset="0"/>
              </a:rPr>
              <a:t>Kristallchen</a:t>
            </a:r>
            <a:r>
              <a:rPr lang="de-DE" sz="2000" dirty="0">
                <a:latin typeface="Arial" panose="020B0604020202020204" pitchFamily="34" charset="0"/>
                <a:cs typeface="Arial" panose="020B0604020202020204" pitchFamily="34" charset="0"/>
              </a:rPr>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                 an der Stelle der entfernten GA</a:t>
            </a:r>
          </a:p>
          <a:p>
            <a:r>
              <a:rPr lang="de-DE" sz="2000" dirty="0">
                <a:latin typeface="Arial" panose="020B0604020202020204" pitchFamily="34" charset="0"/>
                <a:cs typeface="Arial" panose="020B0604020202020204" pitchFamily="34" charset="0"/>
              </a:rPr>
              <a:t>Ergebnisse: Entfernung der GA (frühembryonal): äußere  Genitalien entwickeln sich immer in weiblicher Richtung (unabhängig de</a:t>
            </a:r>
            <a:r>
              <a:rPr lang="hu-HU" sz="2000" dirty="0">
                <a:latin typeface="Arial" panose="020B0604020202020204" pitchFamily="34" charset="0"/>
                <a:cs typeface="Arial" panose="020B0604020202020204" pitchFamily="34" charset="0"/>
              </a:rPr>
              <a:t>s</a:t>
            </a:r>
            <a:r>
              <a:rPr lang="de-DE" sz="2000" dirty="0">
                <a:latin typeface="Arial" panose="020B0604020202020204" pitchFamily="34" charset="0"/>
                <a:cs typeface="Arial" panose="020B0604020202020204" pitchFamily="34" charset="0"/>
              </a:rPr>
              <a:t> chromosomale</a:t>
            </a:r>
            <a:r>
              <a:rPr lang="hu-HU" sz="2000" dirty="0">
                <a:latin typeface="Arial" panose="020B0604020202020204" pitchFamily="34" charset="0"/>
                <a:cs typeface="Arial" panose="020B0604020202020204" pitchFamily="34" charset="0"/>
              </a:rPr>
              <a:t>n</a:t>
            </a:r>
            <a:r>
              <a:rPr lang="de-DE" sz="2000" dirty="0">
                <a:latin typeface="Arial" panose="020B0604020202020204" pitchFamily="34" charset="0"/>
                <a:cs typeface="Arial" panose="020B0604020202020204" pitchFamily="34" charset="0"/>
              </a:rPr>
              <a:t> Geschlechts)</a:t>
            </a:r>
          </a:p>
          <a:p>
            <a:r>
              <a:rPr lang="de-DE" sz="2000" dirty="0">
                <a:latin typeface="Arial" panose="020B0604020202020204" pitchFamily="34" charset="0"/>
                <a:cs typeface="Arial" panose="020B0604020202020204" pitchFamily="34" charset="0"/>
              </a:rPr>
              <a:t>TE: äußere Genitalien sind immer männlich, aber die Abkömmlinge des Müller Ganges sind auch erhalten geblieben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323528" y="0"/>
            <a:ext cx="5112568" cy="6858000"/>
          </a:xfrm>
          <a:prstGeom prst="rect">
            <a:avLst/>
          </a:prstGeom>
        </p:spPr>
      </p:pic>
    </p:spTree>
    <p:extLst>
      <p:ext uri="{BB962C8B-B14F-4D97-AF65-F5344CB8AC3E}">
        <p14:creationId xmlns:p14="http://schemas.microsoft.com/office/powerpoint/2010/main" val="3917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1" name="Object 13"/>
          <p:cNvGraphicFramePr>
            <a:graphicFrameLocks noChangeAspect="1"/>
          </p:cNvGraphicFramePr>
          <p:nvPr/>
        </p:nvGraphicFramePr>
        <p:xfrm>
          <a:off x="900113" y="836613"/>
          <a:ext cx="6786562" cy="5248275"/>
        </p:xfrm>
        <a:graphic>
          <a:graphicData uri="http://schemas.openxmlformats.org/presentationml/2006/ole">
            <mc:AlternateContent xmlns:mc="http://schemas.openxmlformats.org/markup-compatibility/2006">
              <mc:Choice xmlns:v="urn:schemas-microsoft-com:vml" Requires="v">
                <p:oleObj spid="_x0000_s102412" name="Image" r:id="rId3" imgW="11314286" imgH="8749206" progId="Photoshop.Image.7">
                  <p:embed/>
                </p:oleObj>
              </mc:Choice>
              <mc:Fallback>
                <p:oleObj name="Image" r:id="rId3" imgW="11314286" imgH="8749206" progId="Photoshop.Image.7">
                  <p:embed/>
                  <p:pic>
                    <p:nvPicPr>
                      <p:cNvPr id="2061"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836613"/>
                        <a:ext cx="6786562"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3"/>
          <p:cNvSpPr txBox="1">
            <a:spLocks noChangeArrowheads="1"/>
          </p:cNvSpPr>
          <p:nvPr/>
        </p:nvSpPr>
        <p:spPr bwMode="auto">
          <a:xfrm>
            <a:off x="1619672" y="425829"/>
            <a:ext cx="5636479" cy="400110"/>
          </a:xfrm>
          <a:prstGeom prst="rect">
            <a:avLst/>
          </a:prstGeom>
          <a:solidFill>
            <a:schemeClr val="bg1">
              <a:lumMod val="75000"/>
            </a:schemeClr>
          </a:solidFill>
          <a:ln w="9525">
            <a:noFill/>
            <a:miter lim="800000"/>
            <a:headEnd/>
            <a:tailEnd/>
          </a:ln>
        </p:spPr>
        <p:txBody>
          <a:bodyPr wrap="none">
            <a:spAutoFit/>
          </a:bodyPr>
          <a:lstStyle/>
          <a:p>
            <a:pPr algn="ctr" eaLnBrk="0" hangingPunct="0"/>
            <a:r>
              <a:rPr lang="hu-HU" sz="2000" b="1" dirty="0" err="1">
                <a:latin typeface="Arial" panose="020B0604020202020204" pitchFamily="34" charset="0"/>
                <a:cs typeface="Arial" panose="020B0604020202020204" pitchFamily="34" charset="0"/>
              </a:rPr>
              <a:t>Embryo</a:t>
            </a:r>
            <a:r>
              <a:rPr lang="hu-HU" sz="2000" b="1" dirty="0">
                <a:latin typeface="Arial" panose="020B0604020202020204" pitchFamily="34" charset="0"/>
                <a:cs typeface="Arial" panose="020B0604020202020204" pitchFamily="34" charset="0"/>
              </a:rPr>
              <a:t> mit </a:t>
            </a:r>
            <a:r>
              <a:rPr lang="hu-HU" sz="2000" b="1" dirty="0" err="1">
                <a:latin typeface="Arial" panose="020B0604020202020204" pitchFamily="34" charset="0"/>
                <a:cs typeface="Arial" panose="020B0604020202020204" pitchFamily="34" charset="0"/>
              </a:rPr>
              <a:t>indifferenter</a:t>
            </a:r>
            <a:r>
              <a:rPr lang="hu-HU" sz="2000" b="1" dirty="0">
                <a:latin typeface="Arial" panose="020B0604020202020204" pitchFamily="34" charset="0"/>
                <a:cs typeface="Arial" panose="020B0604020202020204" pitchFamily="34" charset="0"/>
              </a:rPr>
              <a:t> Gonadenanlage (g):</a:t>
            </a:r>
          </a:p>
        </p:txBody>
      </p:sp>
      <p:sp>
        <p:nvSpPr>
          <p:cNvPr id="2055" name="Text Box 4"/>
          <p:cNvSpPr txBox="1">
            <a:spLocks noChangeArrowheads="1"/>
          </p:cNvSpPr>
          <p:nvPr/>
        </p:nvSpPr>
        <p:spPr bwMode="auto">
          <a:xfrm>
            <a:off x="-102342" y="1904784"/>
            <a:ext cx="2582759" cy="923330"/>
          </a:xfrm>
          <a:prstGeom prst="rect">
            <a:avLst/>
          </a:prstGeom>
          <a:solidFill>
            <a:schemeClr val="bg1">
              <a:lumMod val="75000"/>
            </a:schemeClr>
          </a:solidFill>
          <a:ln w="9525">
            <a:noFill/>
            <a:miter lim="800000"/>
            <a:headEnd/>
            <a:tailEnd/>
          </a:ln>
        </p:spPr>
        <p:txBody>
          <a:bodyPr wrap="none">
            <a:spAutoFit/>
          </a:bodyPr>
          <a:lstStyle/>
          <a:p>
            <a:pPr algn="ctr" eaLnBrk="0" hangingPunct="0"/>
            <a:r>
              <a:rPr lang="hu-HU" b="1" dirty="0" err="1"/>
              <a:t>normale</a:t>
            </a:r>
            <a:r>
              <a:rPr lang="hu-HU" b="1" dirty="0"/>
              <a:t> </a:t>
            </a:r>
            <a:r>
              <a:rPr lang="hu-HU" b="1" dirty="0" err="1"/>
              <a:t>Entwicklung</a:t>
            </a:r>
            <a:r>
              <a:rPr lang="hu-HU" b="1" dirty="0"/>
              <a:t>:</a:t>
            </a:r>
          </a:p>
          <a:p>
            <a:pPr algn="ctr" eaLnBrk="0" hangingPunct="0"/>
            <a:r>
              <a:rPr lang="hu-HU" b="1" dirty="0" err="1"/>
              <a:t>Weibchen</a:t>
            </a:r>
            <a:endParaRPr lang="hu-HU" b="1" dirty="0"/>
          </a:p>
          <a:p>
            <a:pPr algn="ctr" eaLnBrk="0" hangingPunct="0"/>
            <a:r>
              <a:rPr lang="hu-HU" b="1" dirty="0"/>
              <a:t>(XX, </a:t>
            </a:r>
            <a:r>
              <a:rPr lang="hu-HU" b="1" dirty="0" err="1"/>
              <a:t>ohne</a:t>
            </a:r>
            <a:r>
              <a:rPr lang="hu-HU" b="1" dirty="0"/>
              <a:t> OP)</a:t>
            </a:r>
          </a:p>
        </p:txBody>
      </p:sp>
      <p:sp>
        <p:nvSpPr>
          <p:cNvPr id="2056" name="Text Box 5"/>
          <p:cNvSpPr txBox="1">
            <a:spLocks noChangeArrowheads="1"/>
          </p:cNvSpPr>
          <p:nvPr/>
        </p:nvSpPr>
        <p:spPr bwMode="auto">
          <a:xfrm>
            <a:off x="6599773" y="1844824"/>
            <a:ext cx="2646879" cy="1200329"/>
          </a:xfrm>
          <a:prstGeom prst="rect">
            <a:avLst/>
          </a:prstGeom>
          <a:solidFill>
            <a:schemeClr val="bg1">
              <a:lumMod val="75000"/>
            </a:schemeClr>
          </a:solidFill>
          <a:ln w="9525">
            <a:noFill/>
            <a:miter lim="800000"/>
            <a:headEnd/>
            <a:tailEnd/>
          </a:ln>
        </p:spPr>
        <p:txBody>
          <a:bodyPr wrap="none">
            <a:spAutoFit/>
          </a:bodyPr>
          <a:lstStyle/>
          <a:p>
            <a:pPr algn="ctr" eaLnBrk="0" hangingPunct="0"/>
            <a:r>
              <a:rPr lang="hu-HU" b="1" dirty="0" err="1"/>
              <a:t>normale</a:t>
            </a:r>
            <a:r>
              <a:rPr lang="hu-HU" b="1" dirty="0"/>
              <a:t> </a:t>
            </a:r>
            <a:r>
              <a:rPr lang="hu-HU" b="1" dirty="0" err="1"/>
              <a:t>Entwicklung</a:t>
            </a:r>
            <a:r>
              <a:rPr lang="hu-HU" b="1" dirty="0"/>
              <a:t>: </a:t>
            </a:r>
          </a:p>
          <a:p>
            <a:pPr algn="ctr" eaLnBrk="0" hangingPunct="0"/>
            <a:r>
              <a:rPr lang="hu-HU" b="1" dirty="0" err="1"/>
              <a:t>Männchen</a:t>
            </a:r>
            <a:endParaRPr lang="hu-HU" b="1" dirty="0"/>
          </a:p>
          <a:p>
            <a:pPr algn="ctr" eaLnBrk="0" hangingPunct="0"/>
            <a:r>
              <a:rPr lang="hu-HU" b="1" dirty="0"/>
              <a:t>(XY, </a:t>
            </a:r>
            <a:r>
              <a:rPr lang="hu-HU" b="1" dirty="0" err="1"/>
              <a:t>ohne</a:t>
            </a:r>
            <a:r>
              <a:rPr lang="hu-HU" b="1" dirty="0"/>
              <a:t> OP)</a:t>
            </a:r>
          </a:p>
          <a:p>
            <a:pPr eaLnBrk="0" hangingPunct="0"/>
            <a:endParaRPr lang="hu-HU" dirty="0"/>
          </a:p>
        </p:txBody>
      </p:sp>
      <p:sp>
        <p:nvSpPr>
          <p:cNvPr id="2057" name="Text Box 18"/>
          <p:cNvSpPr txBox="1">
            <a:spLocks noChangeArrowheads="1"/>
          </p:cNvSpPr>
          <p:nvPr/>
        </p:nvSpPr>
        <p:spPr bwMode="auto">
          <a:xfrm>
            <a:off x="7448551" y="2725"/>
            <a:ext cx="1712913" cy="1463675"/>
          </a:xfrm>
          <a:prstGeom prst="rect">
            <a:avLst/>
          </a:prstGeom>
          <a:solidFill>
            <a:schemeClr val="bg1">
              <a:lumMod val="75000"/>
            </a:schemeClr>
          </a:solidFill>
          <a:ln w="9525">
            <a:noFill/>
            <a:miter lim="800000"/>
            <a:headEnd/>
            <a:tailEnd/>
          </a:ln>
        </p:spPr>
        <p:txBody>
          <a:bodyPr>
            <a:spAutoFit/>
          </a:bodyPr>
          <a:lstStyle/>
          <a:p>
            <a:pPr eaLnBrk="0" hangingPunct="0">
              <a:spcBef>
                <a:spcPct val="50000"/>
              </a:spcBef>
            </a:pPr>
            <a:r>
              <a:rPr lang="hu-HU" sz="1000" b="1" dirty="0"/>
              <a:t>W: Wolff-Gang</a:t>
            </a:r>
            <a:br>
              <a:rPr lang="hu-HU" sz="1000" b="1" dirty="0"/>
            </a:br>
            <a:r>
              <a:rPr lang="hu-HU" sz="1000" b="1" dirty="0"/>
              <a:t>M: Müller-Gang</a:t>
            </a:r>
            <a:br>
              <a:rPr lang="hu-HU" sz="1000" b="1" dirty="0"/>
            </a:br>
            <a:r>
              <a:rPr lang="hu-HU" sz="1000" b="1" dirty="0"/>
              <a:t>g: Gonadenanlage</a:t>
            </a:r>
            <a:br>
              <a:rPr lang="hu-HU" sz="1000" b="1" dirty="0"/>
            </a:br>
            <a:r>
              <a:rPr lang="hu-HU" sz="1000" b="1" dirty="0" err="1"/>
              <a:t>mes</a:t>
            </a:r>
            <a:r>
              <a:rPr lang="hu-HU" sz="1000" b="1" dirty="0"/>
              <a:t>: </a:t>
            </a:r>
            <a:r>
              <a:rPr lang="hu-HU" sz="1000" b="1" dirty="0" err="1"/>
              <a:t>Mesonephros</a:t>
            </a:r>
            <a:r>
              <a:rPr lang="hu-HU" sz="1000" b="1" dirty="0"/>
              <a:t/>
            </a:r>
            <a:br>
              <a:rPr lang="hu-HU" sz="1000" b="1" dirty="0"/>
            </a:br>
            <a:r>
              <a:rPr lang="hu-HU" sz="1000" b="1" dirty="0" err="1"/>
              <a:t>ugs</a:t>
            </a:r>
            <a:r>
              <a:rPr lang="hu-HU" sz="1000" b="1" dirty="0"/>
              <a:t>: Sinus urogenitalis</a:t>
            </a:r>
            <a:br>
              <a:rPr lang="hu-HU" sz="1000" b="1" dirty="0"/>
            </a:br>
            <a:r>
              <a:rPr lang="hu-HU" sz="1000" b="1" dirty="0" err="1"/>
              <a:t>ut</a:t>
            </a:r>
            <a:r>
              <a:rPr lang="hu-HU" sz="1000" b="1" dirty="0"/>
              <a:t>: </a:t>
            </a:r>
            <a:r>
              <a:rPr lang="hu-HU" sz="1000" b="1" dirty="0" err="1"/>
              <a:t>Uterushorn</a:t>
            </a:r>
            <a:r>
              <a:rPr lang="hu-HU" sz="1000" b="1" dirty="0"/>
              <a:t/>
            </a:r>
            <a:br>
              <a:rPr lang="hu-HU" sz="1000" b="1" dirty="0"/>
            </a:br>
            <a:r>
              <a:rPr lang="hu-HU" sz="1000" b="1" dirty="0" err="1"/>
              <a:t>M.vag</a:t>
            </a:r>
            <a:r>
              <a:rPr lang="hu-HU" sz="1000" b="1" dirty="0"/>
              <a:t>: Vagina</a:t>
            </a:r>
            <a:br>
              <a:rPr lang="hu-HU" sz="1000" b="1" dirty="0"/>
            </a:br>
            <a:r>
              <a:rPr lang="hu-HU" sz="1000" b="1" dirty="0" err="1"/>
              <a:t>sv</a:t>
            </a:r>
            <a:r>
              <a:rPr lang="hu-HU" sz="1000" b="1" dirty="0"/>
              <a:t>: </a:t>
            </a:r>
            <a:r>
              <a:rPr lang="hu-HU" sz="1000" b="1" dirty="0" err="1"/>
              <a:t>Ves</a:t>
            </a:r>
            <a:r>
              <a:rPr lang="hu-HU" sz="1000" b="1" dirty="0"/>
              <a:t>. </a:t>
            </a:r>
            <a:r>
              <a:rPr lang="hu-HU" sz="1000" b="1" dirty="0" err="1"/>
              <a:t>semin</a:t>
            </a:r>
            <a:r>
              <a:rPr lang="hu-HU" sz="1000" b="1" dirty="0"/>
              <a:t>.</a:t>
            </a:r>
            <a:br>
              <a:rPr lang="hu-HU" sz="1000" b="1" dirty="0"/>
            </a:br>
            <a:r>
              <a:rPr lang="hu-HU" sz="1000" b="1" dirty="0" err="1"/>
              <a:t>pr</a:t>
            </a:r>
            <a:r>
              <a:rPr lang="hu-HU" sz="1000" b="1" dirty="0"/>
              <a:t>: </a:t>
            </a:r>
            <a:r>
              <a:rPr lang="hu-HU" sz="1000" b="1" dirty="0" err="1"/>
              <a:t>Prostata</a:t>
            </a:r>
            <a:endParaRPr lang="de-DE" sz="1000" b="1" dirty="0"/>
          </a:p>
        </p:txBody>
      </p:sp>
      <p:sp>
        <p:nvSpPr>
          <p:cNvPr id="2058" name="Line 19"/>
          <p:cNvSpPr>
            <a:spLocks noChangeShapeType="1"/>
          </p:cNvSpPr>
          <p:nvPr/>
        </p:nvSpPr>
        <p:spPr bwMode="auto">
          <a:xfrm>
            <a:off x="4859338" y="1052513"/>
            <a:ext cx="0" cy="431800"/>
          </a:xfrm>
          <a:prstGeom prst="line">
            <a:avLst/>
          </a:prstGeom>
          <a:noFill/>
          <a:ln w="50800">
            <a:solidFill>
              <a:schemeClr val="accent1">
                <a:lumMod val="75000"/>
              </a:schemeClr>
            </a:solidFill>
            <a:round/>
            <a:headEnd/>
            <a:tailEnd type="triangle" w="med" len="med"/>
          </a:ln>
        </p:spPr>
        <p:txBody>
          <a:bodyPr/>
          <a:lstStyle/>
          <a:p>
            <a:endParaRPr lang="de-DE"/>
          </a:p>
        </p:txBody>
      </p:sp>
      <p:grpSp>
        <p:nvGrpSpPr>
          <p:cNvPr id="2" name="Group 14"/>
          <p:cNvGrpSpPr>
            <a:grpSpLocks/>
          </p:cNvGrpSpPr>
          <p:nvPr/>
        </p:nvGrpSpPr>
        <p:grpSpPr bwMode="auto">
          <a:xfrm>
            <a:off x="1835696" y="5301813"/>
            <a:ext cx="5732463" cy="1430339"/>
            <a:chOff x="1081" y="3286"/>
            <a:chExt cx="3611" cy="901"/>
          </a:xfrm>
        </p:grpSpPr>
        <p:sp>
          <p:nvSpPr>
            <p:cNvPr id="2053" name="Text Box 6"/>
            <p:cNvSpPr txBox="1">
              <a:spLocks noChangeArrowheads="1"/>
            </p:cNvSpPr>
            <p:nvPr/>
          </p:nvSpPr>
          <p:spPr bwMode="auto">
            <a:xfrm>
              <a:off x="1081" y="3780"/>
              <a:ext cx="3611" cy="407"/>
            </a:xfrm>
            <a:prstGeom prst="rect">
              <a:avLst/>
            </a:prstGeom>
            <a:solidFill>
              <a:schemeClr val="bg1">
                <a:lumMod val="75000"/>
              </a:schemeClr>
            </a:solidFill>
            <a:ln w="9525">
              <a:noFill/>
              <a:miter lim="800000"/>
              <a:headEnd/>
              <a:tailEnd/>
            </a:ln>
          </p:spPr>
          <p:txBody>
            <a:bodyPr wrap="square">
              <a:spAutoFit/>
            </a:bodyPr>
            <a:lstStyle/>
            <a:p>
              <a:pPr eaLnBrk="0" hangingPunct="0"/>
              <a:r>
                <a:rPr lang="de-DE" dirty="0"/>
                <a:t>nach Kastrieren</a:t>
              </a:r>
              <a:r>
                <a:rPr lang="hu-HU" dirty="0"/>
                <a:t> (</a:t>
              </a:r>
              <a:r>
                <a:rPr lang="hu-HU" dirty="0" err="1"/>
                <a:t>nach</a:t>
              </a:r>
              <a:r>
                <a:rPr lang="hu-HU" dirty="0"/>
                <a:t> OP)</a:t>
              </a:r>
              <a:r>
                <a:rPr lang="de-DE" dirty="0"/>
                <a:t>: </a:t>
              </a:r>
              <a:r>
                <a:rPr lang="hu-HU" dirty="0"/>
                <a:t>es </a:t>
              </a:r>
              <a:r>
                <a:rPr lang="hu-HU" dirty="0" err="1"/>
                <a:t>werden</a:t>
              </a:r>
              <a:r>
                <a:rPr lang="hu-HU" dirty="0"/>
                <a:t> </a:t>
              </a:r>
              <a:r>
                <a:rPr lang="de-DE" dirty="0"/>
                <a:t>immer phänotypische Weibchen (XX oder XY)</a:t>
              </a:r>
              <a:r>
                <a:rPr lang="hu-HU" dirty="0"/>
                <a:t> </a:t>
              </a:r>
              <a:r>
                <a:rPr lang="hu-HU" dirty="0" err="1"/>
                <a:t>geboren</a:t>
              </a:r>
              <a:r>
                <a:rPr lang="hu-HU" dirty="0"/>
                <a:t>!</a:t>
              </a:r>
              <a:endParaRPr lang="de-DE" dirty="0"/>
            </a:p>
          </p:txBody>
        </p:sp>
        <p:sp>
          <p:nvSpPr>
            <p:cNvPr id="2059" name="Line 7"/>
            <p:cNvSpPr>
              <a:spLocks noChangeShapeType="1"/>
            </p:cNvSpPr>
            <p:nvPr/>
          </p:nvSpPr>
          <p:spPr bwMode="auto">
            <a:xfrm flipH="1" flipV="1">
              <a:off x="3122" y="3286"/>
              <a:ext cx="76" cy="416"/>
            </a:xfrm>
            <a:prstGeom prst="line">
              <a:avLst/>
            </a:prstGeom>
            <a:noFill/>
            <a:ln w="50800">
              <a:solidFill>
                <a:srgbClr val="FF0000"/>
              </a:solidFill>
              <a:round/>
              <a:headEnd/>
              <a:tailEnd type="triangle" w="med" len="med"/>
            </a:ln>
          </p:spPr>
          <p:txBody>
            <a:bodyPr wrap="none" anchor="ctr"/>
            <a:lstStyle/>
            <a:p>
              <a:endParaRPr lang="de-DE"/>
            </a:p>
          </p:txBody>
        </p:sp>
      </p:grpSp>
    </p:spTree>
    <p:extLst>
      <p:ext uri="{BB962C8B-B14F-4D97-AF65-F5344CB8AC3E}">
        <p14:creationId xmlns:p14="http://schemas.microsoft.com/office/powerpoint/2010/main" val="3632717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cstate="print"/>
          <a:srcRect/>
          <a:stretch>
            <a:fillRect/>
          </a:stretch>
        </p:blipFill>
        <p:spPr bwMode="auto">
          <a:xfrm>
            <a:off x="266510" y="44970"/>
            <a:ext cx="6645610" cy="5704040"/>
          </a:xfrm>
          <a:prstGeom prst="rect">
            <a:avLst/>
          </a:prstGeom>
          <a:noFill/>
          <a:ln w="9525">
            <a:noFill/>
            <a:miter lim="800000"/>
            <a:headEnd/>
            <a:tailEnd/>
          </a:ln>
        </p:spPr>
      </p:pic>
      <p:sp>
        <p:nvSpPr>
          <p:cNvPr id="47105" name="Text Box 3"/>
          <p:cNvSpPr txBox="1">
            <a:spLocks noChangeArrowheads="1"/>
          </p:cNvSpPr>
          <p:nvPr/>
        </p:nvSpPr>
        <p:spPr bwMode="auto">
          <a:xfrm>
            <a:off x="251519" y="5705380"/>
            <a:ext cx="8579635" cy="1107996"/>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de-DE" dirty="0">
                <a:solidFill>
                  <a:schemeClr val="tx1">
                    <a:lumMod val="65000"/>
                    <a:lumOff val="35000"/>
                  </a:schemeClr>
                </a:solidFill>
                <a:latin typeface="Arial" panose="020B0604020202020204" pitchFamily="34" charset="0"/>
                <a:cs typeface="Arial" panose="020B0604020202020204" pitchFamily="34" charset="0"/>
              </a:rPr>
              <a:t>Weiblichen Kaninchenfetus: TE-</a:t>
            </a:r>
            <a:r>
              <a:rPr lang="de-DE" dirty="0" err="1">
                <a:solidFill>
                  <a:schemeClr val="tx1">
                    <a:lumMod val="65000"/>
                    <a:lumOff val="35000"/>
                  </a:schemeClr>
                </a:solidFill>
                <a:latin typeface="Arial" panose="020B0604020202020204" pitchFamily="34" charset="0"/>
                <a:cs typeface="Arial" panose="020B0604020202020204" pitchFamily="34" charset="0"/>
              </a:rPr>
              <a:t>Kristallchen</a:t>
            </a:r>
            <a:r>
              <a:rPr lang="de-DE" dirty="0">
                <a:solidFill>
                  <a:schemeClr val="tx1">
                    <a:lumMod val="65000"/>
                    <a:lumOff val="35000"/>
                  </a:schemeClr>
                </a:solidFill>
                <a:latin typeface="Arial" panose="020B0604020202020204" pitchFamily="34" charset="0"/>
                <a:cs typeface="Arial" panose="020B0604020202020204" pitchFamily="34" charset="0"/>
              </a:rPr>
              <a:t> ist neben </a:t>
            </a:r>
            <a:r>
              <a:rPr lang="de-DE" dirty="0" err="1">
                <a:solidFill>
                  <a:schemeClr val="tx1">
                    <a:lumMod val="65000"/>
                    <a:lumOff val="35000"/>
                  </a:schemeClr>
                </a:solidFill>
                <a:latin typeface="Arial" panose="020B0604020202020204" pitchFamily="34" charset="0"/>
                <a:cs typeface="Arial" panose="020B0604020202020204" pitchFamily="34" charset="0"/>
              </a:rPr>
              <a:t>Ovaranlage</a:t>
            </a:r>
            <a:r>
              <a:rPr lang="de-DE" dirty="0">
                <a:solidFill>
                  <a:schemeClr val="tx1">
                    <a:lumMod val="65000"/>
                    <a:lumOff val="35000"/>
                  </a:schemeClr>
                </a:solidFill>
                <a:latin typeface="Arial" panose="020B0604020202020204" pitchFamily="34" charset="0"/>
                <a:cs typeface="Arial" panose="020B0604020202020204" pitchFamily="34" charset="0"/>
              </a:rPr>
              <a:t> implantiert. </a:t>
            </a:r>
          </a:p>
          <a:p>
            <a:pPr algn="ctr" eaLnBrk="0" hangingPunct="0"/>
            <a:r>
              <a:rPr lang="de-DE" sz="2400" dirty="0">
                <a:latin typeface="Arial" panose="020B0604020202020204" pitchFamily="34" charset="0"/>
                <a:cs typeface="Arial" panose="020B0604020202020204" pitchFamily="34" charset="0"/>
              </a:rPr>
              <a:t>Dieser Ovar wird kleiner und </a:t>
            </a:r>
            <a:r>
              <a:rPr lang="hu-HU" sz="2400" dirty="0" err="1">
                <a:latin typeface="Arial" panose="020B0604020202020204" pitchFamily="34" charset="0"/>
                <a:cs typeface="Arial" panose="020B0604020202020204" pitchFamily="34" charset="0"/>
              </a:rPr>
              <a:t>Abkömmlinge</a:t>
            </a:r>
            <a:r>
              <a:rPr lang="hu-HU" sz="2400" dirty="0">
                <a:latin typeface="Arial" panose="020B0604020202020204" pitchFamily="34" charset="0"/>
                <a:cs typeface="Arial" panose="020B0604020202020204" pitchFamily="34" charset="0"/>
              </a:rPr>
              <a:t> von </a:t>
            </a:r>
            <a:r>
              <a:rPr lang="de-DE" sz="2400" dirty="0">
                <a:latin typeface="Arial" panose="020B0604020202020204" pitchFamily="34" charset="0"/>
                <a:cs typeface="Arial" panose="020B0604020202020204" pitchFamily="34" charset="0"/>
              </a:rPr>
              <a:t>sowohl Wolf</a:t>
            </a:r>
            <a:r>
              <a:rPr lang="hu-HU" sz="2400" dirty="0">
                <a:latin typeface="Arial" panose="020B0604020202020204" pitchFamily="34" charset="0"/>
                <a:cs typeface="Arial" panose="020B0604020202020204" pitchFamily="34" charset="0"/>
              </a:rPr>
              <a:t>f-</a:t>
            </a:r>
            <a:r>
              <a:rPr lang="de-DE" sz="2400" dirty="0">
                <a:latin typeface="Arial" panose="020B0604020202020204" pitchFamily="34" charset="0"/>
                <a:cs typeface="Arial" panose="020B0604020202020204" pitchFamily="34" charset="0"/>
              </a:rPr>
              <a:t>Gang, als auch </a:t>
            </a:r>
            <a:r>
              <a:rPr lang="hu-HU" sz="2400" dirty="0">
                <a:latin typeface="Arial" panose="020B0604020202020204" pitchFamily="34" charset="0"/>
                <a:cs typeface="Arial" panose="020B0604020202020204" pitchFamily="34" charset="0"/>
              </a:rPr>
              <a:t>von </a:t>
            </a:r>
            <a:r>
              <a:rPr lang="de-DE" sz="2400" dirty="0">
                <a:latin typeface="Arial" panose="020B0604020202020204" pitchFamily="34" charset="0"/>
                <a:cs typeface="Arial" panose="020B0604020202020204" pitchFamily="34" charset="0"/>
              </a:rPr>
              <a:t>Müller</a:t>
            </a:r>
            <a:r>
              <a:rPr lang="hu-HU" sz="2400" dirty="0">
                <a:latin typeface="Arial" panose="020B0604020202020204" pitchFamily="34" charset="0"/>
                <a:cs typeface="Arial" panose="020B0604020202020204" pitchFamily="34" charset="0"/>
              </a:rPr>
              <a:t>-</a:t>
            </a:r>
            <a:r>
              <a:rPr lang="de-DE" sz="2400" dirty="0">
                <a:latin typeface="Arial" panose="020B0604020202020204" pitchFamily="34" charset="0"/>
                <a:cs typeface="Arial" panose="020B0604020202020204" pitchFamily="34" charset="0"/>
              </a:rPr>
              <a:t>Gang </a:t>
            </a:r>
            <a:r>
              <a:rPr lang="hu-HU" sz="2400" dirty="0" err="1">
                <a:latin typeface="Arial" panose="020B0604020202020204" pitchFamily="34" charset="0"/>
                <a:cs typeface="Arial" panose="020B0604020202020204" pitchFamily="34" charset="0"/>
              </a:rPr>
              <a:t>bleiben</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erhalten</a:t>
            </a:r>
          </a:p>
        </p:txBody>
      </p:sp>
      <p:sp>
        <p:nvSpPr>
          <p:cNvPr id="47107" name="Text Box 5"/>
          <p:cNvSpPr txBox="1">
            <a:spLocks noChangeArrowheads="1"/>
          </p:cNvSpPr>
          <p:nvPr/>
        </p:nvSpPr>
        <p:spPr bwMode="auto">
          <a:xfrm>
            <a:off x="6729298" y="1124744"/>
            <a:ext cx="2414702" cy="523220"/>
          </a:xfrm>
          <a:prstGeom prst="rect">
            <a:avLst/>
          </a:prstGeom>
          <a:solidFill>
            <a:schemeClr val="bg1">
              <a:lumMod val="75000"/>
            </a:schemeClr>
          </a:solidFill>
          <a:ln w="9525">
            <a:noFill/>
            <a:miter lim="800000"/>
            <a:headEnd/>
            <a:tailEnd/>
          </a:ln>
        </p:spPr>
        <p:txBody>
          <a:bodyPr wrap="square">
            <a:spAutoFit/>
          </a:bodyPr>
          <a:lstStyle/>
          <a:p>
            <a:pPr eaLnBrk="0" hangingPunct="0">
              <a:spcBef>
                <a:spcPct val="50000"/>
              </a:spcBef>
            </a:pPr>
            <a:r>
              <a:rPr lang="hu-HU" sz="1400" b="1" dirty="0" err="1"/>
              <a:t>cr</a:t>
            </a:r>
            <a:r>
              <a:rPr lang="hu-HU" sz="1400" b="1" dirty="0"/>
              <a:t>: </a:t>
            </a:r>
            <a:r>
              <a:rPr lang="hu-HU" sz="1400" b="1" dirty="0" err="1"/>
              <a:t>Testosteronproprionat</a:t>
            </a:r>
            <a:r>
              <a:rPr lang="hu-HU" sz="1400" b="1" dirty="0"/>
              <a:t> </a:t>
            </a:r>
            <a:r>
              <a:rPr lang="hu-HU" sz="1400" b="1" dirty="0" err="1"/>
              <a:t>Kristallchen</a:t>
            </a:r>
            <a:endParaRPr lang="de-DE" sz="1400" b="1" dirty="0"/>
          </a:p>
        </p:txBody>
      </p:sp>
    </p:spTree>
    <p:extLst>
      <p:ext uri="{BB962C8B-B14F-4D97-AF65-F5344CB8AC3E}">
        <p14:creationId xmlns:p14="http://schemas.microsoft.com/office/powerpoint/2010/main" val="581435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251520" y="1556792"/>
            <a:ext cx="8568952" cy="4920208"/>
          </a:xfrm>
        </p:spPr>
        <p:txBody>
          <a:bodyPr>
            <a:normAutofit/>
          </a:bodyPr>
          <a:lstStyle/>
          <a:p>
            <a:pPr>
              <a:lnSpc>
                <a:spcPct val="90000"/>
              </a:lnSpc>
              <a:defRPr/>
            </a:pPr>
            <a:r>
              <a:rPr lang="de-DE" sz="2200" dirty="0">
                <a:latin typeface="Arial" panose="020B0604020202020204" pitchFamily="34" charset="0"/>
                <a:cs typeface="Arial" panose="020B0604020202020204" pitchFamily="34" charset="0"/>
              </a:rPr>
              <a:t>primärer Faktor der GD ist </a:t>
            </a:r>
            <a:r>
              <a:rPr lang="hu-HU" sz="2200" dirty="0" err="1">
                <a:latin typeface="Arial" panose="020B0604020202020204" pitchFamily="34" charset="0"/>
                <a:cs typeface="Arial" panose="020B0604020202020204" pitchFamily="34" charset="0"/>
              </a:rPr>
              <a:t>das</a:t>
            </a:r>
            <a:r>
              <a:rPr lang="hu-HU" sz="2200" dirty="0">
                <a:latin typeface="Arial" panose="020B0604020202020204" pitchFamily="34" charset="0"/>
                <a:cs typeface="Arial" panose="020B0604020202020204" pitchFamily="34" charset="0"/>
              </a:rPr>
              <a:t> </a:t>
            </a:r>
            <a:r>
              <a:rPr lang="de-DE" sz="2200" b="1" dirty="0">
                <a:latin typeface="Arial" panose="020B0604020202020204" pitchFamily="34" charset="0"/>
                <a:cs typeface="Arial" panose="020B0604020202020204" pitchFamily="34" charset="0"/>
              </a:rPr>
              <a:t>genetische</a:t>
            </a:r>
            <a:r>
              <a:rPr lang="de-DE" sz="2200" dirty="0">
                <a:latin typeface="Arial" panose="020B0604020202020204" pitchFamily="34" charset="0"/>
                <a:cs typeface="Arial" panose="020B0604020202020204" pitchFamily="34" charset="0"/>
              </a:rPr>
              <a:t> Geschlecht: XX oder XY.</a:t>
            </a:r>
          </a:p>
          <a:p>
            <a:pPr>
              <a:lnSpc>
                <a:spcPct val="90000"/>
              </a:lnSpc>
              <a:defRPr/>
            </a:pPr>
            <a:r>
              <a:rPr lang="de-DE" sz="2200" dirty="0">
                <a:latin typeface="Arial" panose="020B0604020202020204" pitchFamily="34" charset="0"/>
                <a:cs typeface="Arial" panose="020B0604020202020204" pitchFamily="34" charset="0"/>
              </a:rPr>
              <a:t>In Anwesenheit von </a:t>
            </a:r>
            <a:r>
              <a:rPr lang="de-DE" sz="2200" b="1" dirty="0">
                <a:latin typeface="Arial" panose="020B0604020202020204" pitchFamily="34" charset="0"/>
                <a:cs typeface="Arial" panose="020B0604020202020204" pitchFamily="34" charset="0"/>
              </a:rPr>
              <a:t>Y Chromosom</a:t>
            </a:r>
            <a:r>
              <a:rPr lang="de-DE" sz="2200" dirty="0">
                <a:latin typeface="Arial" panose="020B0604020202020204" pitchFamily="34" charset="0"/>
                <a:cs typeface="Arial" panose="020B0604020202020204" pitchFamily="34" charset="0"/>
              </a:rPr>
              <a:t>: indifferente G</a:t>
            </a:r>
            <a:r>
              <a:rPr lang="hu-HU" sz="2200" dirty="0" err="1">
                <a:latin typeface="Arial" panose="020B0604020202020204" pitchFamily="34" charset="0"/>
                <a:cs typeface="Arial" panose="020B0604020202020204" pitchFamily="34" charset="0"/>
              </a:rPr>
              <a:t>onadenanlage</a:t>
            </a:r>
            <a:r>
              <a:rPr lang="de-DE" sz="2200" dirty="0">
                <a:latin typeface="Arial" panose="020B0604020202020204" pitchFamily="34" charset="0"/>
                <a:cs typeface="Arial" panose="020B0604020202020204" pitchFamily="34" charset="0"/>
              </a:rPr>
              <a:t> entwickelt sich immer Richtung </a:t>
            </a:r>
            <a:r>
              <a:rPr lang="de-DE" sz="2200" b="1" dirty="0">
                <a:latin typeface="Arial" panose="020B0604020202020204" pitchFamily="34" charset="0"/>
                <a:cs typeface="Arial" panose="020B0604020202020204" pitchFamily="34" charset="0"/>
              </a:rPr>
              <a:t>männlich</a:t>
            </a:r>
            <a:r>
              <a:rPr lang="de-DE" sz="2200" dirty="0">
                <a:latin typeface="Arial" panose="020B0604020202020204" pitchFamily="34" charset="0"/>
                <a:cs typeface="Arial" panose="020B0604020202020204" pitchFamily="34" charset="0"/>
              </a:rPr>
              <a:t> (Hoden);</a:t>
            </a:r>
          </a:p>
          <a:p>
            <a:pPr>
              <a:lnSpc>
                <a:spcPct val="90000"/>
              </a:lnSpc>
              <a:defRPr/>
            </a:pPr>
            <a:r>
              <a:rPr lang="hu-HU" sz="2200" dirty="0">
                <a:latin typeface="Arial" panose="020B0604020202020204" pitchFamily="34" charset="0"/>
                <a:cs typeface="Arial" panose="020B0604020202020204" pitchFamily="34" charset="0"/>
              </a:rPr>
              <a:t>der </a:t>
            </a:r>
            <a:r>
              <a:rPr lang="hu-HU" sz="2200" dirty="0" err="1">
                <a:latin typeface="Arial" panose="020B0604020202020204" pitchFamily="34" charset="0"/>
                <a:cs typeface="Arial" panose="020B0604020202020204" pitchFamily="34" charset="0"/>
              </a:rPr>
              <a:t>sich</a:t>
            </a:r>
            <a:r>
              <a:rPr lang="hu-HU" sz="2200" dirty="0">
                <a:latin typeface="Arial" panose="020B0604020202020204" pitchFamily="34" charset="0"/>
                <a:cs typeface="Arial" panose="020B0604020202020204" pitchFamily="34" charset="0"/>
              </a:rPr>
              <a:t> e</a:t>
            </a:r>
            <a:r>
              <a:rPr lang="de-DE" sz="2200" dirty="0" err="1">
                <a:latin typeface="Arial" panose="020B0604020202020204" pitchFamily="34" charset="0"/>
                <a:cs typeface="Arial" panose="020B0604020202020204" pitchFamily="34" charset="0"/>
              </a:rPr>
              <a:t>ntwickelnde</a:t>
            </a:r>
            <a:r>
              <a:rPr lang="de-DE" sz="2200" dirty="0">
                <a:latin typeface="Arial" panose="020B0604020202020204" pitchFamily="34" charset="0"/>
                <a:cs typeface="Arial" panose="020B0604020202020204" pitchFamily="34" charset="0"/>
              </a:rPr>
              <a:t> Hoden produziert </a:t>
            </a:r>
            <a:r>
              <a:rPr lang="de-DE" sz="2200" b="1" dirty="0">
                <a:latin typeface="Arial" panose="020B0604020202020204" pitchFamily="34" charset="0"/>
                <a:cs typeface="Arial" panose="020B0604020202020204" pitchFamily="34" charset="0"/>
              </a:rPr>
              <a:t>2 Hormonen</a:t>
            </a:r>
            <a:r>
              <a:rPr lang="de-DE" sz="2200" dirty="0">
                <a:latin typeface="Arial" panose="020B0604020202020204" pitchFamily="34" charset="0"/>
                <a:cs typeface="Arial" panose="020B0604020202020204" pitchFamily="34" charset="0"/>
              </a:rPr>
              <a:t>: </a:t>
            </a:r>
            <a:br>
              <a:rPr lang="de-DE" sz="2200" dirty="0">
                <a:latin typeface="Arial" panose="020B0604020202020204" pitchFamily="34" charset="0"/>
                <a:cs typeface="Arial" panose="020B0604020202020204" pitchFamily="34" charset="0"/>
              </a:rPr>
            </a:br>
            <a:r>
              <a:rPr lang="de-DE" sz="2200" dirty="0">
                <a:latin typeface="Arial" panose="020B0604020202020204" pitchFamily="34" charset="0"/>
                <a:cs typeface="Arial" panose="020B0604020202020204" pitchFamily="34" charset="0"/>
              </a:rPr>
              <a:t>1. </a:t>
            </a:r>
            <a:r>
              <a:rPr lang="hu-HU" sz="2200" b="1" dirty="0" err="1">
                <a:solidFill>
                  <a:srgbClr val="C00000"/>
                </a:solidFill>
                <a:latin typeface="Arial" panose="020B0604020202020204" pitchFamily="34" charset="0"/>
                <a:cs typeface="Arial" panose="020B0604020202020204" pitchFamily="34" charset="0"/>
              </a:rPr>
              <a:t>Testosteron</a:t>
            </a:r>
            <a:r>
              <a:rPr lang="de-DE" sz="2200" b="1" dirty="0">
                <a:solidFill>
                  <a:srgbClr val="C00000"/>
                </a:solidFill>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ist</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ein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Überlebenssignal</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für</a:t>
            </a:r>
            <a:r>
              <a:rPr lang="hu-HU" sz="2200" dirty="0">
                <a:latin typeface="Arial" panose="020B0604020202020204" pitchFamily="34" charset="0"/>
                <a:cs typeface="Arial" panose="020B0604020202020204" pitchFamily="34" charset="0"/>
              </a:rPr>
              <a:t> den Wolff-Gang und </a:t>
            </a:r>
            <a:r>
              <a:rPr lang="hu-HU" sz="2200" dirty="0" err="1">
                <a:latin typeface="Arial" panose="020B0604020202020204" pitchFamily="34" charset="0"/>
                <a:cs typeface="Arial" panose="020B0604020202020204" pitchFamily="34" charset="0"/>
              </a:rPr>
              <a:t>stimuliert</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die</a:t>
            </a:r>
            <a:r>
              <a:rPr lang="hu-HU" sz="2200" dirty="0">
                <a:latin typeface="Arial" panose="020B0604020202020204" pitchFamily="34" charset="0"/>
                <a:cs typeface="Arial" panose="020B0604020202020204" pitchFamily="34" charset="0"/>
              </a:rPr>
              <a:t> </a:t>
            </a:r>
            <a:r>
              <a:rPr lang="de-DE" sz="2200" dirty="0">
                <a:latin typeface="Arial" panose="020B0604020202020204" pitchFamily="34" charset="0"/>
                <a:cs typeface="Arial" panose="020B0604020202020204" pitchFamily="34" charset="0"/>
              </a:rPr>
              <a:t>weitere Differenzierung des Wolff</a:t>
            </a:r>
            <a:r>
              <a:rPr lang="hu-HU" sz="2200" dirty="0">
                <a:latin typeface="Arial" panose="020B0604020202020204" pitchFamily="34" charset="0"/>
                <a:cs typeface="Arial" panose="020B0604020202020204" pitchFamily="34" charset="0"/>
              </a:rPr>
              <a:t>-</a:t>
            </a:r>
            <a:r>
              <a:rPr lang="de-DE" sz="2200" dirty="0">
                <a:latin typeface="Arial" panose="020B0604020202020204" pitchFamily="34" charset="0"/>
                <a:cs typeface="Arial" panose="020B0604020202020204" pitchFamily="34" charset="0"/>
              </a:rPr>
              <a:t>Ganges in </a:t>
            </a:r>
            <a:r>
              <a:rPr lang="hu-HU" sz="2200" dirty="0" err="1">
                <a:latin typeface="Arial" panose="020B0604020202020204" pitchFamily="34" charset="0"/>
                <a:cs typeface="Arial" panose="020B0604020202020204" pitchFamily="34" charset="0"/>
              </a:rPr>
              <a:t>die</a:t>
            </a:r>
            <a:r>
              <a:rPr lang="hu-HU" sz="2200" dirty="0">
                <a:latin typeface="Arial" panose="020B0604020202020204" pitchFamily="34" charset="0"/>
                <a:cs typeface="Arial" panose="020B0604020202020204" pitchFamily="34" charset="0"/>
              </a:rPr>
              <a:t> </a:t>
            </a:r>
            <a:r>
              <a:rPr lang="de-DE" sz="2200" dirty="0">
                <a:latin typeface="Arial" panose="020B0604020202020204" pitchFamily="34" charset="0"/>
                <a:cs typeface="Arial" panose="020B0604020202020204" pitchFamily="34" charset="0"/>
              </a:rPr>
              <a:t>männliche</a:t>
            </a:r>
            <a:r>
              <a:rPr lang="hu-HU" sz="2200" dirty="0">
                <a:latin typeface="Arial" panose="020B0604020202020204" pitchFamily="34" charset="0"/>
                <a:cs typeface="Arial" panose="020B0604020202020204" pitchFamily="34" charset="0"/>
              </a:rPr>
              <a:t>n</a:t>
            </a:r>
            <a:r>
              <a:rPr lang="de-DE" sz="2200" dirty="0">
                <a:latin typeface="Arial" panose="020B0604020202020204" pitchFamily="34" charset="0"/>
                <a:cs typeface="Arial" panose="020B0604020202020204" pitchFamily="34" charset="0"/>
              </a:rPr>
              <a:t> Genitalien</a:t>
            </a:r>
            <a:r>
              <a:rPr lang="hu-HU" sz="2200" dirty="0">
                <a:latin typeface="Arial" panose="020B0604020202020204" pitchFamily="34" charset="0"/>
                <a:cs typeface="Arial" panose="020B0604020202020204" pitchFamily="34" charset="0"/>
              </a:rPr>
              <a:t>.</a:t>
            </a:r>
            <a:r>
              <a:rPr lang="de-DE" sz="2200" dirty="0">
                <a:latin typeface="Arial" panose="020B0604020202020204" pitchFamily="34" charset="0"/>
                <a:cs typeface="Arial" panose="020B0604020202020204" pitchFamily="34" charset="0"/>
              </a:rPr>
              <a:t> </a:t>
            </a:r>
            <a:br>
              <a:rPr lang="de-DE" sz="2200" dirty="0">
                <a:latin typeface="Arial" panose="020B0604020202020204" pitchFamily="34" charset="0"/>
                <a:cs typeface="Arial" panose="020B0604020202020204" pitchFamily="34" charset="0"/>
              </a:rPr>
            </a:br>
            <a:r>
              <a:rPr lang="de-DE" sz="2200" dirty="0">
                <a:latin typeface="Arial" panose="020B0604020202020204" pitchFamily="34" charset="0"/>
                <a:cs typeface="Arial" panose="020B0604020202020204" pitchFamily="34" charset="0"/>
              </a:rPr>
              <a:t>2. Hoden soll ein anderes Hormon produzieren, das induziert die Degeneration des Müller Ganges. Dieses Hormon hat er als Müller Gang hemmende Substanz (</a:t>
            </a:r>
            <a:r>
              <a:rPr lang="de-DE" sz="2200" dirty="0" err="1">
                <a:latin typeface="Arial" panose="020B0604020202020204" pitchFamily="34" charset="0"/>
                <a:cs typeface="Arial" panose="020B0604020202020204" pitchFamily="34" charset="0"/>
              </a:rPr>
              <a:t>Mullerian</a:t>
            </a:r>
            <a:r>
              <a:rPr lang="de-DE" sz="2200" dirty="0">
                <a:latin typeface="Arial" panose="020B0604020202020204" pitchFamily="34" charset="0"/>
                <a:cs typeface="Arial" panose="020B0604020202020204" pitchFamily="34" charset="0"/>
              </a:rPr>
              <a:t> </a:t>
            </a:r>
            <a:r>
              <a:rPr lang="de-DE" sz="2200" dirty="0" err="1">
                <a:latin typeface="Arial" panose="020B0604020202020204" pitchFamily="34" charset="0"/>
                <a:cs typeface="Arial" panose="020B0604020202020204" pitchFamily="34" charset="0"/>
              </a:rPr>
              <a:t>Inhibiting</a:t>
            </a:r>
            <a:r>
              <a:rPr lang="de-DE" sz="2200" dirty="0">
                <a:latin typeface="Arial" panose="020B0604020202020204" pitchFamily="34" charset="0"/>
                <a:cs typeface="Arial" panose="020B0604020202020204" pitchFamily="34" charset="0"/>
              </a:rPr>
              <a:t> </a:t>
            </a:r>
            <a:r>
              <a:rPr lang="de-DE" sz="2200" dirty="0" err="1">
                <a:latin typeface="Arial" panose="020B0604020202020204" pitchFamily="34" charset="0"/>
                <a:cs typeface="Arial" panose="020B0604020202020204" pitchFamily="34" charset="0"/>
              </a:rPr>
              <a:t>Substance</a:t>
            </a:r>
            <a:r>
              <a:rPr lang="de-DE" sz="2200" dirty="0">
                <a:latin typeface="Arial" panose="020B0604020202020204" pitchFamily="34" charset="0"/>
                <a:cs typeface="Arial" panose="020B0604020202020204" pitchFamily="34" charset="0"/>
              </a:rPr>
              <a:t>, MIS, </a:t>
            </a:r>
            <a:r>
              <a:rPr lang="hu-HU" sz="2200" dirty="0" err="1">
                <a:latin typeface="Arial" panose="020B0604020202020204" pitchFamily="34" charset="0"/>
                <a:cs typeface="Arial" panose="020B0604020202020204" pitchFamily="34" charset="0"/>
              </a:rPr>
              <a:t>oder</a:t>
            </a:r>
            <a:r>
              <a:rPr lang="de-DE" sz="2200" dirty="0">
                <a:latin typeface="Arial" panose="020B0604020202020204" pitchFamily="34" charset="0"/>
                <a:cs typeface="Arial" panose="020B0604020202020204" pitchFamily="34" charset="0"/>
              </a:rPr>
              <a:t> </a:t>
            </a:r>
            <a:r>
              <a:rPr lang="de-DE" sz="2200" b="1" dirty="0">
                <a:solidFill>
                  <a:srgbClr val="C00000"/>
                </a:solidFill>
                <a:latin typeface="Arial" panose="020B0604020202020204" pitchFamily="34" charset="0"/>
                <a:cs typeface="Arial" panose="020B0604020202020204" pitchFamily="34" charset="0"/>
              </a:rPr>
              <a:t>anti-</a:t>
            </a:r>
            <a:r>
              <a:rPr lang="de-DE" sz="2200" b="1" dirty="0" err="1">
                <a:solidFill>
                  <a:srgbClr val="C00000"/>
                </a:solidFill>
                <a:latin typeface="Arial" panose="020B0604020202020204" pitchFamily="34" charset="0"/>
                <a:cs typeface="Arial" panose="020B0604020202020204" pitchFamily="34" charset="0"/>
              </a:rPr>
              <a:t>Mullerian</a:t>
            </a:r>
            <a:r>
              <a:rPr lang="de-DE" sz="2200" b="1" dirty="0">
                <a:solidFill>
                  <a:srgbClr val="C00000"/>
                </a:solidFill>
                <a:latin typeface="Arial" panose="020B0604020202020204" pitchFamily="34" charset="0"/>
                <a:cs typeface="Arial" panose="020B0604020202020204" pitchFamily="34" charset="0"/>
              </a:rPr>
              <a:t> Hormone: AMH</a:t>
            </a:r>
            <a:r>
              <a:rPr lang="de-DE" sz="2200" dirty="0">
                <a:latin typeface="Arial" panose="020B0604020202020204" pitchFamily="34" charset="0"/>
                <a:cs typeface="Arial" panose="020B0604020202020204" pitchFamily="34" charset="0"/>
              </a:rPr>
              <a:t>) benannt.</a:t>
            </a:r>
          </a:p>
          <a:p>
            <a:pPr>
              <a:lnSpc>
                <a:spcPct val="90000"/>
              </a:lnSpc>
              <a:defRPr/>
            </a:pPr>
            <a:r>
              <a:rPr lang="de-DE" sz="2200" dirty="0">
                <a:latin typeface="Arial" panose="020B0604020202020204" pitchFamily="34" charset="0"/>
                <a:cs typeface="Arial" panose="020B0604020202020204" pitchFamily="34" charset="0"/>
              </a:rPr>
              <a:t>In Abwesenheit von Y-Chromosom ist die Entwicklung automatisch weiblich. In diesem Fall </a:t>
            </a:r>
            <a:r>
              <a:rPr lang="de-DE" sz="2200" dirty="0" err="1">
                <a:latin typeface="Arial" panose="020B0604020202020204" pitchFamily="34" charset="0"/>
                <a:cs typeface="Arial" panose="020B0604020202020204" pitchFamily="34" charset="0"/>
              </a:rPr>
              <a:t>atrophisiert</a:t>
            </a:r>
            <a:r>
              <a:rPr lang="de-DE" sz="2200" dirty="0">
                <a:latin typeface="Arial" panose="020B0604020202020204" pitchFamily="34" charset="0"/>
                <a:cs typeface="Arial" panose="020B0604020202020204" pitchFamily="34" charset="0"/>
              </a:rPr>
              <a:t> Wolff</a:t>
            </a:r>
            <a:r>
              <a:rPr lang="hu-HU" sz="2200" dirty="0">
                <a:latin typeface="Arial" panose="020B0604020202020204" pitchFamily="34" charset="0"/>
                <a:cs typeface="Arial" panose="020B0604020202020204" pitchFamily="34" charset="0"/>
              </a:rPr>
              <a:t>-</a:t>
            </a:r>
            <a:r>
              <a:rPr lang="de-DE" sz="2200" dirty="0">
                <a:latin typeface="Arial" panose="020B0604020202020204" pitchFamily="34" charset="0"/>
                <a:cs typeface="Arial" panose="020B0604020202020204" pitchFamily="34" charset="0"/>
              </a:rPr>
              <a:t>Gang wegen T</a:t>
            </a:r>
            <a:r>
              <a:rPr lang="hu-HU" sz="2200" dirty="0" err="1">
                <a:latin typeface="Arial" panose="020B0604020202020204" pitchFamily="34" charset="0"/>
                <a:cs typeface="Arial" panose="020B0604020202020204" pitchFamily="34" charset="0"/>
              </a:rPr>
              <a:t>estosteron</a:t>
            </a:r>
            <a:r>
              <a:rPr lang="de-DE" sz="2200" dirty="0">
                <a:latin typeface="Arial" panose="020B0604020202020204" pitchFamily="34" charset="0"/>
                <a:cs typeface="Arial" panose="020B0604020202020204" pitchFamily="34" charset="0"/>
              </a:rPr>
              <a:t>-Mangel.</a:t>
            </a:r>
          </a:p>
          <a:p>
            <a:pPr>
              <a:lnSpc>
                <a:spcPct val="90000"/>
              </a:lnSpc>
              <a:defRPr/>
            </a:pPr>
            <a:endParaRPr lang="de-DE" sz="2200" dirty="0">
              <a:latin typeface="Arial" panose="020B0604020202020204" pitchFamily="34" charset="0"/>
              <a:cs typeface="Arial" panose="020B0604020202020204" pitchFamily="34" charset="0"/>
            </a:endParaRPr>
          </a:p>
          <a:p>
            <a:pPr>
              <a:lnSpc>
                <a:spcPct val="90000"/>
              </a:lnSpc>
              <a:buFont typeface="Monotype Sorts" pitchFamily="2" charset="2"/>
              <a:buChar char="n"/>
              <a:defRPr/>
            </a:pPr>
            <a:endParaRPr lang="de-DE" sz="2200" dirty="0">
              <a:solidFill>
                <a:srgbClr val="FFFFFF"/>
              </a:solidFill>
            </a:endParaRPr>
          </a:p>
        </p:txBody>
      </p:sp>
      <p:sp>
        <p:nvSpPr>
          <p:cNvPr id="44036" name="Text Box 4"/>
          <p:cNvSpPr txBox="1">
            <a:spLocks noChangeArrowheads="1"/>
          </p:cNvSpPr>
          <p:nvPr/>
        </p:nvSpPr>
        <p:spPr bwMode="auto">
          <a:xfrm>
            <a:off x="395288" y="188913"/>
            <a:ext cx="8353425" cy="1255728"/>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folHlink"/>
              </a:buClr>
              <a:buSzPct val="75000"/>
              <a:buFont typeface="Monotype Sorts" pitchFamily="2" charset="2"/>
              <a:buNone/>
              <a:defRPr/>
            </a:pPr>
            <a:r>
              <a:rPr kumimoji="1" lang="de-DE" sz="2800" b="1" dirty="0"/>
              <a:t>Aufgrund dieser Ergebnissen hat Jost seine Theorie über Geschlechtsdetermination (GD) aufgestellt:</a:t>
            </a:r>
          </a:p>
        </p:txBody>
      </p:sp>
    </p:spTree>
    <p:extLst>
      <p:ext uri="{BB962C8B-B14F-4D97-AF65-F5344CB8AC3E}">
        <p14:creationId xmlns:p14="http://schemas.microsoft.com/office/powerpoint/2010/main" val="1630513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683568" y="1340768"/>
            <a:ext cx="7772400" cy="4032250"/>
          </a:xfrm>
        </p:spPr>
        <p:txBody>
          <a:bodyPr/>
          <a:lstStyle/>
          <a:p>
            <a:pPr>
              <a:buFont typeface="Monotype Sorts" pitchFamily="2" charset="2"/>
              <a:buNone/>
              <a:defRPr/>
            </a:pPr>
            <a:r>
              <a:rPr lang="hu-HU" sz="2400" dirty="0" err="1">
                <a:latin typeface="Arial" panose="020B0604020202020204" pitchFamily="34" charset="0"/>
                <a:cs typeface="Arial" panose="020B0604020202020204" pitchFamily="34" charset="0"/>
              </a:rPr>
              <a:t>Also</a:t>
            </a:r>
            <a:r>
              <a:rPr lang="hu-HU" sz="2400" dirty="0">
                <a:latin typeface="Arial" panose="020B0604020202020204" pitchFamily="34" charset="0"/>
                <a:cs typeface="Arial" panose="020B0604020202020204" pitchFamily="34" charset="0"/>
              </a:rPr>
              <a:t> es </a:t>
            </a:r>
            <a:r>
              <a:rPr lang="hu-HU" sz="2400" dirty="0" err="1">
                <a:latin typeface="Arial" panose="020B0604020202020204" pitchFamily="34" charset="0"/>
                <a:cs typeface="Arial" panose="020B0604020202020204" pitchFamily="34" charset="0"/>
              </a:rPr>
              <a:t>gibt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ein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genetisches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sym typeface="Symbol" pitchFamily="18" charset="2"/>
              </a:rPr>
              <a:t></a:t>
            </a:r>
            <a:endParaRPr lang="hu-HU" sz="2400" dirty="0">
              <a:latin typeface="Arial" panose="020B0604020202020204" pitchFamily="34" charset="0"/>
              <a:cs typeface="Arial" panose="020B0604020202020204" pitchFamily="34" charset="0"/>
            </a:endParaRPr>
          </a:p>
          <a:p>
            <a:pPr>
              <a:buFont typeface="Monotype Sorts" pitchFamily="2" charset="2"/>
              <a:buNone/>
              <a:defRPr/>
            </a:pP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gonadales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sym typeface="Symbol" pitchFamily="18" charset="2"/>
              </a:rPr>
              <a:t></a:t>
            </a:r>
            <a:r>
              <a:rPr lang="hu-HU" sz="2400" dirty="0">
                <a:latin typeface="Arial" panose="020B0604020202020204" pitchFamily="34" charset="0"/>
                <a:cs typeface="Arial" panose="020B0604020202020204" pitchFamily="34" charset="0"/>
              </a:rPr>
              <a:t>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phenotypisches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Geshclecht</a:t>
            </a:r>
            <a:endParaRPr lang="hu-HU" sz="24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Einteilung</a:t>
            </a:r>
            <a:r>
              <a:rPr lang="hu-HU" dirty="0"/>
              <a:t> </a:t>
            </a:r>
            <a:r>
              <a:rPr lang="hu-HU" dirty="0" err="1"/>
              <a:t>der</a:t>
            </a:r>
            <a:r>
              <a:rPr lang="hu-HU" dirty="0"/>
              <a:t> </a:t>
            </a:r>
            <a:r>
              <a:rPr lang="hu-HU" dirty="0" err="1"/>
              <a:t>Vorlesung</a:t>
            </a:r>
            <a:endParaRPr lang="hu-HU" dirty="0"/>
          </a:p>
        </p:txBody>
      </p:sp>
      <p:sp>
        <p:nvSpPr>
          <p:cNvPr id="3" name="Tartalom helye 2"/>
          <p:cNvSpPr>
            <a:spLocks noGrp="1"/>
          </p:cNvSpPr>
          <p:nvPr>
            <p:ph idx="1"/>
          </p:nvPr>
        </p:nvSpPr>
        <p:spPr/>
        <p:txBody>
          <a:bodyPr/>
          <a:lstStyle/>
          <a:p>
            <a:r>
              <a:rPr lang="hu-HU" dirty="0" err="1"/>
              <a:t>Gonadenentwicklung</a:t>
            </a:r>
            <a:endParaRPr lang="hu-HU" dirty="0"/>
          </a:p>
          <a:p>
            <a:r>
              <a:rPr lang="hu-HU" dirty="0" err="1"/>
              <a:t>Entwicklung</a:t>
            </a:r>
            <a:r>
              <a:rPr lang="hu-HU" dirty="0"/>
              <a:t> der </a:t>
            </a:r>
            <a:r>
              <a:rPr lang="hu-HU" dirty="0" err="1"/>
              <a:t>inneren</a:t>
            </a:r>
            <a:r>
              <a:rPr lang="hu-HU" dirty="0"/>
              <a:t> </a:t>
            </a:r>
            <a:r>
              <a:rPr lang="hu-HU" dirty="0" err="1"/>
              <a:t>Genitalorganen</a:t>
            </a:r>
            <a:endParaRPr lang="hu-HU" dirty="0"/>
          </a:p>
          <a:p>
            <a:r>
              <a:rPr lang="hu-HU" dirty="0" err="1"/>
              <a:t>Entwicklung</a:t>
            </a:r>
            <a:r>
              <a:rPr lang="hu-HU" dirty="0"/>
              <a:t> der </a:t>
            </a:r>
            <a:r>
              <a:rPr lang="hu-HU" dirty="0" err="1"/>
              <a:t>äußeren</a:t>
            </a:r>
            <a:r>
              <a:rPr lang="hu-HU" dirty="0"/>
              <a:t> </a:t>
            </a:r>
            <a:r>
              <a:rPr lang="hu-HU" dirty="0" err="1"/>
              <a:t>Genitalorganen</a:t>
            </a:r>
            <a:endParaRPr lang="hu-HU" dirty="0"/>
          </a:p>
          <a:p>
            <a:endParaRPr lang="hu-HU" dirty="0"/>
          </a:p>
          <a:p>
            <a:r>
              <a:rPr lang="hu-HU" dirty="0"/>
              <a:t>Die </a:t>
            </a:r>
            <a:r>
              <a:rPr lang="hu-HU" dirty="0" err="1"/>
              <a:t>Gonaden</a:t>
            </a:r>
            <a:r>
              <a:rPr lang="hu-HU" dirty="0"/>
              <a:t>/</a:t>
            </a:r>
            <a:r>
              <a:rPr lang="hu-HU" dirty="0" err="1"/>
              <a:t>Genitalorganen</a:t>
            </a:r>
            <a:r>
              <a:rPr lang="hu-HU" dirty="0"/>
              <a:t> sind </a:t>
            </a:r>
            <a:r>
              <a:rPr lang="hu-HU" dirty="0" err="1"/>
              <a:t>die</a:t>
            </a:r>
            <a:r>
              <a:rPr lang="hu-HU" dirty="0"/>
              <a:t> </a:t>
            </a:r>
            <a:r>
              <a:rPr lang="hu-HU" dirty="0" err="1"/>
              <a:t>einzigen</a:t>
            </a:r>
            <a:r>
              <a:rPr lang="hu-HU" dirty="0"/>
              <a:t> </a:t>
            </a:r>
            <a:r>
              <a:rPr lang="hu-HU" dirty="0" err="1"/>
              <a:t>embryonalen</a:t>
            </a:r>
            <a:r>
              <a:rPr lang="hu-HU" dirty="0"/>
              <a:t> </a:t>
            </a:r>
            <a:r>
              <a:rPr lang="hu-HU" dirty="0" err="1"/>
              <a:t>Strukturen</a:t>
            </a:r>
            <a:r>
              <a:rPr lang="hu-HU" dirty="0"/>
              <a:t>, </a:t>
            </a:r>
            <a:r>
              <a:rPr lang="hu-HU" dirty="0" err="1"/>
              <a:t>wo</a:t>
            </a:r>
            <a:r>
              <a:rPr lang="hu-HU" dirty="0"/>
              <a:t> </a:t>
            </a:r>
            <a:r>
              <a:rPr lang="hu-HU" dirty="0" err="1"/>
              <a:t>aus</a:t>
            </a:r>
            <a:r>
              <a:rPr lang="hu-HU" dirty="0"/>
              <a:t> </a:t>
            </a:r>
            <a:r>
              <a:rPr lang="hu-HU" b="1" dirty="0" err="1"/>
              <a:t>einer</a:t>
            </a:r>
            <a:r>
              <a:rPr lang="hu-HU" dirty="0"/>
              <a:t> </a:t>
            </a:r>
            <a:r>
              <a:rPr lang="hu-HU" b="1" dirty="0" err="1"/>
              <a:t>Anlage</a:t>
            </a:r>
            <a:r>
              <a:rPr lang="hu-HU" b="1" dirty="0"/>
              <a:t> </a:t>
            </a:r>
            <a:r>
              <a:rPr lang="hu-HU" dirty="0" err="1"/>
              <a:t>können</a:t>
            </a:r>
            <a:r>
              <a:rPr lang="hu-HU" dirty="0"/>
              <a:t> </a:t>
            </a:r>
            <a:r>
              <a:rPr lang="hu-HU" b="1" dirty="0" err="1"/>
              <a:t>zwei</a:t>
            </a:r>
            <a:r>
              <a:rPr lang="hu-HU" b="1" dirty="0"/>
              <a:t> </a:t>
            </a:r>
            <a:r>
              <a:rPr lang="hu-HU" b="1" dirty="0" err="1"/>
              <a:t>unterschiedlichen</a:t>
            </a:r>
            <a:r>
              <a:rPr lang="hu-HU" b="1" dirty="0"/>
              <a:t> </a:t>
            </a:r>
            <a:r>
              <a:rPr lang="hu-HU" b="1" dirty="0" err="1"/>
              <a:t>Organsysteme</a:t>
            </a:r>
            <a:r>
              <a:rPr lang="hu-HU" b="1" dirty="0"/>
              <a:t> </a:t>
            </a:r>
            <a:r>
              <a:rPr lang="hu-HU" dirty="0" err="1"/>
              <a:t>entwickeln</a:t>
            </a:r>
            <a:r>
              <a:rPr lang="hu-HU" dirty="0"/>
              <a:t>!</a:t>
            </a:r>
          </a:p>
        </p:txBody>
      </p:sp>
    </p:spTree>
    <p:extLst>
      <p:ext uri="{BB962C8B-B14F-4D97-AF65-F5344CB8AC3E}">
        <p14:creationId xmlns:p14="http://schemas.microsoft.com/office/powerpoint/2010/main" val="1193131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 y="457200"/>
            <a:ext cx="7772400" cy="739775"/>
          </a:xfrm>
        </p:spPr>
        <p:txBody>
          <a:bodyPr>
            <a:normAutofit/>
          </a:bodyPr>
          <a:lstStyle/>
          <a:p>
            <a:pPr>
              <a:defRPr/>
            </a:pPr>
            <a:r>
              <a:rPr lang="hu-HU" sz="3200" b="1" dirty="0" err="1">
                <a:latin typeface="Arial" panose="020B0604020202020204" pitchFamily="34" charset="0"/>
                <a:cs typeface="Arial" panose="020B0604020202020204" pitchFamily="34" charset="0"/>
              </a:rPr>
              <a:t>Genetisches</a:t>
            </a:r>
            <a:r>
              <a:rPr lang="hu-HU" sz="3200" b="1" dirty="0">
                <a:latin typeface="Arial" panose="020B0604020202020204" pitchFamily="34" charset="0"/>
                <a:cs typeface="Arial" panose="020B0604020202020204" pitchFamily="34" charset="0"/>
              </a:rPr>
              <a:t> </a:t>
            </a:r>
            <a:r>
              <a:rPr lang="hu-HU" sz="3200" b="1" dirty="0" err="1">
                <a:latin typeface="Arial" panose="020B0604020202020204" pitchFamily="34" charset="0"/>
                <a:cs typeface="Arial" panose="020B0604020202020204" pitchFamily="34" charset="0"/>
              </a:rPr>
              <a:t>Geschlecht</a:t>
            </a:r>
            <a:endParaRPr lang="hu-HU" sz="3200" b="1" dirty="0">
              <a:latin typeface="Arial" panose="020B0604020202020204" pitchFamily="34" charset="0"/>
              <a:cs typeface="Arial" panose="020B0604020202020204" pitchFamily="34" charset="0"/>
            </a:endParaRPr>
          </a:p>
        </p:txBody>
      </p:sp>
      <p:sp>
        <p:nvSpPr>
          <p:cNvPr id="46083" name="Rectangle 3"/>
          <p:cNvSpPr>
            <a:spLocks noGrp="1" noChangeArrowheads="1"/>
          </p:cNvSpPr>
          <p:nvPr>
            <p:ph idx="1"/>
          </p:nvPr>
        </p:nvSpPr>
        <p:spPr/>
        <p:txBody>
          <a:bodyPr>
            <a:normAutofit fontScale="92500" lnSpcReduction="10000"/>
          </a:bodyPr>
          <a:lstStyle/>
          <a:p>
            <a:pPr>
              <a:defRPr/>
            </a:pPr>
            <a:r>
              <a:rPr lang="de-DE" sz="2400" dirty="0">
                <a:latin typeface="Arial" panose="020B0604020202020204" pitchFamily="34" charset="0"/>
                <a:cs typeface="Arial" panose="020B0604020202020204" pitchFamily="34" charset="0"/>
              </a:rPr>
              <a:t>Säugetieren: Geschlecht wird durch Geschlechtschromosomen bestimmt: XX und XY.</a:t>
            </a:r>
          </a:p>
          <a:p>
            <a:pPr>
              <a:defRPr/>
            </a:pPr>
            <a:r>
              <a:rPr lang="de-DE" sz="2400" dirty="0">
                <a:latin typeface="Arial" panose="020B0604020202020204" pitchFamily="34" charset="0"/>
                <a:cs typeface="Arial" panose="020B0604020202020204" pitchFamily="34" charset="0"/>
              </a:rPr>
              <a:t>Das Y Chromosom ist für männliche Entwicklung verantwortlich.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(XY, XXY - </a:t>
            </a:r>
            <a:r>
              <a:rPr lang="de-DE" sz="2400" dirty="0" err="1">
                <a:latin typeface="Arial" panose="020B0604020202020204" pitchFamily="34" charset="0"/>
                <a:cs typeface="Arial" panose="020B0604020202020204" pitchFamily="34" charset="0"/>
              </a:rPr>
              <a:t>Klinefelter</a:t>
            </a:r>
            <a:r>
              <a:rPr lang="de-DE" sz="2400" dirty="0">
                <a:latin typeface="Arial" panose="020B0604020202020204" pitchFamily="34" charset="0"/>
                <a:cs typeface="Arial" panose="020B0604020202020204" pitchFamily="34" charset="0"/>
              </a:rPr>
              <a:t>-Syndrom -, XXXY und XXXXY sind alle Männer!)</a:t>
            </a:r>
          </a:p>
          <a:p>
            <a:pPr>
              <a:defRPr/>
            </a:pPr>
            <a:r>
              <a:rPr lang="de-DE" sz="2400" dirty="0">
                <a:latin typeface="Arial" panose="020B0604020202020204" pitchFamily="34" charset="0"/>
                <a:cs typeface="Arial" panose="020B0604020202020204" pitchFamily="34" charset="0"/>
              </a:rPr>
              <a:t>Wie passiert es?</a:t>
            </a:r>
          </a:p>
          <a:p>
            <a:pPr>
              <a:defRPr/>
            </a:pPr>
            <a:r>
              <a:rPr lang="de-DE" sz="2400" dirty="0">
                <a:latin typeface="Arial" panose="020B0604020202020204" pitchFamily="34" charset="0"/>
                <a:cs typeface="Arial" panose="020B0604020202020204" pitchFamily="34" charset="0"/>
              </a:rPr>
              <a:t>Y Chromosom besteht aus 2 Hauptteilen:</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 </a:t>
            </a:r>
            <a:r>
              <a:rPr lang="de-DE" sz="2400" b="1" dirty="0">
                <a:latin typeface="Arial" panose="020B0604020202020204" pitchFamily="34" charset="0"/>
                <a:cs typeface="Arial" panose="020B0604020202020204" pitchFamily="34" charset="0"/>
              </a:rPr>
              <a:t>Y-spezifische Region</a:t>
            </a:r>
            <a:r>
              <a:rPr lang="de-DE" sz="2400" dirty="0">
                <a:latin typeface="Arial" panose="020B0604020202020204" pitchFamily="34" charset="0"/>
                <a:cs typeface="Arial" panose="020B0604020202020204" pitchFamily="34" charset="0"/>
              </a:rPr>
              <a:t> (diese dominieren; </a:t>
            </a:r>
            <a:r>
              <a:rPr lang="de-DE" sz="2400" dirty="0" err="1">
                <a:latin typeface="Arial" panose="020B0604020202020204" pitchFamily="34" charset="0"/>
                <a:cs typeface="Arial" panose="020B0604020202020204" pitchFamily="34" charset="0"/>
              </a:rPr>
              <a:t>dierse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region</a:t>
            </a:r>
            <a:r>
              <a:rPr lang="de-DE" sz="2400" dirty="0">
                <a:latin typeface="Arial" panose="020B0604020202020204" pitchFamily="34" charset="0"/>
                <a:cs typeface="Arial" panose="020B0604020202020204" pitchFamily="34" charset="0"/>
              </a:rPr>
              <a:t> enthält Gene, die keine Homologen an dem X Chromosom haben) und die</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 pseudoautosomale Region (</a:t>
            </a:r>
            <a:r>
              <a:rPr lang="de-DE" sz="2400" b="1" dirty="0">
                <a:latin typeface="Arial" panose="020B0604020202020204" pitchFamily="34" charset="0"/>
                <a:cs typeface="Arial" panose="020B0604020202020204" pitchFamily="34" charset="0"/>
              </a:rPr>
              <a:t>PAR</a:t>
            </a:r>
            <a:r>
              <a:rPr lang="de-DE" sz="2400" dirty="0">
                <a:latin typeface="Arial" panose="020B0604020202020204" pitchFamily="34" charset="0"/>
                <a:cs typeface="Arial" panose="020B0604020202020204" pitchFamily="34" charset="0"/>
              </a:rPr>
              <a:t>; ein kleiner Teil am Ende des p-Armes)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4953000" y="533400"/>
            <a:ext cx="4191000" cy="5632450"/>
          </a:xfrm>
          <a:prstGeom prst="rect">
            <a:avLst/>
          </a:prstGeom>
          <a:noFill/>
          <a:ln w="9525">
            <a:noFill/>
            <a:miter lim="800000"/>
            <a:headEnd/>
            <a:tailEnd/>
          </a:ln>
          <a:effectLst/>
        </p:spPr>
        <p:txBody>
          <a:bodyPr>
            <a:spAutoFit/>
          </a:bodyPr>
          <a:lstStyle/>
          <a:p>
            <a:pPr eaLnBrk="0" hangingPunct="0">
              <a:defRPr/>
            </a:pPr>
            <a:r>
              <a:rPr lang="de-DE" sz="2000" dirty="0">
                <a:solidFill>
                  <a:srgbClr val="C00000"/>
                </a:solidFill>
                <a:effectLst>
                  <a:outerShdw blurRad="38100" dist="38100" dir="2700000" algn="tl">
                    <a:srgbClr val="000000"/>
                  </a:outerShdw>
                </a:effectLst>
              </a:rPr>
              <a:t>PAR </a:t>
            </a:r>
            <a:r>
              <a:rPr lang="de-DE" sz="2000" dirty="0">
                <a:solidFill>
                  <a:srgbClr val="FFFFFF"/>
                </a:solidFill>
                <a:effectLst>
                  <a:outerShdw blurRad="38100" dist="38100" dir="2700000" algn="tl">
                    <a:srgbClr val="000000"/>
                  </a:outerShdw>
                </a:effectLst>
              </a:rPr>
              <a:t> </a:t>
            </a:r>
            <a:r>
              <a:rPr lang="de-DE" sz="2000" dirty="0"/>
              <a:t>ist nötig für </a:t>
            </a:r>
            <a:r>
              <a:rPr lang="hu-HU" sz="2000" dirty="0" err="1"/>
              <a:t>das</a:t>
            </a:r>
            <a:r>
              <a:rPr lang="hu-HU" sz="2000" dirty="0"/>
              <a:t> </a:t>
            </a:r>
            <a:r>
              <a:rPr lang="de-DE" sz="2000" dirty="0"/>
              <a:t>meiotische Paaren mit </a:t>
            </a:r>
            <a:r>
              <a:rPr lang="hu-HU" sz="2000" dirty="0" err="1"/>
              <a:t>dem</a:t>
            </a:r>
            <a:r>
              <a:rPr lang="hu-HU" sz="2000" dirty="0"/>
              <a:t> </a:t>
            </a:r>
            <a:r>
              <a:rPr lang="de-DE" sz="2000" dirty="0"/>
              <a:t>X-Chromosom. </a:t>
            </a: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endParaRPr lang="de-DE" sz="2000" dirty="0">
              <a:solidFill>
                <a:srgbClr val="FFFFFF"/>
              </a:solidFill>
              <a:effectLst>
                <a:outerShdw blurRad="38100" dist="38100" dir="2700000" algn="tl">
                  <a:srgbClr val="000000"/>
                </a:outerShdw>
              </a:effectLst>
              <a:latin typeface="Tahoma" pitchFamily="34" charset="0"/>
            </a:endParaRP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endParaRPr lang="de-DE" sz="2000" dirty="0">
              <a:solidFill>
                <a:srgbClr val="FFFFFF"/>
              </a:solidFill>
              <a:effectLst>
                <a:outerShdw blurRad="38100" dist="38100" dir="2700000" algn="tl">
                  <a:srgbClr val="000000"/>
                </a:outerShdw>
              </a:effectLst>
            </a:endParaRPr>
          </a:p>
          <a:p>
            <a:pPr eaLnBrk="0" hangingPunct="0">
              <a:defRPr/>
            </a:pPr>
            <a:r>
              <a:rPr lang="de-DE" sz="2000" b="1" dirty="0">
                <a:solidFill>
                  <a:srgbClr val="C00000"/>
                </a:solidFill>
                <a:effectLst>
                  <a:outerShdw blurRad="38100" dist="38100" dir="2700000" algn="tl">
                    <a:srgbClr val="000000">
                      <a:alpha val="43137"/>
                    </a:srgbClr>
                  </a:outerShdw>
                </a:effectLst>
              </a:rPr>
              <a:t>Y-spezifische Region </a:t>
            </a:r>
            <a:r>
              <a:rPr lang="de-DE" sz="2000" dirty="0"/>
              <a:t>enthält  die sog. </a:t>
            </a:r>
            <a:r>
              <a:rPr lang="de-DE" sz="2000" dirty="0">
                <a:solidFill>
                  <a:srgbClr val="C00000"/>
                </a:solidFill>
                <a:effectLst>
                  <a:outerShdw blurRad="38100" dist="38100" dir="2700000" algn="tl">
                    <a:srgbClr val="000000"/>
                  </a:outerShdw>
                </a:effectLst>
              </a:rPr>
              <a:t>TDF </a:t>
            </a:r>
            <a:r>
              <a:rPr lang="de-DE" sz="2000" dirty="0" err="1">
                <a:solidFill>
                  <a:srgbClr val="C00000"/>
                </a:solidFill>
                <a:effectLst>
                  <a:outerShdw blurRad="38100" dist="38100" dir="2700000" algn="tl">
                    <a:srgbClr val="000000"/>
                  </a:outerShdw>
                </a:effectLst>
              </a:rPr>
              <a:t>Regio</a:t>
            </a:r>
            <a:r>
              <a:rPr lang="de-DE" sz="2000" dirty="0">
                <a:solidFill>
                  <a:srgbClr val="C00000"/>
                </a:solidFill>
                <a:effectLst>
                  <a:outerShdw blurRad="38100" dist="38100" dir="2700000" algn="tl">
                    <a:srgbClr val="000000"/>
                  </a:outerShdw>
                </a:effectLst>
              </a:rPr>
              <a:t>.  </a:t>
            </a:r>
            <a:r>
              <a:rPr lang="de-DE" sz="2000" dirty="0"/>
              <a:t>Sie enthält </a:t>
            </a:r>
            <a:r>
              <a:rPr lang="hu-HU" sz="2000" dirty="0" err="1"/>
              <a:t>das</a:t>
            </a:r>
            <a:r>
              <a:rPr lang="hu-HU" sz="2000" dirty="0"/>
              <a:t> </a:t>
            </a:r>
            <a:r>
              <a:rPr lang="hu-HU" sz="2000" dirty="0" err="1"/>
              <a:t>Gen</a:t>
            </a:r>
            <a:r>
              <a:rPr lang="hu-HU" sz="2000" dirty="0"/>
              <a:t>, </a:t>
            </a:r>
            <a:r>
              <a:rPr lang="hu-HU" sz="2000" dirty="0" err="1"/>
              <a:t>das</a:t>
            </a:r>
            <a:r>
              <a:rPr lang="hu-HU" sz="2000" dirty="0"/>
              <a:t> </a:t>
            </a:r>
            <a:r>
              <a:rPr lang="de-DE" sz="2000" dirty="0"/>
              <a:t>für Hoden</a:t>
            </a:r>
            <a:r>
              <a:rPr lang="hu-HU" sz="2000" dirty="0" err="1"/>
              <a:t>induktion</a:t>
            </a:r>
            <a:r>
              <a:rPr lang="hu-HU" sz="2000" dirty="0"/>
              <a:t> </a:t>
            </a:r>
            <a:r>
              <a:rPr lang="de-DE" sz="2000" dirty="0"/>
              <a:t>verantwortlich </a:t>
            </a:r>
            <a:r>
              <a:rPr lang="hu-HU" sz="2000" dirty="0" err="1"/>
              <a:t>ist</a:t>
            </a:r>
            <a:r>
              <a:rPr lang="de-DE" sz="2000" dirty="0"/>
              <a:t>. </a:t>
            </a:r>
            <a:r>
              <a:rPr lang="hu-HU" sz="2000" dirty="0"/>
              <a:t>Andere </a:t>
            </a:r>
            <a:r>
              <a:rPr lang="de-DE" sz="2000" dirty="0"/>
              <a:t>Y-</a:t>
            </a:r>
            <a:r>
              <a:rPr lang="de-DE" sz="2000" dirty="0" err="1"/>
              <a:t>spez</a:t>
            </a:r>
            <a:r>
              <a:rPr lang="hu-HU" sz="2000" dirty="0" err="1"/>
              <a:t>ifische</a:t>
            </a:r>
            <a:r>
              <a:rPr lang="de-DE" sz="2000" dirty="0"/>
              <a:t> Gene </a:t>
            </a:r>
            <a:r>
              <a:rPr lang="hu-HU" sz="2000" dirty="0"/>
              <a:t>sind </a:t>
            </a:r>
            <a:r>
              <a:rPr lang="de-DE" sz="2000" dirty="0"/>
              <a:t>für </a:t>
            </a:r>
            <a:r>
              <a:rPr lang="hu-HU" sz="2000" dirty="0" err="1"/>
              <a:t>die</a:t>
            </a:r>
            <a:r>
              <a:rPr lang="hu-HU" sz="2000" dirty="0"/>
              <a:t> </a:t>
            </a:r>
            <a:r>
              <a:rPr lang="de-DE" sz="2000" dirty="0" err="1"/>
              <a:t>Spermiumproduktion</a:t>
            </a:r>
            <a:r>
              <a:rPr lang="de-DE" sz="2000" dirty="0"/>
              <a:t>.</a:t>
            </a:r>
          </a:p>
          <a:p>
            <a:pPr eaLnBrk="0" hangingPunct="0">
              <a:defRPr/>
            </a:pPr>
            <a:r>
              <a:rPr lang="de-DE" sz="2000" dirty="0"/>
              <a:t>TDF: </a:t>
            </a:r>
            <a:r>
              <a:rPr lang="de-DE" sz="2000" dirty="0" err="1"/>
              <a:t>testis</a:t>
            </a:r>
            <a:r>
              <a:rPr lang="de-DE" sz="2000" dirty="0"/>
              <a:t> </a:t>
            </a:r>
            <a:r>
              <a:rPr lang="de-DE" sz="2000" dirty="0" err="1"/>
              <a:t>determining</a:t>
            </a:r>
            <a:r>
              <a:rPr lang="de-DE" sz="2000" dirty="0"/>
              <a:t> </a:t>
            </a:r>
            <a:r>
              <a:rPr lang="de-DE" sz="2000" dirty="0" err="1"/>
              <a:t>factor</a:t>
            </a:r>
            <a:endParaRPr lang="de-DE" sz="2000" dirty="0"/>
          </a:p>
        </p:txBody>
      </p:sp>
      <p:graphicFrame>
        <p:nvGraphicFramePr>
          <p:cNvPr id="2" name="Objektum 1"/>
          <p:cNvGraphicFramePr>
            <a:graphicFrameLocks noChangeAspect="1"/>
          </p:cNvGraphicFramePr>
          <p:nvPr>
            <p:extLst>
              <p:ext uri="{D42A27DB-BD31-4B8C-83A1-F6EECF244321}">
                <p14:modId xmlns:p14="http://schemas.microsoft.com/office/powerpoint/2010/main" val="126903000"/>
              </p:ext>
            </p:extLst>
          </p:nvPr>
        </p:nvGraphicFramePr>
        <p:xfrm>
          <a:off x="107504" y="116632"/>
          <a:ext cx="4603579" cy="3096344"/>
        </p:xfrm>
        <a:graphic>
          <a:graphicData uri="http://schemas.openxmlformats.org/presentationml/2006/ole">
            <mc:AlternateContent xmlns:mc="http://schemas.openxmlformats.org/markup-compatibility/2006">
              <mc:Choice xmlns:v="urn:schemas-microsoft-com:vml" Requires="v">
                <p:oleObj spid="_x0000_s96334" name="Image" r:id="rId3" imgW="5891760" imgH="3961800" progId="Photoshop.Image.7">
                  <p:embed/>
                </p:oleObj>
              </mc:Choice>
              <mc:Fallback>
                <p:oleObj name="Image" r:id="rId3" imgW="5891760" imgH="3961800" progId="Photoshop.Image.7">
                  <p:embed/>
                  <p:pic>
                    <p:nvPicPr>
                      <p:cNvPr id="0" name=""/>
                      <p:cNvPicPr/>
                      <p:nvPr/>
                    </p:nvPicPr>
                    <p:blipFill>
                      <a:blip r:embed="rId4"/>
                      <a:stretch>
                        <a:fillRect/>
                      </a:stretch>
                    </p:blipFill>
                    <p:spPr>
                      <a:xfrm>
                        <a:off x="107504" y="116632"/>
                        <a:ext cx="4603579" cy="3096344"/>
                      </a:xfrm>
                      <a:prstGeom prst="rect">
                        <a:avLst/>
                      </a:prstGeom>
                    </p:spPr>
                  </p:pic>
                </p:oleObj>
              </mc:Fallback>
            </mc:AlternateContent>
          </a:graphicData>
        </a:graphic>
      </p:graphicFrame>
      <p:graphicFrame>
        <p:nvGraphicFramePr>
          <p:cNvPr id="3" name="Objektum 2"/>
          <p:cNvGraphicFramePr>
            <a:graphicFrameLocks noChangeAspect="1"/>
          </p:cNvGraphicFramePr>
          <p:nvPr>
            <p:extLst>
              <p:ext uri="{D42A27DB-BD31-4B8C-83A1-F6EECF244321}">
                <p14:modId xmlns:p14="http://schemas.microsoft.com/office/powerpoint/2010/main" val="1100706311"/>
              </p:ext>
            </p:extLst>
          </p:nvPr>
        </p:nvGraphicFramePr>
        <p:xfrm>
          <a:off x="95186" y="3588394"/>
          <a:ext cx="4615897" cy="3121025"/>
        </p:xfrm>
        <a:graphic>
          <a:graphicData uri="http://schemas.openxmlformats.org/presentationml/2006/ole">
            <mc:AlternateContent xmlns:mc="http://schemas.openxmlformats.org/markup-compatibility/2006">
              <mc:Choice xmlns:v="urn:schemas-microsoft-com:vml" Requires="v">
                <p:oleObj spid="_x0000_s96335" name="Image" r:id="rId5" imgW="5917320" imgH="3999960" progId="Photoshop.Image.7">
                  <p:embed/>
                </p:oleObj>
              </mc:Choice>
              <mc:Fallback>
                <p:oleObj name="Image" r:id="rId5" imgW="5917320" imgH="3999960" progId="Photoshop.Image.7">
                  <p:embed/>
                  <p:pic>
                    <p:nvPicPr>
                      <p:cNvPr id="0" name=""/>
                      <p:cNvPicPr/>
                      <p:nvPr/>
                    </p:nvPicPr>
                    <p:blipFill>
                      <a:blip r:embed="rId6"/>
                      <a:stretch>
                        <a:fillRect/>
                      </a:stretch>
                    </p:blipFill>
                    <p:spPr>
                      <a:xfrm>
                        <a:off x="95186" y="3588394"/>
                        <a:ext cx="4615897" cy="3121025"/>
                      </a:xfrm>
                      <a:prstGeom prst="rect">
                        <a:avLst/>
                      </a:prstGeom>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3"/>
          <p:cNvSpPr txBox="1">
            <a:spLocks noChangeArrowheads="1"/>
          </p:cNvSpPr>
          <p:nvPr/>
        </p:nvSpPr>
        <p:spPr bwMode="auto">
          <a:xfrm>
            <a:off x="974061" y="5519738"/>
            <a:ext cx="7156191" cy="830997"/>
          </a:xfrm>
          <a:prstGeom prst="rect">
            <a:avLst/>
          </a:prstGeom>
          <a:noFill/>
          <a:ln w="9525">
            <a:noFill/>
            <a:miter lim="800000"/>
            <a:headEnd/>
            <a:tailEnd/>
          </a:ln>
          <a:effectLst/>
        </p:spPr>
        <p:txBody>
          <a:bodyPr wrap="none">
            <a:spAutoFit/>
          </a:bodyPr>
          <a:lstStyle/>
          <a:p>
            <a:pPr algn="ctr" eaLnBrk="0" hangingPunct="0">
              <a:defRPr/>
            </a:pPr>
            <a:r>
              <a:rPr lang="hu-HU" sz="2400" dirty="0" err="1">
                <a:latin typeface="Arial" panose="020B0604020202020204" pitchFamily="34" charset="0"/>
                <a:cs typeface="Arial" panose="020B0604020202020204" pitchFamily="34" charset="0"/>
              </a:rPr>
              <a:t>Paaren</a:t>
            </a:r>
            <a:r>
              <a:rPr lang="hu-HU" sz="2400" dirty="0">
                <a:latin typeface="Arial" panose="020B0604020202020204" pitchFamily="34" charset="0"/>
                <a:cs typeface="Arial" panose="020B0604020202020204" pitchFamily="34" charset="0"/>
              </a:rPr>
              <a:t> des X (</a:t>
            </a:r>
            <a:r>
              <a:rPr lang="hu-HU" sz="2400" dirty="0" err="1">
                <a:latin typeface="Arial" panose="020B0604020202020204" pitchFamily="34" charset="0"/>
                <a:cs typeface="Arial" panose="020B0604020202020204" pitchFamily="34" charset="0"/>
              </a:rPr>
              <a:t>links</a:t>
            </a:r>
            <a:r>
              <a:rPr lang="hu-HU" sz="2400" dirty="0">
                <a:latin typeface="Arial" panose="020B0604020202020204" pitchFamily="34" charset="0"/>
                <a:cs typeface="Arial" panose="020B0604020202020204" pitchFamily="34" charset="0"/>
              </a:rPr>
              <a:t>) und Y (</a:t>
            </a:r>
            <a:r>
              <a:rPr lang="hu-HU" sz="2400" dirty="0" err="1">
                <a:latin typeface="Arial" panose="020B0604020202020204" pitchFamily="34" charset="0"/>
                <a:cs typeface="Arial" panose="020B0604020202020204" pitchFamily="34" charset="0"/>
              </a:rPr>
              <a:t>rechts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Chromosomen</a:t>
            </a:r>
            <a:r>
              <a:rPr lang="hu-HU" sz="2400" dirty="0">
                <a:latin typeface="Arial" panose="020B0604020202020204" pitchFamily="34" charset="0"/>
                <a:cs typeface="Arial" panose="020B0604020202020204" pitchFamily="34" charset="0"/>
              </a:rPr>
              <a:t> </a:t>
            </a:r>
          </a:p>
          <a:p>
            <a:pPr algn="ctr" eaLnBrk="0" hangingPunct="0">
              <a:defRPr/>
            </a:pPr>
            <a:r>
              <a:rPr lang="hu-HU" sz="2400" dirty="0" err="1">
                <a:latin typeface="Arial" panose="020B0604020202020204" pitchFamily="34" charset="0"/>
                <a:cs typeface="Arial" panose="020B0604020202020204" pitchFamily="34" charset="0"/>
              </a:rPr>
              <a:t>während</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Meiose</a:t>
            </a:r>
            <a:r>
              <a:rPr lang="hu-HU" sz="2400" dirty="0">
                <a:latin typeface="Arial" panose="020B0604020202020204" pitchFamily="34" charset="0"/>
                <a:cs typeface="Arial" panose="020B0604020202020204" pitchFamily="34" charset="0"/>
              </a:rPr>
              <a:t>.</a:t>
            </a:r>
          </a:p>
        </p:txBody>
      </p:sp>
      <p:pic>
        <p:nvPicPr>
          <p:cNvPr id="52226" name="Picture 4"/>
          <p:cNvPicPr>
            <a:picLocks noChangeAspect="1" noChangeArrowheads="1"/>
          </p:cNvPicPr>
          <p:nvPr/>
        </p:nvPicPr>
        <p:blipFill>
          <a:blip r:embed="rId2" cstate="print"/>
          <a:srcRect/>
          <a:stretch>
            <a:fillRect/>
          </a:stretch>
        </p:blipFill>
        <p:spPr bwMode="auto">
          <a:xfrm>
            <a:off x="838200" y="304800"/>
            <a:ext cx="7324725" cy="48799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611560" y="1484784"/>
            <a:ext cx="8229600" cy="3417243"/>
          </a:xfrm>
        </p:spPr>
        <p:txBody>
          <a:bodyPr/>
          <a:lstStyle/>
          <a:p>
            <a:pPr>
              <a:buFont typeface="Monotype Sorts" pitchFamily="2" charset="2"/>
              <a:buNone/>
              <a:defRPr/>
            </a:pPr>
            <a:r>
              <a:rPr lang="de-DE" sz="2400" dirty="0">
                <a:latin typeface="Arial" panose="020B0604020202020204" pitchFamily="34" charset="0"/>
                <a:cs typeface="Arial" panose="020B0604020202020204" pitchFamily="34" charset="0"/>
              </a:rPr>
              <a:t>TDF-</a:t>
            </a:r>
            <a:r>
              <a:rPr lang="de-DE" sz="2400" dirty="0" err="1">
                <a:latin typeface="Arial" panose="020B0604020202020204" pitchFamily="34" charset="0"/>
                <a:cs typeface="Arial" panose="020B0604020202020204" pitchFamily="34" charset="0"/>
              </a:rPr>
              <a:t>Regio</a:t>
            </a:r>
            <a:r>
              <a:rPr lang="hu-HU" sz="2400" dirty="0">
                <a:latin typeface="Arial" panose="020B0604020202020204" pitchFamily="34" charset="0"/>
                <a:cs typeface="Arial" panose="020B0604020202020204" pitchFamily="34" charset="0"/>
              </a:rPr>
              <a:t>n</a:t>
            </a:r>
            <a:r>
              <a:rPr lang="de-DE" sz="2400" dirty="0">
                <a:latin typeface="Arial" panose="020B0604020202020204" pitchFamily="34" charset="0"/>
                <a:cs typeface="Arial" panose="020B0604020202020204" pitchFamily="34" charset="0"/>
              </a:rPr>
              <a:t> des Y Chromosoms enthält das (die) Gen(e) verantwortlich für Entwicklung des Hodens.</a:t>
            </a:r>
          </a:p>
          <a:p>
            <a:pPr>
              <a:buFont typeface="Monotype Sorts" pitchFamily="2" charset="2"/>
              <a:buNone/>
              <a:defRPr/>
            </a:pPr>
            <a:endParaRPr lang="de-DE" sz="2400" dirty="0">
              <a:latin typeface="Arial" panose="020B0604020202020204" pitchFamily="34" charset="0"/>
              <a:cs typeface="Arial" panose="020B0604020202020204" pitchFamily="34" charset="0"/>
            </a:endParaRPr>
          </a:p>
          <a:p>
            <a:pPr>
              <a:buFont typeface="Monotype Sorts" pitchFamily="2" charset="2"/>
              <a:buNone/>
              <a:defRPr/>
            </a:pPr>
            <a:r>
              <a:rPr lang="de-DE" sz="2400" dirty="0">
                <a:latin typeface="Arial" panose="020B0604020202020204" pitchFamily="34" charset="0"/>
                <a:cs typeface="Arial" panose="020B0604020202020204" pitchFamily="34" charset="0"/>
              </a:rPr>
              <a:t>Auffinden dieses Gens hat viel Zeit gebraucht.</a:t>
            </a:r>
          </a:p>
          <a:p>
            <a:pPr>
              <a:buFont typeface="Monotype Sorts" pitchFamily="2" charset="2"/>
              <a:buNone/>
              <a:defRPr/>
            </a:pPr>
            <a:endParaRPr lang="de-DE" sz="2400" dirty="0">
              <a:latin typeface="Arial" panose="020B0604020202020204" pitchFamily="34" charset="0"/>
              <a:cs typeface="Arial" panose="020B0604020202020204" pitchFamily="34" charset="0"/>
            </a:endParaRPr>
          </a:p>
          <a:p>
            <a:pPr>
              <a:buFont typeface="Monotype Sorts" pitchFamily="2" charset="2"/>
              <a:buNone/>
              <a:defRPr/>
            </a:pPr>
            <a:r>
              <a:rPr lang="de-DE" sz="2400" dirty="0">
                <a:latin typeface="Arial" panose="020B0604020202020204" pitchFamily="34" charset="0"/>
                <a:cs typeface="Arial" panose="020B0604020202020204" pitchFamily="34" charset="0"/>
              </a:rPr>
              <a:t>Zum Identifizieren des Gen werden </a:t>
            </a:r>
            <a:r>
              <a:rPr lang="de-DE" sz="2400" b="1" dirty="0">
                <a:solidFill>
                  <a:srgbClr val="C00000"/>
                </a:solidFill>
                <a:latin typeface="Arial" panose="020B0604020202020204" pitchFamily="34" charset="0"/>
                <a:cs typeface="Arial" panose="020B0604020202020204" pitchFamily="34" charset="0"/>
              </a:rPr>
              <a:t>Frauen mit XY </a:t>
            </a:r>
            <a:r>
              <a:rPr lang="de-DE" sz="2400" dirty="0">
                <a:latin typeface="Arial" panose="020B0604020202020204" pitchFamily="34" charset="0"/>
                <a:cs typeface="Arial" panose="020B0604020202020204" pitchFamily="34" charset="0"/>
              </a:rPr>
              <a:t>untersucht: Verlieren von welchem Teil des Y-Chromosoms resultiert weiblichen Phänotyp?</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um 2"/>
          <p:cNvGraphicFramePr>
            <a:graphicFrameLocks noChangeAspect="1"/>
          </p:cNvGraphicFramePr>
          <p:nvPr>
            <p:extLst>
              <p:ext uri="{D42A27DB-BD31-4B8C-83A1-F6EECF244321}">
                <p14:modId xmlns:p14="http://schemas.microsoft.com/office/powerpoint/2010/main" val="2694695961"/>
              </p:ext>
            </p:extLst>
          </p:nvPr>
        </p:nvGraphicFramePr>
        <p:xfrm>
          <a:off x="0" y="980728"/>
          <a:ext cx="9121983" cy="4392488"/>
        </p:xfrm>
        <a:graphic>
          <a:graphicData uri="http://schemas.openxmlformats.org/presentationml/2006/ole">
            <mc:AlternateContent xmlns:mc="http://schemas.openxmlformats.org/markup-compatibility/2006">
              <mc:Choice xmlns:v="urn:schemas-microsoft-com:vml" Requires="v">
                <p:oleObj spid="_x0000_s97319" name="Image" r:id="rId3" imgW="10806120" imgH="5180760" progId="Photoshop.Image.7">
                  <p:embed/>
                </p:oleObj>
              </mc:Choice>
              <mc:Fallback>
                <p:oleObj name="Image" r:id="rId3" imgW="10806120" imgH="5180760" progId="Photoshop.Image.7">
                  <p:embed/>
                  <p:pic>
                    <p:nvPicPr>
                      <p:cNvPr id="0" name=""/>
                      <p:cNvPicPr/>
                      <p:nvPr/>
                    </p:nvPicPr>
                    <p:blipFill>
                      <a:blip r:embed="rId4"/>
                      <a:stretch>
                        <a:fillRect/>
                      </a:stretch>
                    </p:blipFill>
                    <p:spPr>
                      <a:xfrm>
                        <a:off x="0" y="980728"/>
                        <a:ext cx="9121983" cy="4392488"/>
                      </a:xfrm>
                      <a:prstGeom prst="rect">
                        <a:avLst/>
                      </a:prstGeom>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227013" y="4475163"/>
            <a:ext cx="8928100" cy="1631950"/>
          </a:xfrm>
          <a:prstGeom prst="rect">
            <a:avLst/>
          </a:prstGeom>
          <a:noFill/>
          <a:ln w="9525">
            <a:noFill/>
            <a:miter lim="800000"/>
            <a:headEnd/>
            <a:tailEnd/>
          </a:ln>
          <a:effectLst/>
        </p:spPr>
        <p:txBody>
          <a:bodyPr wrap="none">
            <a:spAutoFit/>
          </a:bodyPr>
          <a:lstStyle/>
          <a:p>
            <a:pPr algn="ctr" eaLnBrk="0" hangingPunct="0">
              <a:defRPr/>
            </a:pPr>
            <a:r>
              <a:rPr lang="hu-HU" sz="2000" dirty="0" err="1"/>
              <a:t>So</a:t>
            </a:r>
            <a:r>
              <a:rPr lang="hu-HU" sz="2000" dirty="0"/>
              <a:t> </a:t>
            </a:r>
            <a:r>
              <a:rPr lang="hu-HU" sz="2000" dirty="0" err="1"/>
              <a:t>wurde</a:t>
            </a:r>
            <a:r>
              <a:rPr lang="hu-HU" sz="2000" dirty="0"/>
              <a:t> </a:t>
            </a:r>
            <a:r>
              <a:rPr lang="hu-HU" sz="2000" dirty="0" err="1"/>
              <a:t>das</a:t>
            </a:r>
            <a:r>
              <a:rPr lang="hu-HU" sz="2000" dirty="0"/>
              <a:t> </a:t>
            </a:r>
            <a:r>
              <a:rPr lang="hu-HU" sz="2000" dirty="0" err="1"/>
              <a:t>Gen</a:t>
            </a:r>
            <a:r>
              <a:rPr lang="hu-HU" sz="2000" dirty="0"/>
              <a:t> </a:t>
            </a:r>
            <a:r>
              <a:rPr lang="hu-HU" sz="2000" dirty="0" err="1"/>
              <a:t>innerhalb</a:t>
            </a:r>
            <a:r>
              <a:rPr lang="hu-HU" sz="2000" dirty="0"/>
              <a:t> der </a:t>
            </a:r>
            <a:r>
              <a:rPr lang="hu-HU" sz="2000" dirty="0" err="1"/>
              <a:t>TDF-Regio</a:t>
            </a:r>
            <a:r>
              <a:rPr lang="hu-HU" sz="2000" dirty="0"/>
              <a:t> </a:t>
            </a:r>
            <a:r>
              <a:rPr lang="hu-HU" sz="2000" dirty="0" err="1"/>
              <a:t>identifiziert</a:t>
            </a:r>
            <a:r>
              <a:rPr lang="hu-HU" sz="2000" dirty="0"/>
              <a:t>. In </a:t>
            </a:r>
            <a:r>
              <a:rPr lang="hu-HU" sz="2000" dirty="0" err="1"/>
              <a:t>Abwesenheit</a:t>
            </a:r>
            <a:r>
              <a:rPr lang="hu-HU" sz="2000" dirty="0"/>
              <a:t> von </a:t>
            </a:r>
          </a:p>
          <a:p>
            <a:pPr algn="ctr" eaLnBrk="0" hangingPunct="0">
              <a:defRPr/>
            </a:pPr>
            <a:r>
              <a:rPr lang="hu-HU" sz="2000" dirty="0" err="1"/>
              <a:t>diesem</a:t>
            </a:r>
            <a:r>
              <a:rPr lang="hu-HU" sz="2000" dirty="0"/>
              <a:t> </a:t>
            </a:r>
            <a:r>
              <a:rPr lang="hu-HU" sz="2000" dirty="0" err="1"/>
              <a:t>Gen</a:t>
            </a:r>
            <a:r>
              <a:rPr lang="hu-HU" sz="2000" dirty="0"/>
              <a:t> </a:t>
            </a:r>
            <a:r>
              <a:rPr lang="hu-HU" sz="2000" dirty="0" err="1"/>
              <a:t>entwickeln</a:t>
            </a:r>
            <a:r>
              <a:rPr lang="hu-HU" sz="2000" dirty="0"/>
              <a:t> </a:t>
            </a:r>
            <a:r>
              <a:rPr lang="hu-HU" sz="2000" dirty="0" err="1"/>
              <a:t>sich</a:t>
            </a:r>
            <a:r>
              <a:rPr lang="hu-HU" sz="2000" dirty="0"/>
              <a:t> XY </a:t>
            </a:r>
            <a:r>
              <a:rPr lang="hu-HU" sz="2000" dirty="0" err="1"/>
              <a:t>Männer</a:t>
            </a:r>
            <a:r>
              <a:rPr lang="hu-HU" sz="2000" dirty="0"/>
              <a:t> in </a:t>
            </a:r>
            <a:r>
              <a:rPr lang="hu-HU" sz="2000" dirty="0" err="1"/>
              <a:t>Frauen</a:t>
            </a:r>
            <a:r>
              <a:rPr lang="hu-HU" sz="2000" dirty="0"/>
              <a:t>. </a:t>
            </a:r>
            <a:r>
              <a:rPr lang="hu-HU" sz="2000" b="1" dirty="0" err="1"/>
              <a:t>Dieses</a:t>
            </a:r>
            <a:r>
              <a:rPr lang="hu-HU" sz="2000" b="1" dirty="0"/>
              <a:t> </a:t>
            </a:r>
            <a:r>
              <a:rPr lang="hu-HU" sz="2000" b="1" dirty="0" err="1"/>
              <a:t>Gen</a:t>
            </a:r>
            <a:r>
              <a:rPr lang="hu-HU" sz="2000" b="1" dirty="0"/>
              <a:t> </a:t>
            </a:r>
            <a:r>
              <a:rPr lang="hu-HU" sz="2000" b="1" dirty="0" err="1"/>
              <a:t>wurde</a:t>
            </a:r>
            <a:r>
              <a:rPr lang="hu-HU" sz="2000" b="1" dirty="0"/>
              <a:t> </a:t>
            </a:r>
            <a:r>
              <a:rPr lang="hu-HU" sz="2000" b="1" dirty="0" err="1"/>
              <a:t>als</a:t>
            </a:r>
            <a:r>
              <a:rPr lang="hu-HU" sz="2000" b="1" dirty="0"/>
              <a:t> </a:t>
            </a:r>
          </a:p>
          <a:p>
            <a:pPr algn="ctr" eaLnBrk="0" hangingPunct="0">
              <a:defRPr/>
            </a:pPr>
            <a:r>
              <a:rPr lang="hu-HU" sz="2000" b="1" dirty="0"/>
              <a:t>SRY (sex </a:t>
            </a:r>
            <a:r>
              <a:rPr lang="hu-HU" sz="2000" b="1" dirty="0" err="1"/>
              <a:t>determinig</a:t>
            </a:r>
            <a:r>
              <a:rPr lang="hu-HU" sz="2000" b="1" dirty="0"/>
              <a:t> </a:t>
            </a:r>
            <a:r>
              <a:rPr lang="hu-HU" sz="2000" b="1" dirty="0" err="1"/>
              <a:t>region</a:t>
            </a:r>
            <a:r>
              <a:rPr lang="hu-HU" sz="2000" b="1" dirty="0"/>
              <a:t> of </a:t>
            </a:r>
            <a:r>
              <a:rPr lang="hu-HU" sz="2000" b="1" dirty="0" err="1"/>
              <a:t>the</a:t>
            </a:r>
            <a:r>
              <a:rPr lang="hu-HU" sz="2000" b="1" dirty="0"/>
              <a:t> Y) </a:t>
            </a:r>
            <a:r>
              <a:rPr lang="hu-HU" sz="2000" b="1" dirty="0" err="1"/>
              <a:t>benannt</a:t>
            </a:r>
            <a:r>
              <a:rPr lang="hu-HU" sz="2000" b="1" dirty="0"/>
              <a:t>. </a:t>
            </a:r>
            <a:r>
              <a:rPr lang="hu-HU" sz="2000" dirty="0"/>
              <a:t>Die </a:t>
            </a:r>
            <a:r>
              <a:rPr lang="hu-HU" sz="2000" dirty="0" err="1"/>
              <a:t>Abbildung</a:t>
            </a:r>
            <a:r>
              <a:rPr lang="hu-HU" sz="2000" dirty="0"/>
              <a:t> </a:t>
            </a:r>
            <a:r>
              <a:rPr lang="hu-HU" sz="2000" dirty="0" err="1"/>
              <a:t>zeigt</a:t>
            </a:r>
            <a:r>
              <a:rPr lang="hu-HU" sz="2000" dirty="0"/>
              <a:t> </a:t>
            </a:r>
            <a:r>
              <a:rPr lang="hu-HU" sz="2000" dirty="0" err="1"/>
              <a:t>die</a:t>
            </a:r>
            <a:r>
              <a:rPr lang="hu-HU" sz="2000" dirty="0"/>
              <a:t> </a:t>
            </a:r>
          </a:p>
          <a:p>
            <a:pPr algn="ctr" eaLnBrk="0" hangingPunct="0">
              <a:defRPr/>
            </a:pPr>
            <a:r>
              <a:rPr lang="hu-HU" sz="2000" dirty="0" err="1"/>
              <a:t>molekulargenetische</a:t>
            </a:r>
            <a:r>
              <a:rPr lang="hu-HU" sz="2000" dirty="0"/>
              <a:t> </a:t>
            </a:r>
            <a:r>
              <a:rPr lang="hu-HU" sz="2000" dirty="0" err="1"/>
              <a:t>Untersuchungen</a:t>
            </a:r>
            <a:r>
              <a:rPr lang="hu-HU" sz="2000" dirty="0"/>
              <a:t> an </a:t>
            </a:r>
            <a:r>
              <a:rPr lang="hu-HU" sz="2000" dirty="0" err="1"/>
              <a:t>einigen</a:t>
            </a:r>
            <a:r>
              <a:rPr lang="hu-HU" sz="2000" dirty="0"/>
              <a:t> 46, X,Y </a:t>
            </a:r>
            <a:r>
              <a:rPr lang="hu-HU" sz="2000" dirty="0" err="1"/>
              <a:t>Frauen</a:t>
            </a:r>
            <a:r>
              <a:rPr lang="hu-HU" sz="2000" dirty="0"/>
              <a:t>. </a:t>
            </a:r>
          </a:p>
          <a:p>
            <a:pPr algn="ctr" eaLnBrk="0" hangingPunct="0">
              <a:defRPr/>
            </a:pPr>
            <a:r>
              <a:rPr lang="hu-HU" sz="2000" dirty="0" err="1"/>
              <a:t>Schwarze</a:t>
            </a:r>
            <a:r>
              <a:rPr lang="hu-HU" sz="2000" dirty="0"/>
              <a:t> </a:t>
            </a:r>
            <a:r>
              <a:rPr lang="hu-HU" sz="2000" dirty="0" err="1"/>
              <a:t>Linie</a:t>
            </a:r>
            <a:r>
              <a:rPr lang="hu-HU" sz="2000" dirty="0"/>
              <a:t>: </a:t>
            </a:r>
            <a:r>
              <a:rPr lang="hu-HU" sz="2000" dirty="0" err="1"/>
              <a:t>anwesende</a:t>
            </a:r>
            <a:r>
              <a:rPr lang="hu-HU" sz="2000" dirty="0"/>
              <a:t> </a:t>
            </a:r>
            <a:r>
              <a:rPr lang="hu-HU" sz="2000" dirty="0" err="1"/>
              <a:t>Gene</a:t>
            </a:r>
            <a:r>
              <a:rPr lang="hu-HU" sz="2000" dirty="0"/>
              <a:t>.</a:t>
            </a:r>
            <a:endParaRPr lang="hu-HU" sz="2000" dirty="0">
              <a:solidFill>
                <a:srgbClr val="FFFFFF"/>
              </a:solidFill>
              <a:effectLst>
                <a:outerShdw blurRad="38100" dist="38100" dir="2700000" algn="tl">
                  <a:srgbClr val="000000"/>
                </a:outerShdw>
              </a:effectLst>
            </a:endParaRPr>
          </a:p>
        </p:txBody>
      </p:sp>
      <p:grpSp>
        <p:nvGrpSpPr>
          <p:cNvPr id="3" name="Csoportba foglalás 2"/>
          <p:cNvGrpSpPr/>
          <p:nvPr/>
        </p:nvGrpSpPr>
        <p:grpSpPr>
          <a:xfrm>
            <a:off x="1" y="148569"/>
            <a:ext cx="9144000" cy="4144527"/>
            <a:chOff x="1" y="148569"/>
            <a:chExt cx="9144000" cy="4144527"/>
          </a:xfrm>
        </p:grpSpPr>
        <p:graphicFrame>
          <p:nvGraphicFramePr>
            <p:cNvPr id="2" name="Objektum 1"/>
            <p:cNvGraphicFramePr>
              <a:graphicFrameLocks noChangeAspect="1"/>
            </p:cNvGraphicFramePr>
            <p:nvPr>
              <p:extLst>
                <p:ext uri="{D42A27DB-BD31-4B8C-83A1-F6EECF244321}">
                  <p14:modId xmlns:p14="http://schemas.microsoft.com/office/powerpoint/2010/main" val="271563216"/>
                </p:ext>
              </p:extLst>
            </p:nvPr>
          </p:nvGraphicFramePr>
          <p:xfrm>
            <a:off x="1" y="148569"/>
            <a:ext cx="9144000" cy="4144527"/>
          </p:xfrm>
          <a:graphic>
            <a:graphicData uri="http://schemas.openxmlformats.org/presentationml/2006/ole">
              <mc:AlternateContent xmlns:mc="http://schemas.openxmlformats.org/markup-compatibility/2006">
                <mc:Choice xmlns:v="urn:schemas-microsoft-com:vml" Requires="v">
                  <p:oleObj spid="_x0000_s98340" name="Image" r:id="rId3" imgW="11098080" imgH="5002920" progId="Photoshop.Image.7">
                    <p:embed/>
                  </p:oleObj>
                </mc:Choice>
                <mc:Fallback>
                  <p:oleObj name="Image" r:id="rId3" imgW="11098080" imgH="5002920" progId="Photoshop.Image.7">
                    <p:embed/>
                    <p:pic>
                      <p:nvPicPr>
                        <p:cNvPr id="0" name=""/>
                        <p:cNvPicPr/>
                        <p:nvPr/>
                      </p:nvPicPr>
                      <p:blipFill>
                        <a:blip r:embed="rId4"/>
                        <a:stretch>
                          <a:fillRect/>
                        </a:stretch>
                      </p:blipFill>
                      <p:spPr>
                        <a:xfrm>
                          <a:off x="1" y="148569"/>
                          <a:ext cx="9144000" cy="4144527"/>
                        </a:xfrm>
                        <a:prstGeom prst="rect">
                          <a:avLst/>
                        </a:prstGeom>
                      </p:spPr>
                    </p:pic>
                  </p:oleObj>
                </mc:Fallback>
              </mc:AlternateContent>
            </a:graphicData>
          </a:graphic>
        </p:graphicFrame>
        <p:sp>
          <p:nvSpPr>
            <p:cNvPr id="38916" name="Text Box 5"/>
            <p:cNvSpPr txBox="1">
              <a:spLocks noChangeArrowheads="1"/>
            </p:cNvSpPr>
            <p:nvPr/>
          </p:nvSpPr>
          <p:spPr bwMode="auto">
            <a:xfrm>
              <a:off x="127588" y="2070275"/>
              <a:ext cx="360363" cy="522288"/>
            </a:xfrm>
            <a:prstGeom prst="rect">
              <a:avLst/>
            </a:prstGeom>
            <a:noFill/>
            <a:ln w="9525">
              <a:noFill/>
              <a:miter lim="800000"/>
              <a:headEnd/>
              <a:tailEnd/>
            </a:ln>
          </p:spPr>
          <p:txBody>
            <a:bodyPr>
              <a:spAutoFit/>
            </a:bodyPr>
            <a:lstStyle/>
            <a:p>
              <a:pPr eaLnBrk="0" hangingPunct="0">
                <a:spcBef>
                  <a:spcPct val="50000"/>
                </a:spcBef>
                <a:defRPr/>
              </a:pPr>
              <a:r>
                <a:rPr lang="de-DE" sz="2800" b="1" dirty="0">
                  <a:solidFill>
                    <a:schemeClr val="accent3">
                      <a:lumMod val="75000"/>
                    </a:schemeClr>
                  </a:solidFill>
                  <a:cs typeface="Arial" charset="0"/>
                  <a:sym typeface="Webdings"/>
                </a:rPr>
                <a:t></a:t>
              </a:r>
              <a:endParaRPr lang="de-DE" sz="2800" b="1" dirty="0">
                <a:solidFill>
                  <a:schemeClr val="accent3">
                    <a:lumMod val="75000"/>
                  </a:schemeClr>
                </a:solidFill>
                <a:cs typeface="Arial" charset="0"/>
              </a:endParaRPr>
            </a:p>
          </p:txBody>
        </p:sp>
        <p:sp>
          <p:nvSpPr>
            <p:cNvPr id="8" name="Text Box 5"/>
            <p:cNvSpPr txBox="1">
              <a:spLocks noChangeArrowheads="1"/>
            </p:cNvSpPr>
            <p:nvPr/>
          </p:nvSpPr>
          <p:spPr bwMode="auto">
            <a:xfrm>
              <a:off x="135785" y="3086849"/>
              <a:ext cx="360362" cy="523875"/>
            </a:xfrm>
            <a:prstGeom prst="rect">
              <a:avLst/>
            </a:prstGeom>
            <a:noFill/>
            <a:ln w="9525">
              <a:noFill/>
              <a:miter lim="800000"/>
              <a:headEnd/>
              <a:tailEnd/>
            </a:ln>
          </p:spPr>
          <p:txBody>
            <a:bodyPr>
              <a:spAutoFit/>
            </a:bodyPr>
            <a:lstStyle/>
            <a:p>
              <a:pPr eaLnBrk="0" hangingPunct="0">
                <a:spcBef>
                  <a:spcPct val="50000"/>
                </a:spcBef>
                <a:defRPr/>
              </a:pPr>
              <a:r>
                <a:rPr lang="de-DE" sz="2800" b="1" dirty="0">
                  <a:solidFill>
                    <a:schemeClr val="accent3">
                      <a:lumMod val="75000"/>
                    </a:schemeClr>
                  </a:solidFill>
                  <a:cs typeface="Arial" charset="0"/>
                  <a:sym typeface="Webdings"/>
                </a:rPr>
                <a:t></a:t>
              </a:r>
              <a:endParaRPr lang="de-DE" sz="2800" b="1" dirty="0">
                <a:solidFill>
                  <a:schemeClr val="accent3">
                    <a:lumMod val="75000"/>
                  </a:schemeClr>
                </a:solidFill>
                <a:cs typeface="Arial" charset="0"/>
              </a:endParaRPr>
            </a:p>
          </p:txBody>
        </p:sp>
        <p:sp>
          <p:nvSpPr>
            <p:cNvPr id="55301" name="Text Box 5"/>
            <p:cNvSpPr txBox="1">
              <a:spLocks noChangeArrowheads="1"/>
            </p:cNvSpPr>
            <p:nvPr/>
          </p:nvSpPr>
          <p:spPr bwMode="auto">
            <a:xfrm>
              <a:off x="132253" y="2449169"/>
              <a:ext cx="647700" cy="523875"/>
            </a:xfrm>
            <a:prstGeom prst="rect">
              <a:avLst/>
            </a:prstGeom>
            <a:noFill/>
            <a:ln w="9525">
              <a:noFill/>
              <a:miter lim="800000"/>
              <a:headEnd/>
              <a:tailEnd/>
            </a:ln>
          </p:spPr>
          <p:txBody>
            <a:bodyPr>
              <a:spAutoFit/>
            </a:bodyPr>
            <a:lstStyle/>
            <a:p>
              <a:pPr eaLnBrk="0" hangingPunct="0">
                <a:spcBef>
                  <a:spcPct val="50000"/>
                </a:spcBef>
              </a:pPr>
              <a:r>
                <a:rPr lang="de-DE" sz="2800" b="1" dirty="0">
                  <a:solidFill>
                    <a:srgbClr val="FF0000"/>
                  </a:solidFill>
                  <a:cs typeface="Arial" charset="0"/>
                  <a:sym typeface="Webdings" pitchFamily="18" charset="2"/>
                </a:rPr>
                <a:t></a:t>
              </a:r>
              <a:endParaRPr lang="de-DE" sz="2800" b="1" dirty="0">
                <a:solidFill>
                  <a:srgbClr val="FF0000"/>
                </a:solidFill>
                <a:cs typeface="Arial" charset="0"/>
              </a:endParaRPr>
            </a:p>
          </p:txBody>
        </p:sp>
        <p:sp>
          <p:nvSpPr>
            <p:cNvPr id="55302" name="Text Box 5"/>
            <p:cNvSpPr txBox="1">
              <a:spLocks noChangeArrowheads="1"/>
            </p:cNvSpPr>
            <p:nvPr/>
          </p:nvSpPr>
          <p:spPr bwMode="auto">
            <a:xfrm>
              <a:off x="132253" y="3539338"/>
              <a:ext cx="647700" cy="522288"/>
            </a:xfrm>
            <a:prstGeom prst="rect">
              <a:avLst/>
            </a:prstGeom>
            <a:noFill/>
            <a:ln w="9525">
              <a:noFill/>
              <a:miter lim="800000"/>
              <a:headEnd/>
              <a:tailEnd/>
            </a:ln>
          </p:spPr>
          <p:txBody>
            <a:bodyPr>
              <a:spAutoFit/>
            </a:bodyPr>
            <a:lstStyle/>
            <a:p>
              <a:pPr eaLnBrk="0" hangingPunct="0">
                <a:spcBef>
                  <a:spcPct val="50000"/>
                </a:spcBef>
              </a:pPr>
              <a:r>
                <a:rPr lang="de-DE" sz="2800" b="1" dirty="0">
                  <a:solidFill>
                    <a:srgbClr val="FF0000"/>
                  </a:solidFill>
                  <a:cs typeface="Arial" charset="0"/>
                  <a:sym typeface="Webdings" pitchFamily="18" charset="2"/>
                </a:rPr>
                <a:t></a:t>
              </a:r>
              <a:endParaRPr lang="de-DE" sz="2800" b="1" dirty="0">
                <a:solidFill>
                  <a:srgbClr val="FF0000"/>
                </a:solidFill>
                <a:cs typeface="Arial" charset="0"/>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36663" y="620713"/>
            <a:ext cx="6503987" cy="474662"/>
          </a:xfrm>
        </p:spPr>
        <p:txBody>
          <a:bodyPr>
            <a:normAutofit fontScale="90000"/>
          </a:bodyPr>
          <a:lstStyle/>
          <a:p>
            <a:pPr>
              <a:defRPr/>
            </a:pPr>
            <a:r>
              <a:rPr lang="hu-HU" sz="3200" b="1" dirty="0"/>
              <a:t>SRY </a:t>
            </a:r>
            <a:r>
              <a:rPr lang="hu-HU" sz="3200" b="1" dirty="0" err="1"/>
              <a:t>Gen</a:t>
            </a:r>
            <a:r>
              <a:rPr lang="hu-HU" sz="3200" b="1" dirty="0"/>
              <a:t> und Protein</a:t>
            </a:r>
          </a:p>
        </p:txBody>
      </p:sp>
      <p:sp>
        <p:nvSpPr>
          <p:cNvPr id="51203" name="Rectangle 3"/>
          <p:cNvSpPr>
            <a:spLocks noGrp="1" noChangeArrowheads="1"/>
          </p:cNvSpPr>
          <p:nvPr>
            <p:ph idx="1"/>
          </p:nvPr>
        </p:nvSpPr>
        <p:spPr/>
        <p:txBody>
          <a:bodyPr/>
          <a:lstStyle/>
          <a:p>
            <a:pPr>
              <a:defRPr/>
            </a:pPr>
            <a:r>
              <a:rPr lang="de-DE" sz="2400" dirty="0">
                <a:latin typeface="Arial" panose="020B0604020202020204" pitchFamily="34" charset="0"/>
                <a:cs typeface="Arial" panose="020B0604020202020204" pitchFamily="34" charset="0"/>
              </a:rPr>
              <a:t>SRY ist ein TF </a:t>
            </a:r>
            <a:r>
              <a:rPr lang="hu-HU" sz="2400" dirty="0">
                <a:latin typeface="Arial" panose="020B0604020202020204" pitchFamily="34" charset="0"/>
                <a:cs typeface="Arial" panose="020B0604020202020204" pitchFamily="34" charset="0"/>
              </a:rPr>
              <a:t>mit</a:t>
            </a:r>
            <a:r>
              <a:rPr lang="de-DE" sz="2400" dirty="0">
                <a:latin typeface="Arial" panose="020B0604020202020204" pitchFamily="34" charset="0"/>
                <a:cs typeface="Arial" panose="020B0604020202020204" pitchFamily="34" charset="0"/>
              </a:rPr>
              <a:t> 223 AA.</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a:defRPr/>
            </a:pPr>
            <a:r>
              <a:rPr lang="de-DE" sz="2400" dirty="0">
                <a:latin typeface="Arial" panose="020B0604020202020204" pitchFamily="34" charset="0"/>
                <a:cs typeface="Arial" panose="020B0604020202020204" pitchFamily="34" charset="0"/>
              </a:rPr>
              <a:t>Das Gen enthält ein</a:t>
            </a:r>
            <a:r>
              <a:rPr lang="hu-HU" sz="2400" dirty="0">
                <a:latin typeface="Arial" panose="020B0604020202020204" pitchFamily="34" charset="0"/>
                <a:cs typeface="Arial" panose="020B0604020202020204" pitchFamily="34" charset="0"/>
              </a:rPr>
              <a:t>e</a:t>
            </a:r>
            <a:r>
              <a:rPr lang="de-DE" sz="2400" dirty="0">
                <a:latin typeface="Arial" panose="020B0604020202020204" pitchFamily="34" charset="0"/>
                <a:cs typeface="Arial" panose="020B0604020202020204" pitchFamily="34" charset="0"/>
              </a:rPr>
              <a:t> sehr konservative Region: HMG</a:t>
            </a:r>
            <a:r>
              <a:rPr lang="hu-HU" sz="2400" dirty="0">
                <a:latin typeface="Arial" panose="020B0604020202020204" pitchFamily="34" charset="0"/>
                <a:cs typeface="Arial" panose="020B0604020202020204" pitchFamily="34" charset="0"/>
              </a:rPr>
              <a:t>-B</a:t>
            </a:r>
            <a:r>
              <a:rPr lang="de-DE" sz="2400" dirty="0">
                <a:latin typeface="Arial" panose="020B0604020202020204" pitchFamily="34" charset="0"/>
                <a:cs typeface="Arial" panose="020B0604020202020204" pitchFamily="34" charset="0"/>
              </a:rPr>
              <a:t>o</a:t>
            </a:r>
            <a:r>
              <a:rPr lang="hu-HU" sz="2400" dirty="0">
                <a:latin typeface="Arial" panose="020B0604020202020204" pitchFamily="34" charset="0"/>
                <a:cs typeface="Arial" panose="020B0604020202020204" pitchFamily="34" charset="0"/>
              </a:rPr>
              <a:t>x, </a:t>
            </a:r>
            <a:r>
              <a:rPr lang="hu-HU" sz="2400" dirty="0" err="1">
                <a:latin typeface="Arial" panose="020B0604020202020204" pitchFamily="34" charset="0"/>
                <a:cs typeface="Arial" panose="020B0604020202020204" pitchFamily="34" charset="0"/>
              </a:rPr>
              <a:t>sie</a:t>
            </a:r>
            <a:r>
              <a:rPr lang="de-DE" sz="2400" dirty="0">
                <a:latin typeface="Arial" panose="020B0604020202020204" pitchFamily="34" charset="0"/>
                <a:cs typeface="Arial" panose="020B0604020202020204" pitchFamily="34" charset="0"/>
              </a:rPr>
              <a:t> ist sein DNS-</a:t>
            </a:r>
            <a:r>
              <a:rPr lang="de-DE" sz="2400" dirty="0" err="1">
                <a:latin typeface="Arial" panose="020B0604020202020204" pitchFamily="34" charset="0"/>
                <a:cs typeface="Arial" panose="020B0604020202020204" pitchFamily="34" charset="0"/>
              </a:rPr>
              <a:t>Bindungsdomän</a:t>
            </a:r>
            <a:r>
              <a:rPr lang="de-DE" sz="2400" dirty="0">
                <a:latin typeface="Arial" panose="020B0604020202020204" pitchFamily="34" charset="0"/>
                <a:cs typeface="Arial" panose="020B0604020202020204" pitchFamily="34" charset="0"/>
              </a:rPr>
              <a:t>.  SRY bindet sich in minor groove der DNS und krümmt sie (DNA</a:t>
            </a:r>
            <a:r>
              <a:rPr lang="hu-HU"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bending</a:t>
            </a:r>
            <a:r>
              <a:rPr lang="de-DE" sz="2400" dirty="0">
                <a:latin typeface="Arial" panose="020B0604020202020204" pitchFamily="34" charset="0"/>
                <a:cs typeface="Arial" panose="020B0604020202020204" pitchFamily="34" charset="0"/>
              </a:rPr>
              <a:t>), so macht DNS zugänglich für andere TF-en.</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a:defRPr/>
            </a:pPr>
            <a:r>
              <a:rPr lang="de-DE" sz="2400" dirty="0">
                <a:latin typeface="Arial" panose="020B0604020202020204" pitchFamily="34" charset="0"/>
                <a:cs typeface="Arial" panose="020B0604020202020204" pitchFamily="34" charset="0"/>
              </a:rPr>
              <a:t>HMG box: High </a:t>
            </a:r>
            <a:r>
              <a:rPr lang="de-DE" sz="2400" dirty="0" err="1">
                <a:latin typeface="Arial" panose="020B0604020202020204" pitchFamily="34" charset="0"/>
                <a:cs typeface="Arial" panose="020B0604020202020204" pitchFamily="34" charset="0"/>
              </a:rPr>
              <a:t>mobility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group</a:t>
            </a:r>
            <a:r>
              <a:rPr lang="de-DE" sz="2400" dirty="0">
                <a:latin typeface="Arial" panose="020B0604020202020204" pitchFamily="34" charset="0"/>
                <a:cs typeface="Arial" panose="020B0604020202020204" pitchFamily="34" charset="0"/>
              </a:rPr>
              <a:t> box.</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685800" y="609600"/>
            <a:ext cx="7772400" cy="5486400"/>
          </a:xfrm>
        </p:spPr>
        <p:txBody>
          <a:bodyPr>
            <a:normAutofit fontScale="92500"/>
          </a:bodyPr>
          <a:lstStyle/>
          <a:p>
            <a:pPr>
              <a:lnSpc>
                <a:spcPct val="90000"/>
              </a:lnSpc>
            </a:pPr>
            <a:r>
              <a:rPr lang="de-DE" sz="2400" dirty="0">
                <a:latin typeface="Arial" panose="020B0604020202020204" pitchFamily="34" charset="0"/>
                <a:cs typeface="Arial" panose="020B0604020202020204" pitchFamily="34" charset="0"/>
              </a:rPr>
              <a:t>SRY Protein (TF) exprimiert sich ausschließlich in dem differenzierenden Hoden: und hier ausschließlich in den Sertoli Zellen.</a:t>
            </a:r>
          </a:p>
          <a:p>
            <a:pPr>
              <a:lnSpc>
                <a:spcPct val="90000"/>
              </a:lnSpc>
            </a:pPr>
            <a:r>
              <a:rPr lang="de-DE" sz="2400" dirty="0">
                <a:latin typeface="Arial" panose="020B0604020202020204" pitchFamily="34" charset="0"/>
                <a:cs typeface="Arial" panose="020B0604020202020204" pitchFamily="34" charset="0"/>
              </a:rPr>
              <a:t>Sertoli Zelle: der erste differenzierte Zelltyp des Hodens.</a:t>
            </a:r>
          </a:p>
          <a:p>
            <a:pPr>
              <a:lnSpc>
                <a:spcPct val="90000"/>
              </a:lnSpc>
            </a:pPr>
            <a:r>
              <a:rPr lang="de-DE" sz="2400" dirty="0">
                <a:latin typeface="Arial" panose="020B0604020202020204" pitchFamily="34" charset="0"/>
                <a:cs typeface="Arial" panose="020B0604020202020204" pitchFamily="34" charset="0"/>
              </a:rPr>
              <a:t>Wenn Morula</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Embryos</a:t>
            </a:r>
            <a:r>
              <a:rPr lang="hu-HU" sz="2400" dirty="0">
                <a:latin typeface="Arial" panose="020B0604020202020204" pitchFamily="34" charset="0"/>
                <a:cs typeface="Arial" panose="020B0604020202020204" pitchFamily="34" charset="0"/>
              </a:rPr>
              <a:t> von </a:t>
            </a:r>
            <a:r>
              <a:rPr lang="hu-HU" sz="2400" dirty="0" err="1">
                <a:latin typeface="Arial" panose="020B0604020202020204" pitchFamily="34" charset="0"/>
                <a:cs typeface="Arial" panose="020B0604020202020204" pitchFamily="34" charset="0"/>
              </a:rPr>
              <a:t>Mausen</a:t>
            </a:r>
            <a:r>
              <a:rPr lang="de-DE"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werden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miteinander</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gemischt, vereinigen </a:t>
            </a:r>
            <a:r>
              <a:rPr lang="hu-HU" sz="2400" dirty="0" err="1">
                <a:latin typeface="Arial" panose="020B0604020202020204" pitchFamily="34" charset="0"/>
                <a:cs typeface="Arial" panose="020B0604020202020204" pitchFamily="34" charset="0"/>
              </a:rPr>
              <a:t>sie</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sich </a:t>
            </a:r>
            <a:r>
              <a:rPr lang="hu-HU" sz="2400" dirty="0" err="1">
                <a:latin typeface="Arial" panose="020B0604020202020204" pitchFamily="34" charset="0"/>
                <a:cs typeface="Arial" panose="020B0604020202020204" pitchFamily="34" charset="0"/>
              </a:rPr>
              <a:t>zu</a:t>
            </a:r>
            <a:r>
              <a:rPr lang="de-DE" sz="2400" dirty="0">
                <a:latin typeface="Arial" panose="020B0604020202020204" pitchFamily="34" charset="0"/>
                <a:cs typeface="Arial" panose="020B0604020202020204" pitchFamily="34" charset="0"/>
              </a:rPr>
              <a:t> einer Blast</a:t>
            </a:r>
            <a:r>
              <a:rPr lang="hu-HU" sz="2400" dirty="0" err="1">
                <a:latin typeface="Arial" panose="020B0604020202020204" pitchFamily="34" charset="0"/>
                <a:cs typeface="Arial" panose="020B0604020202020204" pitchFamily="34" charset="0"/>
              </a:rPr>
              <a:t>ozyste</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so</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entstehen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sog. Chimären). Die</a:t>
            </a:r>
            <a:r>
              <a:rPr lang="hu-HU" sz="2400" dirty="0">
                <a:latin typeface="Arial" panose="020B0604020202020204" pitchFamily="34" charset="0"/>
                <a:cs typeface="Arial" panose="020B0604020202020204" pitchFamily="34" charset="0"/>
              </a:rPr>
              <a:t>se</a:t>
            </a:r>
            <a:r>
              <a:rPr lang="de-DE" sz="2400" dirty="0">
                <a:latin typeface="Arial" panose="020B0604020202020204" pitchFamily="34" charset="0"/>
                <a:cs typeface="Arial" panose="020B0604020202020204" pitchFamily="34" charset="0"/>
              </a:rPr>
              <a:t> Blast</a:t>
            </a:r>
            <a:r>
              <a:rPr lang="hu-HU" sz="2400" dirty="0" err="1">
                <a:latin typeface="Arial" panose="020B0604020202020204" pitchFamily="34" charset="0"/>
                <a:cs typeface="Arial" panose="020B0604020202020204" pitchFamily="34" charset="0"/>
              </a:rPr>
              <a:t>ozyste</a:t>
            </a:r>
            <a:r>
              <a:rPr lang="de-DE" sz="2400" dirty="0">
                <a:latin typeface="Arial" panose="020B0604020202020204" pitchFamily="34" charset="0"/>
                <a:cs typeface="Arial" panose="020B0604020202020204" pitchFamily="34" charset="0"/>
              </a:rPr>
              <a:t> wird im Uterus implantiert. Wenn eine XX und eine XY Morula sind gemischt, das Neugeborene wird männlich, wenn die Häufigkeit der Zellen mit Genotyp von XY in den Hoden das 25%erreicht.</a:t>
            </a:r>
          </a:p>
          <a:p>
            <a:pPr>
              <a:lnSpc>
                <a:spcPct val="90000"/>
              </a:lnSpc>
            </a:pPr>
            <a:r>
              <a:rPr lang="de-DE" sz="2400" dirty="0">
                <a:latin typeface="Arial" panose="020B0604020202020204" pitchFamily="34" charset="0"/>
                <a:cs typeface="Arial" panose="020B0604020202020204" pitchFamily="34" charset="0"/>
              </a:rPr>
              <a:t>Alle Gewebe solcher Embryonen sind Mosaik</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also</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bestehen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XX </a:t>
            </a:r>
            <a:r>
              <a:rPr lang="hu-HU" sz="2400" dirty="0" err="1">
                <a:latin typeface="Arial" panose="020B0604020202020204" pitchFamily="34" charset="0"/>
                <a:cs typeface="Arial" panose="020B0604020202020204" pitchFamily="34" charset="0"/>
              </a:rPr>
              <a:t>oder</a:t>
            </a:r>
            <a:r>
              <a:rPr lang="hu-HU" sz="2400" dirty="0">
                <a:latin typeface="Arial" panose="020B0604020202020204" pitchFamily="34" charset="0"/>
                <a:cs typeface="Arial" panose="020B0604020202020204" pitchFamily="34" charset="0"/>
              </a:rPr>
              <a:t> XY </a:t>
            </a:r>
            <a:r>
              <a:rPr lang="hu-HU" sz="2400" dirty="0" err="1">
                <a:latin typeface="Arial" panose="020B0604020202020204" pitchFamily="34" charset="0"/>
                <a:cs typeface="Arial" panose="020B0604020202020204" pitchFamily="34" charset="0"/>
              </a:rPr>
              <a:t>enthaltenen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Zellen</a:t>
            </a:r>
            <a:r>
              <a:rPr lang="hu-HU" sz="2400" dirty="0">
                <a:latin typeface="Arial" panose="020B0604020202020204" pitchFamily="34" charset="0"/>
                <a:cs typeface="Arial" panose="020B0604020202020204" pitchFamily="34" charset="0"/>
              </a:rPr>
              <a:t>). Die </a:t>
            </a:r>
            <a:r>
              <a:rPr lang="de-DE" sz="2400" dirty="0">
                <a:latin typeface="Arial" panose="020B0604020202020204" pitchFamily="34" charset="0"/>
                <a:cs typeface="Arial" panose="020B0604020202020204" pitchFamily="34" charset="0"/>
              </a:rPr>
              <a:t>einzige Ausnahme </a:t>
            </a:r>
            <a:r>
              <a:rPr lang="hu-HU" sz="2400" dirty="0">
                <a:latin typeface="Arial" panose="020B0604020202020204" pitchFamily="34" charset="0"/>
                <a:cs typeface="Arial" panose="020B0604020202020204" pitchFamily="34" charset="0"/>
              </a:rPr>
              <a:t>sind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Sertoli Zellen!</a:t>
            </a:r>
          </a:p>
          <a:p>
            <a:pPr>
              <a:lnSpc>
                <a:spcPct val="90000"/>
              </a:lnSpc>
            </a:pPr>
            <a:r>
              <a:rPr lang="de-DE" sz="2400" dirty="0">
                <a:latin typeface="Arial" panose="020B0604020202020204" pitchFamily="34" charset="0"/>
                <a:cs typeface="Arial" panose="020B0604020202020204" pitchFamily="34" charset="0"/>
              </a:rPr>
              <a:t>SRY Expression ist verantwortlich für die Differenzierung der Sertoli Zellen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Keimstrangepithel</a:t>
            </a:r>
            <a:r>
              <a:rPr lang="de-DE" sz="2400" dirty="0">
                <a:latin typeface="Arial" panose="020B0604020202020204" pitchFamily="34" charset="0"/>
                <a:cs typeface="Arial" panose="020B0604020202020204" pitchFamily="34" charset="0"/>
              </a:rPr>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2304256" y="188640"/>
            <a:ext cx="4283968" cy="979512"/>
          </a:xfrm>
        </p:spPr>
        <p:txBody>
          <a:bodyPr>
            <a:normAutofit fontScale="90000"/>
          </a:bodyPr>
          <a:lstStyle/>
          <a:p>
            <a:pPr>
              <a:defRPr/>
            </a:pPr>
            <a:r>
              <a:rPr lang="de-DE" sz="3600" b="1" dirty="0">
                <a:latin typeface="Arial" panose="020B0604020202020204" pitchFamily="34" charset="0"/>
                <a:cs typeface="Arial" panose="020B0604020202020204" pitchFamily="34" charset="0"/>
              </a:rPr>
              <a:t>Problemen mit SRY</a:t>
            </a:r>
          </a:p>
        </p:txBody>
      </p:sp>
      <p:sp>
        <p:nvSpPr>
          <p:cNvPr id="4" name="Rectangle 3"/>
          <p:cNvSpPr txBox="1">
            <a:spLocks noChangeArrowheads="1"/>
          </p:cNvSpPr>
          <p:nvPr/>
        </p:nvSpPr>
        <p:spPr>
          <a:xfrm>
            <a:off x="395536" y="1556792"/>
            <a:ext cx="8496944" cy="389113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Es k</a:t>
            </a:r>
            <a:r>
              <a:rPr kumimoji="0" lang="de-DE"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ommt</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 nur in den Säugetieren vor.</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Das Gen </a:t>
            </a:r>
            <a:r>
              <a:rPr kumimoji="0" lang="hu-HU"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variiert</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 </a:t>
            </a:r>
            <a:r>
              <a:rPr kumimoji="0" lang="hu-HU"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stark</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 </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zwischen </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den </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Tierarten, nur sein HMG box </a:t>
            </a:r>
            <a:r>
              <a:rPr kumimoji="0" lang="hu-HU"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scheint</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 </a:t>
            </a:r>
            <a:r>
              <a:rPr kumimoji="0" lang="de-DE"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seh</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r</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 konservativ</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 </a:t>
            </a:r>
            <a:r>
              <a:rPr kumimoji="0" lang="hu-HU"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zu</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 </a:t>
            </a:r>
            <a:r>
              <a:rPr kumimoji="0" lang="hu-HU"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sein</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Es gibt XY Frauen, deren Y Chromosom normal ist</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 (</a:t>
            </a:r>
            <a:r>
              <a:rPr kumimoji="0" lang="hu-HU"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d.h</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 mit SRY </a:t>
            </a:r>
            <a:r>
              <a:rPr kumimoji="0" lang="hu-HU"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Gen</a:t>
            </a:r>
            <a:r>
              <a:rPr kumimoji="0" lang="hu-HU" sz="2400" b="0" i="0" u="none" strike="noStrike" kern="1200" cap="none" spc="0" normalizeH="0" baseline="0" dirty="0">
                <a:ln>
                  <a:noFill/>
                </a:ln>
                <a:effectLst/>
                <a:uLnTx/>
                <a:uFillTx/>
                <a:latin typeface="Arial" panose="020B0604020202020204" pitchFamily="34" charset="0"/>
                <a:cs typeface="Arial" panose="020B0604020202020204" pitchFamily="34" charset="0"/>
              </a:rPr>
              <a:t>)</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 Bei diesen Frauen ist die Mutation eines autosomalen Gens,  SOX9, nachzuweisen.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SRY: exprimiert zu kurz</a:t>
            </a:r>
            <a:r>
              <a:rPr lang="de-DE" sz="2400" dirty="0">
                <a:latin typeface="Arial" panose="020B0604020202020204" pitchFamily="34" charset="0"/>
                <a:cs typeface="Arial" panose="020B0604020202020204" pitchFamily="34" charset="0"/>
              </a:rPr>
              <a:t>e Zeit</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 in den </a:t>
            </a:r>
            <a:r>
              <a:rPr kumimoji="0" lang="de-DE" sz="2400" b="0" i="0" u="none" strike="noStrike" kern="1200" cap="none" spc="0" normalizeH="0" baseline="0" dirty="0" err="1">
                <a:ln>
                  <a:noFill/>
                </a:ln>
                <a:effectLst/>
                <a:uLnTx/>
                <a:uFillTx/>
                <a:latin typeface="Arial" panose="020B0604020202020204" pitchFamily="34" charset="0"/>
                <a:cs typeface="Arial" panose="020B0604020202020204" pitchFamily="34" charset="0"/>
              </a:rPr>
              <a:t>Sertoli</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 Zellen.</a:t>
            </a:r>
          </a:p>
          <a:p>
            <a:pPr marL="342900" lvl="0" indent="-342900" fontAlgn="auto">
              <a:lnSpc>
                <a:spcPct val="90000"/>
              </a:lnSpc>
              <a:spcBef>
                <a:spcPct val="20000"/>
              </a:spcBef>
              <a:spcAft>
                <a:spcPts val="0"/>
              </a:spcAft>
              <a:buFont typeface="Arial" pitchFamily="34" charset="0"/>
              <a:buChar char="•"/>
              <a:defRPr/>
            </a:pP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SOX9 ist sehr konservativ: exprimiert sich </a:t>
            </a:r>
            <a:r>
              <a:rPr kumimoji="0" lang="de-DE"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in </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den Hoden </a:t>
            </a:r>
            <a:r>
              <a:rPr lang="hu-HU" sz="2400" dirty="0" err="1">
                <a:latin typeface="Arial" panose="020B0604020202020204" pitchFamily="34" charset="0"/>
                <a:cs typeface="Arial" panose="020B0604020202020204" pitchFamily="34" charset="0"/>
              </a:rPr>
              <a:t>nicht</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nur aller </a:t>
            </a:r>
            <a:r>
              <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rPr>
              <a:t>Säugetieren, </a:t>
            </a:r>
            <a:r>
              <a:rPr kumimoji="0" lang="hu-HU" sz="2400" b="0" i="0" u="none" strike="noStrike" kern="1200" cap="none" spc="0" normalizeH="0" baseline="0" dirty="0" err="1" smtClean="0">
                <a:ln>
                  <a:noFill/>
                </a:ln>
                <a:effectLst/>
                <a:uLnTx/>
                <a:uFillTx/>
                <a:latin typeface="Arial" panose="020B0604020202020204" pitchFamily="34" charset="0"/>
                <a:cs typeface="Arial" panose="020B0604020202020204" pitchFamily="34" charset="0"/>
              </a:rPr>
              <a:t>sondern</a:t>
            </a:r>
            <a:r>
              <a:rPr kumimoji="0" lang="hu-HU"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 der </a:t>
            </a:r>
            <a:r>
              <a:rPr kumimoji="0" lang="de-DE"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Vögel</a:t>
            </a:r>
            <a:r>
              <a:rPr kumimoji="0" lang="hu-HU"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 </a:t>
            </a:r>
            <a:r>
              <a:rPr kumimoji="0" lang="hu-HU" sz="2400" b="0" i="0" u="none" strike="noStrike" kern="1200" cap="none" spc="0" normalizeH="0" baseline="0" dirty="0" err="1" smtClean="0">
                <a:ln>
                  <a:noFill/>
                </a:ln>
                <a:effectLst/>
                <a:uLnTx/>
                <a:uFillTx/>
                <a:latin typeface="Arial" panose="020B0604020202020204" pitchFamily="34" charset="0"/>
                <a:cs typeface="Arial" panose="020B0604020202020204" pitchFamily="34" charset="0"/>
              </a:rPr>
              <a:t>oder</a:t>
            </a:r>
            <a:r>
              <a:rPr kumimoji="0" lang="hu-HU"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 </a:t>
            </a:r>
            <a:r>
              <a:rPr kumimoji="0" lang="de-DE"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sogar </a:t>
            </a:r>
            <a:r>
              <a:rPr kumimoji="0" lang="hu-HU"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der </a:t>
            </a:r>
            <a:r>
              <a:rPr kumimoji="0" lang="de-DE" sz="2400" b="0" i="0" u="none" strike="noStrike" kern="1200" cap="none" spc="0" normalizeH="0" baseline="0" dirty="0" smtClean="0">
                <a:ln>
                  <a:noFill/>
                </a:ln>
                <a:effectLst/>
                <a:uLnTx/>
                <a:uFillTx/>
                <a:latin typeface="Arial" panose="020B0604020202020204" pitchFamily="34" charset="0"/>
                <a:cs typeface="Arial" panose="020B0604020202020204" pitchFamily="34" charset="0"/>
              </a:rPr>
              <a:t>Schildkröten.</a:t>
            </a:r>
            <a:endParaRPr kumimoji="0" lang="de-DE" sz="2400" b="0" i="0" u="none" strike="noStrike" kern="1200" cap="none" spc="0" normalizeH="0" baseline="0" dirty="0">
              <a:ln>
                <a:noFill/>
              </a:ln>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a:defRPr/>
            </a:pPr>
            <a:r>
              <a:rPr lang="hu-HU" sz="3200" b="1" dirty="0" err="1"/>
              <a:t>Autosomale</a:t>
            </a:r>
            <a:r>
              <a:rPr lang="hu-HU" sz="3200" b="1" dirty="0"/>
              <a:t> </a:t>
            </a:r>
            <a:r>
              <a:rPr lang="hu-HU" sz="3200" b="1" dirty="0" err="1"/>
              <a:t>Gene</a:t>
            </a:r>
            <a:r>
              <a:rPr lang="hu-HU" sz="3200" b="1" dirty="0"/>
              <a:t> </a:t>
            </a:r>
            <a:r>
              <a:rPr lang="hu-HU" sz="3200" b="1" dirty="0" err="1"/>
              <a:t>beim</a:t>
            </a:r>
            <a:r>
              <a:rPr lang="hu-HU" sz="3200" b="1" dirty="0"/>
              <a:t> </a:t>
            </a:r>
            <a:r>
              <a:rPr lang="hu-HU" sz="3200" b="1" dirty="0" err="1"/>
              <a:t>Geschlechtsbestimmung</a:t>
            </a:r>
            <a:r>
              <a:rPr lang="hu-HU" sz="3200" b="1" dirty="0"/>
              <a:t>: SOX-9</a:t>
            </a:r>
          </a:p>
        </p:txBody>
      </p:sp>
      <p:sp>
        <p:nvSpPr>
          <p:cNvPr id="58371" name="Rectangle 3"/>
          <p:cNvSpPr>
            <a:spLocks noGrp="1" noChangeArrowheads="1"/>
          </p:cNvSpPr>
          <p:nvPr>
            <p:ph type="body" idx="1"/>
          </p:nvPr>
        </p:nvSpPr>
        <p:spPr/>
        <p:txBody>
          <a:bodyPr>
            <a:normAutofit/>
          </a:bodyPr>
          <a:lstStyle/>
          <a:p>
            <a:pPr algn="just">
              <a:lnSpc>
                <a:spcPct val="80000"/>
              </a:lnSpc>
            </a:pPr>
            <a:r>
              <a:rPr lang="de-DE" sz="2400" dirty="0">
                <a:cs typeface="Arial" panose="020B0604020202020204" pitchFamily="34" charset="0"/>
              </a:rPr>
              <a:t>SOX9 exprimiert sich nur in den Sertoli Zellen, aber in diesen Zelle lebenslang. Es ist auch ein TF (mit HMG Box). Seine Expression folg unmittelbar die des </a:t>
            </a:r>
            <a:r>
              <a:rPr lang="de-DE" sz="2400" dirty="0" err="1">
                <a:cs typeface="Arial" panose="020B0604020202020204" pitchFamily="34" charset="0"/>
              </a:rPr>
              <a:t>Sry</a:t>
            </a:r>
            <a:r>
              <a:rPr lang="de-DE" sz="2400" dirty="0">
                <a:cs typeface="Arial" panose="020B0604020202020204" pitchFamily="34" charset="0"/>
              </a:rPr>
              <a:t> Gens.</a:t>
            </a:r>
          </a:p>
          <a:p>
            <a:pPr algn="just">
              <a:lnSpc>
                <a:spcPct val="80000"/>
              </a:lnSpc>
            </a:pPr>
            <a:r>
              <a:rPr lang="de-DE" sz="2400" dirty="0">
                <a:cs typeface="Arial" panose="020B0604020202020204" pitchFamily="34" charset="0"/>
              </a:rPr>
              <a:t>SOX-9 +/- (Mensch): Wachstumsfehler (CMD); ¾ der XY-Patienten sind Frauen.</a:t>
            </a:r>
          </a:p>
          <a:p>
            <a:pPr algn="just">
              <a:lnSpc>
                <a:spcPct val="80000"/>
              </a:lnSpc>
            </a:pPr>
            <a:r>
              <a:rPr lang="de-DE" sz="2400" dirty="0">
                <a:cs typeface="Arial" panose="020B0604020202020204" pitchFamily="34" charset="0"/>
              </a:rPr>
              <a:t>Kaskade der Geschlechtsdetermination: Expression von SRY induziert die des SOX9. Expression von Sox9 und SRY schalten die Expression von SF-1 ein.</a:t>
            </a:r>
          </a:p>
          <a:p>
            <a:pPr algn="just">
              <a:lnSpc>
                <a:spcPct val="80000"/>
              </a:lnSpc>
            </a:pPr>
            <a:r>
              <a:rPr lang="de-DE" sz="2400" dirty="0">
                <a:cs typeface="Arial" panose="020B0604020202020204" pitchFamily="34" charset="0"/>
              </a:rPr>
              <a:t>SF-1 (</a:t>
            </a:r>
            <a:r>
              <a:rPr lang="de-DE" sz="2400" dirty="0" err="1">
                <a:cs typeface="Arial" panose="020B0604020202020204" pitchFamily="34" charset="0"/>
              </a:rPr>
              <a:t>steroidogenetic</a:t>
            </a:r>
            <a:r>
              <a:rPr lang="de-DE" sz="2400" dirty="0">
                <a:cs typeface="Arial" panose="020B0604020202020204" pitchFamily="34" charset="0"/>
              </a:rPr>
              <a:t> factor-1) stimuliert die Expression von Schlüsselenzyme der Steroidsynthese. Anderseits bindet sich an dem Promoter von AMH an.</a:t>
            </a:r>
          </a:p>
          <a:p>
            <a:pPr algn="just">
              <a:lnSpc>
                <a:spcPct val="80000"/>
              </a:lnSpc>
            </a:pPr>
            <a:r>
              <a:rPr lang="de-DE" sz="2400" dirty="0">
                <a:cs typeface="Arial" panose="020B0604020202020204" pitchFamily="34" charset="0"/>
              </a:rPr>
              <a:t>CMD: </a:t>
            </a:r>
            <a:r>
              <a:rPr lang="de-DE" sz="2400" dirty="0" err="1">
                <a:cs typeface="Arial" panose="020B0604020202020204" pitchFamily="34" charset="0"/>
              </a:rPr>
              <a:t>Campomelic</a:t>
            </a:r>
            <a:r>
              <a:rPr lang="de-DE" sz="2400" dirty="0">
                <a:cs typeface="Arial" panose="020B0604020202020204" pitchFamily="34" charset="0"/>
              </a:rPr>
              <a:t> </a:t>
            </a:r>
            <a:r>
              <a:rPr lang="de-DE" sz="2400" dirty="0" err="1">
                <a:cs typeface="Arial" panose="020B0604020202020204" pitchFamily="34" charset="0"/>
              </a:rPr>
              <a:t>Dysplasia</a:t>
            </a:r>
            <a:r>
              <a:rPr lang="de-DE" sz="2400" dirty="0">
                <a:cs typeface="Arial" panose="020B0604020202020204" pitchFamily="34" charset="0"/>
              </a:rPr>
              <a:t> (engl.), </a:t>
            </a:r>
            <a:r>
              <a:rPr lang="de-DE" sz="2400" dirty="0" err="1">
                <a:cs typeface="Arial" panose="020B0604020202020204" pitchFamily="34" charset="0"/>
              </a:rPr>
              <a:t>Kampomele</a:t>
            </a:r>
            <a:r>
              <a:rPr lang="de-DE" sz="2400" dirty="0">
                <a:cs typeface="Arial" panose="020B0604020202020204" pitchFamily="34" charset="0"/>
              </a:rPr>
              <a:t> Dysplasie (Verbiegung der Ober- und Unterschenkel nennt man </a:t>
            </a:r>
            <a:r>
              <a:rPr lang="de-DE" sz="2400" dirty="0" err="1">
                <a:cs typeface="Arial" panose="020B0604020202020204" pitchFamily="34" charset="0"/>
              </a:rPr>
              <a:t>Kampomelie</a:t>
            </a:r>
            <a:r>
              <a:rPr lang="de-DE" sz="2400" dirty="0">
                <a:cs typeface="Arial" panose="020B0604020202020204" pitchFamily="34"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908720"/>
            <a:ext cx="8229600" cy="5217443"/>
          </a:xfrm>
        </p:spPr>
        <p:txBody>
          <a:bodyPr>
            <a:normAutofit lnSpcReduction="10000"/>
          </a:bodyPr>
          <a:lstStyle/>
          <a:p>
            <a:r>
              <a:rPr lang="de-DE" b="1" dirty="0"/>
              <a:t>Indifferent</a:t>
            </a:r>
            <a:r>
              <a:rPr lang="de-DE" dirty="0"/>
              <a:t> (z.B.: Gonadenanlage, innere, äußere Genitalorgane): solche Zustande eines Organs, oder Organanlage, die noch </a:t>
            </a:r>
            <a:r>
              <a:rPr lang="de-DE" b="1" dirty="0"/>
              <a:t>kein</a:t>
            </a:r>
            <a:r>
              <a:rPr lang="hu-HU" dirty="0"/>
              <a:t>e</a:t>
            </a:r>
            <a:r>
              <a:rPr lang="de-DE" dirty="0"/>
              <a:t> </a:t>
            </a:r>
            <a:r>
              <a:rPr lang="hu-HU" dirty="0"/>
              <a:t>g</a:t>
            </a:r>
            <a:r>
              <a:rPr lang="de-DE" b="1" dirty="0" err="1"/>
              <a:t>eschlechtsspezifische</a:t>
            </a:r>
            <a:r>
              <a:rPr lang="hu-HU" dirty="0"/>
              <a:t>n</a:t>
            </a:r>
            <a:r>
              <a:rPr lang="de-DE" dirty="0"/>
              <a:t> Eigenschaften zeigen</a:t>
            </a:r>
            <a:r>
              <a:rPr lang="hu-HU" dirty="0"/>
              <a:t>, </a:t>
            </a:r>
            <a:r>
              <a:rPr lang="hu-HU" dirty="0" err="1"/>
              <a:t>sondern</a:t>
            </a:r>
            <a:r>
              <a:rPr lang="hu-HU" dirty="0"/>
              <a:t> sind </a:t>
            </a:r>
            <a:r>
              <a:rPr lang="hu-HU" dirty="0" err="1"/>
              <a:t>anatomisch</a:t>
            </a:r>
            <a:r>
              <a:rPr lang="hu-HU" dirty="0"/>
              <a:t> </a:t>
            </a:r>
            <a:r>
              <a:rPr lang="hu-HU" dirty="0" err="1"/>
              <a:t>oder</a:t>
            </a:r>
            <a:r>
              <a:rPr lang="hu-HU" dirty="0"/>
              <a:t> </a:t>
            </a:r>
            <a:r>
              <a:rPr lang="hu-HU" dirty="0" err="1"/>
              <a:t>histologisch</a:t>
            </a:r>
            <a:r>
              <a:rPr lang="hu-HU" dirty="0"/>
              <a:t> </a:t>
            </a:r>
            <a:r>
              <a:rPr lang="hu-HU" dirty="0" err="1"/>
              <a:t>gleich</a:t>
            </a:r>
            <a:r>
              <a:rPr lang="de-DE" dirty="0"/>
              <a:t>. </a:t>
            </a:r>
            <a:endParaRPr lang="hu-HU" dirty="0"/>
          </a:p>
          <a:p>
            <a:r>
              <a:rPr lang="hu-HU" dirty="0"/>
              <a:t>Oder mit </a:t>
            </a:r>
            <a:r>
              <a:rPr lang="hu-HU" dirty="0" err="1"/>
              <a:t>anderen</a:t>
            </a:r>
            <a:r>
              <a:rPr lang="hu-HU" dirty="0"/>
              <a:t> </a:t>
            </a:r>
            <a:r>
              <a:rPr lang="hu-HU" dirty="0" err="1"/>
              <a:t>Wörtern</a:t>
            </a:r>
            <a:r>
              <a:rPr lang="hu-HU" dirty="0"/>
              <a:t>: </a:t>
            </a:r>
            <a:r>
              <a:rPr lang="de-DE" dirty="0"/>
              <a:t>kann man anatomisch (mit Auge) oder histologisch (In Schnitten) noch nicht bestimmen, ob ein Geschlechts</a:t>
            </a:r>
            <a:r>
              <a:rPr lang="hu-HU" dirty="0" err="1"/>
              <a:t>struktur</a:t>
            </a:r>
            <a:r>
              <a:rPr lang="de-DE" dirty="0"/>
              <a:t> von einem männlichen oder weiblichen Individuum (Embryo) stammt.</a:t>
            </a:r>
          </a:p>
        </p:txBody>
      </p:sp>
    </p:spTree>
    <p:extLst>
      <p:ext uri="{BB962C8B-B14F-4D97-AF65-F5344CB8AC3E}">
        <p14:creationId xmlns:p14="http://schemas.microsoft.com/office/powerpoint/2010/main" val="4072640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B93BDBD7-E606-48F0-8ABD-A7DE61EB7FCB}"/>
              </a:ext>
            </a:extLst>
          </p:cNvPr>
          <p:cNvPicPr>
            <a:picLocks noChangeAspect="1"/>
          </p:cNvPicPr>
          <p:nvPr/>
        </p:nvPicPr>
        <p:blipFill>
          <a:blip r:embed="rId2"/>
          <a:stretch>
            <a:fillRect/>
          </a:stretch>
        </p:blipFill>
        <p:spPr>
          <a:xfrm>
            <a:off x="2267745" y="-36650"/>
            <a:ext cx="6912767" cy="6931300"/>
          </a:xfrm>
          <a:prstGeom prst="rect">
            <a:avLst/>
          </a:prstGeom>
        </p:spPr>
      </p:pic>
      <p:sp>
        <p:nvSpPr>
          <p:cNvPr id="5" name="Szövegdoboz 4">
            <a:extLst>
              <a:ext uri="{FF2B5EF4-FFF2-40B4-BE49-F238E27FC236}">
                <a16:creationId xmlns:a16="http://schemas.microsoft.com/office/drawing/2014/main" id="{C1C2B2B8-BE5E-458E-B348-D51F282F0077}"/>
              </a:ext>
            </a:extLst>
          </p:cNvPr>
          <p:cNvSpPr txBox="1"/>
          <p:nvPr/>
        </p:nvSpPr>
        <p:spPr>
          <a:xfrm>
            <a:off x="323527" y="548680"/>
            <a:ext cx="1944217" cy="1200329"/>
          </a:xfrm>
          <a:prstGeom prst="rect">
            <a:avLst/>
          </a:prstGeom>
          <a:noFill/>
        </p:spPr>
        <p:txBody>
          <a:bodyPr wrap="square" rtlCol="0">
            <a:spAutoFit/>
          </a:bodyPr>
          <a:lstStyle/>
          <a:p>
            <a:r>
              <a:rPr lang="hu-HU" dirty="0"/>
              <a:t>Die Expression von SOX9 </a:t>
            </a:r>
            <a:r>
              <a:rPr lang="hu-HU" dirty="0" err="1"/>
              <a:t>wird</a:t>
            </a:r>
            <a:r>
              <a:rPr lang="hu-HU" dirty="0"/>
              <a:t> </a:t>
            </a:r>
            <a:r>
              <a:rPr lang="hu-HU" dirty="0" err="1"/>
              <a:t>durch</a:t>
            </a:r>
            <a:r>
              <a:rPr lang="hu-HU" dirty="0"/>
              <a:t> </a:t>
            </a:r>
            <a:r>
              <a:rPr lang="hu-HU" dirty="0" err="1"/>
              <a:t>das</a:t>
            </a:r>
            <a:r>
              <a:rPr lang="hu-HU" dirty="0"/>
              <a:t> SRY </a:t>
            </a:r>
            <a:r>
              <a:rPr lang="hu-HU" dirty="0" err="1"/>
              <a:t>eingeschaltet</a:t>
            </a:r>
            <a:r>
              <a:rPr lang="hu-HU" dirty="0"/>
              <a:t>.</a:t>
            </a:r>
            <a:endParaRPr lang="de-DE" dirty="0"/>
          </a:p>
        </p:txBody>
      </p:sp>
    </p:spTree>
    <p:extLst>
      <p:ext uri="{BB962C8B-B14F-4D97-AF65-F5344CB8AC3E}">
        <p14:creationId xmlns:p14="http://schemas.microsoft.com/office/powerpoint/2010/main" val="3336641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3"/>
          <p:cNvSpPr txBox="1">
            <a:spLocks noChangeArrowheads="1"/>
          </p:cNvSpPr>
          <p:nvPr/>
        </p:nvSpPr>
        <p:spPr bwMode="auto">
          <a:xfrm>
            <a:off x="6876370" y="3261377"/>
            <a:ext cx="192087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dirty="0">
                <a:latin typeface="Tahoma" panose="020B0604030504040204" pitchFamily="34" charset="0"/>
              </a:rPr>
              <a:t>Die </a:t>
            </a:r>
            <a:r>
              <a:rPr lang="hu-HU" altLang="hu-HU" sz="2000" dirty="0" err="1">
                <a:latin typeface="Tahoma" panose="020B0604030504040204" pitchFamily="34" charset="0"/>
              </a:rPr>
              <a:t>Rolle</a:t>
            </a:r>
            <a:r>
              <a:rPr lang="hu-HU" altLang="hu-HU" sz="2000" dirty="0">
                <a:latin typeface="Tahoma" panose="020B0604030504040204" pitchFamily="34" charset="0"/>
              </a:rPr>
              <a:t> von  SOX9, SF-1 und WT-1 in der </a:t>
            </a:r>
            <a:r>
              <a:rPr lang="hu-HU" altLang="hu-HU" sz="2000" dirty="0" err="1">
                <a:latin typeface="Tahoma" panose="020B0604030504040204" pitchFamily="34" charset="0"/>
              </a:rPr>
              <a:t>Induktion</a:t>
            </a:r>
            <a:r>
              <a:rPr lang="hu-HU" altLang="hu-HU" sz="2000" dirty="0">
                <a:latin typeface="Tahoma" panose="020B0604030504040204" pitchFamily="34" charset="0"/>
              </a:rPr>
              <a:t> der AMH-</a:t>
            </a:r>
            <a:r>
              <a:rPr lang="hu-HU" altLang="hu-HU" sz="2000" dirty="0" err="1">
                <a:latin typeface="Tahoma" panose="020B0604030504040204" pitchFamily="34" charset="0"/>
              </a:rPr>
              <a:t>Produktion</a:t>
            </a:r>
            <a:r>
              <a:rPr lang="hu-HU" altLang="hu-HU" sz="2000" dirty="0">
                <a:latin typeface="Tahoma" panose="020B0604030504040204" pitchFamily="34" charset="0"/>
              </a:rPr>
              <a:t> in den Sertoli </a:t>
            </a:r>
            <a:r>
              <a:rPr lang="hu-HU" altLang="hu-HU" sz="2000" dirty="0" err="1">
                <a:latin typeface="Tahoma" panose="020B0604030504040204" pitchFamily="34" charset="0"/>
              </a:rPr>
              <a:t>Zellen</a:t>
            </a:r>
            <a:r>
              <a:rPr lang="hu-HU" altLang="hu-HU" sz="2000" dirty="0">
                <a:latin typeface="Tahoma" panose="020B0604030504040204" pitchFamily="34" charset="0"/>
              </a:rPr>
              <a:t>.</a:t>
            </a:r>
          </a:p>
        </p:txBody>
      </p:sp>
      <p:graphicFrame>
        <p:nvGraphicFramePr>
          <p:cNvPr id="4" name="Objektum 3"/>
          <p:cNvGraphicFramePr>
            <a:graphicFrameLocks noChangeAspect="1"/>
          </p:cNvGraphicFramePr>
          <p:nvPr>
            <p:extLst/>
          </p:nvPr>
        </p:nvGraphicFramePr>
        <p:xfrm>
          <a:off x="179512" y="476672"/>
          <a:ext cx="6467574" cy="5569411"/>
        </p:xfrm>
        <a:graphic>
          <a:graphicData uri="http://schemas.openxmlformats.org/presentationml/2006/ole">
            <mc:AlternateContent xmlns:mc="http://schemas.openxmlformats.org/markup-compatibility/2006">
              <mc:Choice xmlns:v="urn:schemas-microsoft-com:vml" Requires="v">
                <p:oleObj spid="_x0000_s103434" name="Image" r:id="rId3" imgW="7682400" imgH="6615720" progId="Photoshop.Image.7">
                  <p:embed/>
                </p:oleObj>
              </mc:Choice>
              <mc:Fallback>
                <p:oleObj name="Image" r:id="rId3" imgW="7682400" imgH="6615720" progId="Photoshop.Image.7">
                  <p:embed/>
                  <p:pic>
                    <p:nvPicPr>
                      <p:cNvPr id="4" name="Objektum 3"/>
                      <p:cNvPicPr/>
                      <p:nvPr/>
                    </p:nvPicPr>
                    <p:blipFill>
                      <a:blip r:embed="rId4"/>
                      <a:stretch>
                        <a:fillRect/>
                      </a:stretch>
                    </p:blipFill>
                    <p:spPr>
                      <a:xfrm>
                        <a:off x="179512" y="476672"/>
                        <a:ext cx="6467574" cy="5569411"/>
                      </a:xfrm>
                      <a:prstGeom prst="rect">
                        <a:avLst/>
                      </a:prstGeom>
                    </p:spPr>
                  </p:pic>
                </p:oleObj>
              </mc:Fallback>
            </mc:AlternateContent>
          </a:graphicData>
        </a:graphic>
      </p:graphicFrame>
    </p:spTree>
    <p:extLst>
      <p:ext uri="{BB962C8B-B14F-4D97-AF65-F5344CB8AC3E}">
        <p14:creationId xmlns:p14="http://schemas.microsoft.com/office/powerpoint/2010/main" val="27421688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167803" y="4962971"/>
            <a:ext cx="4620221" cy="1200329"/>
          </a:xfrm>
          <a:prstGeom prst="rect">
            <a:avLst/>
          </a:prstGeom>
          <a:noFill/>
          <a:ln w="9525">
            <a:noFill/>
            <a:miter lim="800000"/>
            <a:headEnd/>
            <a:tailEnd/>
          </a:ln>
          <a:effectLst/>
        </p:spPr>
        <p:txBody>
          <a:bodyPr wrap="square">
            <a:spAutoFit/>
          </a:bodyPr>
          <a:lstStyle/>
          <a:p>
            <a:pPr eaLnBrk="0" hangingPunct="0">
              <a:defRPr/>
            </a:pPr>
            <a:r>
              <a:rPr lang="hu-HU" sz="2400" dirty="0" err="1">
                <a:latin typeface="Arial" panose="020B0604020202020204" pitchFamily="34" charset="0"/>
                <a:cs typeface="Arial" panose="020B0604020202020204" pitchFamily="34" charset="0"/>
              </a:rPr>
              <a:t>Bekannte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molekulargenetische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Schritte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beim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Anfang</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Geschlechtsbestimmung</a:t>
            </a:r>
            <a:endParaRPr lang="hu-HU" sz="2400" dirty="0">
              <a:latin typeface="Arial" panose="020B0604020202020204" pitchFamily="34" charset="0"/>
              <a:cs typeface="Arial" panose="020B0604020202020204" pitchFamily="34" charset="0"/>
            </a:endParaRPr>
          </a:p>
        </p:txBody>
      </p:sp>
      <p:pic>
        <p:nvPicPr>
          <p:cNvPr id="6148" name="Picture 5"/>
          <p:cNvPicPr>
            <a:picLocks noChangeAspect="1" noChangeArrowheads="1"/>
          </p:cNvPicPr>
          <p:nvPr/>
        </p:nvPicPr>
        <p:blipFill>
          <a:blip r:embed="rId3" cstate="print"/>
          <a:srcRect/>
          <a:stretch>
            <a:fillRect/>
          </a:stretch>
        </p:blipFill>
        <p:spPr bwMode="auto">
          <a:xfrm>
            <a:off x="5292725" y="4437063"/>
            <a:ext cx="3729038" cy="2227262"/>
          </a:xfrm>
          <a:prstGeom prst="rect">
            <a:avLst/>
          </a:prstGeom>
          <a:noFill/>
          <a:ln w="9525">
            <a:noFill/>
            <a:miter lim="800000"/>
            <a:headEnd/>
            <a:tailEnd/>
          </a:ln>
        </p:spPr>
      </p:pic>
      <p:graphicFrame>
        <p:nvGraphicFramePr>
          <p:cNvPr id="6146" name="Object 4"/>
          <p:cNvGraphicFramePr>
            <a:graphicFrameLocks noChangeAspect="1"/>
          </p:cNvGraphicFramePr>
          <p:nvPr/>
        </p:nvGraphicFramePr>
        <p:xfrm>
          <a:off x="323850" y="188913"/>
          <a:ext cx="7848600" cy="4457700"/>
        </p:xfrm>
        <a:graphic>
          <a:graphicData uri="http://schemas.openxmlformats.org/presentationml/2006/ole">
            <mc:AlternateContent xmlns:mc="http://schemas.openxmlformats.org/markup-compatibility/2006">
              <mc:Choice xmlns:v="urn:schemas-microsoft-com:vml" Requires="v">
                <p:oleObj spid="_x0000_s104458" name="Image" r:id="rId4" imgW="2532679" imgH="1438537" progId="Photoshop.Image.7">
                  <p:embed/>
                </p:oleObj>
              </mc:Choice>
              <mc:Fallback>
                <p:oleObj name="Image" r:id="rId4" imgW="2532679" imgH="1438537" progId="Photoshop.Image.7">
                  <p:embed/>
                  <p:pic>
                    <p:nvPicPr>
                      <p:cNvPr id="614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8913"/>
                        <a:ext cx="7848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48518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a:bodyPr>
          <a:lstStyle/>
          <a:p>
            <a:pPr>
              <a:defRPr/>
            </a:pPr>
            <a:r>
              <a:rPr lang="hu-HU" sz="3200" b="1" dirty="0">
                <a:latin typeface="Arial" panose="020B0604020202020204" pitchFamily="34" charset="0"/>
                <a:cs typeface="Arial" panose="020B0604020202020204" pitchFamily="34" charset="0"/>
              </a:rPr>
              <a:t>Anti-</a:t>
            </a:r>
            <a:r>
              <a:rPr lang="hu-HU" sz="3200" b="1" dirty="0" err="1">
                <a:latin typeface="Arial" panose="020B0604020202020204" pitchFamily="34" charset="0"/>
                <a:cs typeface="Arial" panose="020B0604020202020204" pitchFamily="34" charset="0"/>
              </a:rPr>
              <a:t>Mullerian</a:t>
            </a:r>
            <a:r>
              <a:rPr lang="hu-HU" sz="3200" b="1" dirty="0">
                <a:latin typeface="Arial" panose="020B0604020202020204" pitchFamily="34" charset="0"/>
                <a:cs typeface="Arial" panose="020B0604020202020204" pitchFamily="34" charset="0"/>
              </a:rPr>
              <a:t> </a:t>
            </a:r>
            <a:r>
              <a:rPr lang="hu-HU" sz="3200" b="1" dirty="0" err="1">
                <a:latin typeface="Arial" panose="020B0604020202020204" pitchFamily="34" charset="0"/>
                <a:cs typeface="Arial" panose="020B0604020202020204" pitchFamily="34" charset="0"/>
              </a:rPr>
              <a:t>Hormone</a:t>
            </a:r>
            <a:endParaRPr lang="hu-HU" sz="3200" b="1" dirty="0">
              <a:latin typeface="Arial" panose="020B0604020202020204" pitchFamily="34" charset="0"/>
              <a:cs typeface="Arial" panose="020B0604020202020204" pitchFamily="34" charset="0"/>
            </a:endParaRPr>
          </a:p>
        </p:txBody>
      </p:sp>
      <p:sp>
        <p:nvSpPr>
          <p:cNvPr id="142339" name="Rectangle 3"/>
          <p:cNvSpPr>
            <a:spLocks noGrp="1" noChangeArrowheads="1"/>
          </p:cNvSpPr>
          <p:nvPr>
            <p:ph idx="1"/>
          </p:nvPr>
        </p:nvSpPr>
        <p:spPr/>
        <p:txBody>
          <a:bodyPr>
            <a:normAutofit fontScale="92500"/>
          </a:bodyPr>
          <a:lstStyle/>
          <a:p>
            <a:pPr>
              <a:defRPr/>
            </a:pPr>
            <a:r>
              <a:rPr lang="de-DE" sz="2400" dirty="0">
                <a:latin typeface="Arial" panose="020B0604020202020204" pitchFamily="34" charset="0"/>
                <a:cs typeface="Arial" panose="020B0604020202020204" pitchFamily="34" charset="0"/>
              </a:rPr>
              <a:t>Protein mit </a:t>
            </a:r>
            <a:r>
              <a:rPr lang="de-DE" sz="2400" dirty="0" err="1">
                <a:latin typeface="Arial" panose="020B0604020202020204" pitchFamily="34" charset="0"/>
                <a:cs typeface="Arial" panose="020B0604020202020204" pitchFamily="34" charset="0"/>
              </a:rPr>
              <a:t>Mw</a:t>
            </a:r>
            <a:r>
              <a:rPr lang="de-DE" sz="2400" dirty="0">
                <a:latin typeface="Arial" panose="020B0604020202020204" pitchFamily="34" charset="0"/>
                <a:cs typeface="Arial" panose="020B0604020202020204" pitchFamily="34" charset="0"/>
              </a:rPr>
              <a:t> 140 </a:t>
            </a:r>
            <a:r>
              <a:rPr lang="de-DE" sz="2400" dirty="0" err="1">
                <a:latin typeface="Arial" panose="020B0604020202020204" pitchFamily="34" charset="0"/>
                <a:cs typeface="Arial" panose="020B0604020202020204" pitchFamily="34" charset="0"/>
              </a:rPr>
              <a:t>kDa</a:t>
            </a:r>
            <a:r>
              <a:rPr lang="de-DE" sz="2400" dirty="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parakriner Faktor, </a:t>
            </a:r>
            <a:r>
              <a:rPr lang="hu-HU" sz="2400" dirty="0" err="1">
                <a:latin typeface="Arial" panose="020B0604020202020204" pitchFamily="34" charset="0"/>
                <a:cs typeface="Arial" panose="020B0604020202020204" pitchFamily="34" charset="0"/>
              </a:rPr>
              <a:t>gehört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zu</a:t>
            </a:r>
            <a:r>
              <a:rPr lang="hu-HU" sz="2400" dirty="0">
                <a:latin typeface="Arial" panose="020B0604020202020204" pitchFamily="34" charset="0"/>
                <a:cs typeface="Arial" panose="020B0604020202020204" pitchFamily="34" charset="0"/>
              </a:rPr>
              <a:t> der BMP-</a:t>
            </a:r>
            <a:r>
              <a:rPr lang="hu-HU" sz="2400" dirty="0" err="1">
                <a:latin typeface="Arial" panose="020B0604020202020204" pitchFamily="34" charset="0"/>
                <a:cs typeface="Arial" panose="020B0604020202020204" pitchFamily="34" charset="0"/>
              </a:rPr>
              <a:t>Familie</a:t>
            </a:r>
            <a:r>
              <a:rPr lang="hu-HU" sz="2400" dirty="0">
                <a:latin typeface="Arial" panose="020B0604020202020204" pitchFamily="34" charset="0"/>
                <a:cs typeface="Arial" panose="020B0604020202020204" pitchFamily="34" charset="0"/>
              </a:rPr>
              <a:t>.</a:t>
            </a:r>
          </a:p>
          <a:p>
            <a:pPr>
              <a:defRPr/>
            </a:pPr>
            <a:r>
              <a:rPr lang="hu-HU" sz="2400" dirty="0">
                <a:latin typeface="Arial" panose="020B0604020202020204" pitchFamily="34" charset="0"/>
                <a:cs typeface="Arial" panose="020B0604020202020204" pitchFamily="34" charset="0"/>
              </a:rPr>
              <a:t>S</a:t>
            </a:r>
            <a:r>
              <a:rPr lang="de-DE" sz="2400" dirty="0" err="1">
                <a:latin typeface="Arial" panose="020B0604020202020204" pitchFamily="34" charset="0"/>
                <a:cs typeface="Arial" panose="020B0604020202020204" pitchFamily="34" charset="0"/>
              </a:rPr>
              <a:t>ie</a:t>
            </a:r>
            <a:r>
              <a:rPr lang="de-DE" sz="2400" dirty="0">
                <a:latin typeface="Arial" panose="020B0604020202020204" pitchFamily="34" charset="0"/>
                <a:cs typeface="Arial" panose="020B0604020202020204" pitchFamily="34" charset="0"/>
              </a:rPr>
              <a:t> wird durch die Sertoli</a:t>
            </a:r>
            <a:r>
              <a:rPr lang="hu-HU" sz="2400" dirty="0">
                <a:latin typeface="Arial" panose="020B0604020202020204" pitchFamily="34" charset="0"/>
                <a:cs typeface="Arial" panose="020B0604020202020204" pitchFamily="34" charset="0"/>
              </a:rPr>
              <a:t>-</a:t>
            </a:r>
            <a:r>
              <a:rPr lang="de-DE" sz="2400" dirty="0">
                <a:latin typeface="Arial" panose="020B0604020202020204" pitchFamily="34" charset="0"/>
                <a:cs typeface="Arial" panose="020B0604020202020204" pitchFamily="34" charset="0"/>
              </a:rPr>
              <a:t>Zellen produziert.</a:t>
            </a:r>
          </a:p>
          <a:p>
            <a:pPr>
              <a:defRPr/>
            </a:pPr>
            <a:r>
              <a:rPr lang="hu-HU" sz="2400" dirty="0" err="1">
                <a:latin typeface="Arial" panose="020B0604020202020204" pitchFamily="34" charset="0"/>
                <a:cs typeface="Arial" panose="020B0604020202020204" pitchFamily="34" charset="0"/>
              </a:rPr>
              <a:t>Sie</a:t>
            </a:r>
            <a:r>
              <a:rPr lang="hu-HU" sz="2400" dirty="0">
                <a:latin typeface="Arial" panose="020B0604020202020204" pitchFamily="34" charset="0"/>
                <a:cs typeface="Arial" panose="020B0604020202020204" pitchFamily="34" charset="0"/>
              </a:rPr>
              <a:t> i</a:t>
            </a:r>
            <a:r>
              <a:rPr lang="de-DE" sz="2400" dirty="0" err="1">
                <a:latin typeface="Arial" panose="020B0604020202020204" pitchFamily="34" charset="0"/>
                <a:cs typeface="Arial" panose="020B0604020202020204" pitchFamily="34" charset="0"/>
              </a:rPr>
              <a:t>nduziert</a:t>
            </a:r>
            <a:r>
              <a:rPr lang="de-DE" sz="2400" dirty="0">
                <a:latin typeface="Arial" panose="020B0604020202020204" pitchFamily="34" charset="0"/>
                <a:cs typeface="Arial" panose="020B0604020202020204" pitchFamily="34" charset="0"/>
              </a:rPr>
              <a:t> die Rückentwicklung des Müller</a:t>
            </a:r>
            <a:r>
              <a:rPr lang="hu-HU" sz="2400" dirty="0">
                <a:latin typeface="Arial" panose="020B0604020202020204" pitchFamily="34" charset="0"/>
                <a:cs typeface="Arial" panose="020B0604020202020204" pitchFamily="34" charset="0"/>
              </a:rPr>
              <a:t>-</a:t>
            </a:r>
            <a:r>
              <a:rPr lang="de-DE" sz="2400" dirty="0">
                <a:latin typeface="Arial" panose="020B0604020202020204" pitchFamily="34" charset="0"/>
                <a:cs typeface="Arial" panose="020B0604020202020204" pitchFamily="34" charset="0"/>
              </a:rPr>
              <a:t>Ganges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wahrscheinlich</a:t>
            </a:r>
            <a:r>
              <a:rPr lang="hu-HU" sz="2400" dirty="0">
                <a:latin typeface="Arial" panose="020B0604020202020204" pitchFamily="34" charset="0"/>
                <a:cs typeface="Arial" panose="020B0604020202020204" pitchFamily="34" charset="0"/>
              </a:rPr>
              <a:t> indirekt: </a:t>
            </a:r>
            <a:r>
              <a:rPr lang="hu-HU" sz="2400" dirty="0" err="1">
                <a:latin typeface="Arial" panose="020B0604020202020204" pitchFamily="34" charset="0"/>
                <a:cs typeface="Arial" panose="020B0604020202020204" pitchFamily="34" charset="0"/>
              </a:rPr>
              <a:t>Wirkung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auf</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Mesenchymzellen </a:t>
            </a:r>
            <a:r>
              <a:rPr lang="hu-HU" sz="2400" dirty="0" err="1">
                <a:latin typeface="Arial" panose="020B0604020202020204" pitchFamily="34" charset="0"/>
                <a:cs typeface="Arial" panose="020B0604020202020204" pitchFamily="34" charset="0"/>
              </a:rPr>
              <a:t>um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Müller-Gang </a:t>
            </a:r>
            <a:r>
              <a:rPr lang="hu-HU" sz="2400" dirty="0" err="1">
                <a:latin typeface="Arial" panose="020B0604020202020204" pitchFamily="34" charset="0"/>
                <a:cs typeface="Arial" panose="020B0604020202020204" pitchFamily="34" charset="0"/>
              </a:rPr>
              <a:t>Epithelium</a:t>
            </a:r>
            <a:r>
              <a:rPr lang="hu-HU" sz="2400" dirty="0">
                <a:latin typeface="Arial" panose="020B0604020202020204" pitchFamily="34" charset="0"/>
                <a:cs typeface="Arial" panose="020B0604020202020204" pitchFamily="34" charset="0"/>
              </a:rPr>
              <a:t>).</a:t>
            </a:r>
          </a:p>
          <a:p>
            <a:pPr>
              <a:defRPr/>
            </a:pPr>
            <a:r>
              <a:rPr lang="hu-HU" sz="2400" dirty="0">
                <a:latin typeface="Arial" panose="020B0604020202020204" pitchFamily="34" charset="0"/>
                <a:cs typeface="Arial" panose="020B0604020202020204" pitchFamily="34" charset="0"/>
              </a:rPr>
              <a:t>In </a:t>
            </a:r>
            <a:r>
              <a:rPr lang="hu-HU" sz="2400" dirty="0" err="1">
                <a:latin typeface="Arial" panose="020B0604020202020204" pitchFamily="34" charset="0"/>
                <a:cs typeface="Arial" panose="020B0604020202020204" pitchFamily="34" charset="0"/>
              </a:rPr>
              <a:t>männlichem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fördert</a:t>
            </a:r>
            <a:r>
              <a:rPr lang="hu-HU" sz="2400" dirty="0">
                <a:latin typeface="Arial" panose="020B0604020202020204" pitchFamily="34" charset="0"/>
                <a:cs typeface="Arial" panose="020B0604020202020204" pitchFamily="34" charset="0"/>
              </a:rPr>
              <a:t> den </a:t>
            </a:r>
            <a:r>
              <a:rPr lang="hu-HU" sz="2400" dirty="0" err="1">
                <a:latin typeface="Arial" panose="020B0604020202020204" pitchFamily="34" charset="0"/>
                <a:cs typeface="Arial" panose="020B0604020202020204" pitchFamily="34" charset="0"/>
              </a:rPr>
              <a:t>Hodenabstieg</a:t>
            </a:r>
            <a:r>
              <a:rPr lang="hu-HU" sz="2400" dirty="0">
                <a:latin typeface="Arial" panose="020B0604020202020204" pitchFamily="34" charset="0"/>
                <a:cs typeface="Arial" panose="020B0604020202020204" pitchFamily="34" charset="0"/>
              </a:rPr>
              <a:t> an.</a:t>
            </a:r>
          </a:p>
          <a:p>
            <a:pPr>
              <a:defRPr/>
            </a:pPr>
            <a:r>
              <a:rPr lang="hu-HU" sz="2400" dirty="0" err="1">
                <a:latin typeface="Arial" panose="020B0604020202020204" pitchFamily="34" charset="0"/>
                <a:cs typeface="Arial" panose="020B0604020202020204" pitchFamily="34" charset="0"/>
              </a:rPr>
              <a:t>nach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Geburt</a:t>
            </a:r>
            <a:r>
              <a:rPr lang="hu-HU" sz="2400" dirty="0">
                <a:latin typeface="Arial" panose="020B0604020202020204" pitchFamily="34" charset="0"/>
                <a:cs typeface="Arial" panose="020B0604020202020204" pitchFamily="34" charset="0"/>
              </a:rPr>
              <a:t>: AMH </a:t>
            </a:r>
            <a:r>
              <a:rPr lang="hu-HU" sz="2400" dirty="0" err="1">
                <a:latin typeface="Arial" panose="020B0604020202020204" pitchFamily="34" charset="0"/>
                <a:cs typeface="Arial" panose="020B0604020202020204" pitchFamily="34" charset="0"/>
              </a:rPr>
              <a:t>wird</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durch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Granulosa </a:t>
            </a:r>
            <a:r>
              <a:rPr lang="hu-HU" sz="2400" dirty="0" err="1">
                <a:latin typeface="Arial" panose="020B0604020202020204" pitchFamily="34" charset="0"/>
                <a:cs typeface="Arial" panose="020B0604020202020204" pitchFamily="34" charset="0"/>
              </a:rPr>
              <a:t>Zellen</a:t>
            </a:r>
            <a:r>
              <a:rPr lang="hu-HU" sz="2400" dirty="0">
                <a:latin typeface="Arial" panose="020B0604020202020204" pitchFamily="34" charset="0"/>
                <a:cs typeface="Arial" panose="020B0604020202020204" pitchFamily="34" charset="0"/>
              </a:rPr>
              <a:t> des </a:t>
            </a:r>
            <a:r>
              <a:rPr lang="hu-HU" sz="2400" dirty="0" err="1">
                <a:latin typeface="Arial" panose="020B0604020202020204" pitchFamily="34" charset="0"/>
                <a:cs typeface="Arial" panose="020B0604020202020204" pitchFamily="34" charset="0"/>
              </a:rPr>
              <a:t>Ovars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exprimiert</a:t>
            </a:r>
            <a:r>
              <a:rPr lang="hu-HU" sz="2400" dirty="0">
                <a:latin typeface="Arial" panose="020B0604020202020204" pitchFamily="34" charset="0"/>
                <a:cs typeface="Arial" panose="020B0604020202020204" pitchFamily="34" charset="0"/>
              </a:rPr>
              <a:t> (und </a:t>
            </a:r>
            <a:r>
              <a:rPr lang="hu-HU" sz="2400" dirty="0" err="1">
                <a:latin typeface="Arial" panose="020B0604020202020204" pitchFamily="34" charset="0"/>
                <a:cs typeface="Arial" panose="020B0604020202020204" pitchFamily="34" charset="0"/>
              </a:rPr>
              <a:t>dadurch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zeigt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Größe</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Eierstockreserve</a:t>
            </a:r>
            <a:r>
              <a:rPr lang="hu-HU" sz="2400" dirty="0">
                <a:latin typeface="Arial" panose="020B0604020202020204" pitchFamily="34" charset="0"/>
                <a:cs typeface="Arial" panose="020B0604020202020204" pitchFamily="34" charset="0"/>
              </a:rPr>
              <a:t> von </a:t>
            </a:r>
            <a:r>
              <a:rPr lang="hu-HU" sz="2400" dirty="0" err="1">
                <a:latin typeface="Arial" panose="020B0604020202020204" pitchFamily="34" charset="0"/>
                <a:cs typeface="Arial" panose="020B0604020202020204" pitchFamily="34" charset="0"/>
              </a:rPr>
              <a:t>Follikeln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normalerweise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hemmt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Wirkung</a:t>
            </a:r>
            <a:r>
              <a:rPr lang="hu-HU" sz="2400" dirty="0">
                <a:latin typeface="Arial" panose="020B0604020202020204" pitchFamily="34" charset="0"/>
                <a:cs typeface="Arial" panose="020B0604020202020204" pitchFamily="34" charset="0"/>
              </a:rPr>
              <a:t> von FSH, </a:t>
            </a:r>
            <a:r>
              <a:rPr lang="hu-HU" sz="2400" dirty="0" err="1">
                <a:latin typeface="Arial" panose="020B0604020202020204" pitchFamily="34" charset="0"/>
                <a:cs typeface="Arial" panose="020B0604020202020204" pitchFamily="34" charset="0"/>
              </a:rPr>
              <a:t>so</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schont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Follikeln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gegen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Follikelreifung</a:t>
            </a:r>
            <a:r>
              <a:rPr lang="hu-HU" sz="2400" dirty="0">
                <a:latin typeface="Arial" panose="020B0604020202020204" pitchFamily="34" charset="0"/>
                <a:cs typeface="Arial" panose="020B0604020202020204" pitchFamily="34" charset="0"/>
              </a:rPr>
              <a:t>.</a:t>
            </a:r>
          </a:p>
          <a:p>
            <a:pPr marL="0" indent="0">
              <a:buNone/>
              <a:defRPr/>
            </a:pPr>
            <a:endParaRPr lang="de-DE" sz="2400" dirty="0"/>
          </a:p>
          <a:p>
            <a:pPr>
              <a:buFont typeface="Monotype Sorts" pitchFamily="2" charset="2"/>
              <a:buChar char="n"/>
              <a:defRPr/>
            </a:pPr>
            <a:endParaRPr lang="de-DE" sz="2400" dirty="0"/>
          </a:p>
          <a:p>
            <a:pPr>
              <a:buNone/>
              <a:defRPr/>
            </a:pPr>
            <a:endParaRPr lang="de-DE" sz="2400" dirty="0"/>
          </a:p>
        </p:txBody>
      </p:sp>
    </p:spTree>
    <p:extLst>
      <p:ext uri="{BB962C8B-B14F-4D97-AF65-F5344CB8AC3E}">
        <p14:creationId xmlns:p14="http://schemas.microsoft.com/office/powerpoint/2010/main" val="3497473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b="1" dirty="0" err="1">
                <a:latin typeface="+mn-lt"/>
                <a:cs typeface="Arial" panose="020B0604020202020204" pitchFamily="34" charset="0"/>
              </a:rPr>
              <a:t>Abstieg</a:t>
            </a:r>
            <a:r>
              <a:rPr lang="hu-HU" b="1" dirty="0">
                <a:latin typeface="+mn-lt"/>
                <a:cs typeface="Arial" panose="020B0604020202020204" pitchFamily="34" charset="0"/>
              </a:rPr>
              <a:t> der </a:t>
            </a:r>
            <a:r>
              <a:rPr lang="hu-HU" b="1" dirty="0" err="1">
                <a:latin typeface="+mn-lt"/>
                <a:cs typeface="Arial" panose="020B0604020202020204" pitchFamily="34" charset="0"/>
              </a:rPr>
              <a:t>Gonaden</a:t>
            </a:r>
            <a:endParaRPr lang="de-DE" b="1" dirty="0">
              <a:latin typeface="+mn-lt"/>
              <a:cs typeface="Arial" panose="020B0604020202020204" pitchFamily="34" charset="0"/>
            </a:endParaRPr>
          </a:p>
        </p:txBody>
      </p:sp>
      <p:sp>
        <p:nvSpPr>
          <p:cNvPr id="3" name="Tartalom helye 2"/>
          <p:cNvSpPr>
            <a:spLocks noGrp="1"/>
          </p:cNvSpPr>
          <p:nvPr>
            <p:ph idx="1"/>
          </p:nvPr>
        </p:nvSpPr>
        <p:spPr>
          <a:xfrm>
            <a:off x="323528" y="1340768"/>
            <a:ext cx="8363272" cy="4785395"/>
          </a:xfrm>
        </p:spPr>
        <p:txBody>
          <a:bodyPr>
            <a:noAutofit/>
          </a:bodyPr>
          <a:lstStyle/>
          <a:p>
            <a:r>
              <a:rPr lang="de-DE" sz="2000" dirty="0" smtClean="0"/>
              <a:t>Die Gonaden entstehen mehr kranial von ihrer endgültigen Lage im Adult. Während Fetalzeit kommt es einen Abstieg der Gonaden. Durch den Abstieg gelingt Hoden im Hodensack. Eierstock macht eine wesentlich kürzeren Abstieg bis zum Eingang des kleinen Beckens.</a:t>
            </a:r>
          </a:p>
          <a:p>
            <a:r>
              <a:rPr lang="de-DE" sz="2000" dirty="0" smtClean="0"/>
              <a:t>Diese Bewegung der Gonaden wird durch die sog. Keimdrüsenbänder gesteuert. Von dem kranialen, bzw. kaudalem </a:t>
            </a:r>
            <a:r>
              <a:rPr lang="de-DE" sz="2000" dirty="0" err="1" smtClean="0"/>
              <a:t>Gonadenpol</a:t>
            </a:r>
            <a:r>
              <a:rPr lang="de-DE" sz="2000" dirty="0" smtClean="0"/>
              <a:t> laufen in </a:t>
            </a:r>
            <a:r>
              <a:rPr lang="de-DE" sz="2000" dirty="0" err="1" smtClean="0"/>
              <a:t>krani</a:t>
            </a:r>
            <a:r>
              <a:rPr lang="hu-HU" sz="2000" dirty="0" err="1" smtClean="0"/>
              <a:t>aler</a:t>
            </a:r>
            <a:r>
              <a:rPr lang="hu-HU" sz="2000" dirty="0" smtClean="0"/>
              <a:t>, </a:t>
            </a:r>
            <a:r>
              <a:rPr lang="hu-HU" sz="2000" dirty="0" err="1" smtClean="0"/>
              <a:t>bzw</a:t>
            </a:r>
            <a:r>
              <a:rPr lang="hu-HU" sz="2000" dirty="0" smtClean="0"/>
              <a:t>. </a:t>
            </a:r>
            <a:r>
              <a:rPr lang="de-DE" sz="2000" dirty="0" smtClean="0"/>
              <a:t>kaudaler Richtung Bänder aus.</a:t>
            </a:r>
            <a:r>
              <a:rPr lang="hu-HU" sz="2000" dirty="0" smtClean="0"/>
              <a:t> (</a:t>
            </a:r>
            <a:r>
              <a:rPr lang="hu-HU" sz="2000" dirty="0" err="1" smtClean="0"/>
              <a:t>Siehe</a:t>
            </a:r>
            <a:r>
              <a:rPr lang="hu-HU" sz="2000" dirty="0" smtClean="0"/>
              <a:t> </a:t>
            </a:r>
            <a:r>
              <a:rPr lang="hu-HU" sz="2000" dirty="0" err="1" smtClean="0"/>
              <a:t>Rinderembryo</a:t>
            </a:r>
            <a:r>
              <a:rPr lang="hu-HU" sz="2000" dirty="0" smtClean="0"/>
              <a:t> </a:t>
            </a:r>
            <a:r>
              <a:rPr lang="hu-HU" sz="2000" dirty="0" err="1" smtClean="0"/>
              <a:t>früher</a:t>
            </a:r>
            <a:r>
              <a:rPr lang="hu-HU" sz="2000" dirty="0" smtClean="0"/>
              <a:t>!)</a:t>
            </a:r>
            <a:endParaRPr lang="de-DE" sz="2000" dirty="0" smtClean="0"/>
          </a:p>
          <a:p>
            <a:r>
              <a:rPr lang="de-DE" sz="2000" dirty="0" smtClean="0"/>
              <a:t>Kaudales Keimdrüsenband des Hodens: Gubernaculum </a:t>
            </a:r>
            <a:r>
              <a:rPr lang="de-DE" sz="2000" dirty="0" err="1" smtClean="0"/>
              <a:t>testis</a:t>
            </a:r>
            <a:r>
              <a:rPr lang="de-DE" sz="2000" dirty="0" smtClean="0"/>
              <a:t>. Es verbindet kaudales Hodenpol mit dem Skrotalhaut durch d</a:t>
            </a:r>
            <a:r>
              <a:rPr lang="hu-HU" sz="2000" dirty="0" smtClean="0"/>
              <a:t>en</a:t>
            </a:r>
            <a:r>
              <a:rPr lang="de-DE" sz="2000" dirty="0" smtClean="0"/>
              <a:t> Inguinalkanal. Diese Band verschwindet praktisch mit dem kompletten Hodenabstieg. Der Rest von dieser Struktur sind: </a:t>
            </a:r>
            <a:r>
              <a:rPr lang="de-DE" sz="2000" dirty="0" err="1" smtClean="0"/>
              <a:t>Lig</a:t>
            </a:r>
            <a:r>
              <a:rPr lang="de-DE" sz="2000" dirty="0" smtClean="0"/>
              <a:t>. </a:t>
            </a:r>
            <a:r>
              <a:rPr lang="de-DE" sz="2000" dirty="0" err="1" smtClean="0"/>
              <a:t>testis</a:t>
            </a:r>
            <a:r>
              <a:rPr lang="de-DE" sz="2000" dirty="0" smtClean="0"/>
              <a:t> proprium und </a:t>
            </a:r>
            <a:r>
              <a:rPr lang="de-DE" sz="2000" dirty="0" err="1" smtClean="0"/>
              <a:t>Lig</a:t>
            </a:r>
            <a:r>
              <a:rPr lang="de-DE" sz="2000" dirty="0" smtClean="0"/>
              <a:t>. </a:t>
            </a:r>
            <a:r>
              <a:rPr lang="de-DE" sz="2000" dirty="0" err="1" smtClean="0"/>
              <a:t>epididymis</a:t>
            </a:r>
            <a:r>
              <a:rPr lang="de-DE" sz="2000" dirty="0" smtClean="0"/>
              <a:t> </a:t>
            </a:r>
            <a:r>
              <a:rPr lang="de-DE" sz="2000" dirty="0" err="1" smtClean="0"/>
              <a:t>inf.</a:t>
            </a:r>
            <a:endParaRPr lang="de-DE" sz="2000" dirty="0" smtClean="0"/>
          </a:p>
          <a:p>
            <a:r>
              <a:rPr lang="de-DE" sz="2000" dirty="0" smtClean="0"/>
              <a:t>Bei der Frau bleibt das kaudale Keimdrüsenband als  </a:t>
            </a:r>
            <a:r>
              <a:rPr lang="de-DE" sz="2000" dirty="0" err="1" smtClean="0"/>
              <a:t>Lig</a:t>
            </a:r>
            <a:r>
              <a:rPr lang="de-DE" sz="2000" dirty="0" smtClean="0"/>
              <a:t>. </a:t>
            </a:r>
            <a:r>
              <a:rPr lang="de-DE" sz="2000" dirty="0" err="1" smtClean="0"/>
              <a:t>ovari</a:t>
            </a:r>
            <a:r>
              <a:rPr lang="de-DE" sz="2000" dirty="0" smtClean="0"/>
              <a:t> proprium und </a:t>
            </a:r>
            <a:r>
              <a:rPr lang="de-DE" sz="2000" dirty="0" err="1" smtClean="0"/>
              <a:t>Lig</a:t>
            </a:r>
            <a:r>
              <a:rPr lang="de-DE" sz="2000" dirty="0" smtClean="0"/>
              <a:t>. </a:t>
            </a:r>
            <a:r>
              <a:rPr lang="de-DE" sz="2000" dirty="0" err="1" smtClean="0"/>
              <a:t>teres</a:t>
            </a:r>
            <a:r>
              <a:rPr lang="de-DE" sz="2000" dirty="0" smtClean="0"/>
              <a:t> uteri erhalten.</a:t>
            </a:r>
          </a:p>
          <a:p>
            <a:r>
              <a:rPr lang="de-DE" sz="2000" dirty="0" smtClean="0"/>
              <a:t>Es ist nur teilweise bekannt, wie das Gubernaculum den Hoden in den Hodensack herunterzieht.</a:t>
            </a:r>
            <a:endParaRPr lang="de-DE" sz="2000" dirty="0"/>
          </a:p>
        </p:txBody>
      </p:sp>
    </p:spTree>
    <p:extLst>
      <p:ext uri="{BB962C8B-B14F-4D97-AF65-F5344CB8AC3E}">
        <p14:creationId xmlns:p14="http://schemas.microsoft.com/office/powerpoint/2010/main" val="4170552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a:cs typeface="Arial" panose="020B0604020202020204" pitchFamily="34" charset="0"/>
              </a:rPr>
              <a:t>Abstieg</a:t>
            </a:r>
            <a:r>
              <a:rPr lang="hu-HU" b="1" dirty="0">
                <a:cs typeface="Arial" panose="020B0604020202020204" pitchFamily="34" charset="0"/>
              </a:rPr>
              <a:t> der </a:t>
            </a:r>
            <a:r>
              <a:rPr lang="hu-HU" b="1" dirty="0" err="1">
                <a:cs typeface="Arial" panose="020B0604020202020204" pitchFamily="34" charset="0"/>
              </a:rPr>
              <a:t>Gonaden</a:t>
            </a:r>
            <a:endParaRPr lang="hu-HU" dirty="0"/>
          </a:p>
        </p:txBody>
      </p:sp>
      <p:sp>
        <p:nvSpPr>
          <p:cNvPr id="3" name="Tartalom helye 2"/>
          <p:cNvSpPr>
            <a:spLocks noGrp="1"/>
          </p:cNvSpPr>
          <p:nvPr>
            <p:ph idx="1"/>
          </p:nvPr>
        </p:nvSpPr>
        <p:spPr/>
        <p:txBody>
          <a:bodyPr>
            <a:normAutofit/>
          </a:bodyPr>
          <a:lstStyle/>
          <a:p>
            <a:r>
              <a:rPr lang="de-DE" sz="2200" dirty="0" smtClean="0"/>
              <a:t>Hodenabstieg besteht aus zwei Phasen: erste</a:t>
            </a:r>
            <a:r>
              <a:rPr lang="hu-HU" sz="2200" dirty="0" smtClean="0"/>
              <a:t> </a:t>
            </a:r>
            <a:r>
              <a:rPr lang="hu-HU" sz="2200" dirty="0" err="1" smtClean="0"/>
              <a:t>Phase</a:t>
            </a:r>
            <a:r>
              <a:rPr lang="de-DE" sz="2200" dirty="0" smtClean="0"/>
              <a:t> ist die </a:t>
            </a:r>
            <a:r>
              <a:rPr lang="de-DE" sz="2200" b="1" dirty="0" smtClean="0"/>
              <a:t>transabdominale Phase </a:t>
            </a:r>
            <a:r>
              <a:rPr lang="de-DE" sz="2200" dirty="0" smtClean="0"/>
              <a:t>(Hoden liegt in der Bauchhöhle, ab der 7. E</a:t>
            </a:r>
            <a:r>
              <a:rPr lang="hu-HU" sz="2200" dirty="0" smtClean="0"/>
              <a:t>m</a:t>
            </a:r>
            <a:r>
              <a:rPr lang="de-DE" sz="2200" dirty="0" err="1" smtClean="0"/>
              <a:t>bryonalwoche</a:t>
            </a:r>
            <a:r>
              <a:rPr lang="de-DE" sz="2200" dirty="0" smtClean="0"/>
              <a:t> bis dem 3. Embryonalmonat, dann die Hoden wandern  bis zu dem Eingang des In</a:t>
            </a:r>
            <a:r>
              <a:rPr lang="hu-HU" sz="2200" dirty="0" smtClean="0"/>
              <a:t>g</a:t>
            </a:r>
            <a:r>
              <a:rPr lang="de-DE" sz="2200" dirty="0" smtClean="0"/>
              <a:t>uinalkanals</a:t>
            </a:r>
            <a:r>
              <a:rPr lang="hu-HU" sz="2200" dirty="0" smtClean="0"/>
              <a:t>;</a:t>
            </a:r>
            <a:r>
              <a:rPr lang="de-DE" sz="2200" dirty="0" smtClean="0"/>
              <a:t> </a:t>
            </a:r>
            <a:r>
              <a:rPr lang="hu-HU" sz="2200" dirty="0" smtClean="0"/>
              <a:t>e</a:t>
            </a:r>
            <a:r>
              <a:rPr lang="de-DE" sz="2200" dirty="0" smtClean="0"/>
              <a:t>s kommt </a:t>
            </a:r>
            <a:r>
              <a:rPr lang="hu-HU" sz="2200" dirty="0" err="1" smtClean="0"/>
              <a:t>dann</a:t>
            </a:r>
            <a:r>
              <a:rPr lang="hu-HU" sz="2200" dirty="0" smtClean="0"/>
              <a:t> </a:t>
            </a:r>
            <a:r>
              <a:rPr lang="de-DE" sz="2200" dirty="0" smtClean="0"/>
              <a:t>eine Wartezeit bis zu dem 7.Embryonalmonat), dann folgt </a:t>
            </a:r>
            <a:r>
              <a:rPr lang="hu-HU" sz="2200" dirty="0" err="1" smtClean="0"/>
              <a:t>die</a:t>
            </a:r>
            <a:endParaRPr lang="hu-HU" sz="2200" dirty="0" smtClean="0"/>
          </a:p>
          <a:p>
            <a:r>
              <a:rPr lang="de-DE" sz="2200" b="1" dirty="0" err="1" smtClean="0"/>
              <a:t>inguioskrotale</a:t>
            </a:r>
            <a:r>
              <a:rPr lang="de-DE" sz="2200" b="1" dirty="0" smtClean="0"/>
              <a:t> Phase </a:t>
            </a:r>
            <a:r>
              <a:rPr lang="de-DE" sz="2200" dirty="0" smtClean="0"/>
              <a:t>(Wanderung durch den Inguinalkanal, und in den Hodensack. Beim Geburt liegen die Hoden in dem Hodensack.</a:t>
            </a:r>
          </a:p>
          <a:p>
            <a:r>
              <a:rPr lang="de-DE" sz="2200" dirty="0" smtClean="0"/>
              <a:t>Hodenabstieg ist typisch für fast alle Säugetiere (Ausnahmen sind die Meeressäugetieren und Elefant).</a:t>
            </a:r>
          </a:p>
          <a:p>
            <a:r>
              <a:rPr lang="de-DE" sz="2200" dirty="0" smtClean="0"/>
              <a:t>Hodenabstieg ist hormonell gesteuert (transabdominale Phase durch die AMH und Insulin-like Protein3, Insl3; </a:t>
            </a:r>
            <a:r>
              <a:rPr lang="de-DE" sz="2200" dirty="0" err="1" smtClean="0"/>
              <a:t>inguioskrotale</a:t>
            </a:r>
            <a:r>
              <a:rPr lang="de-DE" sz="2200" dirty="0" smtClean="0"/>
              <a:t> Phase: durch Testosteron).</a:t>
            </a:r>
          </a:p>
          <a:p>
            <a:endParaRPr lang="de-DE" sz="2200" dirty="0" smtClean="0"/>
          </a:p>
          <a:p>
            <a:endParaRPr lang="de-DE" dirty="0"/>
          </a:p>
        </p:txBody>
      </p:sp>
    </p:spTree>
    <p:extLst>
      <p:ext uri="{BB962C8B-B14F-4D97-AF65-F5344CB8AC3E}">
        <p14:creationId xmlns:p14="http://schemas.microsoft.com/office/powerpoint/2010/main" val="3347688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1483371" y="58368"/>
            <a:ext cx="6264696" cy="6773242"/>
          </a:xfrm>
          <a:prstGeom prst="rect">
            <a:avLst/>
          </a:prstGeom>
        </p:spPr>
      </p:pic>
    </p:spTree>
    <p:extLst>
      <p:ext uri="{BB962C8B-B14F-4D97-AF65-F5344CB8AC3E}">
        <p14:creationId xmlns:p14="http://schemas.microsoft.com/office/powerpoint/2010/main" val="1206952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Die </a:t>
            </a:r>
            <a:r>
              <a:rPr lang="hu-HU" dirty="0" err="1" smtClean="0"/>
              <a:t>Entwicklung</a:t>
            </a:r>
            <a:r>
              <a:rPr lang="hu-HU" dirty="0" smtClean="0"/>
              <a:t> der </a:t>
            </a:r>
            <a:r>
              <a:rPr lang="hu-HU" dirty="0" err="1" smtClean="0"/>
              <a:t>äußeren</a:t>
            </a:r>
            <a:r>
              <a:rPr lang="hu-HU" dirty="0" smtClean="0"/>
              <a:t> </a:t>
            </a:r>
            <a:r>
              <a:rPr lang="hu-HU" dirty="0" err="1" smtClean="0"/>
              <a:t>Genitalorganen</a:t>
            </a:r>
            <a:endParaRPr lang="hu-HU" dirty="0"/>
          </a:p>
        </p:txBody>
      </p:sp>
      <p:sp>
        <p:nvSpPr>
          <p:cNvPr id="3" name="Tartalom helye 2"/>
          <p:cNvSpPr>
            <a:spLocks noGrp="1"/>
          </p:cNvSpPr>
          <p:nvPr>
            <p:ph idx="1"/>
          </p:nvPr>
        </p:nvSpPr>
        <p:spPr/>
        <p:txBody>
          <a:bodyPr>
            <a:normAutofit fontScale="70000" lnSpcReduction="20000"/>
          </a:bodyPr>
          <a:lstStyle/>
          <a:p>
            <a:r>
              <a:rPr lang="hu-HU" dirty="0" smtClean="0"/>
              <a:t>Bei der </a:t>
            </a:r>
            <a:r>
              <a:rPr lang="hu-HU" dirty="0" err="1" smtClean="0"/>
              <a:t>Öffnung</a:t>
            </a:r>
            <a:r>
              <a:rPr lang="hu-HU" dirty="0" smtClean="0"/>
              <a:t> der </a:t>
            </a:r>
            <a:r>
              <a:rPr lang="hu-HU" dirty="0" err="1" smtClean="0"/>
              <a:t>Kloake</a:t>
            </a:r>
            <a:r>
              <a:rPr lang="hu-HU" dirty="0" smtClean="0"/>
              <a:t> (</a:t>
            </a:r>
            <a:r>
              <a:rPr lang="hu-HU" dirty="0" err="1" smtClean="0"/>
              <a:t>bzw</a:t>
            </a:r>
            <a:r>
              <a:rPr lang="hu-HU" dirty="0" smtClean="0"/>
              <a:t>. </a:t>
            </a:r>
            <a:r>
              <a:rPr lang="hu-HU" dirty="0" err="1" smtClean="0"/>
              <a:t>nach</a:t>
            </a:r>
            <a:r>
              <a:rPr lang="hu-HU" dirty="0" smtClean="0"/>
              <a:t> der </a:t>
            </a:r>
            <a:r>
              <a:rPr lang="hu-HU" dirty="0" err="1" smtClean="0"/>
              <a:t>Aufteilung</a:t>
            </a:r>
            <a:r>
              <a:rPr lang="hu-HU" dirty="0" smtClean="0"/>
              <a:t> der </a:t>
            </a:r>
            <a:r>
              <a:rPr lang="hu-HU" dirty="0" err="1" smtClean="0"/>
              <a:t>Kloakenöffnung</a:t>
            </a:r>
            <a:r>
              <a:rPr lang="hu-HU" dirty="0" smtClean="0"/>
              <a:t> </a:t>
            </a:r>
            <a:r>
              <a:rPr lang="hu-HU" dirty="0" err="1" smtClean="0"/>
              <a:t>später</a:t>
            </a:r>
            <a:r>
              <a:rPr lang="hu-HU" dirty="0" smtClean="0"/>
              <a:t> in </a:t>
            </a:r>
            <a:r>
              <a:rPr lang="hu-HU" dirty="0" err="1" smtClean="0"/>
              <a:t>die</a:t>
            </a:r>
            <a:r>
              <a:rPr lang="hu-HU" dirty="0" smtClean="0"/>
              <a:t> </a:t>
            </a:r>
            <a:r>
              <a:rPr lang="hu-HU" dirty="0" err="1" smtClean="0"/>
              <a:t>Analöffnung</a:t>
            </a:r>
            <a:r>
              <a:rPr lang="hu-HU" dirty="0" smtClean="0"/>
              <a:t> und </a:t>
            </a:r>
            <a:r>
              <a:rPr lang="hu-HU" dirty="0" err="1" smtClean="0"/>
              <a:t>Urogenitalöffnung</a:t>
            </a:r>
            <a:r>
              <a:rPr lang="hu-HU" dirty="0" smtClean="0"/>
              <a:t>) </a:t>
            </a:r>
            <a:r>
              <a:rPr lang="hu-HU" dirty="0" err="1" smtClean="0"/>
              <a:t>liegen</a:t>
            </a:r>
            <a:r>
              <a:rPr lang="hu-HU" dirty="0" smtClean="0"/>
              <a:t> </a:t>
            </a:r>
            <a:r>
              <a:rPr lang="hu-HU" dirty="0" err="1" smtClean="0"/>
              <a:t>kutane</a:t>
            </a:r>
            <a:r>
              <a:rPr lang="hu-HU" dirty="0" smtClean="0"/>
              <a:t> </a:t>
            </a:r>
            <a:r>
              <a:rPr lang="hu-HU" b="1" dirty="0" err="1" smtClean="0"/>
              <a:t>Faltenpaaren</a:t>
            </a:r>
            <a:r>
              <a:rPr lang="hu-HU" dirty="0" smtClean="0"/>
              <a:t> (2 </a:t>
            </a:r>
            <a:r>
              <a:rPr lang="hu-HU" dirty="0" err="1" smtClean="0"/>
              <a:t>Stück</a:t>
            </a:r>
            <a:r>
              <a:rPr lang="hu-HU" dirty="0" smtClean="0"/>
              <a:t>) plus </a:t>
            </a:r>
            <a:r>
              <a:rPr lang="hu-HU" dirty="0" err="1" smtClean="0"/>
              <a:t>ein</a:t>
            </a:r>
            <a:r>
              <a:rPr lang="hu-HU" dirty="0" smtClean="0"/>
              <a:t> </a:t>
            </a:r>
            <a:r>
              <a:rPr lang="hu-HU" dirty="0" err="1" smtClean="0"/>
              <a:t>Höcker</a:t>
            </a:r>
            <a:r>
              <a:rPr lang="hu-HU" dirty="0" smtClean="0"/>
              <a:t> (</a:t>
            </a:r>
            <a:r>
              <a:rPr lang="hu-HU" b="1" dirty="0" err="1" smtClean="0"/>
              <a:t>Genitalhöcker</a:t>
            </a:r>
            <a:r>
              <a:rPr lang="hu-HU" dirty="0" smtClean="0"/>
              <a:t>)</a:t>
            </a:r>
            <a:r>
              <a:rPr lang="hu-HU" dirty="0" smtClean="0"/>
              <a:t>.</a:t>
            </a:r>
            <a:endParaRPr lang="hu-HU" dirty="0"/>
          </a:p>
          <a:p>
            <a:r>
              <a:rPr lang="hu-HU" dirty="0" err="1" smtClean="0"/>
              <a:t>Genitalhöcker</a:t>
            </a:r>
            <a:r>
              <a:rPr lang="hu-HU" dirty="0" smtClean="0"/>
              <a:t>: </a:t>
            </a:r>
            <a:r>
              <a:rPr lang="hu-HU" dirty="0" err="1" smtClean="0"/>
              <a:t>liegt</a:t>
            </a:r>
            <a:r>
              <a:rPr lang="hu-HU" dirty="0" smtClean="0"/>
              <a:t> </a:t>
            </a:r>
            <a:r>
              <a:rPr lang="hu-HU" dirty="0" err="1" smtClean="0"/>
              <a:t>mediansagittal</a:t>
            </a:r>
            <a:r>
              <a:rPr lang="hu-HU" dirty="0" smtClean="0"/>
              <a:t>, </a:t>
            </a:r>
            <a:r>
              <a:rPr lang="hu-HU" dirty="0" err="1" smtClean="0"/>
              <a:t>ventral</a:t>
            </a:r>
            <a:r>
              <a:rPr lang="hu-HU" dirty="0" smtClean="0"/>
              <a:t> </a:t>
            </a:r>
            <a:r>
              <a:rPr lang="hu-HU" dirty="0" err="1" smtClean="0"/>
              <a:t>zur</a:t>
            </a:r>
            <a:r>
              <a:rPr lang="hu-HU" dirty="0" smtClean="0"/>
              <a:t> </a:t>
            </a:r>
            <a:r>
              <a:rPr lang="hu-HU" dirty="0" err="1" smtClean="0"/>
              <a:t>Urogenitalöffnung</a:t>
            </a:r>
            <a:r>
              <a:rPr lang="hu-HU" dirty="0" smtClean="0"/>
              <a:t>; in </a:t>
            </a:r>
            <a:r>
              <a:rPr lang="hu-HU" dirty="0" err="1" smtClean="0"/>
              <a:t>dem</a:t>
            </a:r>
            <a:r>
              <a:rPr lang="hu-HU" dirty="0" smtClean="0"/>
              <a:t> </a:t>
            </a:r>
            <a:r>
              <a:rPr lang="hu-HU" dirty="0" err="1" smtClean="0"/>
              <a:t>weiblichen</a:t>
            </a:r>
            <a:r>
              <a:rPr lang="hu-HU" dirty="0" smtClean="0"/>
              <a:t> </a:t>
            </a:r>
            <a:r>
              <a:rPr lang="hu-HU" dirty="0" err="1" smtClean="0"/>
              <a:t>Geschlecht</a:t>
            </a:r>
            <a:r>
              <a:rPr lang="hu-HU" dirty="0" smtClean="0"/>
              <a:t> </a:t>
            </a:r>
            <a:r>
              <a:rPr lang="hu-HU" dirty="0" err="1" smtClean="0"/>
              <a:t>ist</a:t>
            </a:r>
            <a:r>
              <a:rPr lang="hu-HU" dirty="0" smtClean="0"/>
              <a:t> </a:t>
            </a:r>
            <a:r>
              <a:rPr lang="hu-HU" dirty="0" err="1" smtClean="0"/>
              <a:t>er</a:t>
            </a:r>
            <a:r>
              <a:rPr lang="hu-HU" dirty="0" smtClean="0"/>
              <a:t> </a:t>
            </a:r>
            <a:r>
              <a:rPr lang="hu-HU" dirty="0" err="1" smtClean="0"/>
              <a:t>die</a:t>
            </a:r>
            <a:r>
              <a:rPr lang="hu-HU" dirty="0" smtClean="0"/>
              <a:t> </a:t>
            </a:r>
            <a:r>
              <a:rPr lang="hu-HU" dirty="0" err="1" smtClean="0"/>
              <a:t>Anlage</a:t>
            </a:r>
            <a:r>
              <a:rPr lang="hu-HU" dirty="0" smtClean="0"/>
              <a:t> von </a:t>
            </a:r>
            <a:r>
              <a:rPr lang="hu-HU" dirty="0" err="1" smtClean="0"/>
              <a:t>Clitoris</a:t>
            </a:r>
            <a:r>
              <a:rPr lang="hu-HU" dirty="0" smtClean="0"/>
              <a:t>; in </a:t>
            </a:r>
            <a:r>
              <a:rPr lang="hu-HU" dirty="0" err="1" smtClean="0"/>
              <a:t>dem</a:t>
            </a:r>
            <a:r>
              <a:rPr lang="hu-HU" dirty="0" smtClean="0"/>
              <a:t> </a:t>
            </a:r>
            <a:r>
              <a:rPr lang="hu-HU" dirty="0" err="1" smtClean="0"/>
              <a:t>männlichen</a:t>
            </a:r>
            <a:r>
              <a:rPr lang="hu-HU" dirty="0" smtClean="0"/>
              <a:t> </a:t>
            </a:r>
            <a:r>
              <a:rPr lang="hu-HU" dirty="0" err="1" smtClean="0"/>
              <a:t>Geschlecht</a:t>
            </a:r>
            <a:r>
              <a:rPr lang="hu-HU" dirty="0" smtClean="0"/>
              <a:t>, </a:t>
            </a:r>
            <a:r>
              <a:rPr lang="hu-HU" dirty="0" err="1" smtClean="0"/>
              <a:t>dankbar</a:t>
            </a:r>
            <a:r>
              <a:rPr lang="hu-HU" dirty="0" smtClean="0"/>
              <a:t> </a:t>
            </a:r>
            <a:r>
              <a:rPr lang="hu-HU" dirty="0" err="1" smtClean="0"/>
              <a:t>dem</a:t>
            </a:r>
            <a:r>
              <a:rPr lang="hu-HU" dirty="0" smtClean="0"/>
              <a:t> </a:t>
            </a:r>
            <a:r>
              <a:rPr lang="hu-HU" dirty="0" err="1" smtClean="0"/>
              <a:t>Testosteron</a:t>
            </a:r>
            <a:r>
              <a:rPr lang="hu-HU" dirty="0" smtClean="0"/>
              <a:t>, </a:t>
            </a:r>
            <a:r>
              <a:rPr lang="hu-HU" dirty="0" err="1" smtClean="0"/>
              <a:t>bzw</a:t>
            </a:r>
            <a:r>
              <a:rPr lang="hu-HU" dirty="0" smtClean="0"/>
              <a:t>. </a:t>
            </a:r>
            <a:r>
              <a:rPr lang="hu-HU" dirty="0" err="1" smtClean="0"/>
              <a:t>Dihydrotestosteron</a:t>
            </a:r>
            <a:r>
              <a:rPr lang="hu-HU" dirty="0" smtClean="0"/>
              <a:t> </a:t>
            </a:r>
            <a:r>
              <a:rPr lang="hu-HU" dirty="0" err="1" smtClean="0"/>
              <a:t>wird</a:t>
            </a:r>
            <a:r>
              <a:rPr lang="hu-HU" dirty="0" smtClean="0"/>
              <a:t> </a:t>
            </a:r>
            <a:r>
              <a:rPr lang="hu-HU" dirty="0" err="1" smtClean="0"/>
              <a:t>er</a:t>
            </a:r>
            <a:r>
              <a:rPr lang="hu-HU" dirty="0" smtClean="0"/>
              <a:t> </a:t>
            </a:r>
            <a:r>
              <a:rPr lang="hu-HU" dirty="0" err="1" smtClean="0"/>
              <a:t>maskulinisiert</a:t>
            </a:r>
            <a:r>
              <a:rPr lang="hu-HU" dirty="0" smtClean="0"/>
              <a:t> (</a:t>
            </a:r>
            <a:r>
              <a:rPr lang="hu-HU" dirty="0" err="1" smtClean="0"/>
              <a:t>vergrößert</a:t>
            </a:r>
            <a:r>
              <a:rPr lang="hu-HU" dirty="0" smtClean="0"/>
              <a:t>), und </a:t>
            </a:r>
            <a:r>
              <a:rPr lang="hu-HU" dirty="0" err="1" smtClean="0"/>
              <a:t>bildet</a:t>
            </a:r>
            <a:r>
              <a:rPr lang="hu-HU" dirty="0" smtClean="0"/>
              <a:t> den </a:t>
            </a:r>
            <a:r>
              <a:rPr lang="hu-HU" dirty="0" err="1" smtClean="0"/>
              <a:t>Penis</a:t>
            </a:r>
            <a:r>
              <a:rPr lang="hu-HU" dirty="0" smtClean="0"/>
              <a:t>.</a:t>
            </a:r>
            <a:endParaRPr lang="hu-HU" dirty="0"/>
          </a:p>
          <a:p>
            <a:r>
              <a:rPr lang="hu-HU" dirty="0" err="1" smtClean="0"/>
              <a:t>Urogenitalfalte</a:t>
            </a:r>
            <a:r>
              <a:rPr lang="hu-HU" dirty="0" smtClean="0"/>
              <a:t> (</a:t>
            </a:r>
            <a:r>
              <a:rPr lang="hu-HU" dirty="0" err="1" smtClean="0"/>
              <a:t>Plica</a:t>
            </a:r>
            <a:r>
              <a:rPr lang="hu-HU" dirty="0" smtClean="0"/>
              <a:t> </a:t>
            </a:r>
            <a:r>
              <a:rPr lang="hu-HU" dirty="0"/>
              <a:t>urogenitalis; </a:t>
            </a:r>
            <a:r>
              <a:rPr lang="hu-HU" dirty="0" err="1" smtClean="0"/>
              <a:t>liegt</a:t>
            </a:r>
            <a:r>
              <a:rPr lang="hu-HU" dirty="0" smtClean="0"/>
              <a:t> innen), </a:t>
            </a:r>
            <a:r>
              <a:rPr lang="hu-HU" dirty="0" err="1" smtClean="0"/>
              <a:t>Faltenpaar</a:t>
            </a:r>
            <a:r>
              <a:rPr lang="hu-HU" dirty="0" smtClean="0"/>
              <a:t>, in </a:t>
            </a:r>
            <a:r>
              <a:rPr lang="hu-HU" dirty="0" err="1" smtClean="0"/>
              <a:t>dem</a:t>
            </a:r>
            <a:r>
              <a:rPr lang="hu-HU" dirty="0" smtClean="0"/>
              <a:t> </a:t>
            </a:r>
            <a:r>
              <a:rPr lang="hu-HU" dirty="0" err="1" smtClean="0"/>
              <a:t>weiblichen</a:t>
            </a:r>
            <a:r>
              <a:rPr lang="hu-HU" dirty="0" smtClean="0"/>
              <a:t> </a:t>
            </a:r>
            <a:r>
              <a:rPr lang="hu-HU" dirty="0" err="1" smtClean="0"/>
              <a:t>Geschlecht</a:t>
            </a:r>
            <a:r>
              <a:rPr lang="hu-HU" dirty="0" smtClean="0"/>
              <a:t> </a:t>
            </a:r>
            <a:r>
              <a:rPr lang="hu-HU" dirty="0" err="1" smtClean="0"/>
              <a:t>bilden</a:t>
            </a:r>
            <a:r>
              <a:rPr lang="hu-HU" dirty="0" smtClean="0"/>
              <a:t> </a:t>
            </a:r>
            <a:r>
              <a:rPr lang="hu-HU" dirty="0" err="1" smtClean="0"/>
              <a:t>sie</a:t>
            </a:r>
            <a:r>
              <a:rPr lang="hu-HU" dirty="0" smtClean="0"/>
              <a:t> </a:t>
            </a:r>
            <a:r>
              <a:rPr lang="hu-HU" dirty="0" err="1" smtClean="0"/>
              <a:t>die</a:t>
            </a:r>
            <a:r>
              <a:rPr lang="hu-HU" dirty="0" smtClean="0"/>
              <a:t> </a:t>
            </a:r>
            <a:r>
              <a:rPr lang="hu-HU" dirty="0" err="1" smtClean="0"/>
              <a:t>Labia</a:t>
            </a:r>
            <a:r>
              <a:rPr lang="hu-HU" dirty="0" smtClean="0"/>
              <a:t> </a:t>
            </a:r>
            <a:r>
              <a:rPr lang="hu-HU" dirty="0" err="1" smtClean="0"/>
              <a:t>minora</a:t>
            </a:r>
            <a:r>
              <a:rPr lang="hu-HU" dirty="0" smtClean="0"/>
              <a:t>, in </a:t>
            </a:r>
            <a:r>
              <a:rPr lang="hu-HU" dirty="0" err="1" smtClean="0"/>
              <a:t>dem</a:t>
            </a:r>
            <a:r>
              <a:rPr lang="hu-HU" dirty="0" smtClean="0"/>
              <a:t> </a:t>
            </a:r>
            <a:r>
              <a:rPr lang="hu-HU" dirty="0" err="1" smtClean="0"/>
              <a:t>männlichen</a:t>
            </a:r>
            <a:r>
              <a:rPr lang="hu-HU" dirty="0" smtClean="0"/>
              <a:t> </a:t>
            </a:r>
            <a:r>
              <a:rPr lang="hu-HU" dirty="0" err="1" smtClean="0"/>
              <a:t>das</a:t>
            </a:r>
            <a:r>
              <a:rPr lang="hu-HU" dirty="0" smtClean="0"/>
              <a:t> </a:t>
            </a:r>
            <a:r>
              <a:rPr lang="hu-HU" dirty="0" err="1" smtClean="0"/>
              <a:t>Bulbus</a:t>
            </a:r>
            <a:r>
              <a:rPr lang="hu-HU" dirty="0" smtClean="0"/>
              <a:t> </a:t>
            </a:r>
            <a:r>
              <a:rPr lang="hu-HU" dirty="0" err="1" smtClean="0"/>
              <a:t>penis</a:t>
            </a:r>
            <a:r>
              <a:rPr lang="hu-HU" dirty="0" smtClean="0"/>
              <a:t> und </a:t>
            </a:r>
            <a:r>
              <a:rPr lang="hu-HU" dirty="0" err="1" smtClean="0"/>
              <a:t>die</a:t>
            </a:r>
            <a:r>
              <a:rPr lang="hu-HU" dirty="0" smtClean="0"/>
              <a:t> Pars </a:t>
            </a:r>
            <a:r>
              <a:rPr lang="hu-HU" dirty="0" err="1"/>
              <a:t>spongiosa</a:t>
            </a:r>
            <a:r>
              <a:rPr lang="hu-HU" dirty="0"/>
              <a:t> </a:t>
            </a:r>
            <a:r>
              <a:rPr lang="hu-HU" dirty="0" err="1" smtClean="0"/>
              <a:t>urethrae</a:t>
            </a:r>
            <a:r>
              <a:rPr lang="hu-HU" dirty="0" smtClean="0"/>
              <a:t>.</a:t>
            </a:r>
            <a:endParaRPr lang="hu-HU" dirty="0"/>
          </a:p>
          <a:p>
            <a:r>
              <a:rPr lang="hu-HU" dirty="0" err="1" smtClean="0"/>
              <a:t>Labioskrotale</a:t>
            </a:r>
            <a:r>
              <a:rPr lang="hu-HU" dirty="0" smtClean="0"/>
              <a:t> </a:t>
            </a:r>
            <a:r>
              <a:rPr lang="hu-HU" dirty="0" err="1" smtClean="0"/>
              <a:t>Falte</a:t>
            </a:r>
            <a:r>
              <a:rPr lang="hu-HU" dirty="0" smtClean="0"/>
              <a:t> (</a:t>
            </a:r>
            <a:r>
              <a:rPr lang="hu-HU" dirty="0" err="1" smtClean="0"/>
              <a:t>Faltenpaar</a:t>
            </a:r>
            <a:r>
              <a:rPr lang="hu-HU" dirty="0" smtClean="0"/>
              <a:t>; </a:t>
            </a:r>
            <a:r>
              <a:rPr lang="hu-HU" dirty="0" err="1" smtClean="0"/>
              <a:t>außen</a:t>
            </a:r>
            <a:r>
              <a:rPr lang="hu-HU" dirty="0"/>
              <a:t>) in </a:t>
            </a:r>
            <a:r>
              <a:rPr lang="hu-HU" dirty="0" err="1"/>
              <a:t>dem</a:t>
            </a:r>
            <a:r>
              <a:rPr lang="hu-HU" dirty="0"/>
              <a:t> </a:t>
            </a:r>
            <a:r>
              <a:rPr lang="hu-HU" dirty="0" err="1"/>
              <a:t>weiblichen</a:t>
            </a:r>
            <a:r>
              <a:rPr lang="hu-HU" dirty="0"/>
              <a:t> </a:t>
            </a:r>
            <a:r>
              <a:rPr lang="hu-HU" dirty="0" err="1"/>
              <a:t>Geschlecht</a:t>
            </a:r>
            <a:r>
              <a:rPr lang="hu-HU" dirty="0"/>
              <a:t> </a:t>
            </a:r>
            <a:r>
              <a:rPr lang="hu-HU" dirty="0" err="1"/>
              <a:t>bilden</a:t>
            </a:r>
            <a:r>
              <a:rPr lang="hu-HU" dirty="0"/>
              <a:t> </a:t>
            </a:r>
            <a:r>
              <a:rPr lang="hu-HU" dirty="0" err="1"/>
              <a:t>sie</a:t>
            </a:r>
            <a:r>
              <a:rPr lang="hu-HU" dirty="0"/>
              <a:t> </a:t>
            </a:r>
            <a:r>
              <a:rPr lang="hu-HU" dirty="0" err="1"/>
              <a:t>die</a:t>
            </a:r>
            <a:r>
              <a:rPr lang="hu-HU" dirty="0"/>
              <a:t> </a:t>
            </a:r>
            <a:r>
              <a:rPr lang="hu-HU" dirty="0" err="1"/>
              <a:t>Labia</a:t>
            </a:r>
            <a:r>
              <a:rPr lang="hu-HU" dirty="0"/>
              <a:t> </a:t>
            </a:r>
            <a:r>
              <a:rPr lang="hu-HU" dirty="0" err="1" smtClean="0"/>
              <a:t>majora</a:t>
            </a:r>
            <a:r>
              <a:rPr lang="hu-HU" dirty="0"/>
              <a:t>, in </a:t>
            </a:r>
            <a:r>
              <a:rPr lang="hu-HU" dirty="0" err="1"/>
              <a:t>dem</a:t>
            </a:r>
            <a:r>
              <a:rPr lang="hu-HU" dirty="0"/>
              <a:t> </a:t>
            </a:r>
            <a:r>
              <a:rPr lang="hu-HU" dirty="0" err="1"/>
              <a:t>männlichen</a:t>
            </a:r>
            <a:r>
              <a:rPr lang="hu-HU" dirty="0"/>
              <a:t> </a:t>
            </a:r>
            <a:r>
              <a:rPr lang="hu-HU" dirty="0" smtClean="0"/>
              <a:t>den </a:t>
            </a:r>
            <a:r>
              <a:rPr lang="hu-HU" dirty="0" err="1" smtClean="0"/>
              <a:t>Hodensack</a:t>
            </a:r>
            <a:r>
              <a:rPr lang="hu-HU" dirty="0" smtClean="0"/>
              <a:t>.</a:t>
            </a:r>
            <a:endParaRPr lang="hu-HU" dirty="0"/>
          </a:p>
        </p:txBody>
      </p:sp>
    </p:spTree>
    <p:extLst>
      <p:ext uri="{BB962C8B-B14F-4D97-AF65-F5344CB8AC3E}">
        <p14:creationId xmlns:p14="http://schemas.microsoft.com/office/powerpoint/2010/main" val="1547883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162"/>
            <a:ext cx="9144000" cy="5873675"/>
          </a:xfrm>
          <a:prstGeom prst="rect">
            <a:avLst/>
          </a:prstGeom>
        </p:spPr>
      </p:pic>
    </p:spTree>
    <p:extLst>
      <p:ext uri="{BB962C8B-B14F-4D97-AF65-F5344CB8AC3E}">
        <p14:creationId xmlns:p14="http://schemas.microsoft.com/office/powerpoint/2010/main" val="847634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p:cNvPicPr>
            <a:picLocks noChangeAspect="1" noChangeArrowheads="1"/>
          </p:cNvPicPr>
          <p:nvPr/>
        </p:nvPicPr>
        <p:blipFill>
          <a:blip r:embed="rId3" cstate="print"/>
          <a:srcRect/>
          <a:stretch>
            <a:fillRect/>
          </a:stretch>
        </p:blipFill>
        <p:spPr bwMode="auto">
          <a:xfrm>
            <a:off x="1258888" y="0"/>
            <a:ext cx="6143625" cy="6858000"/>
          </a:xfrm>
          <a:prstGeom prst="rect">
            <a:avLst/>
          </a:prstGeom>
          <a:noFill/>
          <a:ln w="9525">
            <a:noFill/>
            <a:miter lim="800000"/>
            <a:headEnd/>
            <a:tailEnd/>
          </a:ln>
          <a:effectLst/>
        </p:spPr>
      </p:pic>
      <p:sp>
        <p:nvSpPr>
          <p:cNvPr id="3" name="Szövegdoboz 2"/>
          <p:cNvSpPr txBox="1"/>
          <p:nvPr/>
        </p:nvSpPr>
        <p:spPr>
          <a:xfrm>
            <a:off x="3923928" y="5877272"/>
            <a:ext cx="504056" cy="400110"/>
          </a:xfrm>
          <a:prstGeom prst="rect">
            <a:avLst/>
          </a:prstGeom>
          <a:noFill/>
        </p:spPr>
        <p:txBody>
          <a:bodyPr wrap="square" rtlCol="0">
            <a:spAutoFit/>
          </a:bodyPr>
          <a:lstStyle/>
          <a:p>
            <a:r>
              <a:rPr lang="hu-HU" sz="2000" b="1" dirty="0">
                <a:latin typeface="Arial" panose="020B0604020202020204" pitchFamily="34" charset="0"/>
                <a:cs typeface="Arial" panose="020B0604020202020204" pitchFamily="34" charset="0"/>
              </a:rPr>
              <a:t>♀</a:t>
            </a:r>
            <a:endParaRPr lang="hu-HU" sz="2000" b="1" dirty="0"/>
          </a:p>
        </p:txBody>
      </p:sp>
      <p:sp>
        <p:nvSpPr>
          <p:cNvPr id="4" name="Szövegdoboz 3"/>
          <p:cNvSpPr txBox="1"/>
          <p:nvPr/>
        </p:nvSpPr>
        <p:spPr>
          <a:xfrm>
            <a:off x="5663220" y="5877272"/>
            <a:ext cx="504056" cy="400110"/>
          </a:xfrm>
          <a:prstGeom prst="rect">
            <a:avLst/>
          </a:prstGeom>
          <a:noFill/>
        </p:spPr>
        <p:txBody>
          <a:bodyPr wrap="square" rtlCol="0">
            <a:spAutoFit/>
          </a:bodyPr>
          <a:lstStyle/>
          <a:p>
            <a:r>
              <a:rPr lang="hu-HU" sz="2000" b="1" dirty="0">
                <a:latin typeface="Arial" panose="020B0604020202020204" pitchFamily="34" charset="0"/>
                <a:cs typeface="Arial" panose="020B0604020202020204" pitchFamily="34" charset="0"/>
              </a:rPr>
              <a:t>♀</a:t>
            </a:r>
            <a:endParaRPr lang="hu-HU" sz="2000" b="1" dirty="0"/>
          </a:p>
        </p:txBody>
      </p:sp>
      <p:sp>
        <p:nvSpPr>
          <p:cNvPr id="5" name="Szövegdoboz 4"/>
          <p:cNvSpPr txBox="1"/>
          <p:nvPr/>
        </p:nvSpPr>
        <p:spPr>
          <a:xfrm>
            <a:off x="4307485" y="1772816"/>
            <a:ext cx="504056" cy="400110"/>
          </a:xfrm>
          <a:prstGeom prst="rect">
            <a:avLst/>
          </a:prstGeom>
          <a:noFill/>
        </p:spPr>
        <p:txBody>
          <a:bodyPr wrap="square" rtlCol="0">
            <a:spAutoFit/>
          </a:bodyPr>
          <a:lstStyle/>
          <a:p>
            <a:r>
              <a:rPr lang="hu-HU" sz="2000" b="1" dirty="0">
                <a:latin typeface="Arial" panose="020B0604020202020204" pitchFamily="34" charset="0"/>
                <a:cs typeface="Arial" panose="020B0604020202020204" pitchFamily="34" charset="0"/>
              </a:rPr>
              <a:t>♂</a:t>
            </a:r>
            <a:endParaRPr lang="hu-HU" sz="2000" b="1" dirty="0"/>
          </a:p>
        </p:txBody>
      </p:sp>
      <p:sp>
        <p:nvSpPr>
          <p:cNvPr id="6" name="Szövegdoboz 5"/>
          <p:cNvSpPr txBox="1"/>
          <p:nvPr/>
        </p:nvSpPr>
        <p:spPr>
          <a:xfrm>
            <a:off x="6084168" y="1772816"/>
            <a:ext cx="504056" cy="400110"/>
          </a:xfrm>
          <a:prstGeom prst="rect">
            <a:avLst/>
          </a:prstGeom>
          <a:noFill/>
        </p:spPr>
        <p:txBody>
          <a:bodyPr wrap="square" rtlCol="0">
            <a:spAutoFit/>
          </a:bodyPr>
          <a:lstStyle/>
          <a:p>
            <a:r>
              <a:rPr lang="hu-HU" sz="2000" b="1" dirty="0">
                <a:latin typeface="Arial" panose="020B0604020202020204" pitchFamily="34" charset="0"/>
                <a:cs typeface="Arial" panose="020B0604020202020204" pitchFamily="34" charset="0"/>
              </a:rPr>
              <a:t>♂</a:t>
            </a:r>
            <a:endParaRPr lang="hu-HU" sz="2000" b="1" dirty="0"/>
          </a:p>
        </p:txBody>
      </p:sp>
      <p:sp>
        <p:nvSpPr>
          <p:cNvPr id="2" name="Szövegdoboz 1"/>
          <p:cNvSpPr txBox="1"/>
          <p:nvPr/>
        </p:nvSpPr>
        <p:spPr>
          <a:xfrm>
            <a:off x="2843808" y="3933056"/>
            <a:ext cx="1152128" cy="261610"/>
          </a:xfrm>
          <a:prstGeom prst="rect">
            <a:avLst/>
          </a:prstGeom>
          <a:noFill/>
        </p:spPr>
        <p:txBody>
          <a:bodyPr wrap="square" rtlCol="0">
            <a:spAutoFit/>
          </a:bodyPr>
          <a:lstStyle/>
          <a:p>
            <a:r>
              <a:rPr lang="hu-HU" sz="1100" b="1" dirty="0" err="1">
                <a:solidFill>
                  <a:srgbClr val="C00000"/>
                </a:solidFill>
              </a:rPr>
              <a:t>Genitalhöcker</a:t>
            </a:r>
            <a:endParaRPr lang="hu-HU" sz="1400" b="1" dirty="0">
              <a:solidFill>
                <a:srgbClr val="C00000"/>
              </a:solidFill>
            </a:endParaRPr>
          </a:p>
        </p:txBody>
      </p:sp>
      <p:sp>
        <p:nvSpPr>
          <p:cNvPr id="8" name="Szövegdoboz 7"/>
          <p:cNvSpPr txBox="1"/>
          <p:nvPr/>
        </p:nvSpPr>
        <p:spPr>
          <a:xfrm>
            <a:off x="2943859" y="2523139"/>
            <a:ext cx="2719361" cy="261610"/>
          </a:xfrm>
          <a:prstGeom prst="rect">
            <a:avLst/>
          </a:prstGeom>
          <a:noFill/>
        </p:spPr>
        <p:txBody>
          <a:bodyPr wrap="square" rtlCol="0">
            <a:spAutoFit/>
          </a:bodyPr>
          <a:lstStyle/>
          <a:p>
            <a:r>
              <a:rPr lang="hu-HU" sz="1100" b="1" dirty="0" err="1">
                <a:solidFill>
                  <a:srgbClr val="C00000"/>
                </a:solidFill>
              </a:rPr>
              <a:t>Urogenitalfalte</a:t>
            </a:r>
            <a:r>
              <a:rPr lang="hu-HU" sz="1100" b="1" dirty="0">
                <a:solidFill>
                  <a:srgbClr val="C00000"/>
                </a:solidFill>
              </a:rPr>
              <a:t>, </a:t>
            </a:r>
            <a:r>
              <a:rPr lang="hu-HU" sz="1100" b="1" dirty="0" err="1">
                <a:solidFill>
                  <a:srgbClr val="C00000"/>
                </a:solidFill>
              </a:rPr>
              <a:t>Plica</a:t>
            </a:r>
            <a:r>
              <a:rPr lang="hu-HU" sz="1100" b="1" dirty="0">
                <a:solidFill>
                  <a:srgbClr val="C00000"/>
                </a:solidFill>
              </a:rPr>
              <a:t> </a:t>
            </a:r>
            <a:r>
              <a:rPr lang="hu-HU" sz="1100" b="1" dirty="0" err="1">
                <a:solidFill>
                  <a:srgbClr val="C00000"/>
                </a:solidFill>
              </a:rPr>
              <a:t>urogenitalis</a:t>
            </a:r>
            <a:endParaRPr lang="hu-HU" sz="1400" b="1" dirty="0">
              <a:solidFill>
                <a:srgbClr val="C00000"/>
              </a:solidFill>
            </a:endParaRPr>
          </a:p>
        </p:txBody>
      </p:sp>
      <p:sp>
        <p:nvSpPr>
          <p:cNvPr id="9" name="Szövegdoboz 8"/>
          <p:cNvSpPr txBox="1"/>
          <p:nvPr/>
        </p:nvSpPr>
        <p:spPr>
          <a:xfrm>
            <a:off x="3059832" y="3236875"/>
            <a:ext cx="2106606" cy="261610"/>
          </a:xfrm>
          <a:prstGeom prst="rect">
            <a:avLst/>
          </a:prstGeom>
          <a:noFill/>
        </p:spPr>
        <p:txBody>
          <a:bodyPr wrap="square" rtlCol="0">
            <a:spAutoFit/>
          </a:bodyPr>
          <a:lstStyle/>
          <a:p>
            <a:r>
              <a:rPr lang="hu-HU" sz="1100" b="1" dirty="0" err="1">
                <a:solidFill>
                  <a:srgbClr val="C00000"/>
                </a:solidFill>
              </a:rPr>
              <a:t>Labioskrotale</a:t>
            </a:r>
            <a:r>
              <a:rPr lang="hu-HU" sz="1100" b="1" dirty="0">
                <a:solidFill>
                  <a:srgbClr val="C00000"/>
                </a:solidFill>
              </a:rPr>
              <a:t> </a:t>
            </a:r>
            <a:r>
              <a:rPr lang="hu-HU" sz="1100" b="1" dirty="0" err="1">
                <a:solidFill>
                  <a:srgbClr val="C00000"/>
                </a:solidFill>
              </a:rPr>
              <a:t>Falte</a:t>
            </a:r>
            <a:endParaRPr lang="hu-HU" sz="1400" b="1" dirty="0">
              <a:solidFill>
                <a:srgbClr val="C00000"/>
              </a:solidFill>
            </a:endParaRPr>
          </a:p>
        </p:txBody>
      </p:sp>
      <p:sp>
        <p:nvSpPr>
          <p:cNvPr id="10" name="Szövegdoboz 9"/>
          <p:cNvSpPr txBox="1"/>
          <p:nvPr/>
        </p:nvSpPr>
        <p:spPr>
          <a:xfrm>
            <a:off x="1331640" y="1238486"/>
            <a:ext cx="2232248" cy="307777"/>
          </a:xfrm>
          <a:prstGeom prst="rect">
            <a:avLst/>
          </a:prstGeom>
          <a:noFill/>
        </p:spPr>
        <p:txBody>
          <a:bodyPr wrap="square" rtlCol="0">
            <a:spAutoFit/>
          </a:bodyPr>
          <a:lstStyle/>
          <a:p>
            <a:r>
              <a:rPr lang="hu-HU" sz="1400" b="1" dirty="0" err="1">
                <a:solidFill>
                  <a:srgbClr val="C00000"/>
                </a:solidFill>
              </a:rPr>
              <a:t>indifferentes</a:t>
            </a:r>
            <a:r>
              <a:rPr lang="hu-HU" sz="1400" b="1" dirty="0">
                <a:solidFill>
                  <a:srgbClr val="C00000"/>
                </a:solidFill>
              </a:rPr>
              <a:t> </a:t>
            </a:r>
            <a:r>
              <a:rPr lang="hu-HU" sz="1400" b="1" dirty="0" err="1">
                <a:solidFill>
                  <a:srgbClr val="C00000"/>
                </a:solidFill>
              </a:rPr>
              <a:t>Stadium</a:t>
            </a:r>
            <a:endParaRPr lang="hu-HU" b="1" dirty="0">
              <a:solidFill>
                <a:srgbClr val="C00000"/>
              </a:solidFill>
            </a:endParaRPr>
          </a:p>
        </p:txBody>
      </p:sp>
    </p:spTree>
    <p:extLst>
      <p:ext uri="{BB962C8B-B14F-4D97-AF65-F5344CB8AC3E}">
        <p14:creationId xmlns:p14="http://schemas.microsoft.com/office/powerpoint/2010/main" val="3459472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4D431DC5-90FE-4A3E-AA4F-7990CBCACA39}"/>
              </a:ext>
            </a:extLst>
          </p:cNvPr>
          <p:cNvSpPr>
            <a:spLocks noGrp="1"/>
          </p:cNvSpPr>
          <p:nvPr>
            <p:ph type="ctrTitle"/>
          </p:nvPr>
        </p:nvSpPr>
        <p:spPr/>
        <p:txBody>
          <a:bodyPr/>
          <a:lstStyle/>
          <a:p>
            <a:r>
              <a:rPr lang="hu-HU" b="1" dirty="0"/>
              <a:t>1. </a:t>
            </a:r>
            <a:r>
              <a:rPr lang="hu-HU" b="1" dirty="0" err="1"/>
              <a:t>Gonadwenentwicklung</a:t>
            </a:r>
            <a:endParaRPr lang="de-DE" b="1" dirty="0"/>
          </a:p>
        </p:txBody>
      </p:sp>
      <p:sp>
        <p:nvSpPr>
          <p:cNvPr id="5" name="Alcím 4">
            <a:extLst>
              <a:ext uri="{FF2B5EF4-FFF2-40B4-BE49-F238E27FC236}">
                <a16:creationId xmlns:a16="http://schemas.microsoft.com/office/drawing/2014/main" id="{326966B0-5E2B-4C49-87B1-11EE3C0803BD}"/>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1603429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p:cNvPicPr>
            <a:picLocks noChangeAspect="1" noChangeArrowheads="1"/>
          </p:cNvPicPr>
          <p:nvPr/>
        </p:nvPicPr>
        <p:blipFill>
          <a:blip r:embed="rId3" cstate="print"/>
          <a:srcRect/>
          <a:stretch>
            <a:fillRect/>
          </a:stretch>
        </p:blipFill>
        <p:spPr bwMode="auto">
          <a:xfrm>
            <a:off x="1911998" y="0"/>
            <a:ext cx="7199313" cy="6853238"/>
          </a:xfrm>
          <a:prstGeom prst="rect">
            <a:avLst/>
          </a:prstGeom>
          <a:noFill/>
          <a:ln w="9525">
            <a:noFill/>
            <a:miter lim="800000"/>
            <a:headEnd/>
            <a:tailEnd/>
          </a:ln>
          <a:effectLst/>
        </p:spPr>
      </p:pic>
      <p:sp>
        <p:nvSpPr>
          <p:cNvPr id="2" name="Szövegdoboz 1"/>
          <p:cNvSpPr txBox="1"/>
          <p:nvPr/>
        </p:nvSpPr>
        <p:spPr>
          <a:xfrm>
            <a:off x="107504" y="476672"/>
            <a:ext cx="1944216" cy="2585323"/>
          </a:xfrm>
          <a:prstGeom prst="rect">
            <a:avLst/>
          </a:prstGeom>
          <a:noFill/>
        </p:spPr>
        <p:txBody>
          <a:bodyPr wrap="square" rtlCol="0">
            <a:spAutoFit/>
          </a:bodyPr>
          <a:lstStyle/>
          <a:p>
            <a:r>
              <a:rPr lang="hu-HU" dirty="0" err="1" smtClean="0"/>
              <a:t>Entwicklung</a:t>
            </a:r>
            <a:r>
              <a:rPr lang="hu-HU" dirty="0" smtClean="0"/>
              <a:t> des </a:t>
            </a:r>
            <a:r>
              <a:rPr lang="hu-HU" dirty="0" err="1" smtClean="0"/>
              <a:t>Penis</a:t>
            </a:r>
            <a:r>
              <a:rPr lang="hu-HU" dirty="0" smtClean="0"/>
              <a:t> </a:t>
            </a:r>
            <a:r>
              <a:rPr lang="hu-HU" dirty="0" err="1" smtClean="0"/>
              <a:t>aus</a:t>
            </a:r>
            <a:r>
              <a:rPr lang="hu-HU" dirty="0" smtClean="0"/>
              <a:t> </a:t>
            </a:r>
            <a:r>
              <a:rPr lang="hu-HU" dirty="0" err="1" smtClean="0"/>
              <a:t>dem</a:t>
            </a:r>
            <a:r>
              <a:rPr lang="hu-HU" dirty="0" smtClean="0"/>
              <a:t> </a:t>
            </a:r>
            <a:r>
              <a:rPr lang="hu-HU" dirty="0" err="1" smtClean="0"/>
              <a:t>Genitalhöcker</a:t>
            </a:r>
            <a:r>
              <a:rPr lang="hu-HU" dirty="0" smtClean="0"/>
              <a:t> (</a:t>
            </a:r>
            <a:r>
              <a:rPr lang="hu-HU" dirty="0" err="1" smtClean="0"/>
              <a:t>Glans</a:t>
            </a:r>
            <a:r>
              <a:rPr lang="hu-HU" dirty="0" smtClean="0"/>
              <a:t> und </a:t>
            </a:r>
            <a:r>
              <a:rPr lang="hu-HU" dirty="0" err="1" smtClean="0"/>
              <a:t>die</a:t>
            </a:r>
            <a:r>
              <a:rPr lang="hu-HU" dirty="0" smtClean="0"/>
              <a:t> </a:t>
            </a:r>
            <a:r>
              <a:rPr lang="hu-HU" dirty="0" err="1" smtClean="0"/>
              <a:t>Schwellkörper</a:t>
            </a:r>
            <a:r>
              <a:rPr lang="hu-HU" dirty="0" smtClean="0"/>
              <a:t>) und den </a:t>
            </a:r>
            <a:r>
              <a:rPr lang="hu-HU" dirty="0" err="1" smtClean="0"/>
              <a:t>Urogenitalfalten</a:t>
            </a:r>
            <a:r>
              <a:rPr lang="hu-HU" dirty="0" smtClean="0"/>
              <a:t> (Pars </a:t>
            </a:r>
            <a:r>
              <a:rPr lang="hu-HU" dirty="0" err="1" smtClean="0"/>
              <a:t>spongiosa</a:t>
            </a:r>
            <a:r>
              <a:rPr lang="hu-HU" dirty="0" smtClean="0"/>
              <a:t> </a:t>
            </a:r>
            <a:r>
              <a:rPr lang="hu-HU" dirty="0" err="1" smtClean="0"/>
              <a:t>urethrae</a:t>
            </a:r>
            <a:r>
              <a:rPr lang="hu-HU" dirty="0" smtClean="0"/>
              <a:t>)</a:t>
            </a:r>
            <a:endParaRPr lang="hu-HU" dirty="0"/>
          </a:p>
        </p:txBody>
      </p:sp>
    </p:spTree>
    <p:extLst>
      <p:ext uri="{BB962C8B-B14F-4D97-AF65-F5344CB8AC3E}">
        <p14:creationId xmlns:p14="http://schemas.microsoft.com/office/powerpoint/2010/main" val="31418827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p:cNvPicPr>
            <a:picLocks noChangeAspect="1" noChangeArrowheads="1"/>
          </p:cNvPicPr>
          <p:nvPr/>
        </p:nvPicPr>
        <p:blipFill>
          <a:blip r:embed="rId3" cstate="print"/>
          <a:srcRect/>
          <a:stretch>
            <a:fillRect/>
          </a:stretch>
        </p:blipFill>
        <p:spPr bwMode="auto">
          <a:xfrm>
            <a:off x="0" y="0"/>
            <a:ext cx="5580063" cy="3487738"/>
          </a:xfrm>
          <a:prstGeom prst="rect">
            <a:avLst/>
          </a:prstGeom>
          <a:noFill/>
          <a:ln w="9525">
            <a:noFill/>
            <a:miter lim="800000"/>
            <a:headEnd/>
            <a:tailEnd/>
          </a:ln>
          <a:effectLst/>
        </p:spPr>
      </p:pic>
      <p:pic>
        <p:nvPicPr>
          <p:cNvPr id="169989" name="Picture 5"/>
          <p:cNvPicPr>
            <a:picLocks noChangeAspect="1" noChangeArrowheads="1"/>
          </p:cNvPicPr>
          <p:nvPr/>
        </p:nvPicPr>
        <p:blipFill>
          <a:blip r:embed="rId4" cstate="print"/>
          <a:srcRect/>
          <a:stretch>
            <a:fillRect/>
          </a:stretch>
        </p:blipFill>
        <p:spPr bwMode="auto">
          <a:xfrm>
            <a:off x="4211638" y="2749550"/>
            <a:ext cx="4932362" cy="4108450"/>
          </a:xfrm>
          <a:prstGeom prst="rect">
            <a:avLst/>
          </a:prstGeom>
          <a:noFill/>
          <a:ln w="9525">
            <a:noFill/>
            <a:miter lim="800000"/>
            <a:headEnd/>
            <a:tailEnd/>
          </a:ln>
          <a:effectLst/>
        </p:spPr>
      </p:pic>
    </p:spTree>
    <p:extLst>
      <p:ext uri="{BB962C8B-B14F-4D97-AF65-F5344CB8AC3E}">
        <p14:creationId xmlns:p14="http://schemas.microsoft.com/office/powerpoint/2010/main" val="2333703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p:cNvPicPr>
            <a:picLocks noChangeAspect="1" noChangeArrowheads="1"/>
          </p:cNvPicPr>
          <p:nvPr/>
        </p:nvPicPr>
        <p:blipFill>
          <a:blip r:embed="rId3" cstate="print"/>
          <a:srcRect/>
          <a:stretch>
            <a:fillRect/>
          </a:stretch>
        </p:blipFill>
        <p:spPr bwMode="auto">
          <a:xfrm>
            <a:off x="179388" y="188913"/>
            <a:ext cx="6624637" cy="5051425"/>
          </a:xfrm>
          <a:prstGeom prst="rect">
            <a:avLst/>
          </a:prstGeom>
          <a:noFill/>
          <a:ln w="9525">
            <a:noFill/>
            <a:miter lim="800000"/>
            <a:headEnd/>
            <a:tailEnd/>
          </a:ln>
          <a:effectLst/>
        </p:spPr>
      </p:pic>
    </p:spTree>
    <p:extLst>
      <p:ext uri="{BB962C8B-B14F-4D97-AF65-F5344CB8AC3E}">
        <p14:creationId xmlns:p14="http://schemas.microsoft.com/office/powerpoint/2010/main" val="580212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b="1" dirty="0" err="1"/>
              <a:t>Fehlbildungen</a:t>
            </a:r>
            <a:endParaRPr lang="hu-HU" b="1"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23887041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dirty="0" err="1"/>
              <a:t>Persistierendes</a:t>
            </a:r>
            <a:r>
              <a:rPr lang="hu-HU" dirty="0"/>
              <a:t> Müller-Gang-</a:t>
            </a:r>
            <a:r>
              <a:rPr lang="hu-HU" dirty="0" err="1"/>
              <a:t>Syndrom</a:t>
            </a:r>
            <a:endParaRPr lang="hu-HU" dirty="0"/>
          </a:p>
        </p:txBody>
      </p:sp>
      <p:sp>
        <p:nvSpPr>
          <p:cNvPr id="5" name="Alcím 4"/>
          <p:cNvSpPr>
            <a:spLocks noGrp="1"/>
          </p:cNvSpPr>
          <p:nvPr>
            <p:ph type="subTitle" idx="1"/>
          </p:nvPr>
        </p:nvSpPr>
        <p:spPr/>
        <p:txBody>
          <a:bodyPr/>
          <a:lstStyle/>
          <a:p>
            <a:endParaRPr lang="hu-HU"/>
          </a:p>
        </p:txBody>
      </p:sp>
    </p:spTree>
    <p:extLst>
      <p:ext uri="{BB962C8B-B14F-4D97-AF65-F5344CB8AC3E}">
        <p14:creationId xmlns:p14="http://schemas.microsoft.com/office/powerpoint/2010/main" val="14832540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4"/>
          <p:cNvSpPr txBox="1">
            <a:spLocks noChangeArrowheads="1"/>
          </p:cNvSpPr>
          <p:nvPr/>
        </p:nvSpPr>
        <p:spPr bwMode="auto">
          <a:xfrm>
            <a:off x="2195736" y="6309320"/>
            <a:ext cx="5040858" cy="366713"/>
          </a:xfrm>
          <a:prstGeom prst="rect">
            <a:avLst/>
          </a:prstGeom>
          <a:noFill/>
          <a:ln w="9525">
            <a:noFill/>
            <a:miter lim="800000"/>
            <a:headEnd/>
            <a:tailEnd/>
          </a:ln>
        </p:spPr>
        <p:txBody>
          <a:bodyPr wrap="square">
            <a:spAutoFit/>
          </a:bodyPr>
          <a:lstStyle/>
          <a:p>
            <a:pPr eaLnBrk="0" hangingPunct="0">
              <a:spcBef>
                <a:spcPct val="50000"/>
              </a:spcBef>
            </a:pPr>
            <a:r>
              <a:rPr lang="hu-HU" dirty="0" err="1"/>
              <a:t>Persistierendes</a:t>
            </a:r>
            <a:r>
              <a:rPr lang="hu-HU" dirty="0"/>
              <a:t> Müller-Gang </a:t>
            </a:r>
            <a:r>
              <a:rPr lang="hu-HU" dirty="0" err="1"/>
              <a:t>Syndrom</a:t>
            </a:r>
            <a:r>
              <a:rPr lang="hu-HU" dirty="0"/>
              <a:t> (PMDS)</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8680"/>
            <a:ext cx="9144000" cy="5120640"/>
          </a:xfrm>
          <a:prstGeom prst="rect">
            <a:avLst/>
          </a:prstGeom>
        </p:spPr>
      </p:pic>
    </p:spTree>
    <p:extLst>
      <p:ext uri="{BB962C8B-B14F-4D97-AF65-F5344CB8AC3E}">
        <p14:creationId xmlns:p14="http://schemas.microsoft.com/office/powerpoint/2010/main" val="28708481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g03mr02c6x"/>
          <p:cNvPicPr>
            <a:picLocks noChangeAspect="1" noChangeArrowheads="1"/>
          </p:cNvPicPr>
          <p:nvPr/>
        </p:nvPicPr>
        <p:blipFill>
          <a:blip r:embed="rId2" cstate="print"/>
          <a:srcRect/>
          <a:stretch>
            <a:fillRect/>
          </a:stretch>
        </p:blipFill>
        <p:spPr bwMode="auto">
          <a:xfrm>
            <a:off x="0" y="0"/>
            <a:ext cx="9144000" cy="6515100"/>
          </a:xfrm>
          <a:prstGeom prst="rect">
            <a:avLst/>
          </a:prstGeom>
          <a:noFill/>
          <a:ln w="9525">
            <a:noFill/>
            <a:miter lim="800000"/>
            <a:headEnd/>
            <a:tailEnd/>
          </a:ln>
        </p:spPr>
      </p:pic>
      <p:sp>
        <p:nvSpPr>
          <p:cNvPr id="89090" name="Text Box 3"/>
          <p:cNvSpPr txBox="1">
            <a:spLocks noChangeArrowheads="1"/>
          </p:cNvSpPr>
          <p:nvPr/>
        </p:nvSpPr>
        <p:spPr bwMode="auto">
          <a:xfrm>
            <a:off x="457200" y="6096000"/>
            <a:ext cx="8458200" cy="1054100"/>
          </a:xfrm>
          <a:prstGeom prst="rect">
            <a:avLst/>
          </a:prstGeom>
          <a:noFill/>
          <a:ln w="9525">
            <a:noFill/>
            <a:miter lim="800000"/>
            <a:headEnd/>
            <a:tailEnd/>
          </a:ln>
        </p:spPr>
        <p:txBody>
          <a:bodyPr>
            <a:spAutoFit/>
          </a:bodyPr>
          <a:lstStyle/>
          <a:p>
            <a:pPr eaLnBrk="0" hangingPunct="0"/>
            <a:r>
              <a:rPr lang="hu-HU" b="1" dirty="0" err="1">
                <a:latin typeface="Arial" panose="020B0604020202020204" pitchFamily="34" charset="0"/>
                <a:cs typeface="Arial" panose="020B0604020202020204" pitchFamily="34" charset="0"/>
              </a:rPr>
              <a:t>Figure</a:t>
            </a:r>
            <a:r>
              <a:rPr lang="hu-HU" b="1" dirty="0">
                <a:latin typeface="Arial" panose="020B0604020202020204" pitchFamily="34" charset="0"/>
                <a:cs typeface="Arial" panose="020B0604020202020204" pitchFamily="34" charset="0"/>
              </a:rPr>
              <a:t> 6.</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Intraoperative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photograph</a:t>
            </a:r>
            <a:r>
              <a:rPr lang="hu-HU" dirty="0">
                <a:latin typeface="Arial" panose="020B0604020202020204" pitchFamily="34" charset="0"/>
                <a:cs typeface="Arial" panose="020B0604020202020204" pitchFamily="34" charset="0"/>
              </a:rPr>
              <a:t> shows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uterus (</a:t>
            </a:r>
            <a:r>
              <a:rPr lang="hu-HU" dirty="0" err="1">
                <a:latin typeface="Arial" panose="020B0604020202020204" pitchFamily="34" charset="0"/>
                <a:cs typeface="Arial" panose="020B0604020202020204" pitchFamily="34" charset="0"/>
              </a:rPr>
              <a:t>curved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open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arrow</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right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fallopian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tube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straight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open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arrow</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right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testis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solid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arrow</a:t>
            </a:r>
            <a:r>
              <a:rPr lang="hu-HU" dirty="0">
                <a:latin typeface="Arial" panose="020B0604020202020204" pitchFamily="34" charset="0"/>
                <a:cs typeface="Arial" panose="020B0604020202020204" pitchFamily="34" charset="0"/>
              </a:rPr>
              <a:t>).</a:t>
            </a:r>
          </a:p>
          <a:p>
            <a:pPr eaLnBrk="0" hangingPunct="0">
              <a:spcBef>
                <a:spcPct val="50000"/>
              </a:spcBef>
            </a:pPr>
            <a:endParaRPr lang="hu-HU" dirty="0">
              <a:solidFill>
                <a:srgbClr val="FFFFFF"/>
              </a:solidFill>
            </a:endParaRPr>
          </a:p>
        </p:txBody>
      </p:sp>
      <p:sp>
        <p:nvSpPr>
          <p:cNvPr id="89091" name="Text Box 5"/>
          <p:cNvSpPr txBox="1">
            <a:spLocks noChangeArrowheads="1"/>
          </p:cNvSpPr>
          <p:nvPr/>
        </p:nvSpPr>
        <p:spPr bwMode="auto">
          <a:xfrm>
            <a:off x="900113" y="115888"/>
            <a:ext cx="6481762" cy="366712"/>
          </a:xfrm>
          <a:prstGeom prst="rect">
            <a:avLst/>
          </a:prstGeom>
          <a:noFill/>
          <a:ln w="9525">
            <a:noFill/>
            <a:miter lim="800000"/>
            <a:headEnd/>
            <a:tailEnd/>
          </a:ln>
        </p:spPr>
        <p:txBody>
          <a:bodyPr>
            <a:spAutoFit/>
          </a:bodyPr>
          <a:lstStyle/>
          <a:p>
            <a:pPr eaLnBrk="0" hangingPunct="0">
              <a:spcBef>
                <a:spcPct val="50000"/>
              </a:spcBef>
            </a:pPr>
            <a:r>
              <a:rPr lang="hu-HU"/>
              <a:t>Persistent Mullerian duct syndrome (PMDS)</a:t>
            </a:r>
          </a:p>
        </p:txBody>
      </p:sp>
      <p:sp>
        <p:nvSpPr>
          <p:cNvPr id="89092" name="Text Box 6"/>
          <p:cNvSpPr txBox="1">
            <a:spLocks noChangeArrowheads="1"/>
          </p:cNvSpPr>
          <p:nvPr/>
        </p:nvSpPr>
        <p:spPr bwMode="auto">
          <a:xfrm>
            <a:off x="6815051" y="6618288"/>
            <a:ext cx="2555875" cy="214312"/>
          </a:xfrm>
          <a:prstGeom prst="rect">
            <a:avLst/>
          </a:prstGeom>
          <a:noFill/>
          <a:ln w="9525">
            <a:noFill/>
            <a:miter lim="800000"/>
            <a:headEnd/>
            <a:tailEnd/>
          </a:ln>
        </p:spPr>
        <p:txBody>
          <a:bodyPr>
            <a:spAutoFit/>
          </a:bodyPr>
          <a:lstStyle/>
          <a:p>
            <a:pPr eaLnBrk="0" hangingPunct="0">
              <a:spcBef>
                <a:spcPct val="50000"/>
              </a:spcBef>
            </a:pPr>
            <a:r>
              <a:rPr lang="hu-HU" sz="800" dirty="0" err="1"/>
              <a:t>Dekker</a:t>
            </a:r>
            <a:r>
              <a:rPr lang="hu-HU" sz="800" dirty="0"/>
              <a:t>, </a:t>
            </a:r>
            <a:r>
              <a:rPr lang="hu-HU" sz="800" b="1" dirty="0" err="1"/>
              <a:t>RadioGraphics</a:t>
            </a:r>
            <a:r>
              <a:rPr lang="hu-HU" sz="800" b="1" dirty="0"/>
              <a:t> 2003; </a:t>
            </a:r>
            <a:r>
              <a:rPr lang="hu-HU" sz="800" dirty="0"/>
              <a:t>23:309–313</a:t>
            </a:r>
          </a:p>
        </p:txBody>
      </p:sp>
    </p:spTree>
    <p:extLst>
      <p:ext uri="{BB962C8B-B14F-4D97-AF65-F5344CB8AC3E}">
        <p14:creationId xmlns:p14="http://schemas.microsoft.com/office/powerpoint/2010/main" val="1305453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descr="a05fig06"/>
          <p:cNvPicPr>
            <a:picLocks noChangeAspect="1" noChangeArrowheads="1"/>
          </p:cNvPicPr>
          <p:nvPr/>
        </p:nvPicPr>
        <p:blipFill>
          <a:blip r:embed="rId2" cstate="print"/>
          <a:srcRect/>
          <a:stretch>
            <a:fillRect/>
          </a:stretch>
        </p:blipFill>
        <p:spPr bwMode="auto">
          <a:xfrm>
            <a:off x="533400" y="0"/>
            <a:ext cx="6858000" cy="6702425"/>
          </a:xfrm>
          <a:prstGeom prst="rect">
            <a:avLst/>
          </a:prstGeom>
          <a:noFill/>
          <a:ln w="9525">
            <a:noFill/>
            <a:miter lim="800000"/>
            <a:headEnd/>
            <a:tailEnd/>
          </a:ln>
        </p:spPr>
      </p:pic>
      <p:sp>
        <p:nvSpPr>
          <p:cNvPr id="2" name="Téglalap 1"/>
          <p:cNvSpPr/>
          <p:nvPr/>
        </p:nvSpPr>
        <p:spPr>
          <a:xfrm>
            <a:off x="2699792" y="0"/>
            <a:ext cx="1872208" cy="2606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Téglalap 3"/>
          <p:cNvSpPr/>
          <p:nvPr/>
        </p:nvSpPr>
        <p:spPr>
          <a:xfrm>
            <a:off x="2627784" y="3220888"/>
            <a:ext cx="2232248" cy="2801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727440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b="1" dirty="0" err="1"/>
              <a:t>Hermaphroditismus</a:t>
            </a:r>
            <a:endParaRPr lang="hu-HU" b="1"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3863296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26"/>
          <p:cNvSpPr>
            <a:spLocks noGrp="1" noChangeArrowheads="1"/>
          </p:cNvSpPr>
          <p:nvPr>
            <p:ph type="title"/>
          </p:nvPr>
        </p:nvSpPr>
        <p:spPr>
          <a:xfrm>
            <a:off x="827088" y="404813"/>
            <a:ext cx="7772400" cy="1143000"/>
          </a:xfrm>
        </p:spPr>
        <p:txBody>
          <a:bodyPr/>
          <a:lstStyle/>
          <a:p>
            <a:pPr>
              <a:defRPr/>
            </a:pPr>
            <a:r>
              <a:rPr lang="hu-HU" b="1" dirty="0" err="1"/>
              <a:t>Wahres</a:t>
            </a:r>
            <a:r>
              <a:rPr lang="hu-HU" b="1" dirty="0"/>
              <a:t> </a:t>
            </a:r>
            <a:r>
              <a:rPr lang="hu-HU" b="1" dirty="0" err="1"/>
              <a:t>Hermaphroditismus</a:t>
            </a:r>
            <a:endParaRPr lang="de-DE" b="1" dirty="0"/>
          </a:p>
        </p:txBody>
      </p:sp>
      <p:sp>
        <p:nvSpPr>
          <p:cNvPr id="99331" name="Rectangle 1027"/>
          <p:cNvSpPr>
            <a:spLocks noGrp="1" noChangeArrowheads="1"/>
          </p:cNvSpPr>
          <p:nvPr>
            <p:ph idx="1"/>
          </p:nvPr>
        </p:nvSpPr>
        <p:spPr/>
        <p:txBody>
          <a:bodyPr>
            <a:normAutofit/>
          </a:bodyPr>
          <a:lstStyle/>
          <a:p>
            <a:pPr>
              <a:defRPr/>
            </a:pPr>
            <a:r>
              <a:rPr lang="hu-HU" sz="2400" dirty="0" err="1">
                <a:latin typeface="Arial" panose="020B0604020202020204" pitchFamily="34" charset="0"/>
                <a:cs typeface="Arial" panose="020B0604020202020204" pitchFamily="34" charset="0"/>
              </a:rPr>
              <a:t>Hermaphroditismus</a:t>
            </a:r>
            <a:r>
              <a:rPr lang="hu-HU" sz="2400" dirty="0">
                <a:latin typeface="Arial" panose="020B0604020202020204" pitchFamily="34" charset="0"/>
                <a:cs typeface="Arial" panose="020B0604020202020204" pitchFamily="34" charset="0"/>
              </a:rPr>
              <a:t> (HA): es </a:t>
            </a:r>
            <a:r>
              <a:rPr lang="hu-HU" sz="2400" dirty="0" err="1">
                <a:latin typeface="Arial" panose="020B0604020202020204" pitchFamily="34" charset="0"/>
                <a:cs typeface="Arial" panose="020B0604020202020204" pitchFamily="34" charset="0"/>
              </a:rPr>
              <a:t>gibt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wahres</a:t>
            </a:r>
            <a:r>
              <a:rPr lang="hu-HU" sz="2400" dirty="0">
                <a:latin typeface="Arial" panose="020B0604020202020204" pitchFamily="34" charset="0"/>
                <a:cs typeface="Arial" panose="020B0604020202020204" pitchFamily="34" charset="0"/>
              </a:rPr>
              <a:t> und </a:t>
            </a:r>
            <a:r>
              <a:rPr lang="hu-HU" sz="2400" dirty="0" err="1">
                <a:latin typeface="Arial" panose="020B0604020202020204" pitchFamily="34" charset="0"/>
                <a:cs typeface="Arial" panose="020B0604020202020204" pitchFamily="34" charset="0"/>
              </a:rPr>
              <a:t>Pseudo-HA</a:t>
            </a:r>
            <a:endParaRPr lang="hu-HU" sz="2400" dirty="0">
              <a:latin typeface="Arial" panose="020B0604020202020204" pitchFamily="34" charset="0"/>
              <a:cs typeface="Arial" panose="020B0604020202020204" pitchFamily="34" charset="0"/>
            </a:endParaRPr>
          </a:p>
          <a:p>
            <a:pPr>
              <a:defRPr/>
            </a:pPr>
            <a:r>
              <a:rPr lang="hu-HU" sz="2400" b="1" dirty="0" err="1">
                <a:latin typeface="Arial" panose="020B0604020202020204" pitchFamily="34" charset="0"/>
                <a:cs typeface="Arial" panose="020B0604020202020204" pitchFamily="34" charset="0"/>
              </a:rPr>
              <a:t>Wahres</a:t>
            </a:r>
            <a:r>
              <a:rPr lang="hu-HU" sz="2400" b="1" dirty="0">
                <a:latin typeface="Arial" panose="020B0604020202020204" pitchFamily="34" charset="0"/>
                <a:cs typeface="Arial" panose="020B0604020202020204" pitchFamily="34" charset="0"/>
              </a:rPr>
              <a:t> HA</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Patient</a:t>
            </a:r>
            <a:r>
              <a:rPr lang="hu-HU" sz="2400" dirty="0">
                <a:latin typeface="Arial" panose="020B0604020202020204" pitchFamily="34" charset="0"/>
                <a:cs typeface="Arial" panose="020B0604020202020204" pitchFamily="34" charset="0"/>
              </a:rPr>
              <a:t>/In </a:t>
            </a:r>
            <a:r>
              <a:rPr lang="hu-HU" sz="2400" dirty="0" err="1">
                <a:latin typeface="Arial" panose="020B0604020202020204" pitchFamily="34" charset="0"/>
                <a:cs typeface="Arial" panose="020B0604020202020204" pitchFamily="34" charset="0"/>
              </a:rPr>
              <a:t>besitzt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Hoden</a:t>
            </a:r>
            <a:r>
              <a:rPr lang="hu-HU" sz="2400" dirty="0">
                <a:latin typeface="Arial" panose="020B0604020202020204" pitchFamily="34" charset="0"/>
                <a:cs typeface="Arial" panose="020B0604020202020204" pitchFamily="34" charset="0"/>
              </a:rPr>
              <a:t> </a:t>
            </a:r>
            <a:r>
              <a:rPr lang="hu-HU" sz="2400" b="1" dirty="0">
                <a:latin typeface="Arial" panose="020B0604020202020204" pitchFamily="34" charset="0"/>
                <a:cs typeface="Arial" panose="020B0604020202020204" pitchFamily="34" charset="0"/>
              </a:rPr>
              <a:t>und </a:t>
            </a:r>
            <a:r>
              <a:rPr lang="hu-HU" sz="2400" dirty="0" err="1">
                <a:latin typeface="Arial" panose="020B0604020202020204" pitchFamily="34" charset="0"/>
                <a:cs typeface="Arial" panose="020B0604020202020204" pitchFamily="34" charset="0"/>
              </a:rPr>
              <a:t>Eierstock</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z.B</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einen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auf</a:t>
            </a:r>
            <a:r>
              <a:rPr lang="hu-HU" sz="2400" dirty="0">
                <a:latin typeface="Arial" panose="020B0604020202020204" pitchFamily="34" charset="0"/>
                <a:cs typeface="Arial" panose="020B0604020202020204" pitchFamily="34" charset="0"/>
              </a:rPr>
              <a:t> der linken </a:t>
            </a:r>
            <a:r>
              <a:rPr lang="hu-HU" sz="2400" dirty="0" err="1">
                <a:latin typeface="Arial" panose="020B0604020202020204" pitchFamily="34" charset="0"/>
                <a:cs typeface="Arial" panose="020B0604020202020204" pitchFamily="34" charset="0"/>
              </a:rPr>
              <a:t>Seite</a:t>
            </a:r>
            <a:r>
              <a:rPr lang="hu-HU" sz="2400" dirty="0">
                <a:latin typeface="Arial" panose="020B0604020202020204" pitchFamily="34" charset="0"/>
                <a:cs typeface="Arial" panose="020B0604020202020204" pitchFamily="34" charset="0"/>
              </a:rPr>
              <a:t> und den </a:t>
            </a:r>
            <a:r>
              <a:rPr lang="hu-HU" sz="2400" dirty="0" err="1">
                <a:latin typeface="Arial" panose="020B0604020202020204" pitchFamily="34" charset="0"/>
                <a:cs typeface="Arial" panose="020B0604020202020204" pitchFamily="34" charset="0"/>
              </a:rPr>
              <a:t>anderen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auf</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rechten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Seite</a:t>
            </a:r>
            <a:r>
              <a:rPr lang="hu-HU" sz="2400" dirty="0">
                <a:latin typeface="Arial" panose="020B0604020202020204" pitchFamily="34" charset="0"/>
                <a:cs typeface="Arial" panose="020B0604020202020204" pitchFamily="34" charset="0"/>
              </a:rPr>
              <a:t>. Oder </a:t>
            </a:r>
            <a:r>
              <a:rPr lang="hu-HU" sz="2400" dirty="0" err="1">
                <a:latin typeface="Arial" panose="020B0604020202020204" pitchFamily="34" charset="0"/>
                <a:cs typeface="Arial" panose="020B0604020202020204" pitchFamily="34" charset="0"/>
              </a:rPr>
              <a:t>er</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sie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besitzt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Gonaden</a:t>
            </a:r>
            <a:r>
              <a:rPr lang="hu-HU" sz="2400" dirty="0">
                <a:latin typeface="Arial" panose="020B0604020202020204" pitchFamily="34" charset="0"/>
                <a:cs typeface="Arial" panose="020B0604020202020204" pitchFamily="34" charset="0"/>
              </a:rPr>
              <a:t>, die </a:t>
            </a:r>
            <a:r>
              <a:rPr lang="hu-HU" sz="2400" dirty="0" err="1">
                <a:latin typeface="Arial" panose="020B0604020202020204" pitchFamily="34" charset="0"/>
                <a:cs typeface="Arial" panose="020B0604020202020204" pitchFamily="34" charset="0"/>
              </a:rPr>
              <a:t>beide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Gewebe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enthalten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Ovotestis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Erklärung</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Genotyp</a:t>
            </a:r>
            <a:r>
              <a:rPr lang="hu-HU" sz="2400" dirty="0">
                <a:latin typeface="Arial" panose="020B0604020202020204" pitchFamily="34" charset="0"/>
                <a:cs typeface="Arial" panose="020B0604020202020204" pitchFamily="34" charset="0"/>
              </a:rPr>
              <a:t> der/des </a:t>
            </a:r>
            <a:r>
              <a:rPr lang="hu-HU" sz="2400" dirty="0" err="1">
                <a:latin typeface="Arial" panose="020B0604020202020204" pitchFamily="34" charset="0"/>
                <a:cs typeface="Arial" panose="020B0604020202020204" pitchFamily="34" charset="0"/>
              </a:rPr>
              <a:t>Patienten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ist</a:t>
            </a:r>
            <a:r>
              <a:rPr lang="hu-HU" sz="2400" dirty="0">
                <a:latin typeface="Arial" panose="020B0604020202020204" pitchFamily="34" charset="0"/>
                <a:cs typeface="Arial" panose="020B0604020202020204" pitchFamily="34" charset="0"/>
              </a:rPr>
              <a:t> XX, </a:t>
            </a:r>
            <a:r>
              <a:rPr lang="hu-HU" sz="2400" dirty="0" err="1">
                <a:latin typeface="Arial" panose="020B0604020202020204" pitchFamily="34" charset="0"/>
                <a:cs typeface="Arial" panose="020B0604020202020204" pitchFamily="34" charset="0"/>
              </a:rPr>
              <a:t>aber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das</a:t>
            </a:r>
            <a:r>
              <a:rPr lang="hu-HU" sz="2400" dirty="0">
                <a:latin typeface="Arial" panose="020B0604020202020204" pitchFamily="34" charset="0"/>
                <a:cs typeface="Arial" panose="020B0604020202020204" pitchFamily="34" charset="0"/>
              </a:rPr>
              <a:t> </a:t>
            </a:r>
            <a:r>
              <a:rPr lang="hu-HU" sz="2400" b="1" dirty="0">
                <a:latin typeface="Arial" panose="020B0604020202020204" pitchFamily="34" charset="0"/>
                <a:cs typeface="Arial" panose="020B0604020202020204" pitchFamily="34" charset="0"/>
              </a:rPr>
              <a:t>SRY </a:t>
            </a:r>
            <a:r>
              <a:rPr lang="hu-HU" sz="2400" dirty="0" err="1">
                <a:latin typeface="Arial" panose="020B0604020202020204" pitchFamily="34" charset="0"/>
                <a:cs typeface="Arial" panose="020B0604020202020204" pitchFamily="34" charset="0"/>
              </a:rPr>
              <a:t>Gen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wurde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auf</a:t>
            </a:r>
            <a:r>
              <a:rPr lang="hu-HU" sz="2400" dirty="0">
                <a:latin typeface="Arial" panose="020B0604020202020204" pitchFamily="34" charset="0"/>
                <a:cs typeface="Arial" panose="020B0604020202020204" pitchFamily="34" charset="0"/>
              </a:rPr>
              <a:t> die </a:t>
            </a:r>
            <a:r>
              <a:rPr lang="hu-HU" sz="2400" dirty="0" err="1">
                <a:latin typeface="Arial" panose="020B0604020202020204" pitchFamily="34" charset="0"/>
                <a:cs typeface="Arial" panose="020B0604020202020204" pitchFamily="34" charset="0"/>
              </a:rPr>
              <a:t>eine</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beiden</a:t>
            </a:r>
            <a:r>
              <a:rPr lang="hu-HU" sz="2400" dirty="0">
                <a:latin typeface="Arial" panose="020B0604020202020204" pitchFamily="34" charset="0"/>
                <a:cs typeface="Arial" panose="020B0604020202020204" pitchFamily="34" charset="0"/>
              </a:rPr>
              <a:t> </a:t>
            </a:r>
            <a:r>
              <a:rPr lang="hu-HU" sz="2400" b="1" dirty="0">
                <a:latin typeface="Arial" panose="020B0604020202020204" pitchFamily="34" charset="0"/>
                <a:cs typeface="Arial" panose="020B0604020202020204" pitchFamily="34" charset="0"/>
              </a:rPr>
              <a:t>X-</a:t>
            </a:r>
            <a:r>
              <a:rPr lang="hu-HU" sz="2400" b="1" dirty="0" err="1">
                <a:latin typeface="Arial" panose="020B0604020202020204" pitchFamily="34" charset="0"/>
                <a:cs typeface="Arial" panose="020B0604020202020204" pitchFamily="34" charset="0"/>
              </a:rPr>
              <a:t>Chromosome</a:t>
            </a:r>
            <a:r>
              <a:rPr lang="hu-HU" sz="2400" b="1"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verlagert</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Translokation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X-Chromosome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Inaktivierung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resultiert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einem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Mosaik</a:t>
            </a:r>
            <a:r>
              <a:rPr lang="hu-HU" sz="2400" dirty="0">
                <a:latin typeface="Arial" panose="020B0604020202020204" pitchFamily="34" charset="0"/>
                <a:cs typeface="Arial" panose="020B0604020202020204" pitchFamily="34" charset="0"/>
              </a:rPr>
              <a:t>. </a:t>
            </a:r>
          </a:p>
          <a:p>
            <a:pPr>
              <a:defRPr/>
            </a:pPr>
            <a:r>
              <a:rPr lang="hu-HU" sz="2400" dirty="0">
                <a:latin typeface="Arial" panose="020B0604020202020204" pitchFamily="34" charset="0"/>
                <a:cs typeface="Arial" panose="020B0604020202020204" pitchFamily="34" charset="0"/>
              </a:rPr>
              <a:t>Es </a:t>
            </a:r>
            <a:r>
              <a:rPr lang="hu-HU" sz="2400" dirty="0" err="1">
                <a:latin typeface="Arial" panose="020B0604020202020204" pitchFamily="34" charset="0"/>
                <a:cs typeface="Arial" panose="020B0604020202020204" pitchFamily="34" charset="0"/>
              </a:rPr>
              <a:t>tritt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selten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Menschen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auf</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latin typeface="Arial" panose="020B0604020202020204" pitchFamily="34" charset="0"/>
                <a:cs typeface="Arial" panose="020B0604020202020204" pitchFamily="34" charset="0"/>
              </a:rPr>
              <a:t>Gonadenewntwicklung</a:t>
            </a:r>
            <a:endParaRPr lang="hu-HU"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normAutofit fontScale="92500" lnSpcReduction="10000"/>
          </a:bodyPr>
          <a:lstStyle/>
          <a:p>
            <a:r>
              <a:rPr lang="hu-HU" dirty="0" err="1"/>
              <a:t>passiert</a:t>
            </a:r>
            <a:r>
              <a:rPr lang="hu-HU" dirty="0"/>
              <a:t> </a:t>
            </a:r>
            <a:r>
              <a:rPr lang="hu-HU" dirty="0" err="1"/>
              <a:t>aus</a:t>
            </a:r>
            <a:r>
              <a:rPr lang="hu-HU" dirty="0"/>
              <a:t> </a:t>
            </a:r>
            <a:r>
              <a:rPr lang="hu-HU" dirty="0" err="1"/>
              <a:t>zwei</a:t>
            </a:r>
            <a:r>
              <a:rPr lang="hu-HU" dirty="0"/>
              <a:t> </a:t>
            </a:r>
            <a:r>
              <a:rPr lang="hu-HU" dirty="0" err="1"/>
              <a:t>Komponenten</a:t>
            </a:r>
            <a:r>
              <a:rPr lang="hu-HU" dirty="0"/>
              <a:t>:</a:t>
            </a:r>
          </a:p>
          <a:p>
            <a:r>
              <a:rPr lang="hu-HU" b="1" dirty="0"/>
              <a:t>Gonadenanlage</a:t>
            </a:r>
            <a:r>
              <a:rPr lang="hu-HU" dirty="0"/>
              <a:t>, Plica </a:t>
            </a:r>
            <a:r>
              <a:rPr lang="hu-HU" dirty="0" err="1"/>
              <a:t>genitalis</a:t>
            </a:r>
            <a:r>
              <a:rPr lang="hu-HU" dirty="0"/>
              <a:t> (</a:t>
            </a:r>
            <a:r>
              <a:rPr lang="hu-HU" dirty="0" err="1"/>
              <a:t>kaudal</a:t>
            </a:r>
            <a:r>
              <a:rPr lang="hu-HU" dirty="0"/>
              <a:t> </a:t>
            </a:r>
            <a:r>
              <a:rPr lang="hu-HU" dirty="0" err="1"/>
              <a:t>zur</a:t>
            </a:r>
            <a:r>
              <a:rPr lang="hu-HU" dirty="0"/>
              <a:t> </a:t>
            </a:r>
            <a:r>
              <a:rPr lang="hu-HU" dirty="0" err="1"/>
              <a:t>Nebennierenanlage</a:t>
            </a:r>
            <a:r>
              <a:rPr lang="hu-HU" dirty="0"/>
              <a:t>): </a:t>
            </a:r>
            <a:r>
              <a:rPr lang="hu-HU" dirty="0" err="1"/>
              <a:t>Zölomepithel</a:t>
            </a:r>
            <a:r>
              <a:rPr lang="hu-HU" dirty="0"/>
              <a:t> und </a:t>
            </a:r>
            <a:r>
              <a:rPr lang="hu-HU" dirty="0" err="1"/>
              <a:t>darunterliegendes</a:t>
            </a:r>
            <a:r>
              <a:rPr lang="hu-HU" dirty="0"/>
              <a:t> </a:t>
            </a:r>
            <a:r>
              <a:rPr lang="hu-HU" dirty="0" err="1"/>
              <a:t>intermediäres</a:t>
            </a:r>
            <a:r>
              <a:rPr lang="hu-HU" dirty="0"/>
              <a:t> </a:t>
            </a:r>
            <a:r>
              <a:rPr lang="hu-HU" dirty="0" err="1"/>
              <a:t>Mesoderm</a:t>
            </a:r>
            <a:r>
              <a:rPr lang="hu-HU" dirty="0"/>
              <a:t>. </a:t>
            </a:r>
            <a:r>
              <a:rPr lang="hu-HU" dirty="0" err="1"/>
              <a:t>Daraus</a:t>
            </a:r>
            <a:r>
              <a:rPr lang="hu-HU" dirty="0"/>
              <a:t> </a:t>
            </a:r>
            <a:r>
              <a:rPr lang="hu-HU" dirty="0" err="1"/>
              <a:t>entwickeln</a:t>
            </a:r>
            <a:r>
              <a:rPr lang="hu-HU" dirty="0"/>
              <a:t> </a:t>
            </a:r>
            <a:r>
              <a:rPr lang="hu-HU" dirty="0" err="1"/>
              <a:t>sich</a:t>
            </a:r>
            <a:r>
              <a:rPr lang="hu-HU" dirty="0"/>
              <a:t> </a:t>
            </a:r>
            <a:r>
              <a:rPr lang="hu-HU" dirty="0" err="1"/>
              <a:t>die</a:t>
            </a:r>
            <a:r>
              <a:rPr lang="hu-HU" dirty="0"/>
              <a:t> </a:t>
            </a:r>
            <a:r>
              <a:rPr lang="hu-HU" dirty="0" err="1"/>
              <a:t>Epithelien</a:t>
            </a:r>
            <a:r>
              <a:rPr lang="hu-HU" dirty="0"/>
              <a:t> (</a:t>
            </a:r>
            <a:r>
              <a:rPr lang="hu-HU" dirty="0" err="1"/>
              <a:t>Sertoli-Zellen</a:t>
            </a:r>
            <a:r>
              <a:rPr lang="hu-HU" dirty="0"/>
              <a:t> </a:t>
            </a:r>
            <a:r>
              <a:rPr lang="hu-HU" dirty="0" err="1"/>
              <a:t>oder</a:t>
            </a:r>
            <a:r>
              <a:rPr lang="hu-HU" dirty="0"/>
              <a:t> </a:t>
            </a:r>
            <a:r>
              <a:rPr lang="hu-HU" dirty="0" err="1"/>
              <a:t>Follikelepithelzellen</a:t>
            </a:r>
            <a:r>
              <a:rPr lang="hu-HU" dirty="0"/>
              <a:t>) und </a:t>
            </a:r>
            <a:r>
              <a:rPr lang="hu-HU" dirty="0" err="1"/>
              <a:t>Bindegewebe</a:t>
            </a:r>
            <a:r>
              <a:rPr lang="hu-HU" dirty="0"/>
              <a:t> </a:t>
            </a:r>
            <a:r>
              <a:rPr lang="hu-HU" dirty="0" err="1"/>
              <a:t>der</a:t>
            </a:r>
            <a:r>
              <a:rPr lang="hu-HU" dirty="0"/>
              <a:t> </a:t>
            </a:r>
            <a:r>
              <a:rPr lang="hu-HU" dirty="0" err="1"/>
              <a:t>Gonaden</a:t>
            </a:r>
            <a:r>
              <a:rPr lang="hu-HU" dirty="0"/>
              <a:t> und </a:t>
            </a:r>
          </a:p>
          <a:p>
            <a:r>
              <a:rPr lang="hu-HU" b="1" dirty="0" err="1"/>
              <a:t>Urkeimzellen</a:t>
            </a:r>
            <a:r>
              <a:rPr lang="hu-HU" dirty="0"/>
              <a:t>, </a:t>
            </a:r>
            <a:r>
              <a:rPr lang="hu-HU" dirty="0" err="1"/>
              <a:t>woraus</a:t>
            </a:r>
            <a:r>
              <a:rPr lang="hu-HU" dirty="0"/>
              <a:t> </a:t>
            </a:r>
            <a:r>
              <a:rPr lang="hu-HU" dirty="0" err="1"/>
              <a:t>sich</a:t>
            </a:r>
            <a:r>
              <a:rPr lang="hu-HU" dirty="0"/>
              <a:t> </a:t>
            </a:r>
            <a:r>
              <a:rPr lang="hu-HU" dirty="0" err="1"/>
              <a:t>die</a:t>
            </a:r>
            <a:r>
              <a:rPr lang="hu-HU" dirty="0"/>
              <a:t> </a:t>
            </a:r>
            <a:r>
              <a:rPr lang="hu-HU" dirty="0" err="1"/>
              <a:t>entsprechenden</a:t>
            </a:r>
            <a:r>
              <a:rPr lang="hu-HU" dirty="0"/>
              <a:t> </a:t>
            </a:r>
            <a:r>
              <a:rPr lang="hu-HU" dirty="0" err="1"/>
              <a:t>Stammzellen</a:t>
            </a:r>
            <a:r>
              <a:rPr lang="hu-HU" dirty="0"/>
              <a:t> </a:t>
            </a:r>
            <a:r>
              <a:rPr lang="hu-HU" dirty="0" err="1"/>
              <a:t>der</a:t>
            </a:r>
            <a:r>
              <a:rPr lang="hu-HU" dirty="0"/>
              <a:t> </a:t>
            </a:r>
            <a:r>
              <a:rPr lang="hu-HU" dirty="0" err="1"/>
              <a:t>Gameten</a:t>
            </a:r>
            <a:r>
              <a:rPr lang="hu-HU" dirty="0"/>
              <a:t> (</a:t>
            </a:r>
            <a:r>
              <a:rPr lang="hu-HU" dirty="0" err="1"/>
              <a:t>Spermatogonien</a:t>
            </a:r>
            <a:r>
              <a:rPr lang="hu-HU" dirty="0"/>
              <a:t> </a:t>
            </a:r>
            <a:r>
              <a:rPr lang="hu-HU" dirty="0" err="1"/>
              <a:t>oder</a:t>
            </a:r>
            <a:r>
              <a:rPr lang="hu-HU" dirty="0"/>
              <a:t> </a:t>
            </a:r>
            <a:r>
              <a:rPr lang="hu-HU" dirty="0" err="1"/>
              <a:t>Oogonien</a:t>
            </a:r>
            <a:r>
              <a:rPr lang="hu-HU" dirty="0"/>
              <a:t>) </a:t>
            </a:r>
            <a:r>
              <a:rPr lang="hu-HU" dirty="0" err="1"/>
              <a:t>entwickeln</a:t>
            </a:r>
            <a:r>
              <a:rPr lang="hu-HU" dirty="0"/>
              <a:t>.</a:t>
            </a:r>
            <a:endParaRPr lang="hu-HU" b="1" dirty="0"/>
          </a:p>
        </p:txBody>
      </p:sp>
    </p:spTree>
    <p:extLst>
      <p:ext uri="{BB962C8B-B14F-4D97-AF65-F5344CB8AC3E}">
        <p14:creationId xmlns:p14="http://schemas.microsoft.com/office/powerpoint/2010/main" val="4031175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238px-Hermaphrodite_Louvre_KLQ2"/>
          <p:cNvPicPr>
            <a:picLocks noChangeAspect="1" noChangeArrowheads="1"/>
          </p:cNvPicPr>
          <p:nvPr/>
        </p:nvPicPr>
        <p:blipFill>
          <a:blip r:embed="rId2" cstate="print"/>
          <a:srcRect/>
          <a:stretch>
            <a:fillRect/>
          </a:stretch>
        </p:blipFill>
        <p:spPr bwMode="auto">
          <a:xfrm>
            <a:off x="14434" y="-751"/>
            <a:ext cx="2578100" cy="6477000"/>
          </a:xfrm>
          <a:prstGeom prst="rect">
            <a:avLst/>
          </a:prstGeom>
          <a:noFill/>
          <a:ln w="9525">
            <a:noFill/>
            <a:miter lim="800000"/>
            <a:headEnd/>
            <a:tailEnd/>
          </a:ln>
        </p:spPr>
      </p:pic>
      <p:pic>
        <p:nvPicPr>
          <p:cNvPr id="100354" name="Picture 3" descr="untitled"/>
          <p:cNvPicPr>
            <a:picLocks noChangeAspect="1" noChangeArrowheads="1"/>
          </p:cNvPicPr>
          <p:nvPr/>
        </p:nvPicPr>
        <p:blipFill>
          <a:blip r:embed="rId3" cstate="print"/>
          <a:srcRect/>
          <a:stretch>
            <a:fillRect/>
          </a:stretch>
        </p:blipFill>
        <p:spPr bwMode="auto">
          <a:xfrm>
            <a:off x="4751512" y="0"/>
            <a:ext cx="4392488" cy="6858000"/>
          </a:xfrm>
          <a:prstGeom prst="rect">
            <a:avLst/>
          </a:prstGeom>
          <a:noFill/>
          <a:ln w="9525">
            <a:noFill/>
            <a:miter lim="800000"/>
            <a:headEnd/>
            <a:tailEnd/>
          </a:ln>
        </p:spPr>
      </p:pic>
      <p:sp>
        <p:nvSpPr>
          <p:cNvPr id="2" name="Szövegdoboz 1"/>
          <p:cNvSpPr txBox="1"/>
          <p:nvPr/>
        </p:nvSpPr>
        <p:spPr>
          <a:xfrm>
            <a:off x="107504" y="6372617"/>
            <a:ext cx="4824536" cy="584775"/>
          </a:xfrm>
          <a:prstGeom prst="rect">
            <a:avLst/>
          </a:prstGeom>
          <a:noFill/>
        </p:spPr>
        <p:txBody>
          <a:bodyPr wrap="square" rtlCol="0">
            <a:spAutoFit/>
          </a:bodyPr>
          <a:lstStyle/>
          <a:p>
            <a:r>
              <a:rPr lang="hu-HU" sz="3200" b="1" dirty="0" err="1"/>
              <a:t>Wahre</a:t>
            </a:r>
            <a:r>
              <a:rPr lang="hu-HU" sz="3200" b="1" dirty="0"/>
              <a:t> </a:t>
            </a:r>
            <a:r>
              <a:rPr lang="hu-HU" sz="3200" b="1" dirty="0" err="1"/>
              <a:t>Hermaphroditen</a:t>
            </a:r>
            <a:endParaRPr lang="hu-HU" sz="3200" b="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8967" y="1341"/>
            <a:ext cx="9144000" cy="994122"/>
          </a:xfrm>
        </p:spPr>
        <p:txBody>
          <a:bodyPr>
            <a:normAutofit/>
          </a:bodyPr>
          <a:lstStyle/>
          <a:p>
            <a:pPr>
              <a:defRPr/>
            </a:pPr>
            <a:r>
              <a:rPr lang="hu-HU" sz="2800" dirty="0" err="1"/>
              <a:t>Ovotestis</a:t>
            </a:r>
            <a:r>
              <a:rPr lang="hu-HU" sz="2800" dirty="0"/>
              <a:t> </a:t>
            </a:r>
            <a:r>
              <a:rPr lang="hu-HU" sz="2800" dirty="0" err="1"/>
              <a:t>eines</a:t>
            </a:r>
            <a:r>
              <a:rPr lang="hu-HU" sz="2800" dirty="0"/>
              <a:t> </a:t>
            </a:r>
            <a:r>
              <a:rPr lang="hu-HU" sz="2800" dirty="0" err="1"/>
              <a:t>wahren</a:t>
            </a:r>
            <a:r>
              <a:rPr lang="hu-HU" sz="2800" dirty="0"/>
              <a:t> </a:t>
            </a:r>
            <a:r>
              <a:rPr lang="hu-HU" sz="2800" dirty="0" err="1"/>
              <a:t>Hermaphroditen</a:t>
            </a:r>
            <a:endParaRPr lang="de-DE" sz="2800" dirty="0"/>
          </a:p>
        </p:txBody>
      </p:sp>
      <p:pic>
        <p:nvPicPr>
          <p:cNvPr id="101378" name="Picture 1031" descr="Testes_Infertility_Ovotestes1"/>
          <p:cNvPicPr>
            <a:picLocks noGrp="1" noChangeAspect="1" noChangeArrowheads="1"/>
          </p:cNvPicPr>
          <p:nvPr>
            <p:ph idx="1"/>
          </p:nvPr>
        </p:nvPicPr>
        <p:blipFill>
          <a:blip r:embed="rId3" cstate="print"/>
          <a:stretch>
            <a:fillRect/>
          </a:stretch>
        </p:blipFill>
        <p:spPr>
          <a:xfrm>
            <a:off x="611560" y="892852"/>
            <a:ext cx="7920879" cy="5940659"/>
          </a:xfrm>
        </p:spPr>
      </p:pic>
      <p:sp>
        <p:nvSpPr>
          <p:cNvPr id="2" name="Szövegdoboz 1"/>
          <p:cNvSpPr txBox="1"/>
          <p:nvPr/>
        </p:nvSpPr>
        <p:spPr>
          <a:xfrm>
            <a:off x="3743907" y="997007"/>
            <a:ext cx="1656184" cy="307777"/>
          </a:xfrm>
          <a:prstGeom prst="rect">
            <a:avLst/>
          </a:prstGeom>
          <a:solidFill>
            <a:srgbClr val="FFC000">
              <a:alpha val="78000"/>
            </a:srgbClr>
          </a:solidFill>
        </p:spPr>
        <p:txBody>
          <a:bodyPr wrap="square" rtlCol="0">
            <a:spAutoFit/>
          </a:bodyPr>
          <a:lstStyle/>
          <a:p>
            <a:r>
              <a:rPr lang="hu-HU" sz="1400" b="1" dirty="0" err="1">
                <a:solidFill>
                  <a:srgbClr val="C00000"/>
                </a:solidFill>
              </a:rPr>
              <a:t>Primordialfollikel</a:t>
            </a:r>
            <a:endParaRPr lang="hu-HU" b="1" dirty="0">
              <a:solidFill>
                <a:srgbClr val="C00000"/>
              </a:solidFill>
            </a:endParaRPr>
          </a:p>
        </p:txBody>
      </p:sp>
      <p:sp>
        <p:nvSpPr>
          <p:cNvPr id="5" name="Szövegdoboz 4"/>
          <p:cNvSpPr txBox="1"/>
          <p:nvPr/>
        </p:nvSpPr>
        <p:spPr>
          <a:xfrm>
            <a:off x="6660232" y="5517232"/>
            <a:ext cx="1656184" cy="307777"/>
          </a:xfrm>
          <a:prstGeom prst="rect">
            <a:avLst/>
          </a:prstGeom>
          <a:solidFill>
            <a:srgbClr val="FFC000">
              <a:alpha val="78000"/>
            </a:srgbClr>
          </a:solidFill>
        </p:spPr>
        <p:txBody>
          <a:bodyPr wrap="square" rtlCol="0">
            <a:spAutoFit/>
          </a:bodyPr>
          <a:lstStyle/>
          <a:p>
            <a:r>
              <a:rPr lang="hu-HU" sz="1400" b="1" dirty="0" err="1">
                <a:solidFill>
                  <a:srgbClr val="C00000"/>
                </a:solidFill>
              </a:rPr>
              <a:t>Hodenkanälchen</a:t>
            </a:r>
            <a:endParaRPr lang="hu-HU" b="1" dirty="0">
              <a:solidFill>
                <a:srgbClr val="C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Testes_Infertility_Ovotestes3"/>
          <p:cNvPicPr>
            <a:picLocks noChangeAspect="1" noChangeArrowheads="1"/>
          </p:cNvPicPr>
          <p:nvPr/>
        </p:nvPicPr>
        <p:blipFill>
          <a:blip r:embed="rId2" cstate="print"/>
          <a:srcRect/>
          <a:stretch>
            <a:fillRect/>
          </a:stretch>
        </p:blipFill>
        <p:spPr bwMode="auto">
          <a:xfrm>
            <a:off x="0" y="0"/>
            <a:ext cx="4680768" cy="3501008"/>
          </a:xfrm>
          <a:prstGeom prst="rect">
            <a:avLst/>
          </a:prstGeom>
          <a:noFill/>
          <a:ln w="9525">
            <a:noFill/>
            <a:miter lim="800000"/>
            <a:headEnd/>
            <a:tailEnd/>
          </a:ln>
        </p:spPr>
      </p:pic>
      <p:pic>
        <p:nvPicPr>
          <p:cNvPr id="102402" name="Picture 3" descr="Testes_Infertility_Ovotestes2"/>
          <p:cNvPicPr>
            <a:picLocks noChangeAspect="1" noChangeArrowheads="1"/>
          </p:cNvPicPr>
          <p:nvPr/>
        </p:nvPicPr>
        <p:blipFill>
          <a:blip r:embed="rId3" cstate="print"/>
          <a:srcRect/>
          <a:stretch>
            <a:fillRect/>
          </a:stretch>
        </p:blipFill>
        <p:spPr bwMode="auto">
          <a:xfrm>
            <a:off x="4482752" y="3394589"/>
            <a:ext cx="4643438" cy="3473450"/>
          </a:xfrm>
          <a:prstGeom prst="rect">
            <a:avLst/>
          </a:prstGeom>
          <a:noFill/>
          <a:ln w="9525">
            <a:noFill/>
            <a:miter lim="800000"/>
            <a:headEnd/>
            <a:tailEnd/>
          </a:ln>
        </p:spPr>
      </p:pic>
      <p:sp>
        <p:nvSpPr>
          <p:cNvPr id="102403" name="Rectangle 4"/>
          <p:cNvSpPr>
            <a:spLocks noChangeArrowheads="1"/>
          </p:cNvSpPr>
          <p:nvPr/>
        </p:nvSpPr>
        <p:spPr bwMode="auto">
          <a:xfrm>
            <a:off x="4788024" y="794320"/>
            <a:ext cx="4119438" cy="1631216"/>
          </a:xfrm>
          <a:prstGeom prst="rect">
            <a:avLst/>
          </a:prstGeom>
          <a:noFill/>
          <a:ln w="9525">
            <a:noFill/>
            <a:miter lim="800000"/>
            <a:headEnd/>
            <a:tailEnd/>
          </a:ln>
        </p:spPr>
        <p:txBody>
          <a:bodyPr wrap="square" anchor="ctr">
            <a:spAutoFit/>
          </a:bodyPr>
          <a:lstStyle/>
          <a:p>
            <a:pPr eaLnBrk="0" hangingPunct="0"/>
            <a:r>
              <a:rPr lang="hu-HU" sz="2000" dirty="0"/>
              <a:t>The </a:t>
            </a:r>
            <a:r>
              <a:rPr lang="hu-HU" sz="2000" dirty="0" err="1"/>
              <a:t>ovarian</a:t>
            </a:r>
            <a:r>
              <a:rPr lang="hu-HU" sz="2000" dirty="0"/>
              <a:t> </a:t>
            </a:r>
            <a:r>
              <a:rPr lang="hu-HU" sz="2000" dirty="0" err="1"/>
              <a:t>follicles</a:t>
            </a:r>
            <a:r>
              <a:rPr lang="hu-HU" sz="2000" dirty="0"/>
              <a:t> </a:t>
            </a:r>
            <a:r>
              <a:rPr lang="hu-HU" sz="2000" dirty="0" err="1"/>
              <a:t>in</a:t>
            </a:r>
            <a:r>
              <a:rPr lang="hu-HU" sz="2000" dirty="0"/>
              <a:t> </a:t>
            </a:r>
            <a:r>
              <a:rPr lang="hu-HU" sz="2000" b="1" dirty="0" err="1"/>
              <a:t>ovotestis</a:t>
            </a:r>
            <a:r>
              <a:rPr lang="hu-HU" sz="2000" dirty="0"/>
              <a:t> </a:t>
            </a:r>
            <a:r>
              <a:rPr lang="hu-HU" sz="2000" dirty="0" err="1"/>
              <a:t>often</a:t>
            </a:r>
            <a:r>
              <a:rPr lang="hu-HU" sz="2000" dirty="0"/>
              <a:t> </a:t>
            </a:r>
            <a:r>
              <a:rPr lang="hu-HU" sz="2000" dirty="0" err="1"/>
              <a:t>mature</a:t>
            </a:r>
            <a:r>
              <a:rPr lang="hu-HU" sz="2000" dirty="0"/>
              <a:t> </a:t>
            </a:r>
            <a:r>
              <a:rPr lang="hu-HU" sz="2000" dirty="0" err="1"/>
              <a:t>to</a:t>
            </a:r>
            <a:r>
              <a:rPr lang="hu-HU" sz="2000" dirty="0"/>
              <a:t> corpus </a:t>
            </a:r>
            <a:r>
              <a:rPr lang="hu-HU" sz="2000" dirty="0" err="1"/>
              <a:t>luteum</a:t>
            </a:r>
            <a:r>
              <a:rPr lang="hu-HU" sz="2000" dirty="0"/>
              <a:t> </a:t>
            </a:r>
            <a:r>
              <a:rPr lang="hu-HU" sz="2000" dirty="0" err="1"/>
              <a:t>in</a:t>
            </a:r>
            <a:r>
              <a:rPr lang="hu-HU" sz="2000" dirty="0"/>
              <a:t> </a:t>
            </a:r>
            <a:r>
              <a:rPr lang="hu-HU" sz="2000" dirty="0" err="1"/>
              <a:t>adulthood</a:t>
            </a:r>
            <a:r>
              <a:rPr lang="hu-HU" sz="2000" dirty="0"/>
              <a:t>. </a:t>
            </a:r>
            <a:r>
              <a:rPr lang="hu-HU" sz="2000" dirty="0" err="1"/>
              <a:t>Some</a:t>
            </a:r>
            <a:r>
              <a:rPr lang="hu-HU" sz="2000" dirty="0"/>
              <a:t> </a:t>
            </a:r>
            <a:r>
              <a:rPr lang="hu-HU" sz="2000" dirty="0" err="1"/>
              <a:t>hermaphrodite</a:t>
            </a:r>
            <a:r>
              <a:rPr lang="hu-HU" sz="2000" dirty="0"/>
              <a:t> </a:t>
            </a:r>
            <a:r>
              <a:rPr lang="hu-HU" sz="2000" dirty="0" err="1"/>
              <a:t>patients</a:t>
            </a:r>
            <a:r>
              <a:rPr lang="hu-HU" sz="2000" dirty="0"/>
              <a:t> </a:t>
            </a:r>
            <a:r>
              <a:rPr lang="hu-HU" sz="2000" dirty="0" err="1"/>
              <a:t>raised</a:t>
            </a:r>
            <a:r>
              <a:rPr lang="hu-HU" sz="2000" dirty="0"/>
              <a:t> </a:t>
            </a:r>
            <a:r>
              <a:rPr lang="hu-HU" sz="2000" dirty="0" err="1"/>
              <a:t>as</a:t>
            </a:r>
            <a:r>
              <a:rPr lang="hu-HU" sz="2000" dirty="0"/>
              <a:t> </a:t>
            </a:r>
            <a:r>
              <a:rPr lang="hu-HU" sz="2000" dirty="0" err="1"/>
              <a:t>females</a:t>
            </a:r>
            <a:r>
              <a:rPr lang="hu-HU" sz="2000" dirty="0"/>
              <a:t> </a:t>
            </a:r>
            <a:r>
              <a:rPr lang="hu-HU" sz="2000" dirty="0" err="1"/>
              <a:t>have</a:t>
            </a:r>
            <a:r>
              <a:rPr lang="hu-HU" sz="2000" dirty="0"/>
              <a:t> </a:t>
            </a:r>
            <a:r>
              <a:rPr lang="hu-HU" sz="2000" dirty="0" err="1"/>
              <a:t>even</a:t>
            </a:r>
            <a:r>
              <a:rPr lang="hu-HU" sz="2000" dirty="0"/>
              <a:t> </a:t>
            </a:r>
            <a:r>
              <a:rPr lang="hu-HU" sz="2000" dirty="0" err="1"/>
              <a:t>become</a:t>
            </a:r>
            <a:r>
              <a:rPr lang="hu-HU" sz="2000" dirty="0"/>
              <a:t> </a:t>
            </a:r>
            <a:r>
              <a:rPr lang="hu-HU" sz="2000" dirty="0" err="1"/>
              <a:t>mothers</a:t>
            </a:r>
            <a:r>
              <a:rPr lang="hu-HU" sz="2000" dirty="0"/>
              <a:t>.  </a:t>
            </a:r>
          </a:p>
        </p:txBody>
      </p:sp>
      <p:sp>
        <p:nvSpPr>
          <p:cNvPr id="102404" name="Text Box 5"/>
          <p:cNvSpPr txBox="1">
            <a:spLocks noChangeArrowheads="1"/>
          </p:cNvSpPr>
          <p:nvPr/>
        </p:nvSpPr>
        <p:spPr bwMode="auto">
          <a:xfrm>
            <a:off x="107504" y="3789040"/>
            <a:ext cx="4248472" cy="2308324"/>
          </a:xfrm>
          <a:prstGeom prst="rect">
            <a:avLst/>
          </a:prstGeom>
          <a:noFill/>
          <a:ln w="9525">
            <a:noFill/>
            <a:miter lim="800000"/>
            <a:headEnd/>
            <a:tailEnd/>
          </a:ln>
        </p:spPr>
        <p:txBody>
          <a:bodyPr wrap="square">
            <a:spAutoFit/>
          </a:bodyPr>
          <a:lstStyle/>
          <a:p>
            <a:pPr eaLnBrk="0" hangingPunct="0">
              <a:spcBef>
                <a:spcPct val="50000"/>
              </a:spcBef>
            </a:pPr>
            <a:r>
              <a:rPr lang="de-DE" dirty="0"/>
              <a:t>In </a:t>
            </a:r>
            <a:r>
              <a:rPr lang="de-DE" b="1" dirty="0" err="1"/>
              <a:t>ovotestis</a:t>
            </a:r>
            <a:r>
              <a:rPr lang="de-DE" dirty="0"/>
              <a:t>, </a:t>
            </a:r>
            <a:r>
              <a:rPr lang="de-DE" dirty="0" err="1"/>
              <a:t>the</a:t>
            </a:r>
            <a:r>
              <a:rPr lang="de-DE" dirty="0"/>
              <a:t> </a:t>
            </a:r>
            <a:r>
              <a:rPr lang="de-DE" dirty="0" err="1"/>
              <a:t>seminiferous</a:t>
            </a:r>
            <a:r>
              <a:rPr lang="de-DE" dirty="0"/>
              <a:t> </a:t>
            </a:r>
            <a:r>
              <a:rPr lang="de-DE" dirty="0" err="1"/>
              <a:t>tubules</a:t>
            </a:r>
            <a:r>
              <a:rPr lang="de-DE" dirty="0"/>
              <a:t> </a:t>
            </a:r>
            <a:r>
              <a:rPr lang="de-DE" dirty="0" err="1"/>
              <a:t>remain</a:t>
            </a:r>
            <a:r>
              <a:rPr lang="de-DE" dirty="0"/>
              <a:t> </a:t>
            </a:r>
            <a:r>
              <a:rPr lang="de-DE" dirty="0" err="1"/>
              <a:t>small</a:t>
            </a:r>
            <a:r>
              <a:rPr lang="de-DE" dirty="0"/>
              <a:t> </a:t>
            </a:r>
            <a:r>
              <a:rPr lang="de-DE" dirty="0" err="1"/>
              <a:t>and</a:t>
            </a:r>
            <a:r>
              <a:rPr lang="de-DE" dirty="0"/>
              <a:t> </a:t>
            </a:r>
            <a:r>
              <a:rPr lang="de-DE" dirty="0" err="1"/>
              <a:t>rarely</a:t>
            </a:r>
            <a:r>
              <a:rPr lang="de-DE" dirty="0"/>
              <a:t> </a:t>
            </a:r>
            <a:r>
              <a:rPr lang="de-DE" dirty="0" err="1"/>
              <a:t>may</a:t>
            </a:r>
            <a:r>
              <a:rPr lang="de-DE" dirty="0"/>
              <a:t> </a:t>
            </a:r>
            <a:r>
              <a:rPr lang="de-DE" dirty="0" err="1"/>
              <a:t>show</a:t>
            </a:r>
            <a:r>
              <a:rPr lang="de-DE" dirty="0"/>
              <a:t> </a:t>
            </a:r>
            <a:r>
              <a:rPr lang="de-DE" dirty="0" err="1"/>
              <a:t>incomplete</a:t>
            </a:r>
            <a:r>
              <a:rPr lang="de-DE" dirty="0"/>
              <a:t> </a:t>
            </a:r>
            <a:r>
              <a:rPr lang="de-DE" dirty="0" err="1"/>
              <a:t>spermatogenesis</a:t>
            </a:r>
            <a:r>
              <a:rPr lang="de-DE" dirty="0"/>
              <a:t>. This </a:t>
            </a:r>
            <a:r>
              <a:rPr lang="de-DE" dirty="0" err="1"/>
              <a:t>illustration</a:t>
            </a:r>
            <a:r>
              <a:rPr lang="de-DE" dirty="0"/>
              <a:t> </a:t>
            </a:r>
            <a:r>
              <a:rPr lang="de-DE" dirty="0" err="1"/>
              <a:t>shows</a:t>
            </a:r>
            <a:r>
              <a:rPr lang="de-DE" dirty="0"/>
              <a:t> </a:t>
            </a:r>
            <a:r>
              <a:rPr lang="de-DE" dirty="0" err="1"/>
              <a:t>hyperchromatic</a:t>
            </a:r>
            <a:r>
              <a:rPr lang="de-DE" dirty="0"/>
              <a:t> </a:t>
            </a:r>
            <a:r>
              <a:rPr lang="de-DE" dirty="0" err="1"/>
              <a:t>sertoli</a:t>
            </a:r>
            <a:r>
              <a:rPr lang="de-DE" dirty="0"/>
              <a:t> </a:t>
            </a:r>
            <a:r>
              <a:rPr lang="de-DE" dirty="0" err="1"/>
              <a:t>cells</a:t>
            </a:r>
            <a:r>
              <a:rPr lang="de-DE" dirty="0"/>
              <a:t> </a:t>
            </a:r>
            <a:r>
              <a:rPr lang="de-DE" dirty="0" err="1"/>
              <a:t>lining</a:t>
            </a:r>
            <a:r>
              <a:rPr lang="de-DE" dirty="0"/>
              <a:t> </a:t>
            </a:r>
            <a:r>
              <a:rPr lang="de-DE" dirty="0" err="1"/>
              <a:t>the</a:t>
            </a:r>
            <a:r>
              <a:rPr lang="de-DE" dirty="0"/>
              <a:t> </a:t>
            </a:r>
            <a:r>
              <a:rPr lang="de-DE" dirty="0" err="1"/>
              <a:t>tubules</a:t>
            </a:r>
            <a:r>
              <a:rPr lang="de-DE" dirty="0"/>
              <a:t>. Such </a:t>
            </a:r>
            <a:r>
              <a:rPr lang="de-DE" dirty="0" err="1"/>
              <a:t>dysgenetic</a:t>
            </a:r>
            <a:r>
              <a:rPr lang="de-DE" dirty="0"/>
              <a:t> </a:t>
            </a:r>
            <a:r>
              <a:rPr lang="de-DE" dirty="0" err="1"/>
              <a:t>gonads</a:t>
            </a:r>
            <a:r>
              <a:rPr lang="de-DE" dirty="0"/>
              <a:t> </a:t>
            </a:r>
            <a:r>
              <a:rPr lang="de-DE" dirty="0" err="1"/>
              <a:t>are</a:t>
            </a:r>
            <a:r>
              <a:rPr lang="de-DE" dirty="0"/>
              <a:t> </a:t>
            </a:r>
            <a:r>
              <a:rPr lang="de-DE" dirty="0" err="1"/>
              <a:t>prone</a:t>
            </a:r>
            <a:r>
              <a:rPr lang="de-DE" dirty="0"/>
              <a:t> </a:t>
            </a:r>
            <a:r>
              <a:rPr lang="de-DE" dirty="0" err="1"/>
              <a:t>to</a:t>
            </a:r>
            <a:r>
              <a:rPr lang="de-DE" dirty="0"/>
              <a:t> </a:t>
            </a:r>
            <a:r>
              <a:rPr lang="hu-HU" dirty="0"/>
              <a:t> </a:t>
            </a:r>
            <a:r>
              <a:rPr lang="de-DE" dirty="0" err="1"/>
              <a:t>develop</a:t>
            </a:r>
            <a:r>
              <a:rPr lang="de-DE" dirty="0"/>
              <a:t> </a:t>
            </a:r>
            <a:r>
              <a:rPr lang="de-DE" dirty="0" err="1"/>
              <a:t>tumors</a:t>
            </a:r>
            <a:r>
              <a:rPr lang="de-DE" dirty="0"/>
              <a:t>, </a:t>
            </a:r>
            <a:r>
              <a:rPr lang="de-DE" dirty="0" err="1"/>
              <a:t>including</a:t>
            </a:r>
            <a:r>
              <a:rPr lang="de-DE" dirty="0"/>
              <a:t> </a:t>
            </a:r>
            <a:r>
              <a:rPr lang="hu-HU" dirty="0"/>
              <a:t>g</a:t>
            </a:r>
            <a:r>
              <a:rPr lang="de-DE" dirty="0" err="1"/>
              <a:t>onadoblastoma</a:t>
            </a:r>
            <a:r>
              <a:rPr lang="de-DE" dirty="0"/>
              <a:t>, </a:t>
            </a:r>
            <a:r>
              <a:rPr lang="de-DE" dirty="0" err="1"/>
              <a:t>dysgerminoma</a:t>
            </a:r>
            <a:r>
              <a:rPr lang="de-DE" dirty="0"/>
              <a:t>, </a:t>
            </a:r>
            <a:r>
              <a:rPr lang="de-DE" dirty="0" err="1"/>
              <a:t>and</a:t>
            </a:r>
            <a:r>
              <a:rPr lang="de-DE" dirty="0"/>
              <a:t> </a:t>
            </a:r>
            <a:r>
              <a:rPr lang="de-DE" dirty="0" err="1"/>
              <a:t>yolk</a:t>
            </a:r>
            <a:r>
              <a:rPr lang="de-DE" dirty="0"/>
              <a:t> </a:t>
            </a:r>
            <a:r>
              <a:rPr lang="de-DE" dirty="0" err="1"/>
              <a:t>sac</a:t>
            </a:r>
            <a:r>
              <a:rPr lang="de-DE" dirty="0"/>
              <a:t> </a:t>
            </a:r>
            <a:r>
              <a:rPr lang="de-DE" dirty="0" err="1"/>
              <a:t>tumor</a:t>
            </a:r>
            <a:r>
              <a:rPr lang="de-DE" dirty="0"/>
              <a:t>.  </a:t>
            </a:r>
          </a:p>
        </p:txBody>
      </p:sp>
      <p:sp>
        <p:nvSpPr>
          <p:cNvPr id="102405" name="Text Box 6"/>
          <p:cNvSpPr txBox="1">
            <a:spLocks noChangeArrowheads="1"/>
          </p:cNvSpPr>
          <p:nvPr/>
        </p:nvSpPr>
        <p:spPr bwMode="auto">
          <a:xfrm>
            <a:off x="6516688" y="0"/>
            <a:ext cx="2627312" cy="549275"/>
          </a:xfrm>
          <a:prstGeom prst="rect">
            <a:avLst/>
          </a:prstGeom>
          <a:noFill/>
          <a:ln w="9525">
            <a:noFill/>
            <a:miter lim="800000"/>
            <a:headEnd/>
            <a:tailEnd/>
          </a:ln>
        </p:spPr>
        <p:txBody>
          <a:bodyPr>
            <a:spAutoFit/>
          </a:bodyPr>
          <a:lstStyle/>
          <a:p>
            <a:pPr eaLnBrk="0" hangingPunct="0">
              <a:spcBef>
                <a:spcPct val="50000"/>
              </a:spcBef>
            </a:pPr>
            <a:r>
              <a:rPr lang="hu-HU" sz="1200" b="1"/>
              <a:t>Forrás: www.webpathology.com</a:t>
            </a:r>
          </a:p>
          <a:p>
            <a:pPr eaLnBrk="0" hangingPunct="0">
              <a:spcBef>
                <a:spcPct val="50000"/>
              </a:spcBef>
            </a:pPr>
            <a:endParaRPr lang="de-DE" sz="1200" b="1"/>
          </a:p>
        </p:txBody>
      </p:sp>
      <p:sp>
        <p:nvSpPr>
          <p:cNvPr id="7" name="Szövegdoboz 6"/>
          <p:cNvSpPr txBox="1"/>
          <p:nvPr/>
        </p:nvSpPr>
        <p:spPr>
          <a:xfrm>
            <a:off x="827584" y="234674"/>
            <a:ext cx="1656184" cy="307777"/>
          </a:xfrm>
          <a:prstGeom prst="rect">
            <a:avLst/>
          </a:prstGeom>
          <a:solidFill>
            <a:srgbClr val="FFC000">
              <a:alpha val="78000"/>
            </a:srgbClr>
          </a:solidFill>
        </p:spPr>
        <p:txBody>
          <a:bodyPr wrap="square" rtlCol="0">
            <a:spAutoFit/>
          </a:bodyPr>
          <a:lstStyle/>
          <a:p>
            <a:r>
              <a:rPr lang="hu-HU" sz="1400" b="1" dirty="0" err="1">
                <a:solidFill>
                  <a:srgbClr val="C00000"/>
                </a:solidFill>
              </a:rPr>
              <a:t>Primordialfollikel</a:t>
            </a:r>
            <a:endParaRPr lang="hu-HU" b="1" dirty="0">
              <a:solidFill>
                <a:srgbClr val="C00000"/>
              </a:solidFill>
            </a:endParaRPr>
          </a:p>
        </p:txBody>
      </p:sp>
      <p:sp>
        <p:nvSpPr>
          <p:cNvPr id="8" name="Szövegdoboz 7"/>
          <p:cNvSpPr txBox="1"/>
          <p:nvPr/>
        </p:nvSpPr>
        <p:spPr>
          <a:xfrm>
            <a:off x="7251278" y="6381328"/>
            <a:ext cx="1656184" cy="307777"/>
          </a:xfrm>
          <a:prstGeom prst="rect">
            <a:avLst/>
          </a:prstGeom>
          <a:solidFill>
            <a:srgbClr val="FFC000">
              <a:alpha val="78000"/>
            </a:srgbClr>
          </a:solidFill>
        </p:spPr>
        <p:txBody>
          <a:bodyPr wrap="square" rtlCol="0">
            <a:spAutoFit/>
          </a:bodyPr>
          <a:lstStyle/>
          <a:p>
            <a:r>
              <a:rPr lang="hu-HU" sz="1400" b="1" dirty="0" err="1">
                <a:solidFill>
                  <a:srgbClr val="C00000"/>
                </a:solidFill>
              </a:rPr>
              <a:t>Hodenkanälchen</a:t>
            </a:r>
            <a:endParaRPr lang="hu-HU" b="1" dirty="0">
              <a:solidFill>
                <a:srgbClr val="C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hermapro 1"/>
          <p:cNvPicPr>
            <a:picLocks noChangeAspect="1" noChangeArrowheads="1"/>
          </p:cNvPicPr>
          <p:nvPr/>
        </p:nvPicPr>
        <p:blipFill>
          <a:blip r:embed="rId3" cstate="print"/>
          <a:srcRect/>
          <a:stretch>
            <a:fillRect/>
          </a:stretch>
        </p:blipFill>
        <p:spPr bwMode="auto">
          <a:xfrm>
            <a:off x="179512" y="17521"/>
            <a:ext cx="8742872" cy="6840479"/>
          </a:xfrm>
          <a:prstGeom prst="rect">
            <a:avLst/>
          </a:prstGeom>
          <a:noFill/>
          <a:ln w="9525">
            <a:noFill/>
            <a:miter lim="800000"/>
            <a:headEnd/>
            <a:tailEnd/>
          </a:ln>
        </p:spPr>
      </p:pic>
      <p:sp>
        <p:nvSpPr>
          <p:cNvPr id="2" name="Szövegdoboz 1"/>
          <p:cNvSpPr txBox="1"/>
          <p:nvPr/>
        </p:nvSpPr>
        <p:spPr>
          <a:xfrm>
            <a:off x="2195736" y="6516052"/>
            <a:ext cx="5472608" cy="369332"/>
          </a:xfrm>
          <a:prstGeom prst="rect">
            <a:avLst/>
          </a:prstGeom>
          <a:noFill/>
        </p:spPr>
        <p:txBody>
          <a:bodyPr wrap="square" rtlCol="0">
            <a:spAutoFit/>
          </a:bodyPr>
          <a:lstStyle/>
          <a:p>
            <a:r>
              <a:rPr lang="hu-HU" dirty="0" err="1"/>
              <a:t>Penis</a:t>
            </a:r>
            <a:r>
              <a:rPr lang="hu-HU" dirty="0"/>
              <a:t> </a:t>
            </a:r>
            <a:r>
              <a:rPr lang="hu-HU" dirty="0" err="1"/>
              <a:t>eines</a:t>
            </a:r>
            <a:r>
              <a:rPr lang="hu-HU" dirty="0"/>
              <a:t> </a:t>
            </a:r>
            <a:r>
              <a:rPr lang="hu-HU" dirty="0" err="1"/>
              <a:t>wahren</a:t>
            </a:r>
            <a:r>
              <a:rPr lang="hu-HU" dirty="0"/>
              <a:t> </a:t>
            </a:r>
            <a:r>
              <a:rPr lang="hu-HU" dirty="0" err="1"/>
              <a:t>Hermaphroditen</a:t>
            </a:r>
            <a:r>
              <a:rPr lang="hu-HU" dirty="0"/>
              <a:t>: </a:t>
            </a:r>
            <a:r>
              <a:rPr lang="hu-HU" dirty="0" err="1"/>
              <a:t>Hypospadias</a:t>
            </a:r>
            <a:endParaRPr lang="hu-HU"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ChangeArrowheads="1"/>
          </p:cNvSpPr>
          <p:nvPr>
            <p:ph type="title"/>
          </p:nvPr>
        </p:nvSpPr>
        <p:spPr>
          <a:xfrm>
            <a:off x="827088" y="404813"/>
            <a:ext cx="7772400" cy="863947"/>
          </a:xfrm>
        </p:spPr>
        <p:txBody>
          <a:bodyPr/>
          <a:lstStyle/>
          <a:p>
            <a:pPr>
              <a:defRPr/>
            </a:pPr>
            <a:r>
              <a:rPr lang="hu-HU" b="1" dirty="0" err="1"/>
              <a:t>Pseudohermaphroditismus</a:t>
            </a:r>
            <a:endParaRPr lang="de-DE" b="1" dirty="0"/>
          </a:p>
        </p:txBody>
      </p:sp>
      <p:sp>
        <p:nvSpPr>
          <p:cNvPr id="101379" name="Rectangle 1027"/>
          <p:cNvSpPr>
            <a:spLocks noGrp="1" noChangeArrowheads="1"/>
          </p:cNvSpPr>
          <p:nvPr>
            <p:ph idx="1"/>
          </p:nvPr>
        </p:nvSpPr>
        <p:spPr/>
        <p:txBody>
          <a:bodyPr>
            <a:normAutofit/>
          </a:bodyPr>
          <a:lstStyle/>
          <a:p>
            <a:pPr>
              <a:defRPr/>
            </a:pPr>
            <a:r>
              <a:rPr lang="de-DE" sz="2800" dirty="0"/>
              <a:t>Pseudohermaphroditismus (PHA): der/die Patient besitzt einen Typ der Gonaden, und den anderen Phänotyp der äußeren Genitalien.</a:t>
            </a:r>
          </a:p>
          <a:p>
            <a:pPr>
              <a:defRPr/>
            </a:pPr>
            <a:r>
              <a:rPr lang="de-DE" sz="2800" dirty="0"/>
              <a:t> </a:t>
            </a:r>
            <a:r>
              <a:rPr lang="de-DE" sz="2800" b="1" dirty="0"/>
              <a:t>Männliche</a:t>
            </a:r>
            <a:r>
              <a:rPr lang="hu-HU" sz="2800" b="1" dirty="0"/>
              <a:t>s</a:t>
            </a:r>
            <a:r>
              <a:rPr lang="de-DE" sz="2800" b="1" dirty="0"/>
              <a:t> PHA</a:t>
            </a:r>
            <a:r>
              <a:rPr lang="de-DE" sz="2800" dirty="0"/>
              <a:t>: </a:t>
            </a:r>
            <a:r>
              <a:rPr lang="hu-HU" sz="2800" dirty="0" err="1"/>
              <a:t>er</a:t>
            </a:r>
            <a:r>
              <a:rPr lang="hu-HU" sz="2800" dirty="0"/>
              <a:t> </a:t>
            </a:r>
            <a:r>
              <a:rPr lang="hu-HU" sz="2800" dirty="0" err="1"/>
              <a:t>ist</a:t>
            </a:r>
            <a:r>
              <a:rPr lang="hu-HU" sz="2800" dirty="0"/>
              <a:t> </a:t>
            </a:r>
            <a:r>
              <a:rPr lang="hu-HU" sz="2800" dirty="0" err="1"/>
              <a:t>das</a:t>
            </a:r>
            <a:r>
              <a:rPr lang="hu-HU" sz="2800" dirty="0"/>
              <a:t> </a:t>
            </a:r>
            <a:r>
              <a:rPr lang="hu-HU" sz="2800" dirty="0" err="1"/>
              <a:t>sog</a:t>
            </a:r>
            <a:r>
              <a:rPr lang="hu-HU" sz="2800" dirty="0"/>
              <a:t>. A</a:t>
            </a:r>
            <a:r>
              <a:rPr lang="de-DE" sz="2800" dirty="0" err="1"/>
              <a:t>ndrog</a:t>
            </a:r>
            <a:r>
              <a:rPr lang="hu-HU" sz="2800" dirty="0"/>
              <a:t>e</a:t>
            </a:r>
            <a:r>
              <a:rPr lang="de-DE" sz="2800" dirty="0"/>
              <a:t>n </a:t>
            </a:r>
            <a:r>
              <a:rPr lang="hu-HU" sz="2800" dirty="0" err="1"/>
              <a:t>Insensitivitätssyndrom</a:t>
            </a:r>
            <a:r>
              <a:rPr lang="hu-HU" sz="2800" dirty="0"/>
              <a:t> </a:t>
            </a:r>
            <a:r>
              <a:rPr lang="de-DE" sz="2800" dirty="0"/>
              <a:t>(</a:t>
            </a:r>
            <a:r>
              <a:rPr lang="hu-HU" sz="2800" dirty="0" err="1"/>
              <a:t>oder</a:t>
            </a:r>
            <a:r>
              <a:rPr lang="de-DE" sz="2800" dirty="0"/>
              <a:t> </a:t>
            </a:r>
            <a:r>
              <a:rPr lang="de-DE" sz="2800" dirty="0" err="1"/>
              <a:t>testikul</a:t>
            </a:r>
            <a:r>
              <a:rPr lang="hu-HU" sz="2800" dirty="0"/>
              <a:t>ä</a:t>
            </a:r>
            <a:r>
              <a:rPr lang="de-DE" sz="2800" dirty="0"/>
              <a:t>r</a:t>
            </a:r>
            <a:r>
              <a:rPr lang="hu-HU" sz="2800" dirty="0"/>
              <a:t>e</a:t>
            </a:r>
            <a:r>
              <a:rPr lang="de-DE" sz="2800" dirty="0"/>
              <a:t> </a:t>
            </a:r>
            <a:r>
              <a:rPr lang="hu-HU" sz="2800" dirty="0"/>
              <a:t>F</a:t>
            </a:r>
            <a:r>
              <a:rPr lang="de-DE" sz="2800" dirty="0" err="1"/>
              <a:t>emini</a:t>
            </a:r>
            <a:r>
              <a:rPr lang="hu-HU" sz="2800" dirty="0" err="1"/>
              <a:t>sierung</a:t>
            </a:r>
            <a:r>
              <a:rPr lang="de-DE" sz="2800" dirty="0"/>
              <a:t>).</a:t>
            </a:r>
          </a:p>
          <a:p>
            <a:pPr>
              <a:defRPr/>
            </a:pPr>
            <a:r>
              <a:rPr lang="hu-HU" sz="2800" b="1" dirty="0" err="1"/>
              <a:t>Weibliches</a:t>
            </a:r>
            <a:r>
              <a:rPr lang="hu-HU" sz="2800" b="1" dirty="0"/>
              <a:t> </a:t>
            </a:r>
            <a:r>
              <a:rPr lang="de-DE" sz="2800" b="1" dirty="0"/>
              <a:t>PHA</a:t>
            </a:r>
            <a:r>
              <a:rPr lang="de-DE" sz="2800" dirty="0"/>
              <a:t>: </a:t>
            </a:r>
            <a:r>
              <a:rPr lang="hu-HU" sz="2800" dirty="0" err="1"/>
              <a:t>tritt</a:t>
            </a:r>
            <a:r>
              <a:rPr lang="hu-HU" sz="2800" dirty="0"/>
              <a:t> bei </a:t>
            </a:r>
            <a:r>
              <a:rPr lang="hu-HU" sz="2800" dirty="0" err="1"/>
              <a:t>Überproduktion</a:t>
            </a:r>
            <a:r>
              <a:rPr lang="hu-HU" sz="2800" dirty="0"/>
              <a:t> von </a:t>
            </a:r>
            <a:r>
              <a:rPr lang="hu-HU" sz="2800" dirty="0" err="1"/>
              <a:t>Androgenen</a:t>
            </a:r>
            <a:r>
              <a:rPr lang="de-DE" sz="2800" dirty="0"/>
              <a:t> </a:t>
            </a:r>
            <a:r>
              <a:rPr lang="hu-HU" sz="2800" dirty="0"/>
              <a:t>(</a:t>
            </a:r>
            <a:r>
              <a:rPr lang="hu-HU" sz="2800" dirty="0" err="1"/>
              <a:t>aus</a:t>
            </a:r>
            <a:r>
              <a:rPr lang="hu-HU" sz="2800" dirty="0"/>
              <a:t> der </a:t>
            </a:r>
            <a:r>
              <a:rPr lang="hu-HU" sz="2800" dirty="0" err="1"/>
              <a:t>Nebennierenrinde</a:t>
            </a:r>
            <a:r>
              <a:rPr lang="de-DE" sz="2800" dirty="0"/>
              <a:t>)</a:t>
            </a:r>
            <a:r>
              <a:rPr lang="hu-HU" sz="2800" dirty="0"/>
              <a:t> </a:t>
            </a:r>
            <a:r>
              <a:rPr lang="hu-HU" sz="2800" dirty="0" err="1"/>
              <a:t>auf</a:t>
            </a:r>
            <a:r>
              <a:rPr lang="de-DE" sz="2800" dirty="0"/>
              <a:t>.</a:t>
            </a:r>
          </a:p>
          <a:p>
            <a:pPr>
              <a:defRPr/>
            </a:pPr>
            <a:r>
              <a:rPr lang="hu-HU" sz="2800" dirty="0"/>
              <a:t>PHA </a:t>
            </a:r>
            <a:r>
              <a:rPr lang="hu-HU" sz="2800" dirty="0" err="1"/>
              <a:t>tritt</a:t>
            </a:r>
            <a:r>
              <a:rPr lang="hu-HU" sz="2800" dirty="0"/>
              <a:t> </a:t>
            </a:r>
            <a:r>
              <a:rPr lang="hu-HU" sz="2800" dirty="0" err="1"/>
              <a:t>nicht</a:t>
            </a:r>
            <a:r>
              <a:rPr lang="hu-HU" sz="2800" dirty="0"/>
              <a:t> </a:t>
            </a:r>
            <a:r>
              <a:rPr lang="hu-HU" sz="2800" dirty="0" err="1"/>
              <a:t>so</a:t>
            </a:r>
            <a:r>
              <a:rPr lang="hu-HU" sz="2800" dirty="0"/>
              <a:t> </a:t>
            </a:r>
            <a:r>
              <a:rPr lang="hu-HU" sz="2800" dirty="0" err="1"/>
              <a:t>selten</a:t>
            </a:r>
            <a:r>
              <a:rPr lang="hu-HU" sz="2800" dirty="0"/>
              <a:t> </a:t>
            </a:r>
            <a:r>
              <a:rPr lang="hu-HU" sz="2800" dirty="0" err="1"/>
              <a:t>wie</a:t>
            </a:r>
            <a:r>
              <a:rPr lang="hu-HU" sz="2800" dirty="0"/>
              <a:t> </a:t>
            </a:r>
            <a:r>
              <a:rPr lang="de-DE" sz="2800" dirty="0"/>
              <a:t>HA</a:t>
            </a:r>
            <a:r>
              <a:rPr lang="hu-HU" sz="2800" dirty="0"/>
              <a:t> </a:t>
            </a:r>
            <a:r>
              <a:rPr lang="hu-HU" sz="2800" dirty="0" err="1"/>
              <a:t>auf</a:t>
            </a:r>
            <a:r>
              <a:rPr lang="de-DE" sz="2800" dirty="0"/>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5292080" y="304800"/>
            <a:ext cx="3600400" cy="5632311"/>
          </a:xfrm>
          <a:prstGeom prst="rect">
            <a:avLst/>
          </a:prstGeom>
          <a:noFill/>
          <a:ln w="9525">
            <a:noFill/>
            <a:miter lim="800000"/>
            <a:headEnd/>
            <a:tailEnd/>
          </a:ln>
          <a:effectLst/>
        </p:spPr>
        <p:txBody>
          <a:bodyPr wrap="square">
            <a:spAutoFit/>
          </a:bodyPr>
          <a:lstStyle/>
          <a:p>
            <a:pPr eaLnBrk="0" hangingPunct="0">
              <a:defRPr/>
            </a:pPr>
            <a:r>
              <a:rPr lang="hu-HU" sz="2000" dirty="0" err="1">
                <a:latin typeface="Arial" panose="020B0604020202020204" pitchFamily="34" charset="0"/>
                <a:cs typeface="Arial" panose="020B0604020202020204" pitchFamily="34" charset="0"/>
              </a:rPr>
              <a:t>Androgen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insensitivity</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syndrome</a:t>
            </a:r>
            <a:r>
              <a:rPr lang="hu-HU" sz="2000" dirty="0">
                <a:latin typeface="Arial" panose="020B0604020202020204" pitchFamily="34" charset="0"/>
                <a:cs typeface="Arial" panose="020B0604020202020204" pitchFamily="34" charset="0"/>
              </a:rPr>
              <a:t> </a:t>
            </a:r>
            <a:br>
              <a:rPr lang="hu-HU" sz="2000" dirty="0">
                <a:latin typeface="Arial" panose="020B0604020202020204" pitchFamily="34" charset="0"/>
                <a:cs typeface="Arial" panose="020B0604020202020204" pitchFamily="34" charset="0"/>
              </a:rPr>
            </a:br>
            <a:r>
              <a:rPr lang="hu-HU" sz="2000" dirty="0" err="1">
                <a:latin typeface="Arial" panose="020B0604020202020204" pitchFamily="34" charset="0"/>
                <a:cs typeface="Arial" panose="020B0604020202020204" pitchFamily="34" charset="0"/>
              </a:rPr>
              <a:t>oder</a:t>
            </a:r>
            <a:r>
              <a:rPr lang="hu-HU" sz="2000" dirty="0">
                <a:latin typeface="Arial" panose="020B0604020202020204" pitchFamily="34" charset="0"/>
                <a:cs typeface="Arial" panose="020B0604020202020204" pitchFamily="34" charset="0"/>
              </a:rPr>
              <a:t> </a:t>
            </a:r>
            <a:br>
              <a:rPr lang="hu-HU" sz="2000" dirty="0">
                <a:latin typeface="Arial" panose="020B0604020202020204" pitchFamily="34" charset="0"/>
                <a:cs typeface="Arial" panose="020B0604020202020204" pitchFamily="34" charset="0"/>
              </a:rPr>
            </a:br>
            <a:r>
              <a:rPr lang="hu-HU" sz="2000" b="1" dirty="0" err="1">
                <a:latin typeface="Arial" panose="020B0604020202020204" pitchFamily="34" charset="0"/>
                <a:cs typeface="Arial" panose="020B0604020202020204" pitchFamily="34" charset="0"/>
              </a:rPr>
              <a:t>testikuläre</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Feminisation</a:t>
            </a:r>
            <a:endParaRPr lang="hu-HU" sz="2000" b="1" dirty="0">
              <a:latin typeface="Arial" panose="020B0604020202020204" pitchFamily="34" charset="0"/>
              <a:cs typeface="Arial" panose="020B0604020202020204" pitchFamily="34" charset="0"/>
            </a:endParaRPr>
          </a:p>
          <a:p>
            <a:pPr eaLnBrk="0" hangingPunct="0">
              <a:defRPr/>
            </a:pPr>
            <a:endParaRPr lang="hu-HU" sz="2000" dirty="0">
              <a:latin typeface="Arial" panose="020B0604020202020204" pitchFamily="34" charset="0"/>
              <a:cs typeface="Arial" panose="020B0604020202020204" pitchFamily="34" charset="0"/>
            </a:endParaRPr>
          </a:p>
          <a:p>
            <a:pPr eaLnBrk="0" hangingPunct="0">
              <a:defRPr/>
            </a:pPr>
            <a:r>
              <a:rPr lang="hu-HU" sz="2000" dirty="0" err="1">
                <a:latin typeface="Arial" panose="020B0604020202020204" pitchFamily="34" charset="0"/>
                <a:cs typeface="Arial" panose="020B0604020202020204" pitchFamily="34" charset="0"/>
              </a:rPr>
              <a:t>Er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ist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ein</a:t>
            </a:r>
            <a:r>
              <a:rPr lang="hu-HU" sz="2000" dirty="0">
                <a:latin typeface="Arial" panose="020B0604020202020204" pitchFamily="34" charset="0"/>
                <a:cs typeface="Arial" panose="020B0604020202020204" pitchFamily="34" charset="0"/>
              </a:rPr>
              <a:t> Mann mit XY, </a:t>
            </a:r>
            <a:r>
              <a:rPr lang="hu-HU" sz="2000" dirty="0" err="1">
                <a:latin typeface="Arial" panose="020B0604020202020204" pitchFamily="34" charset="0"/>
                <a:cs typeface="Arial" panose="020B0604020202020204" pitchFamily="34" charset="0"/>
              </a:rPr>
              <a:t>Hoden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ohne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innere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männlichen</a:t>
            </a:r>
            <a:r>
              <a:rPr lang="hu-HU" sz="2000" dirty="0">
                <a:latin typeface="Arial" panose="020B0604020202020204" pitchFamily="34" charset="0"/>
                <a:cs typeface="Arial" panose="020B0604020202020204" pitchFamily="34" charset="0"/>
              </a:rPr>
              <a:t> und </a:t>
            </a:r>
            <a:r>
              <a:rPr lang="hu-HU" sz="2000" dirty="0" err="1">
                <a:latin typeface="Arial" panose="020B0604020202020204" pitchFamily="34" charset="0"/>
                <a:cs typeface="Arial" panose="020B0604020202020204" pitchFamily="34" charset="0"/>
              </a:rPr>
              <a:t>weiblichen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Genitalorganen</a:t>
            </a:r>
            <a:r>
              <a:rPr lang="hu-HU" sz="2000" dirty="0">
                <a:latin typeface="Arial" panose="020B0604020202020204" pitchFamily="34" charset="0"/>
                <a:cs typeface="Arial" panose="020B0604020202020204" pitchFamily="34" charset="0"/>
              </a:rPr>
              <a:t>; und mit </a:t>
            </a:r>
            <a:r>
              <a:rPr lang="hu-HU" sz="2000" dirty="0" err="1">
                <a:latin typeface="Arial" panose="020B0604020202020204" pitchFamily="34" charset="0"/>
                <a:cs typeface="Arial" panose="020B0604020202020204" pitchFamily="34" charset="0"/>
              </a:rPr>
              <a:t>einer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blind</a:t>
            </a:r>
            <a:r>
              <a:rPr lang="hu-HU" sz="2000" dirty="0">
                <a:latin typeface="Arial" panose="020B0604020202020204" pitchFamily="34" charset="0"/>
                <a:cs typeface="Arial" panose="020B0604020202020204" pitchFamily="34" charset="0"/>
              </a:rPr>
              <a:t>-endenden Vagina.</a:t>
            </a:r>
          </a:p>
          <a:p>
            <a:pPr eaLnBrk="0" hangingPunct="0">
              <a:defRPr/>
            </a:pPr>
            <a:r>
              <a:rPr lang="hu-HU" sz="2000" dirty="0" err="1">
                <a:latin typeface="Arial" panose="020B0604020202020204" pitchFamily="34" charset="0"/>
                <a:cs typeface="Arial" panose="020B0604020202020204" pitchFamily="34" charset="0"/>
              </a:rPr>
              <a:t>Ursache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Nullmutation</a:t>
            </a:r>
            <a:r>
              <a:rPr lang="hu-HU" sz="2000" dirty="0">
                <a:latin typeface="Arial" panose="020B0604020202020204" pitchFamily="34" charset="0"/>
                <a:cs typeface="Arial" panose="020B0604020202020204" pitchFamily="34" charset="0"/>
              </a:rPr>
              <a:t> des </a:t>
            </a:r>
            <a:r>
              <a:rPr lang="hu-HU" sz="2000" dirty="0" err="1">
                <a:latin typeface="Arial" panose="020B0604020202020204" pitchFamily="34" charset="0"/>
                <a:cs typeface="Arial" panose="020B0604020202020204" pitchFamily="34" charset="0"/>
              </a:rPr>
              <a:t>Androgen-bindendes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Rezeptorprotein</a:t>
            </a:r>
            <a:r>
              <a:rPr lang="hu-HU" sz="2000" dirty="0">
                <a:latin typeface="Arial" panose="020B0604020202020204" pitchFamily="34" charset="0"/>
                <a:cs typeface="Arial" panose="020B0604020202020204" pitchFamily="34" charset="0"/>
              </a:rPr>
              <a:t>, TBP (</a:t>
            </a:r>
            <a:r>
              <a:rPr lang="hu-HU" sz="2000" dirty="0" err="1">
                <a:latin typeface="Arial" panose="020B0604020202020204" pitchFamily="34" charset="0"/>
                <a:cs typeface="Arial" panose="020B0604020202020204" pitchFamily="34" charset="0"/>
              </a:rPr>
              <a:t>Testosterone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Binding</a:t>
            </a:r>
            <a:r>
              <a:rPr lang="hu-HU" sz="2000" dirty="0">
                <a:latin typeface="Arial" panose="020B0604020202020204" pitchFamily="34" charset="0"/>
                <a:cs typeface="Arial" panose="020B0604020202020204" pitchFamily="34" charset="0"/>
              </a:rPr>
              <a:t> Protein: </a:t>
            </a:r>
            <a:r>
              <a:rPr lang="hu-HU" sz="2000" dirty="0" err="1">
                <a:latin typeface="Arial" panose="020B0604020202020204" pitchFamily="34" charset="0"/>
                <a:cs typeface="Arial" panose="020B0604020202020204" pitchFamily="34" charset="0"/>
              </a:rPr>
              <a:t>Kernrezeptor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das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Androgene</a:t>
            </a:r>
            <a:r>
              <a:rPr lang="hu-HU" sz="2000" dirty="0">
                <a:latin typeface="Arial" panose="020B0604020202020204" pitchFamily="34" charset="0"/>
                <a:cs typeface="Arial" panose="020B0604020202020204" pitchFamily="34" charset="0"/>
              </a:rPr>
              <a:t> in </a:t>
            </a:r>
            <a:r>
              <a:rPr lang="hu-HU" sz="2000" dirty="0" err="1">
                <a:latin typeface="Arial" panose="020B0604020202020204" pitchFamily="34" charset="0"/>
                <a:cs typeface="Arial" panose="020B0604020202020204" pitchFamily="34" charset="0"/>
              </a:rPr>
              <a:t>dem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Zytoplasma</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bindet</a:t>
            </a:r>
            <a:r>
              <a:rPr lang="hu-HU" sz="2000" dirty="0">
                <a:latin typeface="Arial" panose="020B0604020202020204" pitchFamily="34" charset="0"/>
                <a:cs typeface="Arial" panose="020B0604020202020204" pitchFamily="34" charset="0"/>
              </a:rPr>
              <a:t> und in </a:t>
            </a:r>
            <a:r>
              <a:rPr lang="hu-HU" sz="2000" dirty="0" err="1">
                <a:latin typeface="Arial" panose="020B0604020202020204" pitchFamily="34" charset="0"/>
                <a:cs typeface="Arial" panose="020B0604020202020204" pitchFamily="34" charset="0"/>
              </a:rPr>
              <a:t>dem</a:t>
            </a:r>
            <a:r>
              <a:rPr lang="hu-HU" sz="2000" dirty="0">
                <a:latin typeface="Arial" panose="020B0604020202020204" pitchFamily="34" charset="0"/>
                <a:cs typeface="Arial" panose="020B0604020202020204" pitchFamily="34" charset="0"/>
              </a:rPr>
              <a:t> Kern </a:t>
            </a:r>
            <a:r>
              <a:rPr lang="hu-HU" sz="2000" dirty="0" err="1">
                <a:latin typeface="Arial" panose="020B0604020202020204" pitchFamily="34" charset="0"/>
                <a:cs typeface="Arial" panose="020B0604020202020204" pitchFamily="34" charset="0"/>
              </a:rPr>
              <a:t>transportiert</a:t>
            </a:r>
            <a:r>
              <a:rPr lang="hu-HU" sz="2000" dirty="0">
                <a:latin typeface="Arial" panose="020B0604020202020204" pitchFamily="34" charset="0"/>
                <a:cs typeface="Arial" panose="020B0604020202020204" pitchFamily="34" charset="0"/>
              </a:rPr>
              <a:t>.)</a:t>
            </a:r>
          </a:p>
        </p:txBody>
      </p:sp>
      <p:pic>
        <p:nvPicPr>
          <p:cNvPr id="113666" name="Picture 4"/>
          <p:cNvPicPr>
            <a:picLocks noChangeAspect="1" noChangeArrowheads="1"/>
          </p:cNvPicPr>
          <p:nvPr/>
        </p:nvPicPr>
        <p:blipFill>
          <a:blip r:embed="rId2" cstate="print"/>
          <a:srcRect/>
          <a:stretch>
            <a:fillRect/>
          </a:stretch>
        </p:blipFill>
        <p:spPr bwMode="auto">
          <a:xfrm>
            <a:off x="533400" y="304800"/>
            <a:ext cx="4183063" cy="5638800"/>
          </a:xfrm>
          <a:prstGeom prst="rect">
            <a:avLst/>
          </a:prstGeom>
          <a:noFill/>
          <a:ln w="9525">
            <a:noFill/>
            <a:miter lim="800000"/>
            <a:headEnd/>
            <a:tailEnd/>
          </a:ln>
        </p:spPr>
      </p:pic>
      <p:sp>
        <p:nvSpPr>
          <p:cNvPr id="2" name="Téglalap 1"/>
          <p:cNvSpPr/>
          <p:nvPr/>
        </p:nvSpPr>
        <p:spPr>
          <a:xfrm>
            <a:off x="611560" y="6165304"/>
            <a:ext cx="3001143" cy="523220"/>
          </a:xfrm>
          <a:prstGeom prst="rect">
            <a:avLst/>
          </a:prstGeom>
        </p:spPr>
        <p:txBody>
          <a:bodyPr wrap="none">
            <a:spAutoFit/>
          </a:bodyPr>
          <a:lstStyle/>
          <a:p>
            <a:r>
              <a:rPr lang="de-DE" sz="2800" b="1" dirty="0"/>
              <a:t>Männliche</a:t>
            </a:r>
            <a:r>
              <a:rPr lang="hu-HU" sz="2800" b="1" dirty="0"/>
              <a:t>s</a:t>
            </a:r>
            <a:r>
              <a:rPr lang="de-DE" sz="2800" b="1" dirty="0"/>
              <a:t> PHA</a:t>
            </a:r>
            <a:endParaRPr lang="hu-HU" sz="2800" dirty="0"/>
          </a:p>
        </p:txBody>
      </p:sp>
    </p:spTree>
    <p:extLst>
      <p:ext uri="{BB962C8B-B14F-4D97-AF65-F5344CB8AC3E}">
        <p14:creationId xmlns:p14="http://schemas.microsoft.com/office/powerpoint/2010/main" val="47607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5" descr="https://upload.wikimedia.org/wikipedia/commons/1/11/Congenital_adrenal_hyperplasia.jpg"/>
          <p:cNvPicPr>
            <a:picLocks noChangeAspect="1" noChangeArrowheads="1"/>
          </p:cNvPicPr>
          <p:nvPr/>
        </p:nvPicPr>
        <p:blipFill>
          <a:blip r:embed="rId2" cstate="print"/>
          <a:srcRect/>
          <a:stretch>
            <a:fillRect/>
          </a:stretch>
        </p:blipFill>
        <p:spPr bwMode="auto">
          <a:xfrm>
            <a:off x="4124325" y="117818"/>
            <a:ext cx="5019675" cy="6677025"/>
          </a:xfrm>
          <a:prstGeom prst="rect">
            <a:avLst/>
          </a:prstGeom>
          <a:noFill/>
          <a:ln w="9525">
            <a:noFill/>
            <a:miter lim="800000"/>
            <a:headEnd/>
            <a:tailEnd/>
          </a:ln>
        </p:spPr>
      </p:pic>
      <p:sp>
        <p:nvSpPr>
          <p:cNvPr id="110594" name="Text Box 6"/>
          <p:cNvSpPr txBox="1">
            <a:spLocks noChangeArrowheads="1"/>
          </p:cNvSpPr>
          <p:nvPr/>
        </p:nvSpPr>
        <p:spPr bwMode="auto">
          <a:xfrm>
            <a:off x="107504" y="6093296"/>
            <a:ext cx="2088927" cy="461665"/>
          </a:xfrm>
          <a:prstGeom prst="rect">
            <a:avLst/>
          </a:prstGeom>
          <a:noFill/>
          <a:ln w="9525">
            <a:noFill/>
            <a:miter lim="800000"/>
            <a:headEnd/>
            <a:tailEnd/>
          </a:ln>
        </p:spPr>
        <p:txBody>
          <a:bodyPr wrap="square">
            <a:spAutoFit/>
          </a:bodyPr>
          <a:lstStyle/>
          <a:p>
            <a:pPr eaLnBrk="0" hangingPunct="0">
              <a:spcBef>
                <a:spcPct val="50000"/>
              </a:spcBef>
            </a:pPr>
            <a:r>
              <a:rPr lang="hu-HU" sz="1200" dirty="0" err="1"/>
              <a:t>Tantbirojn</a:t>
            </a:r>
            <a:r>
              <a:rPr lang="hu-HU" sz="1200" dirty="0"/>
              <a:t> J </a:t>
            </a:r>
            <a:r>
              <a:rPr lang="hu-HU" sz="1200" dirty="0" err="1"/>
              <a:t>Med</a:t>
            </a:r>
            <a:r>
              <a:rPr lang="hu-HU" sz="1200" dirty="0"/>
              <a:t> </a:t>
            </a:r>
            <a:r>
              <a:rPr lang="hu-HU" sz="1200" dirty="0" err="1"/>
              <a:t>Case</a:t>
            </a:r>
            <a:r>
              <a:rPr lang="hu-HU" sz="1200" dirty="0"/>
              <a:t> </a:t>
            </a:r>
            <a:r>
              <a:rPr lang="hu-HU" sz="1200" dirty="0" err="1"/>
              <a:t>Rep</a:t>
            </a:r>
            <a:r>
              <a:rPr lang="hu-HU" sz="1200" dirty="0"/>
              <a:t> 2008, 2: 251.</a:t>
            </a:r>
          </a:p>
        </p:txBody>
      </p:sp>
      <p:pic>
        <p:nvPicPr>
          <p:cNvPr id="2" name="Kép 1"/>
          <p:cNvPicPr>
            <a:picLocks noChangeAspect="1"/>
          </p:cNvPicPr>
          <p:nvPr/>
        </p:nvPicPr>
        <p:blipFill>
          <a:blip r:embed="rId3"/>
          <a:stretch>
            <a:fillRect/>
          </a:stretch>
        </p:blipFill>
        <p:spPr>
          <a:xfrm>
            <a:off x="250825" y="117818"/>
            <a:ext cx="3689668" cy="3194496"/>
          </a:xfrm>
          <a:prstGeom prst="rect">
            <a:avLst/>
          </a:prstGeom>
        </p:spPr>
      </p:pic>
      <p:sp>
        <p:nvSpPr>
          <p:cNvPr id="3" name="Téglalap 2"/>
          <p:cNvSpPr/>
          <p:nvPr/>
        </p:nvSpPr>
        <p:spPr>
          <a:xfrm>
            <a:off x="522151" y="3347864"/>
            <a:ext cx="3659976" cy="1477328"/>
          </a:xfrm>
          <a:prstGeom prst="rect">
            <a:avLst/>
          </a:prstGeom>
        </p:spPr>
        <p:txBody>
          <a:bodyPr wrap="none">
            <a:spAutoFit/>
          </a:bodyPr>
          <a:lstStyle/>
          <a:p>
            <a:r>
              <a:rPr lang="hu-HU" dirty="0" err="1"/>
              <a:t>Zweifelhafte</a:t>
            </a:r>
            <a:r>
              <a:rPr lang="hu-HU" dirty="0"/>
              <a:t> </a:t>
            </a:r>
            <a:r>
              <a:rPr lang="hu-HU" dirty="0" err="1"/>
              <a:t>äußere</a:t>
            </a:r>
            <a:r>
              <a:rPr lang="hu-HU" dirty="0"/>
              <a:t> </a:t>
            </a:r>
            <a:r>
              <a:rPr lang="hu-HU" dirty="0" err="1"/>
              <a:t>Genitalien</a:t>
            </a:r>
            <a:endParaRPr lang="hu-HU" dirty="0"/>
          </a:p>
          <a:p>
            <a:endParaRPr lang="hu-HU" dirty="0"/>
          </a:p>
          <a:p>
            <a:r>
              <a:rPr lang="hu-HU" dirty="0"/>
              <a:t>und </a:t>
            </a:r>
            <a:r>
              <a:rPr lang="hu-HU" dirty="0" err="1"/>
              <a:t>Vergrößerung</a:t>
            </a:r>
            <a:r>
              <a:rPr lang="hu-HU" dirty="0"/>
              <a:t> </a:t>
            </a:r>
          </a:p>
          <a:p>
            <a:r>
              <a:rPr lang="hu-HU" dirty="0"/>
              <a:t>der </a:t>
            </a:r>
            <a:r>
              <a:rPr lang="hu-HU" dirty="0" err="1"/>
              <a:t>Nebenierenrinde</a:t>
            </a:r>
            <a:r>
              <a:rPr lang="hu-HU" dirty="0"/>
              <a:t>: </a:t>
            </a:r>
            <a:r>
              <a:rPr lang="hu-HU" dirty="0" err="1"/>
              <a:t>kongenitale</a:t>
            </a:r>
            <a:r>
              <a:rPr lang="hu-HU" dirty="0"/>
              <a:t> </a:t>
            </a:r>
          </a:p>
          <a:p>
            <a:r>
              <a:rPr lang="hu-HU" dirty="0" err="1"/>
              <a:t>adrenale</a:t>
            </a:r>
            <a:r>
              <a:rPr lang="hu-HU" dirty="0"/>
              <a:t> </a:t>
            </a:r>
            <a:r>
              <a:rPr lang="hu-HU" dirty="0" err="1"/>
              <a:t>Hyperplasie</a:t>
            </a:r>
            <a:r>
              <a:rPr lang="hu-HU" dirty="0"/>
              <a:t> (CAH)</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p:cNvPicPr>
            <a:picLocks noChangeAspect="1" noChangeArrowheads="1"/>
          </p:cNvPicPr>
          <p:nvPr/>
        </p:nvPicPr>
        <p:blipFill>
          <a:blip r:embed="rId3" cstate="print"/>
          <a:srcRect/>
          <a:stretch>
            <a:fillRect/>
          </a:stretch>
        </p:blipFill>
        <p:spPr bwMode="auto">
          <a:xfrm>
            <a:off x="179512" y="0"/>
            <a:ext cx="4043362" cy="6858000"/>
          </a:xfrm>
          <a:prstGeom prst="rect">
            <a:avLst/>
          </a:prstGeom>
          <a:noFill/>
          <a:ln w="9525">
            <a:noFill/>
            <a:miter lim="800000"/>
            <a:headEnd/>
            <a:tailEnd/>
          </a:ln>
        </p:spPr>
      </p:pic>
      <p:grpSp>
        <p:nvGrpSpPr>
          <p:cNvPr id="111618" name="Group 6"/>
          <p:cNvGrpSpPr>
            <a:grpSpLocks/>
          </p:cNvGrpSpPr>
          <p:nvPr/>
        </p:nvGrpSpPr>
        <p:grpSpPr bwMode="auto">
          <a:xfrm>
            <a:off x="6011863" y="260350"/>
            <a:ext cx="2857500" cy="701675"/>
            <a:chOff x="0" y="3748"/>
            <a:chExt cx="1800" cy="442"/>
          </a:xfrm>
        </p:grpSpPr>
        <p:pic>
          <p:nvPicPr>
            <p:cNvPr id="111619" name="Picture 7"/>
            <p:cNvPicPr>
              <a:picLocks noChangeAspect="1" noChangeArrowheads="1"/>
            </p:cNvPicPr>
            <p:nvPr/>
          </p:nvPicPr>
          <p:blipFill>
            <a:blip r:embed="rId4" cstate="print"/>
            <a:srcRect/>
            <a:stretch>
              <a:fillRect/>
            </a:stretch>
          </p:blipFill>
          <p:spPr bwMode="auto">
            <a:xfrm>
              <a:off x="113" y="3748"/>
              <a:ext cx="1655" cy="265"/>
            </a:xfrm>
            <a:prstGeom prst="rect">
              <a:avLst/>
            </a:prstGeom>
            <a:noFill/>
            <a:ln w="9525">
              <a:noFill/>
              <a:miter lim="800000"/>
              <a:headEnd/>
              <a:tailEnd/>
            </a:ln>
          </p:spPr>
        </p:pic>
        <p:pic>
          <p:nvPicPr>
            <p:cNvPr id="111620" name="Picture 8"/>
            <p:cNvPicPr>
              <a:picLocks noChangeAspect="1" noChangeArrowheads="1"/>
            </p:cNvPicPr>
            <p:nvPr/>
          </p:nvPicPr>
          <p:blipFill>
            <a:blip r:embed="rId5" cstate="print"/>
            <a:srcRect/>
            <a:stretch>
              <a:fillRect/>
            </a:stretch>
          </p:blipFill>
          <p:spPr bwMode="auto">
            <a:xfrm>
              <a:off x="0" y="4020"/>
              <a:ext cx="1800" cy="170"/>
            </a:xfrm>
            <a:prstGeom prst="rect">
              <a:avLst/>
            </a:prstGeom>
            <a:noFill/>
            <a:ln w="9525">
              <a:noFill/>
              <a:miter lim="800000"/>
              <a:headEnd/>
              <a:tailEnd/>
            </a:ln>
          </p:spPr>
        </p:pic>
      </p:grpSp>
      <p:sp>
        <p:nvSpPr>
          <p:cNvPr id="2" name="Szövegdoboz 1"/>
          <p:cNvSpPr txBox="1"/>
          <p:nvPr/>
        </p:nvSpPr>
        <p:spPr>
          <a:xfrm>
            <a:off x="5004048" y="1844824"/>
            <a:ext cx="3096344" cy="2862322"/>
          </a:xfrm>
          <a:prstGeom prst="rect">
            <a:avLst/>
          </a:prstGeom>
          <a:noFill/>
        </p:spPr>
        <p:txBody>
          <a:bodyPr wrap="square" rtlCol="0">
            <a:spAutoFit/>
          </a:bodyPr>
          <a:lstStyle/>
          <a:p>
            <a:r>
              <a:rPr lang="hu-HU" dirty="0"/>
              <a:t>CAH: in </a:t>
            </a:r>
            <a:r>
              <a:rPr lang="hu-HU" dirty="0" err="1"/>
              <a:t>einer</a:t>
            </a:r>
            <a:r>
              <a:rPr lang="hu-HU" dirty="0"/>
              <a:t> 46, XX </a:t>
            </a:r>
            <a:r>
              <a:rPr lang="hu-HU" dirty="0" err="1"/>
              <a:t>Frau</a:t>
            </a:r>
            <a:r>
              <a:rPr lang="hu-HU" dirty="0"/>
              <a:t>, </a:t>
            </a:r>
            <a:r>
              <a:rPr lang="hu-HU" dirty="0" err="1"/>
              <a:t>wo</a:t>
            </a:r>
            <a:r>
              <a:rPr lang="hu-HU" dirty="0"/>
              <a:t> in der </a:t>
            </a:r>
            <a:r>
              <a:rPr lang="hu-HU" dirty="0" err="1"/>
              <a:t>Nebenierenrinde</a:t>
            </a:r>
            <a:r>
              <a:rPr lang="hu-HU" dirty="0"/>
              <a:t> </a:t>
            </a:r>
            <a:r>
              <a:rPr lang="hu-HU" dirty="0" err="1"/>
              <a:t>zu</a:t>
            </a:r>
            <a:r>
              <a:rPr lang="hu-HU" dirty="0"/>
              <a:t> </a:t>
            </a:r>
            <a:r>
              <a:rPr lang="hu-HU" dirty="0" err="1"/>
              <a:t>viel</a:t>
            </a:r>
            <a:r>
              <a:rPr lang="hu-HU" dirty="0"/>
              <a:t> </a:t>
            </a:r>
            <a:r>
              <a:rPr lang="hu-HU" dirty="0" err="1"/>
              <a:t>Androgene</a:t>
            </a:r>
            <a:r>
              <a:rPr lang="hu-HU" dirty="0"/>
              <a:t> </a:t>
            </a:r>
            <a:r>
              <a:rPr lang="hu-HU" dirty="0" err="1"/>
              <a:t>produziert</a:t>
            </a:r>
            <a:r>
              <a:rPr lang="hu-HU" dirty="0"/>
              <a:t> </a:t>
            </a:r>
            <a:r>
              <a:rPr lang="hu-HU" dirty="0" err="1"/>
              <a:t>werden</a:t>
            </a:r>
            <a:r>
              <a:rPr lang="hu-HU" dirty="0"/>
              <a:t> (</a:t>
            </a:r>
            <a:r>
              <a:rPr lang="hu-HU" dirty="0" err="1"/>
              <a:t>wegen</a:t>
            </a:r>
            <a:r>
              <a:rPr lang="hu-HU" dirty="0"/>
              <a:t> </a:t>
            </a:r>
            <a:r>
              <a:rPr lang="hu-HU" dirty="0" err="1"/>
              <a:t>dem</a:t>
            </a:r>
            <a:r>
              <a:rPr lang="hu-HU" dirty="0"/>
              <a:t> </a:t>
            </a:r>
            <a:r>
              <a:rPr lang="hu-HU" dirty="0" err="1"/>
              <a:t>Fehlen</a:t>
            </a:r>
            <a:r>
              <a:rPr lang="hu-HU" dirty="0"/>
              <a:t> von </a:t>
            </a:r>
            <a:r>
              <a:rPr lang="hu-HU" dirty="0" err="1"/>
              <a:t>einem</a:t>
            </a:r>
            <a:r>
              <a:rPr lang="hu-HU" dirty="0"/>
              <a:t> </a:t>
            </a:r>
            <a:r>
              <a:rPr lang="hu-HU" dirty="0" err="1"/>
              <a:t>steroidbildenden</a:t>
            </a:r>
            <a:r>
              <a:rPr lang="hu-HU" dirty="0"/>
              <a:t> </a:t>
            </a:r>
            <a:r>
              <a:rPr lang="hu-HU" dirty="0" err="1"/>
              <a:t>Enzym</a:t>
            </a:r>
            <a:r>
              <a:rPr lang="hu-HU" dirty="0"/>
              <a:t>). Die </a:t>
            </a:r>
            <a:r>
              <a:rPr lang="hu-HU" dirty="0" err="1"/>
              <a:t>überschöüssige</a:t>
            </a:r>
            <a:r>
              <a:rPr lang="hu-HU" dirty="0"/>
              <a:t> </a:t>
            </a:r>
            <a:r>
              <a:rPr lang="hu-HU" dirty="0" err="1"/>
              <a:t>Androgene</a:t>
            </a:r>
            <a:r>
              <a:rPr lang="hu-HU" dirty="0"/>
              <a:t> </a:t>
            </a:r>
            <a:r>
              <a:rPr lang="hu-HU" dirty="0" err="1"/>
              <a:t>maskulinisieren</a:t>
            </a:r>
            <a:r>
              <a:rPr lang="hu-HU" dirty="0"/>
              <a:t> den </a:t>
            </a:r>
            <a:r>
              <a:rPr lang="hu-HU" dirty="0" err="1"/>
              <a:t>weiblichen</a:t>
            </a:r>
            <a:r>
              <a:rPr lang="hu-HU" dirty="0"/>
              <a:t> </a:t>
            </a:r>
            <a:r>
              <a:rPr lang="hu-HU" dirty="0" err="1"/>
              <a:t>Phänotyp</a:t>
            </a:r>
            <a:r>
              <a:rPr lang="hu-HU" dirty="0"/>
              <a:t> (</a:t>
            </a:r>
            <a:r>
              <a:rPr lang="hu-HU" dirty="0" err="1"/>
              <a:t>aus</a:t>
            </a:r>
            <a:r>
              <a:rPr lang="hu-HU" dirty="0"/>
              <a:t> </a:t>
            </a:r>
            <a:r>
              <a:rPr lang="hu-HU" dirty="0" err="1"/>
              <a:t>dem</a:t>
            </a:r>
            <a:r>
              <a:rPr lang="hu-HU" dirty="0"/>
              <a:t> </a:t>
            </a:r>
            <a:r>
              <a:rPr lang="hu-HU" dirty="0" err="1"/>
              <a:t>Clitoris</a:t>
            </a:r>
            <a:r>
              <a:rPr lang="hu-HU" dirty="0"/>
              <a:t> </a:t>
            </a:r>
            <a:r>
              <a:rPr lang="hu-HU" dirty="0" err="1"/>
              <a:t>wird</a:t>
            </a:r>
            <a:r>
              <a:rPr lang="hu-HU" dirty="0"/>
              <a:t> </a:t>
            </a:r>
            <a:r>
              <a:rPr lang="hu-HU" dirty="0" err="1"/>
              <a:t>ein</a:t>
            </a:r>
            <a:r>
              <a:rPr lang="hu-HU" dirty="0"/>
              <a:t> (Mikro-)</a:t>
            </a:r>
            <a:r>
              <a:rPr lang="hu-HU" dirty="0" err="1"/>
              <a:t>Penis</a:t>
            </a:r>
            <a:r>
              <a:rPr lang="hu-HU" dirty="0"/>
              <a:t>.</a:t>
            </a:r>
          </a:p>
        </p:txBody>
      </p:sp>
      <p:sp>
        <p:nvSpPr>
          <p:cNvPr id="3" name="Téglalap 2"/>
          <p:cNvSpPr/>
          <p:nvPr/>
        </p:nvSpPr>
        <p:spPr>
          <a:xfrm>
            <a:off x="5580112" y="6165304"/>
            <a:ext cx="2912913" cy="523220"/>
          </a:xfrm>
          <a:prstGeom prst="rect">
            <a:avLst/>
          </a:prstGeom>
        </p:spPr>
        <p:txBody>
          <a:bodyPr wrap="none">
            <a:spAutoFit/>
          </a:bodyPr>
          <a:lstStyle/>
          <a:p>
            <a:r>
              <a:rPr lang="hu-HU" sz="2800" b="1" dirty="0" err="1"/>
              <a:t>Weibliches</a:t>
            </a:r>
            <a:r>
              <a:rPr lang="hu-HU" sz="2800" b="1" dirty="0"/>
              <a:t> </a:t>
            </a:r>
            <a:r>
              <a:rPr lang="de-DE" sz="2800" b="1" dirty="0"/>
              <a:t>PHA</a:t>
            </a:r>
            <a:endParaRPr lang="hu-HU" sz="2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descr="pseudoher 1"/>
          <p:cNvPicPr>
            <a:picLocks noChangeAspect="1" noChangeArrowheads="1"/>
          </p:cNvPicPr>
          <p:nvPr/>
        </p:nvPicPr>
        <p:blipFill>
          <a:blip r:embed="rId2" cstate="print"/>
          <a:srcRect/>
          <a:stretch>
            <a:fillRect/>
          </a:stretch>
        </p:blipFill>
        <p:spPr bwMode="auto">
          <a:xfrm>
            <a:off x="4051300" y="3354388"/>
            <a:ext cx="5092700" cy="3503612"/>
          </a:xfrm>
          <a:prstGeom prst="rect">
            <a:avLst/>
          </a:prstGeom>
          <a:noFill/>
          <a:ln w="9525">
            <a:noFill/>
            <a:miter lim="800000"/>
            <a:headEnd/>
            <a:tailEnd/>
          </a:ln>
        </p:spPr>
      </p:pic>
      <p:pic>
        <p:nvPicPr>
          <p:cNvPr id="106498" name="Picture 6" descr="2812103"/>
          <p:cNvPicPr>
            <a:picLocks noChangeAspect="1" noChangeArrowheads="1"/>
          </p:cNvPicPr>
          <p:nvPr/>
        </p:nvPicPr>
        <p:blipFill>
          <a:blip r:embed="rId3" cstate="print"/>
          <a:srcRect/>
          <a:stretch>
            <a:fillRect/>
          </a:stretch>
        </p:blipFill>
        <p:spPr bwMode="auto">
          <a:xfrm>
            <a:off x="250825" y="0"/>
            <a:ext cx="6629400" cy="3287713"/>
          </a:xfrm>
          <a:prstGeom prst="rect">
            <a:avLst/>
          </a:prstGeom>
          <a:noFill/>
          <a:ln w="9525">
            <a:noFill/>
            <a:miter lim="800000"/>
            <a:headEnd/>
            <a:tailEnd/>
          </a:ln>
        </p:spPr>
      </p:pic>
      <p:sp>
        <p:nvSpPr>
          <p:cNvPr id="2" name="Szövegdoboz 1"/>
          <p:cNvSpPr txBox="1"/>
          <p:nvPr/>
        </p:nvSpPr>
        <p:spPr>
          <a:xfrm>
            <a:off x="395536" y="3717032"/>
            <a:ext cx="3168352" cy="1754326"/>
          </a:xfrm>
          <a:prstGeom prst="rect">
            <a:avLst/>
          </a:prstGeom>
          <a:noFill/>
        </p:spPr>
        <p:txBody>
          <a:bodyPr wrap="square" rtlCol="0">
            <a:spAutoFit/>
          </a:bodyPr>
          <a:lstStyle/>
          <a:p>
            <a:r>
              <a:rPr lang="hu-HU" dirty="0" err="1"/>
              <a:t>Übergangsformen</a:t>
            </a:r>
            <a:r>
              <a:rPr lang="hu-HU" dirty="0"/>
              <a:t> der </a:t>
            </a:r>
            <a:r>
              <a:rPr lang="hu-HU" dirty="0" err="1"/>
              <a:t>äußeren</a:t>
            </a:r>
            <a:r>
              <a:rPr lang="hu-HU" dirty="0"/>
              <a:t> </a:t>
            </a:r>
            <a:r>
              <a:rPr lang="hu-HU" dirty="0" err="1"/>
              <a:t>Genitalien</a:t>
            </a:r>
            <a:r>
              <a:rPr lang="hu-HU" dirty="0"/>
              <a:t> in </a:t>
            </a:r>
            <a:r>
              <a:rPr lang="hu-HU" dirty="0" err="1"/>
              <a:t>verschiedenen</a:t>
            </a:r>
            <a:r>
              <a:rPr lang="hu-HU" dirty="0"/>
              <a:t> </a:t>
            </a:r>
            <a:r>
              <a:rPr lang="hu-HU" dirty="0" err="1"/>
              <a:t>Fehlentwicklungen</a:t>
            </a:r>
            <a:r>
              <a:rPr lang="hu-HU" dirty="0"/>
              <a:t> (</a:t>
            </a:r>
            <a:r>
              <a:rPr lang="hu-HU" dirty="0" err="1"/>
              <a:t>Stadium</a:t>
            </a:r>
            <a:r>
              <a:rPr lang="hu-HU" dirty="0"/>
              <a:t> I </a:t>
            </a:r>
            <a:r>
              <a:rPr lang="hu-HU" dirty="0" err="1"/>
              <a:t>bis</a:t>
            </a:r>
            <a:r>
              <a:rPr lang="hu-HU" dirty="0"/>
              <a:t> V).</a:t>
            </a:r>
          </a:p>
          <a:p>
            <a:r>
              <a:rPr lang="hu-HU" dirty="0" err="1"/>
              <a:t>Zweifelhafte</a:t>
            </a:r>
            <a:r>
              <a:rPr lang="hu-HU" dirty="0"/>
              <a:t> </a:t>
            </a:r>
            <a:r>
              <a:rPr lang="hu-HU" dirty="0" err="1"/>
              <a:t>Genitalien</a:t>
            </a:r>
            <a:endParaRPr lang="hu-HU" dirty="0"/>
          </a:p>
        </p:txBody>
      </p:sp>
      <p:grpSp>
        <p:nvGrpSpPr>
          <p:cNvPr id="11" name="Csoportba foglalás 10"/>
          <p:cNvGrpSpPr/>
          <p:nvPr/>
        </p:nvGrpSpPr>
        <p:grpSpPr>
          <a:xfrm>
            <a:off x="3563888" y="1124744"/>
            <a:ext cx="1944216" cy="369332"/>
            <a:chOff x="7020272" y="404665"/>
            <a:chExt cx="1944216" cy="369332"/>
          </a:xfrm>
        </p:grpSpPr>
        <p:sp>
          <p:nvSpPr>
            <p:cNvPr id="3" name="Szövegdoboz 2"/>
            <p:cNvSpPr txBox="1"/>
            <p:nvPr/>
          </p:nvSpPr>
          <p:spPr>
            <a:xfrm>
              <a:off x="7020272" y="404665"/>
              <a:ext cx="1944216" cy="369332"/>
            </a:xfrm>
            <a:prstGeom prst="rect">
              <a:avLst/>
            </a:prstGeom>
            <a:noFill/>
          </p:spPr>
          <p:txBody>
            <a:bodyPr wrap="square" rtlCol="0">
              <a:spAutoFit/>
            </a:bodyPr>
            <a:lstStyle/>
            <a:p>
              <a:r>
                <a:rPr lang="hu-HU" dirty="0" err="1"/>
                <a:t>Maskulinisierung</a:t>
              </a:r>
              <a:endParaRPr lang="hu-HU" dirty="0"/>
            </a:p>
          </p:txBody>
        </p:sp>
        <p:cxnSp>
          <p:nvCxnSpPr>
            <p:cNvPr id="5" name="Egyenes összekötő nyíllal 4"/>
            <p:cNvCxnSpPr/>
            <p:nvPr/>
          </p:nvCxnSpPr>
          <p:spPr>
            <a:xfrm>
              <a:off x="7164288" y="764704"/>
              <a:ext cx="18002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p:grpSp>
        <p:nvGrpSpPr>
          <p:cNvPr id="9" name="Csoportba foglalás 8"/>
          <p:cNvGrpSpPr/>
          <p:nvPr/>
        </p:nvGrpSpPr>
        <p:grpSpPr>
          <a:xfrm>
            <a:off x="1691680" y="1124744"/>
            <a:ext cx="1670879" cy="369332"/>
            <a:chOff x="7020272" y="1545109"/>
            <a:chExt cx="1670879" cy="369332"/>
          </a:xfrm>
        </p:grpSpPr>
        <p:cxnSp>
          <p:nvCxnSpPr>
            <p:cNvPr id="7" name="Egyenes összekötő nyíllal 6"/>
            <p:cNvCxnSpPr/>
            <p:nvPr/>
          </p:nvCxnSpPr>
          <p:spPr>
            <a:xfrm flipH="1">
              <a:off x="7020272" y="1881992"/>
              <a:ext cx="1512168"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églalap 7"/>
            <p:cNvSpPr/>
            <p:nvPr/>
          </p:nvSpPr>
          <p:spPr>
            <a:xfrm>
              <a:off x="7057370" y="1545109"/>
              <a:ext cx="1633781" cy="369332"/>
            </a:xfrm>
            <a:prstGeom prst="rect">
              <a:avLst/>
            </a:prstGeom>
          </p:spPr>
          <p:txBody>
            <a:bodyPr wrap="none">
              <a:spAutoFit/>
            </a:bodyPr>
            <a:lstStyle/>
            <a:p>
              <a:r>
                <a:rPr lang="hu-HU" dirty="0" err="1"/>
                <a:t>Feminisierung</a:t>
              </a:r>
              <a:endParaRPr lang="hu-HU" dirty="0"/>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5943600" y="533400"/>
            <a:ext cx="2949575" cy="5016758"/>
          </a:xfrm>
          <a:prstGeom prst="rect">
            <a:avLst/>
          </a:prstGeom>
          <a:noFill/>
          <a:ln w="9525">
            <a:noFill/>
            <a:miter lim="800000"/>
            <a:headEnd/>
            <a:tailEnd/>
          </a:ln>
          <a:effectLst/>
        </p:spPr>
        <p:txBody>
          <a:bodyPr>
            <a:spAutoFit/>
          </a:bodyPr>
          <a:lstStyle/>
          <a:p>
            <a:pPr eaLnBrk="0" hangingPunct="0">
              <a:defRPr/>
            </a:pPr>
            <a:r>
              <a:rPr lang="hu-HU" sz="2000" dirty="0">
                <a:latin typeface="Arial" panose="020B0604020202020204" pitchFamily="34" charset="0"/>
                <a:cs typeface="Arial" panose="020B0604020202020204" pitchFamily="34" charset="0"/>
              </a:rPr>
              <a:t>Die </a:t>
            </a:r>
            <a:r>
              <a:rPr lang="hu-HU" sz="2000" dirty="0" err="1">
                <a:latin typeface="Arial" panose="020B0604020202020204" pitchFamily="34" charset="0"/>
                <a:cs typeface="Arial" panose="020B0604020202020204" pitchFamily="34" charset="0"/>
              </a:rPr>
              <a:t>äußere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Genitalien</a:t>
            </a:r>
            <a:r>
              <a:rPr lang="hu-HU" sz="2000" dirty="0">
                <a:latin typeface="Arial" panose="020B0604020202020204" pitchFamily="34" charset="0"/>
                <a:cs typeface="Arial" panose="020B0604020202020204" pitchFamily="34" charset="0"/>
              </a:rPr>
              <a:t> </a:t>
            </a:r>
            <a:r>
              <a:rPr lang="hu-HU" sz="2000" dirty="0" smtClean="0">
                <a:latin typeface="Arial" panose="020B0604020202020204" pitchFamily="34" charset="0"/>
                <a:cs typeface="Arial" panose="020B0604020202020204" pitchFamily="34" charset="0"/>
              </a:rPr>
              <a:t>(</a:t>
            </a:r>
            <a:r>
              <a:rPr lang="hu-HU" sz="2000" dirty="0" err="1" smtClean="0">
                <a:latin typeface="Arial" panose="020B0604020202020204" pitchFamily="34" charset="0"/>
                <a:cs typeface="Arial" panose="020B0604020202020204" pitchFamily="34" charset="0"/>
              </a:rPr>
              <a:t>hellgrün</a:t>
            </a:r>
            <a:r>
              <a:rPr lang="hu-HU" sz="2000" dirty="0" smtClean="0">
                <a:latin typeface="Arial" panose="020B0604020202020204" pitchFamily="34" charset="0"/>
                <a:cs typeface="Arial" panose="020B0604020202020204" pitchFamily="34" charset="0"/>
              </a:rPr>
              <a:t>) sind </a:t>
            </a:r>
            <a:r>
              <a:rPr lang="hu-HU" sz="2000" dirty="0" err="1">
                <a:latin typeface="Arial" panose="020B0604020202020204" pitchFamily="34" charset="0"/>
                <a:cs typeface="Arial" panose="020B0604020202020204" pitchFamily="34" charset="0"/>
              </a:rPr>
              <a:t>vielmehr</a:t>
            </a:r>
            <a:r>
              <a:rPr lang="hu-HU" sz="2000" dirty="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auf</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Dihydrotestosteron</a:t>
            </a:r>
            <a:r>
              <a:rPr lang="hu-HU" sz="2000" dirty="0" smtClean="0">
                <a:latin typeface="Arial" panose="020B0604020202020204" pitchFamily="34" charset="0"/>
                <a:cs typeface="Arial" panose="020B0604020202020204" pitchFamily="34" charset="0"/>
              </a:rPr>
              <a:t> (DHT) </a:t>
            </a:r>
            <a:r>
              <a:rPr lang="hu-HU" sz="2000" dirty="0" err="1" smtClean="0">
                <a:latin typeface="Arial" panose="020B0604020202020204" pitchFamily="34" charset="0"/>
                <a:cs typeface="Arial" panose="020B0604020202020204" pitchFamily="34" charset="0"/>
              </a:rPr>
              <a:t>als</a:t>
            </a:r>
            <a:r>
              <a:rPr lang="hu-HU" sz="2000" dirty="0" smtClean="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auf</a:t>
            </a:r>
            <a:r>
              <a:rPr lang="hu-HU" sz="2000" dirty="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Testosteron</a:t>
            </a:r>
            <a:r>
              <a:rPr lang="hu-HU" sz="2000" dirty="0">
                <a:latin typeface="Arial" panose="020B0604020202020204" pitchFamily="34" charset="0"/>
                <a:cs typeface="Arial" panose="020B0604020202020204" pitchFamily="34" charset="0"/>
              </a:rPr>
              <a:t> </a:t>
            </a:r>
            <a:r>
              <a:rPr lang="hu-HU" sz="2000" dirty="0" smtClean="0">
                <a:latin typeface="Arial" panose="020B0604020202020204" pitchFamily="34" charset="0"/>
                <a:cs typeface="Arial" panose="020B0604020202020204" pitchFamily="34" charset="0"/>
              </a:rPr>
              <a:t>(T) </a:t>
            </a:r>
            <a:r>
              <a:rPr lang="hu-HU" sz="2000" dirty="0" err="1" smtClean="0">
                <a:latin typeface="Arial" panose="020B0604020202020204" pitchFamily="34" charset="0"/>
                <a:cs typeface="Arial" panose="020B0604020202020204" pitchFamily="34" charset="0"/>
              </a:rPr>
              <a:t>sensitiv</a:t>
            </a:r>
            <a:r>
              <a:rPr lang="hu-HU" sz="2000" dirty="0" smtClean="0">
                <a:latin typeface="Arial" panose="020B0604020202020204" pitchFamily="34" charset="0"/>
                <a:cs typeface="Arial" panose="020B0604020202020204" pitchFamily="34" charset="0"/>
              </a:rPr>
              <a:t> </a:t>
            </a:r>
            <a:r>
              <a:rPr lang="hu-HU" sz="2000" dirty="0">
                <a:latin typeface="Arial" panose="020B0604020202020204" pitchFamily="34" charset="0"/>
                <a:cs typeface="Arial" panose="020B0604020202020204" pitchFamily="34" charset="0"/>
              </a:rPr>
              <a:t>(</a:t>
            </a:r>
            <a:r>
              <a:rPr lang="hu-HU" sz="2000" dirty="0">
                <a:latin typeface="Arial" panose="020B0604020202020204" pitchFamily="34" charset="0"/>
                <a:cs typeface="Arial" panose="020B0604020202020204" pitchFamily="34" charset="0"/>
              </a:rPr>
              <a:t>in </a:t>
            </a:r>
            <a:r>
              <a:rPr lang="hu-HU" sz="2000" dirty="0" err="1">
                <a:latin typeface="Arial" panose="020B0604020202020204" pitchFamily="34" charset="0"/>
                <a:cs typeface="Arial" panose="020B0604020202020204" pitchFamily="34" charset="0"/>
              </a:rPr>
              <a:t>diesen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Geweben</a:t>
            </a:r>
            <a:r>
              <a:rPr lang="hu-HU" sz="2000" dirty="0">
                <a:latin typeface="Arial" panose="020B0604020202020204" pitchFamily="34" charset="0"/>
                <a:cs typeface="Arial" panose="020B0604020202020204" pitchFamily="34" charset="0"/>
              </a:rPr>
              <a:t> T </a:t>
            </a:r>
            <a:r>
              <a:rPr lang="hu-HU" sz="2000" dirty="0" err="1">
                <a:latin typeface="Arial" panose="020B0604020202020204" pitchFamily="34" charset="0"/>
                <a:cs typeface="Arial" panose="020B0604020202020204" pitchFamily="34" charset="0"/>
              </a:rPr>
              <a:t>wird</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durch</a:t>
            </a:r>
            <a:r>
              <a:rPr lang="hu-HU" sz="2000" dirty="0">
                <a:latin typeface="Arial" panose="020B0604020202020204" pitchFamily="34" charset="0"/>
                <a:cs typeface="Arial" panose="020B0604020202020204" pitchFamily="34" charset="0"/>
              </a:rPr>
              <a:t> 5</a:t>
            </a:r>
            <a:r>
              <a:rPr lang="hu-HU" sz="2000" dirty="0">
                <a:latin typeface="Symbol" panose="05050102010706020507" pitchFamily="18" charset="2"/>
                <a:cs typeface="Arial" panose="020B0604020202020204" pitchFamily="34" charset="0"/>
              </a:rPr>
              <a:t>a</a:t>
            </a:r>
            <a:r>
              <a:rPr lang="hu-HU" sz="2000" dirty="0">
                <a:latin typeface="Arial" panose="020B0604020202020204" pitchFamily="34" charset="0"/>
                <a:cs typeface="Arial" panose="020B0604020202020204" pitchFamily="34" charset="0"/>
              </a:rPr>
              <a:t>-Ketosteroid </a:t>
            </a:r>
            <a:r>
              <a:rPr lang="hu-HU" sz="2000" dirty="0" err="1">
                <a:latin typeface="Arial" panose="020B0604020202020204" pitchFamily="34" charset="0"/>
                <a:cs typeface="Arial" panose="020B0604020202020204" pitchFamily="34" charset="0"/>
              </a:rPr>
              <a:t>Reduktase</a:t>
            </a:r>
            <a:r>
              <a:rPr lang="hu-HU" sz="2000" dirty="0">
                <a:latin typeface="Arial" panose="020B0604020202020204" pitchFamily="34" charset="0"/>
                <a:cs typeface="Arial" panose="020B0604020202020204" pitchFamily="34" charset="0"/>
              </a:rPr>
              <a:t> in DHT </a:t>
            </a:r>
            <a:r>
              <a:rPr lang="hu-HU" sz="2000" dirty="0" err="1">
                <a:latin typeface="Arial" panose="020B0604020202020204" pitchFamily="34" charset="0"/>
                <a:cs typeface="Arial" panose="020B0604020202020204" pitchFamily="34" charset="0"/>
              </a:rPr>
              <a:t>umgewandelt</a:t>
            </a:r>
            <a:r>
              <a:rPr lang="hu-HU" sz="2000" dirty="0" smtClean="0">
                <a:latin typeface="Arial" panose="020B0604020202020204" pitchFamily="34" charset="0"/>
                <a:cs typeface="Arial" panose="020B0604020202020204" pitchFamily="34" charset="0"/>
              </a:rPr>
              <a:t>).</a:t>
            </a:r>
          </a:p>
          <a:p>
            <a:pPr eaLnBrk="0" hangingPunct="0">
              <a:defRPr/>
            </a:pPr>
            <a:r>
              <a:rPr lang="hu-HU" sz="2000" dirty="0" err="1" smtClean="0">
                <a:latin typeface="Arial" panose="020B0604020202020204" pitchFamily="34" charset="0"/>
                <a:cs typeface="Arial" panose="020B0604020202020204" pitchFamily="34" charset="0"/>
              </a:rPr>
              <a:t>Eigentlich</a:t>
            </a:r>
            <a:r>
              <a:rPr lang="hu-HU" sz="2000" dirty="0" smtClean="0">
                <a:latin typeface="Arial" panose="020B0604020202020204" pitchFamily="34" charset="0"/>
                <a:cs typeface="Arial" panose="020B0604020202020204" pitchFamily="34" charset="0"/>
              </a:rPr>
              <a:t> DHT </a:t>
            </a:r>
            <a:r>
              <a:rPr lang="hu-HU" sz="2000" dirty="0" err="1" smtClean="0">
                <a:latin typeface="Arial" panose="020B0604020202020204" pitchFamily="34" charset="0"/>
                <a:cs typeface="Arial" panose="020B0604020202020204" pitchFamily="34" charset="0"/>
              </a:rPr>
              <a:t>maskulinisiert</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die</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Anlage</a:t>
            </a:r>
            <a:r>
              <a:rPr lang="hu-HU" sz="2000" dirty="0" smtClean="0">
                <a:latin typeface="Arial" panose="020B0604020202020204" pitchFamily="34" charset="0"/>
                <a:cs typeface="Arial" panose="020B0604020202020204" pitchFamily="34" charset="0"/>
              </a:rPr>
              <a:t> der </a:t>
            </a:r>
            <a:r>
              <a:rPr lang="hu-HU" sz="2000" dirty="0" err="1" smtClean="0">
                <a:latin typeface="Arial" panose="020B0604020202020204" pitchFamily="34" charset="0"/>
                <a:cs typeface="Arial" panose="020B0604020202020204" pitchFamily="34" charset="0"/>
              </a:rPr>
              <a:t>äußeren</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Genitalorganen</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wie</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Genitalhöcker</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Urogenitalfalte</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Labioskrotale</a:t>
            </a:r>
            <a:r>
              <a:rPr lang="hu-HU" sz="2000" dirty="0" smtClean="0">
                <a:latin typeface="Arial" panose="020B0604020202020204" pitchFamily="34" charset="0"/>
                <a:cs typeface="Arial" panose="020B0604020202020204" pitchFamily="34" charset="0"/>
              </a:rPr>
              <a:t> </a:t>
            </a:r>
            <a:r>
              <a:rPr lang="hu-HU" sz="2000" dirty="0" err="1" smtClean="0">
                <a:latin typeface="Arial" panose="020B0604020202020204" pitchFamily="34" charset="0"/>
                <a:cs typeface="Arial" panose="020B0604020202020204" pitchFamily="34" charset="0"/>
              </a:rPr>
              <a:t>Falte</a:t>
            </a:r>
            <a:r>
              <a:rPr lang="hu-HU" sz="2000" dirty="0" smtClean="0">
                <a:latin typeface="Arial" panose="020B0604020202020204" pitchFamily="34" charset="0"/>
                <a:cs typeface="Arial" panose="020B0604020202020204" pitchFamily="34" charset="0"/>
              </a:rPr>
              <a:t>).</a:t>
            </a:r>
            <a:endParaRPr lang="hu-HU" sz="2000" dirty="0">
              <a:latin typeface="Arial" panose="020B0604020202020204" pitchFamily="34" charset="0"/>
              <a:cs typeface="Arial" panose="020B0604020202020204" pitchFamily="34" charset="0"/>
            </a:endParaRPr>
          </a:p>
        </p:txBody>
      </p:sp>
      <p:pic>
        <p:nvPicPr>
          <p:cNvPr id="116739" name="Picture 5"/>
          <p:cNvPicPr>
            <a:picLocks noChangeAspect="1" noChangeArrowheads="1"/>
          </p:cNvPicPr>
          <p:nvPr/>
        </p:nvPicPr>
        <p:blipFill>
          <a:blip r:embed="rId2" cstate="print"/>
          <a:srcRect/>
          <a:stretch>
            <a:fillRect/>
          </a:stretch>
        </p:blipFill>
        <p:spPr bwMode="auto">
          <a:xfrm>
            <a:off x="533400" y="457200"/>
            <a:ext cx="4949825" cy="4537075"/>
          </a:xfrm>
          <a:prstGeom prst="rect">
            <a:avLst/>
          </a:prstGeom>
          <a:noFill/>
          <a:ln w="9525">
            <a:noFill/>
            <a:miter lim="800000"/>
            <a:headEnd/>
            <a:tailEnd/>
          </a:ln>
        </p:spPr>
      </p:pic>
      <p:sp>
        <p:nvSpPr>
          <p:cNvPr id="4" name="Text Box 3"/>
          <p:cNvSpPr txBox="1">
            <a:spLocks noChangeArrowheads="1"/>
          </p:cNvSpPr>
          <p:nvPr/>
        </p:nvSpPr>
        <p:spPr bwMode="auto">
          <a:xfrm>
            <a:off x="539552" y="5581612"/>
            <a:ext cx="4943673" cy="738664"/>
          </a:xfrm>
          <a:prstGeom prst="rect">
            <a:avLst/>
          </a:prstGeom>
          <a:noFill/>
          <a:ln w="9525">
            <a:noFill/>
            <a:miter lim="800000"/>
            <a:headEnd/>
            <a:tailEnd/>
          </a:ln>
          <a:effectLst/>
        </p:spPr>
        <p:txBody>
          <a:bodyPr wrap="square">
            <a:spAutoFit/>
          </a:bodyPr>
          <a:lstStyle/>
          <a:p>
            <a:pPr eaLnBrk="0" hangingPunct="0">
              <a:defRPr/>
            </a:pPr>
            <a:r>
              <a:rPr lang="hu-HU" sz="1400" dirty="0">
                <a:latin typeface="Arial" panose="020B0604020202020204" pitchFamily="34" charset="0"/>
                <a:cs typeface="Arial" panose="020B0604020202020204" pitchFamily="34" charset="0"/>
              </a:rPr>
              <a:t>(</a:t>
            </a:r>
            <a:r>
              <a:rPr lang="hu-HU" sz="1400" dirty="0" err="1">
                <a:latin typeface="Arial" panose="020B0604020202020204" pitchFamily="34" charset="0"/>
                <a:cs typeface="Arial" panose="020B0604020202020204" pitchFamily="34" charset="0"/>
              </a:rPr>
              <a:t>Mangelhafte</a:t>
            </a:r>
            <a:r>
              <a:rPr lang="hu-HU" sz="1400" dirty="0">
                <a:latin typeface="Arial" panose="020B0604020202020204" pitchFamily="34" charset="0"/>
                <a:cs typeface="Arial" panose="020B0604020202020204" pitchFamily="34" charset="0"/>
              </a:rPr>
              <a:t> Expression von </a:t>
            </a:r>
            <a:r>
              <a:rPr lang="hu-HU" sz="1400" dirty="0" smtClean="0">
                <a:latin typeface="Arial" panose="020B0604020202020204" pitchFamily="34" charset="0"/>
                <a:cs typeface="Arial" panose="020B0604020202020204" pitchFamily="34" charset="0"/>
              </a:rPr>
              <a:t>5</a:t>
            </a:r>
            <a:r>
              <a:rPr lang="hu-HU" sz="1400" dirty="0" smtClean="0">
                <a:latin typeface="Symbol" panose="05050102010706020507" pitchFamily="18" charset="2"/>
                <a:cs typeface="Arial" panose="020B0604020202020204" pitchFamily="34" charset="0"/>
              </a:rPr>
              <a:t>a-</a:t>
            </a:r>
            <a:r>
              <a:rPr lang="hu-HU" sz="1400" dirty="0" smtClean="0">
                <a:latin typeface="Arial" panose="020B0604020202020204" pitchFamily="34" charset="0"/>
                <a:cs typeface="Arial" panose="020B0604020202020204" pitchFamily="34" charset="0"/>
              </a:rPr>
              <a:t>Ketosteroid </a:t>
            </a:r>
            <a:r>
              <a:rPr lang="hu-HU" sz="1400" dirty="0" err="1">
                <a:latin typeface="Arial" panose="020B0604020202020204" pitchFamily="34" charset="0"/>
                <a:cs typeface="Arial" panose="020B0604020202020204" pitchFamily="34" charset="0"/>
              </a:rPr>
              <a:t>Reduktase</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durch</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Mutation</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wurde</a:t>
            </a:r>
            <a:r>
              <a:rPr lang="hu-HU" sz="1400" dirty="0">
                <a:latin typeface="Arial" panose="020B0604020202020204" pitchFamily="34" charset="0"/>
                <a:cs typeface="Arial" panose="020B0604020202020204" pitchFamily="34" charset="0"/>
              </a:rPr>
              <a:t> in </a:t>
            </a:r>
            <a:r>
              <a:rPr lang="hu-HU" sz="1400" dirty="0" err="1">
                <a:latin typeface="Arial" panose="020B0604020202020204" pitchFamily="34" charset="0"/>
                <a:cs typeface="Arial" panose="020B0604020202020204" pitchFamily="34" charset="0"/>
              </a:rPr>
              <a:t>Dominikanischen</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Republik</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beschrieben</a:t>
            </a:r>
            <a:r>
              <a:rPr lang="hu-HU" sz="1400" dirty="0">
                <a:latin typeface="Arial" panose="020B0604020202020204" pitchFamily="34" charset="0"/>
                <a:cs typeface="Arial" panose="020B0604020202020204" pitchFamily="34" charset="0"/>
              </a:rPr>
              <a:t> (in 4 </a:t>
            </a:r>
            <a:r>
              <a:rPr lang="hu-HU" sz="1400" dirty="0" err="1" smtClean="0">
                <a:latin typeface="Arial" panose="020B0604020202020204" pitchFamily="34" charset="0"/>
                <a:cs typeface="Arial" panose="020B0604020202020204" pitchFamily="34" charset="0"/>
              </a:rPr>
              <a:t>benachbartern</a:t>
            </a:r>
            <a:r>
              <a:rPr lang="hu-HU" sz="1400" dirty="0" smtClean="0">
                <a:latin typeface="Arial" panose="020B0604020202020204" pitchFamily="34" charset="0"/>
                <a:cs typeface="Arial" panose="020B0604020202020204" pitchFamily="34" charset="0"/>
              </a:rPr>
              <a:t> </a:t>
            </a:r>
            <a:r>
              <a:rPr lang="hu-HU" sz="1400" dirty="0" err="1" smtClean="0">
                <a:latin typeface="Arial" panose="020B0604020202020204" pitchFamily="34" charset="0"/>
                <a:cs typeface="Arial" panose="020B0604020202020204" pitchFamily="34" charset="0"/>
              </a:rPr>
              <a:t>Dörfern</a:t>
            </a:r>
            <a:r>
              <a:rPr lang="hu-HU" sz="1400" dirty="0" smtClean="0">
                <a:latin typeface="Arial" panose="020B0604020202020204" pitchFamily="34" charset="0"/>
                <a:cs typeface="Arial" panose="020B0604020202020204" pitchFamily="34" charset="0"/>
              </a:rPr>
              <a:t>)</a:t>
            </a:r>
            <a:endParaRPr lang="hu-HU" sz="140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73C92D3-C5DA-477F-8D87-D0788F7719A3}"/>
              </a:ext>
            </a:extLst>
          </p:cNvPr>
          <p:cNvSpPr>
            <a:spLocks noGrp="1"/>
          </p:cNvSpPr>
          <p:nvPr>
            <p:ph type="title"/>
          </p:nvPr>
        </p:nvSpPr>
        <p:spPr/>
        <p:txBody>
          <a:bodyPr/>
          <a:lstStyle/>
          <a:p>
            <a:r>
              <a:rPr lang="hu-HU" dirty="0" err="1"/>
              <a:t>Urkeimzellen</a:t>
            </a:r>
            <a:endParaRPr lang="de-DE" dirty="0"/>
          </a:p>
        </p:txBody>
      </p:sp>
      <p:sp>
        <p:nvSpPr>
          <p:cNvPr id="3" name="Tartalom helye 2">
            <a:extLst>
              <a:ext uri="{FF2B5EF4-FFF2-40B4-BE49-F238E27FC236}">
                <a16:creationId xmlns:a16="http://schemas.microsoft.com/office/drawing/2014/main" id="{FCD9B695-717E-4489-A5E1-D963B523716C}"/>
              </a:ext>
            </a:extLst>
          </p:cNvPr>
          <p:cNvSpPr>
            <a:spLocks noGrp="1"/>
          </p:cNvSpPr>
          <p:nvPr>
            <p:ph idx="1"/>
          </p:nvPr>
        </p:nvSpPr>
        <p:spPr/>
        <p:txBody>
          <a:bodyPr/>
          <a:lstStyle/>
          <a:p>
            <a:r>
              <a:rPr lang="hu-HU" dirty="0" err="1"/>
              <a:t>oder</a:t>
            </a:r>
            <a:r>
              <a:rPr lang="hu-HU" dirty="0"/>
              <a:t> </a:t>
            </a:r>
            <a:r>
              <a:rPr lang="hu-HU" dirty="0" err="1"/>
              <a:t>englisch</a:t>
            </a:r>
            <a:r>
              <a:rPr lang="hu-HU" dirty="0"/>
              <a:t>: </a:t>
            </a:r>
            <a:r>
              <a:rPr lang="hu-HU" dirty="0" err="1"/>
              <a:t>promordial</a:t>
            </a:r>
            <a:r>
              <a:rPr lang="hu-HU" dirty="0"/>
              <a:t> </a:t>
            </a:r>
            <a:r>
              <a:rPr lang="hu-HU" dirty="0" err="1"/>
              <a:t>germ</a:t>
            </a:r>
            <a:r>
              <a:rPr lang="hu-HU" dirty="0"/>
              <a:t> </a:t>
            </a:r>
            <a:r>
              <a:rPr lang="hu-HU" dirty="0" err="1"/>
              <a:t>cells</a:t>
            </a:r>
            <a:endParaRPr lang="de-DE" dirty="0"/>
          </a:p>
        </p:txBody>
      </p:sp>
    </p:spTree>
    <p:extLst>
      <p:ext uri="{BB962C8B-B14F-4D97-AF65-F5344CB8AC3E}">
        <p14:creationId xmlns:p14="http://schemas.microsoft.com/office/powerpoint/2010/main" val="27359120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fig 1"/>
          <p:cNvPicPr>
            <a:picLocks noChangeAspect="1" noChangeArrowheads="1"/>
          </p:cNvPicPr>
          <p:nvPr/>
        </p:nvPicPr>
        <p:blipFill>
          <a:blip r:embed="rId2" cstate="print"/>
          <a:srcRect/>
          <a:stretch>
            <a:fillRect/>
          </a:stretch>
        </p:blipFill>
        <p:spPr bwMode="auto">
          <a:xfrm>
            <a:off x="1692275" y="1822450"/>
            <a:ext cx="7224713" cy="4811713"/>
          </a:xfrm>
          <a:prstGeom prst="rect">
            <a:avLst/>
          </a:prstGeom>
          <a:noFill/>
          <a:ln w="9525">
            <a:noFill/>
            <a:miter lim="800000"/>
            <a:headEnd/>
            <a:tailEnd/>
          </a:ln>
        </p:spPr>
      </p:pic>
      <p:grpSp>
        <p:nvGrpSpPr>
          <p:cNvPr id="119810" name="Group 7"/>
          <p:cNvGrpSpPr>
            <a:grpSpLocks/>
          </p:cNvGrpSpPr>
          <p:nvPr/>
        </p:nvGrpSpPr>
        <p:grpSpPr bwMode="auto">
          <a:xfrm>
            <a:off x="0" y="0"/>
            <a:ext cx="3708400" cy="1590675"/>
            <a:chOff x="0" y="0"/>
            <a:chExt cx="2336" cy="1002"/>
          </a:xfrm>
        </p:grpSpPr>
        <p:pic>
          <p:nvPicPr>
            <p:cNvPr id="119811" name="Picture 5" descr="cím"/>
            <p:cNvPicPr>
              <a:picLocks noChangeAspect="1" noChangeArrowheads="1"/>
            </p:cNvPicPr>
            <p:nvPr/>
          </p:nvPicPr>
          <p:blipFill>
            <a:blip r:embed="rId3" cstate="print"/>
            <a:srcRect/>
            <a:stretch>
              <a:fillRect/>
            </a:stretch>
          </p:blipFill>
          <p:spPr bwMode="auto">
            <a:xfrm>
              <a:off x="0" y="0"/>
              <a:ext cx="1520" cy="1002"/>
            </a:xfrm>
            <a:prstGeom prst="rect">
              <a:avLst/>
            </a:prstGeom>
            <a:noFill/>
            <a:ln w="9525">
              <a:noFill/>
              <a:miter lim="800000"/>
              <a:headEnd/>
              <a:tailEnd/>
            </a:ln>
          </p:spPr>
        </p:pic>
        <p:sp>
          <p:nvSpPr>
            <p:cNvPr id="119812" name="Text Box 6"/>
            <p:cNvSpPr txBox="1">
              <a:spLocks noChangeArrowheads="1"/>
            </p:cNvSpPr>
            <p:nvPr/>
          </p:nvSpPr>
          <p:spPr bwMode="auto">
            <a:xfrm>
              <a:off x="1066" y="482"/>
              <a:ext cx="1270" cy="173"/>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200" b="1" dirty="0" err="1">
                  <a:solidFill>
                    <a:schemeClr val="bg1">
                      <a:lumMod val="50000"/>
                    </a:schemeClr>
                  </a:solidFill>
                </a:rPr>
                <a:t>Am.J.Med</a:t>
              </a:r>
              <a:r>
                <a:rPr lang="hu-HU" sz="1200" b="1" dirty="0">
                  <a:solidFill>
                    <a:schemeClr val="bg1">
                      <a:lumMod val="50000"/>
                    </a:schemeClr>
                  </a:solidFill>
                </a:rPr>
                <a:t>. 1977, 62:170.</a:t>
              </a:r>
              <a:endParaRPr lang="de-DE" sz="1200" b="1" dirty="0">
                <a:solidFill>
                  <a:schemeClr val="bg1">
                    <a:lumMod val="50000"/>
                  </a:schemeClr>
                </a:solidFill>
              </a:endParaRPr>
            </a:p>
          </p:txBody>
        </p:sp>
      </p:grpSp>
      <p:sp>
        <p:nvSpPr>
          <p:cNvPr id="2" name="Szövegdoboz 1"/>
          <p:cNvSpPr txBox="1"/>
          <p:nvPr/>
        </p:nvSpPr>
        <p:spPr>
          <a:xfrm>
            <a:off x="5076056" y="1152565"/>
            <a:ext cx="2736304" cy="369332"/>
          </a:xfrm>
          <a:prstGeom prst="rect">
            <a:avLst/>
          </a:prstGeom>
          <a:noFill/>
        </p:spPr>
        <p:txBody>
          <a:bodyPr wrap="square" rtlCol="0">
            <a:spAutoFit/>
          </a:bodyPr>
          <a:lstStyle/>
          <a:p>
            <a:r>
              <a:rPr lang="hu-HU" dirty="0"/>
              <a:t>1,5-jähriges </a:t>
            </a:r>
            <a:r>
              <a:rPr lang="hu-HU" dirty="0" err="1"/>
              <a:t>Mädchen</a:t>
            </a:r>
            <a:endParaRPr lang="hu-HU"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fig 4"/>
          <p:cNvPicPr>
            <a:picLocks noChangeAspect="1" noChangeArrowheads="1"/>
          </p:cNvPicPr>
          <p:nvPr/>
        </p:nvPicPr>
        <p:blipFill>
          <a:blip r:embed="rId2" cstate="print"/>
          <a:srcRect/>
          <a:stretch>
            <a:fillRect/>
          </a:stretch>
        </p:blipFill>
        <p:spPr bwMode="auto">
          <a:xfrm>
            <a:off x="179388" y="0"/>
            <a:ext cx="7343775" cy="6556375"/>
          </a:xfrm>
          <a:prstGeom prst="rect">
            <a:avLst/>
          </a:prstGeom>
          <a:noFill/>
          <a:ln w="9525">
            <a:noFill/>
            <a:miter lim="800000"/>
            <a:headEnd/>
            <a:tailEnd/>
          </a:ln>
        </p:spPr>
      </p:pic>
      <p:sp>
        <p:nvSpPr>
          <p:cNvPr id="120834" name="Text Box 6"/>
          <p:cNvSpPr txBox="1">
            <a:spLocks noChangeArrowheads="1"/>
          </p:cNvSpPr>
          <p:nvPr/>
        </p:nvSpPr>
        <p:spPr bwMode="auto">
          <a:xfrm>
            <a:off x="7523162" y="3789040"/>
            <a:ext cx="1620391" cy="646331"/>
          </a:xfrm>
          <a:prstGeom prst="rect">
            <a:avLst/>
          </a:prstGeom>
          <a:solidFill>
            <a:srgbClr val="3B6DA7"/>
          </a:solidFill>
          <a:ln w="9525">
            <a:noFill/>
            <a:miter lim="800000"/>
            <a:headEnd/>
            <a:tailEnd/>
          </a:ln>
        </p:spPr>
        <p:txBody>
          <a:bodyPr wrap="square">
            <a:spAutoFit/>
          </a:bodyPr>
          <a:lstStyle/>
          <a:p>
            <a:pPr eaLnBrk="0" hangingPunct="0">
              <a:spcBef>
                <a:spcPct val="50000"/>
              </a:spcBef>
            </a:pPr>
            <a:r>
              <a:rPr lang="hu-HU" b="1" dirty="0">
                <a:solidFill>
                  <a:schemeClr val="bg1">
                    <a:lumMod val="95000"/>
                  </a:schemeClr>
                </a:solidFill>
              </a:rPr>
              <a:t>12 –</a:t>
            </a:r>
            <a:r>
              <a:rPr lang="hu-HU" b="1" dirty="0" err="1">
                <a:solidFill>
                  <a:schemeClr val="bg1">
                    <a:lumMod val="95000"/>
                  </a:schemeClr>
                </a:solidFill>
              </a:rPr>
              <a:t>jähriges</a:t>
            </a:r>
            <a:r>
              <a:rPr lang="hu-HU" b="1" dirty="0">
                <a:solidFill>
                  <a:schemeClr val="bg1">
                    <a:lumMod val="95000"/>
                  </a:schemeClr>
                </a:solidFill>
              </a:rPr>
              <a:t> </a:t>
            </a:r>
            <a:r>
              <a:rPr lang="hu-HU" b="1" dirty="0" err="1">
                <a:solidFill>
                  <a:schemeClr val="bg1">
                    <a:lumMod val="95000"/>
                  </a:schemeClr>
                </a:solidFill>
              </a:rPr>
              <a:t>Mädchen</a:t>
            </a:r>
            <a:r>
              <a:rPr lang="hu-HU" b="1" dirty="0">
                <a:solidFill>
                  <a:schemeClr val="bg1">
                    <a:lumMod val="95000"/>
                  </a:schemeClr>
                </a:solidFill>
              </a:rPr>
              <a:t>….</a:t>
            </a:r>
            <a:endParaRPr lang="de-DE" b="1" dirty="0">
              <a:solidFill>
                <a:schemeClr val="bg1">
                  <a:lumMod val="95000"/>
                </a:schemeClr>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descr="fig 5"/>
          <p:cNvPicPr>
            <a:picLocks noChangeAspect="1" noChangeArrowheads="1"/>
          </p:cNvPicPr>
          <p:nvPr/>
        </p:nvPicPr>
        <p:blipFill>
          <a:blip r:embed="rId2" cstate="print"/>
          <a:srcRect/>
          <a:stretch>
            <a:fillRect/>
          </a:stretch>
        </p:blipFill>
        <p:spPr bwMode="auto">
          <a:xfrm>
            <a:off x="3244850" y="0"/>
            <a:ext cx="5899150" cy="6858000"/>
          </a:xfrm>
          <a:prstGeom prst="rect">
            <a:avLst/>
          </a:prstGeom>
          <a:noFill/>
          <a:ln w="9525">
            <a:noFill/>
            <a:miter lim="800000"/>
            <a:headEnd/>
            <a:tailEnd/>
          </a:ln>
        </p:spPr>
      </p:pic>
      <p:sp>
        <p:nvSpPr>
          <p:cNvPr id="121858" name="Text Box 5"/>
          <p:cNvSpPr txBox="1">
            <a:spLocks noChangeArrowheads="1"/>
          </p:cNvSpPr>
          <p:nvPr/>
        </p:nvSpPr>
        <p:spPr bwMode="auto">
          <a:xfrm>
            <a:off x="395536" y="2996952"/>
            <a:ext cx="2447925" cy="646112"/>
          </a:xfrm>
          <a:prstGeom prst="rect">
            <a:avLst/>
          </a:prstGeom>
          <a:solidFill>
            <a:srgbClr val="447BBD"/>
          </a:solidFill>
          <a:ln w="9525">
            <a:noFill/>
            <a:miter lim="800000"/>
            <a:headEnd/>
            <a:tailEnd/>
          </a:ln>
        </p:spPr>
        <p:txBody>
          <a:bodyPr>
            <a:spAutoFit/>
          </a:bodyPr>
          <a:lstStyle/>
          <a:p>
            <a:pPr eaLnBrk="0" hangingPunct="0">
              <a:spcBef>
                <a:spcPct val="50000"/>
              </a:spcBef>
            </a:pPr>
            <a:r>
              <a:rPr lang="hu-HU" b="1" dirty="0">
                <a:solidFill>
                  <a:schemeClr val="bg1">
                    <a:lumMod val="95000"/>
                  </a:schemeClr>
                </a:solidFill>
              </a:rPr>
              <a:t>mit 19 </a:t>
            </a:r>
            <a:r>
              <a:rPr lang="hu-HU" b="1" dirty="0" err="1">
                <a:solidFill>
                  <a:schemeClr val="bg1">
                    <a:lumMod val="95000"/>
                  </a:schemeClr>
                </a:solidFill>
              </a:rPr>
              <a:t>Jahren</a:t>
            </a:r>
            <a:r>
              <a:rPr lang="hu-HU" b="1" dirty="0">
                <a:solidFill>
                  <a:schemeClr val="bg1">
                    <a:lumMod val="95000"/>
                  </a:schemeClr>
                </a:solidFill>
              </a:rPr>
              <a:t> </a:t>
            </a:r>
            <a:r>
              <a:rPr lang="hu-HU" b="1" dirty="0" err="1">
                <a:solidFill>
                  <a:schemeClr val="bg1">
                    <a:lumMod val="95000"/>
                  </a:schemeClr>
                </a:solidFill>
              </a:rPr>
              <a:t>sieht</a:t>
            </a:r>
            <a:r>
              <a:rPr lang="hu-HU" b="1" dirty="0">
                <a:solidFill>
                  <a:schemeClr val="bg1">
                    <a:lumMod val="95000"/>
                  </a:schemeClr>
                </a:solidFill>
              </a:rPr>
              <a:t> </a:t>
            </a:r>
            <a:r>
              <a:rPr lang="hu-HU" b="1" dirty="0" err="1">
                <a:solidFill>
                  <a:schemeClr val="bg1">
                    <a:lumMod val="95000"/>
                  </a:schemeClr>
                </a:solidFill>
              </a:rPr>
              <a:t>er</a:t>
            </a:r>
            <a:r>
              <a:rPr lang="hu-HU" b="1" dirty="0">
                <a:solidFill>
                  <a:schemeClr val="bg1">
                    <a:lumMod val="95000"/>
                  </a:schemeClr>
                </a:solidFill>
              </a:rPr>
              <a:t>/</a:t>
            </a:r>
            <a:r>
              <a:rPr lang="hu-HU" b="1" dirty="0" err="1">
                <a:solidFill>
                  <a:schemeClr val="bg1">
                    <a:lumMod val="95000"/>
                  </a:schemeClr>
                </a:solidFill>
              </a:rPr>
              <a:t>sie</a:t>
            </a:r>
            <a:r>
              <a:rPr lang="hu-HU" b="1" dirty="0">
                <a:solidFill>
                  <a:schemeClr val="bg1">
                    <a:lumMod val="95000"/>
                  </a:schemeClr>
                </a:solidFill>
              </a:rPr>
              <a:t> </a:t>
            </a:r>
            <a:r>
              <a:rPr lang="hu-HU" b="1" dirty="0" err="1">
                <a:solidFill>
                  <a:schemeClr val="bg1">
                    <a:lumMod val="95000"/>
                  </a:schemeClr>
                </a:solidFill>
              </a:rPr>
              <a:t>so</a:t>
            </a:r>
            <a:r>
              <a:rPr lang="hu-HU" b="1" dirty="0">
                <a:solidFill>
                  <a:schemeClr val="bg1">
                    <a:lumMod val="95000"/>
                  </a:schemeClr>
                </a:solidFill>
              </a:rPr>
              <a:t> </a:t>
            </a:r>
            <a:r>
              <a:rPr lang="hu-HU" b="1" dirty="0" err="1">
                <a:solidFill>
                  <a:schemeClr val="bg1">
                    <a:lumMod val="95000"/>
                  </a:schemeClr>
                </a:solidFill>
              </a:rPr>
              <a:t>aus</a:t>
            </a:r>
            <a:r>
              <a:rPr lang="hu-HU" b="1" dirty="0">
                <a:solidFill>
                  <a:schemeClr val="bg1">
                    <a:lumMod val="95000"/>
                  </a:schemeClr>
                </a:solidFill>
              </a:rPr>
              <a:t>….</a:t>
            </a:r>
            <a:endParaRPr lang="de-DE" b="1" dirty="0">
              <a:solidFill>
                <a:schemeClr val="bg1">
                  <a:lumMod val="95000"/>
                </a:schemeClr>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4294967295"/>
          </p:nvPr>
        </p:nvSpPr>
        <p:spPr>
          <a:xfrm>
            <a:off x="827584" y="692150"/>
            <a:ext cx="7632848" cy="5475288"/>
          </a:xfrm>
        </p:spPr>
        <p:txBody>
          <a:bodyPr>
            <a:normAutofit/>
          </a:bodyPr>
          <a:lstStyle/>
          <a:p>
            <a:pPr>
              <a:defRPr/>
            </a:pPr>
            <a:r>
              <a:rPr lang="hu-HU" sz="2400" dirty="0">
                <a:latin typeface="Arial" panose="020B0604020202020204" pitchFamily="34" charset="0"/>
                <a:cs typeface="Arial" panose="020B0604020202020204" pitchFamily="34" charset="0"/>
              </a:rPr>
              <a:t>Ennek az oka, hogy a Wolff cső származékai (mellékhere, ductus deferens, ondóhólyag) elsősorban a tesztoszteronra érzékenyek, míg az ettől </a:t>
            </a:r>
            <a:r>
              <a:rPr lang="hu-HU" sz="2400" dirty="0" err="1">
                <a:latin typeface="Arial" panose="020B0604020202020204" pitchFamily="34" charset="0"/>
                <a:cs typeface="Arial" panose="020B0604020202020204" pitchFamily="34" charset="0"/>
              </a:rPr>
              <a:t>disztálisan</a:t>
            </a:r>
            <a:r>
              <a:rPr lang="hu-HU" sz="2400" dirty="0">
                <a:latin typeface="Arial" panose="020B0604020202020204" pitchFamily="34" charset="0"/>
                <a:cs typeface="Arial" panose="020B0604020202020204" pitchFamily="34" charset="0"/>
              </a:rPr>
              <a:t> lévők (prosztata, </a:t>
            </a:r>
            <a:r>
              <a:rPr lang="hu-HU" sz="2400" dirty="0" err="1">
                <a:latin typeface="Arial" panose="020B0604020202020204" pitchFamily="34" charset="0"/>
                <a:cs typeface="Arial" panose="020B0604020202020204" pitchFamily="34" charset="0"/>
              </a:rPr>
              <a:t>penis</a:t>
            </a:r>
            <a:r>
              <a:rPr lang="hu-HU" sz="2400" dirty="0">
                <a:latin typeface="Arial" panose="020B0604020202020204" pitchFamily="34" charset="0"/>
                <a:cs typeface="Arial" panose="020B0604020202020204" pitchFamily="34" charset="0"/>
              </a:rPr>
              <a:t>, húgycső) ennek egy </a:t>
            </a:r>
            <a:r>
              <a:rPr lang="hu-HU" sz="2400" dirty="0" err="1">
                <a:latin typeface="Arial" panose="020B0604020202020204" pitchFamily="34" charset="0"/>
                <a:cs typeface="Arial" panose="020B0604020202020204" pitchFamily="34" charset="0"/>
              </a:rPr>
              <a:t>továbbalakított</a:t>
            </a:r>
            <a:r>
              <a:rPr lang="hu-HU" sz="2400" dirty="0">
                <a:latin typeface="Arial" panose="020B0604020202020204" pitchFamily="34" charset="0"/>
                <a:cs typeface="Arial" panose="020B0604020202020204" pitchFamily="34" charset="0"/>
              </a:rPr>
              <a:t> változatára, az 5</a:t>
            </a:r>
            <a:r>
              <a:rPr lang="hu-HU" sz="2400" dirty="0">
                <a:latin typeface="Symbol" panose="05050102010706020507" pitchFamily="18" charset="2"/>
                <a:cs typeface="Arial" panose="020B0604020202020204" pitchFamily="34" charset="0"/>
              </a:rPr>
              <a:t>a</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dihidrotesztoszteronra</a:t>
            </a:r>
            <a:r>
              <a:rPr lang="hu-HU" sz="2400" dirty="0">
                <a:latin typeface="Arial" panose="020B0604020202020204" pitchFamily="34" charset="0"/>
                <a:cs typeface="Arial" panose="020B0604020202020204" pitchFamily="34" charset="0"/>
              </a:rPr>
              <a:t>. Ez utóbbi szervekre is hat a tesztoszteron, de jóval gyengébben. Ezek tehát a pubertás előtt alulfejlettek, és nőinek tűnnek (de nem </a:t>
            </a:r>
            <a:r>
              <a:rPr lang="hu-HU" sz="2400" dirty="0" err="1">
                <a:latin typeface="Arial" panose="020B0604020202020204" pitchFamily="34" charset="0"/>
                <a:cs typeface="Arial" panose="020B0604020202020204" pitchFamily="34" charset="0"/>
              </a:rPr>
              <a:t>clitoris</a:t>
            </a:r>
            <a:r>
              <a:rPr lang="hu-HU" sz="2400" dirty="0">
                <a:latin typeface="Arial" panose="020B0604020202020204" pitchFamily="34" charset="0"/>
                <a:cs typeface="Arial" panose="020B0604020202020204" pitchFamily="34" charset="0"/>
              </a:rPr>
              <a:t>, hanem </a:t>
            </a:r>
            <a:r>
              <a:rPr lang="hu-HU" sz="2400" dirty="0" err="1">
                <a:latin typeface="Arial" panose="020B0604020202020204" pitchFamily="34" charset="0"/>
                <a:cs typeface="Arial" panose="020B0604020202020204" pitchFamily="34" charset="0"/>
              </a:rPr>
              <a:t>phallus</a:t>
            </a:r>
            <a:r>
              <a:rPr lang="hu-HU" sz="2400" dirty="0">
                <a:latin typeface="Arial" panose="020B0604020202020204" pitchFamily="34" charset="0"/>
                <a:cs typeface="Arial" panose="020B0604020202020204" pitchFamily="34" charset="0"/>
              </a:rPr>
              <a:t> van, </a:t>
            </a:r>
            <a:r>
              <a:rPr lang="hu-HU" sz="2400" dirty="0" err="1">
                <a:latin typeface="Arial" panose="020B0604020202020204" pitchFamily="34" charset="0"/>
                <a:cs typeface="Arial" panose="020B0604020202020204" pitchFamily="34" charset="0"/>
              </a:rPr>
              <a:t>urogenitális</a:t>
            </a:r>
            <a:r>
              <a:rPr lang="hu-HU" sz="2400" dirty="0">
                <a:latin typeface="Arial" panose="020B0604020202020204" pitchFamily="34" charset="0"/>
                <a:cs typeface="Arial" panose="020B0604020202020204" pitchFamily="34" charset="0"/>
              </a:rPr>
              <a:t> sinus, és vakon végződő vaginaszerűség),</a:t>
            </a:r>
          </a:p>
          <a:p>
            <a:pPr>
              <a:defRPr/>
            </a:pPr>
            <a:r>
              <a:rPr lang="hu-HU" sz="2400" dirty="0">
                <a:latin typeface="Arial" panose="020B0604020202020204" pitchFamily="34" charset="0"/>
                <a:cs typeface="Arial" panose="020B0604020202020204" pitchFamily="34" charset="0"/>
              </a:rPr>
              <a:t>DE a pubertáskor megnövekvő tesztoszteron –ha nem is teljesen- de ki tudja váltani a hiányzó 5</a:t>
            </a:r>
            <a:r>
              <a:rPr lang="hu-HU" sz="2400" dirty="0">
                <a:latin typeface="Symbol" panose="05050102010706020507" pitchFamily="18" charset="2"/>
                <a:cs typeface="Arial" panose="020B0604020202020204" pitchFamily="34" charset="0"/>
              </a:rPr>
              <a:t>a</a:t>
            </a:r>
            <a:r>
              <a:rPr lang="hu-HU" sz="2400" dirty="0">
                <a:latin typeface="Arial" panose="020B0604020202020204" pitchFamily="34" charset="0"/>
                <a:cs typeface="Arial" panose="020B0604020202020204" pitchFamily="34" charset="0"/>
              </a:rPr>
              <a:t>DHT-t: a </a:t>
            </a:r>
            <a:r>
              <a:rPr lang="hu-HU" sz="2400" dirty="0" err="1">
                <a:latin typeface="Arial" panose="020B0604020202020204" pitchFamily="34" charset="0"/>
                <a:cs typeface="Arial" panose="020B0604020202020204" pitchFamily="34" charset="0"/>
              </a:rPr>
              <a:t>fenotípus</a:t>
            </a:r>
            <a:r>
              <a:rPr lang="hu-HU" sz="2400" dirty="0">
                <a:latin typeface="Arial" panose="020B0604020202020204" pitchFamily="34" charset="0"/>
                <a:cs typeface="Arial" panose="020B0604020202020204" pitchFamily="34" charset="0"/>
              </a:rPr>
              <a:t> férfiassá válik. (Nem teljesen az, lásd: </a:t>
            </a:r>
            <a:r>
              <a:rPr lang="hu-HU" sz="2400" dirty="0" err="1">
                <a:latin typeface="Arial" panose="020B0604020202020204" pitchFamily="34" charset="0"/>
                <a:cs typeface="Arial" panose="020B0604020202020204" pitchFamily="34" charset="0"/>
              </a:rPr>
              <a:t>urogenitális</a:t>
            </a:r>
            <a:r>
              <a:rPr lang="hu-HU" sz="2400" dirty="0">
                <a:latin typeface="Arial" panose="020B0604020202020204" pitchFamily="34" charset="0"/>
                <a:cs typeface="Arial" panose="020B0604020202020204" pitchFamily="34" charset="0"/>
              </a:rPr>
              <a:t> sinus.)</a:t>
            </a:r>
            <a:endParaRPr lang="de-DE" sz="2400" dirty="0">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4"/>
          <p:cNvGraphicFramePr>
            <a:graphicFrameLocks noChangeAspect="1"/>
          </p:cNvGraphicFramePr>
          <p:nvPr/>
        </p:nvGraphicFramePr>
        <p:xfrm>
          <a:off x="179388" y="2420938"/>
          <a:ext cx="8642350" cy="4094162"/>
        </p:xfrm>
        <a:graphic>
          <a:graphicData uri="http://schemas.openxmlformats.org/presentationml/2006/ole">
            <mc:AlternateContent xmlns:mc="http://schemas.openxmlformats.org/markup-compatibility/2006">
              <mc:Choice xmlns:v="urn:schemas-microsoft-com:vml" Requires="v">
                <p:oleObj spid="_x0000_s105482" name="Image" r:id="rId3" imgW="2657411" imgH="1258507" progId="Photoshop.Image.7">
                  <p:embed/>
                </p:oleObj>
              </mc:Choice>
              <mc:Fallback>
                <p:oleObj name="Image" r:id="rId3" imgW="2657411" imgH="1258507" progId="Photoshop.Image.7">
                  <p:embed/>
                  <p:pic>
                    <p:nvPicPr>
                      <p:cNvPr id="819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20938"/>
                        <a:ext cx="8642350" cy="40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246284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err="1" smtClean="0">
                <a:latin typeface="Arial" panose="020B0604020202020204" pitchFamily="34" charset="0"/>
                <a:cs typeface="Arial" panose="020B0604020202020204" pitchFamily="34" charset="0"/>
              </a:rPr>
              <a:t>Kryptorchismus</a:t>
            </a:r>
            <a:endParaRPr lang="de-DE"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normAutofit/>
          </a:bodyPr>
          <a:lstStyle/>
          <a:p>
            <a:r>
              <a:rPr lang="hu-HU" dirty="0" err="1" smtClean="0">
                <a:latin typeface="Arial" panose="020B0604020202020204" pitchFamily="34" charset="0"/>
                <a:cs typeface="Arial" panose="020B0604020202020204" pitchFamily="34" charset="0"/>
              </a:rPr>
              <a:t>ist</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ein</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Form</a:t>
            </a:r>
            <a:r>
              <a:rPr lang="hu-HU" dirty="0" smtClean="0">
                <a:latin typeface="Arial" panose="020B0604020202020204" pitchFamily="34" charset="0"/>
                <a:cs typeface="Arial" panose="020B0604020202020204" pitchFamily="34" charset="0"/>
              </a:rPr>
              <a:t> der </a:t>
            </a:r>
            <a:r>
              <a:rPr lang="hu-HU" dirty="0" err="1" smtClean="0">
                <a:latin typeface="Arial" panose="020B0604020202020204" pitchFamily="34" charset="0"/>
                <a:cs typeface="Arial" panose="020B0604020202020204" pitchFamily="34" charset="0"/>
              </a:rPr>
              <a:t>Lageanomalien</a:t>
            </a:r>
            <a:r>
              <a:rPr lang="hu-HU" dirty="0" smtClean="0">
                <a:latin typeface="Arial" panose="020B0604020202020204" pitchFamily="34" charset="0"/>
                <a:cs typeface="Arial" panose="020B0604020202020204" pitchFamily="34" charset="0"/>
              </a:rPr>
              <a:t> des </a:t>
            </a:r>
            <a:r>
              <a:rPr lang="hu-HU" dirty="0" err="1" smtClean="0">
                <a:latin typeface="Arial" panose="020B0604020202020204" pitchFamily="34" charset="0"/>
                <a:cs typeface="Arial" panose="020B0604020202020204" pitchFamily="34" charset="0"/>
              </a:rPr>
              <a:t>Hodens</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Ein</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oder</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beide</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Hoden</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bleibt</a:t>
            </a:r>
            <a:r>
              <a:rPr lang="hu-HU" dirty="0" smtClean="0">
                <a:latin typeface="Arial" panose="020B0604020202020204" pitchFamily="34" charset="0"/>
                <a:cs typeface="Arial" panose="020B0604020202020204" pitchFamily="34" charset="0"/>
              </a:rPr>
              <a:t>(en) </a:t>
            </a:r>
            <a:r>
              <a:rPr lang="hu-HU" dirty="0" err="1" smtClean="0">
                <a:latin typeface="Arial" panose="020B0604020202020204" pitchFamily="34" charset="0"/>
                <a:cs typeface="Arial" panose="020B0604020202020204" pitchFamily="34" charset="0"/>
              </a:rPr>
              <a:t>beim</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Kryptorchismus</a:t>
            </a:r>
            <a:r>
              <a:rPr lang="hu-HU" dirty="0" smtClean="0">
                <a:latin typeface="Arial" panose="020B0604020202020204" pitchFamily="34" charset="0"/>
                <a:cs typeface="Arial" panose="020B0604020202020204" pitchFamily="34" charset="0"/>
              </a:rPr>
              <a:t> in </a:t>
            </a:r>
            <a:r>
              <a:rPr lang="hu-HU" dirty="0" err="1" smtClean="0">
                <a:latin typeface="Arial" panose="020B0604020202020204" pitchFamily="34" charset="0"/>
                <a:cs typeface="Arial" panose="020B0604020202020204" pitchFamily="34" charset="0"/>
              </a:rPr>
              <a:t>dem</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Bauchraum</a:t>
            </a:r>
            <a:r>
              <a:rPr lang="hu-HU" dirty="0" smtClean="0">
                <a:latin typeface="Arial" panose="020B0604020202020204" pitchFamily="34" charset="0"/>
                <a:cs typeface="Arial" panose="020B0604020202020204" pitchFamily="34" charset="0"/>
              </a:rPr>
              <a:t>.</a:t>
            </a:r>
            <a:endParaRPr lang="hu-HU" dirty="0">
              <a:latin typeface="Arial" panose="020B0604020202020204" pitchFamily="34" charset="0"/>
              <a:cs typeface="Arial" panose="020B0604020202020204" pitchFamily="34" charset="0"/>
            </a:endParaRPr>
          </a:p>
          <a:p>
            <a:r>
              <a:rPr lang="hu-HU" dirty="0" err="1" smtClean="0">
                <a:latin typeface="Arial" panose="020B0604020202020204" pitchFamily="34" charset="0"/>
                <a:cs typeface="Arial" panose="020B0604020202020204" pitchFamily="34" charset="0"/>
              </a:rPr>
              <a:t>Spermatogenese</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wird</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wegen</a:t>
            </a:r>
            <a:r>
              <a:rPr lang="hu-HU" dirty="0" smtClean="0">
                <a:latin typeface="Arial" panose="020B0604020202020204" pitchFamily="34" charset="0"/>
                <a:cs typeface="Arial" panose="020B0604020202020204" pitchFamily="34" charset="0"/>
              </a:rPr>
              <a:t> der </a:t>
            </a:r>
            <a:r>
              <a:rPr lang="hu-HU" dirty="0" err="1" smtClean="0">
                <a:latin typeface="Arial" panose="020B0604020202020204" pitchFamily="34" charset="0"/>
                <a:cs typeface="Arial" panose="020B0604020202020204" pitchFamily="34" charset="0"/>
              </a:rPr>
              <a:t>höheren</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Körpertemperatur</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gestoppt</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aber</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die</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Testosteronsynthese</a:t>
            </a:r>
            <a:r>
              <a:rPr lang="hu-HU" dirty="0" smtClean="0">
                <a:latin typeface="Arial" panose="020B0604020202020204" pitchFamily="34" charset="0"/>
                <a:cs typeface="Arial" panose="020B0604020202020204" pitchFamily="34" charset="0"/>
              </a:rPr>
              <a:t> der </a:t>
            </a:r>
            <a:r>
              <a:rPr lang="hu-HU" dirty="0" err="1" smtClean="0">
                <a:latin typeface="Arial" panose="020B0604020202020204" pitchFamily="34" charset="0"/>
                <a:cs typeface="Arial" panose="020B0604020202020204" pitchFamily="34" charset="0"/>
              </a:rPr>
              <a:t>Leydig-Zellen</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nicht</a:t>
            </a:r>
            <a:r>
              <a:rPr lang="hu-HU" dirty="0" smtClean="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4662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a:defRPr/>
            </a:pPr>
            <a:r>
              <a:rPr lang="hu-HU" sz="4000" b="1" dirty="0" err="1">
                <a:latin typeface="Arial" panose="020B0604020202020204" pitchFamily="34" charset="0"/>
                <a:cs typeface="Arial" panose="020B0604020202020204" pitchFamily="34" charset="0"/>
              </a:rPr>
              <a:t>Umweltabhängige</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Geschlechtsdetermination</a:t>
            </a:r>
            <a:endParaRPr lang="de-DE" sz="4000" b="1" dirty="0">
              <a:latin typeface="Arial" panose="020B0604020202020204" pitchFamily="34" charset="0"/>
              <a:cs typeface="Arial" panose="020B0604020202020204" pitchFamily="34" charset="0"/>
            </a:endParaRPr>
          </a:p>
        </p:txBody>
      </p:sp>
      <p:sp>
        <p:nvSpPr>
          <p:cNvPr id="95235" name="Rectangle 3"/>
          <p:cNvSpPr>
            <a:spLocks noGrp="1" noChangeArrowheads="1"/>
          </p:cNvSpPr>
          <p:nvPr>
            <p:ph type="body" idx="1"/>
          </p:nvPr>
        </p:nvSpPr>
        <p:spPr/>
        <p:txBody>
          <a:bodyPr>
            <a:normAutofit/>
          </a:bodyPr>
          <a:lstStyle/>
          <a:p>
            <a:pPr>
              <a:defRPr/>
            </a:pPr>
            <a:r>
              <a:rPr lang="hu-HU" sz="2400" dirty="0" err="1">
                <a:latin typeface="Arial" panose="020B0604020202020204" pitchFamily="34" charset="0"/>
                <a:cs typeface="Arial" panose="020B0604020202020204" pitchFamily="34" charset="0"/>
              </a:rPr>
              <a:t>Bei</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Homotherm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Wirbeltieren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existiert</a:t>
            </a:r>
            <a:r>
              <a:rPr lang="hu-HU" sz="2400" dirty="0">
                <a:latin typeface="Arial" panose="020B0604020202020204" pitchFamily="34" charset="0"/>
                <a:cs typeface="Arial" panose="020B0604020202020204" pitchFamily="34" charset="0"/>
              </a:rPr>
              <a:t> die </a:t>
            </a:r>
            <a:r>
              <a:rPr lang="hu-HU" sz="2400" dirty="0" err="1">
                <a:latin typeface="Arial" panose="020B0604020202020204" pitchFamily="34" charset="0"/>
                <a:cs typeface="Arial" panose="020B0604020202020204" pitchFamily="34" charset="0"/>
              </a:rPr>
              <a:t>genetische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Geschlechtsbestimmung</a:t>
            </a:r>
            <a:r>
              <a:rPr lang="hu-HU" sz="2400" dirty="0">
                <a:latin typeface="Arial" panose="020B0604020202020204" pitchFamily="34" charset="0"/>
                <a:cs typeface="Arial" panose="020B0604020202020204" pitchFamily="34" charset="0"/>
              </a:rPr>
              <a:t>.</a:t>
            </a:r>
          </a:p>
          <a:p>
            <a:pPr>
              <a:defRPr/>
            </a:pPr>
            <a:r>
              <a:rPr lang="hu-HU" sz="2400" dirty="0" err="1">
                <a:latin typeface="Arial" panose="020B0604020202020204" pitchFamily="34" charset="0"/>
                <a:cs typeface="Arial" panose="020B0604020202020204" pitchFamily="34" charset="0"/>
              </a:rPr>
              <a:t>Bei</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Heterotherm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Wirbeltieren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existieren</a:t>
            </a:r>
            <a:r>
              <a:rPr lang="hu-HU" sz="2400" dirty="0">
                <a:latin typeface="Arial" panose="020B0604020202020204" pitchFamily="34" charset="0"/>
                <a:cs typeface="Arial" panose="020B0604020202020204" pitchFamily="34" charset="0"/>
              </a:rPr>
              <a:t> die </a:t>
            </a:r>
            <a:r>
              <a:rPr lang="hu-HU" sz="2400" dirty="0" err="1">
                <a:latin typeface="Arial" panose="020B0604020202020204" pitchFamily="34" charset="0"/>
                <a:cs typeface="Arial" panose="020B0604020202020204" pitchFamily="34" charset="0"/>
              </a:rPr>
              <a:t>umweltbedingte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Geschlechtsdetermination</a:t>
            </a:r>
            <a:r>
              <a:rPr lang="hu-HU" sz="2400" dirty="0">
                <a:latin typeface="Arial" panose="020B0604020202020204" pitchFamily="34" charset="0"/>
                <a:cs typeface="Arial" panose="020B0604020202020204" pitchFamily="34" charset="0"/>
              </a:rPr>
              <a:t>:</a:t>
            </a:r>
          </a:p>
          <a:p>
            <a:pPr>
              <a:defRPr/>
            </a:pPr>
            <a:r>
              <a:rPr lang="hu-HU" sz="2400" dirty="0" err="1">
                <a:latin typeface="Arial" panose="020B0604020202020204" pitchFamily="34" charset="0"/>
                <a:cs typeface="Arial" panose="020B0604020202020204" pitchFamily="34" charset="0"/>
              </a:rPr>
              <a:t>temperature-dependent</a:t>
            </a:r>
            <a:r>
              <a:rPr lang="hu-HU" sz="2400" dirty="0">
                <a:latin typeface="Arial" panose="020B0604020202020204" pitchFamily="34" charset="0"/>
                <a:cs typeface="Arial" panose="020B0604020202020204" pitchFamily="34" charset="0"/>
              </a:rPr>
              <a:t> sex </a:t>
            </a:r>
            <a:r>
              <a:rPr lang="hu-HU" sz="2400" dirty="0" err="1">
                <a:latin typeface="Arial" panose="020B0604020202020204" pitchFamily="34" charset="0"/>
                <a:cs typeface="Arial" panose="020B0604020202020204" pitchFamily="34" charset="0"/>
              </a:rPr>
              <a:t>determination</a:t>
            </a:r>
            <a:r>
              <a:rPr lang="hu-HU" sz="2400" dirty="0">
                <a:latin typeface="Arial" panose="020B0604020202020204" pitchFamily="34" charset="0"/>
                <a:cs typeface="Arial" panose="020B0604020202020204" pitchFamily="34" charset="0"/>
              </a:rPr>
              <a:t> (TSD), </a:t>
            </a:r>
            <a:r>
              <a:rPr lang="hu-HU" sz="2400" dirty="0" err="1">
                <a:latin typeface="Arial" panose="020B0604020202020204" pitchFamily="34" charset="0"/>
                <a:cs typeface="Arial" panose="020B0604020202020204" pitchFamily="34" charset="0"/>
              </a:rPr>
              <a:t>oder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environmental-dependent</a:t>
            </a:r>
            <a:r>
              <a:rPr lang="hu-HU" sz="2400" dirty="0">
                <a:latin typeface="Arial" panose="020B0604020202020204" pitchFamily="34" charset="0"/>
                <a:cs typeface="Arial" panose="020B0604020202020204" pitchFamily="34" charset="0"/>
              </a:rPr>
              <a:t> SD, ESD)</a:t>
            </a:r>
          </a:p>
          <a:p>
            <a:pPr>
              <a:defRPr/>
            </a:pPr>
            <a:r>
              <a:rPr lang="hu-HU" sz="2400" dirty="0" err="1">
                <a:latin typeface="Arial" panose="020B0604020202020204" pitchFamily="34" charset="0"/>
                <a:cs typeface="Arial" panose="020B0604020202020204" pitchFamily="34" charset="0"/>
              </a:rPr>
              <a:t>Schildkröten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Krokodilen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das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Geschecht</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ausschlüpfenden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Tieren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hängt</a:t>
            </a:r>
            <a:r>
              <a:rPr lang="hu-HU" sz="2400" dirty="0">
                <a:latin typeface="Arial" panose="020B0604020202020204" pitchFamily="34" charset="0"/>
                <a:cs typeface="Arial" panose="020B0604020202020204" pitchFamily="34" charset="0"/>
              </a:rPr>
              <a:t> von der </a:t>
            </a:r>
            <a:r>
              <a:rPr lang="hu-HU" sz="2400" dirty="0" err="1">
                <a:latin typeface="Arial" panose="020B0604020202020204" pitchFamily="34" charset="0"/>
                <a:cs typeface="Arial" panose="020B0604020202020204" pitchFamily="34" charset="0"/>
              </a:rPr>
              <a:t>Lufttemperatur</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3917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6" descr="gilbert 2"/>
          <p:cNvPicPr>
            <a:picLocks noChangeAspect="1" noChangeArrowheads="1"/>
          </p:cNvPicPr>
          <p:nvPr/>
        </p:nvPicPr>
        <p:blipFill>
          <a:blip r:embed="rId2" cstate="print"/>
          <a:srcRect/>
          <a:stretch>
            <a:fillRect/>
          </a:stretch>
        </p:blipFill>
        <p:spPr bwMode="auto">
          <a:xfrm>
            <a:off x="323528" y="332656"/>
            <a:ext cx="5746652" cy="5600551"/>
          </a:xfrm>
          <a:prstGeom prst="rect">
            <a:avLst/>
          </a:prstGeom>
          <a:noFill/>
          <a:ln w="9525">
            <a:noFill/>
            <a:miter lim="800000"/>
            <a:headEnd/>
            <a:tailEnd/>
          </a:ln>
        </p:spPr>
      </p:pic>
      <p:sp>
        <p:nvSpPr>
          <p:cNvPr id="105475" name="Text Box 7"/>
          <p:cNvSpPr txBox="1">
            <a:spLocks noChangeArrowheads="1"/>
          </p:cNvSpPr>
          <p:nvPr/>
        </p:nvSpPr>
        <p:spPr bwMode="auto">
          <a:xfrm>
            <a:off x="6070180" y="1772816"/>
            <a:ext cx="2952750" cy="3785652"/>
          </a:xfrm>
          <a:prstGeom prst="rect">
            <a:avLst/>
          </a:prstGeom>
          <a:noFill/>
          <a:ln w="9525">
            <a:noFill/>
            <a:miter lim="800000"/>
            <a:headEnd/>
            <a:tailEnd/>
          </a:ln>
        </p:spPr>
        <p:txBody>
          <a:bodyPr>
            <a:spAutoFit/>
          </a:bodyPr>
          <a:lstStyle/>
          <a:p>
            <a:pPr eaLnBrk="0" hangingPunct="0">
              <a:spcBef>
                <a:spcPct val="50000"/>
              </a:spcBef>
            </a:pPr>
            <a:r>
              <a:rPr lang="hu-HU" sz="2000" dirty="0" err="1" smtClean="0"/>
              <a:t>Ursache</a:t>
            </a:r>
            <a:r>
              <a:rPr lang="hu-HU" sz="2000" dirty="0" smtClean="0"/>
              <a:t> der TSD</a:t>
            </a:r>
            <a:r>
              <a:rPr lang="hu-HU" sz="2000" dirty="0"/>
              <a:t>: </a:t>
            </a:r>
            <a:r>
              <a:rPr lang="hu-HU" sz="2000" dirty="0" err="1" smtClean="0"/>
              <a:t>die</a:t>
            </a:r>
            <a:r>
              <a:rPr lang="hu-HU" sz="2000" dirty="0" smtClean="0"/>
              <a:t> Expression </a:t>
            </a:r>
            <a:r>
              <a:rPr lang="hu-HU" sz="2000" dirty="0"/>
              <a:t>des </a:t>
            </a:r>
            <a:r>
              <a:rPr lang="hu-HU" sz="2000" dirty="0" err="1" smtClean="0"/>
              <a:t>Aromatase-Gens</a:t>
            </a:r>
            <a:r>
              <a:rPr lang="hu-HU" sz="2000" dirty="0" smtClean="0"/>
              <a:t> </a:t>
            </a:r>
            <a:r>
              <a:rPr lang="hu-HU" sz="2000" dirty="0" err="1"/>
              <a:t>wird</a:t>
            </a:r>
            <a:r>
              <a:rPr lang="hu-HU" sz="2000" dirty="0"/>
              <a:t> </a:t>
            </a:r>
            <a:r>
              <a:rPr lang="hu-HU" sz="2000" dirty="0" err="1"/>
              <a:t>auf</a:t>
            </a:r>
            <a:r>
              <a:rPr lang="hu-HU" sz="2000" dirty="0"/>
              <a:t> </a:t>
            </a:r>
            <a:r>
              <a:rPr lang="hu-HU" sz="2000" dirty="0" err="1"/>
              <a:t>weiblichen</a:t>
            </a:r>
            <a:r>
              <a:rPr lang="hu-HU" sz="2000" dirty="0"/>
              <a:t> </a:t>
            </a:r>
            <a:r>
              <a:rPr lang="hu-HU" sz="2000" dirty="0" err="1"/>
              <a:t>Temperatur</a:t>
            </a:r>
            <a:r>
              <a:rPr lang="hu-HU" sz="2000" dirty="0"/>
              <a:t> </a:t>
            </a:r>
            <a:r>
              <a:rPr lang="hu-HU" sz="2000" dirty="0" err="1"/>
              <a:t>induziert</a:t>
            </a:r>
            <a:r>
              <a:rPr lang="hu-HU" sz="2000" dirty="0" smtClean="0"/>
              <a:t>. </a:t>
            </a:r>
            <a:r>
              <a:rPr lang="hu-HU" sz="2000" dirty="0" err="1" smtClean="0"/>
              <a:t>Aromatase</a:t>
            </a:r>
            <a:r>
              <a:rPr lang="hu-HU" sz="2000" dirty="0" smtClean="0"/>
              <a:t> </a:t>
            </a:r>
            <a:r>
              <a:rPr lang="hu-HU" sz="2000" dirty="0" err="1" smtClean="0"/>
              <a:t>macht</a:t>
            </a:r>
            <a:r>
              <a:rPr lang="hu-HU" sz="2000" dirty="0" smtClean="0"/>
              <a:t> </a:t>
            </a:r>
            <a:r>
              <a:rPr lang="hu-HU" sz="2000" dirty="0" err="1" smtClean="0"/>
              <a:t>aus</a:t>
            </a:r>
            <a:r>
              <a:rPr lang="hu-HU" sz="2000" dirty="0" smtClean="0"/>
              <a:t> </a:t>
            </a:r>
            <a:r>
              <a:rPr lang="hu-HU" sz="2000" dirty="0" err="1" smtClean="0"/>
              <a:t>Androgene</a:t>
            </a:r>
            <a:r>
              <a:rPr lang="hu-HU" sz="2000" dirty="0" smtClean="0"/>
              <a:t> </a:t>
            </a:r>
            <a:r>
              <a:rPr lang="hu-HU" sz="2000" dirty="0" err="1" smtClean="0"/>
              <a:t>wie</a:t>
            </a:r>
            <a:r>
              <a:rPr lang="hu-HU" sz="2000" dirty="0" smtClean="0"/>
              <a:t> </a:t>
            </a:r>
            <a:r>
              <a:rPr lang="hu-HU" sz="2000" dirty="0" err="1" smtClean="0"/>
              <a:t>Testosteron</a:t>
            </a:r>
            <a:r>
              <a:rPr lang="hu-HU" sz="2000" dirty="0" smtClean="0"/>
              <a:t> </a:t>
            </a:r>
            <a:r>
              <a:rPr lang="hu-HU" sz="2000" dirty="0" err="1" smtClean="0"/>
              <a:t>Östrogene</a:t>
            </a:r>
            <a:r>
              <a:rPr lang="hu-HU" sz="2000" dirty="0" smtClean="0"/>
              <a:t> </a:t>
            </a:r>
            <a:r>
              <a:rPr lang="hu-HU" sz="2000" dirty="0" err="1" smtClean="0"/>
              <a:t>wie</a:t>
            </a:r>
            <a:r>
              <a:rPr lang="hu-HU" sz="2000" dirty="0" smtClean="0"/>
              <a:t> </a:t>
            </a:r>
            <a:r>
              <a:rPr lang="hu-HU" sz="2000" dirty="0" err="1" smtClean="0"/>
              <a:t>Östradiol</a:t>
            </a:r>
            <a:r>
              <a:rPr lang="hu-HU" sz="2000" dirty="0" smtClean="0"/>
              <a:t>, und </a:t>
            </a:r>
            <a:r>
              <a:rPr lang="hu-HU" sz="2000" dirty="0" err="1" smtClean="0"/>
              <a:t>dadurch</a:t>
            </a:r>
            <a:r>
              <a:rPr lang="hu-HU" sz="2000" dirty="0" smtClean="0"/>
              <a:t> </a:t>
            </a:r>
            <a:r>
              <a:rPr lang="hu-HU" sz="2000" dirty="0" err="1" smtClean="0"/>
              <a:t>wird</a:t>
            </a:r>
            <a:r>
              <a:rPr lang="hu-HU" sz="2000" dirty="0" smtClean="0"/>
              <a:t> </a:t>
            </a:r>
            <a:r>
              <a:rPr lang="hu-HU" sz="2000" dirty="0" err="1" smtClean="0"/>
              <a:t>das</a:t>
            </a:r>
            <a:r>
              <a:rPr lang="hu-HU" sz="2000" dirty="0" smtClean="0"/>
              <a:t> </a:t>
            </a:r>
            <a:r>
              <a:rPr lang="hu-HU" sz="2000" dirty="0" err="1" smtClean="0"/>
              <a:t>Embryo</a:t>
            </a:r>
            <a:r>
              <a:rPr lang="hu-HU" sz="2000" dirty="0" smtClean="0"/>
              <a:t> </a:t>
            </a:r>
            <a:r>
              <a:rPr lang="hu-HU" sz="2000" dirty="0" err="1" smtClean="0"/>
              <a:t>hormonell</a:t>
            </a:r>
            <a:r>
              <a:rPr lang="hu-HU" sz="2000" dirty="0" smtClean="0"/>
              <a:t> </a:t>
            </a:r>
            <a:r>
              <a:rPr lang="hu-HU" sz="2000" dirty="0" err="1" smtClean="0"/>
              <a:t>feminisiert</a:t>
            </a:r>
            <a:r>
              <a:rPr lang="hu-HU" sz="2000" dirty="0" smtClean="0"/>
              <a:t>.</a:t>
            </a:r>
            <a:endParaRPr lang="de-DE" dirty="0"/>
          </a:p>
        </p:txBody>
      </p:sp>
    </p:spTree>
    <p:extLst>
      <p:ext uri="{BB962C8B-B14F-4D97-AF65-F5344CB8AC3E}">
        <p14:creationId xmlns:p14="http://schemas.microsoft.com/office/powerpoint/2010/main" val="3955680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p:cNvPicPr>
            <a:picLocks noChangeAspect="1" noChangeArrowheads="1"/>
          </p:cNvPicPr>
          <p:nvPr/>
        </p:nvPicPr>
        <p:blipFill>
          <a:blip r:embed="rId2" cstate="print"/>
          <a:srcRect/>
          <a:stretch>
            <a:fillRect/>
          </a:stretch>
        </p:blipFill>
        <p:spPr bwMode="auto">
          <a:xfrm>
            <a:off x="179388" y="2349500"/>
            <a:ext cx="8713787" cy="4176713"/>
          </a:xfrm>
          <a:prstGeom prst="rect">
            <a:avLst/>
          </a:prstGeom>
          <a:noFill/>
          <a:ln w="9525">
            <a:noFill/>
            <a:miter lim="800000"/>
            <a:headEnd/>
            <a:tailEnd/>
          </a:ln>
        </p:spPr>
      </p:pic>
      <p:pic>
        <p:nvPicPr>
          <p:cNvPr id="133122" name="Picture 5"/>
          <p:cNvPicPr>
            <a:picLocks noChangeAspect="1" noChangeArrowheads="1"/>
          </p:cNvPicPr>
          <p:nvPr/>
        </p:nvPicPr>
        <p:blipFill>
          <a:blip r:embed="rId3" cstate="print"/>
          <a:srcRect/>
          <a:stretch>
            <a:fillRect/>
          </a:stretch>
        </p:blipFill>
        <p:spPr bwMode="auto">
          <a:xfrm>
            <a:off x="6156325" y="188913"/>
            <a:ext cx="2657475" cy="681037"/>
          </a:xfrm>
          <a:prstGeom prst="rect">
            <a:avLst/>
          </a:prstGeom>
          <a:noFill/>
          <a:ln w="9525">
            <a:noFill/>
            <a:miter lim="800000"/>
            <a:headEnd/>
            <a:tailEnd/>
          </a:ln>
        </p:spPr>
      </p:pic>
      <p:pic>
        <p:nvPicPr>
          <p:cNvPr id="133123" name="Picture 6"/>
          <p:cNvPicPr>
            <a:picLocks noChangeAspect="1" noChangeArrowheads="1"/>
          </p:cNvPicPr>
          <p:nvPr/>
        </p:nvPicPr>
        <p:blipFill>
          <a:blip r:embed="rId4" cstate="print"/>
          <a:srcRect/>
          <a:stretch>
            <a:fillRect/>
          </a:stretch>
        </p:blipFill>
        <p:spPr bwMode="auto">
          <a:xfrm>
            <a:off x="6083300" y="836613"/>
            <a:ext cx="2781300" cy="2476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hot male"/>
          <p:cNvPicPr>
            <a:picLocks noChangeAspect="1" noChangeArrowheads="1"/>
          </p:cNvPicPr>
          <p:nvPr/>
        </p:nvPicPr>
        <p:blipFill>
          <a:blip r:embed="rId2" cstate="print"/>
          <a:srcRect/>
          <a:stretch>
            <a:fillRect/>
          </a:stretch>
        </p:blipFill>
        <p:spPr bwMode="auto">
          <a:xfrm>
            <a:off x="395288" y="404813"/>
            <a:ext cx="6602412" cy="2706687"/>
          </a:xfrm>
          <a:prstGeom prst="rect">
            <a:avLst/>
          </a:prstGeom>
          <a:noFill/>
          <a:ln w="9525">
            <a:noFill/>
            <a:miter lim="800000"/>
            <a:headEnd/>
            <a:tailEnd/>
          </a:ln>
        </p:spPr>
      </p:pic>
      <p:sp>
        <p:nvSpPr>
          <p:cNvPr id="135170" name="Text Box 5"/>
          <p:cNvSpPr txBox="1">
            <a:spLocks noChangeArrowheads="1"/>
          </p:cNvSpPr>
          <p:nvPr/>
        </p:nvSpPr>
        <p:spPr bwMode="auto">
          <a:xfrm>
            <a:off x="684213" y="3429000"/>
            <a:ext cx="7848600" cy="2862322"/>
          </a:xfrm>
          <a:prstGeom prst="rect">
            <a:avLst/>
          </a:prstGeom>
          <a:noFill/>
          <a:ln w="9525">
            <a:noFill/>
            <a:miter lim="800000"/>
            <a:headEnd/>
            <a:tailEnd/>
          </a:ln>
        </p:spPr>
        <p:txBody>
          <a:bodyPr>
            <a:spAutoFit/>
          </a:bodyPr>
          <a:lstStyle/>
          <a:p>
            <a:pPr eaLnBrk="0" hangingPunct="0">
              <a:spcBef>
                <a:spcPct val="50000"/>
              </a:spcBef>
            </a:pPr>
            <a:r>
              <a:rPr lang="de-DE" dirty="0" smtClean="0"/>
              <a:t>Beim Menschen:</a:t>
            </a:r>
          </a:p>
          <a:p>
            <a:pPr marL="457200" indent="-457200" eaLnBrk="0" hangingPunct="0">
              <a:spcBef>
                <a:spcPct val="50000"/>
              </a:spcBef>
              <a:buFontTx/>
              <a:buAutoNum type="arabicPeriod"/>
            </a:pPr>
            <a:r>
              <a:rPr lang="de-DE" dirty="0" smtClean="0"/>
              <a:t>männliches Embryo entwickelt sich bisschen schneller als das weibliche. Rechte Seite des Embryo entwickelt sich auch ein bisschen schneller als die linke…</a:t>
            </a:r>
          </a:p>
          <a:p>
            <a:pPr marL="457200" indent="-457200" eaLnBrk="0" hangingPunct="0">
              <a:spcBef>
                <a:spcPct val="50000"/>
              </a:spcBef>
              <a:buFontTx/>
              <a:buAutoNum type="arabicPeriod"/>
            </a:pPr>
            <a:r>
              <a:rPr lang="de-DE" dirty="0" smtClean="0"/>
              <a:t>Bei einem wahren </a:t>
            </a:r>
            <a:r>
              <a:rPr lang="de-DE" b="1" dirty="0" smtClean="0"/>
              <a:t>Hermaphroditen</a:t>
            </a:r>
            <a:r>
              <a:rPr lang="de-DE" dirty="0" smtClean="0"/>
              <a:t> finden wir</a:t>
            </a:r>
            <a:r>
              <a:rPr lang="de-DE" dirty="0" smtClean="0"/>
              <a:t> einen </a:t>
            </a:r>
            <a:r>
              <a:rPr lang="de-DE" b="1" dirty="0" smtClean="0"/>
              <a:t>rechten Hoden </a:t>
            </a:r>
            <a:r>
              <a:rPr lang="de-DE" dirty="0" smtClean="0"/>
              <a:t>und ein </a:t>
            </a:r>
            <a:r>
              <a:rPr lang="de-DE" b="1" dirty="0" smtClean="0"/>
              <a:t>linkes Ovar</a:t>
            </a:r>
            <a:r>
              <a:rPr lang="de-DE" dirty="0" smtClean="0"/>
              <a:t>.</a:t>
            </a:r>
          </a:p>
          <a:p>
            <a:pPr marL="457200" indent="-457200" eaLnBrk="0" hangingPunct="0">
              <a:spcBef>
                <a:spcPct val="50000"/>
              </a:spcBef>
              <a:buFontTx/>
              <a:buAutoNum type="arabicPeriod"/>
            </a:pPr>
            <a:r>
              <a:rPr lang="de-DE" dirty="0" smtClean="0"/>
              <a:t>Auf wärmerem Klima werden mehr Jungen als Mädchen geboren.</a:t>
            </a:r>
          </a:p>
          <a:p>
            <a:pPr eaLnBrk="0" hangingPunct="0">
              <a:spcBef>
                <a:spcPct val="50000"/>
              </a:spcBef>
            </a:pPr>
            <a:r>
              <a:rPr lang="hu-HU" dirty="0" smtClean="0"/>
              <a:t> un </a:t>
            </a:r>
            <a:r>
              <a:rPr lang="hu-HU" dirty="0" err="1" smtClean="0"/>
              <a:t>noch</a:t>
            </a:r>
            <a:r>
              <a:rPr lang="hu-HU" dirty="0" smtClean="0"/>
              <a:t> </a:t>
            </a:r>
            <a:r>
              <a:rPr lang="hu-HU" dirty="0" err="1" smtClean="0"/>
              <a:t>dazu</a:t>
            </a:r>
            <a:r>
              <a:rPr lang="hu-HU" dirty="0" smtClean="0"/>
              <a:t>: </a:t>
            </a:r>
            <a:r>
              <a:rPr lang="de-DE" dirty="0" smtClean="0"/>
              <a:t>Der Hoden der Säugetieren liegt außer der Bauchhöhle…</a:t>
            </a:r>
            <a:endParaRPr lang="de-DE" dirty="0"/>
          </a:p>
        </p:txBody>
      </p:sp>
    </p:spTree>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2615</TotalTime>
  <Words>4219</Words>
  <Application>Microsoft Office PowerPoint</Application>
  <PresentationFormat>Diavetítés a képernyőre (4:3 oldalarány)</PresentationFormat>
  <Paragraphs>360</Paragraphs>
  <Slides>99</Slides>
  <Notes>17</Notes>
  <HiddenSlides>0</HiddenSlides>
  <MMClips>0</MMClips>
  <ScaleCrop>false</ScaleCrop>
  <HeadingPairs>
    <vt:vector size="8" baseType="variant">
      <vt:variant>
        <vt:lpstr>Használt betűtípusok</vt:lpstr>
      </vt:variant>
      <vt:variant>
        <vt:i4>7</vt:i4>
      </vt:variant>
      <vt:variant>
        <vt:lpstr>Téma</vt:lpstr>
      </vt:variant>
      <vt:variant>
        <vt:i4>1</vt:i4>
      </vt:variant>
      <vt:variant>
        <vt:lpstr>Beágyazott OLE kiszolgálók</vt:lpstr>
      </vt:variant>
      <vt:variant>
        <vt:i4>1</vt:i4>
      </vt:variant>
      <vt:variant>
        <vt:lpstr>Diacímek</vt:lpstr>
      </vt:variant>
      <vt:variant>
        <vt:i4>99</vt:i4>
      </vt:variant>
    </vt:vector>
  </HeadingPairs>
  <TitlesOfParts>
    <vt:vector size="108" baseType="lpstr">
      <vt:lpstr>Arial</vt:lpstr>
      <vt:lpstr>Calibri</vt:lpstr>
      <vt:lpstr>Monotype Sorts</vt:lpstr>
      <vt:lpstr>Symbol</vt:lpstr>
      <vt:lpstr>Tahoma</vt:lpstr>
      <vt:lpstr>Times New Roman</vt:lpstr>
      <vt:lpstr>Webdings</vt:lpstr>
      <vt:lpstr>Office-téma</vt:lpstr>
      <vt:lpstr>Image</vt:lpstr>
      <vt:lpstr>Entwicklung der Geschlechtsorganen</vt:lpstr>
      <vt:lpstr>PowerPoint-bemutató</vt:lpstr>
      <vt:lpstr>PowerPoint-bemutató</vt:lpstr>
      <vt:lpstr>Entstehung der Geschlechtsorganen, Entstehung des Geschlechts (sex determination)</vt:lpstr>
      <vt:lpstr>Einteilung der Vorlesung</vt:lpstr>
      <vt:lpstr>PowerPoint-bemutató</vt:lpstr>
      <vt:lpstr>1. Gonadwenentwicklung</vt:lpstr>
      <vt:lpstr>Gonadenewntwicklung</vt:lpstr>
      <vt:lpstr>Urkeimzellen</vt:lpstr>
      <vt:lpstr>PowerPoint-bemutató</vt:lpstr>
      <vt:lpstr>PowerPoint-bemutató</vt:lpstr>
      <vt:lpstr>PowerPoint-bemutató</vt:lpstr>
      <vt:lpstr>PowerPoint-bemutató</vt:lpstr>
      <vt:lpstr>PowerPoint-bemutató</vt:lpstr>
      <vt:lpstr>PowerPoint-bemutató</vt:lpstr>
      <vt:lpstr>PowerPoint-bemutató</vt:lpstr>
      <vt:lpstr>2. Entstehung der indifferenten Gonadenanlagen</vt:lpstr>
      <vt:lpstr>Entstehung der Gonadenanlagen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Müller-Gang</vt:lpstr>
      <vt:lpstr>Müller Gang (Ductus paramesonephridicus)</vt:lpstr>
      <vt:lpstr>PowerPoint-bemutató</vt:lpstr>
      <vt:lpstr>PowerPoint-bemutató</vt:lpstr>
      <vt:lpstr>PowerPoint-bemutató</vt:lpstr>
      <vt:lpstr>PowerPoint-bemutató</vt:lpstr>
      <vt:lpstr>Geschlechtdetermination: Experimente von Alfred Jost</vt:lpstr>
      <vt:lpstr>PowerPoint-bemutató</vt:lpstr>
      <vt:lpstr>PowerPoint-bemutató</vt:lpstr>
      <vt:lpstr>PowerPoint-bemutató</vt:lpstr>
      <vt:lpstr>PowerPoint-bemutató</vt:lpstr>
      <vt:lpstr>PowerPoint-bemutató</vt:lpstr>
      <vt:lpstr>Genetisches Geschlecht</vt:lpstr>
      <vt:lpstr>PowerPoint-bemutató</vt:lpstr>
      <vt:lpstr>PowerPoint-bemutató</vt:lpstr>
      <vt:lpstr>PowerPoint-bemutató</vt:lpstr>
      <vt:lpstr>PowerPoint-bemutató</vt:lpstr>
      <vt:lpstr>PowerPoint-bemutató</vt:lpstr>
      <vt:lpstr>SRY Gen und Protein</vt:lpstr>
      <vt:lpstr>PowerPoint-bemutató</vt:lpstr>
      <vt:lpstr>Problemen mit SRY</vt:lpstr>
      <vt:lpstr>Autosomale Gene beim Geschlechtsbestimmung: SOX-9</vt:lpstr>
      <vt:lpstr>PowerPoint-bemutató</vt:lpstr>
      <vt:lpstr>PowerPoint-bemutató</vt:lpstr>
      <vt:lpstr>PowerPoint-bemutató</vt:lpstr>
      <vt:lpstr>Anti-Mullerian Hormone</vt:lpstr>
      <vt:lpstr>Abstieg der Gonaden</vt:lpstr>
      <vt:lpstr>Abstieg der Gonaden</vt:lpstr>
      <vt:lpstr>PowerPoint-bemutató</vt:lpstr>
      <vt:lpstr>Die Entwicklung der äußeren Genitalorganen</vt:lpstr>
      <vt:lpstr>PowerPoint-bemutató</vt:lpstr>
      <vt:lpstr>PowerPoint-bemutató</vt:lpstr>
      <vt:lpstr>PowerPoint-bemutató</vt:lpstr>
      <vt:lpstr>PowerPoint-bemutató</vt:lpstr>
      <vt:lpstr>PowerPoint-bemutató</vt:lpstr>
      <vt:lpstr>Fehlbildungen</vt:lpstr>
      <vt:lpstr>Persistierendes Müller-Gang-Syndrom</vt:lpstr>
      <vt:lpstr>PowerPoint-bemutató</vt:lpstr>
      <vt:lpstr>PowerPoint-bemutató</vt:lpstr>
      <vt:lpstr>PowerPoint-bemutató</vt:lpstr>
      <vt:lpstr>Hermaphroditismus</vt:lpstr>
      <vt:lpstr>Wahres Hermaphroditismus</vt:lpstr>
      <vt:lpstr>PowerPoint-bemutató</vt:lpstr>
      <vt:lpstr>Ovotestis eines wahren Hermaphroditen</vt:lpstr>
      <vt:lpstr>PowerPoint-bemutató</vt:lpstr>
      <vt:lpstr>PowerPoint-bemutató</vt:lpstr>
      <vt:lpstr>Pseudohermaphroditismus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Kryptorchismus</vt:lpstr>
      <vt:lpstr>Umweltabhängige Geschlechtsdetermination</vt:lpstr>
      <vt:lpstr>PowerPoint-bemutató</vt:lpstr>
      <vt:lpstr>PowerPoint-bemutató</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nemek kialakulása, gonádfejlődés</dc:title>
  <dc:creator>Fejlődésbiológiai Labor</dc:creator>
  <cp:lastModifiedBy>Dr. Magyar Attila</cp:lastModifiedBy>
  <cp:revision>134</cp:revision>
  <dcterms:created xsi:type="dcterms:W3CDTF">2000-11-30T11:14:17Z</dcterms:created>
  <dcterms:modified xsi:type="dcterms:W3CDTF">2019-05-17T12:08:09Z</dcterms:modified>
</cp:coreProperties>
</file>