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6" r:id="rId4"/>
    <p:sldId id="289" r:id="rId5"/>
    <p:sldId id="290" r:id="rId6"/>
    <p:sldId id="258" r:id="rId7"/>
    <p:sldId id="269" r:id="rId8"/>
    <p:sldId id="267" r:id="rId9"/>
    <p:sldId id="292" r:id="rId10"/>
    <p:sldId id="291" r:id="rId11"/>
    <p:sldId id="259" r:id="rId12"/>
    <p:sldId id="260" r:id="rId13"/>
    <p:sldId id="293" r:id="rId14"/>
    <p:sldId id="295" r:id="rId15"/>
    <p:sldId id="301" r:id="rId16"/>
    <p:sldId id="264" r:id="rId17"/>
    <p:sldId id="299" r:id="rId18"/>
    <p:sldId id="303" r:id="rId19"/>
    <p:sldId id="300" r:id="rId20"/>
    <p:sldId id="298" r:id="rId21"/>
    <p:sldId id="262" r:id="rId22"/>
    <p:sldId id="263" r:id="rId23"/>
    <p:sldId id="278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5358-B329-48DB-96C0-E9A70F86B031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F792D-25DA-454E-9F3C-9F4BC08329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673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CFC21-B8C3-4FF4-96A4-D800C271DE19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962E7-DB10-498C-BB43-DDACEB0D81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059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48ACA-2B8C-44B3-98C4-E659EE5B527C}" type="slidenum">
              <a:rPr lang="hu-HU"/>
              <a:pPr/>
              <a:t>23</a:t>
            </a:fld>
            <a:endParaRPr lang="hu-HU"/>
          </a:p>
        </p:txBody>
      </p:sp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24580" name="Dia számának hely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366536-263B-4619-9D35-D492173AEF68}" type="slidenum">
              <a:rPr lang="hu-HU" sz="1200">
                <a:latin typeface="Calibri" pitchFamily="34" charset="0"/>
              </a:rPr>
              <a:pPr algn="r"/>
              <a:t>23</a:t>
            </a:fld>
            <a:endParaRPr lang="hu-H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0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2B9FE-EB0D-49F9-8FF6-3EE962B216D4}" type="datetimeFigureOut">
              <a:rPr lang="hu-HU" smtClean="0"/>
              <a:pPr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5E18A-643F-479C-98A6-EABC9188A80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zabo.arnold@med.semmelweis-univ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1773238"/>
            <a:ext cx="8280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de-DE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ndokrine</a:t>
            </a: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Drüsen</a:t>
            </a: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8575" y="3789363"/>
            <a:ext cx="6513513" cy="19907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/>
              <a:t>Dr. Arnold Szabó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600" i="1" dirty="0" err="1">
                <a:hlinkClick r:id="rId2"/>
              </a:rPr>
              <a:t>szabo.arnold</a:t>
            </a:r>
            <a:r>
              <a:rPr lang="hu-HU" sz="1600" i="1" dirty="0">
                <a:hlinkClick r:id="rId2"/>
              </a:rPr>
              <a:t>@</a:t>
            </a:r>
            <a:r>
              <a:rPr lang="hu-HU" sz="1600" i="1" dirty="0" err="1">
                <a:hlinkClick r:id="rId2"/>
              </a:rPr>
              <a:t>med.semmelweis-univ.hu</a:t>
            </a:r>
            <a:endParaRPr lang="hu-HU" sz="1600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u-HU" sz="1600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800" dirty="0"/>
              <a:t>Semmelweis </a:t>
            </a:r>
            <a:r>
              <a:rPr lang="hu-HU" sz="1800" dirty="0" err="1"/>
              <a:t>Universität</a:t>
            </a:r>
            <a:endParaRPr lang="hu-HU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800" dirty="0" err="1"/>
              <a:t>Fakultät</a:t>
            </a:r>
            <a:r>
              <a:rPr lang="hu-HU" sz="1800" dirty="0"/>
              <a:t> </a:t>
            </a:r>
            <a:r>
              <a:rPr lang="hu-HU" sz="1800" dirty="0" err="1"/>
              <a:t>für</a:t>
            </a:r>
            <a:r>
              <a:rPr lang="hu-HU" sz="1800" dirty="0"/>
              <a:t> </a:t>
            </a:r>
            <a:r>
              <a:rPr lang="hu-HU" sz="1800" dirty="0" err="1"/>
              <a:t>Pharmazie</a:t>
            </a:r>
            <a:endParaRPr lang="hu-HU" sz="1800" dirty="0"/>
          </a:p>
          <a:p>
            <a:r>
              <a:rPr lang="hu-HU" sz="1800" dirty="0" err="1"/>
              <a:t>Institut</a:t>
            </a:r>
            <a:r>
              <a:rPr lang="hu-HU" sz="1800" dirty="0"/>
              <a:t> </a:t>
            </a:r>
            <a:r>
              <a:rPr lang="hu-HU" sz="1800" dirty="0" err="1"/>
              <a:t>für</a:t>
            </a:r>
            <a:r>
              <a:rPr lang="hu-HU" sz="1800" dirty="0"/>
              <a:t> </a:t>
            </a:r>
            <a:r>
              <a:rPr lang="hu-HU" sz="1800" dirty="0" err="1"/>
              <a:t>Anatomie</a:t>
            </a:r>
            <a:r>
              <a:rPr lang="hu-HU" sz="1800" dirty="0"/>
              <a:t>, </a:t>
            </a:r>
            <a:r>
              <a:rPr lang="hu-HU" sz="1800" dirty="0" err="1"/>
              <a:t>Histologie</a:t>
            </a:r>
            <a:r>
              <a:rPr lang="hu-HU" sz="1800" dirty="0"/>
              <a:t> und </a:t>
            </a:r>
            <a:r>
              <a:rPr lang="hu-HU" sz="1800" dirty="0" err="1"/>
              <a:t>Embryologie</a:t>
            </a:r>
            <a:endParaRPr lang="hu-HU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u-HU" sz="1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800" dirty="0" smtClean="0"/>
              <a:t>08. </a:t>
            </a:r>
            <a:r>
              <a:rPr lang="hu-HU" sz="1800" dirty="0"/>
              <a:t>04. </a:t>
            </a:r>
            <a:r>
              <a:rPr lang="hu-HU" sz="1800" dirty="0" smtClean="0"/>
              <a:t>2019</a:t>
            </a:r>
            <a:endParaRPr lang="hu-H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Struma</a:t>
            </a:r>
            <a:r>
              <a:rPr lang="hu-HU" sz="3600" dirty="0"/>
              <a:t> (</a:t>
            </a:r>
            <a:r>
              <a:rPr lang="hu-HU" sz="3600" dirty="0" err="1"/>
              <a:t>Kropf</a:t>
            </a:r>
            <a:r>
              <a:rPr lang="hu-HU" sz="3600" dirty="0"/>
              <a:t>)</a:t>
            </a:r>
          </a:p>
        </p:txBody>
      </p:sp>
      <p:pic>
        <p:nvPicPr>
          <p:cNvPr id="1026" name="Picture 2" descr="E:\Sobotta_Band_3\Kapitel_11\ohne_Beschriftung\chp11_fig058_pur.jpg"/>
          <p:cNvPicPr>
            <a:picLocks noChangeAspect="1" noChangeArrowheads="1"/>
          </p:cNvPicPr>
          <p:nvPr/>
        </p:nvPicPr>
        <p:blipFill>
          <a:blip r:embed="rId2" cstate="print"/>
          <a:srcRect t="6142" b="9916"/>
          <a:stretch>
            <a:fillRect/>
          </a:stretch>
        </p:blipFill>
        <p:spPr bwMode="auto">
          <a:xfrm>
            <a:off x="504056" y="1124744"/>
            <a:ext cx="8172400" cy="5662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-90264"/>
            <a:ext cx="8517632" cy="1143000"/>
          </a:xfrm>
        </p:spPr>
        <p:txBody>
          <a:bodyPr>
            <a:noAutofit/>
          </a:bodyPr>
          <a:lstStyle/>
          <a:p>
            <a:r>
              <a:rPr lang="hu-HU" sz="3600" dirty="0" err="1"/>
              <a:t>Glandula</a:t>
            </a:r>
            <a:r>
              <a:rPr lang="hu-HU" sz="3600" dirty="0"/>
              <a:t> </a:t>
            </a:r>
            <a:r>
              <a:rPr lang="hu-HU" sz="3600" dirty="0" err="1"/>
              <a:t>parathyroidea</a:t>
            </a:r>
            <a:r>
              <a:rPr lang="hu-HU" sz="3600" dirty="0"/>
              <a:t> (</a:t>
            </a:r>
            <a:r>
              <a:rPr lang="hu-HU" sz="3600" dirty="0" err="1"/>
              <a:t>Nebeschielddrüse</a:t>
            </a:r>
            <a:r>
              <a:rPr lang="hu-HU" sz="3600" dirty="0"/>
              <a:t>)</a:t>
            </a:r>
          </a:p>
        </p:txBody>
      </p:sp>
      <p:pic>
        <p:nvPicPr>
          <p:cNvPr id="12289" name="Picture 1" descr="E:\Sobotta_Band_3\Kapitel_11\mit_Beschriftung\chp11_fig056.jpg"/>
          <p:cNvPicPr>
            <a:picLocks noChangeAspect="1" noChangeArrowheads="1"/>
          </p:cNvPicPr>
          <p:nvPr/>
        </p:nvPicPr>
        <p:blipFill>
          <a:blip r:embed="rId2" cstate="print"/>
          <a:srcRect t="4265" b="4035"/>
          <a:stretch>
            <a:fillRect/>
          </a:stretch>
        </p:blipFill>
        <p:spPr bwMode="auto">
          <a:xfrm>
            <a:off x="5202938" y="908720"/>
            <a:ext cx="3941062" cy="36004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107504" y="1700808"/>
            <a:ext cx="54726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 err="1"/>
              <a:t>Parathormon</a:t>
            </a:r>
            <a:r>
              <a:rPr lang="de-DE" b="1" u="sng" dirty="0"/>
              <a:t> (PTH)</a:t>
            </a:r>
          </a:p>
          <a:p>
            <a:endParaRPr lang="de-DE" b="1" u="sng" dirty="0"/>
          </a:p>
          <a:p>
            <a:r>
              <a:rPr lang="de-DE" b="1" dirty="0"/>
              <a:t> </a:t>
            </a:r>
            <a:r>
              <a:rPr lang="de-DE" dirty="0"/>
              <a:t>      →wird durch die Hauptzellen synthetisiert</a:t>
            </a:r>
            <a:endParaRPr lang="de-DE" b="1" u="sng" dirty="0"/>
          </a:p>
          <a:p>
            <a:r>
              <a:rPr lang="de-DE" dirty="0"/>
              <a:t>       →wird unabhängig von dem </a:t>
            </a:r>
            <a:r>
              <a:rPr lang="de-DE" dirty="0" err="1"/>
              <a:t>Hypothalamo</a:t>
            </a:r>
            <a:r>
              <a:rPr lang="de-DE" dirty="0"/>
              <a:t>- </a:t>
            </a:r>
          </a:p>
          <a:p>
            <a:r>
              <a:rPr lang="de-DE" dirty="0"/>
              <a:t>           </a:t>
            </a:r>
            <a:r>
              <a:rPr lang="de-DE" dirty="0" err="1"/>
              <a:t>Hypophysealen</a:t>
            </a:r>
            <a:r>
              <a:rPr lang="de-DE" dirty="0"/>
              <a:t> System gebildet</a:t>
            </a:r>
          </a:p>
          <a:p>
            <a:r>
              <a:rPr lang="de-DE" dirty="0"/>
              <a:t>       →seine Synthese ist durch d</a:t>
            </a:r>
            <a:r>
              <a:rPr lang="hu-HU" dirty="0" err="1"/>
              <a:t>ie</a:t>
            </a:r>
            <a:r>
              <a:rPr lang="de-DE" dirty="0"/>
              <a:t> Ca</a:t>
            </a:r>
            <a:r>
              <a:rPr lang="de-DE" baseline="30000" dirty="0"/>
              <a:t>2+</a:t>
            </a:r>
            <a:r>
              <a:rPr lang="de-DE" dirty="0"/>
              <a:t>-Konzentration  </a:t>
            </a:r>
          </a:p>
          <a:p>
            <a:r>
              <a:rPr lang="de-DE" dirty="0"/>
              <a:t>           im Blut reguliert</a:t>
            </a:r>
          </a:p>
          <a:p>
            <a:r>
              <a:rPr lang="de-DE" dirty="0"/>
              <a:t>       →wird bei niedrige</a:t>
            </a:r>
            <a:r>
              <a:rPr lang="hu-HU" dirty="0"/>
              <a:t>r</a:t>
            </a:r>
            <a:r>
              <a:rPr lang="de-DE" dirty="0"/>
              <a:t> Ca</a:t>
            </a:r>
            <a:r>
              <a:rPr lang="de-DE" baseline="30000" dirty="0"/>
              <a:t>2+</a:t>
            </a:r>
            <a:r>
              <a:rPr lang="de-DE" dirty="0"/>
              <a:t>-Blutkonzentration  </a:t>
            </a:r>
          </a:p>
          <a:p>
            <a:r>
              <a:rPr lang="de-DE" dirty="0"/>
              <a:t>           sezerniert</a:t>
            </a:r>
          </a:p>
          <a:p>
            <a:r>
              <a:rPr lang="de-DE" dirty="0"/>
              <a:t>       →erhöht den Ca</a:t>
            </a:r>
            <a:r>
              <a:rPr lang="de-DE" baseline="30000" dirty="0"/>
              <a:t>2+</a:t>
            </a:r>
            <a:r>
              <a:rPr lang="de-DE" dirty="0"/>
              <a:t>-Spiegel im Blut</a:t>
            </a:r>
          </a:p>
          <a:p>
            <a:r>
              <a:rPr lang="de-DE" dirty="0"/>
              <a:t>       →senkt den Phosphatspiegel im Blut</a:t>
            </a:r>
          </a:p>
          <a:p>
            <a:r>
              <a:rPr lang="de-DE" dirty="0"/>
              <a:t>       →fördert die </a:t>
            </a:r>
            <a:r>
              <a:rPr lang="de-DE" dirty="0" err="1"/>
              <a:t>Calciumfreisetzung</a:t>
            </a:r>
            <a:r>
              <a:rPr lang="de-DE" dirty="0"/>
              <a:t> aus dem Knochen     </a:t>
            </a:r>
          </a:p>
          <a:p>
            <a:r>
              <a:rPr lang="de-DE" dirty="0"/>
              <a:t>       →hemmt  die Phosphatresorption und erhöht die  </a:t>
            </a:r>
          </a:p>
          <a:p>
            <a:r>
              <a:rPr lang="de-DE" dirty="0"/>
              <a:t>           </a:t>
            </a:r>
            <a:r>
              <a:rPr lang="de-DE" dirty="0" err="1"/>
              <a:t>Calciumresorption</a:t>
            </a:r>
            <a:r>
              <a:rPr lang="de-DE" dirty="0"/>
              <a:t> in der Niere</a:t>
            </a:r>
          </a:p>
          <a:p>
            <a:r>
              <a:rPr lang="de-DE" dirty="0"/>
              <a:t>       →fördert die Synthese vom Vitamin D</a:t>
            </a:r>
          </a:p>
          <a:p>
            <a:r>
              <a:rPr lang="de-DE" dirty="0"/>
              <a:t>       →ist der Gegenspieler des </a:t>
            </a:r>
            <a:r>
              <a:rPr lang="de-DE" dirty="0" err="1"/>
              <a:t>Calcitonins</a:t>
            </a:r>
            <a:endParaRPr lang="de-DE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              </a:t>
            </a:r>
          </a:p>
          <a:p>
            <a:endParaRPr lang="hu-HU" dirty="0"/>
          </a:p>
          <a:p>
            <a:r>
              <a:rPr lang="hu-HU" dirty="0"/>
              <a:t>	</a:t>
            </a:r>
          </a:p>
        </p:txBody>
      </p:sp>
      <p:pic>
        <p:nvPicPr>
          <p:cNvPr id="6" name="Picture 2" descr="mellekpajzsmiri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1286" y="4797152"/>
            <a:ext cx="2523634" cy="1944192"/>
          </a:xfrm>
          <a:prstGeom prst="rect">
            <a:avLst/>
          </a:prstGeom>
          <a:noFill/>
        </p:spPr>
      </p:pic>
      <p:cxnSp>
        <p:nvCxnSpPr>
          <p:cNvPr id="15" name="Egyenes összekötő nyíllal 14"/>
          <p:cNvCxnSpPr/>
          <p:nvPr/>
        </p:nvCxnSpPr>
        <p:spPr>
          <a:xfrm>
            <a:off x="7524328" y="4653136"/>
            <a:ext cx="0" cy="1152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6084168" y="5733256"/>
            <a:ext cx="504056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6948264" y="4365104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err="1"/>
              <a:t>Oxyphile</a:t>
            </a:r>
            <a:r>
              <a:rPr lang="hu-HU" sz="1050" dirty="0"/>
              <a:t> </a:t>
            </a:r>
            <a:r>
              <a:rPr lang="hu-HU" sz="1050" dirty="0" err="1"/>
              <a:t>Zelle</a:t>
            </a:r>
            <a:endParaRPr lang="hu-HU" sz="105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364088" y="5733256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err="1"/>
              <a:t>Hauptzelle</a:t>
            </a:r>
            <a:endParaRPr lang="hu-HU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Glandula</a:t>
            </a:r>
            <a:r>
              <a:rPr lang="hu-HU" sz="3600" dirty="0"/>
              <a:t> </a:t>
            </a:r>
            <a:r>
              <a:rPr lang="hu-HU" sz="3600" dirty="0" err="1"/>
              <a:t>suprarenalis</a:t>
            </a:r>
            <a:r>
              <a:rPr lang="hu-HU" sz="3600" dirty="0"/>
              <a:t> (</a:t>
            </a:r>
            <a:r>
              <a:rPr lang="hu-HU" sz="3600" dirty="0" err="1"/>
              <a:t>Nebenniere</a:t>
            </a:r>
            <a:r>
              <a:rPr lang="hu-HU" sz="3600" dirty="0"/>
              <a:t>)</a:t>
            </a:r>
          </a:p>
        </p:txBody>
      </p:sp>
      <p:pic>
        <p:nvPicPr>
          <p:cNvPr id="11265" name="Picture 1" descr="E:\Sobotta_Band_2\Kapitel_07\mit_Beschriftung\chp07_fig009.jpg"/>
          <p:cNvPicPr>
            <a:picLocks noChangeAspect="1" noChangeArrowheads="1"/>
          </p:cNvPicPr>
          <p:nvPr/>
        </p:nvPicPr>
        <p:blipFill>
          <a:blip r:embed="rId2" cstate="print"/>
          <a:srcRect t="3738" r="22162" b="35332"/>
          <a:stretch>
            <a:fillRect/>
          </a:stretch>
        </p:blipFill>
        <p:spPr bwMode="auto">
          <a:xfrm>
            <a:off x="251520" y="980728"/>
            <a:ext cx="867202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1" name="Picture 5" descr="mvk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262"/>
          <a:stretch>
            <a:fillRect/>
          </a:stretch>
        </p:blipFill>
        <p:spPr>
          <a:xfrm>
            <a:off x="323528" y="908720"/>
            <a:ext cx="8496944" cy="5820974"/>
          </a:xfrm>
          <a:noFill/>
          <a:ln/>
        </p:spPr>
      </p:pic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2267744" y="1628800"/>
            <a:ext cx="18873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Zona</a:t>
            </a:r>
            <a:r>
              <a:rPr lang="hu-HU" b="1" dirty="0"/>
              <a:t> </a:t>
            </a:r>
            <a:r>
              <a:rPr lang="hu-H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glomerulosa</a:t>
            </a:r>
            <a:endParaRPr lang="hu-H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2267744" y="3212976"/>
            <a:ext cx="171252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Zona</a:t>
            </a:r>
            <a:r>
              <a:rPr lang="hu-HU" b="1" dirty="0"/>
              <a:t> </a:t>
            </a:r>
            <a:r>
              <a:rPr lang="hu-H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fasciculata</a:t>
            </a:r>
            <a:endParaRPr lang="hu-H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2267744" y="4941168"/>
            <a:ext cx="165391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Zona</a:t>
            </a:r>
            <a:r>
              <a:rPr lang="hu-HU" b="1" dirty="0"/>
              <a:t> </a:t>
            </a:r>
            <a:r>
              <a:rPr lang="hu-H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reticularis</a:t>
            </a:r>
            <a:endParaRPr lang="hu-H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1629" name="AutoShape 13"/>
          <p:cNvSpPr>
            <a:spLocks/>
          </p:cNvSpPr>
          <p:nvPr/>
        </p:nvSpPr>
        <p:spPr bwMode="auto">
          <a:xfrm>
            <a:off x="4355976" y="1556792"/>
            <a:ext cx="432122" cy="4104456"/>
          </a:xfrm>
          <a:prstGeom prst="rightBrace">
            <a:avLst>
              <a:gd name="adj1" fmla="val 18358"/>
              <a:gd name="adj2" fmla="val 5036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Jobb oldali kapcsos zárójel 17"/>
          <p:cNvSpPr/>
          <p:nvPr/>
        </p:nvSpPr>
        <p:spPr>
          <a:xfrm>
            <a:off x="6156176" y="2348880"/>
            <a:ext cx="45719" cy="720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Cím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Glandula</a:t>
            </a:r>
            <a:r>
              <a:rPr lang="hu-HU" sz="3600" dirty="0"/>
              <a:t> </a:t>
            </a:r>
            <a:r>
              <a:rPr lang="hu-HU" sz="3600" dirty="0" err="1"/>
              <a:t>suprarenalis</a:t>
            </a:r>
            <a:r>
              <a:rPr lang="hu-HU" sz="3600" dirty="0"/>
              <a:t> (</a:t>
            </a:r>
            <a:r>
              <a:rPr lang="hu-HU" sz="3600" dirty="0" err="1"/>
              <a:t>Nebenniere</a:t>
            </a:r>
            <a:r>
              <a:rPr lang="hu-HU" sz="3600" dirty="0"/>
              <a:t>)</a:t>
            </a:r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2123728" y="1556792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2123728" y="2060848"/>
            <a:ext cx="0" cy="252028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2123728" y="4581128"/>
            <a:ext cx="0" cy="11521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875704" y="3365376"/>
            <a:ext cx="1552028" cy="36933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Cortex</a:t>
            </a:r>
            <a:r>
              <a:rPr lang="hu-H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hu-H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Rinde</a:t>
            </a:r>
            <a:r>
              <a:rPr lang="hu-H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34" name="AutoShape 13"/>
          <p:cNvSpPr>
            <a:spLocks/>
          </p:cNvSpPr>
          <p:nvPr/>
        </p:nvSpPr>
        <p:spPr bwMode="auto">
          <a:xfrm>
            <a:off x="4355976" y="5733256"/>
            <a:ext cx="432122" cy="936104"/>
          </a:xfrm>
          <a:prstGeom prst="rightBrace">
            <a:avLst>
              <a:gd name="adj1" fmla="val 18358"/>
              <a:gd name="adj2" fmla="val 5036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4860032" y="6011996"/>
            <a:ext cx="1680268" cy="36933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Medulla</a:t>
            </a:r>
            <a:r>
              <a:rPr lang="hu-H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(Mark)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7504" y="1009754"/>
            <a:ext cx="903649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 err="1">
                <a:solidFill>
                  <a:srgbClr val="FF0000"/>
                </a:solidFill>
              </a:rPr>
              <a:t>Zona</a:t>
            </a:r>
            <a:r>
              <a:rPr lang="hu-HU" sz="1600" b="1" dirty="0">
                <a:solidFill>
                  <a:srgbClr val="FF0000"/>
                </a:solidFill>
              </a:rPr>
              <a:t> </a:t>
            </a:r>
            <a:r>
              <a:rPr lang="hu-HU" sz="1600" b="1" dirty="0" err="1">
                <a:solidFill>
                  <a:srgbClr val="FF0000"/>
                </a:solidFill>
              </a:rPr>
              <a:t>glomerulosa</a:t>
            </a:r>
            <a:endParaRPr lang="hu-HU" sz="1600" b="1" dirty="0">
              <a:solidFill>
                <a:srgbClr val="FF0000"/>
              </a:solidFill>
            </a:endParaRPr>
          </a:p>
          <a:p>
            <a:endParaRPr lang="hu-HU" sz="800" b="1" u="sng" dirty="0">
              <a:solidFill>
                <a:srgbClr val="FF0000"/>
              </a:solidFill>
            </a:endParaRPr>
          </a:p>
          <a:p>
            <a:r>
              <a:rPr lang="hu-HU" sz="1600" dirty="0"/>
              <a:t>       </a:t>
            </a:r>
            <a:r>
              <a:rPr lang="hu-HU" sz="1600" b="1" u="sng" dirty="0" err="1"/>
              <a:t>Mineralocorticoide</a:t>
            </a:r>
            <a:r>
              <a:rPr lang="hu-HU" sz="1600" b="1" u="sng" dirty="0"/>
              <a:t>:  </a:t>
            </a:r>
            <a:r>
              <a:rPr lang="hu-HU" sz="1600" b="1" u="sng" dirty="0" err="1"/>
              <a:t>Aldosteron</a:t>
            </a:r>
            <a:endParaRPr lang="hu-HU" sz="1600" b="1" u="sng" dirty="0"/>
          </a:p>
          <a:p>
            <a:endParaRPr lang="hu-HU" sz="800" b="1" u="sng" dirty="0"/>
          </a:p>
          <a:p>
            <a:r>
              <a:rPr lang="hu-HU" sz="1600" dirty="0"/>
              <a:t>	→</a:t>
            </a:r>
            <a:r>
              <a:rPr lang="hu-HU" sz="1600" dirty="0" err="1"/>
              <a:t>werden</a:t>
            </a:r>
            <a:r>
              <a:rPr lang="hu-HU" sz="1600" dirty="0"/>
              <a:t> </a:t>
            </a:r>
            <a:r>
              <a:rPr lang="hu-HU" sz="1600" dirty="0" err="1"/>
              <a:t>bei</a:t>
            </a:r>
            <a:r>
              <a:rPr lang="hu-HU" sz="1600" dirty="0"/>
              <a:t> </a:t>
            </a:r>
            <a:r>
              <a:rPr lang="hu-HU" sz="1600" dirty="0" err="1"/>
              <a:t>Flüssigkeitsmangel</a:t>
            </a:r>
            <a:r>
              <a:rPr lang="hu-HU" sz="1600" dirty="0"/>
              <a:t> und </a:t>
            </a:r>
            <a:r>
              <a:rPr lang="hu-HU" sz="1600" dirty="0" err="1"/>
              <a:t>bei</a:t>
            </a:r>
            <a:r>
              <a:rPr lang="hu-HU" sz="1600" dirty="0"/>
              <a:t> </a:t>
            </a:r>
            <a:r>
              <a:rPr lang="de-DE" sz="1600" dirty="0"/>
              <a:t>Verminderung</a:t>
            </a:r>
            <a:r>
              <a:rPr lang="hu-HU" sz="1600" dirty="0"/>
              <a:t> </a:t>
            </a:r>
            <a:r>
              <a:rPr lang="de-DE" sz="1600" dirty="0"/>
              <a:t>von Blutvolumen und Blutdruck</a:t>
            </a:r>
            <a:r>
              <a:rPr lang="hu-HU" sz="1600" dirty="0"/>
              <a:t> </a:t>
            </a:r>
          </a:p>
          <a:p>
            <a:r>
              <a:rPr lang="hu-HU" sz="1600" dirty="0"/>
              <a:t>                    </a:t>
            </a:r>
            <a:r>
              <a:rPr lang="hu-HU" sz="1600" dirty="0" err="1"/>
              <a:t>freigesetzt</a:t>
            </a:r>
            <a:r>
              <a:rPr lang="hu-HU" sz="1600" dirty="0"/>
              <a:t>                 </a:t>
            </a:r>
          </a:p>
          <a:p>
            <a:r>
              <a:rPr lang="hu-HU" sz="1600" dirty="0"/>
              <a:t>                →</a:t>
            </a:r>
            <a:r>
              <a:rPr lang="hu-HU" sz="1600" dirty="0" err="1"/>
              <a:t>fördern</a:t>
            </a:r>
            <a:r>
              <a:rPr lang="hu-HU" sz="1600" dirty="0"/>
              <a:t> die Na</a:t>
            </a:r>
            <a:r>
              <a:rPr lang="hu-HU" sz="1600" baseline="30000" dirty="0"/>
              <a:t>+</a:t>
            </a:r>
            <a:r>
              <a:rPr lang="hu-HU" sz="1600" dirty="0"/>
              <a:t>- und </a:t>
            </a:r>
            <a:r>
              <a:rPr lang="hu-HU" sz="1600" dirty="0" err="1"/>
              <a:t>Wasserresorption</a:t>
            </a:r>
            <a:r>
              <a:rPr lang="hu-HU" sz="1600" dirty="0"/>
              <a:t> </a:t>
            </a:r>
            <a:r>
              <a:rPr lang="hu-HU" sz="1600" dirty="0" err="1"/>
              <a:t>in</a:t>
            </a:r>
            <a:r>
              <a:rPr lang="hu-HU" sz="1600" dirty="0"/>
              <a:t> der </a:t>
            </a:r>
            <a:r>
              <a:rPr lang="hu-HU" sz="1600" dirty="0" err="1"/>
              <a:t>Niere</a:t>
            </a:r>
            <a:r>
              <a:rPr lang="hu-HU" sz="1600" dirty="0"/>
              <a:t>, </a:t>
            </a:r>
            <a:r>
              <a:rPr lang="hu-HU" sz="1600" dirty="0" err="1"/>
              <a:t>sowie</a:t>
            </a:r>
            <a:r>
              <a:rPr lang="hu-HU" sz="1600" dirty="0"/>
              <a:t> die </a:t>
            </a:r>
            <a:r>
              <a:rPr lang="hu-HU" sz="1600" dirty="0" err="1"/>
              <a:t>Abgabe</a:t>
            </a:r>
            <a:r>
              <a:rPr lang="hu-HU" sz="1600" dirty="0"/>
              <a:t> von </a:t>
            </a:r>
            <a:r>
              <a:rPr lang="de-DE" sz="1600" dirty="0"/>
              <a:t> Kalium</a:t>
            </a:r>
            <a:r>
              <a:rPr lang="hu-HU" sz="1600" dirty="0"/>
              <a:t>-            </a:t>
            </a:r>
          </a:p>
          <a:p>
            <a:r>
              <a:rPr lang="hu-HU" sz="1600" dirty="0"/>
              <a:t>                    </a:t>
            </a:r>
            <a:r>
              <a:rPr lang="de-DE" sz="1600" dirty="0"/>
              <a:t>und Ammoniumionen</a:t>
            </a:r>
            <a:r>
              <a:rPr lang="hu-HU" sz="1600" dirty="0"/>
              <a:t> </a:t>
            </a:r>
            <a:r>
              <a:rPr lang="de-DE" sz="1600" dirty="0"/>
              <a:t>und Protonen</a:t>
            </a:r>
            <a:endParaRPr lang="hu-HU" sz="1600" dirty="0"/>
          </a:p>
          <a:p>
            <a:r>
              <a:rPr lang="hu-HU" sz="1600" dirty="0"/>
              <a:t>                </a:t>
            </a:r>
            <a:r>
              <a:rPr lang="hu-HU" sz="1600" i="1" dirty="0"/>
              <a:t>→</a:t>
            </a:r>
            <a:r>
              <a:rPr lang="hu-HU" sz="1600" i="1" dirty="0" err="1"/>
              <a:t>Aldosteron-Antagonisten</a:t>
            </a:r>
            <a:r>
              <a:rPr lang="hu-HU" sz="1600" i="1" dirty="0"/>
              <a:t> </a:t>
            </a:r>
            <a:r>
              <a:rPr lang="hu-HU" sz="1600" i="1" dirty="0" err="1"/>
              <a:t>werden</a:t>
            </a:r>
            <a:r>
              <a:rPr lang="hu-HU" sz="1600" i="1" dirty="0"/>
              <a:t> </a:t>
            </a:r>
            <a:r>
              <a:rPr lang="hu-HU" sz="1600" i="1" dirty="0" err="1"/>
              <a:t>in</a:t>
            </a:r>
            <a:r>
              <a:rPr lang="hu-HU" sz="1600" i="1" dirty="0"/>
              <a:t> der </a:t>
            </a:r>
            <a:r>
              <a:rPr lang="hu-HU" sz="1600" i="1" dirty="0" err="1"/>
              <a:t>Medizin</a:t>
            </a:r>
            <a:r>
              <a:rPr lang="hu-HU" sz="1600" i="1" dirty="0"/>
              <a:t> </a:t>
            </a:r>
            <a:r>
              <a:rPr lang="hu-HU" sz="1600" i="1" dirty="0" err="1"/>
              <a:t>als</a:t>
            </a:r>
            <a:r>
              <a:rPr lang="hu-HU" sz="1600" i="1" dirty="0"/>
              <a:t> </a:t>
            </a:r>
            <a:r>
              <a:rPr lang="hu-HU" sz="1600" i="1" dirty="0" err="1"/>
              <a:t>Diuretika</a:t>
            </a:r>
            <a:r>
              <a:rPr lang="hu-HU" sz="1600" i="1" dirty="0"/>
              <a:t> </a:t>
            </a:r>
            <a:r>
              <a:rPr lang="hu-HU" sz="1600" i="1" dirty="0" err="1"/>
              <a:t>verwendet</a:t>
            </a:r>
            <a:r>
              <a:rPr lang="hu-HU" sz="1600" i="1" dirty="0"/>
              <a:t> (</a:t>
            </a:r>
            <a:r>
              <a:rPr lang="hu-HU" sz="1600" i="1" dirty="0" err="1"/>
              <a:t>z.B</a:t>
            </a:r>
            <a:r>
              <a:rPr lang="hu-HU" sz="1600" i="1" dirty="0"/>
              <a:t>.: </a:t>
            </a:r>
            <a:r>
              <a:rPr lang="hu-HU" sz="1600" i="1" dirty="0" err="1"/>
              <a:t>Spironolacton</a:t>
            </a:r>
            <a:r>
              <a:rPr lang="hu-HU" sz="1600" i="1" dirty="0"/>
              <a:t>)</a:t>
            </a:r>
          </a:p>
          <a:p>
            <a:endParaRPr lang="hu-HU" sz="1600" i="1" dirty="0"/>
          </a:p>
          <a:p>
            <a:r>
              <a:rPr lang="hu-HU" sz="1600" b="1" dirty="0" err="1">
                <a:solidFill>
                  <a:srgbClr val="FF0000"/>
                </a:solidFill>
              </a:rPr>
              <a:t>Zona</a:t>
            </a:r>
            <a:r>
              <a:rPr lang="hu-HU" sz="1600" b="1" dirty="0">
                <a:solidFill>
                  <a:srgbClr val="FF0000"/>
                </a:solidFill>
              </a:rPr>
              <a:t> </a:t>
            </a:r>
            <a:r>
              <a:rPr lang="hu-HU" sz="1600" b="1" dirty="0" err="1">
                <a:solidFill>
                  <a:srgbClr val="FF0000"/>
                </a:solidFill>
              </a:rPr>
              <a:t>fasciculata</a:t>
            </a:r>
            <a:endParaRPr lang="hu-HU" sz="1600" b="1" dirty="0">
              <a:solidFill>
                <a:srgbClr val="FF0000"/>
              </a:solidFill>
            </a:endParaRPr>
          </a:p>
          <a:p>
            <a:endParaRPr lang="hu-HU" sz="800" b="1" u="sng" dirty="0">
              <a:solidFill>
                <a:srgbClr val="FF0000"/>
              </a:solidFill>
            </a:endParaRPr>
          </a:p>
          <a:p>
            <a:r>
              <a:rPr lang="hu-HU" sz="800" dirty="0">
                <a:solidFill>
                  <a:srgbClr val="FF0000"/>
                </a:solidFill>
              </a:rPr>
              <a:t>              </a:t>
            </a:r>
            <a:r>
              <a:rPr lang="hu-HU" sz="1600" b="1" u="sng" dirty="0" err="1"/>
              <a:t>Glukokortikoide</a:t>
            </a:r>
            <a:r>
              <a:rPr lang="hu-HU" sz="1600" b="1" u="sng" dirty="0"/>
              <a:t>: </a:t>
            </a:r>
            <a:r>
              <a:rPr lang="hu-HU" sz="1600" b="1" u="sng" dirty="0" err="1"/>
              <a:t>Cortisol</a:t>
            </a:r>
            <a:r>
              <a:rPr lang="hu-HU" sz="1600" b="1" u="sng" dirty="0"/>
              <a:t>, </a:t>
            </a:r>
            <a:r>
              <a:rPr lang="hu-HU" sz="1600" b="1" u="sng" dirty="0" err="1"/>
              <a:t>Corticosteron</a:t>
            </a:r>
            <a:endParaRPr lang="hu-HU" sz="1600" b="1" u="sng" dirty="0"/>
          </a:p>
          <a:p>
            <a:endParaRPr lang="hu-HU" sz="800" b="1" u="sng" dirty="0"/>
          </a:p>
          <a:p>
            <a:r>
              <a:rPr lang="hu-HU" sz="1600" dirty="0"/>
              <a:t>                 →</a:t>
            </a:r>
            <a:r>
              <a:rPr lang="hu-HU" sz="1600" dirty="0" err="1"/>
              <a:t>ihre</a:t>
            </a:r>
            <a:r>
              <a:rPr lang="hu-HU" sz="1600" dirty="0"/>
              <a:t> </a:t>
            </a:r>
            <a:r>
              <a:rPr lang="hu-HU" sz="1600" dirty="0" err="1"/>
              <a:t>Synthese</a:t>
            </a:r>
            <a:r>
              <a:rPr lang="hu-HU" sz="1600" dirty="0"/>
              <a:t> </a:t>
            </a:r>
            <a:r>
              <a:rPr lang="hu-HU" sz="1600" dirty="0" err="1"/>
              <a:t>wird</a:t>
            </a:r>
            <a:r>
              <a:rPr lang="hu-HU" sz="1600" dirty="0"/>
              <a:t> </a:t>
            </a:r>
            <a:r>
              <a:rPr lang="hu-HU" sz="1600" dirty="0" err="1"/>
              <a:t>duch</a:t>
            </a:r>
            <a:r>
              <a:rPr lang="hu-HU" sz="1600" dirty="0"/>
              <a:t> </a:t>
            </a:r>
            <a:r>
              <a:rPr lang="hu-HU" sz="1600" dirty="0" err="1"/>
              <a:t>das</a:t>
            </a:r>
            <a:r>
              <a:rPr lang="hu-HU" sz="1600" dirty="0"/>
              <a:t> </a:t>
            </a:r>
            <a:r>
              <a:rPr lang="hu-HU" sz="1600" dirty="0">
                <a:solidFill>
                  <a:srgbClr val="00B050"/>
                </a:solidFill>
              </a:rPr>
              <a:t>ACTH</a:t>
            </a:r>
            <a:r>
              <a:rPr lang="hu-HU" sz="1600" i="1" dirty="0"/>
              <a:t> </a:t>
            </a:r>
            <a:r>
              <a:rPr lang="hu-HU" sz="1600" dirty="0" err="1"/>
              <a:t>gefördert</a:t>
            </a:r>
            <a:endParaRPr lang="hu-HU" sz="1600" dirty="0"/>
          </a:p>
          <a:p>
            <a:r>
              <a:rPr lang="hu-HU" sz="1600" dirty="0"/>
              <a:t>                 →</a:t>
            </a:r>
            <a:r>
              <a:rPr lang="hu-HU" sz="1600" dirty="0" err="1"/>
              <a:t>regulieren</a:t>
            </a:r>
            <a:r>
              <a:rPr lang="hu-HU" sz="1600" dirty="0"/>
              <a:t> </a:t>
            </a:r>
            <a:r>
              <a:rPr lang="de-DE" sz="1600" dirty="0"/>
              <a:t>den Stoffwechsel</a:t>
            </a:r>
            <a:r>
              <a:rPr lang="hu-HU" sz="1600" dirty="0"/>
              <a:t> und </a:t>
            </a:r>
            <a:r>
              <a:rPr lang="de-DE" sz="1600" dirty="0"/>
              <a:t>den Wasser- und Elektrolythaushalt</a:t>
            </a:r>
            <a:r>
              <a:rPr lang="hu-HU" sz="1600" dirty="0"/>
              <a:t> </a:t>
            </a:r>
          </a:p>
          <a:p>
            <a:r>
              <a:rPr lang="hu-HU" sz="1600" dirty="0"/>
              <a:t>                 →</a:t>
            </a:r>
            <a:r>
              <a:rPr lang="hu-HU" sz="1600" dirty="0" err="1"/>
              <a:t>besitzen</a:t>
            </a:r>
            <a:r>
              <a:rPr lang="hu-HU" sz="1600" dirty="0"/>
              <a:t> </a:t>
            </a:r>
            <a:r>
              <a:rPr lang="hu-HU" sz="1600" dirty="0" err="1"/>
              <a:t>entzündungshemmende</a:t>
            </a:r>
            <a:r>
              <a:rPr lang="hu-HU" sz="1600" dirty="0"/>
              <a:t> (</a:t>
            </a:r>
            <a:r>
              <a:rPr lang="hu-HU" sz="1600" dirty="0" err="1"/>
              <a:t>antiinflammatorische</a:t>
            </a:r>
            <a:r>
              <a:rPr lang="hu-HU" sz="1600" dirty="0"/>
              <a:t>) und </a:t>
            </a:r>
            <a:r>
              <a:rPr lang="hu-HU" sz="1600" dirty="0" err="1"/>
              <a:t>immunsuppressive</a:t>
            </a:r>
            <a:r>
              <a:rPr lang="hu-HU" sz="1600" dirty="0"/>
              <a:t> </a:t>
            </a:r>
            <a:r>
              <a:rPr lang="hu-HU" sz="1600" dirty="0" err="1"/>
              <a:t>Wirkung</a:t>
            </a:r>
            <a:endParaRPr lang="hu-HU" sz="1600" dirty="0"/>
          </a:p>
          <a:p>
            <a:r>
              <a:rPr lang="hu-HU" sz="1600" dirty="0"/>
              <a:t>                 </a:t>
            </a:r>
            <a:r>
              <a:rPr lang="hu-HU" sz="1600" i="1" dirty="0"/>
              <a:t>→</a:t>
            </a:r>
            <a:r>
              <a:rPr lang="hu-HU" sz="1600" i="1" dirty="0" err="1"/>
              <a:t>Sie</a:t>
            </a:r>
            <a:r>
              <a:rPr lang="hu-HU" sz="1600" i="1" dirty="0"/>
              <a:t> </a:t>
            </a:r>
            <a:r>
              <a:rPr lang="hu-HU" sz="1600" i="1" dirty="0" err="1"/>
              <a:t>werden</a:t>
            </a:r>
            <a:r>
              <a:rPr lang="hu-HU" sz="1600" i="1" dirty="0"/>
              <a:t> </a:t>
            </a:r>
            <a:r>
              <a:rPr lang="hu-HU" sz="1600" i="1" dirty="0" err="1"/>
              <a:t>Aufgrund</a:t>
            </a:r>
            <a:r>
              <a:rPr lang="hu-HU" sz="1600" i="1" dirty="0"/>
              <a:t> der </a:t>
            </a:r>
            <a:r>
              <a:rPr lang="hu-HU" sz="1600" i="1" dirty="0" err="1"/>
              <a:t>antiinflammatorischen</a:t>
            </a:r>
            <a:r>
              <a:rPr lang="hu-HU" sz="1600" i="1" dirty="0"/>
              <a:t> und  </a:t>
            </a:r>
            <a:r>
              <a:rPr lang="hu-HU" sz="1600" i="1" dirty="0" err="1"/>
              <a:t>immunsuppressiven</a:t>
            </a:r>
            <a:r>
              <a:rPr lang="hu-HU" sz="1600" i="1" dirty="0"/>
              <a:t> </a:t>
            </a:r>
            <a:r>
              <a:rPr lang="hu-HU" sz="1600" i="1" dirty="0" err="1"/>
              <a:t>Wirkung</a:t>
            </a:r>
            <a:r>
              <a:rPr lang="hu-HU" sz="1600" i="1" dirty="0"/>
              <a:t> </a:t>
            </a:r>
            <a:r>
              <a:rPr lang="hu-HU" sz="1600" i="1" dirty="0" err="1"/>
              <a:t>in</a:t>
            </a:r>
            <a:r>
              <a:rPr lang="hu-HU" sz="1600" i="1" dirty="0"/>
              <a:t> der  </a:t>
            </a:r>
          </a:p>
          <a:p>
            <a:r>
              <a:rPr lang="hu-HU" sz="1600" i="1" dirty="0"/>
              <a:t>                     </a:t>
            </a:r>
            <a:r>
              <a:rPr lang="hu-HU" sz="1600" i="1" dirty="0" err="1"/>
              <a:t>Therapie</a:t>
            </a:r>
            <a:r>
              <a:rPr lang="hu-HU" sz="1600" i="1" dirty="0"/>
              <a:t> </a:t>
            </a:r>
            <a:r>
              <a:rPr lang="hu-HU" sz="1600" i="1" dirty="0" err="1"/>
              <a:t>verschiedener</a:t>
            </a:r>
            <a:r>
              <a:rPr lang="hu-HU" sz="1600" i="1" dirty="0"/>
              <a:t> </a:t>
            </a:r>
            <a:r>
              <a:rPr lang="hu-HU" sz="1600" i="1" dirty="0" err="1"/>
              <a:t>Symptomen</a:t>
            </a:r>
            <a:r>
              <a:rPr lang="hu-HU" sz="1600" i="1" dirty="0"/>
              <a:t> </a:t>
            </a:r>
            <a:r>
              <a:rPr lang="hu-HU" sz="1600" i="1" dirty="0" err="1"/>
              <a:t>verwendet</a:t>
            </a:r>
            <a:r>
              <a:rPr lang="hu-HU" sz="1600" i="1" dirty="0"/>
              <a:t> (</a:t>
            </a:r>
            <a:r>
              <a:rPr lang="hu-HU" sz="1600" i="1" dirty="0" err="1"/>
              <a:t>z.B</a:t>
            </a:r>
            <a:r>
              <a:rPr lang="hu-HU" sz="1600" i="1" dirty="0"/>
              <a:t>.: </a:t>
            </a:r>
            <a:r>
              <a:rPr lang="hu-HU" sz="1600" i="1" dirty="0" err="1"/>
              <a:t>Asthma</a:t>
            </a:r>
            <a:r>
              <a:rPr lang="hu-HU" sz="1600" i="1" dirty="0"/>
              <a:t>)</a:t>
            </a:r>
          </a:p>
          <a:p>
            <a:endParaRPr lang="hu-HU" sz="1600" i="1" dirty="0"/>
          </a:p>
          <a:p>
            <a:r>
              <a:rPr lang="hu-HU" sz="1600" b="1" dirty="0" err="1">
                <a:solidFill>
                  <a:srgbClr val="FF0000"/>
                </a:solidFill>
              </a:rPr>
              <a:t>Zona</a:t>
            </a:r>
            <a:r>
              <a:rPr lang="hu-HU" sz="1600" b="1" dirty="0">
                <a:solidFill>
                  <a:srgbClr val="FF0000"/>
                </a:solidFill>
              </a:rPr>
              <a:t> </a:t>
            </a:r>
            <a:r>
              <a:rPr lang="hu-HU" sz="1600" b="1" dirty="0" err="1">
                <a:solidFill>
                  <a:srgbClr val="FF0000"/>
                </a:solidFill>
              </a:rPr>
              <a:t>reticularis</a:t>
            </a:r>
            <a:endParaRPr lang="hu-HU" sz="1600" b="1" dirty="0">
              <a:solidFill>
                <a:srgbClr val="FF0000"/>
              </a:solidFill>
            </a:endParaRPr>
          </a:p>
          <a:p>
            <a:endParaRPr lang="hu-HU" sz="800" b="1" u="sng" dirty="0">
              <a:solidFill>
                <a:srgbClr val="FF0000"/>
              </a:solidFill>
            </a:endParaRPr>
          </a:p>
          <a:p>
            <a:r>
              <a:rPr lang="hu-HU" sz="1600" dirty="0">
                <a:solidFill>
                  <a:srgbClr val="FF0000"/>
                </a:solidFill>
              </a:rPr>
              <a:t>         </a:t>
            </a:r>
            <a:r>
              <a:rPr lang="hu-HU" sz="1600" b="1" u="sng" dirty="0" err="1"/>
              <a:t>Sexualsteroide</a:t>
            </a:r>
            <a:r>
              <a:rPr lang="hu-HU" sz="1600" b="1" u="sng" dirty="0"/>
              <a:t>: </a:t>
            </a:r>
            <a:r>
              <a:rPr lang="hu-HU" sz="1600" b="1" u="sng" dirty="0" err="1"/>
              <a:t>Dehydroepiandrosteron</a:t>
            </a:r>
            <a:endParaRPr lang="hu-HU" sz="1600" b="1" u="sng" dirty="0"/>
          </a:p>
          <a:p>
            <a:r>
              <a:rPr lang="hu-HU" sz="1600" dirty="0"/>
              <a:t>                   →</a:t>
            </a:r>
            <a:r>
              <a:rPr lang="hu-HU" sz="1600" dirty="0" err="1"/>
              <a:t>ihre</a:t>
            </a:r>
            <a:r>
              <a:rPr lang="hu-HU" sz="1600" dirty="0"/>
              <a:t> </a:t>
            </a:r>
            <a:r>
              <a:rPr lang="hu-HU" sz="1600" dirty="0" err="1"/>
              <a:t>Synthese</a:t>
            </a:r>
            <a:r>
              <a:rPr lang="hu-HU" sz="1600" dirty="0"/>
              <a:t> </a:t>
            </a:r>
            <a:r>
              <a:rPr lang="hu-HU" sz="1600" dirty="0" err="1"/>
              <a:t>wird</a:t>
            </a:r>
            <a:r>
              <a:rPr lang="hu-HU" sz="1600" dirty="0"/>
              <a:t> </a:t>
            </a:r>
            <a:r>
              <a:rPr lang="hu-HU" sz="1600" dirty="0" err="1"/>
              <a:t>duch</a:t>
            </a:r>
            <a:r>
              <a:rPr lang="hu-HU" sz="1600" dirty="0"/>
              <a:t> </a:t>
            </a:r>
            <a:r>
              <a:rPr lang="hu-HU" sz="1600" dirty="0" err="1"/>
              <a:t>das</a:t>
            </a:r>
            <a:r>
              <a:rPr lang="hu-HU" sz="1600" dirty="0"/>
              <a:t> </a:t>
            </a:r>
            <a:r>
              <a:rPr lang="hu-HU" sz="1600" dirty="0">
                <a:solidFill>
                  <a:srgbClr val="00B050"/>
                </a:solidFill>
              </a:rPr>
              <a:t>ACTH</a:t>
            </a:r>
            <a:r>
              <a:rPr lang="hu-HU" sz="1600" i="1" dirty="0"/>
              <a:t> </a:t>
            </a:r>
            <a:r>
              <a:rPr lang="hu-HU" sz="1600" dirty="0" err="1"/>
              <a:t>gefördert</a:t>
            </a:r>
            <a:endParaRPr lang="hu-HU" sz="1600" b="1" u="sng" dirty="0"/>
          </a:p>
          <a:p>
            <a:endParaRPr lang="hu-HU" sz="1600" dirty="0"/>
          </a:p>
          <a:p>
            <a:r>
              <a:rPr lang="hu-HU" sz="1600" dirty="0"/>
              <a:t>		</a:t>
            </a:r>
          </a:p>
          <a:p>
            <a:r>
              <a:rPr lang="hu-HU" i="1" dirty="0"/>
              <a:t>		</a:t>
            </a:r>
          </a:p>
          <a:p>
            <a:r>
              <a:rPr lang="hu-HU" dirty="0"/>
              <a:t>        </a:t>
            </a:r>
          </a:p>
          <a:p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Glandula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suprarenalis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Nebenniere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althlineinfo.com/wp-content/uploads/2013/01/Cushing-Synd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658" y="4077072"/>
            <a:ext cx="1706582" cy="2520000"/>
          </a:xfrm>
          <a:prstGeom prst="rect">
            <a:avLst/>
          </a:prstGeom>
          <a:noFill/>
        </p:spPr>
      </p:pic>
      <p:pic>
        <p:nvPicPr>
          <p:cNvPr id="1028" name="Picture 4" descr="http://www.csekeendo.hu/images/cush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2088231" cy="2415305"/>
          </a:xfrm>
          <a:prstGeom prst="rect">
            <a:avLst/>
          </a:prstGeom>
          <a:noFill/>
        </p:spPr>
      </p:pic>
      <p:pic>
        <p:nvPicPr>
          <p:cNvPr id="1030" name="Picture 6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10" y="1052736"/>
            <a:ext cx="4835230" cy="5813789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BDAAkGBwgHBgkIBwgKCgkLDRYPDQwMDRsUFRAWIB0iIiAdHx8kKDQsJCYxJx8fLT0tMTU3Ojo6Iys/RD84QzQ5Ojf/2wBDAQoKCg0MDRoPDxo3JR8lNzc3Nzc3Nzc3Nzc3Nzc3Nzc3Nzc3Nzc3Nzc3Nzc3Nzc3Nzc3Nzc3Nzc3Nzc3Nzc3Nzf/wAARCAD0AM8DASIAAhEBAxEB/8QAGwAAAgIDAQAAAAAAAAAAAAAABAUCAwABBgf/xAA2EAACAQMDAwQABQMFAAEFAAABAhEAAyEEEjEFQVETImFxMkKBobEGI5EUUtHh8GIVM7LB8f/EABoBAAIDAQEAAAAAAAAAAAAAAAABAgMFBgT/xAAiEQEBAAMAAgMAAwEBAAAAAAAAAQIDEQQhEjFBBVFhMxP/2gAMAwEAAhEDEQA/ACzOZmsUmf8Aut84PPxWgADFbDDbrYJHNZGMxiqLVpupXPTtsfQB9xH5/j6qvZsmudr0aNGW7L44pWbF3q142bM/6ZT73H5vj6rrOn6C1p7fpFRA+Kn07T2tHpglvYqrAxWtVqfcQu37FZO3Zc72t/RomvH44jCbdu2FRfaOBHFI+sXbVuSghu1WvqWtru3nHMnmuc6t1Dfc3bhAHE1V16ZrIv6g1Vw6coXJz5rmtLYvs4Jkqfmm3U7hu3lUGQDUtPAA2gzT6quPaK6foyCGMg+ae6ZFtwSSTS7T27rwMicACmmk0zjJyfiq7V8wo31DEDvzUGTf7dsk1fZ0/tG4D9KsW2gaJkzikPirs6ZVIAHu70z01oBokgjmtWbSkAyZ5ijtJpySS/fzS4jRdi3CBRKj6ohEC/hGW5jFb06SvGPmiNgMtBqfFNvsuvaT1wUuOSoO4EmhtfooTcgLGO1OHAeMiMDFU3lK2yAQSKaczrh9YhQOLinaD37VxnWLIt3RdWCr4wcfVeo9WsWtSu4CCR7viuT6j0lLttxEhsAHG00lvrLF5ddQpqnTs/APNB3LDm4VCuwOMDIrq9b0l3lXBVk4JH7Vz2s0bWC29nEdvH696bz5Y2F13Ssm5gCwGI7ihFtlrkTBHzTFrqo4dXYkdo4qptty4cAN5HepzJVce/b2bvisZggLOQqjkntUXuLbVmcwFEmgtPZudUuh7oZbE+1PP3Wvu3TXO1i+L42W/Lk+kbupbXP6VqVsfmb/AHf9U/6bZayES0VA+qv6f0m3bSQoVI5ijfQRba7TPb9aytm3LZe10mjThpx+OK4XD7Xdw4U8AZpZqroBZ2WBMiO9G7/bsIAI7zSPqV/aY7A1T1fMQut1jjez3DJ/CAcCudv6iWYnJ7UX1LUicDmlQDXHEj/FBZX8iCo167Pc050WkC2wZz4IxVGm0xgMomn+j0zJbU7VIPM0VLDXJ7q3SaRXKqGz/wDEU3s2EtkK0yO8ULppVyLaCFOQKaeitwh59o5HmlIM/wCg7WVJGzkDDVU2lLuHJ/D8zR3pBsr7Qf2qa6e4W52GSCJkGnxGXirTW2LEscDuBFN9HbPp43ePM0La091HDAcdjTFACQUUqY8YokV7L1eqMFEn9asgQASB480O18KAp/SZqwENBbmmosqtNMLJcszQxwBWrrhBBOD5ogkMoIUkcTQep3FTAUGZzjFBz2A1rkWm2Ak8HH70pv7XBDGCVkEdx/1TPUXCHAZokYP/AFSTV2dWHdQV2vkKeJ8g4ilXoxnoj6iAdV7hMzuA8eaQ9b6fZv2S9obQuOaeazNoC5gTk8Qful9mzqyIFv1rZliisARHcT/FAynpwOostbJtlASDFFaPRC/fVTbM7Zxij9VaW9qQXtuo3HJA4os6RdLdW8QRbPftxTef4uj63cIspbBzdeDHiuh6TaSxprRZMcya5n+oEP8ApFvqD/Zbc31xXSf0trLOs0IFwyQImvb5nfm8n8ZcZqvD7R6iy1wrOwAZzMmrNdpiAzoSRXF9Y/qXpXS9X6DaqLimGgEx9mn3SP6gt6rTB7F1bqEflMivH1qT+4F1D3FViMx80p1bm7aeBDR+tdFrvSuWNyOJ7gnv8Vzjug3Se/cVHi7vY5u+zXHI8Yo3TWAsCBJHftQ+0NqWCjG6mWltMWJYT801eE7Reje2CU28Ymnlm3ssAi2ZjgUJotGqXVDiGORTq1bJXaOxxFCedn4p0gIUsyBSewpjbYeipYw8frVZ0hZTDEdxVd1U3WzP4fxfFCv1kuvJca0oQEs7TnimOlsEWxvOfqtWbQ9pJkEZjgUVp7Ki6zFywYYHimqyy9cTa2MAf54q62vAG0kZNRe3IJX8XnxVen9S2BuYFge9Cn7iVy2rvB/COw4mpIv5eIrGfO2Mk1FrigkEZNB+2yRAghaCu7iSS3c4qxnhSZjPeqLjoyd5aQJEGklj6A3QEuy4lGEqxiRNBau+pJQyUZMfB/8A7Vuruuq7A5YTA2jNKLr3cpducNt/zSXYzpX1pibPsOy7+ZQMMKG6NcOxjcUlUB48fdV9Wv3LGp2XuUB2nz8UTpFWxp1Ylg1wEEA+fNBgDoV1rOhUKyoIZR35rLOn1WiHo6203p/lfaWB/wCKedFCtrb5dgACAD+grsbVi1dtKHRTAz/zQrzvI4hgCpU5Xgg9xSfR3Ln9N671fdc6dcOcT6f38fNN/isIDAqQCDggjEVu7tU2Tlcv4/kZacuxV1j+lrXWdMdf0r07wf3Mgifuuc6f0vqPTb86WzctQPchGGE07Gn1HTt17pOoNmPc1hj7D9eKjpv6jfqNob3Y7RG05isjbpy1326LxvI17/c+0G6tcDG3fBt3O4NC39eW75+6J6nZXVoHKDcPHNKH05WSWIEcVT+vZcrIttORdB5zXQaNVZVBUn3Ca5qyT4muk6OrraX1WHPIp/p6+c6caRWW4HLbpJP/ABT6xpluKGaQwk4NKNOVtIYJgHxTNNS+xNjT5imWfb9C7hOk0xa4YzPNUzauW5CRuzBFWIbeusEn8HEkeKIt6ZFse7I7YxSVyzH7+1ioxCEsQB2HBou2JKlD91VbKyFj2kRNX6dFtg5EjApqsquaGUSMnuKpQANAB4IOathgxYHBjvxWrgkSeQZFCEArauDU3GuOSPy/FXuAi+8TPfxVhwZXBIzihtQbb22UsQsQY5pJd+VCm4P9R7mmcZHBoZ9QvrEJ+UQDGBW3dFuIisdu3zmaV6m6qLdAue49/FRXY49qWqdjcuEfhjmIANKNWXh9QOQMgnkUZc1CvpgBJaQBigtZqrSWWtHdKr5oTKtYV1FsqfcZzu7nFXavTmxpLN20TAIOx+w+DQlkF1lictAHnM/8UfrLrNp10wCwABPNSRE/0+tq5e9wabrEmePj+K7Ow3p2wdvGK5nodqxatI23bHtX5p+boUAiAABihDZ7cUWzxWg0GZqEwea3I810LkG7zRYuc/hMf4riehymq2giWJrtWYbWn8MGuZ6bpG9Rrqr7BIBA5zXh836jU/je/KnN28otAqJPFA6lxHgxxW8qNj7iVy09vihdQ+8mJis3jbt5OM0IDuo/2muj6eNtqF5A71zGkf0rg8DvXT9PuqAWUAiJ5p1LVke6Ft+nA2+5s0fobyreNq57YjbHak9nU+ntZVJUkfpTnSGzcu78E9/uktv17MrVpVP9kQCckcGiyNtnaTCAcxQ9r2xtPB/SrXYKQuShwccGhRfdEaVkuIQpGBGPNStgkFS0d4FVWdPbtlShAJzHmiwyrhgM8ChXlffplsMiDaZb+a3IUkscn9q1vEmBMCIih9aj3l2WzGQSKSMnb7Wl98lPihr0bWZoG7tRG02raiP8mhGuqbpXgmcGg5/gC9bBbdz3jwKUdQsW1tk5D94PNO70WyzL55Ncz1a4xR7qsQo5AqK/Xb0uv6/0Stu2A0A4mll53vb91tobOBjFE9K0Pqut+7DSxLM3FMNTYQL/AG9qiI3mO9CVDdM073LYdwFUCYj+aqJS71BrYEhYBI+6L1OrWxptlof3GxHf/qhem2GtX7t260uQIFM+ej+w4toqRABwKYWbhK5yvgGl6KLqKzx7TjPFEadgkwThoxRUbOxzBOayaj9R9Vv9a6JxwXq1x7fTb7pMhc/U5oD+neo2bxFlmAIOB5pvcUXbbW2HtYEMPINeedS02o6JrSpaM7rVwfmH/NeDzMLeZNb+N2YzuF+3ddQ05VnZIILAnOKVXyD4Gap6D/UNnVKLGohXHnv81fryi3N6n2zXgamVDHD4mDTrp7kemVkQNpFI7jidy8TTnpeQpnjtUanqy9ujsL6lkQSBxTjpmnuh95IOOD3pP0sm5aaQApxM0/0JcIqkgfNJfllZOGexnKFgQJnParfVW26JyOZqFlvxb2njtU7Nr8YuSwPHxQo7/Yuw1q4m63Bg4jxV2xXffHA/FQGi0/8Apy20naTGTxRoO1WUGCe1CrL79N4aVUDH71WQN+Zk8k1YgIlRzzxUGMeJOIIoDCkoQcfdB3lSzcRjhm85ijEE7t4iO8UPqIZEcjAPJg0Hj9lHWZtacFWIJBIpJrrQ/wDpbHLM3ttiYJPk026/fF3Semsbt3b/ANilPUryXjpdPpyJRA0/Jpfq7GXgUp/ptLatiCeCAMD780bY09saY3LrKET9zQYUrZ9LNy4SQQOBVt20xsqLhmOVGAD9UHb+FSWVvahry+1ASFMYirNJbNzUu4aFBAMCpOyraFu0JMZJ4BonS2giSgBJEjzSSlGWn2KUV4jvRRbZtAEr8iltp2S4VbEnlv5oz8s7hBqR2ccyDk1IkRVfea2JroXGJjmuT/q57evddNYQ3LluQzSAAfun/VdWdHoblxY3n2p9muc0Fh7jbjJYnivF5e34z4xq/wAd43/pl879Qu0f9OX7ab7txQ5Pt2kytGldfpkKXF9df9y4P+K6rT9Lv3EUsoANSvdIgCTjvHes3tbWWvCTkcVZ1xkWrtt0k43CK6fprFrcpOBIHmpajpNr0yNskg8iIqzooSbc98UVXrnMj/Q3xbUCPaQIJ7V0WkQtZLExPEeaS7ktJASQY4GRTPR3YtjYd0CINRX33DrTXEFuGBmIn5ou04JMHAik2m3sn4ueJHFXaddjHZdYlWyDQquBwkksQfaDUrgBIYiSKqRwEJPJ7VsXEL+mWz3HxQr57WRtfLEVuZMjMTHio7QNoEkDzmpK0LnAjJoCEsFI3c5Oe9QuEeiLccZJqd7Nq7tB4kQKoe6WUM2CoiPmgE3XvTW0ot//AHLhAHk0oSyPVYBgG4Lt/wC8Uf1i/bTVu90DbaQbV+zQVu2/pi634nM+QPgCl+rp9LPVsae0RaA9SYJP5qB19xrVg3iYuvgDwKta2LLM7e5u5nNVWNNd1WtU3sKnu2+KBwJotFcuILl1iQOx80yXagkiWIjFXakK15bFr27ROf5oO8Ra9incDkk+KPo5VjsLhIVRI5LEVYXkAGR9UB61oPJEg8gTEVL1rZYNblVjgGhIr75rBEGazv8AdZGcV0bjoVf1Ehu6MBQZRt0eao6Jq7ZKgqAZFN9VbF2w6HuCMVxi3m018jIAaIrO8zX7+TU8HdyfF6fotUjW4OSOIqGrK3LgLAL9d653pWt3WgZ93805W4G3iZJg5rPrYnudDXmCblI7YmlvSbpS6yhZhsDxTPX2C1zcpICiPqkmnc2NcwGFPaiC/buNHF4C4wkRkfNF2gttvakbjM+aV9M1CNtAg4inNgq5iMLmDST9xP1LllkgSGPu8ijbcrtYgHyf4oJmVS1zMBY5ou3eFxgMBexoP8H2GgEmOeRW9QbrgG1sLdiTzVFkqi8iRRFt4Kx480K/q9i9WYIgJ9xEH7rZYiVP4YqD3JktE1C48EBJPYihBO3dA3L+YYWhb4KpEwSu7dPHmp3CRBKmZEkULqbmHXBMbSeJ8ig+Oa63cnqZKklFjB/Me1Ey6WPVMcYPn6oa6qnqP93AtGWfyYj/AN90SivrCABFsf7e4qK38gO09y+GuEELBM+PqsXXW7OlN2ZZjJ7zUtffNq1ctJgspAPYUktkXrNsKYCj3H570yMbV53Jafe2Wmqr1q5eO44Ungd/+qnYJVAQIA8jJqu/dvXGMQVHYNQIzbqAJAAHEdqpKLv/AL6EMPnmtPdZxChgROd2RW3T1Y3sxMcQBUamE35NbDef4qoznvW84rpXH8WT5rmuq6RXvMloDcX3HM0212qNtQqYuNjPatdP0O5S8ZP5iOa8Hl7pJ8Wn4Pj3K/Khunae7Z2ziMyK6K0pK7pgj5qwaNQit3MQaY6bTgWtpUT94NZtbGOPA162WswCMrkjzXK622y6jcMFa6vUQkIpEMc95pHrE9R23KV4ie9I7jRfSSysrAxIyDXUacgJJMEiuU0M29uZj4rptJc3ou4DGTFCVt4MUrt2lZE5BohVS1tVRjx5oWwzEMzMDBMEDtRFsTDmCRxQBdtzbWIBKyM+ahavsNUZysxzWpNwsT2/epLbVI3DvINAnBd3u3zx8Vi3ULCDM/pVZuYGJ8TVRdWRoMQJxQhwTevf2wZyPFLdYSmpjndLDvOKtF4lQtwH25+6XazU+vqTByuFPj7pWnjiA1QC3jbHue4dz/EcfvV6tsRre4SAKqv7bb3HP4rjhFnmrLm2yiIAc5NKJUs6neCabUEgQqwBQHS5t6dGuIT3UeT5NV9Z1DGbTCd90AL5GKN0lhim9pMjiaCbtPcvv73KLxhasYi2xkSB3IE1U22yzMCc4AMirrQDn8J2+QeTR1PjLena4/qJP2ODRtmxsb22mDHwARW7WmCgbCVMztOKNshjACk/IJpI2uLJzWEiJ7Vk/wA1G6f7Rnx3rpK5KfZQz/6jXMSZAworqOn2wtm1I9rRPxXIaNwNQSAOT/NdfpHJMZgQYrE223K2um8WSYSG1q2rEqogjINXW7ZDMO2CJNas3AlxQmS2Po1IWNrs7OWQj3ADiquPR6V39PbvEGQGU4IpDrLbNcJMFUMH4rp7aWikYk4k/wA0pv6ILdLqDBEEdqXBMpC21CsDPtnkU307FVXaee9KmUJuED29hRGnukLk8dqEZXQWLkqBjxNFK0CBBHxSa1ePpciY80bbubYIOfFB8M0YKG3HJqzer4Pfg/FL7bMzZkcz9VIOVuGDMUD4jzcGIjaDVOn/ALhY4VQc0OzMV2g4atpdhdoMD4pDnpZfLXFd1kdhS4mXJUe4wMUcTK+3gcUMFS2kKMk4jvSE9F1xWva61aHFr3t/+qq1mqYasqPAAFW+qbfrXBzMDyYpPautduuxG49z4pdMMyi7rzfu/hSIHmnK3NiKttSAwwY4oS1o7hcOwgkyARx+lFhRO0vLdjzTLiy1tkGdzDzV3pvcEnbHbcDVdjT3Fb2vO7zTKwt0KVu2yIyIzSH0HtBlSHZd08fHxTPSpOZ2gDmaFe2lxtzoSJ/8aYaS3bb2q8sADEkRP/jREcvp5zOahdnYQoBPjzWs/pWV0jlI5s3DY1NxSSCpnNdJ0nXhgATg45pL1nRtA1FqSwncAKA0ur9P8JMcVkb9dxzrc8XdLi9IsamFEtnt5qy3r/cwbfkRJ71x+j6uZO4yIx8UenUVdBmBzNeevfM5XSPrJG8KG2cEd6Au69/UO/coJgEZ/wAikd7VlAvpuwPJParn1ouEB4JHjFRS+WJhcuF2csMNwaijbJWhUvBhjgHmrldhb2tBMyrUIwy0zyuSMZxR9m7JBHnvSWwxCgmQPIo1LxQqAO1Ccpwt33Y/FUy08n3cxSu1fM+/9u1Fev7PaBSHBFxvcADDefHzVlpt4wBtHxQQu7gRJ3cVa1zaoRTLHxSSsXvdJ9q8TQ9x9isxAkYGeKghKFmfP0aqvbLybWLBPHmhHhdq/U/0s2id1xoAq/R6b0LCLs3N+YkxNSFhr2oV/wAiCFFMPTYQAIMYxURapS07CXKCewq+3p7aDCKCM/NbS0CfeCT3oqxp2uMTtCgDk8U0eqtisM4nuDxRHpkKAWLEZk8Gp3LYEKdmcDFZbXYYbjwVoLqyykEEbTAwDRlhHMM4SI81UtuYKhifG6rhaUZYT9GKcV5V5V3rVa4NZNdG5hpgGBBiDzXNdX6c9l3u2J9Jjj4rpvqogAoAciMiq9mvHZOVbr2XXexw3+ou2jFwFf0om11ZhK7v1rob3TtK4ZrlpTuE/RrlNX0ttL1FrRB2nK5xFZ27x7rnWlp8mZ3hivUndQMkN4pjavszL9UBpOmW5DKxGMimdnTkOFDT3mK8le3Hpno19UtODOPqmHpEY4EUHo12QcyaZ2AWYY4+aS+JC2FQADBq1LbTPYcVctpWacx4qxQFI9w+cUJdYgwAAdo8VapJ5AUcAVEXF3bQZ+RU0s+6STjJNByorbG/eJnv81NCQSxOZ/bxUnABwf8AHetXIUQDnx/zUal1il7re8R3A+PmtmwXbeziBxitpu2zMTyautHyO3mlxG1llAv5Sc4FXBWnHM5nNZZV38KB571ciANt3kn4oQ60oaJEGautQRmAf1B/zUQo2nIMnzV9qEEDafjmgkCoLbiwI/8AkJipqpI3MuAexq0gSZtgfRqaK0TAHj4oLqaOCBAJY9jRKKxG5hg+aoXGFEnuaIG4Ae0k9800Mnj05rdVk5/Wtg4rpHMt/HesJxFRnNbnNBt9sxSnrmlN20L6CWt5NNe01hAYRHPNQzxmWNlSwyuOUsc/odRIAJpxpWBeSBJpFr9M+g1O9R/acyCOx8UdotUIndisXZhcbyt7Rtmc7HQ6YL6nu47Cmtv0zIwvk0h0d0XCDun5mmlm4o/FJqvj1D1O0Hv4NXz7ZK5PxQIcx/8AiaIS4YjfnxSNtkbduwCOIqxbx2xAk/4qm9c/tsVwPqqbdzHuBj+aVE+xjXtmSQTWKQ2bhIXv81SjGMxngRWBGuGGPt+KSYpX9Z4UBbYxNF2iqYWCPNC2lSABEfAxVqugYCdzeFFLqFFrckhRx2zRAI2wvb4oW3dloCbe1WNcMQCBNFpLwB3bPirLaqp/MTHah7aANMnd9UXbgkHMmkVoiypYSwM/NEACeMeKqtpt5H6mr5jvNSiutKAJIzPmpBgJx/mq90mRiO8VtmJweD3o6OPHzyfutcmpd6jFdI5plZ+tZzWu1IJTWTmoGsJxig0NRZXU23tXFlSIE1zeqtXum3Sp91onDfFdPNU6i0l5dtwBgRFUbtM2T/V+nddd/wAKNDqwghbhKzIB7U80uvEKC0iuc13Sn0zeppWJTnaap0/UHtHbcBDDEGsvZqywvK19W/HKend2tUCohvrPFELfECOSK5DT65XyGimlrWFY3cETVT0zKU/F4EwTujgGtXWIiG95/alNvWAZMA/NTTUhzg/vUanKZrcYQHM/VFpfYqBAjyeBSpLq43MZ+KvOqGAkD5NKmbWSCg3RH7UUl3AC4C/FJ7N2RBnHdjV9q4bjhEO4T+gqJGguwcEk94q+2WYj45k0Lp03QD/NGIsNjA80EItmIAn5xRVqVSB/maGt7RGc0TZA3ePmmjRNs7UGT5zWbiSBOO/as2qVljPia2o8DNCLaoCJj9qlbWTOR2yKxcNB/nmrMx7SYmkVeNmtGtmIqJ+K6ZzTKw/NaPNZSDRAqJ+qkc1m3FBoZnmsrZFZ+tLhtEA4jHihNV0+zqUh1GOCOaMicVo81HLGX7SmVn0Qv0a9bzp7vHZqqdtZpDN62zR3XIroh81v6mvNn4uF+vT04eXnPtztvqm45b7o/Ta9Sfaeat1fSNHqwd6bH/3pg1zOst3+mak2bk3F5Vx3FeLb4+Wv3+Pdp8qZ+v111vWzwYH80ZZ1BBwGJ8wK5PRapmiMYp7oiCQXP+RXmsezHJ0FiXZSyEn5NOdIFI4AgeKS6K6qrC8/dMtNcmSZz+9LiZvbYRjPyOKvRjILRPYDtQNiWX3AZ4xRyArbkoW+KCFWVZmkkAeBRdtMCe3fzQ9tZIgxPiiVafbxHxzQjauSD+lSPwaipwJIA4rTM0iIg/tUaisGSJHeiE7CYFChpIHJmiFaMHilKK8cIyRWmWO5rKyumc01tHNa2g1lZR+mwqKzbjk1lZRQ0RwZNaIxWVlI2AdqzaM1lZQGBR81m3nmsrKRs2ATk0m/qKwjmwzAzJE/FZWVT5H/ADq7R/0gDSWUkfdPNNbAYAFojzWVlY9bWJ1o7K+2STJjJprY/EBWVlJbDfSr+3FMbaDcozWVlIUQBiJMA4q22Tk1lZSqFT5AHwKl3ArKyo0JoBjFXgDZPesrKU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8" name="Picture 14" descr="http://www.gercekportal.com/wp-content/uploads/2012/07/cushing-sendromu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77072"/>
            <a:ext cx="2141643" cy="2520000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-1825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Cushing-Syndrom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Überproduktion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von ACTH</a:t>
            </a:r>
            <a:r>
              <a:rPr kumimoji="0" lang="hu-HU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Pancreas</a:t>
            </a:r>
            <a:r>
              <a:rPr lang="hu-HU" sz="3600" dirty="0"/>
              <a:t> (</a:t>
            </a:r>
            <a:r>
              <a:rPr lang="hu-HU" sz="3600" dirty="0" err="1"/>
              <a:t>Bauchspeicheldrüse</a:t>
            </a:r>
            <a:r>
              <a:rPr lang="hu-HU" sz="3600" dirty="0"/>
              <a:t>)</a:t>
            </a:r>
          </a:p>
        </p:txBody>
      </p:sp>
      <p:pic>
        <p:nvPicPr>
          <p:cNvPr id="4" name="Picture 5" descr="pancr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" y="1412776"/>
            <a:ext cx="4433888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l="26344"/>
          <a:stretch>
            <a:fillRect/>
          </a:stretch>
        </p:blipFill>
        <p:spPr bwMode="auto">
          <a:xfrm>
            <a:off x="4923215" y="1412776"/>
            <a:ext cx="382524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gyenes összekötő nyíllal 5"/>
          <p:cNvCxnSpPr/>
          <p:nvPr/>
        </p:nvCxnSpPr>
        <p:spPr>
          <a:xfrm flipV="1">
            <a:off x="6660232" y="5445224"/>
            <a:ext cx="216024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5580112" y="573325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/>
              <a:t>Langerhans-Insel</a:t>
            </a:r>
            <a:endParaRPr lang="hu-HU" sz="1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Pancreas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Bauchspeicheldrüse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5" name="Téglalap 4"/>
          <p:cNvSpPr/>
          <p:nvPr/>
        </p:nvSpPr>
        <p:spPr>
          <a:xfrm>
            <a:off x="539552" y="1129962"/>
            <a:ext cx="8498930" cy="6309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u="sng" dirty="0"/>
              <a:t>Insulin</a:t>
            </a:r>
            <a:endParaRPr lang="de-DE" u="sng" dirty="0"/>
          </a:p>
          <a:p>
            <a:r>
              <a:rPr lang="de-DE" dirty="0"/>
              <a:t>	→wird durch die β-Zellen produziert</a:t>
            </a:r>
          </a:p>
          <a:p>
            <a:r>
              <a:rPr lang="de-DE" dirty="0"/>
              <a:t>	→senkt den Blutzuckerspiegel</a:t>
            </a:r>
          </a:p>
          <a:p>
            <a:r>
              <a:rPr lang="de-DE" dirty="0"/>
              <a:t>	→fördert die Glucose-Aufnahme und die </a:t>
            </a:r>
            <a:r>
              <a:rPr lang="de-DE" dirty="0" err="1"/>
              <a:t>Glykogensynthese</a:t>
            </a:r>
            <a:endParaRPr lang="de-DE" dirty="0"/>
          </a:p>
          <a:p>
            <a:r>
              <a:rPr lang="de-DE" i="1" dirty="0"/>
              <a:t>	→bei Diabetes mellitus können Insulinpräparate subkutan verwendet werden</a:t>
            </a:r>
            <a:endParaRPr lang="hu-HU" i="1" dirty="0"/>
          </a:p>
          <a:p>
            <a:r>
              <a:rPr lang="hu-HU" i="1" dirty="0"/>
              <a:t>	</a:t>
            </a:r>
            <a:r>
              <a:rPr lang="de-DE" i="1" dirty="0"/>
              <a:t>→ </a:t>
            </a:r>
            <a:r>
              <a:rPr lang="hu-HU" i="1" dirty="0" err="1"/>
              <a:t>Sulfonylharnstoffe</a:t>
            </a:r>
            <a:r>
              <a:rPr lang="hu-HU" i="1" dirty="0"/>
              <a:t> (</a:t>
            </a:r>
            <a:r>
              <a:rPr lang="hu-HU" i="1" dirty="0" err="1"/>
              <a:t>Sulfonylurea</a:t>
            </a:r>
            <a:r>
              <a:rPr lang="hu-HU" i="1" dirty="0"/>
              <a:t>) Medikamente </a:t>
            </a:r>
            <a:r>
              <a:rPr lang="hu-HU" i="1" dirty="0" err="1"/>
              <a:t>fördern</a:t>
            </a:r>
            <a:r>
              <a:rPr lang="hu-HU" i="1" dirty="0"/>
              <a:t> die </a:t>
            </a:r>
            <a:r>
              <a:rPr lang="hu-HU" i="1" dirty="0" err="1"/>
              <a:t>Isnulinsekretion</a:t>
            </a:r>
            <a:r>
              <a:rPr lang="hu-HU" i="1" dirty="0"/>
              <a:t> </a:t>
            </a:r>
          </a:p>
          <a:p>
            <a:r>
              <a:rPr lang="hu-HU" i="1" dirty="0"/>
              <a:t>	     </a:t>
            </a:r>
            <a:r>
              <a:rPr lang="hu-HU" i="1" dirty="0" err="1"/>
              <a:t>in</a:t>
            </a:r>
            <a:r>
              <a:rPr lang="hu-HU" i="1" dirty="0"/>
              <a:t> den </a:t>
            </a:r>
            <a:r>
              <a:rPr lang="de-DE" dirty="0"/>
              <a:t>β-</a:t>
            </a:r>
            <a:r>
              <a:rPr lang="de-DE" i="1" dirty="0"/>
              <a:t>Zellen</a:t>
            </a:r>
          </a:p>
          <a:p>
            <a:endParaRPr lang="de-DE" sz="800" dirty="0"/>
          </a:p>
          <a:p>
            <a:r>
              <a:rPr lang="de-DE" b="1" u="sng" dirty="0" err="1"/>
              <a:t>Glucagon</a:t>
            </a:r>
            <a:endParaRPr lang="hu-HU" b="1" u="sng" dirty="0"/>
          </a:p>
          <a:p>
            <a:r>
              <a:rPr lang="de-DE" dirty="0"/>
              <a:t>	→wird durch die </a:t>
            </a:r>
            <a:r>
              <a:rPr lang="el-GR" dirty="0"/>
              <a:t>α</a:t>
            </a:r>
            <a:r>
              <a:rPr lang="de-DE" dirty="0"/>
              <a:t>-Zellen produziert</a:t>
            </a:r>
            <a:endParaRPr lang="de-DE" u="sng" dirty="0"/>
          </a:p>
          <a:p>
            <a:r>
              <a:rPr lang="de-DE" dirty="0"/>
              <a:t>	→wird bei Hypoglykämie freigesetzt</a:t>
            </a:r>
          </a:p>
          <a:p>
            <a:r>
              <a:rPr lang="de-DE" dirty="0"/>
              <a:t>	→ist grundsätzlich </a:t>
            </a:r>
            <a:r>
              <a:rPr lang="hu-HU" dirty="0"/>
              <a:t>der </a:t>
            </a:r>
            <a:r>
              <a:rPr lang="hu-HU" dirty="0" err="1"/>
              <a:t>Gegenspieler</a:t>
            </a:r>
            <a:r>
              <a:rPr lang="hu-HU" dirty="0"/>
              <a:t> </a:t>
            </a:r>
            <a:r>
              <a:rPr lang="hu-HU" dirty="0" err="1"/>
              <a:t>vom</a:t>
            </a:r>
            <a:r>
              <a:rPr lang="hu-HU" dirty="0"/>
              <a:t> </a:t>
            </a:r>
            <a:r>
              <a:rPr lang="hu-HU" dirty="0" err="1"/>
              <a:t>Insulin</a:t>
            </a:r>
            <a:endParaRPr lang="hu-HU" sz="800" dirty="0"/>
          </a:p>
          <a:p>
            <a:endParaRPr lang="de-DE" dirty="0"/>
          </a:p>
          <a:p>
            <a:r>
              <a:rPr lang="de-DE" b="1" u="sng" dirty="0" err="1"/>
              <a:t>Somatostatin</a:t>
            </a:r>
            <a:endParaRPr lang="de-DE" dirty="0"/>
          </a:p>
          <a:p>
            <a:r>
              <a:rPr lang="de-DE" dirty="0"/>
              <a:t>	→wird durch die </a:t>
            </a:r>
            <a:r>
              <a:rPr lang="el-GR" dirty="0"/>
              <a:t>δ</a:t>
            </a:r>
            <a:r>
              <a:rPr lang="de-DE" dirty="0"/>
              <a:t>-Zellen produziert</a:t>
            </a:r>
            <a:endParaRPr lang="de-DE" u="sng" dirty="0"/>
          </a:p>
          <a:p>
            <a:r>
              <a:rPr lang="de-DE" dirty="0"/>
              <a:t>	→hemmt </a:t>
            </a:r>
            <a:r>
              <a:rPr lang="hu-HU" dirty="0"/>
              <a:t>die </a:t>
            </a:r>
            <a:r>
              <a:rPr lang="hu-HU" dirty="0" err="1"/>
              <a:t>Synthese</a:t>
            </a:r>
            <a:r>
              <a:rPr lang="hu-HU" dirty="0"/>
              <a:t> des </a:t>
            </a:r>
            <a:r>
              <a:rPr lang="de-DE" dirty="0" err="1"/>
              <a:t>Somatotropin</a:t>
            </a:r>
            <a:r>
              <a:rPr lang="hu-HU" dirty="0"/>
              <a:t>s</a:t>
            </a:r>
            <a:r>
              <a:rPr lang="de-DE" dirty="0"/>
              <a:t> in der Hypophyse </a:t>
            </a:r>
          </a:p>
          <a:p>
            <a:r>
              <a:rPr lang="hu-HU" dirty="0"/>
              <a:t>	</a:t>
            </a:r>
            <a:r>
              <a:rPr lang="de-DE" dirty="0"/>
              <a:t>→hemmt die Sekretion von Pankreasenzymen</a:t>
            </a:r>
            <a:endParaRPr lang="hu-HU" dirty="0"/>
          </a:p>
          <a:p>
            <a:endParaRPr lang="de-DE" dirty="0"/>
          </a:p>
          <a:p>
            <a:r>
              <a:rPr lang="hu-HU" b="1" u="sng" dirty="0" err="1"/>
              <a:t>Pankreatisches</a:t>
            </a:r>
            <a:r>
              <a:rPr lang="hu-HU" b="1" u="sng" dirty="0"/>
              <a:t> </a:t>
            </a:r>
            <a:r>
              <a:rPr lang="hu-HU" b="1" u="sng" dirty="0" err="1"/>
              <a:t>Polypeptid</a:t>
            </a:r>
            <a:r>
              <a:rPr lang="hu-HU" b="1" u="sng" dirty="0"/>
              <a:t> </a:t>
            </a:r>
            <a:r>
              <a:rPr lang="de-DE" b="1" dirty="0"/>
              <a:t>	</a:t>
            </a:r>
            <a:endParaRPr lang="hu-HU" b="1" dirty="0"/>
          </a:p>
          <a:p>
            <a:r>
              <a:rPr lang="hu-HU" dirty="0"/>
              <a:t>	</a:t>
            </a:r>
            <a:r>
              <a:rPr lang="de-DE" dirty="0"/>
              <a:t>→</a:t>
            </a:r>
            <a:r>
              <a:rPr lang="hu-HU" dirty="0" err="1"/>
              <a:t>hemmt</a:t>
            </a:r>
            <a:r>
              <a:rPr lang="hu-HU" dirty="0"/>
              <a:t> die</a:t>
            </a:r>
            <a:r>
              <a:rPr lang="de-DE" dirty="0"/>
              <a:t> Enzym</a:t>
            </a:r>
            <a:r>
              <a:rPr lang="hu-HU" dirty="0"/>
              <a:t>p</a:t>
            </a:r>
            <a:r>
              <a:rPr lang="de-DE" dirty="0" err="1"/>
              <a:t>roduktion</a:t>
            </a:r>
            <a:r>
              <a:rPr lang="de-DE" dirty="0"/>
              <a:t> der Bauchspeicheldrüse</a:t>
            </a:r>
            <a:r>
              <a:rPr lang="hu-HU" dirty="0"/>
              <a:t> und</a:t>
            </a:r>
            <a:r>
              <a:rPr lang="de-DE" dirty="0"/>
              <a:t> die </a:t>
            </a:r>
            <a:r>
              <a:rPr lang="hu-HU" dirty="0" err="1"/>
              <a:t>Darmm</a:t>
            </a:r>
            <a:r>
              <a:rPr lang="de-DE" dirty="0" err="1"/>
              <a:t>otilität</a:t>
            </a:r>
            <a:endParaRPr lang="de-DE" dirty="0"/>
          </a:p>
          <a:p>
            <a:r>
              <a:rPr lang="de-DE" dirty="0"/>
              <a:t>	</a:t>
            </a:r>
          </a:p>
          <a:p>
            <a:endParaRPr lang="de-DE" u="sng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Documents and Settings\Rendszergazda\Dokumentumok\Tantermi előadás-hová tartozik\uterusz\ovarium_kéreg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136" y="1389063"/>
            <a:ext cx="73152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3591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dirty="0" err="1"/>
              <a:t>Ovarium</a:t>
            </a:r>
            <a:endParaRPr lang="hu-HU" sz="3600" dirty="0"/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1032992" y="1196752"/>
            <a:ext cx="19050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 dirty="0" err="1"/>
              <a:t>Primordialfollikel</a:t>
            </a:r>
            <a:endParaRPr lang="hu-HU" sz="1600" b="1" dirty="0"/>
          </a:p>
          <a:p>
            <a:r>
              <a:rPr lang="hu-HU" sz="1600" dirty="0" err="1"/>
              <a:t>Primäre</a:t>
            </a:r>
            <a:r>
              <a:rPr lang="hu-HU" sz="1600" dirty="0"/>
              <a:t> </a:t>
            </a:r>
            <a:r>
              <a:rPr lang="hu-HU" sz="1600" dirty="0" err="1"/>
              <a:t>Oozyte</a:t>
            </a:r>
            <a:endParaRPr lang="hu-HU" sz="1600" dirty="0"/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2681536" y="1389063"/>
            <a:ext cx="148431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/>
              <a:t>Stroma ovarii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4434136" y="1312863"/>
            <a:ext cx="19446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/>
              <a:t>Kubisches Epithel</a:t>
            </a:r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6567736" y="1541463"/>
            <a:ext cx="18430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/>
              <a:t>Tunica albuginea</a:t>
            </a:r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>
            <a:off x="7177336" y="18462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395536" y="5122863"/>
            <a:ext cx="10668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 dirty="0"/>
              <a:t>Corpus </a:t>
            </a:r>
            <a:r>
              <a:rPr lang="hu-HU" sz="1600" b="1" dirty="0" err="1"/>
              <a:t>luteum</a:t>
            </a:r>
            <a:endParaRPr lang="hu-HU" sz="1600" b="1" dirty="0"/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1462336" y="5122863"/>
            <a:ext cx="9906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/>
              <a:t>Primär-follikel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2452936" y="5046663"/>
            <a:ext cx="11430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/>
              <a:t>Zona pellucida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3761656" y="5080223"/>
            <a:ext cx="14478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 dirty="0" err="1"/>
              <a:t>Sekundär-follikel</a:t>
            </a:r>
            <a:endParaRPr lang="hu-HU" sz="1600" b="1" dirty="0"/>
          </a:p>
        </p:txBody>
      </p:sp>
      <p:sp>
        <p:nvSpPr>
          <p:cNvPr id="19478" name="Text Box 23"/>
          <p:cNvSpPr txBox="1">
            <a:spLocks noChangeArrowheads="1"/>
          </p:cNvSpPr>
          <p:nvPr/>
        </p:nvSpPr>
        <p:spPr bwMode="auto">
          <a:xfrm>
            <a:off x="5272336" y="5122863"/>
            <a:ext cx="10668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/>
              <a:t>Theca folliculi</a:t>
            </a:r>
          </a:p>
        </p:txBody>
      </p:sp>
      <p:sp>
        <p:nvSpPr>
          <p:cNvPr id="19479" name="Text Box 25"/>
          <p:cNvSpPr txBox="1">
            <a:spLocks noChangeArrowheads="1"/>
          </p:cNvSpPr>
          <p:nvPr/>
        </p:nvSpPr>
        <p:spPr bwMode="auto">
          <a:xfrm>
            <a:off x="6720136" y="5122863"/>
            <a:ext cx="14478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/>
              <a:t>Atretischer Follikel</a:t>
            </a:r>
          </a:p>
        </p:txBody>
      </p:sp>
      <p:sp>
        <p:nvSpPr>
          <p:cNvPr id="19480" name="Text Box 27"/>
          <p:cNvSpPr txBox="1">
            <a:spLocks noChangeArrowheads="1"/>
          </p:cNvSpPr>
          <p:nvPr/>
        </p:nvSpPr>
        <p:spPr bwMode="auto">
          <a:xfrm>
            <a:off x="1157536" y="5580063"/>
            <a:ext cx="1385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(Follikelepithel</a:t>
            </a:r>
            <a:r>
              <a:rPr lang="hu-HU" sz="1600"/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regenerEA"/>
          <p:cNvPicPr>
            <a:picLocks noChangeAspect="1" noChangeArrowheads="1"/>
          </p:cNvPicPr>
          <p:nvPr/>
        </p:nvPicPr>
        <p:blipFill>
          <a:blip r:embed="rId2" cstate="print"/>
          <a:srcRect l="11099"/>
          <a:stretch>
            <a:fillRect/>
          </a:stretch>
        </p:blipFill>
        <p:spPr bwMode="auto">
          <a:xfrm>
            <a:off x="0" y="765175"/>
            <a:ext cx="26003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prolifszekrécióEA"/>
          <p:cNvPicPr>
            <a:picLocks noChangeAspect="1" noChangeArrowheads="1"/>
          </p:cNvPicPr>
          <p:nvPr/>
        </p:nvPicPr>
        <p:blipFill>
          <a:blip r:embed="rId3" cstate="print"/>
          <a:srcRect l="-1201" t="8223"/>
          <a:stretch>
            <a:fillRect/>
          </a:stretch>
        </p:blipFill>
        <p:spPr bwMode="auto">
          <a:xfrm>
            <a:off x="-36513" y="2997200"/>
            <a:ext cx="2959101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szekreciosEA"/>
          <p:cNvPicPr>
            <a:picLocks noChangeAspect="1" noChangeArrowheads="1"/>
          </p:cNvPicPr>
          <p:nvPr/>
        </p:nvPicPr>
        <p:blipFill>
          <a:blip r:embed="rId4" cstate="print"/>
          <a:srcRect l="961" b="10193"/>
          <a:stretch>
            <a:fillRect/>
          </a:stretch>
        </p:blipFill>
        <p:spPr bwMode="auto">
          <a:xfrm>
            <a:off x="0" y="4868863"/>
            <a:ext cx="292258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692150"/>
            <a:ext cx="6049962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 bwMode="auto">
          <a:xfrm>
            <a:off x="0" y="2852738"/>
            <a:ext cx="2987675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hu-HU" sz="2400"/>
          </a:p>
        </p:txBody>
      </p:sp>
      <p:sp>
        <p:nvSpPr>
          <p:cNvPr id="9" name="Rechteck 8"/>
          <p:cNvSpPr/>
          <p:nvPr/>
        </p:nvSpPr>
        <p:spPr bwMode="auto">
          <a:xfrm>
            <a:off x="0" y="4797425"/>
            <a:ext cx="2987675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hu-HU" sz="240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Menstruationszyklus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/>
              <a:t>Corpus </a:t>
            </a:r>
            <a:r>
              <a:rPr lang="hu-HU" sz="3600" dirty="0" err="1"/>
              <a:t>pineale</a:t>
            </a:r>
            <a:r>
              <a:rPr lang="hu-HU" sz="3600" dirty="0"/>
              <a:t> (</a:t>
            </a:r>
            <a:r>
              <a:rPr lang="hu-HU" sz="3600" dirty="0" err="1"/>
              <a:t>Zirbeldrüse</a:t>
            </a:r>
            <a:r>
              <a:rPr lang="hu-HU" sz="3600" dirty="0"/>
              <a:t>)</a:t>
            </a:r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36912"/>
            <a:ext cx="2632075" cy="2622550"/>
          </a:xfrm>
          <a:prstGeom prst="rect">
            <a:avLst/>
          </a:prstGeom>
          <a:noFill/>
        </p:spPr>
      </p:pic>
      <p:pic>
        <p:nvPicPr>
          <p:cNvPr id="5" name="Picture 4" descr="hypothalamus makrosz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5826690" cy="4392676"/>
          </a:xfrm>
          <a:prstGeom prst="rect">
            <a:avLst/>
          </a:prstGeom>
          <a:noFill/>
        </p:spPr>
      </p:pic>
      <p:sp>
        <p:nvSpPr>
          <p:cNvPr id="6" name="Jobbra nyíl 5"/>
          <p:cNvSpPr/>
          <p:nvPr/>
        </p:nvSpPr>
        <p:spPr>
          <a:xfrm rot="-5400000">
            <a:off x="3635896" y="4293096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 rot="5400000">
            <a:off x="3635896" y="3717032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 rot="10800000">
            <a:off x="3995937" y="4005064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>
            <a:off x="3203848" y="4005064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Documents and Settings\Rendszergazda\Dokumentumok\Új mappa\Corpus luteum FM-szöveg nélkü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2133600"/>
            <a:ext cx="90709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/>
              <a:t>Corpus luteum (Gelbkörper)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Plazenta</a:t>
            </a:r>
            <a:r>
              <a:rPr lang="hu-HU" sz="3600" dirty="0"/>
              <a:t> (</a:t>
            </a:r>
            <a:r>
              <a:rPr lang="hu-HU" sz="3600" dirty="0" err="1"/>
              <a:t>Mutterkuchen</a:t>
            </a:r>
            <a:r>
              <a:rPr lang="hu-HU" sz="3600" dirty="0"/>
              <a:t>)</a:t>
            </a:r>
          </a:p>
        </p:txBody>
      </p:sp>
      <p:pic>
        <p:nvPicPr>
          <p:cNvPr id="10242" name="Picture 2" descr="http://www.unifr.ch/anatomy/elearningfree/allemand/biochemie/endokrin/images/hormonverlauf_ss_m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46721" cy="4068291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4535488" y="6642556"/>
            <a:ext cx="46085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/>
              <a:t>http://www.unifr.ch/anatomy/elearningfree/allemand/biochemie/endokrin/placenta/d-placenta.php</a:t>
            </a:r>
          </a:p>
        </p:txBody>
      </p:sp>
      <p:sp>
        <p:nvSpPr>
          <p:cNvPr id="6" name="Téglalap 5"/>
          <p:cNvSpPr/>
          <p:nvPr/>
        </p:nvSpPr>
        <p:spPr>
          <a:xfrm>
            <a:off x="323528" y="5589240"/>
            <a:ext cx="847264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u="sng" dirty="0" err="1"/>
              <a:t>Humanes</a:t>
            </a:r>
            <a:r>
              <a:rPr lang="hu-HU" b="1" u="sng" dirty="0"/>
              <a:t> </a:t>
            </a:r>
            <a:r>
              <a:rPr lang="hu-HU" b="1" u="sng" dirty="0" err="1"/>
              <a:t>Choriongonadotropin</a:t>
            </a:r>
            <a:endParaRPr lang="hu-HU" b="1" u="sng" dirty="0"/>
          </a:p>
          <a:p>
            <a:r>
              <a:rPr lang="hu-HU" dirty="0"/>
              <a:t>       </a:t>
            </a:r>
            <a:r>
              <a:rPr lang="de-DE" dirty="0"/>
              <a:t>→fördert die </a:t>
            </a:r>
            <a:r>
              <a:rPr lang="hu-HU" dirty="0" err="1"/>
              <a:t>Progestreonsytnhese</a:t>
            </a:r>
            <a:r>
              <a:rPr lang="hu-HU" dirty="0"/>
              <a:t>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Gelbkörper</a:t>
            </a:r>
            <a:r>
              <a:rPr lang="hu-HU" dirty="0"/>
              <a:t> und </a:t>
            </a:r>
            <a:r>
              <a:rPr lang="hu-HU" dirty="0" err="1"/>
              <a:t>dadurch</a:t>
            </a:r>
            <a:r>
              <a:rPr lang="hu-HU" dirty="0"/>
              <a:t> die </a:t>
            </a:r>
            <a:r>
              <a:rPr lang="hu-HU" dirty="0" err="1"/>
              <a:t>Aufrechterhaltung</a:t>
            </a:r>
            <a:endParaRPr lang="hu-HU" dirty="0"/>
          </a:p>
          <a:p>
            <a:r>
              <a:rPr lang="hu-HU" dirty="0"/>
              <a:t>           der </a:t>
            </a:r>
            <a:r>
              <a:rPr lang="hu-HU" dirty="0" err="1"/>
              <a:t>Schwangerschaft</a:t>
            </a:r>
            <a:r>
              <a:rPr lang="hu-HU" dirty="0"/>
              <a:t> </a:t>
            </a:r>
            <a:endParaRPr lang="de-DE" dirty="0"/>
          </a:p>
          <a:p>
            <a:endParaRPr lang="hu-HU" b="1" u="sng" dirty="0"/>
          </a:p>
          <a:p>
            <a:endParaRPr lang="hu-HU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Testis</a:t>
            </a:r>
            <a:r>
              <a:rPr lang="hu-HU" sz="3600" dirty="0"/>
              <a:t> (</a:t>
            </a:r>
            <a:r>
              <a:rPr lang="hu-HU" sz="3600" dirty="0" err="1"/>
              <a:t>Hoden</a:t>
            </a:r>
            <a:r>
              <a:rPr lang="hu-HU" sz="3600" dirty="0"/>
              <a:t>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9512" y="1124744"/>
            <a:ext cx="4248472" cy="5544616"/>
            <a:chOff x="2262" y="456"/>
            <a:chExt cx="3416" cy="3864"/>
          </a:xfrm>
        </p:grpSpPr>
        <p:pic>
          <p:nvPicPr>
            <p:cNvPr id="5" name="Picture 4" descr="testis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2" y="456"/>
              <a:ext cx="3416" cy="3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722" y="3282"/>
              <a:ext cx="822" cy="41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>
                <a:latin typeface="Calibri" pitchFamily="34" charset="0"/>
              </a:endParaRPr>
            </a:p>
          </p:txBody>
        </p:sp>
      </p:grpSp>
      <p:pic>
        <p:nvPicPr>
          <p:cNvPr id="7" name="Picture 5" descr="here tsemcont 40x Leyd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084508" y="1804255"/>
            <a:ext cx="5628119" cy="422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Egyenes összekötő nyíllal 9"/>
          <p:cNvCxnSpPr/>
          <p:nvPr/>
        </p:nvCxnSpPr>
        <p:spPr>
          <a:xfrm flipV="1">
            <a:off x="6444208" y="3573016"/>
            <a:ext cx="504056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6444208" y="3861048"/>
            <a:ext cx="576064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6444208" y="4005064"/>
            <a:ext cx="792088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5148064" y="36450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Leydig-Zelle</a:t>
            </a:r>
            <a:endParaRPr lang="hu-H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zövegdoboz 1"/>
          <p:cNvSpPr txBox="1">
            <a:spLocks noChangeArrowheads="1"/>
          </p:cNvSpPr>
          <p:nvPr/>
        </p:nvSpPr>
        <p:spPr bwMode="auto">
          <a:xfrm>
            <a:off x="2484438" y="473075"/>
            <a:ext cx="4105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>
                <a:latin typeface="Calibri" pitchFamily="34" charset="0"/>
              </a:rPr>
              <a:t>Angewendete Literatur</a:t>
            </a:r>
          </a:p>
        </p:txBody>
      </p:sp>
      <p:sp>
        <p:nvSpPr>
          <p:cNvPr id="22531" name="Szövegdoboz 2"/>
          <p:cNvSpPr txBox="1">
            <a:spLocks noChangeArrowheads="1"/>
          </p:cNvSpPr>
          <p:nvPr/>
        </p:nvSpPr>
        <p:spPr bwMode="auto">
          <a:xfrm>
            <a:off x="755650" y="1844675"/>
            <a:ext cx="770478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i="1" dirty="0" err="1"/>
              <a:t>Sobotta</a:t>
            </a:r>
            <a:r>
              <a:rPr lang="hu-HU" i="1" dirty="0"/>
              <a:t>:</a:t>
            </a:r>
            <a:r>
              <a:rPr lang="hu-HU" dirty="0"/>
              <a:t> </a:t>
            </a:r>
            <a:r>
              <a:rPr lang="hu-HU" dirty="0" err="1"/>
              <a:t>Anatomie</a:t>
            </a:r>
            <a:r>
              <a:rPr lang="hu-HU" dirty="0"/>
              <a:t> des </a:t>
            </a:r>
            <a:r>
              <a:rPr lang="hu-HU" dirty="0" err="1"/>
              <a:t>Menschen</a:t>
            </a:r>
            <a:endParaRPr lang="hu-HU" dirty="0"/>
          </a:p>
          <a:p>
            <a:endParaRPr lang="hu-HU" dirty="0"/>
          </a:p>
          <a:p>
            <a:r>
              <a:rPr lang="hu-HU" i="1" dirty="0" err="1"/>
              <a:t>Benninghoff</a:t>
            </a:r>
            <a:r>
              <a:rPr lang="hu-HU" i="1" dirty="0"/>
              <a:t>, </a:t>
            </a:r>
            <a:r>
              <a:rPr lang="hu-HU" i="1" dirty="0" err="1"/>
              <a:t>Drenckhahn</a:t>
            </a:r>
            <a:r>
              <a:rPr lang="hu-HU" i="1" dirty="0"/>
              <a:t>:</a:t>
            </a:r>
            <a:r>
              <a:rPr lang="hu-HU" dirty="0"/>
              <a:t> </a:t>
            </a:r>
            <a:r>
              <a:rPr lang="hu-HU" dirty="0" err="1"/>
              <a:t>Anatomie</a:t>
            </a:r>
            <a:endParaRPr lang="hu-HU" dirty="0"/>
          </a:p>
          <a:p>
            <a:endParaRPr lang="hu-HU" dirty="0"/>
          </a:p>
          <a:p>
            <a:r>
              <a:rPr lang="hu-HU" i="1" dirty="0" err="1"/>
              <a:t>Rohen</a:t>
            </a:r>
            <a:r>
              <a:rPr lang="hu-HU" i="1" dirty="0"/>
              <a:t>, </a:t>
            </a:r>
            <a:r>
              <a:rPr lang="hu-HU" i="1" dirty="0" err="1"/>
              <a:t>Yokochi</a:t>
            </a:r>
            <a:r>
              <a:rPr lang="hu-HU" i="1" dirty="0"/>
              <a:t>, </a:t>
            </a:r>
            <a:r>
              <a:rPr lang="hu-HU" i="1" dirty="0" err="1"/>
              <a:t>Lütjen-Drecoll</a:t>
            </a:r>
            <a:r>
              <a:rPr lang="hu-HU" i="1" dirty="0"/>
              <a:t>:</a:t>
            </a:r>
            <a:r>
              <a:rPr lang="hu-HU" dirty="0"/>
              <a:t> </a:t>
            </a:r>
            <a:r>
              <a:rPr lang="hu-HU" dirty="0" err="1"/>
              <a:t>Anatomie</a:t>
            </a:r>
            <a:r>
              <a:rPr lang="hu-HU" dirty="0"/>
              <a:t> des </a:t>
            </a:r>
            <a:r>
              <a:rPr lang="hu-HU" dirty="0" err="1"/>
              <a:t>Menschen</a:t>
            </a:r>
            <a:r>
              <a:rPr lang="hu-HU" dirty="0"/>
              <a:t> 	</a:t>
            </a:r>
          </a:p>
          <a:p>
            <a:r>
              <a:rPr lang="hu-HU" i="1" dirty="0" err="1"/>
              <a:t>Netter</a:t>
            </a:r>
            <a:r>
              <a:rPr lang="hu-HU" i="1" dirty="0"/>
              <a:t>:</a:t>
            </a:r>
            <a:r>
              <a:rPr lang="hu-HU" dirty="0"/>
              <a:t> Atlas der </a:t>
            </a:r>
            <a:r>
              <a:rPr lang="hu-HU" dirty="0" err="1"/>
              <a:t>Anatomie</a:t>
            </a:r>
            <a:r>
              <a:rPr lang="hu-HU" dirty="0"/>
              <a:t> des </a:t>
            </a:r>
            <a:r>
              <a:rPr lang="hu-HU" dirty="0" err="1"/>
              <a:t>Menschen</a:t>
            </a:r>
            <a:endParaRPr lang="hu-HU" dirty="0"/>
          </a:p>
          <a:p>
            <a:endParaRPr lang="hu-HU" dirty="0"/>
          </a:p>
          <a:p>
            <a:r>
              <a:rPr lang="hu-HU" i="1" dirty="0" err="1"/>
              <a:t>Schiebler</a:t>
            </a:r>
            <a:r>
              <a:rPr lang="hu-HU" i="1" dirty="0"/>
              <a:t>, Schmidt, </a:t>
            </a:r>
            <a:r>
              <a:rPr lang="hu-HU" i="1" dirty="0" err="1"/>
              <a:t>Zilles</a:t>
            </a:r>
            <a:r>
              <a:rPr lang="hu-HU" i="1" dirty="0"/>
              <a:t>:</a:t>
            </a:r>
            <a:r>
              <a:rPr lang="hu-HU" dirty="0"/>
              <a:t> </a:t>
            </a:r>
            <a:r>
              <a:rPr lang="hu-HU" dirty="0" err="1"/>
              <a:t>Anatomie</a:t>
            </a:r>
            <a:endParaRPr lang="hu-HU" dirty="0"/>
          </a:p>
          <a:p>
            <a:endParaRPr lang="hu-HU" dirty="0"/>
          </a:p>
          <a:p>
            <a:r>
              <a:rPr lang="hu-HU" i="1" dirty="0" err="1"/>
              <a:t>Schünke</a:t>
            </a:r>
            <a:r>
              <a:rPr lang="hu-HU" i="1" dirty="0"/>
              <a:t>, </a:t>
            </a:r>
            <a:r>
              <a:rPr lang="hu-HU" i="1" dirty="0" err="1"/>
              <a:t>Schulte</a:t>
            </a:r>
            <a:r>
              <a:rPr lang="hu-HU" i="1" dirty="0"/>
              <a:t>, Schumacher, </a:t>
            </a:r>
            <a:r>
              <a:rPr lang="hu-HU" i="1" dirty="0" err="1"/>
              <a:t>Voll</a:t>
            </a:r>
            <a:r>
              <a:rPr lang="hu-HU" i="1" dirty="0"/>
              <a:t>, </a:t>
            </a:r>
            <a:r>
              <a:rPr lang="hu-HU" i="1" dirty="0" err="1"/>
              <a:t>Wesker</a:t>
            </a:r>
            <a:r>
              <a:rPr lang="hu-HU" i="1" dirty="0"/>
              <a:t>:</a:t>
            </a:r>
            <a:r>
              <a:rPr lang="hu-HU" dirty="0"/>
              <a:t> Prometheus</a:t>
            </a:r>
          </a:p>
          <a:p>
            <a:endParaRPr lang="hu-HU" dirty="0"/>
          </a:p>
          <a:p>
            <a:r>
              <a:rPr lang="hu-HU" dirty="0" err="1"/>
              <a:t>Vorlesungen</a:t>
            </a:r>
            <a:r>
              <a:rPr lang="hu-HU" dirty="0"/>
              <a:t> des </a:t>
            </a:r>
            <a:r>
              <a:rPr lang="hu-HU" dirty="0" err="1"/>
              <a:t>Institutes</a:t>
            </a:r>
            <a:r>
              <a:rPr lang="hu-HU" dirty="0"/>
              <a:t>  </a:t>
            </a:r>
            <a:r>
              <a:rPr lang="hu-HU" dirty="0" err="1"/>
              <a:t>für</a:t>
            </a:r>
            <a:r>
              <a:rPr lang="hu-HU" dirty="0"/>
              <a:t> </a:t>
            </a:r>
            <a:r>
              <a:rPr lang="hu-HU" dirty="0" err="1"/>
              <a:t>Humanmorfologie</a:t>
            </a:r>
            <a:r>
              <a:rPr lang="hu-HU" dirty="0"/>
              <a:t> und </a:t>
            </a:r>
            <a:r>
              <a:rPr lang="hu-HU" dirty="0" err="1"/>
              <a:t>Entwicklungsbiologie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Histologie</a:t>
            </a:r>
            <a:r>
              <a:rPr lang="hu-HU" sz="3600" dirty="0"/>
              <a:t> des Corpus </a:t>
            </a:r>
            <a:r>
              <a:rPr lang="hu-HU" sz="3600" dirty="0" err="1"/>
              <a:t>pineale</a:t>
            </a:r>
            <a:r>
              <a:rPr lang="hu-HU" sz="3600" dirty="0"/>
              <a:t> 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5" y="980405"/>
            <a:ext cx="8378823" cy="5699126"/>
            <a:chOff x="680" y="890"/>
            <a:chExt cx="5278" cy="3590"/>
          </a:xfrm>
        </p:grpSpPr>
        <p:pic>
          <p:nvPicPr>
            <p:cNvPr id="8" name="Picture 8" descr="corpus pinea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3" y="890"/>
              <a:ext cx="5165" cy="3590"/>
            </a:xfrm>
            <a:prstGeom prst="rect">
              <a:avLst/>
            </a:prstGeom>
            <a:noFill/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80" y="1525"/>
              <a:ext cx="975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/>
              <a:r>
                <a:rPr lang="hu-HU" sz="1400" b="1" dirty="0" err="1"/>
                <a:t>Hirnsand</a:t>
              </a:r>
              <a:r>
                <a:rPr lang="hu-HU" sz="1400" b="1" dirty="0"/>
                <a:t>     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3376" y="4437112"/>
            <a:ext cx="1302280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1" dirty="0"/>
              <a:t>   </a:t>
            </a:r>
          </a:p>
          <a:p>
            <a:endParaRPr lang="hu-HU" sz="1400" b="1" dirty="0"/>
          </a:p>
          <a:p>
            <a:r>
              <a:rPr lang="hu-HU" sz="1400" b="1" dirty="0"/>
              <a:t>    </a:t>
            </a:r>
            <a:r>
              <a:rPr lang="hu-HU" sz="1400" b="1" dirty="0" err="1"/>
              <a:t>Pinealozyten</a:t>
            </a:r>
            <a:endParaRPr lang="hu-HU" sz="1400" b="1" dirty="0"/>
          </a:p>
          <a:p>
            <a:endParaRPr lang="hu-HU" sz="1400" b="1" dirty="0"/>
          </a:p>
          <a:p>
            <a:endParaRPr lang="hu-HU" sz="1400" b="1" dirty="0"/>
          </a:p>
          <a:p>
            <a:endParaRPr lang="hu-HU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p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5401" y="1340768"/>
            <a:ext cx="3758599" cy="4680520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Corpus pineale (Zirbeldrüse)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1844824"/>
            <a:ext cx="5472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 err="1"/>
              <a:t>Melatonin</a:t>
            </a:r>
            <a:endParaRPr lang="hu-HU" b="1" u="sng" dirty="0"/>
          </a:p>
          <a:p>
            <a:endParaRPr lang="hu-HU" b="1" u="sng" dirty="0"/>
          </a:p>
          <a:p>
            <a:r>
              <a:rPr lang="hu-HU" dirty="0"/>
              <a:t>       →</a:t>
            </a:r>
            <a:r>
              <a:rPr lang="hu-HU" dirty="0" err="1"/>
              <a:t>seine</a:t>
            </a:r>
            <a:r>
              <a:rPr lang="hu-HU" dirty="0"/>
              <a:t> </a:t>
            </a:r>
            <a:r>
              <a:rPr lang="hu-HU" dirty="0" err="1"/>
              <a:t>Synthese</a:t>
            </a:r>
            <a:r>
              <a:rPr lang="hu-HU" dirty="0"/>
              <a:t> </a:t>
            </a:r>
            <a:r>
              <a:rPr lang="hu-HU" dirty="0" err="1"/>
              <a:t>wird</a:t>
            </a:r>
            <a:r>
              <a:rPr lang="hu-HU" dirty="0"/>
              <a:t> </a:t>
            </a:r>
            <a:r>
              <a:rPr lang="hu-HU" dirty="0" err="1"/>
              <a:t>durch</a:t>
            </a:r>
            <a:r>
              <a:rPr lang="hu-HU" dirty="0"/>
              <a:t> den </a:t>
            </a:r>
            <a:r>
              <a:rPr lang="hu-HU" dirty="0" err="1"/>
              <a:t>hypothalamischen</a:t>
            </a:r>
            <a:r>
              <a:rPr lang="hu-HU" dirty="0"/>
              <a:t> </a:t>
            </a:r>
          </a:p>
          <a:p>
            <a:r>
              <a:rPr lang="hu-HU" dirty="0"/>
              <a:t>           </a:t>
            </a:r>
            <a:r>
              <a:rPr lang="hu-HU" i="1" dirty="0" err="1"/>
              <a:t>Nucleus</a:t>
            </a:r>
            <a:r>
              <a:rPr lang="hu-HU" i="1" dirty="0"/>
              <a:t> </a:t>
            </a:r>
            <a:r>
              <a:rPr lang="hu-HU" i="1" dirty="0" err="1"/>
              <a:t>suprachatismaticus</a:t>
            </a:r>
            <a:r>
              <a:rPr lang="hu-HU" i="1" dirty="0"/>
              <a:t> </a:t>
            </a:r>
            <a:r>
              <a:rPr lang="hu-HU" dirty="0" err="1"/>
              <a:t>reguliert</a:t>
            </a:r>
            <a:r>
              <a:rPr lang="hu-HU" dirty="0"/>
              <a:t>  </a:t>
            </a:r>
          </a:p>
          <a:p>
            <a:r>
              <a:rPr lang="hu-HU" dirty="0"/>
              <a:t>       →</a:t>
            </a:r>
            <a:r>
              <a:rPr lang="hu-HU" dirty="0" err="1"/>
              <a:t>seine</a:t>
            </a:r>
            <a:r>
              <a:rPr lang="hu-HU" dirty="0"/>
              <a:t> </a:t>
            </a:r>
            <a:r>
              <a:rPr lang="hu-HU" dirty="0" err="1"/>
              <a:t>Synthese</a:t>
            </a:r>
            <a:r>
              <a:rPr lang="hu-HU" dirty="0"/>
              <a:t> </a:t>
            </a:r>
            <a:r>
              <a:rPr lang="hu-HU" dirty="0" err="1"/>
              <a:t>wird</a:t>
            </a:r>
            <a:r>
              <a:rPr lang="hu-HU" dirty="0"/>
              <a:t> </a:t>
            </a:r>
            <a:r>
              <a:rPr lang="hu-HU" dirty="0" err="1"/>
              <a:t>durch</a:t>
            </a:r>
            <a:r>
              <a:rPr lang="hu-HU" dirty="0"/>
              <a:t> </a:t>
            </a:r>
            <a:r>
              <a:rPr lang="hu-HU" dirty="0" err="1"/>
              <a:t>Licht</a:t>
            </a:r>
            <a:r>
              <a:rPr lang="hu-HU" dirty="0"/>
              <a:t> </a:t>
            </a:r>
            <a:r>
              <a:rPr lang="hu-HU" dirty="0" err="1"/>
              <a:t>gehemmt</a:t>
            </a:r>
            <a:r>
              <a:rPr lang="hu-HU" dirty="0"/>
              <a:t> </a:t>
            </a:r>
          </a:p>
          <a:p>
            <a:r>
              <a:rPr lang="hu-HU" dirty="0"/>
              <a:t>       →</a:t>
            </a:r>
            <a:r>
              <a:rPr lang="hu-HU" dirty="0" err="1"/>
              <a:t>wird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Dunkelheit</a:t>
            </a:r>
            <a:r>
              <a:rPr lang="hu-HU" dirty="0"/>
              <a:t> </a:t>
            </a:r>
            <a:r>
              <a:rPr lang="hu-HU" dirty="0" err="1"/>
              <a:t>freigesetzt</a:t>
            </a:r>
            <a:endParaRPr lang="hu-HU" dirty="0"/>
          </a:p>
          <a:p>
            <a:r>
              <a:rPr lang="hu-HU" dirty="0"/>
              <a:t>       →</a:t>
            </a:r>
            <a:r>
              <a:rPr lang="hu-HU" dirty="0" err="1"/>
              <a:t>fördert</a:t>
            </a:r>
            <a:r>
              <a:rPr lang="hu-HU" dirty="0"/>
              <a:t> den </a:t>
            </a:r>
            <a:r>
              <a:rPr lang="hu-HU" dirty="0" err="1"/>
              <a:t>Schlaf</a:t>
            </a:r>
            <a:endParaRPr lang="hu-HU" dirty="0"/>
          </a:p>
          <a:p>
            <a:r>
              <a:rPr lang="hu-HU" dirty="0"/>
              <a:t>       →</a:t>
            </a:r>
            <a:r>
              <a:rPr lang="hu-HU" dirty="0" err="1"/>
              <a:t>reguliert</a:t>
            </a:r>
            <a:r>
              <a:rPr lang="hu-HU" dirty="0"/>
              <a:t> den </a:t>
            </a:r>
            <a:r>
              <a:rPr lang="hu-HU" dirty="0" err="1"/>
              <a:t>Tag-Nacht-Rythmus</a:t>
            </a:r>
            <a:endParaRPr lang="hu-HU" dirty="0"/>
          </a:p>
          <a:p>
            <a:r>
              <a:rPr lang="hu-HU" dirty="0"/>
              <a:t>       →hat </a:t>
            </a:r>
            <a:r>
              <a:rPr lang="hu-HU" dirty="0" err="1"/>
              <a:t>starke</a:t>
            </a:r>
            <a:r>
              <a:rPr lang="hu-HU" dirty="0"/>
              <a:t> </a:t>
            </a:r>
            <a:r>
              <a:rPr lang="hu-HU" dirty="0" err="1"/>
              <a:t>antigonadotrope</a:t>
            </a:r>
            <a:r>
              <a:rPr lang="hu-HU" dirty="0"/>
              <a:t> </a:t>
            </a:r>
            <a:r>
              <a:rPr lang="hu-HU" dirty="0" err="1"/>
              <a:t>Wirkung</a:t>
            </a:r>
            <a:endParaRPr lang="hu-HU" dirty="0"/>
          </a:p>
          <a:p>
            <a:endParaRPr lang="hu-HU" dirty="0"/>
          </a:p>
          <a:p>
            <a:r>
              <a:rPr lang="hu-HU" dirty="0"/>
              <a:t>       →</a:t>
            </a:r>
            <a:r>
              <a:rPr lang="hu-HU" i="1" dirty="0" err="1"/>
              <a:t>kann</a:t>
            </a:r>
            <a:r>
              <a:rPr lang="hu-HU" i="1" dirty="0"/>
              <a:t> </a:t>
            </a:r>
            <a:r>
              <a:rPr lang="hu-HU" i="1" dirty="0" err="1"/>
              <a:t>bei</a:t>
            </a:r>
            <a:r>
              <a:rPr lang="hu-HU" i="1" dirty="0"/>
              <a:t> </a:t>
            </a:r>
            <a:r>
              <a:rPr lang="hu-HU" i="1" dirty="0" err="1"/>
              <a:t>Jetlag</a:t>
            </a:r>
            <a:r>
              <a:rPr lang="hu-HU" i="1" dirty="0"/>
              <a:t> und </a:t>
            </a:r>
            <a:r>
              <a:rPr lang="hu-HU" i="1" dirty="0" err="1"/>
              <a:t>Schlafstörungen</a:t>
            </a:r>
            <a:r>
              <a:rPr lang="hu-HU" i="1" dirty="0"/>
              <a:t> (</a:t>
            </a:r>
            <a:r>
              <a:rPr lang="hu-HU" i="1" dirty="0" err="1"/>
              <a:t>Insomnie</a:t>
            </a:r>
            <a:r>
              <a:rPr lang="hu-HU" i="1" dirty="0"/>
              <a:t>) </a:t>
            </a:r>
          </a:p>
          <a:p>
            <a:r>
              <a:rPr lang="hu-HU" i="1" dirty="0"/>
              <a:t>           </a:t>
            </a:r>
            <a:r>
              <a:rPr lang="hu-HU" i="1" dirty="0" err="1"/>
              <a:t>als</a:t>
            </a:r>
            <a:r>
              <a:rPr lang="hu-HU" i="1" dirty="0"/>
              <a:t> </a:t>
            </a:r>
            <a:r>
              <a:rPr lang="hu-HU" i="1" dirty="0" err="1"/>
              <a:t>Arzneimittel</a:t>
            </a:r>
            <a:r>
              <a:rPr lang="hu-HU" i="1" dirty="0"/>
              <a:t> </a:t>
            </a:r>
            <a:r>
              <a:rPr lang="hu-HU" i="1" dirty="0" err="1"/>
              <a:t>verwendet</a:t>
            </a:r>
            <a:r>
              <a:rPr lang="hu-HU" i="1" dirty="0"/>
              <a:t> </a:t>
            </a:r>
            <a:r>
              <a:rPr lang="hu-HU" i="1" dirty="0" err="1"/>
              <a:t>werden</a:t>
            </a:r>
            <a:endParaRPr lang="hu-HU" i="1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Glandula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thyroidea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Schilddrüse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2050" name="Picture 2" descr="E:\Sobotta_Band_3\Kapitel_11\ohne_Beschriftung\chp11_fig054_pur.jpg"/>
          <p:cNvPicPr>
            <a:picLocks noChangeAspect="1" noChangeArrowheads="1"/>
          </p:cNvPicPr>
          <p:nvPr/>
        </p:nvPicPr>
        <p:blipFill>
          <a:blip r:embed="rId2" cstate="print"/>
          <a:srcRect t="3767" b="8342"/>
          <a:stretch>
            <a:fillRect/>
          </a:stretch>
        </p:blipFill>
        <p:spPr bwMode="auto">
          <a:xfrm>
            <a:off x="2339752" y="1022271"/>
            <a:ext cx="4248472" cy="5719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Histologie</a:t>
            </a:r>
            <a:r>
              <a:rPr lang="hu-HU" sz="3600" dirty="0"/>
              <a:t> der </a:t>
            </a:r>
            <a:r>
              <a:rPr lang="hu-HU" sz="3600" dirty="0" err="1"/>
              <a:t>Glandula</a:t>
            </a:r>
            <a:r>
              <a:rPr lang="hu-HU" sz="3600" dirty="0"/>
              <a:t> </a:t>
            </a:r>
            <a:r>
              <a:rPr lang="hu-HU" sz="3600" dirty="0" err="1"/>
              <a:t>thyroidea</a:t>
            </a:r>
            <a:endParaRPr lang="hu-HU" sz="3600" dirty="0"/>
          </a:p>
        </p:txBody>
      </p:sp>
      <p:pic>
        <p:nvPicPr>
          <p:cNvPr id="4" name="Picture 6" descr="thyrhumHE2,5xnem45 14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96441" y="1748632"/>
            <a:ext cx="5548312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thyrhumHE63xnem45 16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22635" y="1829184"/>
            <a:ext cx="5546293" cy="41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7020272" y="162880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Kolloid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740352" y="5157192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Kolloid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79512" y="4643844"/>
            <a:ext cx="855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Follikel</a:t>
            </a:r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1115616" y="4437112"/>
            <a:ext cx="28803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1115616" y="4869160"/>
            <a:ext cx="288032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1043608" y="5013176"/>
            <a:ext cx="288032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V="1">
            <a:off x="6732240" y="4077072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H="1" flipV="1">
            <a:off x="6588224" y="3933056"/>
            <a:ext cx="72008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V="1">
            <a:off x="6876256" y="4077072"/>
            <a:ext cx="216024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6084168" y="4437112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Follikuläre</a:t>
            </a:r>
            <a:r>
              <a:rPr lang="hu-HU" dirty="0"/>
              <a:t> </a:t>
            </a:r>
            <a:r>
              <a:rPr lang="hu-HU" dirty="0" err="1"/>
              <a:t>Zellen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4788024" y="4869160"/>
            <a:ext cx="16561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Parafollikuläre</a:t>
            </a:r>
            <a:r>
              <a:rPr lang="hu-HU" dirty="0"/>
              <a:t>  </a:t>
            </a:r>
            <a:r>
              <a:rPr lang="hu-HU" dirty="0" err="1"/>
              <a:t>Zelle</a:t>
            </a:r>
            <a:r>
              <a:rPr lang="hu-HU" dirty="0"/>
              <a:t> (</a:t>
            </a:r>
            <a:r>
              <a:rPr lang="hu-HU" dirty="0" err="1"/>
              <a:t>C-Zelle</a:t>
            </a:r>
            <a:r>
              <a:rPr lang="hu-HU" dirty="0"/>
              <a:t>) </a:t>
            </a:r>
          </a:p>
        </p:txBody>
      </p:sp>
      <p:cxnSp>
        <p:nvCxnSpPr>
          <p:cNvPr id="29" name="Egyenes összekötő nyíllal 28"/>
          <p:cNvCxnSpPr/>
          <p:nvPr/>
        </p:nvCxnSpPr>
        <p:spPr>
          <a:xfrm flipH="1">
            <a:off x="5580112" y="5517232"/>
            <a:ext cx="720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Glandula</a:t>
            </a:r>
            <a:r>
              <a:rPr lang="hu-HU" sz="3600" dirty="0"/>
              <a:t> </a:t>
            </a:r>
            <a:r>
              <a:rPr lang="hu-HU" sz="3600" dirty="0" err="1"/>
              <a:t>thyroidea</a:t>
            </a:r>
            <a:r>
              <a:rPr lang="hu-HU" sz="3600" dirty="0"/>
              <a:t> (</a:t>
            </a:r>
            <a:r>
              <a:rPr lang="hu-HU" sz="3600" dirty="0" err="1"/>
              <a:t>Schilddrüse</a:t>
            </a:r>
            <a:r>
              <a:rPr lang="hu-HU" sz="3600" dirty="0"/>
              <a:t>)</a:t>
            </a:r>
          </a:p>
        </p:txBody>
      </p:sp>
      <p:pic>
        <p:nvPicPr>
          <p:cNvPr id="6" name="Picture 7" descr="thyroi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96752"/>
            <a:ext cx="3062721" cy="48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251520" y="1700808"/>
            <a:ext cx="54726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 </a:t>
            </a:r>
            <a:r>
              <a:rPr lang="de-DE" b="1" u="sng" dirty="0" err="1"/>
              <a:t>Triiodthyronin</a:t>
            </a:r>
            <a:r>
              <a:rPr lang="de-DE" b="1" u="sng" dirty="0"/>
              <a:t> (T</a:t>
            </a:r>
            <a:r>
              <a:rPr lang="de-DE" b="1" u="sng" baseline="-25000" dirty="0"/>
              <a:t>3</a:t>
            </a:r>
            <a:r>
              <a:rPr lang="de-DE" b="1" u="sng" dirty="0"/>
              <a:t>) </a:t>
            </a:r>
            <a:r>
              <a:rPr lang="de-DE" u="sng" dirty="0"/>
              <a:t>und </a:t>
            </a:r>
            <a:r>
              <a:rPr lang="de-DE" b="1" u="sng" dirty="0"/>
              <a:t>Thyroxin (T</a:t>
            </a:r>
            <a:r>
              <a:rPr lang="de-DE" b="1" u="sng" baseline="-25000" dirty="0"/>
              <a:t>4</a:t>
            </a:r>
            <a:r>
              <a:rPr lang="de-DE" b="1" u="sng" dirty="0"/>
              <a:t>)</a:t>
            </a:r>
            <a:endParaRPr lang="hu-HU" b="1" u="sng" dirty="0"/>
          </a:p>
          <a:p>
            <a:endParaRPr lang="hu-HU" b="1" u="sng" dirty="0"/>
          </a:p>
          <a:p>
            <a:r>
              <a:rPr lang="hu-HU" b="1" dirty="0"/>
              <a:t> </a:t>
            </a:r>
            <a:r>
              <a:rPr lang="hu-HU" dirty="0"/>
              <a:t>      →</a:t>
            </a:r>
            <a:r>
              <a:rPr lang="hu-HU" dirty="0" err="1"/>
              <a:t>werden</a:t>
            </a:r>
            <a:r>
              <a:rPr lang="hu-HU" dirty="0"/>
              <a:t> </a:t>
            </a:r>
            <a:r>
              <a:rPr lang="hu-HU" dirty="0" err="1"/>
              <a:t>durch</a:t>
            </a:r>
            <a:r>
              <a:rPr lang="hu-HU" dirty="0"/>
              <a:t> die </a:t>
            </a:r>
            <a:r>
              <a:rPr lang="hu-HU" dirty="0" err="1"/>
              <a:t>Follikulären</a:t>
            </a:r>
            <a:r>
              <a:rPr lang="hu-HU" dirty="0"/>
              <a:t> </a:t>
            </a:r>
            <a:r>
              <a:rPr lang="hu-HU" dirty="0" err="1"/>
              <a:t>Zellen</a:t>
            </a:r>
            <a:r>
              <a:rPr lang="hu-HU" dirty="0"/>
              <a:t> </a:t>
            </a:r>
            <a:r>
              <a:rPr lang="hu-HU" dirty="0" err="1"/>
              <a:t>synthetisiert</a:t>
            </a:r>
            <a:endParaRPr lang="hu-HU" b="1" u="sng" dirty="0"/>
          </a:p>
          <a:p>
            <a:r>
              <a:rPr lang="hu-HU" dirty="0"/>
              <a:t>       →</a:t>
            </a:r>
            <a:r>
              <a:rPr lang="hu-HU" dirty="0" err="1"/>
              <a:t>ihre</a:t>
            </a:r>
            <a:r>
              <a:rPr lang="hu-HU" dirty="0"/>
              <a:t> </a:t>
            </a:r>
            <a:r>
              <a:rPr lang="hu-HU" dirty="0" err="1"/>
              <a:t>Synthese</a:t>
            </a:r>
            <a:r>
              <a:rPr lang="hu-HU" dirty="0"/>
              <a:t> </a:t>
            </a:r>
            <a:r>
              <a:rPr lang="hu-HU" dirty="0" err="1"/>
              <a:t>wird</a:t>
            </a:r>
            <a:r>
              <a:rPr lang="hu-HU" dirty="0"/>
              <a:t> </a:t>
            </a:r>
            <a:r>
              <a:rPr lang="hu-HU" dirty="0" err="1"/>
              <a:t>duch</a:t>
            </a:r>
            <a:r>
              <a:rPr lang="hu-HU" dirty="0"/>
              <a:t> </a:t>
            </a:r>
            <a:r>
              <a:rPr lang="hu-HU" dirty="0" err="1"/>
              <a:t>das</a:t>
            </a:r>
            <a:r>
              <a:rPr lang="hu-HU" dirty="0"/>
              <a:t> </a:t>
            </a:r>
            <a:r>
              <a:rPr lang="hu-HU" i="1" dirty="0"/>
              <a:t>TSH </a:t>
            </a:r>
            <a:r>
              <a:rPr lang="hu-HU" dirty="0" err="1"/>
              <a:t>gefördert</a:t>
            </a:r>
            <a:endParaRPr lang="hu-HU" dirty="0"/>
          </a:p>
          <a:p>
            <a:r>
              <a:rPr lang="hu-HU" dirty="0"/>
              <a:t>       →die </a:t>
            </a:r>
            <a:r>
              <a:rPr lang="hu-HU" dirty="0" err="1"/>
              <a:t>Hormone</a:t>
            </a:r>
            <a:r>
              <a:rPr lang="hu-HU" dirty="0"/>
              <a:t> </a:t>
            </a:r>
            <a:r>
              <a:rPr lang="hu-HU" dirty="0" err="1"/>
              <a:t>werden</a:t>
            </a:r>
            <a:r>
              <a:rPr lang="hu-HU" dirty="0"/>
              <a:t> an </a:t>
            </a:r>
            <a:r>
              <a:rPr lang="hu-HU" dirty="0" err="1"/>
              <a:t>Thyreoglobulin</a:t>
            </a:r>
            <a:r>
              <a:rPr lang="hu-HU" dirty="0"/>
              <a:t> </a:t>
            </a:r>
            <a:r>
              <a:rPr lang="hu-HU" dirty="0" err="1"/>
              <a:t>gebunden</a:t>
            </a:r>
            <a:r>
              <a:rPr lang="hu-HU" dirty="0"/>
              <a:t> </a:t>
            </a:r>
          </a:p>
          <a:p>
            <a:r>
              <a:rPr lang="hu-HU" dirty="0"/>
              <a:t>           </a:t>
            </a:r>
            <a:r>
              <a:rPr lang="hu-HU" dirty="0" err="1"/>
              <a:t>als</a:t>
            </a:r>
            <a:r>
              <a:rPr lang="hu-HU" dirty="0"/>
              <a:t> Kolloid </a:t>
            </a:r>
            <a:r>
              <a:rPr lang="hu-HU" dirty="0" err="1"/>
              <a:t>gespeichert</a:t>
            </a:r>
            <a:endParaRPr lang="hu-HU" dirty="0"/>
          </a:p>
          <a:p>
            <a:r>
              <a:rPr lang="hu-HU" dirty="0"/>
              <a:t>       →</a:t>
            </a:r>
            <a:r>
              <a:rPr lang="hu-HU" dirty="0" err="1"/>
              <a:t>sie</a:t>
            </a:r>
            <a:r>
              <a:rPr lang="hu-HU" dirty="0"/>
              <a:t> </a:t>
            </a:r>
            <a:r>
              <a:rPr lang="hu-HU" dirty="0" err="1"/>
              <a:t>spielen</a:t>
            </a:r>
            <a:r>
              <a:rPr lang="hu-HU" dirty="0"/>
              <a:t> </a:t>
            </a:r>
            <a:r>
              <a:rPr lang="hu-HU" dirty="0" err="1"/>
              <a:t>eine</a:t>
            </a:r>
            <a:r>
              <a:rPr lang="hu-HU" dirty="0"/>
              <a:t> </a:t>
            </a:r>
            <a:r>
              <a:rPr lang="hu-HU" dirty="0" err="1"/>
              <a:t>enorme</a:t>
            </a:r>
            <a:r>
              <a:rPr lang="hu-HU" dirty="0"/>
              <a:t> </a:t>
            </a:r>
            <a:r>
              <a:rPr lang="hu-HU" dirty="0" err="1"/>
              <a:t>Rolle</a:t>
            </a:r>
            <a:r>
              <a:rPr lang="hu-HU" dirty="0"/>
              <a:t> </a:t>
            </a:r>
            <a:r>
              <a:rPr lang="hu-HU" dirty="0" err="1"/>
              <a:t>während</a:t>
            </a:r>
            <a:r>
              <a:rPr lang="hu-HU" dirty="0"/>
              <a:t> der  </a:t>
            </a:r>
          </a:p>
          <a:p>
            <a:r>
              <a:rPr lang="hu-HU" dirty="0"/>
              <a:t>           </a:t>
            </a:r>
            <a:r>
              <a:rPr lang="hu-HU" dirty="0" err="1"/>
              <a:t>Entwicklung</a:t>
            </a:r>
            <a:endParaRPr lang="hu-HU" dirty="0"/>
          </a:p>
          <a:p>
            <a:r>
              <a:rPr lang="hu-HU" dirty="0"/>
              <a:t>       →</a:t>
            </a:r>
            <a:r>
              <a:rPr lang="hu-HU" dirty="0" err="1"/>
              <a:t>wirken</a:t>
            </a:r>
            <a:r>
              <a:rPr lang="hu-HU" dirty="0"/>
              <a:t> </a:t>
            </a:r>
            <a:r>
              <a:rPr lang="hu-HU" dirty="0" err="1"/>
              <a:t>als</a:t>
            </a:r>
            <a:r>
              <a:rPr lang="hu-HU" dirty="0"/>
              <a:t> </a:t>
            </a:r>
            <a:r>
              <a:rPr lang="hu-HU" dirty="0" err="1"/>
              <a:t>Transkriptionsfaktoren</a:t>
            </a:r>
            <a:endParaRPr lang="hu-HU" dirty="0"/>
          </a:p>
          <a:p>
            <a:r>
              <a:rPr lang="hu-HU" dirty="0"/>
              <a:t>       →</a:t>
            </a:r>
            <a:r>
              <a:rPr lang="hu-HU" dirty="0" err="1"/>
              <a:t>erhöhen</a:t>
            </a:r>
            <a:r>
              <a:rPr lang="hu-HU" dirty="0"/>
              <a:t> die </a:t>
            </a:r>
            <a:r>
              <a:rPr lang="hu-HU" dirty="0" err="1"/>
              <a:t>Herzfrequenz</a:t>
            </a:r>
            <a:r>
              <a:rPr lang="hu-HU" dirty="0"/>
              <a:t> und den </a:t>
            </a:r>
            <a:r>
              <a:rPr lang="hu-HU" dirty="0" err="1"/>
              <a:t>Blutdruck</a:t>
            </a:r>
            <a:endParaRPr lang="hu-HU" dirty="0"/>
          </a:p>
          <a:p>
            <a:r>
              <a:rPr lang="hu-HU" dirty="0"/>
              <a:t>       →</a:t>
            </a:r>
            <a:r>
              <a:rPr lang="hu-HU" dirty="0" err="1"/>
              <a:t>fördern</a:t>
            </a:r>
            <a:r>
              <a:rPr lang="hu-HU" dirty="0"/>
              <a:t> den </a:t>
            </a:r>
            <a:r>
              <a:rPr lang="hu-HU" dirty="0" err="1"/>
              <a:t>Stoffwechsel</a:t>
            </a:r>
            <a:endParaRPr lang="hu-HU" dirty="0"/>
          </a:p>
          <a:p>
            <a:r>
              <a:rPr lang="hu-HU" dirty="0"/>
              <a:t>       →</a:t>
            </a:r>
            <a:r>
              <a:rPr lang="hu-HU" dirty="0" err="1"/>
              <a:t>erhöhen</a:t>
            </a:r>
            <a:r>
              <a:rPr lang="hu-HU" dirty="0"/>
              <a:t> den </a:t>
            </a:r>
            <a:r>
              <a:rPr lang="hu-HU" dirty="0" err="1"/>
              <a:t>Körpertemperatur</a:t>
            </a:r>
            <a:endParaRPr lang="hu-HU" dirty="0"/>
          </a:p>
          <a:p>
            <a:endParaRPr lang="hu-HU" dirty="0"/>
          </a:p>
          <a:p>
            <a:r>
              <a:rPr lang="hu-HU" i="1" dirty="0"/>
              <a:t>      →</a:t>
            </a:r>
            <a:r>
              <a:rPr lang="hu-HU" i="1" dirty="0" err="1"/>
              <a:t>bei</a:t>
            </a:r>
            <a:r>
              <a:rPr lang="hu-HU" i="1" dirty="0"/>
              <a:t> </a:t>
            </a:r>
            <a:r>
              <a:rPr lang="hu-HU" i="1" dirty="0" err="1"/>
              <a:t>verminderten</a:t>
            </a:r>
            <a:r>
              <a:rPr lang="hu-HU" i="1" dirty="0"/>
              <a:t> </a:t>
            </a:r>
            <a:r>
              <a:rPr lang="hu-HU" i="1" dirty="0" err="1"/>
              <a:t>Produktion</a:t>
            </a:r>
            <a:r>
              <a:rPr lang="hu-HU" i="1" dirty="0"/>
              <a:t> </a:t>
            </a:r>
            <a:r>
              <a:rPr lang="hu-HU" i="1" dirty="0" err="1"/>
              <a:t>kann</a:t>
            </a:r>
            <a:r>
              <a:rPr lang="hu-HU" i="1" dirty="0"/>
              <a:t> L-</a:t>
            </a:r>
            <a:r>
              <a:rPr lang="de-DE" i="1" dirty="0"/>
              <a:t>Thyroxin </a:t>
            </a:r>
            <a:r>
              <a:rPr lang="hu-HU" i="1" dirty="0" err="1"/>
              <a:t>als</a:t>
            </a:r>
            <a:r>
              <a:rPr lang="hu-HU" i="1" dirty="0"/>
              <a:t>   </a:t>
            </a:r>
          </a:p>
          <a:p>
            <a:r>
              <a:rPr lang="hu-HU" i="1" dirty="0"/>
              <a:t>          </a:t>
            </a:r>
            <a:r>
              <a:rPr lang="hu-HU" i="1" dirty="0" err="1"/>
              <a:t>Arzneimittel</a:t>
            </a:r>
            <a:r>
              <a:rPr lang="hu-HU" i="1" dirty="0"/>
              <a:t> </a:t>
            </a:r>
            <a:r>
              <a:rPr lang="hu-HU" i="1" dirty="0" err="1"/>
              <a:t>genommen</a:t>
            </a:r>
            <a:r>
              <a:rPr lang="hu-HU" i="1" dirty="0"/>
              <a:t> </a:t>
            </a:r>
            <a:r>
              <a:rPr lang="hu-HU" i="1" dirty="0" err="1"/>
              <a:t>werden</a:t>
            </a:r>
            <a:endParaRPr lang="hu-HU" i="1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       </a:t>
            </a:r>
          </a:p>
          <a:p>
            <a:endParaRPr lang="hu-HU" dirty="0"/>
          </a:p>
          <a:p>
            <a:r>
              <a:rPr lang="hu-HU" dirty="0"/>
              <a:t>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err="1"/>
              <a:t>Glandula</a:t>
            </a:r>
            <a:r>
              <a:rPr lang="hu-HU" sz="3600" dirty="0"/>
              <a:t> </a:t>
            </a:r>
            <a:r>
              <a:rPr lang="hu-HU" sz="3600" dirty="0" err="1"/>
              <a:t>thyroidea</a:t>
            </a:r>
            <a:r>
              <a:rPr lang="hu-HU" sz="3600" dirty="0"/>
              <a:t> (</a:t>
            </a:r>
            <a:r>
              <a:rPr lang="hu-HU" sz="3600" dirty="0" err="1"/>
              <a:t>Schilddrüse</a:t>
            </a:r>
            <a:r>
              <a:rPr lang="hu-HU" sz="3600" dirty="0"/>
              <a:t>)</a:t>
            </a:r>
          </a:p>
        </p:txBody>
      </p:sp>
      <p:pic>
        <p:nvPicPr>
          <p:cNvPr id="6" name="Picture 10" descr="thyrhumHE63xnem45 17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17305" y="2062140"/>
            <a:ext cx="4968553" cy="323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5580112" y="3429000"/>
            <a:ext cx="14401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/>
              <a:t>Parafollikuläre</a:t>
            </a:r>
            <a:r>
              <a:rPr lang="hu-HU" sz="1400" b="1" dirty="0"/>
              <a:t>  </a:t>
            </a:r>
            <a:r>
              <a:rPr lang="hu-HU" sz="1400" b="1" dirty="0" err="1"/>
              <a:t>Zellen</a:t>
            </a:r>
            <a:r>
              <a:rPr lang="hu-HU" sz="1400" b="1" dirty="0"/>
              <a:t>  (</a:t>
            </a:r>
            <a:r>
              <a:rPr lang="hu-HU" sz="1400" b="1" dirty="0" err="1"/>
              <a:t>C-Zellen</a:t>
            </a:r>
            <a:r>
              <a:rPr lang="hu-HU" sz="1400" b="1" dirty="0"/>
              <a:t>) 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V="1">
            <a:off x="7092280" y="3573016"/>
            <a:ext cx="504056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6948264" y="4077072"/>
            <a:ext cx="576064" cy="17281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/>
        </p:nvSpPr>
        <p:spPr>
          <a:xfrm>
            <a:off x="107504" y="1700808"/>
            <a:ext cx="54726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 err="1"/>
              <a:t>Calcitonin</a:t>
            </a:r>
            <a:endParaRPr lang="de-DE" b="1" u="sng" dirty="0"/>
          </a:p>
          <a:p>
            <a:endParaRPr lang="de-DE" b="1" u="sng" dirty="0"/>
          </a:p>
          <a:p>
            <a:r>
              <a:rPr lang="de-DE" b="1" dirty="0"/>
              <a:t> </a:t>
            </a:r>
            <a:r>
              <a:rPr lang="de-DE" dirty="0"/>
              <a:t>      →werden durch die </a:t>
            </a:r>
            <a:r>
              <a:rPr lang="hu-HU" dirty="0"/>
              <a:t>p</a:t>
            </a:r>
            <a:r>
              <a:rPr lang="de-DE" dirty="0" err="1"/>
              <a:t>arafollikulären</a:t>
            </a:r>
            <a:r>
              <a:rPr lang="de-DE" dirty="0"/>
              <a:t> Zellen (C-Zellen)  </a:t>
            </a:r>
          </a:p>
          <a:p>
            <a:r>
              <a:rPr lang="de-DE" dirty="0"/>
              <a:t>           synthetisiert</a:t>
            </a:r>
            <a:endParaRPr lang="de-DE" b="1" u="sng" dirty="0"/>
          </a:p>
          <a:p>
            <a:r>
              <a:rPr lang="de-DE" dirty="0"/>
              <a:t>       →wird unabhängig von dem </a:t>
            </a:r>
            <a:r>
              <a:rPr lang="de-DE" dirty="0" err="1"/>
              <a:t>Hypothalamo</a:t>
            </a:r>
            <a:r>
              <a:rPr lang="de-DE" dirty="0"/>
              <a:t>- </a:t>
            </a:r>
          </a:p>
          <a:p>
            <a:r>
              <a:rPr lang="de-DE" dirty="0"/>
              <a:t>           </a:t>
            </a:r>
            <a:r>
              <a:rPr lang="de-DE" dirty="0" err="1"/>
              <a:t>Hypophysealen</a:t>
            </a:r>
            <a:r>
              <a:rPr lang="de-DE" dirty="0"/>
              <a:t> System synthetisiert</a:t>
            </a:r>
          </a:p>
          <a:p>
            <a:r>
              <a:rPr lang="de-DE" dirty="0"/>
              <a:t>       →seine Synthese ist durch d</a:t>
            </a:r>
            <a:r>
              <a:rPr lang="hu-HU" dirty="0" err="1"/>
              <a:t>ie</a:t>
            </a:r>
            <a:r>
              <a:rPr lang="de-DE" dirty="0"/>
              <a:t> Ca</a:t>
            </a:r>
            <a:r>
              <a:rPr lang="de-DE" baseline="30000" dirty="0"/>
              <a:t>2+</a:t>
            </a:r>
            <a:r>
              <a:rPr lang="de-DE" dirty="0"/>
              <a:t>-Konzentration  </a:t>
            </a:r>
          </a:p>
          <a:p>
            <a:r>
              <a:rPr lang="de-DE" dirty="0"/>
              <a:t>           des Blutes reguliert</a:t>
            </a:r>
          </a:p>
          <a:p>
            <a:r>
              <a:rPr lang="de-DE" dirty="0"/>
              <a:t>       →wird bei hoher Ca</a:t>
            </a:r>
            <a:r>
              <a:rPr lang="de-DE" baseline="30000" dirty="0"/>
              <a:t>2+</a:t>
            </a:r>
            <a:r>
              <a:rPr lang="de-DE" dirty="0"/>
              <a:t>-Blutkonzentration  </a:t>
            </a:r>
          </a:p>
          <a:p>
            <a:r>
              <a:rPr lang="de-DE" dirty="0"/>
              <a:t>           sezerniert</a:t>
            </a:r>
          </a:p>
          <a:p>
            <a:r>
              <a:rPr lang="de-DE" dirty="0"/>
              <a:t>       →senkt den Ca</a:t>
            </a:r>
            <a:r>
              <a:rPr lang="de-DE" baseline="30000" dirty="0"/>
              <a:t>2+</a:t>
            </a:r>
            <a:r>
              <a:rPr lang="de-DE" dirty="0"/>
              <a:t>-Spiegel im Blut</a:t>
            </a:r>
          </a:p>
          <a:p>
            <a:r>
              <a:rPr lang="de-DE" dirty="0"/>
              <a:t>       →hemmt die </a:t>
            </a:r>
            <a:r>
              <a:rPr lang="de-DE" dirty="0" err="1"/>
              <a:t>Calciumfreisetzung</a:t>
            </a:r>
            <a:r>
              <a:rPr lang="de-DE" dirty="0"/>
              <a:t> aus dem Knochen     </a:t>
            </a:r>
          </a:p>
          <a:p>
            <a:r>
              <a:rPr lang="de-DE" dirty="0"/>
              <a:t>       →fördert die </a:t>
            </a:r>
            <a:r>
              <a:rPr lang="de-DE" dirty="0" err="1"/>
              <a:t>Calciumausscheidung</a:t>
            </a:r>
            <a:r>
              <a:rPr lang="de-DE" dirty="0"/>
              <a:t> über die Niere   </a:t>
            </a:r>
          </a:p>
          <a:p>
            <a:r>
              <a:rPr lang="de-DE" dirty="0"/>
              <a:t>       →setzt die </a:t>
            </a:r>
            <a:r>
              <a:rPr lang="de-DE" dirty="0" err="1"/>
              <a:t>Calciumresorption</a:t>
            </a:r>
            <a:r>
              <a:rPr lang="de-DE" dirty="0"/>
              <a:t> im Darm herab</a:t>
            </a:r>
          </a:p>
          <a:p>
            <a:r>
              <a:rPr lang="de-DE" dirty="0"/>
              <a:t>              </a:t>
            </a:r>
          </a:p>
          <a:p>
            <a:endParaRPr lang="de-DE" dirty="0"/>
          </a:p>
          <a:p>
            <a:r>
              <a:rPr lang="de-DE" dirty="0"/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inai-medicina.tienshoni.hu/kinai-medicina/images/stories/kepek/kretenizm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98046" y="318940"/>
            <a:ext cx="4635943" cy="6912769"/>
          </a:xfrm>
          <a:prstGeom prst="rect">
            <a:avLst/>
          </a:prstGeom>
          <a:noFill/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Hypothyreose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Kretenizmus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423</Words>
  <Application>Microsoft Office PowerPoint</Application>
  <PresentationFormat>Diavetítés a képernyőre (4:3 oldalarány)</PresentationFormat>
  <Paragraphs>206</Paragraphs>
  <Slides>23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Office-téma</vt:lpstr>
      <vt:lpstr>PowerPoint-bemutató</vt:lpstr>
      <vt:lpstr>Corpus pineale (Zirbeldrüse)</vt:lpstr>
      <vt:lpstr>Histologie des Corpus pineale </vt:lpstr>
      <vt:lpstr>PowerPoint-bemutató</vt:lpstr>
      <vt:lpstr>PowerPoint-bemutató</vt:lpstr>
      <vt:lpstr>Histologie der Glandula thyroidea</vt:lpstr>
      <vt:lpstr>Glandula thyroidea (Schilddrüse)</vt:lpstr>
      <vt:lpstr>Glandula thyroidea (Schilddrüse)</vt:lpstr>
      <vt:lpstr>PowerPoint-bemutató</vt:lpstr>
      <vt:lpstr>Struma (Kropf)</vt:lpstr>
      <vt:lpstr>Glandula parathyroidea (Nebeschielddrüse)</vt:lpstr>
      <vt:lpstr>Glandula suprarenalis (Nebenniere)</vt:lpstr>
      <vt:lpstr>Glandula suprarenalis (Nebenniere)</vt:lpstr>
      <vt:lpstr>PowerPoint-bemutató</vt:lpstr>
      <vt:lpstr>PowerPoint-bemutató</vt:lpstr>
      <vt:lpstr>Pancreas (Bauchspeicheldrüse)</vt:lpstr>
      <vt:lpstr>PowerPoint-bemutató</vt:lpstr>
      <vt:lpstr>PowerPoint-bemutató</vt:lpstr>
      <vt:lpstr>PowerPoint-bemutató</vt:lpstr>
      <vt:lpstr>PowerPoint-bemutató</vt:lpstr>
      <vt:lpstr>Plazenta (Mutterkuchen)</vt:lpstr>
      <vt:lpstr>Testis (Hoden)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Arnold</dc:creator>
  <cp:lastModifiedBy>Arnold Szabó</cp:lastModifiedBy>
  <cp:revision>113</cp:revision>
  <dcterms:created xsi:type="dcterms:W3CDTF">2013-03-03T12:32:31Z</dcterms:created>
  <dcterms:modified xsi:type="dcterms:W3CDTF">2019-05-10T14:46:32Z</dcterms:modified>
</cp:coreProperties>
</file>