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9"/>
  </p:notesMasterIdLst>
  <p:sldIdLst>
    <p:sldId id="256" r:id="rId2"/>
    <p:sldId id="288" r:id="rId3"/>
    <p:sldId id="257" r:id="rId4"/>
    <p:sldId id="258" r:id="rId5"/>
    <p:sldId id="259" r:id="rId6"/>
    <p:sldId id="263" r:id="rId7"/>
    <p:sldId id="262" r:id="rId8"/>
    <p:sldId id="268" r:id="rId9"/>
    <p:sldId id="269" r:id="rId10"/>
    <p:sldId id="270" r:id="rId11"/>
    <p:sldId id="271" r:id="rId12"/>
    <p:sldId id="261" r:id="rId13"/>
    <p:sldId id="275" r:id="rId14"/>
    <p:sldId id="273" r:id="rId15"/>
    <p:sldId id="274" r:id="rId16"/>
    <p:sldId id="272" r:id="rId17"/>
    <p:sldId id="277" r:id="rId18"/>
    <p:sldId id="276" r:id="rId19"/>
    <p:sldId id="265" r:id="rId20"/>
    <p:sldId id="264" r:id="rId21"/>
    <p:sldId id="278" r:id="rId22"/>
    <p:sldId id="279" r:id="rId23"/>
    <p:sldId id="266" r:id="rId24"/>
    <p:sldId id="290" r:id="rId25"/>
    <p:sldId id="291" r:id="rId26"/>
    <p:sldId id="289" r:id="rId27"/>
    <p:sldId id="324" r:id="rId28"/>
    <p:sldId id="280" r:id="rId29"/>
    <p:sldId id="267" r:id="rId30"/>
    <p:sldId id="325" r:id="rId31"/>
    <p:sldId id="299" r:id="rId32"/>
    <p:sldId id="292" r:id="rId33"/>
    <p:sldId id="282" r:id="rId34"/>
    <p:sldId id="281" r:id="rId35"/>
    <p:sldId id="283" r:id="rId36"/>
    <p:sldId id="284" r:id="rId37"/>
    <p:sldId id="285" r:id="rId38"/>
    <p:sldId id="326" r:id="rId39"/>
    <p:sldId id="327" r:id="rId40"/>
    <p:sldId id="328" r:id="rId41"/>
    <p:sldId id="329" r:id="rId42"/>
    <p:sldId id="330" r:id="rId43"/>
    <p:sldId id="331" r:id="rId44"/>
    <p:sldId id="332" r:id="rId45"/>
    <p:sldId id="286" r:id="rId46"/>
    <p:sldId id="287" r:id="rId47"/>
    <p:sldId id="333" r:id="rId48"/>
    <p:sldId id="293" r:id="rId49"/>
    <p:sldId id="294" r:id="rId50"/>
    <p:sldId id="295" r:id="rId51"/>
    <p:sldId id="296" r:id="rId52"/>
    <p:sldId id="297" r:id="rId53"/>
    <p:sldId id="306" r:id="rId54"/>
    <p:sldId id="307" r:id="rId55"/>
    <p:sldId id="298" r:id="rId56"/>
    <p:sldId id="301" r:id="rId57"/>
    <p:sldId id="304" r:id="rId58"/>
    <p:sldId id="300" r:id="rId59"/>
    <p:sldId id="303" r:id="rId60"/>
    <p:sldId id="305" r:id="rId61"/>
    <p:sldId id="302" r:id="rId62"/>
    <p:sldId id="308" r:id="rId63"/>
    <p:sldId id="309" r:id="rId64"/>
    <p:sldId id="310" r:id="rId65"/>
    <p:sldId id="311" r:id="rId66"/>
    <p:sldId id="312" r:id="rId67"/>
    <p:sldId id="313" r:id="rId68"/>
    <p:sldId id="314" r:id="rId69"/>
    <p:sldId id="315" r:id="rId70"/>
    <p:sldId id="317" r:id="rId71"/>
    <p:sldId id="316" r:id="rId72"/>
    <p:sldId id="318" r:id="rId73"/>
    <p:sldId id="319" r:id="rId74"/>
    <p:sldId id="322" r:id="rId75"/>
    <p:sldId id="320" r:id="rId76"/>
    <p:sldId id="321" r:id="rId77"/>
    <p:sldId id="323" r:id="rId78"/>
  </p:sldIdLst>
  <p:sldSz cx="9144000" cy="6858000" type="screen4x3"/>
  <p:notesSz cx="6858000" cy="9144000"/>
  <p:defaultTextStyle>
    <a:defPPr>
      <a:defRPr lang="hu-H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4716" autoAdjust="0"/>
  </p:normalViewPr>
  <p:slideViewPr>
    <p:cSldViewPr>
      <p:cViewPr varScale="1">
        <p:scale>
          <a:sx n="66" d="100"/>
          <a:sy n="66" d="100"/>
        </p:scale>
        <p:origin x="1206" y="6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image" Target="../media/image4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hu-HU"/>
          </a:p>
        </p:txBody>
      </p:sp>
      <p:sp>
        <p:nvSpPr>
          <p:cNvPr id="3" name="Dátum helye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2A5249A3-2A29-4590-80F1-891EF4C225BE}" type="datetimeFigureOut">
              <a:rPr lang="hu-HU"/>
              <a:pPr>
                <a:defRPr/>
              </a:pPr>
              <a:t>2019. 05. 07.</a:t>
            </a:fld>
            <a:endParaRPr lang="hu-HU"/>
          </a:p>
        </p:txBody>
      </p:sp>
      <p:sp>
        <p:nvSpPr>
          <p:cNvPr id="4" name="Diakép hely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hu-HU" noProof="0"/>
          </a:p>
        </p:txBody>
      </p:sp>
      <p:sp>
        <p:nvSpPr>
          <p:cNvPr id="5" name="Jegyzetek hely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hu-HU" noProof="0" smtClean="0"/>
              <a:t>Mintaszöveg szerkesztése</a:t>
            </a:r>
          </a:p>
          <a:p>
            <a:pPr lvl="1"/>
            <a:r>
              <a:rPr lang="hu-HU" noProof="0" smtClean="0"/>
              <a:t>Második szint</a:t>
            </a:r>
          </a:p>
          <a:p>
            <a:pPr lvl="2"/>
            <a:r>
              <a:rPr lang="hu-HU" noProof="0" smtClean="0"/>
              <a:t>Harmadik szint</a:t>
            </a:r>
          </a:p>
          <a:p>
            <a:pPr lvl="3"/>
            <a:r>
              <a:rPr lang="hu-HU" noProof="0" smtClean="0"/>
              <a:t>Negyedik szint</a:t>
            </a:r>
          </a:p>
          <a:p>
            <a:pPr lvl="4"/>
            <a:r>
              <a:rPr lang="hu-HU" noProof="0" smtClean="0"/>
              <a:t>Ötödik szint</a:t>
            </a:r>
            <a:endParaRPr lang="hu-HU" noProof="0"/>
          </a:p>
        </p:txBody>
      </p:sp>
      <p:sp>
        <p:nvSpPr>
          <p:cNvPr id="6" name="Élőláb hely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hu-HU"/>
          </a:p>
        </p:txBody>
      </p:sp>
      <p:sp>
        <p:nvSpPr>
          <p:cNvPr id="7" name="Dia számának hely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97693A9C-61A7-4AE6-958A-20B9463BE2A3}" type="slidenum">
              <a:rPr lang="hu-HU"/>
              <a:pPr>
                <a:defRPr/>
              </a:pPr>
              <a:t>‹#›</a:t>
            </a:fld>
            <a:endParaRPr lang="hu-H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kép helye 1"/>
          <p:cNvSpPr>
            <a:spLocks noGrp="1" noRot="1" noChangeAspect="1"/>
          </p:cNvSpPr>
          <p:nvPr>
            <p:ph type="sldImg"/>
          </p:nvPr>
        </p:nvSpPr>
        <p:spPr bwMode="auto">
          <a:noFill/>
          <a:ln>
            <a:solidFill>
              <a:srgbClr val="000000"/>
            </a:solidFill>
            <a:miter lim="800000"/>
            <a:headEnd/>
            <a:tailEnd/>
          </a:ln>
        </p:spPr>
      </p:sp>
      <p:sp>
        <p:nvSpPr>
          <p:cNvPr id="19458" name="Jegyzetek hely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de-DE" smtClean="0"/>
              <a:t>Gilbert  Developmental biology 9E</a:t>
            </a:r>
            <a:endParaRPr lang="hu-HU" smtClean="0"/>
          </a:p>
          <a:p>
            <a:pPr eaLnBrk="1" hangingPunct="1">
              <a:spcBef>
                <a:spcPct val="0"/>
              </a:spcBef>
            </a:pPr>
            <a:endParaRPr lang="hu-HU" smtClean="0"/>
          </a:p>
          <a:p>
            <a:pPr eaLnBrk="1" hangingPunct="1">
              <a:spcBef>
                <a:spcPct val="0"/>
              </a:spcBef>
            </a:pPr>
            <a:r>
              <a:rPr lang="hu-HU" smtClean="0"/>
              <a:t>Bassiana: http://www.aussiepythons.com/forum/field-herping-reptile-studies-5373/photo-guide-australian-lizards-pt2-112555/</a:t>
            </a:r>
          </a:p>
        </p:txBody>
      </p:sp>
      <p:sp>
        <p:nvSpPr>
          <p:cNvPr id="19459" name="Dia számának hely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F6EA949-2DBF-45C8-A726-DB03DF4AE57C}" type="slidenum">
              <a:rPr lang="hu-HU"/>
              <a:pPr fontAlgn="base">
                <a:spcBef>
                  <a:spcPct val="0"/>
                </a:spcBef>
                <a:spcAft>
                  <a:spcPct val="0"/>
                </a:spcAft>
                <a:defRPr/>
              </a:pPr>
              <a:t>5</a:t>
            </a:fld>
            <a:endParaRPr lang="hu-H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Diakép helye 1"/>
          <p:cNvSpPr>
            <a:spLocks noGrp="1" noRot="1" noChangeAspect="1"/>
          </p:cNvSpPr>
          <p:nvPr>
            <p:ph type="sldImg"/>
          </p:nvPr>
        </p:nvSpPr>
        <p:spPr bwMode="auto">
          <a:noFill/>
          <a:ln>
            <a:solidFill>
              <a:srgbClr val="000000"/>
            </a:solidFill>
            <a:miter lim="800000"/>
            <a:headEnd/>
            <a:tailEnd/>
          </a:ln>
        </p:spPr>
      </p:sp>
      <p:sp>
        <p:nvSpPr>
          <p:cNvPr id="51202" name="Jegyzetek hely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hu-HU" smtClean="0"/>
              <a:t>Gilbert, Epel, Ecological developmental biology, Sinauer, 2009</a:t>
            </a:r>
          </a:p>
          <a:p>
            <a:pPr eaLnBrk="1" hangingPunct="1">
              <a:spcBef>
                <a:spcPct val="0"/>
              </a:spcBef>
            </a:pPr>
            <a:endParaRPr lang="hu-HU" smtClean="0"/>
          </a:p>
        </p:txBody>
      </p:sp>
      <p:sp>
        <p:nvSpPr>
          <p:cNvPr id="51203" name="Dia számának hely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E50A933-9961-4F0D-B395-D5B0E10EA956}" type="slidenum">
              <a:rPr lang="hu-HU"/>
              <a:pPr fontAlgn="base">
                <a:spcBef>
                  <a:spcPct val="0"/>
                </a:spcBef>
                <a:spcAft>
                  <a:spcPct val="0"/>
                </a:spcAft>
                <a:defRPr/>
              </a:pPr>
              <a:t>28</a:t>
            </a:fld>
            <a:endParaRPr lang="hu-H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Diakép helye 1"/>
          <p:cNvSpPr>
            <a:spLocks noGrp="1" noRot="1" noChangeAspect="1"/>
          </p:cNvSpPr>
          <p:nvPr>
            <p:ph type="sldImg"/>
          </p:nvPr>
        </p:nvSpPr>
        <p:spPr bwMode="auto">
          <a:noFill/>
          <a:ln>
            <a:solidFill>
              <a:srgbClr val="000000"/>
            </a:solidFill>
            <a:miter lim="800000"/>
            <a:headEnd/>
            <a:tailEnd/>
          </a:ln>
        </p:spPr>
      </p:sp>
      <p:sp>
        <p:nvSpPr>
          <p:cNvPr id="53250" name="Jegyzetek hely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hu-HU" smtClean="0"/>
              <a:t>Gilbert, Epel, Ecological developmental biology, Sinauer, 2009</a:t>
            </a:r>
          </a:p>
          <a:p>
            <a:pPr eaLnBrk="1" hangingPunct="1">
              <a:spcBef>
                <a:spcPct val="0"/>
              </a:spcBef>
            </a:pPr>
            <a:endParaRPr lang="hu-HU" smtClean="0"/>
          </a:p>
        </p:txBody>
      </p:sp>
      <p:sp>
        <p:nvSpPr>
          <p:cNvPr id="53251" name="Dia számának hely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A34A3E6-E2F0-4A64-959D-B2B1E96F3BAB}" type="slidenum">
              <a:rPr lang="hu-HU"/>
              <a:pPr fontAlgn="base">
                <a:spcBef>
                  <a:spcPct val="0"/>
                </a:spcBef>
                <a:spcAft>
                  <a:spcPct val="0"/>
                </a:spcAft>
                <a:defRPr/>
              </a:pPr>
              <a:t>29</a:t>
            </a:fld>
            <a:endParaRPr lang="hu-H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Diakép helye 1"/>
          <p:cNvSpPr>
            <a:spLocks noGrp="1" noRot="1" noChangeAspect="1"/>
          </p:cNvSpPr>
          <p:nvPr>
            <p:ph type="sldImg"/>
          </p:nvPr>
        </p:nvSpPr>
        <p:spPr bwMode="auto">
          <a:noFill/>
          <a:ln>
            <a:solidFill>
              <a:srgbClr val="000000"/>
            </a:solidFill>
            <a:miter lim="800000"/>
            <a:headEnd/>
            <a:tailEnd/>
          </a:ln>
        </p:spPr>
      </p:sp>
      <p:sp>
        <p:nvSpPr>
          <p:cNvPr id="58370" name="Jegyzetek hely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hu-HU" smtClean="0"/>
              <a:t>Gilbert, Epel, Ecological developmental biology, Sinauer, 2009</a:t>
            </a:r>
          </a:p>
          <a:p>
            <a:pPr eaLnBrk="1" hangingPunct="1">
              <a:spcBef>
                <a:spcPct val="0"/>
              </a:spcBef>
            </a:pPr>
            <a:endParaRPr lang="hu-HU" smtClean="0"/>
          </a:p>
        </p:txBody>
      </p:sp>
      <p:sp>
        <p:nvSpPr>
          <p:cNvPr id="58371" name="Dia számának hely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3F56CB5-51F7-4D18-84D8-7DB466B0B644}" type="slidenum">
              <a:rPr lang="hu-HU"/>
              <a:pPr fontAlgn="base">
                <a:spcBef>
                  <a:spcPct val="0"/>
                </a:spcBef>
                <a:spcAft>
                  <a:spcPct val="0"/>
                </a:spcAft>
                <a:defRPr/>
              </a:pPr>
              <a:t>34</a:t>
            </a:fld>
            <a:endParaRPr lang="hu-H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Diakép helye 1"/>
          <p:cNvSpPr>
            <a:spLocks noGrp="1" noRot="1" noChangeAspect="1"/>
          </p:cNvSpPr>
          <p:nvPr>
            <p:ph type="sldImg"/>
          </p:nvPr>
        </p:nvSpPr>
        <p:spPr bwMode="auto">
          <a:noFill/>
          <a:ln>
            <a:solidFill>
              <a:srgbClr val="000000"/>
            </a:solidFill>
            <a:miter lim="800000"/>
            <a:headEnd/>
            <a:tailEnd/>
          </a:ln>
        </p:spPr>
      </p:sp>
      <p:sp>
        <p:nvSpPr>
          <p:cNvPr id="62466" name="Jegyzetek hely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de-DE" smtClean="0"/>
              <a:t>Ma et al., Dev. Biol. 1998</a:t>
            </a:r>
          </a:p>
          <a:p>
            <a:pPr eaLnBrk="1" hangingPunct="1">
              <a:spcBef>
                <a:spcPct val="0"/>
              </a:spcBef>
            </a:pPr>
            <a:endParaRPr lang="de-DE" smtClean="0"/>
          </a:p>
          <a:p>
            <a:pPr eaLnBrk="1" hangingPunct="1">
              <a:spcBef>
                <a:spcPct val="0"/>
              </a:spcBef>
            </a:pPr>
            <a:r>
              <a:rPr lang="en-US" smtClean="0"/>
              <a:t>Hoxa AbdB gene expression in the developing reproductive tract. E16.5 reproductive tracts were hybridized with Hoxa-9, </a:t>
            </a:r>
            <a:r>
              <a:rPr lang="sv-SE" smtClean="0"/>
              <a:t>Hoxa-10, Hoxa-11, and Hoxa-13 digoxigenin-labeled RNA probes </a:t>
            </a:r>
            <a:r>
              <a:rPr lang="en-US" smtClean="0"/>
              <a:t>and detected with an alkaline phosphatase-coupled antidigoxigenin antibody. The anterior boundaries of expression (arrows) are colinear with cluster position. The arrow in Hoxa-11 in situ indicates</a:t>
            </a:r>
          </a:p>
          <a:p>
            <a:pPr eaLnBrk="1" hangingPunct="1">
              <a:spcBef>
                <a:spcPct val="0"/>
              </a:spcBef>
            </a:pPr>
            <a:r>
              <a:rPr lang="en-US" smtClean="0"/>
              <a:t>the boundary between strong and much weaker Hoxa-11 expression in the respective posterior and anterior uterine anlage. The</a:t>
            </a:r>
          </a:p>
          <a:p>
            <a:pPr eaLnBrk="1" hangingPunct="1">
              <a:spcBef>
                <a:spcPct val="0"/>
              </a:spcBef>
            </a:pPr>
            <a:r>
              <a:rPr lang="en-US" smtClean="0"/>
              <a:t>mesenchymal expression of Hoxa-9, -10, and -11 is visible. Abbreviations: o, ovary; md, Müllerian duct; cvx, cervix.</a:t>
            </a:r>
            <a:endParaRPr lang="hu-HU" smtClean="0"/>
          </a:p>
        </p:txBody>
      </p:sp>
      <p:sp>
        <p:nvSpPr>
          <p:cNvPr id="62467" name="Dia számának hely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BC144F3-0B84-4AF1-9A60-8225B3B8D35F}" type="slidenum">
              <a:rPr lang="hu-HU"/>
              <a:pPr fontAlgn="base">
                <a:spcBef>
                  <a:spcPct val="0"/>
                </a:spcBef>
                <a:spcAft>
                  <a:spcPct val="0"/>
                </a:spcAft>
                <a:defRPr/>
              </a:pPr>
              <a:t>37</a:t>
            </a:fld>
            <a:endParaRPr lang="hu-HU"/>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Diakép helye 1"/>
          <p:cNvSpPr>
            <a:spLocks noGrp="1" noRot="1" noChangeAspect="1" noTextEdit="1"/>
          </p:cNvSpPr>
          <p:nvPr>
            <p:ph type="sldImg"/>
          </p:nvPr>
        </p:nvSpPr>
        <p:spPr bwMode="auto">
          <a:noFill/>
          <a:ln>
            <a:solidFill>
              <a:srgbClr val="000000"/>
            </a:solidFill>
            <a:miter lim="800000"/>
            <a:headEnd/>
            <a:tailEnd/>
          </a:ln>
        </p:spPr>
      </p:sp>
      <p:sp>
        <p:nvSpPr>
          <p:cNvPr id="113667" name="Jegyzetek helye 2"/>
          <p:cNvSpPr>
            <a:spLocks noGrp="1"/>
          </p:cNvSpPr>
          <p:nvPr>
            <p:ph type="body" idx="1"/>
          </p:nvPr>
        </p:nvSpPr>
        <p:spPr bwMode="auto">
          <a:noFill/>
        </p:spPr>
        <p:txBody>
          <a:bodyPr wrap="square" numCol="1" anchor="t" anchorCtr="0" compatLnSpc="1">
            <a:prstTxWarp prst="textNoShape">
              <a:avLst/>
            </a:prstTxWarp>
          </a:bodyPr>
          <a:lstStyle/>
          <a:p>
            <a:r>
              <a:rPr lang="hu-HU" smtClean="0">
                <a:latin typeface="Arial" charset="0"/>
              </a:rPr>
              <a:t>Deschamps, Development 132, 2931-2942</a:t>
            </a:r>
          </a:p>
          <a:p>
            <a:endParaRPr lang="hu-HU" smtClean="0"/>
          </a:p>
        </p:txBody>
      </p:sp>
      <p:sp>
        <p:nvSpPr>
          <p:cNvPr id="113668" name="Dia számának helye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966953BC-4063-428E-8496-17E19A7FB680}" type="slidenum">
              <a:rPr lang="hu-HU" sz="1200">
                <a:latin typeface="Times New Roman" pitchFamily="18" charset="0"/>
              </a:rPr>
              <a:pPr algn="r"/>
              <a:t>39</a:t>
            </a:fld>
            <a:endParaRPr lang="hu-HU" sz="1200">
              <a:latin typeface="Times New Roman"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Diakép helye 1"/>
          <p:cNvSpPr>
            <a:spLocks noGrp="1" noRot="1" noChangeAspect="1" noTextEdit="1"/>
          </p:cNvSpPr>
          <p:nvPr>
            <p:ph type="sldImg"/>
          </p:nvPr>
        </p:nvSpPr>
        <p:spPr bwMode="auto">
          <a:noFill/>
          <a:ln>
            <a:solidFill>
              <a:srgbClr val="000000"/>
            </a:solidFill>
            <a:miter lim="800000"/>
            <a:headEnd/>
            <a:tailEnd/>
          </a:ln>
        </p:spPr>
      </p:sp>
      <p:sp>
        <p:nvSpPr>
          <p:cNvPr id="115715" name="Jegyzetek helye 2"/>
          <p:cNvSpPr>
            <a:spLocks noGrp="1"/>
          </p:cNvSpPr>
          <p:nvPr>
            <p:ph type="body" idx="1"/>
          </p:nvPr>
        </p:nvSpPr>
        <p:spPr bwMode="auto">
          <a:noFill/>
        </p:spPr>
        <p:txBody>
          <a:bodyPr wrap="square" numCol="1" anchor="t" anchorCtr="0" compatLnSpc="1">
            <a:prstTxWarp prst="textNoShape">
              <a:avLst/>
            </a:prstTxWarp>
          </a:bodyPr>
          <a:lstStyle/>
          <a:p>
            <a:r>
              <a:rPr lang="hu-HU" smtClean="0"/>
              <a:t>SF Gilbert, Developmental Biology 7th E, 2004</a:t>
            </a:r>
          </a:p>
          <a:p>
            <a:endParaRPr lang="hu-HU" smtClean="0"/>
          </a:p>
        </p:txBody>
      </p:sp>
      <p:sp>
        <p:nvSpPr>
          <p:cNvPr id="115716" name="Dia számának helye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752166A7-E049-4DFA-88D4-FCC5B5C6C7C5}" type="slidenum">
              <a:rPr lang="hu-HU" sz="1200">
                <a:latin typeface="Times New Roman" pitchFamily="18" charset="0"/>
              </a:rPr>
              <a:pPr algn="r"/>
              <a:t>40</a:t>
            </a:fld>
            <a:endParaRPr lang="hu-HU" sz="1200">
              <a:latin typeface="Times New Roman"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7763"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hu-HU" smtClean="0"/>
              <a:t>Tabin, Development 116, 289-296 (1992)</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Diakép helye 1"/>
          <p:cNvSpPr>
            <a:spLocks noGrp="1" noRot="1" noChangeAspect="1" noTextEdit="1"/>
          </p:cNvSpPr>
          <p:nvPr>
            <p:ph type="sldImg"/>
          </p:nvPr>
        </p:nvSpPr>
        <p:spPr bwMode="auto">
          <a:noFill/>
          <a:ln>
            <a:solidFill>
              <a:srgbClr val="000000"/>
            </a:solidFill>
            <a:miter lim="800000"/>
            <a:headEnd/>
            <a:tailEnd/>
          </a:ln>
        </p:spPr>
      </p:sp>
      <p:sp>
        <p:nvSpPr>
          <p:cNvPr id="119811" name="Jegyzetek helye 2"/>
          <p:cNvSpPr>
            <a:spLocks noGrp="1"/>
          </p:cNvSpPr>
          <p:nvPr>
            <p:ph type="body" idx="1"/>
          </p:nvPr>
        </p:nvSpPr>
        <p:spPr bwMode="auto">
          <a:noFill/>
        </p:spPr>
        <p:txBody>
          <a:bodyPr wrap="square" numCol="1" anchor="t" anchorCtr="0" compatLnSpc="1">
            <a:prstTxWarp prst="textNoShape">
              <a:avLst/>
            </a:prstTxWarp>
          </a:bodyPr>
          <a:lstStyle/>
          <a:p>
            <a:r>
              <a:rPr lang="hu-HU" smtClean="0"/>
              <a:t>Spitz, Cell, 2003, 113: 405.</a:t>
            </a:r>
          </a:p>
        </p:txBody>
      </p:sp>
      <p:sp>
        <p:nvSpPr>
          <p:cNvPr id="119812" name="Dia számának helye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CFEE9039-D87B-4768-B52F-7CDF7943F8C0}" type="slidenum">
              <a:rPr lang="hu-HU" sz="1200">
                <a:latin typeface="Times New Roman" pitchFamily="18" charset="0"/>
              </a:rPr>
              <a:pPr algn="r"/>
              <a:t>42</a:t>
            </a:fld>
            <a:endParaRPr lang="hu-HU" sz="1200">
              <a:latin typeface="Times New Roman"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Diakép helye 1"/>
          <p:cNvSpPr>
            <a:spLocks noGrp="1" noRot="1" noChangeAspect="1" noTextEdit="1"/>
          </p:cNvSpPr>
          <p:nvPr>
            <p:ph type="sldImg"/>
          </p:nvPr>
        </p:nvSpPr>
        <p:spPr bwMode="auto">
          <a:noFill/>
          <a:ln>
            <a:solidFill>
              <a:srgbClr val="000000"/>
            </a:solidFill>
            <a:miter lim="800000"/>
            <a:headEnd/>
            <a:tailEnd/>
          </a:ln>
        </p:spPr>
      </p:sp>
      <p:sp>
        <p:nvSpPr>
          <p:cNvPr id="121859" name="Jegyzetek helye 2"/>
          <p:cNvSpPr>
            <a:spLocks noGrp="1"/>
          </p:cNvSpPr>
          <p:nvPr>
            <p:ph type="body" idx="1"/>
          </p:nvPr>
        </p:nvSpPr>
        <p:spPr bwMode="auto">
          <a:noFill/>
        </p:spPr>
        <p:txBody>
          <a:bodyPr wrap="square" numCol="1" anchor="t" anchorCtr="0" compatLnSpc="1">
            <a:prstTxWarp prst="textNoShape">
              <a:avLst/>
            </a:prstTxWarp>
          </a:bodyPr>
          <a:lstStyle/>
          <a:p>
            <a:r>
              <a:rPr lang="hu-HU" sz="1000" b="1" smtClean="0"/>
              <a:t>Male mesonephric duct differentiation. </a:t>
            </a:r>
          </a:p>
          <a:p>
            <a:r>
              <a:rPr lang="hu-HU" sz="1000" smtClean="0"/>
              <a:t>Under the influence of testosterone, the mesonephric duct forms different structures along its cranialcaudal length, the nature of which depends on regionally specific epithelial-mesenchymal interactions. In mice, restricted expression of several growth factors (including Bmps, Gdf7, and Fgf10) and Hox genes within the mesenchyme play major roles in mediating the regional characteristics taken by the mesonephric duct. Mutations or disruptions in the expression of these genes can lead to homeotic transformation of the mesonephric duct derivatives.</a:t>
            </a:r>
          </a:p>
          <a:p>
            <a:endParaRPr lang="hu-HU" sz="1000" smtClean="0"/>
          </a:p>
          <a:p>
            <a:r>
              <a:rPr lang="hu-HU" sz="1000" smtClean="0"/>
              <a:t>Jobb:</a:t>
            </a:r>
          </a:p>
          <a:p>
            <a:r>
              <a:rPr lang="hu-HU" sz="1000" smtClean="0"/>
              <a:t>Growth factors and transcription factors involved in external genitalia development. After rupture of the cloacal membrane, the urethral plate is bordered by the genital tubercle ventrally (anteriorly) and the urethral folds laterally. Shh signaling from the urethral plate upregulates Bmp4 and Wnt5a expression in the genital tubercle mesenchyme, and Fgf8 in the distal urethral epithelium. This expression pattern balances apoptosis and proliferation necessary for proper growth of the genital tubercle and urethral plate. The penile urethra subsequently forms by proximal-to-distal fusion of the urethral folds. Shh emanating from the urethral plate also signals the adjacent bilateral mesenchyme to express Fgf10. Fgf10 expression must be maintained by Shh if</a:t>
            </a:r>
          </a:p>
          <a:p>
            <a:r>
              <a:rPr lang="hu-HU" sz="1000" smtClean="0"/>
              <a:t>the urethral folds are to fuse properly.</a:t>
            </a:r>
          </a:p>
          <a:p>
            <a:endParaRPr lang="hu-HU" sz="1000" smtClean="0"/>
          </a:p>
          <a:p>
            <a:r>
              <a:rPr lang="hu-HU" sz="1000" smtClean="0"/>
              <a:t>Larsen’s Human embryology, Schoenwolf, Bleyl, Brauer, Francis-West, Chrurchill-Livingstone, 2009</a:t>
            </a:r>
          </a:p>
          <a:p>
            <a:endParaRPr lang="hu-HU" sz="1000" smtClean="0"/>
          </a:p>
        </p:txBody>
      </p:sp>
      <p:sp>
        <p:nvSpPr>
          <p:cNvPr id="121860" name="Dia számának helye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48A3114D-0548-4A22-A3AE-670FFAA3FB94}" type="slidenum">
              <a:rPr lang="hu-HU" sz="1200">
                <a:latin typeface="Times New Roman" pitchFamily="18" charset="0"/>
              </a:rPr>
              <a:pPr algn="r"/>
              <a:t>43</a:t>
            </a:fld>
            <a:endParaRPr lang="hu-HU" sz="1200">
              <a:latin typeface="Times New Roman"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Diakép helye 1"/>
          <p:cNvSpPr>
            <a:spLocks noGrp="1" noRot="1" noChangeAspect="1" noTextEdit="1"/>
          </p:cNvSpPr>
          <p:nvPr>
            <p:ph type="sldImg"/>
          </p:nvPr>
        </p:nvSpPr>
        <p:spPr bwMode="auto">
          <a:noFill/>
          <a:ln>
            <a:solidFill>
              <a:srgbClr val="000000"/>
            </a:solidFill>
            <a:miter lim="800000"/>
            <a:headEnd/>
            <a:tailEnd/>
          </a:ln>
        </p:spPr>
      </p:sp>
      <p:sp>
        <p:nvSpPr>
          <p:cNvPr id="123907" name="Jegyzetek helye 2"/>
          <p:cNvSpPr>
            <a:spLocks noGrp="1"/>
          </p:cNvSpPr>
          <p:nvPr>
            <p:ph type="body" idx="1"/>
          </p:nvPr>
        </p:nvSpPr>
        <p:spPr bwMode="auto">
          <a:noFill/>
        </p:spPr>
        <p:txBody>
          <a:bodyPr wrap="square" numCol="1" anchor="t" anchorCtr="0" compatLnSpc="1">
            <a:prstTxWarp prst="textNoShape">
              <a:avLst/>
            </a:prstTxWarp>
          </a:bodyPr>
          <a:lstStyle/>
          <a:p>
            <a:r>
              <a:rPr lang="hu-HU" smtClean="0"/>
              <a:t>Frisén, J Med Genet, 2003, 40: e49.</a:t>
            </a:r>
          </a:p>
        </p:txBody>
      </p:sp>
      <p:sp>
        <p:nvSpPr>
          <p:cNvPr id="123908" name="Dia számának helye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5608B279-56B4-4421-B266-64ED28497585}" type="slidenum">
              <a:rPr lang="hu-HU" sz="1200">
                <a:latin typeface="Times New Roman" pitchFamily="18" charset="0"/>
              </a:rPr>
              <a:pPr algn="r"/>
              <a:t>44</a:t>
            </a:fld>
            <a:endParaRPr lang="hu-HU" sz="1200">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Diakép helye 1"/>
          <p:cNvSpPr>
            <a:spLocks noGrp="1" noRot="1" noChangeAspect="1"/>
          </p:cNvSpPr>
          <p:nvPr>
            <p:ph type="sldImg"/>
          </p:nvPr>
        </p:nvSpPr>
        <p:spPr bwMode="auto">
          <a:noFill/>
          <a:ln>
            <a:solidFill>
              <a:srgbClr val="000000"/>
            </a:solidFill>
            <a:miter lim="800000"/>
            <a:headEnd/>
            <a:tailEnd/>
          </a:ln>
        </p:spPr>
      </p:sp>
      <p:sp>
        <p:nvSpPr>
          <p:cNvPr id="22530" name="Jegyzetek hely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de-DE" smtClean="0"/>
              <a:t>Gilbert  Developmental biology 9E</a:t>
            </a:r>
            <a:endParaRPr lang="hu-HU" smtClean="0"/>
          </a:p>
        </p:txBody>
      </p:sp>
      <p:sp>
        <p:nvSpPr>
          <p:cNvPr id="22531" name="Dia számának hely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4A4B808-2C84-49D5-9DA1-0BC244629A62}" type="slidenum">
              <a:rPr lang="hu-HU"/>
              <a:pPr fontAlgn="base">
                <a:spcBef>
                  <a:spcPct val="0"/>
                </a:spcBef>
                <a:spcAft>
                  <a:spcPct val="0"/>
                </a:spcAft>
                <a:defRPr/>
              </a:pPr>
              <a:t>7</a:t>
            </a:fld>
            <a:endParaRPr lang="hu-HU"/>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Diakép helye 1"/>
          <p:cNvSpPr>
            <a:spLocks noGrp="1" noRot="1" noChangeAspect="1"/>
          </p:cNvSpPr>
          <p:nvPr>
            <p:ph type="sldImg"/>
          </p:nvPr>
        </p:nvSpPr>
        <p:spPr bwMode="auto">
          <a:noFill/>
          <a:ln>
            <a:solidFill>
              <a:srgbClr val="000000"/>
            </a:solidFill>
            <a:miter lim="800000"/>
            <a:headEnd/>
            <a:tailEnd/>
          </a:ln>
        </p:spPr>
      </p:sp>
      <p:sp>
        <p:nvSpPr>
          <p:cNvPr id="64514" name="Jegyzetek hely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de-DE" smtClean="0"/>
              <a:t>Ma et al., Dev. Biol. 1998</a:t>
            </a:r>
          </a:p>
          <a:p>
            <a:pPr eaLnBrk="1" hangingPunct="1">
              <a:spcBef>
                <a:spcPct val="0"/>
              </a:spcBef>
            </a:pPr>
            <a:endParaRPr lang="de-DE" smtClean="0"/>
          </a:p>
          <a:p>
            <a:pPr eaLnBrk="1" hangingPunct="1">
              <a:spcBef>
                <a:spcPct val="0"/>
              </a:spcBef>
            </a:pPr>
            <a:r>
              <a:rPr lang="en-US" smtClean="0"/>
              <a:t>DES, a synthetic estrogen, represses Hoxa-10 expression in the developing female reproductive tract. Pregnant female mice or individual newborn pups were respectively injected daily sc with DES from day 9.5 to 16.5 pc (3 mg/pregnant female/day) (A) or P1–P5 (2 mg/pup/day) (B) and their reproductive tracts were harvested 6 h after the last injection. Whole-mount in situ hybridization was performed on both vehicle- and DES-exposed female reproductive tracts. (A) Approximately 50% reduction</a:t>
            </a:r>
          </a:p>
          <a:p>
            <a:pPr eaLnBrk="1" hangingPunct="1">
              <a:spcBef>
                <a:spcPct val="0"/>
              </a:spcBef>
            </a:pPr>
            <a:r>
              <a:rPr lang="en-US" smtClean="0"/>
              <a:t>in Hoxa-10 mesenchymal expression in the E16.5 Müllerian duct in response to prenatal DES exposure. (B) More complete repression at P5 in response to the higher doses of DES that can be employed in the neonatal regimen without incurring the fetotoxic effects of high-dose prenatal DES. The efficacy of DES is apparent from the larger uterine size and thickened luminal epithelium seen in DES-treated samples compared to controls. Vibratome sections (100 mm) of the P5 uteri clearly show dramatic reduction of Hoxa10 expression in the uterine stroma (C, D). </a:t>
            </a:r>
            <a:r>
              <a:rPr lang="hu-HU" smtClean="0"/>
              <a:t>Abbreviations: b, bladder; cvx, cervix; le, luminal epithelium; md, M</a:t>
            </a:r>
            <a:r>
              <a:rPr lang="de-DE" smtClean="0"/>
              <a:t>ü</a:t>
            </a:r>
            <a:r>
              <a:rPr lang="hu-HU" smtClean="0"/>
              <a:t>llerian</a:t>
            </a:r>
            <a:r>
              <a:rPr lang="de-DE" smtClean="0"/>
              <a:t> </a:t>
            </a:r>
            <a:r>
              <a:rPr lang="pl-PL" smtClean="0"/>
              <a:t>duct; o, ovary; s, stroma; u, uterus; v, vagina.</a:t>
            </a:r>
            <a:endParaRPr lang="hu-HU" smtClean="0"/>
          </a:p>
        </p:txBody>
      </p:sp>
      <p:sp>
        <p:nvSpPr>
          <p:cNvPr id="64515" name="Dia számának hely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1180F1-BE73-475A-9D33-C7BE4478EA44}" type="slidenum">
              <a:rPr lang="hu-HU"/>
              <a:pPr fontAlgn="base">
                <a:spcBef>
                  <a:spcPct val="0"/>
                </a:spcBef>
                <a:spcAft>
                  <a:spcPct val="0"/>
                </a:spcAft>
                <a:defRPr/>
              </a:pPr>
              <a:t>45</a:t>
            </a:fld>
            <a:endParaRPr lang="hu-HU"/>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Diakép helye 1"/>
          <p:cNvSpPr>
            <a:spLocks noGrp="1" noRot="1" noChangeAspect="1"/>
          </p:cNvSpPr>
          <p:nvPr>
            <p:ph type="sldImg"/>
          </p:nvPr>
        </p:nvSpPr>
        <p:spPr bwMode="auto">
          <a:noFill/>
          <a:ln>
            <a:solidFill>
              <a:srgbClr val="000000"/>
            </a:solidFill>
            <a:miter lim="800000"/>
            <a:headEnd/>
            <a:tailEnd/>
          </a:ln>
        </p:spPr>
      </p:sp>
      <p:sp>
        <p:nvSpPr>
          <p:cNvPr id="66562" name="Jegyzetek hely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hu-HU" smtClean="0"/>
              <a:t>Gilbert, Epel, Ecological developmental biology, Sinauer, 2009</a:t>
            </a:r>
          </a:p>
          <a:p>
            <a:pPr eaLnBrk="1" hangingPunct="1">
              <a:spcBef>
                <a:spcPct val="0"/>
              </a:spcBef>
            </a:pPr>
            <a:endParaRPr lang="de-DE" smtClean="0"/>
          </a:p>
          <a:p>
            <a:pPr eaLnBrk="1" hangingPunct="1">
              <a:spcBef>
                <a:spcPct val="0"/>
              </a:spcBef>
            </a:pPr>
            <a:r>
              <a:rPr lang="de-DE" smtClean="0"/>
              <a:t>Wnt7a KO Maus: ähnelt an DES-behandelten Maus (mindestens Gebärmutter)</a:t>
            </a:r>
            <a:endParaRPr lang="hu-HU" smtClean="0"/>
          </a:p>
        </p:txBody>
      </p:sp>
      <p:sp>
        <p:nvSpPr>
          <p:cNvPr id="66563" name="Dia számának hely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83DECBB-1C67-4123-97C9-A5D4654A9DCD}" type="slidenum">
              <a:rPr lang="hu-HU"/>
              <a:pPr fontAlgn="base">
                <a:spcBef>
                  <a:spcPct val="0"/>
                </a:spcBef>
                <a:spcAft>
                  <a:spcPct val="0"/>
                </a:spcAft>
                <a:defRPr/>
              </a:pPr>
              <a:t>46</a:t>
            </a:fld>
            <a:endParaRPr lang="hu-HU"/>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Diakép helye 1"/>
          <p:cNvSpPr>
            <a:spLocks noGrp="1" noRot="1" noChangeAspect="1"/>
          </p:cNvSpPr>
          <p:nvPr>
            <p:ph type="sldImg"/>
          </p:nvPr>
        </p:nvSpPr>
        <p:spPr bwMode="auto">
          <a:noFill/>
          <a:ln>
            <a:solidFill>
              <a:srgbClr val="000000"/>
            </a:solidFill>
            <a:miter lim="800000"/>
            <a:headEnd/>
            <a:tailEnd/>
          </a:ln>
        </p:spPr>
      </p:sp>
      <p:sp>
        <p:nvSpPr>
          <p:cNvPr id="69634" name="Jegyzetek hely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de-DE" smtClean="0"/>
              <a:t>Sharpe, Brit Med J 2004</a:t>
            </a:r>
            <a:endParaRPr lang="hu-HU" smtClean="0"/>
          </a:p>
        </p:txBody>
      </p:sp>
      <p:sp>
        <p:nvSpPr>
          <p:cNvPr id="69635" name="Dia számának hely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BD3C699-46D3-430B-B1C8-316B1FC04A4F}" type="slidenum">
              <a:rPr lang="hu-HU"/>
              <a:pPr fontAlgn="base">
                <a:spcBef>
                  <a:spcPct val="0"/>
                </a:spcBef>
                <a:spcAft>
                  <a:spcPct val="0"/>
                </a:spcAft>
                <a:defRPr/>
              </a:pPr>
              <a:t>49</a:t>
            </a:fld>
            <a:endParaRPr lang="hu-HU"/>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Diakép helye 1"/>
          <p:cNvSpPr>
            <a:spLocks noGrp="1" noRot="1" noChangeAspect="1"/>
          </p:cNvSpPr>
          <p:nvPr>
            <p:ph type="sldImg"/>
          </p:nvPr>
        </p:nvSpPr>
        <p:spPr bwMode="auto">
          <a:noFill/>
          <a:ln>
            <a:solidFill>
              <a:srgbClr val="000000"/>
            </a:solidFill>
            <a:miter lim="800000"/>
            <a:headEnd/>
            <a:tailEnd/>
          </a:ln>
        </p:spPr>
      </p:sp>
      <p:sp>
        <p:nvSpPr>
          <p:cNvPr id="74754" name="Jegyzetek hely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de-DE" smtClean="0"/>
              <a:t>Anway, Science 2005</a:t>
            </a:r>
            <a:endParaRPr lang="hu-HU" smtClean="0"/>
          </a:p>
        </p:txBody>
      </p:sp>
      <p:sp>
        <p:nvSpPr>
          <p:cNvPr id="74755" name="Dia számának hely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5F49808-8E7E-479D-96A8-D1362E50DB6B}" type="slidenum">
              <a:rPr lang="hu-HU"/>
              <a:pPr fontAlgn="base">
                <a:spcBef>
                  <a:spcPct val="0"/>
                </a:spcBef>
                <a:spcAft>
                  <a:spcPct val="0"/>
                </a:spcAft>
                <a:defRPr/>
              </a:pPr>
              <a:t>53</a:t>
            </a:fld>
            <a:endParaRPr lang="hu-HU"/>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Diakép helye 1"/>
          <p:cNvSpPr>
            <a:spLocks noGrp="1" noRot="1" noChangeAspect="1"/>
          </p:cNvSpPr>
          <p:nvPr>
            <p:ph type="sldImg"/>
          </p:nvPr>
        </p:nvSpPr>
        <p:spPr bwMode="auto">
          <a:noFill/>
          <a:ln>
            <a:solidFill>
              <a:srgbClr val="000000"/>
            </a:solidFill>
            <a:miter lim="800000"/>
            <a:headEnd/>
            <a:tailEnd/>
          </a:ln>
        </p:spPr>
      </p:sp>
      <p:sp>
        <p:nvSpPr>
          <p:cNvPr id="76802" name="Jegyzetek hely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de-DE" smtClean="0"/>
              <a:t>Anway, Science 2005</a:t>
            </a:r>
          </a:p>
          <a:p>
            <a:pPr eaLnBrk="1" hangingPunct="1">
              <a:spcBef>
                <a:spcPct val="0"/>
              </a:spcBef>
            </a:pPr>
            <a:endParaRPr lang="en-US" smtClean="0"/>
          </a:p>
          <a:p>
            <a:pPr eaLnBrk="1" hangingPunct="1">
              <a:spcBef>
                <a:spcPct val="0"/>
              </a:spcBef>
            </a:pPr>
            <a:r>
              <a:rPr lang="en-US" smtClean="0"/>
              <a:t>An outcross experiment was performed to determine whether the transgenerational phenotype was transmitted through the male</a:t>
            </a:r>
          </a:p>
          <a:p>
            <a:pPr eaLnBrk="1" hangingPunct="1">
              <a:spcBef>
                <a:spcPct val="0"/>
              </a:spcBef>
            </a:pPr>
            <a:r>
              <a:rPr lang="en-US" smtClean="0"/>
              <a:t>germ line. Vinclozolin F2 generation males (i.e., male progeny from an F0 treated mother) were crossed with wild-type untreated control females, and the offspring were analyzed. The vinclozolin outcross (VOC) male progeny also had an increase in  spermatogenic cell apoptosis and a decrease in sperm number and motility (Fig. 1). The reverse vinclozolin outcross (RVOC) with vinclozolin F2 generation females and wild-type control males demonstrated no effect on the spermatogenic cells (Fig. 1). Therefore, the endocrine disruptor–</a:t>
            </a:r>
            <a:r>
              <a:rPr lang="hu-HU" smtClean="0"/>
              <a:t>induced transgenerational phenotype appears</a:t>
            </a:r>
            <a:r>
              <a:rPr lang="de-DE" smtClean="0"/>
              <a:t> </a:t>
            </a:r>
            <a:r>
              <a:rPr lang="en-US" smtClean="0"/>
              <a:t>to be transmitted through the male germ</a:t>
            </a:r>
            <a:r>
              <a:rPr lang="hu-HU" smtClean="0"/>
              <a:t> line.</a:t>
            </a:r>
          </a:p>
        </p:txBody>
      </p:sp>
      <p:sp>
        <p:nvSpPr>
          <p:cNvPr id="76803" name="Dia számának hely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62C2BD1-3335-4707-BF72-265925F4CE5E}" type="slidenum">
              <a:rPr lang="hu-HU"/>
              <a:pPr fontAlgn="base">
                <a:spcBef>
                  <a:spcPct val="0"/>
                </a:spcBef>
                <a:spcAft>
                  <a:spcPct val="0"/>
                </a:spcAft>
                <a:defRPr/>
              </a:pPr>
              <a:t>54</a:t>
            </a:fld>
            <a:endParaRPr lang="hu-HU"/>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Diakép helye 1"/>
          <p:cNvSpPr>
            <a:spLocks noGrp="1" noRot="1" noChangeAspect="1"/>
          </p:cNvSpPr>
          <p:nvPr>
            <p:ph type="sldImg"/>
          </p:nvPr>
        </p:nvSpPr>
        <p:spPr bwMode="auto">
          <a:noFill/>
          <a:ln>
            <a:solidFill>
              <a:srgbClr val="000000"/>
            </a:solidFill>
            <a:miter lim="800000"/>
            <a:headEnd/>
            <a:tailEnd/>
          </a:ln>
        </p:spPr>
      </p:sp>
      <p:sp>
        <p:nvSpPr>
          <p:cNvPr id="79874" name="Jegyzetek hely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hu-HU" smtClean="0"/>
              <a:t>http://ctnofa1982.blogspot.hu/2011/09/debating-atrazine.html</a:t>
            </a:r>
          </a:p>
        </p:txBody>
      </p:sp>
      <p:sp>
        <p:nvSpPr>
          <p:cNvPr id="79875" name="Dia számának hely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9A7650B-DE6D-4275-9A88-ABA2700F6B79}" type="slidenum">
              <a:rPr lang="hu-HU"/>
              <a:pPr fontAlgn="base">
                <a:spcBef>
                  <a:spcPct val="0"/>
                </a:spcBef>
                <a:spcAft>
                  <a:spcPct val="0"/>
                </a:spcAft>
                <a:defRPr/>
              </a:pPr>
              <a:t>56</a:t>
            </a:fld>
            <a:endParaRPr lang="hu-HU"/>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Diakép helye 1"/>
          <p:cNvSpPr>
            <a:spLocks noGrp="1" noRot="1" noChangeAspect="1"/>
          </p:cNvSpPr>
          <p:nvPr>
            <p:ph type="sldImg"/>
          </p:nvPr>
        </p:nvSpPr>
        <p:spPr bwMode="auto">
          <a:noFill/>
          <a:ln>
            <a:solidFill>
              <a:srgbClr val="000000"/>
            </a:solidFill>
            <a:miter lim="800000"/>
            <a:headEnd/>
            <a:tailEnd/>
          </a:ln>
        </p:spPr>
      </p:sp>
      <p:sp>
        <p:nvSpPr>
          <p:cNvPr id="82946" name="Jegyzetek hely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hu-HU" smtClean="0"/>
              <a:t>http://www.savethefrogs.com/threats/pesticides/atrazine/index.html</a:t>
            </a:r>
          </a:p>
        </p:txBody>
      </p:sp>
      <p:sp>
        <p:nvSpPr>
          <p:cNvPr id="82947" name="Dia számának hely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5E712DC-E9D0-4941-AC1C-C554CBB29861}" type="slidenum">
              <a:rPr lang="hu-HU"/>
              <a:pPr fontAlgn="base">
                <a:spcBef>
                  <a:spcPct val="0"/>
                </a:spcBef>
                <a:spcAft>
                  <a:spcPct val="0"/>
                </a:spcAft>
                <a:defRPr/>
              </a:pPr>
              <a:t>58</a:t>
            </a:fld>
            <a:endParaRPr lang="hu-HU"/>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Diakép helye 1"/>
          <p:cNvSpPr>
            <a:spLocks noGrp="1" noRot="1" noChangeAspect="1"/>
          </p:cNvSpPr>
          <p:nvPr>
            <p:ph type="sldImg"/>
          </p:nvPr>
        </p:nvSpPr>
        <p:spPr bwMode="auto">
          <a:noFill/>
          <a:ln>
            <a:solidFill>
              <a:srgbClr val="000000"/>
            </a:solidFill>
            <a:miter lim="800000"/>
            <a:headEnd/>
            <a:tailEnd/>
          </a:ln>
        </p:spPr>
      </p:sp>
      <p:sp>
        <p:nvSpPr>
          <p:cNvPr id="87042" name="Jegyzetek hely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de-DE" smtClean="0"/>
              <a:t>Hayes, PNAS 2002</a:t>
            </a:r>
            <a:endParaRPr lang="hu-HU" smtClean="0"/>
          </a:p>
        </p:txBody>
      </p:sp>
      <p:sp>
        <p:nvSpPr>
          <p:cNvPr id="87043" name="Dia számának hely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C09BFE5-C51F-41A4-A830-D775F25E812D}" type="slidenum">
              <a:rPr lang="hu-HU"/>
              <a:pPr fontAlgn="base">
                <a:spcBef>
                  <a:spcPct val="0"/>
                </a:spcBef>
                <a:spcAft>
                  <a:spcPct val="0"/>
                </a:spcAft>
                <a:defRPr/>
              </a:pPr>
              <a:t>61</a:t>
            </a:fld>
            <a:endParaRPr lang="hu-HU"/>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Diakép helye 1"/>
          <p:cNvSpPr>
            <a:spLocks noGrp="1" noRot="1" noChangeAspect="1"/>
          </p:cNvSpPr>
          <p:nvPr>
            <p:ph type="sldImg"/>
          </p:nvPr>
        </p:nvSpPr>
        <p:spPr bwMode="auto">
          <a:noFill/>
          <a:ln>
            <a:solidFill>
              <a:srgbClr val="000000"/>
            </a:solidFill>
            <a:miter lim="800000"/>
            <a:headEnd/>
            <a:tailEnd/>
          </a:ln>
        </p:spPr>
      </p:sp>
      <p:sp>
        <p:nvSpPr>
          <p:cNvPr id="95234" name="Jegyzetek hely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de-DE" smtClean="0"/>
              <a:t>Hunt, Curr. Biol., 2003</a:t>
            </a:r>
          </a:p>
          <a:p>
            <a:pPr eaLnBrk="1" hangingPunct="1">
              <a:spcBef>
                <a:spcPct val="0"/>
              </a:spcBef>
            </a:pPr>
            <a:endParaRPr lang="de-DE" smtClean="0"/>
          </a:p>
          <a:p>
            <a:pPr eaLnBrk="1" hangingPunct="1">
              <a:spcBef>
                <a:spcPct val="0"/>
              </a:spcBef>
            </a:pPr>
            <a:r>
              <a:rPr lang="en-US" smtClean="0"/>
              <a:t>Confocal images of intact mouse oocytes immunostained with an antibody to </a:t>
            </a:r>
            <a:r>
              <a:rPr lang="en-US" b="1" smtClean="0">
                <a:solidFill>
                  <a:srgbClr val="00B050"/>
                </a:solidFill>
              </a:rPr>
              <a:t>tubulin</a:t>
            </a:r>
            <a:r>
              <a:rPr lang="en-US" smtClean="0">
                <a:solidFill>
                  <a:srgbClr val="00B050"/>
                </a:solidFill>
              </a:rPr>
              <a:t> </a:t>
            </a:r>
            <a:r>
              <a:rPr lang="en-US" smtClean="0"/>
              <a:t>to visualize the meiotic spindle (</a:t>
            </a:r>
            <a:r>
              <a:rPr lang="en-US" b="1" smtClean="0"/>
              <a:t>green</a:t>
            </a:r>
            <a:r>
              <a:rPr lang="en-US" smtClean="0"/>
              <a:t>) and</a:t>
            </a:r>
          </a:p>
          <a:p>
            <a:pPr eaLnBrk="1" hangingPunct="1">
              <a:spcBef>
                <a:spcPct val="0"/>
              </a:spcBef>
            </a:pPr>
            <a:r>
              <a:rPr lang="en-US" smtClean="0"/>
              <a:t>counterstained with </a:t>
            </a:r>
            <a:r>
              <a:rPr lang="en-US" b="1" smtClean="0"/>
              <a:t>propidium iodide to visualize </a:t>
            </a:r>
            <a:r>
              <a:rPr lang="hu-HU" b="1" smtClean="0"/>
              <a:t>the chromosomes (red).</a:t>
            </a:r>
            <a:r>
              <a:rPr lang="de-DE" b="1" smtClean="0"/>
              <a:t> </a:t>
            </a:r>
            <a:r>
              <a:rPr lang="hu-HU" smtClean="0"/>
              <a:t>(A) Normal metaphase I configuration.</a:t>
            </a:r>
            <a:r>
              <a:rPr lang="de-DE" smtClean="0"/>
              <a:t> </a:t>
            </a:r>
            <a:r>
              <a:rPr lang="hu-HU" smtClean="0"/>
              <a:t>(B–D) Representative meiotic abnormalities</a:t>
            </a:r>
            <a:r>
              <a:rPr lang="de-DE" smtClean="0"/>
              <a:t> </a:t>
            </a:r>
            <a:r>
              <a:rPr lang="hu-HU" smtClean="0"/>
              <a:t>from exposed females.</a:t>
            </a:r>
          </a:p>
        </p:txBody>
      </p:sp>
      <p:sp>
        <p:nvSpPr>
          <p:cNvPr id="95235" name="Dia számának hely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16D6905-A644-47F2-B56F-12BF246EAD2B}" type="slidenum">
              <a:rPr lang="hu-HU"/>
              <a:pPr fontAlgn="base">
                <a:spcBef>
                  <a:spcPct val="0"/>
                </a:spcBef>
                <a:spcAft>
                  <a:spcPct val="0"/>
                </a:spcAft>
                <a:defRPr/>
              </a:pPr>
              <a:t>68</a:t>
            </a:fld>
            <a:endParaRPr lang="hu-HU"/>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Diakép helye 1"/>
          <p:cNvSpPr>
            <a:spLocks noGrp="1" noRot="1" noChangeAspect="1"/>
          </p:cNvSpPr>
          <p:nvPr>
            <p:ph type="sldImg"/>
          </p:nvPr>
        </p:nvSpPr>
        <p:spPr bwMode="auto">
          <a:noFill/>
          <a:ln>
            <a:solidFill>
              <a:srgbClr val="000000"/>
            </a:solidFill>
            <a:miter lim="800000"/>
            <a:headEnd/>
            <a:tailEnd/>
          </a:ln>
        </p:spPr>
      </p:sp>
      <p:sp>
        <p:nvSpPr>
          <p:cNvPr id="99330" name="Jegyzetek hely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de-DE" smtClean="0"/>
              <a:t>Soto, Int. J. Androl., 2008</a:t>
            </a:r>
          </a:p>
          <a:p>
            <a:pPr eaLnBrk="1" hangingPunct="1">
              <a:spcBef>
                <a:spcPct val="0"/>
              </a:spcBef>
            </a:pPr>
            <a:endParaRPr lang="de-DE" smtClean="0"/>
          </a:p>
          <a:p>
            <a:pPr eaLnBrk="1" hangingPunct="1">
              <a:spcBef>
                <a:spcPct val="0"/>
              </a:spcBef>
            </a:pPr>
            <a:r>
              <a:rPr lang="hu-HU" smtClean="0"/>
              <a:t>Preneoplastic and neoplastic lesions</a:t>
            </a:r>
            <a:r>
              <a:rPr lang="de-DE" smtClean="0"/>
              <a:t> </a:t>
            </a:r>
            <a:r>
              <a:rPr lang="en-US" smtClean="0"/>
              <a:t>in animals exposed prenatally to bisphenol A (BPA). (A) The percentage of intraductal</a:t>
            </a:r>
          </a:p>
          <a:p>
            <a:pPr eaLnBrk="1" hangingPunct="1">
              <a:spcBef>
                <a:spcPct val="0"/>
              </a:spcBef>
            </a:pPr>
            <a:r>
              <a:rPr lang="en-US" smtClean="0"/>
              <a:t>hyperplasias is significantly increased in BPA-exposed animals at postnatal day 50. (B, C) Histological sections of mammary</a:t>
            </a:r>
          </a:p>
          <a:p>
            <a:pPr eaLnBrk="1" hangingPunct="1">
              <a:spcBef>
                <a:spcPct val="0"/>
              </a:spcBef>
            </a:pPr>
            <a:r>
              <a:rPr lang="en-US" smtClean="0"/>
              <a:t>glands stained with haematoxylin and eosin. (B) normal ducts; (C) carcinoma in situ at postnatal day 95 after prenatal exposure to</a:t>
            </a:r>
          </a:p>
          <a:p>
            <a:pPr eaLnBrk="1" hangingPunct="1">
              <a:spcBef>
                <a:spcPct val="0"/>
              </a:spcBef>
            </a:pPr>
            <a:r>
              <a:rPr lang="en-US" smtClean="0"/>
              <a:t>250 mikrog BPA⁄kg body weight⁄day. Scale bar: </a:t>
            </a:r>
            <a:r>
              <a:rPr lang="hu-HU" smtClean="0"/>
              <a:t>200 </a:t>
            </a:r>
            <a:r>
              <a:rPr lang="de-DE" smtClean="0">
                <a:latin typeface="Symbol" pitchFamily="18" charset="2"/>
              </a:rPr>
              <a:t>mikron</a:t>
            </a:r>
            <a:r>
              <a:rPr lang="hu-HU" smtClean="0"/>
              <a:t>.</a:t>
            </a:r>
          </a:p>
        </p:txBody>
      </p:sp>
      <p:sp>
        <p:nvSpPr>
          <p:cNvPr id="99331" name="Dia számának hely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219C5D1-39D0-44AA-8451-095DABB841ED}" type="slidenum">
              <a:rPr lang="hu-HU"/>
              <a:pPr fontAlgn="base">
                <a:spcBef>
                  <a:spcPct val="0"/>
                </a:spcBef>
                <a:spcAft>
                  <a:spcPct val="0"/>
                </a:spcAft>
                <a:defRPr/>
              </a:pPr>
              <a:t>71</a:t>
            </a:fld>
            <a:endParaRPr lang="hu-H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Diakép helye 1"/>
          <p:cNvSpPr>
            <a:spLocks noGrp="1" noRot="1" noChangeAspect="1"/>
          </p:cNvSpPr>
          <p:nvPr>
            <p:ph type="sldImg"/>
          </p:nvPr>
        </p:nvSpPr>
        <p:spPr bwMode="auto">
          <a:noFill/>
          <a:ln>
            <a:solidFill>
              <a:srgbClr val="000000"/>
            </a:solidFill>
            <a:miter lim="800000"/>
            <a:headEnd/>
            <a:tailEnd/>
          </a:ln>
        </p:spPr>
      </p:sp>
      <p:sp>
        <p:nvSpPr>
          <p:cNvPr id="26626" name="Jegyzetek hely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hu-HU" smtClean="0"/>
              <a:t>Wikipedia.en</a:t>
            </a:r>
          </a:p>
        </p:txBody>
      </p:sp>
      <p:sp>
        <p:nvSpPr>
          <p:cNvPr id="26627" name="Dia számának hely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EB92FE7-EA7E-4FDA-AC07-3A7B5DD1290A}" type="slidenum">
              <a:rPr lang="hu-HU"/>
              <a:pPr fontAlgn="base">
                <a:spcBef>
                  <a:spcPct val="0"/>
                </a:spcBef>
                <a:spcAft>
                  <a:spcPct val="0"/>
                </a:spcAft>
                <a:defRPr/>
              </a:pPr>
              <a:t>10</a:t>
            </a:fld>
            <a:endParaRPr lang="hu-H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Diakép helye 1"/>
          <p:cNvSpPr>
            <a:spLocks noGrp="1" noRot="1" noChangeAspect="1"/>
          </p:cNvSpPr>
          <p:nvPr>
            <p:ph type="sldImg"/>
          </p:nvPr>
        </p:nvSpPr>
        <p:spPr bwMode="auto">
          <a:noFill/>
          <a:ln>
            <a:solidFill>
              <a:srgbClr val="000000"/>
            </a:solidFill>
            <a:miter lim="800000"/>
            <a:headEnd/>
            <a:tailEnd/>
          </a:ln>
        </p:spPr>
      </p:sp>
      <p:sp>
        <p:nvSpPr>
          <p:cNvPr id="28674" name="Jegyzetek hely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hu-HU" smtClean="0"/>
              <a:t>Bal: https://gest.hi.is/?p=904</a:t>
            </a:r>
          </a:p>
          <a:p>
            <a:pPr eaLnBrk="1" hangingPunct="1">
              <a:spcBef>
                <a:spcPct val="0"/>
              </a:spcBef>
            </a:pPr>
            <a:endParaRPr lang="hu-HU" smtClean="0"/>
          </a:p>
          <a:p>
            <a:pPr eaLnBrk="1" hangingPunct="1">
              <a:spcBef>
                <a:spcPct val="0"/>
              </a:spcBef>
            </a:pPr>
            <a:r>
              <a:rPr lang="hu-HU" smtClean="0"/>
              <a:t>Jobb:</a:t>
            </a:r>
          </a:p>
          <a:p>
            <a:pPr eaLnBrk="1" hangingPunct="1">
              <a:spcBef>
                <a:spcPct val="0"/>
              </a:spcBef>
            </a:pPr>
            <a:r>
              <a:rPr lang="hu-HU" smtClean="0"/>
              <a:t>http://minneapolisparkhistory.com/2012/06/</a:t>
            </a:r>
          </a:p>
        </p:txBody>
      </p:sp>
      <p:sp>
        <p:nvSpPr>
          <p:cNvPr id="28675" name="Dia számának hely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A9D53C7-EED0-43D2-8C10-DBAD02542149}" type="slidenum">
              <a:rPr lang="hu-HU"/>
              <a:pPr fontAlgn="base">
                <a:spcBef>
                  <a:spcPct val="0"/>
                </a:spcBef>
                <a:spcAft>
                  <a:spcPct val="0"/>
                </a:spcAft>
                <a:defRPr/>
              </a:pPr>
              <a:t>11</a:t>
            </a:fld>
            <a:endParaRPr lang="hu-H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Diakép helye 1"/>
          <p:cNvSpPr>
            <a:spLocks noGrp="1" noRot="1" noChangeAspect="1"/>
          </p:cNvSpPr>
          <p:nvPr>
            <p:ph type="sldImg"/>
          </p:nvPr>
        </p:nvSpPr>
        <p:spPr bwMode="auto">
          <a:noFill/>
          <a:ln>
            <a:solidFill>
              <a:srgbClr val="000000"/>
            </a:solidFill>
            <a:miter lim="800000"/>
            <a:headEnd/>
            <a:tailEnd/>
          </a:ln>
        </p:spPr>
      </p:sp>
      <p:sp>
        <p:nvSpPr>
          <p:cNvPr id="31746" name="Jegyzetek hely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hu-HU" smtClean="0"/>
              <a:t>https://www.dep.state.pa.us/dep/falcon/threats.html</a:t>
            </a:r>
          </a:p>
        </p:txBody>
      </p:sp>
      <p:sp>
        <p:nvSpPr>
          <p:cNvPr id="31747" name="Dia számának hely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41E4069-F845-44C3-9003-A4CA2D94CB78}" type="slidenum">
              <a:rPr lang="hu-HU"/>
              <a:pPr fontAlgn="base">
                <a:spcBef>
                  <a:spcPct val="0"/>
                </a:spcBef>
                <a:spcAft>
                  <a:spcPct val="0"/>
                </a:spcAft>
                <a:defRPr/>
              </a:pPr>
              <a:t>13</a:t>
            </a:fld>
            <a:endParaRPr lang="hu-H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Diakép helye 1"/>
          <p:cNvSpPr>
            <a:spLocks noGrp="1" noRot="1" noChangeAspect="1"/>
          </p:cNvSpPr>
          <p:nvPr>
            <p:ph type="sldImg"/>
          </p:nvPr>
        </p:nvSpPr>
        <p:spPr bwMode="auto">
          <a:noFill/>
          <a:ln>
            <a:solidFill>
              <a:srgbClr val="000000"/>
            </a:solidFill>
            <a:miter lim="800000"/>
            <a:headEnd/>
            <a:tailEnd/>
          </a:ln>
        </p:spPr>
      </p:sp>
      <p:sp>
        <p:nvSpPr>
          <p:cNvPr id="33794" name="Jegyzetek hely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hu-HU" smtClean="0"/>
              <a:t>https://myorganicchemistry.wikispaces.com/DDT</a:t>
            </a:r>
          </a:p>
        </p:txBody>
      </p:sp>
      <p:sp>
        <p:nvSpPr>
          <p:cNvPr id="33795" name="Dia számának hely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E2F6106-38B4-41E5-A879-17D51EC37E7F}" type="slidenum">
              <a:rPr lang="hu-HU"/>
              <a:pPr fontAlgn="base">
                <a:spcBef>
                  <a:spcPct val="0"/>
                </a:spcBef>
                <a:spcAft>
                  <a:spcPct val="0"/>
                </a:spcAft>
                <a:defRPr/>
              </a:pPr>
              <a:t>14</a:t>
            </a:fld>
            <a:endParaRPr lang="hu-H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Diakép helye 1"/>
          <p:cNvSpPr>
            <a:spLocks noGrp="1" noRot="1" noChangeAspect="1"/>
          </p:cNvSpPr>
          <p:nvPr>
            <p:ph type="sldImg"/>
          </p:nvPr>
        </p:nvSpPr>
        <p:spPr bwMode="auto">
          <a:noFill/>
          <a:ln>
            <a:solidFill>
              <a:srgbClr val="000000"/>
            </a:solidFill>
            <a:miter lim="800000"/>
            <a:headEnd/>
            <a:tailEnd/>
          </a:ln>
        </p:spPr>
      </p:sp>
      <p:sp>
        <p:nvSpPr>
          <p:cNvPr id="35842" name="Jegyzetek hely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hu-HU" dirty="0" smtClean="0"/>
              <a:t>Gilbert, </a:t>
            </a:r>
            <a:r>
              <a:rPr lang="hu-HU" dirty="0" err="1" smtClean="0"/>
              <a:t>Epel</a:t>
            </a:r>
            <a:r>
              <a:rPr lang="hu-HU" dirty="0" smtClean="0"/>
              <a:t>, </a:t>
            </a:r>
            <a:r>
              <a:rPr lang="hu-HU" dirty="0" err="1" smtClean="0"/>
              <a:t>Ecological</a:t>
            </a:r>
            <a:r>
              <a:rPr lang="hu-HU" dirty="0" smtClean="0"/>
              <a:t> </a:t>
            </a:r>
            <a:r>
              <a:rPr lang="hu-HU" dirty="0" err="1" smtClean="0"/>
              <a:t>developmental</a:t>
            </a:r>
            <a:r>
              <a:rPr lang="hu-HU" dirty="0" smtClean="0"/>
              <a:t> </a:t>
            </a:r>
            <a:r>
              <a:rPr lang="hu-HU" dirty="0" err="1" smtClean="0"/>
              <a:t>biology</a:t>
            </a:r>
            <a:r>
              <a:rPr lang="hu-HU" dirty="0" smtClean="0"/>
              <a:t>, </a:t>
            </a:r>
            <a:r>
              <a:rPr lang="hu-HU" dirty="0" err="1" smtClean="0"/>
              <a:t>Sinauer</a:t>
            </a:r>
            <a:r>
              <a:rPr lang="hu-HU" dirty="0" smtClean="0"/>
              <a:t>, 2009</a:t>
            </a:r>
          </a:p>
        </p:txBody>
      </p:sp>
      <p:sp>
        <p:nvSpPr>
          <p:cNvPr id="35843" name="Dia számának hely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FDAF8F1-F74C-4092-B666-85954339B6B3}" type="slidenum">
              <a:rPr lang="hu-HU"/>
              <a:pPr fontAlgn="base">
                <a:spcBef>
                  <a:spcPct val="0"/>
                </a:spcBef>
                <a:spcAft>
                  <a:spcPct val="0"/>
                </a:spcAft>
                <a:defRPr/>
              </a:pPr>
              <a:t>15</a:t>
            </a:fld>
            <a:endParaRPr lang="hu-H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Diakép helye 1"/>
          <p:cNvSpPr>
            <a:spLocks noGrp="1" noRot="1" noChangeAspect="1"/>
          </p:cNvSpPr>
          <p:nvPr>
            <p:ph type="sldImg"/>
          </p:nvPr>
        </p:nvSpPr>
        <p:spPr bwMode="auto">
          <a:noFill/>
          <a:ln>
            <a:solidFill>
              <a:srgbClr val="000000"/>
            </a:solidFill>
            <a:miter lim="800000"/>
            <a:headEnd/>
            <a:tailEnd/>
          </a:ln>
        </p:spPr>
      </p:sp>
      <p:sp>
        <p:nvSpPr>
          <p:cNvPr id="39938" name="Jegyzetek hely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hu-HU" smtClean="0"/>
              <a:t>Bal: http://www.suzanne-goldsmith.com/lisa-klein/silent-spring/</a:t>
            </a:r>
          </a:p>
          <a:p>
            <a:pPr eaLnBrk="1" hangingPunct="1">
              <a:spcBef>
                <a:spcPct val="0"/>
              </a:spcBef>
            </a:pPr>
            <a:endParaRPr lang="hu-HU" smtClean="0"/>
          </a:p>
          <a:p>
            <a:pPr eaLnBrk="1" hangingPunct="1">
              <a:spcBef>
                <a:spcPct val="0"/>
              </a:spcBef>
            </a:pPr>
            <a:endParaRPr lang="hu-HU" smtClean="0"/>
          </a:p>
          <a:p>
            <a:pPr eaLnBrk="1" hangingPunct="1">
              <a:spcBef>
                <a:spcPct val="0"/>
              </a:spcBef>
            </a:pPr>
            <a:endParaRPr lang="hu-HU" smtClean="0"/>
          </a:p>
          <a:p>
            <a:pPr eaLnBrk="1" hangingPunct="1">
              <a:spcBef>
                <a:spcPct val="0"/>
              </a:spcBef>
            </a:pPr>
            <a:r>
              <a:rPr lang="hu-HU" smtClean="0"/>
              <a:t>Jobb: http://en.wikipedia.org/wiki/Silent_Spring</a:t>
            </a:r>
          </a:p>
        </p:txBody>
      </p:sp>
      <p:sp>
        <p:nvSpPr>
          <p:cNvPr id="39939" name="Dia számának hely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12FF01B-5FEF-451F-8522-C09B4F659F4F}" type="slidenum">
              <a:rPr lang="hu-HU"/>
              <a:pPr fontAlgn="base">
                <a:spcBef>
                  <a:spcPct val="0"/>
                </a:spcBef>
                <a:spcAft>
                  <a:spcPct val="0"/>
                </a:spcAft>
                <a:defRPr/>
              </a:pPr>
              <a:t>18</a:t>
            </a:fld>
            <a:endParaRPr lang="hu-H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Diakép helye 1"/>
          <p:cNvSpPr>
            <a:spLocks noGrp="1" noRot="1" noChangeAspect="1"/>
          </p:cNvSpPr>
          <p:nvPr>
            <p:ph type="sldImg"/>
          </p:nvPr>
        </p:nvSpPr>
        <p:spPr bwMode="auto">
          <a:noFill/>
          <a:ln>
            <a:solidFill>
              <a:srgbClr val="000000"/>
            </a:solidFill>
            <a:miter lim="800000"/>
            <a:headEnd/>
            <a:tailEnd/>
          </a:ln>
        </p:spPr>
      </p:sp>
      <p:sp>
        <p:nvSpPr>
          <p:cNvPr id="46082" name="Jegyzetek hely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hu-HU" smtClean="0"/>
              <a:t>http://www.washingtonpost.com/wp-dyn/content/article/2006/09/15/AR2006091501012.html</a:t>
            </a:r>
          </a:p>
        </p:txBody>
      </p:sp>
      <p:sp>
        <p:nvSpPr>
          <p:cNvPr id="46083" name="Dia számának hely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13582F3-0387-44DA-9B35-8877E33E22FA}" type="slidenum">
              <a:rPr lang="hu-HU"/>
              <a:pPr fontAlgn="base">
                <a:spcBef>
                  <a:spcPct val="0"/>
                </a:spcBef>
                <a:spcAft>
                  <a:spcPct val="0"/>
                </a:spcAft>
                <a:defRPr/>
              </a:pPr>
              <a:t>23</a:t>
            </a:fld>
            <a:endParaRPr lang="hu-H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smtClean="0"/>
              <a:t>Alcím mintájának szerkesztése</a:t>
            </a:r>
            <a:endParaRPr lang="hu-HU"/>
          </a:p>
        </p:txBody>
      </p:sp>
      <p:sp>
        <p:nvSpPr>
          <p:cNvPr id="4" name="Dátum helye 3"/>
          <p:cNvSpPr>
            <a:spLocks noGrp="1"/>
          </p:cNvSpPr>
          <p:nvPr>
            <p:ph type="dt" sz="half" idx="10"/>
          </p:nvPr>
        </p:nvSpPr>
        <p:spPr/>
        <p:txBody>
          <a:bodyPr/>
          <a:lstStyle>
            <a:lvl1pPr>
              <a:defRPr/>
            </a:lvl1pPr>
          </a:lstStyle>
          <a:p>
            <a:pPr>
              <a:defRPr/>
            </a:pPr>
            <a:fld id="{7271CA51-8B8A-4300-AEA4-50A969F75751}" type="datetimeFigureOut">
              <a:rPr lang="hu-HU"/>
              <a:pPr>
                <a:defRPr/>
              </a:pPr>
              <a:t>2019. 05. 07.</a:t>
            </a:fld>
            <a:endParaRPr lang="hu-HU"/>
          </a:p>
        </p:txBody>
      </p:sp>
      <p:sp>
        <p:nvSpPr>
          <p:cNvPr id="5" name="Élőláb helye 4"/>
          <p:cNvSpPr>
            <a:spLocks noGrp="1"/>
          </p:cNvSpPr>
          <p:nvPr>
            <p:ph type="ftr" sz="quarter" idx="11"/>
          </p:nvPr>
        </p:nvSpPr>
        <p:spPr/>
        <p:txBody>
          <a:bodyPr/>
          <a:lstStyle>
            <a:lvl1pPr>
              <a:defRPr/>
            </a:lvl1pPr>
          </a:lstStyle>
          <a:p>
            <a:pPr>
              <a:defRPr/>
            </a:pPr>
            <a:endParaRPr lang="hu-HU"/>
          </a:p>
        </p:txBody>
      </p:sp>
      <p:sp>
        <p:nvSpPr>
          <p:cNvPr id="6" name="Dia számának helye 5"/>
          <p:cNvSpPr>
            <a:spLocks noGrp="1"/>
          </p:cNvSpPr>
          <p:nvPr>
            <p:ph type="sldNum" sz="quarter" idx="12"/>
          </p:nvPr>
        </p:nvSpPr>
        <p:spPr/>
        <p:txBody>
          <a:bodyPr/>
          <a:lstStyle>
            <a:lvl1pPr>
              <a:defRPr/>
            </a:lvl1pPr>
          </a:lstStyle>
          <a:p>
            <a:pPr>
              <a:defRPr/>
            </a:pPr>
            <a:fld id="{F12ABFCD-6690-46DB-84F2-09AEFC6FB814}" type="slidenum">
              <a:rPr lang="hu-HU"/>
              <a:pPr>
                <a:defRPr/>
              </a:pPr>
              <a:t>‹#›</a:t>
            </a:fld>
            <a:endParaRPr lang="hu-H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lvl1pPr>
              <a:defRPr/>
            </a:lvl1pPr>
          </a:lstStyle>
          <a:p>
            <a:pPr>
              <a:defRPr/>
            </a:pPr>
            <a:fld id="{E7DFA256-4B00-46A0-9988-3C67BD1BD33D}" type="datetimeFigureOut">
              <a:rPr lang="hu-HU"/>
              <a:pPr>
                <a:defRPr/>
              </a:pPr>
              <a:t>2019. 05. 07.</a:t>
            </a:fld>
            <a:endParaRPr lang="hu-HU"/>
          </a:p>
        </p:txBody>
      </p:sp>
      <p:sp>
        <p:nvSpPr>
          <p:cNvPr id="5" name="Élőláb helye 4"/>
          <p:cNvSpPr>
            <a:spLocks noGrp="1"/>
          </p:cNvSpPr>
          <p:nvPr>
            <p:ph type="ftr" sz="quarter" idx="11"/>
          </p:nvPr>
        </p:nvSpPr>
        <p:spPr/>
        <p:txBody>
          <a:bodyPr/>
          <a:lstStyle>
            <a:lvl1pPr>
              <a:defRPr/>
            </a:lvl1pPr>
          </a:lstStyle>
          <a:p>
            <a:pPr>
              <a:defRPr/>
            </a:pPr>
            <a:endParaRPr lang="hu-HU"/>
          </a:p>
        </p:txBody>
      </p:sp>
      <p:sp>
        <p:nvSpPr>
          <p:cNvPr id="6" name="Dia számának helye 5"/>
          <p:cNvSpPr>
            <a:spLocks noGrp="1"/>
          </p:cNvSpPr>
          <p:nvPr>
            <p:ph type="sldNum" sz="quarter" idx="12"/>
          </p:nvPr>
        </p:nvSpPr>
        <p:spPr/>
        <p:txBody>
          <a:bodyPr/>
          <a:lstStyle>
            <a:lvl1pPr>
              <a:defRPr/>
            </a:lvl1pPr>
          </a:lstStyle>
          <a:p>
            <a:pPr>
              <a:defRPr/>
            </a:pPr>
            <a:fld id="{807522C3-20EC-4D69-856F-5355F28864AF}" type="slidenum">
              <a:rPr lang="hu-HU"/>
              <a:pPr>
                <a:defRPr/>
              </a:pPr>
              <a:t>‹#›</a:t>
            </a:fld>
            <a:endParaRPr lang="hu-H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lvl1pPr>
              <a:defRPr/>
            </a:lvl1pPr>
          </a:lstStyle>
          <a:p>
            <a:pPr>
              <a:defRPr/>
            </a:pPr>
            <a:fld id="{6A9C0138-C01F-4909-8B8A-F2A585265684}" type="datetimeFigureOut">
              <a:rPr lang="hu-HU"/>
              <a:pPr>
                <a:defRPr/>
              </a:pPr>
              <a:t>2019. 05. 07.</a:t>
            </a:fld>
            <a:endParaRPr lang="hu-HU"/>
          </a:p>
        </p:txBody>
      </p:sp>
      <p:sp>
        <p:nvSpPr>
          <p:cNvPr id="5" name="Élőláb helye 4"/>
          <p:cNvSpPr>
            <a:spLocks noGrp="1"/>
          </p:cNvSpPr>
          <p:nvPr>
            <p:ph type="ftr" sz="quarter" idx="11"/>
          </p:nvPr>
        </p:nvSpPr>
        <p:spPr/>
        <p:txBody>
          <a:bodyPr/>
          <a:lstStyle>
            <a:lvl1pPr>
              <a:defRPr/>
            </a:lvl1pPr>
          </a:lstStyle>
          <a:p>
            <a:pPr>
              <a:defRPr/>
            </a:pPr>
            <a:endParaRPr lang="hu-HU"/>
          </a:p>
        </p:txBody>
      </p:sp>
      <p:sp>
        <p:nvSpPr>
          <p:cNvPr id="6" name="Dia számának helye 5"/>
          <p:cNvSpPr>
            <a:spLocks noGrp="1"/>
          </p:cNvSpPr>
          <p:nvPr>
            <p:ph type="sldNum" sz="quarter" idx="12"/>
          </p:nvPr>
        </p:nvSpPr>
        <p:spPr/>
        <p:txBody>
          <a:bodyPr/>
          <a:lstStyle>
            <a:lvl1pPr>
              <a:defRPr/>
            </a:lvl1pPr>
          </a:lstStyle>
          <a:p>
            <a:pPr>
              <a:defRPr/>
            </a:pPr>
            <a:fld id="{7565384E-9547-47DA-BDA0-BEFCF8BC8C30}" type="slidenum">
              <a:rPr lang="hu-HU"/>
              <a:pPr>
                <a:defRPr/>
              </a:pPr>
              <a:t>‹#›</a:t>
            </a:fld>
            <a:endParaRPr lang="hu-H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lvl1pPr>
              <a:defRPr/>
            </a:lvl1pPr>
          </a:lstStyle>
          <a:p>
            <a:pPr>
              <a:defRPr/>
            </a:pPr>
            <a:fld id="{5136DC84-FC07-4C2E-B0E8-79351E5163AC}" type="datetimeFigureOut">
              <a:rPr lang="hu-HU"/>
              <a:pPr>
                <a:defRPr/>
              </a:pPr>
              <a:t>2019. 05. 07.</a:t>
            </a:fld>
            <a:endParaRPr lang="hu-HU"/>
          </a:p>
        </p:txBody>
      </p:sp>
      <p:sp>
        <p:nvSpPr>
          <p:cNvPr id="5" name="Élőláb helye 4"/>
          <p:cNvSpPr>
            <a:spLocks noGrp="1"/>
          </p:cNvSpPr>
          <p:nvPr>
            <p:ph type="ftr" sz="quarter" idx="11"/>
          </p:nvPr>
        </p:nvSpPr>
        <p:spPr/>
        <p:txBody>
          <a:bodyPr/>
          <a:lstStyle>
            <a:lvl1pPr>
              <a:defRPr/>
            </a:lvl1pPr>
          </a:lstStyle>
          <a:p>
            <a:pPr>
              <a:defRPr/>
            </a:pPr>
            <a:endParaRPr lang="hu-HU"/>
          </a:p>
        </p:txBody>
      </p:sp>
      <p:sp>
        <p:nvSpPr>
          <p:cNvPr id="6" name="Dia számának helye 5"/>
          <p:cNvSpPr>
            <a:spLocks noGrp="1"/>
          </p:cNvSpPr>
          <p:nvPr>
            <p:ph type="sldNum" sz="quarter" idx="12"/>
          </p:nvPr>
        </p:nvSpPr>
        <p:spPr/>
        <p:txBody>
          <a:bodyPr/>
          <a:lstStyle>
            <a:lvl1pPr>
              <a:defRPr/>
            </a:lvl1pPr>
          </a:lstStyle>
          <a:p>
            <a:pPr>
              <a:defRPr/>
            </a:pPr>
            <a:fld id="{BC5E03AF-26CB-49DA-9F30-F927FB26ED6E}" type="slidenum">
              <a:rPr lang="hu-HU"/>
              <a:pPr>
                <a:defRPr/>
              </a:pPr>
              <a:t>‹#›</a:t>
            </a:fld>
            <a:endParaRPr lang="hu-H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átum helye 3"/>
          <p:cNvSpPr>
            <a:spLocks noGrp="1"/>
          </p:cNvSpPr>
          <p:nvPr>
            <p:ph type="dt" sz="half" idx="10"/>
          </p:nvPr>
        </p:nvSpPr>
        <p:spPr/>
        <p:txBody>
          <a:bodyPr/>
          <a:lstStyle>
            <a:lvl1pPr>
              <a:defRPr/>
            </a:lvl1pPr>
          </a:lstStyle>
          <a:p>
            <a:pPr>
              <a:defRPr/>
            </a:pPr>
            <a:fld id="{A9A4CF10-8710-4159-9B58-438289F96085}" type="datetimeFigureOut">
              <a:rPr lang="hu-HU"/>
              <a:pPr>
                <a:defRPr/>
              </a:pPr>
              <a:t>2019. 05. 07.</a:t>
            </a:fld>
            <a:endParaRPr lang="hu-HU"/>
          </a:p>
        </p:txBody>
      </p:sp>
      <p:sp>
        <p:nvSpPr>
          <p:cNvPr id="5" name="Élőláb helye 4"/>
          <p:cNvSpPr>
            <a:spLocks noGrp="1"/>
          </p:cNvSpPr>
          <p:nvPr>
            <p:ph type="ftr" sz="quarter" idx="11"/>
          </p:nvPr>
        </p:nvSpPr>
        <p:spPr/>
        <p:txBody>
          <a:bodyPr/>
          <a:lstStyle>
            <a:lvl1pPr>
              <a:defRPr/>
            </a:lvl1pPr>
          </a:lstStyle>
          <a:p>
            <a:pPr>
              <a:defRPr/>
            </a:pPr>
            <a:endParaRPr lang="hu-HU"/>
          </a:p>
        </p:txBody>
      </p:sp>
      <p:sp>
        <p:nvSpPr>
          <p:cNvPr id="6" name="Dia számának helye 5"/>
          <p:cNvSpPr>
            <a:spLocks noGrp="1"/>
          </p:cNvSpPr>
          <p:nvPr>
            <p:ph type="sldNum" sz="quarter" idx="12"/>
          </p:nvPr>
        </p:nvSpPr>
        <p:spPr/>
        <p:txBody>
          <a:bodyPr/>
          <a:lstStyle>
            <a:lvl1pPr>
              <a:defRPr/>
            </a:lvl1pPr>
          </a:lstStyle>
          <a:p>
            <a:pPr>
              <a:defRPr/>
            </a:pPr>
            <a:fld id="{51C8D194-BBAC-4903-82D4-FA497559702F}" type="slidenum">
              <a:rPr lang="hu-HU"/>
              <a:pPr>
                <a:defRPr/>
              </a:pPr>
              <a:t>‹#›</a:t>
            </a:fld>
            <a:endParaRPr lang="hu-H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átum helye 3"/>
          <p:cNvSpPr>
            <a:spLocks noGrp="1"/>
          </p:cNvSpPr>
          <p:nvPr>
            <p:ph type="dt" sz="half" idx="10"/>
          </p:nvPr>
        </p:nvSpPr>
        <p:spPr/>
        <p:txBody>
          <a:bodyPr/>
          <a:lstStyle>
            <a:lvl1pPr>
              <a:defRPr/>
            </a:lvl1pPr>
          </a:lstStyle>
          <a:p>
            <a:pPr>
              <a:defRPr/>
            </a:pPr>
            <a:fld id="{E2DCD228-0934-4226-9F06-7AD68B9BE731}" type="datetimeFigureOut">
              <a:rPr lang="hu-HU"/>
              <a:pPr>
                <a:defRPr/>
              </a:pPr>
              <a:t>2019. 05. 07.</a:t>
            </a:fld>
            <a:endParaRPr lang="hu-HU"/>
          </a:p>
        </p:txBody>
      </p:sp>
      <p:sp>
        <p:nvSpPr>
          <p:cNvPr id="6" name="Élőláb helye 4"/>
          <p:cNvSpPr>
            <a:spLocks noGrp="1"/>
          </p:cNvSpPr>
          <p:nvPr>
            <p:ph type="ftr" sz="quarter" idx="11"/>
          </p:nvPr>
        </p:nvSpPr>
        <p:spPr/>
        <p:txBody>
          <a:bodyPr/>
          <a:lstStyle>
            <a:lvl1pPr>
              <a:defRPr/>
            </a:lvl1pPr>
          </a:lstStyle>
          <a:p>
            <a:pPr>
              <a:defRPr/>
            </a:pPr>
            <a:endParaRPr lang="hu-HU"/>
          </a:p>
        </p:txBody>
      </p:sp>
      <p:sp>
        <p:nvSpPr>
          <p:cNvPr id="7" name="Dia számának helye 5"/>
          <p:cNvSpPr>
            <a:spLocks noGrp="1"/>
          </p:cNvSpPr>
          <p:nvPr>
            <p:ph type="sldNum" sz="quarter" idx="12"/>
          </p:nvPr>
        </p:nvSpPr>
        <p:spPr/>
        <p:txBody>
          <a:bodyPr/>
          <a:lstStyle>
            <a:lvl1pPr>
              <a:defRPr/>
            </a:lvl1pPr>
          </a:lstStyle>
          <a:p>
            <a:pPr>
              <a:defRPr/>
            </a:pPr>
            <a:fld id="{F2E1E4F5-0882-4622-B31B-69CB6F913C1B}" type="slidenum">
              <a:rPr lang="hu-HU"/>
              <a:pPr>
                <a:defRPr/>
              </a:pPr>
              <a:t>‹#›</a:t>
            </a:fld>
            <a:endParaRPr lang="hu-H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Dátum helye 3"/>
          <p:cNvSpPr>
            <a:spLocks noGrp="1"/>
          </p:cNvSpPr>
          <p:nvPr>
            <p:ph type="dt" sz="half" idx="10"/>
          </p:nvPr>
        </p:nvSpPr>
        <p:spPr/>
        <p:txBody>
          <a:bodyPr/>
          <a:lstStyle>
            <a:lvl1pPr>
              <a:defRPr/>
            </a:lvl1pPr>
          </a:lstStyle>
          <a:p>
            <a:pPr>
              <a:defRPr/>
            </a:pPr>
            <a:fld id="{EBD8BA98-D1D3-4F62-9EF8-CD75CBDD5BC5}" type="datetimeFigureOut">
              <a:rPr lang="hu-HU"/>
              <a:pPr>
                <a:defRPr/>
              </a:pPr>
              <a:t>2019. 05. 07.</a:t>
            </a:fld>
            <a:endParaRPr lang="hu-HU"/>
          </a:p>
        </p:txBody>
      </p:sp>
      <p:sp>
        <p:nvSpPr>
          <p:cNvPr id="8" name="Élőláb helye 4"/>
          <p:cNvSpPr>
            <a:spLocks noGrp="1"/>
          </p:cNvSpPr>
          <p:nvPr>
            <p:ph type="ftr" sz="quarter" idx="11"/>
          </p:nvPr>
        </p:nvSpPr>
        <p:spPr/>
        <p:txBody>
          <a:bodyPr/>
          <a:lstStyle>
            <a:lvl1pPr>
              <a:defRPr/>
            </a:lvl1pPr>
          </a:lstStyle>
          <a:p>
            <a:pPr>
              <a:defRPr/>
            </a:pPr>
            <a:endParaRPr lang="hu-HU"/>
          </a:p>
        </p:txBody>
      </p:sp>
      <p:sp>
        <p:nvSpPr>
          <p:cNvPr id="9" name="Dia számának helye 5"/>
          <p:cNvSpPr>
            <a:spLocks noGrp="1"/>
          </p:cNvSpPr>
          <p:nvPr>
            <p:ph type="sldNum" sz="quarter" idx="12"/>
          </p:nvPr>
        </p:nvSpPr>
        <p:spPr/>
        <p:txBody>
          <a:bodyPr/>
          <a:lstStyle>
            <a:lvl1pPr>
              <a:defRPr/>
            </a:lvl1pPr>
          </a:lstStyle>
          <a:p>
            <a:pPr>
              <a:defRPr/>
            </a:pPr>
            <a:fld id="{CD4C4026-4836-4FAA-8A95-3CBC592C7496}" type="slidenum">
              <a:rPr lang="hu-HU"/>
              <a:pPr>
                <a:defRPr/>
              </a:pPr>
              <a:t>‹#›</a:t>
            </a:fld>
            <a:endParaRPr lang="hu-H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Dátum helye 3"/>
          <p:cNvSpPr>
            <a:spLocks noGrp="1"/>
          </p:cNvSpPr>
          <p:nvPr>
            <p:ph type="dt" sz="half" idx="10"/>
          </p:nvPr>
        </p:nvSpPr>
        <p:spPr/>
        <p:txBody>
          <a:bodyPr/>
          <a:lstStyle>
            <a:lvl1pPr>
              <a:defRPr/>
            </a:lvl1pPr>
          </a:lstStyle>
          <a:p>
            <a:pPr>
              <a:defRPr/>
            </a:pPr>
            <a:fld id="{14F3E2DC-BF34-4024-812D-04319144D20A}" type="datetimeFigureOut">
              <a:rPr lang="hu-HU"/>
              <a:pPr>
                <a:defRPr/>
              </a:pPr>
              <a:t>2019. 05. 07.</a:t>
            </a:fld>
            <a:endParaRPr lang="hu-HU"/>
          </a:p>
        </p:txBody>
      </p:sp>
      <p:sp>
        <p:nvSpPr>
          <p:cNvPr id="4" name="Élőláb helye 4"/>
          <p:cNvSpPr>
            <a:spLocks noGrp="1"/>
          </p:cNvSpPr>
          <p:nvPr>
            <p:ph type="ftr" sz="quarter" idx="11"/>
          </p:nvPr>
        </p:nvSpPr>
        <p:spPr/>
        <p:txBody>
          <a:bodyPr/>
          <a:lstStyle>
            <a:lvl1pPr>
              <a:defRPr/>
            </a:lvl1pPr>
          </a:lstStyle>
          <a:p>
            <a:pPr>
              <a:defRPr/>
            </a:pPr>
            <a:endParaRPr lang="hu-HU"/>
          </a:p>
        </p:txBody>
      </p:sp>
      <p:sp>
        <p:nvSpPr>
          <p:cNvPr id="5" name="Dia számának helye 5"/>
          <p:cNvSpPr>
            <a:spLocks noGrp="1"/>
          </p:cNvSpPr>
          <p:nvPr>
            <p:ph type="sldNum" sz="quarter" idx="12"/>
          </p:nvPr>
        </p:nvSpPr>
        <p:spPr/>
        <p:txBody>
          <a:bodyPr/>
          <a:lstStyle>
            <a:lvl1pPr>
              <a:defRPr/>
            </a:lvl1pPr>
          </a:lstStyle>
          <a:p>
            <a:pPr>
              <a:defRPr/>
            </a:pPr>
            <a:fld id="{8248408C-B2E1-4215-89AA-FA51D3D7BA30}" type="slidenum">
              <a:rPr lang="hu-HU"/>
              <a:pPr>
                <a:defRPr/>
              </a:pPr>
              <a:t>‹#›</a:t>
            </a:fld>
            <a:endParaRPr lang="hu-H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3"/>
          <p:cNvSpPr>
            <a:spLocks noGrp="1"/>
          </p:cNvSpPr>
          <p:nvPr>
            <p:ph type="dt" sz="half" idx="10"/>
          </p:nvPr>
        </p:nvSpPr>
        <p:spPr/>
        <p:txBody>
          <a:bodyPr/>
          <a:lstStyle>
            <a:lvl1pPr>
              <a:defRPr/>
            </a:lvl1pPr>
          </a:lstStyle>
          <a:p>
            <a:pPr>
              <a:defRPr/>
            </a:pPr>
            <a:fld id="{836502E5-649B-4BDB-BF79-4F59C0BEC7AC}" type="datetimeFigureOut">
              <a:rPr lang="hu-HU"/>
              <a:pPr>
                <a:defRPr/>
              </a:pPr>
              <a:t>2019. 05. 07.</a:t>
            </a:fld>
            <a:endParaRPr lang="hu-HU"/>
          </a:p>
        </p:txBody>
      </p:sp>
      <p:sp>
        <p:nvSpPr>
          <p:cNvPr id="3" name="Élőláb helye 4"/>
          <p:cNvSpPr>
            <a:spLocks noGrp="1"/>
          </p:cNvSpPr>
          <p:nvPr>
            <p:ph type="ftr" sz="quarter" idx="11"/>
          </p:nvPr>
        </p:nvSpPr>
        <p:spPr/>
        <p:txBody>
          <a:bodyPr/>
          <a:lstStyle>
            <a:lvl1pPr>
              <a:defRPr/>
            </a:lvl1pPr>
          </a:lstStyle>
          <a:p>
            <a:pPr>
              <a:defRPr/>
            </a:pPr>
            <a:endParaRPr lang="hu-HU"/>
          </a:p>
        </p:txBody>
      </p:sp>
      <p:sp>
        <p:nvSpPr>
          <p:cNvPr id="4" name="Dia számának helye 5"/>
          <p:cNvSpPr>
            <a:spLocks noGrp="1"/>
          </p:cNvSpPr>
          <p:nvPr>
            <p:ph type="sldNum" sz="quarter" idx="12"/>
          </p:nvPr>
        </p:nvSpPr>
        <p:spPr/>
        <p:txBody>
          <a:bodyPr/>
          <a:lstStyle>
            <a:lvl1pPr>
              <a:defRPr/>
            </a:lvl1pPr>
          </a:lstStyle>
          <a:p>
            <a:pPr>
              <a:defRPr/>
            </a:pPr>
            <a:fld id="{8F68622F-D1E4-4E0E-91EB-91CC2F8CFF6E}" type="slidenum">
              <a:rPr lang="hu-HU"/>
              <a:pPr>
                <a:defRPr/>
              </a:pPr>
              <a:t>‹#›</a:t>
            </a:fld>
            <a:endParaRPr lang="hu-H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3"/>
          <p:cNvSpPr>
            <a:spLocks noGrp="1"/>
          </p:cNvSpPr>
          <p:nvPr>
            <p:ph type="dt" sz="half" idx="10"/>
          </p:nvPr>
        </p:nvSpPr>
        <p:spPr/>
        <p:txBody>
          <a:bodyPr/>
          <a:lstStyle>
            <a:lvl1pPr>
              <a:defRPr/>
            </a:lvl1pPr>
          </a:lstStyle>
          <a:p>
            <a:pPr>
              <a:defRPr/>
            </a:pPr>
            <a:fld id="{165504D5-7129-4B9F-AAD2-F3DB7505D210}" type="datetimeFigureOut">
              <a:rPr lang="hu-HU"/>
              <a:pPr>
                <a:defRPr/>
              </a:pPr>
              <a:t>2019. 05. 07.</a:t>
            </a:fld>
            <a:endParaRPr lang="hu-HU"/>
          </a:p>
        </p:txBody>
      </p:sp>
      <p:sp>
        <p:nvSpPr>
          <p:cNvPr id="6" name="Élőláb helye 4"/>
          <p:cNvSpPr>
            <a:spLocks noGrp="1"/>
          </p:cNvSpPr>
          <p:nvPr>
            <p:ph type="ftr" sz="quarter" idx="11"/>
          </p:nvPr>
        </p:nvSpPr>
        <p:spPr/>
        <p:txBody>
          <a:bodyPr/>
          <a:lstStyle>
            <a:lvl1pPr>
              <a:defRPr/>
            </a:lvl1pPr>
          </a:lstStyle>
          <a:p>
            <a:pPr>
              <a:defRPr/>
            </a:pPr>
            <a:endParaRPr lang="hu-HU"/>
          </a:p>
        </p:txBody>
      </p:sp>
      <p:sp>
        <p:nvSpPr>
          <p:cNvPr id="7" name="Dia számának helye 5"/>
          <p:cNvSpPr>
            <a:spLocks noGrp="1"/>
          </p:cNvSpPr>
          <p:nvPr>
            <p:ph type="sldNum" sz="quarter" idx="12"/>
          </p:nvPr>
        </p:nvSpPr>
        <p:spPr/>
        <p:txBody>
          <a:bodyPr/>
          <a:lstStyle>
            <a:lvl1pPr>
              <a:defRPr/>
            </a:lvl1pPr>
          </a:lstStyle>
          <a:p>
            <a:pPr>
              <a:defRPr/>
            </a:pPr>
            <a:fld id="{792A47CD-BE41-4B97-9704-40D00A9EA73A}" type="slidenum">
              <a:rPr lang="hu-HU"/>
              <a:pPr>
                <a:defRPr/>
              </a:pPr>
              <a:t>‹#›</a:t>
            </a:fld>
            <a:endParaRPr lang="hu-H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3"/>
          <p:cNvSpPr>
            <a:spLocks noGrp="1"/>
          </p:cNvSpPr>
          <p:nvPr>
            <p:ph type="dt" sz="half" idx="10"/>
          </p:nvPr>
        </p:nvSpPr>
        <p:spPr/>
        <p:txBody>
          <a:bodyPr/>
          <a:lstStyle>
            <a:lvl1pPr>
              <a:defRPr/>
            </a:lvl1pPr>
          </a:lstStyle>
          <a:p>
            <a:pPr>
              <a:defRPr/>
            </a:pPr>
            <a:fld id="{3EBB19AC-E804-4958-BACE-C9247DFFC7F2}" type="datetimeFigureOut">
              <a:rPr lang="hu-HU"/>
              <a:pPr>
                <a:defRPr/>
              </a:pPr>
              <a:t>2019. 05. 07.</a:t>
            </a:fld>
            <a:endParaRPr lang="hu-HU"/>
          </a:p>
        </p:txBody>
      </p:sp>
      <p:sp>
        <p:nvSpPr>
          <p:cNvPr id="6" name="Élőláb helye 4"/>
          <p:cNvSpPr>
            <a:spLocks noGrp="1"/>
          </p:cNvSpPr>
          <p:nvPr>
            <p:ph type="ftr" sz="quarter" idx="11"/>
          </p:nvPr>
        </p:nvSpPr>
        <p:spPr/>
        <p:txBody>
          <a:bodyPr/>
          <a:lstStyle>
            <a:lvl1pPr>
              <a:defRPr/>
            </a:lvl1pPr>
          </a:lstStyle>
          <a:p>
            <a:pPr>
              <a:defRPr/>
            </a:pPr>
            <a:endParaRPr lang="hu-HU"/>
          </a:p>
        </p:txBody>
      </p:sp>
      <p:sp>
        <p:nvSpPr>
          <p:cNvPr id="7" name="Dia számának helye 5"/>
          <p:cNvSpPr>
            <a:spLocks noGrp="1"/>
          </p:cNvSpPr>
          <p:nvPr>
            <p:ph type="sldNum" sz="quarter" idx="12"/>
          </p:nvPr>
        </p:nvSpPr>
        <p:spPr/>
        <p:txBody>
          <a:bodyPr/>
          <a:lstStyle>
            <a:lvl1pPr>
              <a:defRPr/>
            </a:lvl1pPr>
          </a:lstStyle>
          <a:p>
            <a:pPr>
              <a:defRPr/>
            </a:pPr>
            <a:fld id="{1ED23FDA-F7F7-4FE9-88C3-BDC2FB0BBA3C}" type="slidenum">
              <a:rPr lang="hu-HU"/>
              <a:pPr>
                <a:defRPr/>
              </a:pPr>
              <a:t>‹#›</a:t>
            </a:fld>
            <a:endParaRPr lang="hu-H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Cím helye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hu-HU" smtClean="0"/>
              <a:t>Mintacím szerkesztése</a:t>
            </a:r>
          </a:p>
        </p:txBody>
      </p:sp>
      <p:sp>
        <p:nvSpPr>
          <p:cNvPr id="1027" name="Szöveg helye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p>
        </p:txBody>
      </p:sp>
      <p:sp>
        <p:nvSpPr>
          <p:cNvPr id="4" name="Dátum hely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EA6C5E62-F461-4F29-ADF2-A7FB54708DE6}" type="datetimeFigureOut">
              <a:rPr lang="hu-HU"/>
              <a:pPr>
                <a:defRPr/>
              </a:pPr>
              <a:t>2019. 05. 07.</a:t>
            </a:fld>
            <a:endParaRPr lang="hu-HU"/>
          </a:p>
        </p:txBody>
      </p:sp>
      <p:sp>
        <p:nvSpPr>
          <p:cNvPr id="5" name="Élőláb hely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hu-HU"/>
          </a:p>
        </p:txBody>
      </p:sp>
      <p:sp>
        <p:nvSpPr>
          <p:cNvPr id="6" name="Dia számának hely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D8F5AAAF-9F81-4660-B0D3-AB9049B10302}" type="slidenum">
              <a:rPr lang="hu-HU"/>
              <a:pPr>
                <a:defRPr/>
              </a:pPr>
              <a:t>‹#›</a:t>
            </a:fld>
            <a:endParaRPr lang="hu-H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hyperlink" Target="http://en.wikipedia.org/wiki/Dichlorodiphenyldichloroethylene" TargetMode="External"/><Relationship Id="rId7" Type="http://schemas.openxmlformats.org/officeDocument/2006/relationships/hyperlink" Target="http://en.wikipedia.org/wiki/Alligator" TargetMode="External"/><Relationship Id="rId2" Type="http://schemas.openxmlformats.org/officeDocument/2006/relationships/hyperlink" Target="http://en.wikipedia.org/wiki/Pesticide" TargetMode="External"/><Relationship Id="rId1" Type="http://schemas.openxmlformats.org/officeDocument/2006/relationships/slideLayout" Target="../slideLayouts/slideLayout7.xml"/><Relationship Id="rId6" Type="http://schemas.openxmlformats.org/officeDocument/2006/relationships/hyperlink" Target="http://en.wikipedia.org/wiki/Superfund" TargetMode="External"/><Relationship Id="rId5" Type="http://schemas.openxmlformats.org/officeDocument/2006/relationships/hyperlink" Target="http://en.wikipedia.org/wiki/United_States_Environmental_Protection_Agency" TargetMode="External"/><Relationship Id="rId4" Type="http://schemas.openxmlformats.org/officeDocument/2006/relationships/hyperlink" Target="http://en.wikipedia.org/wiki/Endocrine_disruptor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41.wmf"/><Relationship Id="rId4" Type="http://schemas.openxmlformats.org/officeDocument/2006/relationships/image" Target="../media/image40.wmf"/></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43.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42.png"/><Relationship Id="rId4" Type="http://schemas.openxmlformats.org/officeDocument/2006/relationships/oleObject" Target="../embeddings/oleObject1.bin"/></Relationships>
</file>

<file path=ppt/slides/_rels/slide41.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44.xml.rels><?xml version="1.0" encoding="UTF-8" standalone="yes"?>
<Relationships xmlns="http://schemas.openxmlformats.org/package/2006/relationships"><Relationship Id="rId3" Type="http://schemas.openxmlformats.org/officeDocument/2006/relationships/hyperlink" Target="http://www.ncbi.nlm.nih.gov/entrez/dispomim.cgi?cmd=entry&amp;id=140000"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hyperlink" Target="http://www.genetests.org/query?mim=140000"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de.wikipedia.org/wiki/Paul_Hermann_M%C3%BCller" TargetMode="External"/><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hyperlink" Target="http://de.wikipedia.org/wiki/Medizin" TargetMode="External"/><Relationship Id="rId4" Type="http://schemas.openxmlformats.org/officeDocument/2006/relationships/hyperlink" Target="http://de.wikipedia.org/wiki/Nobelprei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Alcím 4"/>
          <p:cNvSpPr>
            <a:spLocks noGrp="1" noChangeArrowheads="1"/>
          </p:cNvSpPr>
          <p:nvPr>
            <p:ph type="subTitle" idx="1"/>
          </p:nvPr>
        </p:nvSpPr>
        <p:spPr>
          <a:xfrm>
            <a:off x="6012160" y="5805264"/>
            <a:ext cx="2840037" cy="904863"/>
          </a:xfrm>
        </p:spPr>
        <p:txBody>
          <a:bodyPr>
            <a:spAutoFit/>
          </a:bodyPr>
          <a:lstStyle/>
          <a:p>
            <a:pPr eaLnBrk="1" hangingPunct="1"/>
            <a:r>
              <a:rPr lang="hu-HU" sz="2400" b="1" i="1" dirty="0" smtClean="0">
                <a:solidFill>
                  <a:schemeClr val="bg1">
                    <a:lumMod val="50000"/>
                  </a:schemeClr>
                </a:solidFill>
                <a:latin typeface="Arial" panose="020B0604020202020204" pitchFamily="34" charset="0"/>
                <a:cs typeface="Arial" panose="020B0604020202020204" pitchFamily="34" charset="0"/>
              </a:rPr>
              <a:t>Dr. Attila Magyar</a:t>
            </a:r>
          </a:p>
          <a:p>
            <a:pPr eaLnBrk="1" hangingPunct="1"/>
            <a:r>
              <a:rPr lang="hu-HU" sz="2400" b="1" i="1" dirty="0" smtClean="0">
                <a:solidFill>
                  <a:schemeClr val="bg1">
                    <a:lumMod val="50000"/>
                  </a:schemeClr>
                </a:solidFill>
                <a:latin typeface="Arial" panose="020B0604020202020204" pitchFamily="34" charset="0"/>
                <a:cs typeface="Arial" panose="020B0604020202020204" pitchFamily="34" charset="0"/>
              </a:rPr>
              <a:t>07.05.2019</a:t>
            </a:r>
            <a:endParaRPr lang="de-DE" sz="2400" b="1" i="1" dirty="0" smtClean="0">
              <a:solidFill>
                <a:schemeClr val="bg1">
                  <a:lumMod val="50000"/>
                </a:schemeClr>
              </a:solidFill>
              <a:latin typeface="Arial" panose="020B0604020202020204" pitchFamily="34" charset="0"/>
              <a:cs typeface="Arial" panose="020B0604020202020204" pitchFamily="34" charset="0"/>
            </a:endParaRPr>
          </a:p>
        </p:txBody>
      </p:sp>
      <p:pic>
        <p:nvPicPr>
          <p:cNvPr id="14338" name="Picture 2"/>
          <p:cNvPicPr>
            <a:picLocks noChangeAspect="1" noChangeArrowheads="1"/>
          </p:cNvPicPr>
          <p:nvPr/>
        </p:nvPicPr>
        <p:blipFill>
          <a:blip r:embed="rId2"/>
          <a:srcRect/>
          <a:stretch>
            <a:fillRect/>
          </a:stretch>
        </p:blipFill>
        <p:spPr bwMode="auto">
          <a:xfrm>
            <a:off x="0" y="0"/>
            <a:ext cx="4572000" cy="6858000"/>
          </a:xfrm>
          <a:prstGeom prst="rect">
            <a:avLst/>
          </a:prstGeom>
          <a:noFill/>
          <a:ln w="9525">
            <a:noFill/>
            <a:miter lim="800000"/>
            <a:headEnd/>
            <a:tailEnd/>
          </a:ln>
        </p:spPr>
      </p:pic>
      <p:sp>
        <p:nvSpPr>
          <p:cNvPr id="14339" name="Text Box 2"/>
          <p:cNvSpPr txBox="1">
            <a:spLocks noChangeArrowheads="1"/>
          </p:cNvSpPr>
          <p:nvPr/>
        </p:nvSpPr>
        <p:spPr bwMode="auto">
          <a:xfrm>
            <a:off x="1908175" y="0"/>
            <a:ext cx="7235825" cy="830997"/>
          </a:xfrm>
          <a:prstGeom prst="rect">
            <a:avLst/>
          </a:prstGeom>
          <a:noFill/>
          <a:ln w="9525">
            <a:noFill/>
            <a:miter lim="800000"/>
            <a:headEnd/>
            <a:tailEnd/>
          </a:ln>
        </p:spPr>
        <p:txBody>
          <a:bodyPr>
            <a:spAutoFit/>
          </a:bodyPr>
          <a:lstStyle/>
          <a:p>
            <a:pPr algn="ctr">
              <a:spcBef>
                <a:spcPct val="50000"/>
              </a:spcBef>
            </a:pPr>
            <a:r>
              <a:rPr kumimoji="1" lang="de-DE" sz="2400" b="1" i="1" dirty="0">
                <a:solidFill>
                  <a:srgbClr val="A50021"/>
                </a:solidFill>
                <a:latin typeface="Arial" panose="020B0604020202020204" pitchFamily="34" charset="0"/>
                <a:cs typeface="Arial" panose="020B0604020202020204" pitchFamily="34" charset="0"/>
              </a:rPr>
              <a:t>Medizinische </a:t>
            </a:r>
            <a:r>
              <a:rPr kumimoji="1" lang="de-DE" sz="2400" b="1" i="1" dirty="0" err="1" smtClean="0">
                <a:solidFill>
                  <a:srgbClr val="A50021"/>
                </a:solidFill>
                <a:latin typeface="Arial" panose="020B0604020202020204" pitchFamily="34" charset="0"/>
                <a:cs typeface="Arial" panose="020B0604020202020204" pitchFamily="34" charset="0"/>
              </a:rPr>
              <a:t>Embryologi</a:t>
            </a:r>
            <a:r>
              <a:rPr kumimoji="1" lang="hu-HU" sz="2400" b="1" i="1" dirty="0" smtClean="0">
                <a:solidFill>
                  <a:srgbClr val="A50021"/>
                </a:solidFill>
                <a:latin typeface="Arial" panose="020B0604020202020204" pitchFamily="34" charset="0"/>
                <a:cs typeface="Arial" panose="020B0604020202020204" pitchFamily="34" charset="0"/>
              </a:rPr>
              <a:t>e</a:t>
            </a:r>
            <a:br>
              <a:rPr kumimoji="1" lang="hu-HU" sz="2400" b="1" i="1" dirty="0" smtClean="0">
                <a:solidFill>
                  <a:srgbClr val="A50021"/>
                </a:solidFill>
                <a:latin typeface="Arial" panose="020B0604020202020204" pitchFamily="34" charset="0"/>
                <a:cs typeface="Arial" panose="020B0604020202020204" pitchFamily="34" charset="0"/>
              </a:rPr>
            </a:br>
            <a:r>
              <a:rPr kumimoji="1" lang="hu-HU" sz="2400" b="1" i="1" dirty="0" smtClean="0">
                <a:solidFill>
                  <a:srgbClr val="A50021"/>
                </a:solidFill>
                <a:latin typeface="Arial" panose="020B0604020202020204" pitchFamily="34" charset="0"/>
                <a:cs typeface="Arial" panose="020B0604020202020204" pitchFamily="34" charset="0"/>
              </a:rPr>
              <a:t>2018/2019</a:t>
            </a:r>
            <a:endParaRPr kumimoji="1" lang="hu-HU" sz="2400" b="1" i="1" dirty="0">
              <a:solidFill>
                <a:srgbClr val="A50021"/>
              </a:solidFill>
              <a:latin typeface="Arial" panose="020B0604020202020204" pitchFamily="34" charset="0"/>
              <a:cs typeface="Arial" panose="020B0604020202020204" pitchFamily="34" charset="0"/>
            </a:endParaRPr>
          </a:p>
        </p:txBody>
      </p:sp>
      <p:sp>
        <p:nvSpPr>
          <p:cNvPr id="14340" name="Cím 1"/>
          <p:cNvSpPr>
            <a:spLocks noGrp="1"/>
          </p:cNvSpPr>
          <p:nvPr>
            <p:ph type="ctrTitle"/>
          </p:nvPr>
        </p:nvSpPr>
        <p:spPr>
          <a:xfrm>
            <a:off x="3491880" y="2276872"/>
            <a:ext cx="5643105" cy="1470025"/>
          </a:xfrm>
        </p:spPr>
        <p:txBody>
          <a:bodyPr/>
          <a:lstStyle/>
          <a:p>
            <a:pPr eaLnBrk="1" hangingPunct="1"/>
            <a:r>
              <a:rPr lang="hu-HU" sz="4000" b="1" dirty="0" err="1" smtClean="0">
                <a:solidFill>
                  <a:srgbClr val="C00000"/>
                </a:solidFill>
              </a:rPr>
              <a:t>Geschlechtsentwicklung</a:t>
            </a:r>
            <a:r>
              <a:rPr lang="hu-HU" sz="4000" b="1" dirty="0" smtClean="0">
                <a:solidFill>
                  <a:srgbClr val="C00000"/>
                </a:solidFill>
              </a:rPr>
              <a:t> und </a:t>
            </a:r>
            <a:r>
              <a:rPr lang="hu-HU" sz="4000" b="1" dirty="0" err="1" smtClean="0">
                <a:solidFill>
                  <a:srgbClr val="C00000"/>
                </a:solidFill>
              </a:rPr>
              <a:t>Umweltfaktoren</a:t>
            </a:r>
            <a:endParaRPr lang="hu-HU" sz="4000" b="1" dirty="0" smtClean="0">
              <a:solidFill>
                <a:srgbClr val="C0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descr="File:DDT Powder.jpg"/>
          <p:cNvPicPr>
            <a:picLocks noChangeAspect="1" noChangeArrowheads="1"/>
          </p:cNvPicPr>
          <p:nvPr/>
        </p:nvPicPr>
        <p:blipFill>
          <a:blip r:embed="rId3"/>
          <a:srcRect/>
          <a:stretch>
            <a:fillRect/>
          </a:stretch>
        </p:blipFill>
        <p:spPr bwMode="auto">
          <a:xfrm>
            <a:off x="395288" y="260350"/>
            <a:ext cx="3209925" cy="5705475"/>
          </a:xfrm>
          <a:prstGeom prst="rect">
            <a:avLst/>
          </a:prstGeom>
          <a:noFill/>
          <a:ln w="9525">
            <a:noFill/>
            <a:miter lim="800000"/>
            <a:headEnd/>
            <a:tailEnd/>
          </a:ln>
        </p:spPr>
      </p:pic>
      <p:pic>
        <p:nvPicPr>
          <p:cNvPr id="25602" name="Picture 4" descr="File:DDT WWII soldier.jpg"/>
          <p:cNvPicPr>
            <a:picLocks noChangeAspect="1" noChangeArrowheads="1"/>
          </p:cNvPicPr>
          <p:nvPr/>
        </p:nvPicPr>
        <p:blipFill>
          <a:blip r:embed="rId4"/>
          <a:srcRect/>
          <a:stretch>
            <a:fillRect/>
          </a:stretch>
        </p:blipFill>
        <p:spPr bwMode="auto">
          <a:xfrm>
            <a:off x="4067175" y="549275"/>
            <a:ext cx="4629150" cy="5715000"/>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2" descr="http://gest.hi.is/wp-content/uploads/2012/10/silent-spring-sprey.jpg"/>
          <p:cNvPicPr>
            <a:picLocks noChangeAspect="1" noChangeArrowheads="1"/>
          </p:cNvPicPr>
          <p:nvPr/>
        </p:nvPicPr>
        <p:blipFill>
          <a:blip r:embed="rId3"/>
          <a:srcRect/>
          <a:stretch>
            <a:fillRect/>
          </a:stretch>
        </p:blipFill>
        <p:spPr bwMode="auto">
          <a:xfrm>
            <a:off x="0" y="0"/>
            <a:ext cx="4803775" cy="3644900"/>
          </a:xfrm>
          <a:prstGeom prst="rect">
            <a:avLst/>
          </a:prstGeom>
          <a:noFill/>
          <a:ln w="9525">
            <a:noFill/>
            <a:miter lim="800000"/>
            <a:headEnd/>
            <a:tailEnd/>
          </a:ln>
        </p:spPr>
      </p:pic>
      <p:pic>
        <p:nvPicPr>
          <p:cNvPr id="27650" name="Picture 4" descr="http://minneapolisparkhistory.files.wordpress.com/2012/06/ddt-spray-1950-arb.jpg"/>
          <p:cNvPicPr>
            <a:picLocks noChangeAspect="1" noChangeArrowheads="1"/>
          </p:cNvPicPr>
          <p:nvPr/>
        </p:nvPicPr>
        <p:blipFill>
          <a:blip r:embed="rId4"/>
          <a:srcRect/>
          <a:stretch>
            <a:fillRect/>
          </a:stretch>
        </p:blipFill>
        <p:spPr bwMode="auto">
          <a:xfrm>
            <a:off x="4751388" y="2636838"/>
            <a:ext cx="4392612" cy="4221162"/>
          </a:xfrm>
          <a:prstGeom prst="rect">
            <a:avLst/>
          </a:prstGeom>
          <a:noFill/>
          <a:ln w="9525">
            <a:noFill/>
            <a:miter lim="800000"/>
            <a:headEnd/>
            <a:tailEnd/>
          </a:ln>
        </p:spPr>
      </p:pic>
      <p:sp>
        <p:nvSpPr>
          <p:cNvPr id="27651" name="Szövegdoboz 3"/>
          <p:cNvSpPr txBox="1">
            <a:spLocks noChangeArrowheads="1"/>
          </p:cNvSpPr>
          <p:nvPr/>
        </p:nvSpPr>
        <p:spPr bwMode="auto">
          <a:xfrm>
            <a:off x="7235825" y="2205038"/>
            <a:ext cx="1584325" cy="369887"/>
          </a:xfrm>
          <a:prstGeom prst="rect">
            <a:avLst/>
          </a:prstGeom>
          <a:noFill/>
          <a:ln w="9525">
            <a:noFill/>
            <a:miter lim="800000"/>
            <a:headEnd/>
            <a:tailEnd/>
          </a:ln>
        </p:spPr>
        <p:txBody>
          <a:bodyPr>
            <a:spAutoFit/>
          </a:bodyPr>
          <a:lstStyle/>
          <a:p>
            <a:r>
              <a:rPr lang="hu-HU">
                <a:latin typeface="Calibri" pitchFamily="34" charset="0"/>
              </a:rPr>
              <a:t>Minneapolis</a:t>
            </a:r>
          </a:p>
        </p:txBody>
      </p:sp>
      <p:sp>
        <p:nvSpPr>
          <p:cNvPr id="27652" name="Szövegdoboz 4"/>
          <p:cNvSpPr txBox="1">
            <a:spLocks noChangeArrowheads="1"/>
          </p:cNvSpPr>
          <p:nvPr/>
        </p:nvSpPr>
        <p:spPr bwMode="auto">
          <a:xfrm>
            <a:off x="0" y="3644900"/>
            <a:ext cx="2447925" cy="369888"/>
          </a:xfrm>
          <a:prstGeom prst="rect">
            <a:avLst/>
          </a:prstGeom>
          <a:noFill/>
          <a:ln w="9525">
            <a:noFill/>
            <a:miter lim="800000"/>
            <a:headEnd/>
            <a:tailEnd/>
          </a:ln>
        </p:spPr>
        <p:txBody>
          <a:bodyPr>
            <a:spAutoFit/>
          </a:bodyPr>
          <a:lstStyle/>
          <a:p>
            <a:r>
              <a:rPr lang="hu-HU">
                <a:latin typeface="Calibri" pitchFamily="34" charset="0"/>
              </a:rPr>
              <a:t>Irgendwo in Ostasien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539750" y="2276475"/>
            <a:ext cx="8064500" cy="2662238"/>
          </a:xfrm>
          <a:prstGeom prst="rect">
            <a:avLst/>
          </a:prstGeom>
        </p:spPr>
        <p:txBody>
          <a:bodyPr>
            <a:spAutoFit/>
          </a:bodyPr>
          <a:lstStyle/>
          <a:p>
            <a:pPr fontAlgn="auto">
              <a:spcBef>
                <a:spcPct val="50000"/>
              </a:spcBef>
              <a:spcAft>
                <a:spcPts val="0"/>
              </a:spcAft>
              <a:defRPr/>
            </a:pPr>
            <a:r>
              <a:rPr lang="hu-HU" sz="2800" dirty="0" err="1">
                <a:latin typeface="+mn-lt"/>
              </a:rPr>
              <a:t>Problemen</a:t>
            </a:r>
            <a:r>
              <a:rPr lang="hu-HU" sz="2800" dirty="0">
                <a:latin typeface="+mn-lt"/>
              </a:rPr>
              <a:t> mit DDT: </a:t>
            </a:r>
          </a:p>
          <a:p>
            <a:pPr marL="514350" indent="-514350" fontAlgn="auto">
              <a:spcBef>
                <a:spcPct val="50000"/>
              </a:spcBef>
              <a:spcAft>
                <a:spcPts val="0"/>
              </a:spcAft>
              <a:buFontTx/>
              <a:buAutoNum type="arabicPeriod"/>
              <a:defRPr/>
            </a:pPr>
            <a:r>
              <a:rPr lang="hu-HU" sz="2800" dirty="0" err="1">
                <a:latin typeface="+mn-lt"/>
              </a:rPr>
              <a:t>chemisch</a:t>
            </a:r>
            <a:r>
              <a:rPr lang="hu-HU" sz="2800" dirty="0">
                <a:latin typeface="+mn-lt"/>
              </a:rPr>
              <a:t> </a:t>
            </a:r>
            <a:r>
              <a:rPr lang="hu-HU" sz="2800" dirty="0" err="1">
                <a:latin typeface="+mn-lt"/>
              </a:rPr>
              <a:t>sehr</a:t>
            </a:r>
            <a:r>
              <a:rPr lang="hu-HU" sz="2800" dirty="0">
                <a:latin typeface="+mn-lt"/>
              </a:rPr>
              <a:t> stabil</a:t>
            </a:r>
          </a:p>
          <a:p>
            <a:pPr marL="514350" indent="-514350" fontAlgn="auto">
              <a:spcBef>
                <a:spcPct val="50000"/>
              </a:spcBef>
              <a:spcAft>
                <a:spcPts val="0"/>
              </a:spcAft>
              <a:buFontTx/>
              <a:buAutoNum type="arabicPeriod"/>
              <a:defRPr/>
            </a:pPr>
            <a:r>
              <a:rPr lang="hu-HU" sz="2800" dirty="0">
                <a:latin typeface="+mn-lt"/>
              </a:rPr>
              <a:t> </a:t>
            </a:r>
            <a:r>
              <a:rPr lang="hu-HU" sz="2800" dirty="0">
                <a:solidFill>
                  <a:srgbClr val="FF0000"/>
                </a:solidFill>
                <a:latin typeface="+mn-lt"/>
              </a:rPr>
              <a:t>DDT</a:t>
            </a:r>
            <a:r>
              <a:rPr lang="hu-HU" sz="2800" dirty="0">
                <a:latin typeface="+mn-lt"/>
              </a:rPr>
              <a:t>, </a:t>
            </a:r>
            <a:r>
              <a:rPr lang="hu-HU" sz="2800" dirty="0" err="1">
                <a:latin typeface="+mn-lt"/>
              </a:rPr>
              <a:t>deren</a:t>
            </a:r>
            <a:r>
              <a:rPr lang="hu-HU" sz="2800" dirty="0">
                <a:latin typeface="+mn-lt"/>
              </a:rPr>
              <a:t> </a:t>
            </a:r>
            <a:r>
              <a:rPr lang="hu-HU" sz="2800" dirty="0" err="1">
                <a:latin typeface="+mn-lt"/>
              </a:rPr>
              <a:t>Metabolit</a:t>
            </a:r>
            <a:r>
              <a:rPr lang="hu-HU" sz="2800" dirty="0">
                <a:latin typeface="+mn-lt"/>
              </a:rPr>
              <a:t>, </a:t>
            </a:r>
            <a:r>
              <a:rPr lang="hu-HU" sz="2800" dirty="0">
                <a:solidFill>
                  <a:srgbClr val="FF0000"/>
                </a:solidFill>
                <a:latin typeface="+mn-lt"/>
              </a:rPr>
              <a:t>DDE</a:t>
            </a:r>
            <a:r>
              <a:rPr lang="hu-HU" sz="2800" dirty="0">
                <a:latin typeface="+mn-lt"/>
              </a:rPr>
              <a:t>, </a:t>
            </a:r>
            <a:r>
              <a:rPr lang="hu-HU" sz="2800" dirty="0" err="1">
                <a:latin typeface="+mn-lt"/>
              </a:rPr>
              <a:t>oder</a:t>
            </a:r>
            <a:r>
              <a:rPr lang="hu-HU" sz="2800" dirty="0">
                <a:latin typeface="+mn-lt"/>
              </a:rPr>
              <a:t> die </a:t>
            </a:r>
            <a:r>
              <a:rPr lang="hu-HU" sz="2800" dirty="0" err="1">
                <a:solidFill>
                  <a:srgbClr val="FF0000"/>
                </a:solidFill>
                <a:latin typeface="+mn-lt"/>
              </a:rPr>
              <a:t>PCB-en</a:t>
            </a:r>
            <a:r>
              <a:rPr lang="hu-HU" sz="2800" dirty="0">
                <a:latin typeface="+mn-lt"/>
              </a:rPr>
              <a:t>: </a:t>
            </a:r>
            <a:r>
              <a:rPr lang="hu-HU" sz="2800" dirty="0" err="1">
                <a:latin typeface="+mn-lt"/>
              </a:rPr>
              <a:t>können</a:t>
            </a:r>
            <a:r>
              <a:rPr lang="hu-HU" sz="2800" dirty="0">
                <a:latin typeface="+mn-lt"/>
              </a:rPr>
              <a:t> </a:t>
            </a:r>
            <a:r>
              <a:rPr lang="hu-HU" sz="2800" dirty="0" err="1">
                <a:latin typeface="+mn-lt"/>
              </a:rPr>
              <a:t>sich</a:t>
            </a:r>
            <a:r>
              <a:rPr lang="hu-HU" sz="2800" dirty="0">
                <a:latin typeface="+mn-lt"/>
              </a:rPr>
              <a:t> an der </a:t>
            </a:r>
            <a:r>
              <a:rPr lang="hu-HU" sz="2800" dirty="0" err="1">
                <a:latin typeface="+mn-lt"/>
              </a:rPr>
              <a:t>Östrogenrezeptor</a:t>
            </a:r>
            <a:r>
              <a:rPr lang="hu-HU" sz="2800" dirty="0">
                <a:latin typeface="+mn-lt"/>
              </a:rPr>
              <a:t> </a:t>
            </a:r>
            <a:r>
              <a:rPr lang="hu-HU" sz="2800" dirty="0" err="1">
                <a:latin typeface="+mn-lt"/>
              </a:rPr>
              <a:t>anbinden</a:t>
            </a:r>
            <a:r>
              <a:rPr lang="hu-HU" sz="2800" dirty="0">
                <a:latin typeface="+mn-lt"/>
              </a:rPr>
              <a:t>.</a:t>
            </a:r>
          </a:p>
          <a:p>
            <a:pPr fontAlgn="auto">
              <a:spcBef>
                <a:spcPct val="50000"/>
              </a:spcBef>
              <a:spcAft>
                <a:spcPts val="0"/>
              </a:spcAft>
              <a:defRPr/>
            </a:pPr>
            <a:endParaRPr lang="hu-HU" dirty="0">
              <a:latin typeface="+mn-l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descr="DDT Chart"/>
          <p:cNvPicPr>
            <a:picLocks noChangeAspect="1" noChangeArrowheads="1"/>
          </p:cNvPicPr>
          <p:nvPr/>
        </p:nvPicPr>
        <p:blipFill>
          <a:blip r:embed="rId3"/>
          <a:srcRect/>
          <a:stretch>
            <a:fillRect/>
          </a:stretch>
        </p:blipFill>
        <p:spPr bwMode="auto">
          <a:xfrm>
            <a:off x="0" y="0"/>
            <a:ext cx="5508625" cy="680720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descr="Eggshells.jpg"/>
          <p:cNvPicPr>
            <a:picLocks noChangeAspect="1" noChangeArrowheads="1"/>
          </p:cNvPicPr>
          <p:nvPr/>
        </p:nvPicPr>
        <p:blipFill>
          <a:blip r:embed="rId3"/>
          <a:srcRect/>
          <a:stretch>
            <a:fillRect/>
          </a:stretch>
        </p:blipFill>
        <p:spPr bwMode="auto">
          <a:xfrm>
            <a:off x="0" y="0"/>
            <a:ext cx="3725863" cy="2997200"/>
          </a:xfrm>
          <a:prstGeom prst="rect">
            <a:avLst/>
          </a:prstGeom>
          <a:noFill/>
          <a:ln w="9525">
            <a:noFill/>
            <a:miter lim="800000"/>
            <a:headEnd/>
            <a:tailEnd/>
          </a:ln>
        </p:spPr>
      </p:pic>
      <p:pic>
        <p:nvPicPr>
          <p:cNvPr id="32770" name="Picture 2" descr="DDT Pesticide Effects on Ecology"/>
          <p:cNvPicPr>
            <a:picLocks noChangeAspect="1" noChangeArrowheads="1"/>
          </p:cNvPicPr>
          <p:nvPr/>
        </p:nvPicPr>
        <p:blipFill>
          <a:blip r:embed="rId4"/>
          <a:srcRect/>
          <a:stretch>
            <a:fillRect/>
          </a:stretch>
        </p:blipFill>
        <p:spPr bwMode="auto">
          <a:xfrm>
            <a:off x="3708400" y="-17463"/>
            <a:ext cx="5435600" cy="6875463"/>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p:cNvPicPr>
            <a:picLocks noChangeAspect="1" noChangeArrowheads="1"/>
          </p:cNvPicPr>
          <p:nvPr/>
        </p:nvPicPr>
        <p:blipFill>
          <a:blip r:embed="rId3"/>
          <a:srcRect/>
          <a:stretch>
            <a:fillRect/>
          </a:stretch>
        </p:blipFill>
        <p:spPr bwMode="auto">
          <a:xfrm>
            <a:off x="468313" y="765175"/>
            <a:ext cx="6915150" cy="4464050"/>
          </a:xfrm>
          <a:prstGeom prst="rect">
            <a:avLst/>
          </a:prstGeom>
          <a:noFill/>
          <a:ln w="9525">
            <a:noFill/>
            <a:miter lim="800000"/>
            <a:headEnd/>
            <a:tailEnd/>
          </a:ln>
        </p:spPr>
      </p:pic>
      <p:sp>
        <p:nvSpPr>
          <p:cNvPr id="34818" name="Szövegdoboz 2"/>
          <p:cNvSpPr txBox="1">
            <a:spLocks noChangeArrowheads="1"/>
          </p:cNvSpPr>
          <p:nvPr/>
        </p:nvSpPr>
        <p:spPr bwMode="auto">
          <a:xfrm>
            <a:off x="3924300" y="5661025"/>
            <a:ext cx="4319588" cy="369888"/>
          </a:xfrm>
          <a:prstGeom prst="rect">
            <a:avLst/>
          </a:prstGeom>
          <a:noFill/>
          <a:ln w="9525">
            <a:noFill/>
            <a:miter lim="800000"/>
            <a:headEnd/>
            <a:tailEnd/>
          </a:ln>
        </p:spPr>
        <p:txBody>
          <a:bodyPr>
            <a:spAutoFit/>
          </a:bodyPr>
          <a:lstStyle/>
          <a:p>
            <a:r>
              <a:rPr lang="hu-HU">
                <a:latin typeface="Calibri" pitchFamily="34" charset="0"/>
              </a:rPr>
              <a:t>Eischale der braune Pelikane werden dünn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5" name="Csoportba foglalás 1"/>
          <p:cNvGrpSpPr>
            <a:grpSpLocks/>
          </p:cNvGrpSpPr>
          <p:nvPr/>
        </p:nvGrpSpPr>
        <p:grpSpPr bwMode="auto">
          <a:xfrm>
            <a:off x="900113" y="1412875"/>
            <a:ext cx="7610475" cy="2386013"/>
            <a:chOff x="683568" y="3789040"/>
            <a:chExt cx="7610475" cy="2385556"/>
          </a:xfrm>
        </p:grpSpPr>
        <p:pic>
          <p:nvPicPr>
            <p:cNvPr id="36870" name="Picture 2" descr="File:Elimination DDT DDE.svg"/>
            <p:cNvPicPr>
              <a:picLocks noChangeAspect="1" noChangeArrowheads="1"/>
            </p:cNvPicPr>
            <p:nvPr/>
          </p:nvPicPr>
          <p:blipFill>
            <a:blip r:embed="rId2"/>
            <a:srcRect/>
            <a:stretch>
              <a:fillRect/>
            </a:stretch>
          </p:blipFill>
          <p:spPr bwMode="auto">
            <a:xfrm>
              <a:off x="683568" y="3789040"/>
              <a:ext cx="7610475" cy="1876425"/>
            </a:xfrm>
            <a:prstGeom prst="rect">
              <a:avLst/>
            </a:prstGeom>
            <a:noFill/>
            <a:ln w="9525">
              <a:noFill/>
              <a:miter lim="800000"/>
              <a:headEnd/>
              <a:tailEnd/>
            </a:ln>
          </p:spPr>
        </p:pic>
        <p:sp>
          <p:nvSpPr>
            <p:cNvPr id="36871" name="Szövegdoboz 3"/>
            <p:cNvSpPr txBox="1">
              <a:spLocks noChangeArrowheads="1"/>
            </p:cNvSpPr>
            <p:nvPr/>
          </p:nvSpPr>
          <p:spPr bwMode="auto">
            <a:xfrm>
              <a:off x="1835696" y="5805264"/>
              <a:ext cx="792088" cy="369332"/>
            </a:xfrm>
            <a:prstGeom prst="rect">
              <a:avLst/>
            </a:prstGeom>
            <a:noFill/>
            <a:ln w="9525">
              <a:noFill/>
              <a:miter lim="800000"/>
              <a:headEnd/>
              <a:tailEnd/>
            </a:ln>
          </p:spPr>
          <p:txBody>
            <a:bodyPr>
              <a:spAutoFit/>
            </a:bodyPr>
            <a:lstStyle/>
            <a:p>
              <a:r>
                <a:rPr lang="hu-HU">
                  <a:latin typeface="Calibri" pitchFamily="34" charset="0"/>
                </a:rPr>
                <a:t>DDT</a:t>
              </a:r>
            </a:p>
          </p:txBody>
        </p:sp>
        <p:sp>
          <p:nvSpPr>
            <p:cNvPr id="36872" name="Szövegdoboz 4"/>
            <p:cNvSpPr txBox="1">
              <a:spLocks noChangeArrowheads="1"/>
            </p:cNvSpPr>
            <p:nvPr/>
          </p:nvSpPr>
          <p:spPr bwMode="auto">
            <a:xfrm>
              <a:off x="6732240" y="5805264"/>
              <a:ext cx="792088" cy="369332"/>
            </a:xfrm>
            <a:prstGeom prst="rect">
              <a:avLst/>
            </a:prstGeom>
            <a:noFill/>
            <a:ln w="9525">
              <a:noFill/>
              <a:miter lim="800000"/>
              <a:headEnd/>
              <a:tailEnd/>
            </a:ln>
          </p:spPr>
          <p:txBody>
            <a:bodyPr>
              <a:spAutoFit/>
            </a:bodyPr>
            <a:lstStyle/>
            <a:p>
              <a:r>
                <a:rPr lang="hu-HU">
                  <a:latin typeface="Calibri" pitchFamily="34" charset="0"/>
                </a:rPr>
                <a:t>DDE</a:t>
              </a:r>
            </a:p>
          </p:txBody>
        </p:sp>
      </p:grpSp>
      <p:cxnSp>
        <p:nvCxnSpPr>
          <p:cNvPr id="7" name="Egyenes összekötő nyíllal 6"/>
          <p:cNvCxnSpPr/>
          <p:nvPr/>
        </p:nvCxnSpPr>
        <p:spPr>
          <a:xfrm>
            <a:off x="2339975" y="3860800"/>
            <a:ext cx="0" cy="86360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867" name="Szövegdoboz 7"/>
          <p:cNvSpPr txBox="1">
            <a:spLocks noChangeArrowheads="1"/>
          </p:cNvSpPr>
          <p:nvPr/>
        </p:nvSpPr>
        <p:spPr bwMode="auto">
          <a:xfrm>
            <a:off x="1331913" y="4941888"/>
            <a:ext cx="2087562" cy="368300"/>
          </a:xfrm>
          <a:prstGeom prst="rect">
            <a:avLst/>
          </a:prstGeom>
          <a:noFill/>
          <a:ln w="9525">
            <a:noFill/>
            <a:miter lim="800000"/>
            <a:headEnd/>
            <a:tailEnd/>
          </a:ln>
        </p:spPr>
        <p:txBody>
          <a:bodyPr>
            <a:spAutoFit/>
          </a:bodyPr>
          <a:lstStyle/>
          <a:p>
            <a:r>
              <a:rPr lang="hu-HU">
                <a:latin typeface="Calibri" pitchFamily="34" charset="0"/>
              </a:rPr>
              <a:t>wirkt als Östrogen</a:t>
            </a:r>
          </a:p>
        </p:txBody>
      </p:sp>
      <p:sp>
        <p:nvSpPr>
          <p:cNvPr id="36868" name="Szövegdoboz 8"/>
          <p:cNvSpPr txBox="1">
            <a:spLocks noChangeArrowheads="1"/>
          </p:cNvSpPr>
          <p:nvPr/>
        </p:nvSpPr>
        <p:spPr bwMode="auto">
          <a:xfrm>
            <a:off x="6227763" y="4941888"/>
            <a:ext cx="2665412" cy="1754187"/>
          </a:xfrm>
          <a:prstGeom prst="rect">
            <a:avLst/>
          </a:prstGeom>
          <a:noFill/>
          <a:ln w="9525">
            <a:noFill/>
            <a:miter lim="800000"/>
            <a:headEnd/>
            <a:tailEnd/>
          </a:ln>
        </p:spPr>
        <p:txBody>
          <a:bodyPr>
            <a:spAutoFit/>
          </a:bodyPr>
          <a:lstStyle/>
          <a:p>
            <a:pPr marL="342900" indent="-342900">
              <a:buFontTx/>
              <a:buAutoNum type="arabicPeriod"/>
            </a:pPr>
            <a:r>
              <a:rPr lang="hu-HU">
                <a:latin typeface="Calibri" pitchFamily="34" charset="0"/>
              </a:rPr>
              <a:t>hemmt die Bindung von Androgenen an der Testosteron-Rezeptor</a:t>
            </a:r>
          </a:p>
          <a:p>
            <a:pPr marL="342900" indent="-342900">
              <a:buFontTx/>
              <a:buAutoNum type="arabicPeriod"/>
            </a:pPr>
            <a:r>
              <a:rPr lang="hu-HU">
                <a:latin typeface="Calibri" pitchFamily="34" charset="0"/>
              </a:rPr>
              <a:t>wirkt auch als Östrogen</a:t>
            </a:r>
          </a:p>
        </p:txBody>
      </p:sp>
      <p:cxnSp>
        <p:nvCxnSpPr>
          <p:cNvPr id="10" name="Egyenes összekötő nyíllal 9"/>
          <p:cNvCxnSpPr/>
          <p:nvPr/>
        </p:nvCxnSpPr>
        <p:spPr>
          <a:xfrm>
            <a:off x="7235825" y="3860800"/>
            <a:ext cx="0" cy="86360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Cím 1"/>
          <p:cNvSpPr>
            <a:spLocks noGrp="1"/>
          </p:cNvSpPr>
          <p:nvPr>
            <p:ph type="title"/>
          </p:nvPr>
        </p:nvSpPr>
        <p:spPr/>
        <p:txBody>
          <a:bodyPr/>
          <a:lstStyle/>
          <a:p>
            <a:pPr eaLnBrk="1" hangingPunct="1"/>
            <a:r>
              <a:rPr lang="hu-HU" smtClean="0"/>
              <a:t>DDT-DDE</a:t>
            </a:r>
          </a:p>
        </p:txBody>
      </p:sp>
      <p:sp>
        <p:nvSpPr>
          <p:cNvPr id="37890" name="Tartalom helye 2"/>
          <p:cNvSpPr>
            <a:spLocks noGrp="1"/>
          </p:cNvSpPr>
          <p:nvPr>
            <p:ph idx="1"/>
          </p:nvPr>
        </p:nvSpPr>
        <p:spPr/>
        <p:txBody>
          <a:bodyPr/>
          <a:lstStyle/>
          <a:p>
            <a:pPr eaLnBrk="1" hangingPunct="1"/>
            <a:r>
              <a:rPr lang="de-DE" sz="2800" smtClean="0"/>
              <a:t>Schalend</a:t>
            </a:r>
            <a:r>
              <a:rPr lang="hu-HU" sz="2800" smtClean="0"/>
              <a:t>rüsen der weiblichen V</a:t>
            </a:r>
            <a:r>
              <a:rPr lang="de-DE" sz="2800" smtClean="0"/>
              <a:t>ö</a:t>
            </a:r>
            <a:r>
              <a:rPr lang="hu-HU" sz="2800" smtClean="0"/>
              <a:t>gel</a:t>
            </a:r>
            <a:r>
              <a:rPr lang="de-DE" sz="2800" smtClean="0"/>
              <a:t>: schwach entwickelt; ihre Kapillaren: niedrigen CA-Expression: dünne Schale</a:t>
            </a:r>
          </a:p>
          <a:p>
            <a:pPr eaLnBrk="1" hangingPunct="1"/>
            <a:r>
              <a:rPr lang="de-DE" sz="2800" smtClean="0"/>
              <a:t>DDE: Prostaglandinsynthese-Hemmer, PG in Vögel ist wichtig für den Transport der Ca in der Schalendrüse</a:t>
            </a:r>
            <a:endParaRPr lang="hu-HU" sz="2800" smtClean="0"/>
          </a:p>
        </p:txBody>
      </p:sp>
      <p:pic>
        <p:nvPicPr>
          <p:cNvPr id="37891" name="Picture 2"/>
          <p:cNvPicPr>
            <a:picLocks noChangeAspect="1" noChangeArrowheads="1"/>
          </p:cNvPicPr>
          <p:nvPr/>
        </p:nvPicPr>
        <p:blipFill>
          <a:blip r:embed="rId2"/>
          <a:srcRect/>
          <a:stretch>
            <a:fillRect/>
          </a:stretch>
        </p:blipFill>
        <p:spPr bwMode="auto">
          <a:xfrm>
            <a:off x="1331913" y="4076700"/>
            <a:ext cx="7596187" cy="2668588"/>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descr="http://www.suzanne-goldsmith.com/wp-content/uploads/2013/05/Silent-spring.jpg"/>
          <p:cNvPicPr>
            <a:picLocks noChangeAspect="1" noChangeArrowheads="1"/>
          </p:cNvPicPr>
          <p:nvPr/>
        </p:nvPicPr>
        <p:blipFill>
          <a:blip r:embed="rId3"/>
          <a:srcRect/>
          <a:stretch>
            <a:fillRect/>
          </a:stretch>
        </p:blipFill>
        <p:spPr bwMode="auto">
          <a:xfrm>
            <a:off x="684213" y="620713"/>
            <a:ext cx="2800350" cy="3743325"/>
          </a:xfrm>
          <a:prstGeom prst="rect">
            <a:avLst/>
          </a:prstGeom>
          <a:noFill/>
          <a:ln w="9525">
            <a:noFill/>
            <a:miter lim="800000"/>
            <a:headEnd/>
            <a:tailEnd/>
          </a:ln>
        </p:spPr>
      </p:pic>
      <p:pic>
        <p:nvPicPr>
          <p:cNvPr id="38914" name="Picture 4" descr="http://upload.wikimedia.org/wikipedia/commons/f/f4/Rachel-Carson.jpg"/>
          <p:cNvPicPr>
            <a:picLocks noChangeAspect="1" noChangeArrowheads="1"/>
          </p:cNvPicPr>
          <p:nvPr/>
        </p:nvPicPr>
        <p:blipFill>
          <a:blip r:embed="rId4"/>
          <a:srcRect/>
          <a:stretch>
            <a:fillRect/>
          </a:stretch>
        </p:blipFill>
        <p:spPr bwMode="auto">
          <a:xfrm>
            <a:off x="5076825" y="2060575"/>
            <a:ext cx="2952750" cy="3743325"/>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églalap 1"/>
          <p:cNvSpPr>
            <a:spLocks noChangeArrowheads="1"/>
          </p:cNvSpPr>
          <p:nvPr/>
        </p:nvSpPr>
        <p:spPr bwMode="auto">
          <a:xfrm>
            <a:off x="468313" y="476250"/>
            <a:ext cx="8351837" cy="2862263"/>
          </a:xfrm>
          <a:prstGeom prst="rect">
            <a:avLst/>
          </a:prstGeom>
          <a:noFill/>
          <a:ln w="9525">
            <a:noFill/>
            <a:miter lim="800000"/>
            <a:headEnd/>
            <a:tailEnd/>
          </a:ln>
        </p:spPr>
        <p:txBody>
          <a:bodyPr>
            <a:spAutoFit/>
          </a:bodyPr>
          <a:lstStyle/>
          <a:p>
            <a:r>
              <a:rPr lang="en-US">
                <a:latin typeface="Calibri" pitchFamily="34" charset="0"/>
              </a:rPr>
              <a:t>In July 1980, Tower Chemical Company (TCC), a local </a:t>
            </a:r>
            <a:r>
              <a:rPr lang="en-US">
                <a:latin typeface="Calibri" pitchFamily="34" charset="0"/>
                <a:hlinkClick r:id="rId2" tooltip="Pesticide"/>
              </a:rPr>
              <a:t>pesticide</a:t>
            </a:r>
            <a:r>
              <a:rPr lang="en-US">
                <a:latin typeface="Calibri" pitchFamily="34" charset="0"/>
              </a:rPr>
              <a:t> manufacturer, improperly disposed of significant amounts of </a:t>
            </a:r>
            <a:r>
              <a:rPr lang="en-US">
                <a:latin typeface="Calibri" pitchFamily="34" charset="0"/>
                <a:hlinkClick r:id="rId3" tooltip="Dichlorodiphenyldichloroethylene"/>
              </a:rPr>
              <a:t>DDE</a:t>
            </a:r>
            <a:r>
              <a:rPr lang="en-US">
                <a:latin typeface="Calibri" pitchFamily="34" charset="0"/>
              </a:rPr>
              <a:t>, a known </a:t>
            </a:r>
            <a:r>
              <a:rPr lang="en-US">
                <a:latin typeface="Calibri" pitchFamily="34" charset="0"/>
                <a:hlinkClick r:id="rId4" tooltip="Endocrine disruptors"/>
              </a:rPr>
              <a:t>endocrine disruptor</a:t>
            </a:r>
            <a:r>
              <a:rPr lang="en-US">
                <a:latin typeface="Calibri" pitchFamily="34" charset="0"/>
              </a:rPr>
              <a:t>, along with other toxic chemicals. As a result, these chemicals spilled into Lake Apopka, and the </a:t>
            </a:r>
            <a:r>
              <a:rPr lang="en-US">
                <a:latin typeface="Calibri" pitchFamily="34" charset="0"/>
                <a:hlinkClick r:id="rId5" tooltip="United States Environmental Protection Agency"/>
              </a:rPr>
              <a:t>US Environmental Protection Agency</a:t>
            </a:r>
            <a:r>
              <a:rPr lang="en-US">
                <a:latin typeface="Calibri" pitchFamily="34" charset="0"/>
              </a:rPr>
              <a:t> was alerted. TCC shut down their operations in December 1980. In 1981, an EPA investigation began and the site was decommissioned and designated as a </a:t>
            </a:r>
            <a:r>
              <a:rPr lang="en-US">
                <a:latin typeface="Calibri" pitchFamily="34" charset="0"/>
                <a:hlinkClick r:id="rId6" tooltip="Superfund"/>
              </a:rPr>
              <a:t>Superfund</a:t>
            </a:r>
            <a:r>
              <a:rPr lang="en-US">
                <a:latin typeface="Calibri" pitchFamily="34" charset="0"/>
              </a:rPr>
              <a:t> clean-up site. Despite their efforts, some of the chemicals seeped into the Florida aquifer and have proliferated into some of Central Florida's interconnected lakes and waterways. This chemical has caused health problems in much of the lake's wildlife population, and has caused infertility and other sexual disorders in several species, including </a:t>
            </a:r>
            <a:r>
              <a:rPr lang="en-US">
                <a:latin typeface="Calibri" pitchFamily="34" charset="0"/>
                <a:hlinkClick r:id="rId7" tooltip="Alligator"/>
              </a:rPr>
              <a:t>alligators</a:t>
            </a:r>
            <a:r>
              <a:rPr lang="en-US">
                <a:latin typeface="Calibri" pitchFamily="34" charset="0"/>
              </a:rPr>
              <a:t>.</a:t>
            </a:r>
            <a:endParaRPr lang="hu-HU">
              <a:latin typeface="Calibri" pitchFamily="34" charset="0"/>
            </a:endParaRPr>
          </a:p>
        </p:txBody>
      </p:sp>
      <p:grpSp>
        <p:nvGrpSpPr>
          <p:cNvPr id="40962" name="Csoportba foglalás 5"/>
          <p:cNvGrpSpPr>
            <a:grpSpLocks/>
          </p:cNvGrpSpPr>
          <p:nvPr/>
        </p:nvGrpSpPr>
        <p:grpSpPr bwMode="auto">
          <a:xfrm>
            <a:off x="684213" y="3789363"/>
            <a:ext cx="7610475" cy="2386012"/>
            <a:chOff x="683568" y="3789040"/>
            <a:chExt cx="7610475" cy="2385556"/>
          </a:xfrm>
        </p:grpSpPr>
        <p:pic>
          <p:nvPicPr>
            <p:cNvPr id="40963" name="Picture 2" descr="File:Elimination DDT DDE.svg"/>
            <p:cNvPicPr>
              <a:picLocks noChangeAspect="1" noChangeArrowheads="1"/>
            </p:cNvPicPr>
            <p:nvPr/>
          </p:nvPicPr>
          <p:blipFill>
            <a:blip r:embed="rId8"/>
            <a:srcRect/>
            <a:stretch>
              <a:fillRect/>
            </a:stretch>
          </p:blipFill>
          <p:spPr bwMode="auto">
            <a:xfrm>
              <a:off x="683568" y="3789040"/>
              <a:ext cx="7610475" cy="1876425"/>
            </a:xfrm>
            <a:prstGeom prst="rect">
              <a:avLst/>
            </a:prstGeom>
            <a:noFill/>
            <a:ln w="9525">
              <a:noFill/>
              <a:miter lim="800000"/>
              <a:headEnd/>
              <a:tailEnd/>
            </a:ln>
          </p:spPr>
        </p:pic>
        <p:sp>
          <p:nvSpPr>
            <p:cNvPr id="40964" name="Szövegdoboz 3"/>
            <p:cNvSpPr txBox="1">
              <a:spLocks noChangeArrowheads="1"/>
            </p:cNvSpPr>
            <p:nvPr/>
          </p:nvSpPr>
          <p:spPr bwMode="auto">
            <a:xfrm>
              <a:off x="1835696" y="5805264"/>
              <a:ext cx="792088" cy="369332"/>
            </a:xfrm>
            <a:prstGeom prst="rect">
              <a:avLst/>
            </a:prstGeom>
            <a:noFill/>
            <a:ln w="9525">
              <a:noFill/>
              <a:miter lim="800000"/>
              <a:headEnd/>
              <a:tailEnd/>
            </a:ln>
          </p:spPr>
          <p:txBody>
            <a:bodyPr>
              <a:spAutoFit/>
            </a:bodyPr>
            <a:lstStyle/>
            <a:p>
              <a:r>
                <a:rPr lang="hu-HU">
                  <a:latin typeface="Calibri" pitchFamily="34" charset="0"/>
                </a:rPr>
                <a:t>DDT</a:t>
              </a:r>
            </a:p>
          </p:txBody>
        </p:sp>
        <p:sp>
          <p:nvSpPr>
            <p:cNvPr id="40965" name="Szövegdoboz 4"/>
            <p:cNvSpPr txBox="1">
              <a:spLocks noChangeArrowheads="1"/>
            </p:cNvSpPr>
            <p:nvPr/>
          </p:nvSpPr>
          <p:spPr bwMode="auto">
            <a:xfrm>
              <a:off x="6732240" y="5805264"/>
              <a:ext cx="792088" cy="369332"/>
            </a:xfrm>
            <a:prstGeom prst="rect">
              <a:avLst/>
            </a:prstGeom>
            <a:noFill/>
            <a:ln w="9525">
              <a:noFill/>
              <a:miter lim="800000"/>
              <a:headEnd/>
              <a:tailEnd/>
            </a:ln>
          </p:spPr>
          <p:txBody>
            <a:bodyPr>
              <a:spAutoFit/>
            </a:bodyPr>
            <a:lstStyle/>
            <a:p>
              <a:r>
                <a:rPr lang="hu-HU">
                  <a:latin typeface="Calibri" pitchFamily="34" charset="0"/>
                </a:rPr>
                <a:t>DDE</a:t>
              </a: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Cím 3"/>
          <p:cNvSpPr>
            <a:spLocks noGrp="1"/>
          </p:cNvSpPr>
          <p:nvPr>
            <p:ph type="ctrTitle"/>
          </p:nvPr>
        </p:nvSpPr>
        <p:spPr/>
        <p:txBody>
          <a:bodyPr/>
          <a:lstStyle/>
          <a:p>
            <a:pPr eaLnBrk="1" hangingPunct="1"/>
            <a:r>
              <a:rPr lang="hu-HU" smtClean="0"/>
              <a:t>1. Umweltbedingte Geschlechtsbestimmung</a:t>
            </a:r>
          </a:p>
        </p:txBody>
      </p:sp>
      <p:sp>
        <p:nvSpPr>
          <p:cNvPr id="5" name="Alcím 4"/>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hu-HU"/>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3"/>
          <p:cNvPicPr>
            <a:picLocks noChangeAspect="1" noChangeArrowheads="1"/>
          </p:cNvPicPr>
          <p:nvPr/>
        </p:nvPicPr>
        <p:blipFill>
          <a:blip r:embed="rId2"/>
          <a:srcRect/>
          <a:stretch>
            <a:fillRect/>
          </a:stretch>
        </p:blipFill>
        <p:spPr bwMode="auto">
          <a:xfrm>
            <a:off x="0" y="0"/>
            <a:ext cx="4500563" cy="4373563"/>
          </a:xfrm>
          <a:prstGeom prst="rect">
            <a:avLst/>
          </a:prstGeom>
          <a:noFill/>
          <a:ln w="9525">
            <a:noFill/>
            <a:miter lim="800000"/>
            <a:headEnd/>
            <a:tailEnd/>
          </a:ln>
        </p:spPr>
      </p:pic>
      <p:pic>
        <p:nvPicPr>
          <p:cNvPr id="41986" name="Picture 7" descr="http://www.activistangler.com/storage/Lake%20Apopka.jpg?__SQUARESPACE_CACHEVERSION=1352128092481"/>
          <p:cNvPicPr>
            <a:picLocks noChangeAspect="1" noChangeArrowheads="1"/>
          </p:cNvPicPr>
          <p:nvPr/>
        </p:nvPicPr>
        <p:blipFill>
          <a:blip r:embed="rId3"/>
          <a:srcRect/>
          <a:stretch>
            <a:fillRect/>
          </a:stretch>
        </p:blipFill>
        <p:spPr bwMode="auto">
          <a:xfrm>
            <a:off x="5643563" y="0"/>
            <a:ext cx="3500437" cy="3500438"/>
          </a:xfrm>
          <a:prstGeom prst="rect">
            <a:avLst/>
          </a:prstGeom>
          <a:noFill/>
          <a:ln w="9525">
            <a:noFill/>
            <a:miter lim="800000"/>
            <a:headEnd/>
            <a:tailEnd/>
          </a:ln>
        </p:spPr>
      </p:pic>
      <p:pic>
        <p:nvPicPr>
          <p:cNvPr id="41987" name="Picture 5" descr="http://pics4.city-data.com/cpicc/cfiles43491.jpg"/>
          <p:cNvPicPr>
            <a:picLocks noChangeAspect="1" noChangeArrowheads="1"/>
          </p:cNvPicPr>
          <p:nvPr/>
        </p:nvPicPr>
        <p:blipFill>
          <a:blip r:embed="rId4"/>
          <a:srcRect/>
          <a:stretch>
            <a:fillRect/>
          </a:stretch>
        </p:blipFill>
        <p:spPr bwMode="auto">
          <a:xfrm>
            <a:off x="4427538" y="3324225"/>
            <a:ext cx="4716462" cy="3533775"/>
          </a:xfrm>
          <a:prstGeom prst="rect">
            <a:avLst/>
          </a:prstGeom>
          <a:noFill/>
          <a:ln w="9525">
            <a:noFill/>
            <a:miter lim="800000"/>
            <a:headEnd/>
            <a:tailEnd/>
          </a:ln>
        </p:spPr>
      </p:pic>
      <p:sp>
        <p:nvSpPr>
          <p:cNvPr id="41988" name="Szövegdoboz 5"/>
          <p:cNvSpPr txBox="1">
            <a:spLocks noChangeArrowheads="1"/>
          </p:cNvSpPr>
          <p:nvPr/>
        </p:nvSpPr>
        <p:spPr bwMode="auto">
          <a:xfrm>
            <a:off x="1116013" y="5516563"/>
            <a:ext cx="2303462" cy="369887"/>
          </a:xfrm>
          <a:prstGeom prst="rect">
            <a:avLst/>
          </a:prstGeom>
          <a:noFill/>
          <a:ln w="9525">
            <a:noFill/>
            <a:miter lim="800000"/>
            <a:headEnd/>
            <a:tailEnd/>
          </a:ln>
        </p:spPr>
        <p:txBody>
          <a:bodyPr>
            <a:spAutoFit/>
          </a:bodyPr>
          <a:lstStyle/>
          <a:p>
            <a:r>
              <a:rPr lang="hu-HU">
                <a:latin typeface="Calibri" pitchFamily="34" charset="0"/>
              </a:rPr>
              <a:t>Lake Apopka (Florida)</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p:cNvPicPr>
            <a:picLocks noChangeAspect="1" noChangeArrowheads="1"/>
          </p:cNvPicPr>
          <p:nvPr/>
        </p:nvPicPr>
        <p:blipFill>
          <a:blip r:embed="rId2"/>
          <a:srcRect/>
          <a:stretch>
            <a:fillRect/>
          </a:stretch>
        </p:blipFill>
        <p:spPr bwMode="auto">
          <a:xfrm>
            <a:off x="11113" y="385763"/>
            <a:ext cx="9078912" cy="6165850"/>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2"/>
          <p:cNvPicPr>
            <a:picLocks noChangeAspect="1" noChangeArrowheads="1"/>
          </p:cNvPicPr>
          <p:nvPr/>
        </p:nvPicPr>
        <p:blipFill>
          <a:blip r:embed="rId2"/>
          <a:srcRect/>
          <a:stretch>
            <a:fillRect/>
          </a:stretch>
        </p:blipFill>
        <p:spPr bwMode="auto">
          <a:xfrm>
            <a:off x="17463" y="549275"/>
            <a:ext cx="9126537" cy="2663825"/>
          </a:xfrm>
          <a:prstGeom prst="rect">
            <a:avLst/>
          </a:prstGeom>
          <a:noFill/>
          <a:ln w="9525">
            <a:noFill/>
            <a:miter lim="800000"/>
            <a:headEnd/>
            <a:tailEnd/>
          </a:ln>
        </p:spPr>
      </p:pic>
      <p:pic>
        <p:nvPicPr>
          <p:cNvPr id="44034" name="Picture 3"/>
          <p:cNvPicPr>
            <a:picLocks noChangeAspect="1" noChangeArrowheads="1"/>
          </p:cNvPicPr>
          <p:nvPr/>
        </p:nvPicPr>
        <p:blipFill>
          <a:blip r:embed="rId3"/>
          <a:srcRect/>
          <a:stretch>
            <a:fillRect/>
          </a:stretch>
        </p:blipFill>
        <p:spPr bwMode="auto">
          <a:xfrm>
            <a:off x="3203849" y="3403056"/>
            <a:ext cx="5535340" cy="3146970"/>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églalap 1"/>
          <p:cNvSpPr>
            <a:spLocks noChangeArrowheads="1"/>
          </p:cNvSpPr>
          <p:nvPr/>
        </p:nvSpPr>
        <p:spPr bwMode="auto">
          <a:xfrm>
            <a:off x="323850" y="1133475"/>
            <a:ext cx="8496300" cy="5724525"/>
          </a:xfrm>
          <a:prstGeom prst="rect">
            <a:avLst/>
          </a:prstGeom>
          <a:noFill/>
          <a:ln w="9525">
            <a:noFill/>
            <a:miter lim="800000"/>
            <a:headEnd/>
            <a:tailEnd/>
          </a:ln>
        </p:spPr>
        <p:txBody>
          <a:bodyPr>
            <a:spAutoFit/>
          </a:bodyPr>
          <a:lstStyle/>
          <a:p>
            <a:r>
              <a:rPr lang="en-US">
                <a:latin typeface="Calibri" pitchFamily="34" charset="0"/>
              </a:rPr>
              <a:t>Washington Post Staff Writer </a:t>
            </a:r>
            <a:br>
              <a:rPr lang="en-US">
                <a:latin typeface="Calibri" pitchFamily="34" charset="0"/>
              </a:rPr>
            </a:br>
            <a:r>
              <a:rPr lang="en-US">
                <a:latin typeface="Calibri" pitchFamily="34" charset="0"/>
              </a:rPr>
              <a:t>Saturday, September 16, </a:t>
            </a:r>
            <a:r>
              <a:rPr lang="en-US" b="1">
                <a:solidFill>
                  <a:srgbClr val="FF0000"/>
                </a:solidFill>
                <a:latin typeface="Calibri" pitchFamily="34" charset="0"/>
              </a:rPr>
              <a:t>2006</a:t>
            </a:r>
            <a:endParaRPr lang="hu-HU" b="1">
              <a:solidFill>
                <a:srgbClr val="FF0000"/>
              </a:solidFill>
              <a:latin typeface="Calibri" pitchFamily="34" charset="0"/>
            </a:endParaRPr>
          </a:p>
          <a:p>
            <a:r>
              <a:rPr lang="en-US">
                <a:latin typeface="Calibri" pitchFamily="34" charset="0"/>
              </a:rPr>
              <a:t> </a:t>
            </a:r>
          </a:p>
          <a:p>
            <a:pPr algn="just"/>
            <a:r>
              <a:rPr lang="en-US" sz="2400">
                <a:latin typeface="Calibri" pitchFamily="34" charset="0"/>
              </a:rPr>
              <a:t>The World Health Organization reversed a 30-year-old policy yesterday and declared its support for indoor use of the pesticide DDT to control mosquitoes in regions where malaria is a major health problem. </a:t>
            </a:r>
            <a:endParaRPr lang="hu-HU" sz="2400">
              <a:latin typeface="Calibri" pitchFamily="34" charset="0"/>
            </a:endParaRPr>
          </a:p>
          <a:p>
            <a:pPr algn="just"/>
            <a:endParaRPr lang="hu-HU" sz="2400">
              <a:latin typeface="Calibri" pitchFamily="34" charset="0"/>
            </a:endParaRPr>
          </a:p>
          <a:p>
            <a:pPr algn="just"/>
            <a:r>
              <a:rPr lang="en-US" sz="2400">
                <a:latin typeface="Calibri" pitchFamily="34" charset="0"/>
              </a:rPr>
              <a:t>About 1 million people die each year of malaria, most of them African children under age 5.</a:t>
            </a:r>
            <a:endParaRPr lang="hu-HU" sz="2400">
              <a:latin typeface="Calibri" pitchFamily="34" charset="0"/>
            </a:endParaRPr>
          </a:p>
          <a:p>
            <a:pPr algn="just"/>
            <a:endParaRPr lang="hu-HU" sz="2400">
              <a:latin typeface="Calibri" pitchFamily="34" charset="0"/>
            </a:endParaRPr>
          </a:p>
          <a:p>
            <a:pPr algn="just"/>
            <a:r>
              <a:rPr lang="en-US" sz="2400">
                <a:latin typeface="Calibri" pitchFamily="34" charset="0"/>
              </a:rPr>
              <a:t>The most famous pesticide in the world, DDT has few if any adverse effects in human beings. Its chief hazard is that it persists in the environment for years. Widespread agricultural use of DDT in the 1950s and 1960s caused the thinning of bird eggshells and the steep decline in the population of some species.</a:t>
            </a:r>
          </a:p>
        </p:txBody>
      </p:sp>
      <p:sp>
        <p:nvSpPr>
          <p:cNvPr id="45058" name="AutoShape 2" descr="http://upload.wikimedia.org/wikipedia/commons/9/93/The_Logo_of_The_Washington_Post_Newspaper.svg"/>
          <p:cNvSpPr>
            <a:spLocks noChangeAspect="1" noChangeArrowheads="1"/>
          </p:cNvSpPr>
          <p:nvPr/>
        </p:nvSpPr>
        <p:spPr bwMode="auto">
          <a:xfrm>
            <a:off x="155575" y="-296863"/>
            <a:ext cx="4105275" cy="628651"/>
          </a:xfrm>
          <a:prstGeom prst="rect">
            <a:avLst/>
          </a:prstGeom>
          <a:noFill/>
          <a:ln w="9525">
            <a:noFill/>
            <a:miter lim="800000"/>
            <a:headEnd/>
            <a:tailEnd/>
          </a:ln>
        </p:spPr>
        <p:txBody>
          <a:bodyPr/>
          <a:lstStyle/>
          <a:p>
            <a:endParaRPr lang="hu-HU">
              <a:latin typeface="Calibri" pitchFamily="34" charset="0"/>
            </a:endParaRPr>
          </a:p>
        </p:txBody>
      </p:sp>
      <p:sp>
        <p:nvSpPr>
          <p:cNvPr id="45059" name="AutoShape 4" descr="http://upload.wikimedia.org/wikipedia/commons/9/93/The_Logo_of_The_Washington_Post_Newspaper.svg"/>
          <p:cNvSpPr>
            <a:spLocks noChangeAspect="1" noChangeArrowheads="1"/>
          </p:cNvSpPr>
          <p:nvPr/>
        </p:nvSpPr>
        <p:spPr bwMode="auto">
          <a:xfrm>
            <a:off x="155575" y="-296863"/>
            <a:ext cx="4105275" cy="628651"/>
          </a:xfrm>
          <a:prstGeom prst="rect">
            <a:avLst/>
          </a:prstGeom>
          <a:noFill/>
          <a:ln w="9525">
            <a:noFill/>
            <a:miter lim="800000"/>
            <a:headEnd/>
            <a:tailEnd/>
          </a:ln>
        </p:spPr>
        <p:txBody>
          <a:bodyPr/>
          <a:lstStyle/>
          <a:p>
            <a:endParaRPr lang="hu-HU">
              <a:latin typeface="Calibri" pitchFamily="34" charset="0"/>
            </a:endParaRPr>
          </a:p>
        </p:txBody>
      </p:sp>
      <p:sp>
        <p:nvSpPr>
          <p:cNvPr id="45060" name="AutoShape 6" descr="http://upload.wikimedia.org/wikipedia/commons/9/93/The_Logo_of_The_Washington_Post_Newspaper.svg"/>
          <p:cNvSpPr>
            <a:spLocks noChangeAspect="1" noChangeArrowheads="1"/>
          </p:cNvSpPr>
          <p:nvPr/>
        </p:nvSpPr>
        <p:spPr bwMode="auto">
          <a:xfrm>
            <a:off x="155575" y="-296863"/>
            <a:ext cx="4105275" cy="628651"/>
          </a:xfrm>
          <a:prstGeom prst="rect">
            <a:avLst/>
          </a:prstGeom>
          <a:noFill/>
          <a:ln w="9525">
            <a:noFill/>
            <a:miter lim="800000"/>
            <a:headEnd/>
            <a:tailEnd/>
          </a:ln>
        </p:spPr>
        <p:txBody>
          <a:bodyPr/>
          <a:lstStyle/>
          <a:p>
            <a:endParaRPr lang="hu-HU">
              <a:latin typeface="Calibri" pitchFamily="34" charset="0"/>
            </a:endParaRPr>
          </a:p>
        </p:txBody>
      </p:sp>
      <p:sp>
        <p:nvSpPr>
          <p:cNvPr id="45061" name="AutoShape 8" descr="http://upload.wikimedia.org/wikipedia/commons/9/93/The_Logo_of_The_Washington_Post_Newspaper.svg"/>
          <p:cNvSpPr>
            <a:spLocks noChangeAspect="1" noChangeArrowheads="1"/>
          </p:cNvSpPr>
          <p:nvPr/>
        </p:nvSpPr>
        <p:spPr bwMode="auto">
          <a:xfrm>
            <a:off x="155575" y="-296863"/>
            <a:ext cx="4105275" cy="628651"/>
          </a:xfrm>
          <a:prstGeom prst="rect">
            <a:avLst/>
          </a:prstGeom>
          <a:noFill/>
          <a:ln w="9525">
            <a:noFill/>
            <a:miter lim="800000"/>
            <a:headEnd/>
            <a:tailEnd/>
          </a:ln>
        </p:spPr>
        <p:txBody>
          <a:bodyPr/>
          <a:lstStyle/>
          <a:p>
            <a:endParaRPr lang="hu-HU">
              <a:latin typeface="Calibri" pitchFamily="34" charset="0"/>
            </a:endParaRPr>
          </a:p>
        </p:txBody>
      </p:sp>
      <p:pic>
        <p:nvPicPr>
          <p:cNvPr id="45062" name="Picture 4" descr="File:The Logo of The Washington Post Newspaper.svg"/>
          <p:cNvPicPr>
            <a:picLocks noChangeAspect="1" noChangeArrowheads="1"/>
          </p:cNvPicPr>
          <p:nvPr/>
        </p:nvPicPr>
        <p:blipFill>
          <a:blip r:embed="rId3"/>
          <a:srcRect/>
          <a:stretch>
            <a:fillRect/>
          </a:stretch>
        </p:blipFill>
        <p:spPr bwMode="auto">
          <a:xfrm>
            <a:off x="900113" y="44450"/>
            <a:ext cx="7620000" cy="1171575"/>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Cím 1"/>
          <p:cNvSpPr>
            <a:spLocks noGrp="1"/>
          </p:cNvSpPr>
          <p:nvPr>
            <p:ph type="ctrTitle"/>
          </p:nvPr>
        </p:nvSpPr>
        <p:spPr/>
        <p:txBody>
          <a:bodyPr/>
          <a:lstStyle/>
          <a:p>
            <a:pPr eaLnBrk="1" hangingPunct="1"/>
            <a:r>
              <a:rPr lang="hu-HU" smtClean="0"/>
              <a:t>3. Endokrine Disruptoren</a:t>
            </a:r>
          </a:p>
        </p:txBody>
      </p:sp>
      <p:sp>
        <p:nvSpPr>
          <p:cNvPr id="3" name="Alcím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hu-HU"/>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Cím 1"/>
          <p:cNvSpPr>
            <a:spLocks noGrp="1"/>
          </p:cNvSpPr>
          <p:nvPr>
            <p:ph type="title"/>
          </p:nvPr>
        </p:nvSpPr>
        <p:spPr/>
        <p:txBody>
          <a:bodyPr/>
          <a:lstStyle/>
          <a:p>
            <a:pPr eaLnBrk="1" hangingPunct="1"/>
            <a:r>
              <a:rPr lang="hu-HU" smtClean="0"/>
              <a:t>Kongenitale Anomalien</a:t>
            </a:r>
          </a:p>
        </p:txBody>
      </p:sp>
      <p:sp>
        <p:nvSpPr>
          <p:cNvPr id="3" name="Tartalom helye 2"/>
          <p:cNvSpPr>
            <a:spLocks noGrp="1"/>
          </p:cNvSpPr>
          <p:nvPr>
            <p:ph idx="1"/>
          </p:nvPr>
        </p:nvSpPr>
        <p:spPr/>
        <p:txBody>
          <a:bodyPr rtlCol="0">
            <a:normAutofit lnSpcReduction="10000"/>
          </a:bodyPr>
          <a:lstStyle/>
          <a:p>
            <a:pPr eaLnBrk="1" fontAlgn="auto" hangingPunct="1">
              <a:spcAft>
                <a:spcPts val="0"/>
              </a:spcAft>
              <a:buFont typeface="Arial" pitchFamily="34" charset="0"/>
              <a:buChar char="•"/>
              <a:defRPr/>
            </a:pPr>
            <a:r>
              <a:rPr lang="hu-HU" dirty="0" err="1" smtClean="0"/>
              <a:t>Anomalien</a:t>
            </a:r>
            <a:r>
              <a:rPr lang="hu-HU" dirty="0" smtClean="0"/>
              <a:t> mit </a:t>
            </a:r>
            <a:r>
              <a:rPr lang="hu-HU" dirty="0" err="1" smtClean="0"/>
              <a:t>genetischer</a:t>
            </a:r>
            <a:r>
              <a:rPr lang="hu-HU" dirty="0" smtClean="0"/>
              <a:t> </a:t>
            </a:r>
            <a:r>
              <a:rPr lang="hu-HU" dirty="0" err="1" smtClean="0"/>
              <a:t>Hintergrund</a:t>
            </a:r>
            <a:r>
              <a:rPr lang="hu-HU" dirty="0" smtClean="0"/>
              <a:t>: </a:t>
            </a:r>
            <a:r>
              <a:rPr lang="hu-HU" b="1" dirty="0" err="1" smtClean="0"/>
              <a:t>Malformation</a:t>
            </a:r>
            <a:endParaRPr lang="hu-HU" b="1" dirty="0" smtClean="0"/>
          </a:p>
          <a:p>
            <a:pPr eaLnBrk="1" fontAlgn="auto" hangingPunct="1">
              <a:spcAft>
                <a:spcPts val="0"/>
              </a:spcAft>
              <a:buFont typeface="Arial" pitchFamily="34" charset="0"/>
              <a:buChar char="•"/>
              <a:defRPr/>
            </a:pPr>
            <a:r>
              <a:rPr lang="hu-HU" dirty="0" err="1" smtClean="0"/>
              <a:t>Anomalien</a:t>
            </a:r>
            <a:r>
              <a:rPr lang="hu-HU" dirty="0" smtClean="0"/>
              <a:t> mit </a:t>
            </a:r>
            <a:r>
              <a:rPr lang="hu-HU" dirty="0" err="1" smtClean="0"/>
              <a:t>exogener</a:t>
            </a:r>
            <a:r>
              <a:rPr lang="hu-HU" dirty="0" smtClean="0"/>
              <a:t> </a:t>
            </a:r>
            <a:r>
              <a:rPr lang="hu-HU" dirty="0" err="1" smtClean="0"/>
              <a:t>Hintergrund</a:t>
            </a:r>
            <a:r>
              <a:rPr lang="hu-HU" dirty="0" smtClean="0"/>
              <a:t> (</a:t>
            </a:r>
            <a:r>
              <a:rPr lang="hu-HU" dirty="0" err="1" smtClean="0"/>
              <a:t>Infektion</a:t>
            </a:r>
            <a:r>
              <a:rPr lang="hu-HU" dirty="0" smtClean="0"/>
              <a:t>, </a:t>
            </a:r>
            <a:r>
              <a:rPr lang="hu-HU" dirty="0" err="1" smtClean="0"/>
              <a:t>Arzneimitteln</a:t>
            </a:r>
            <a:r>
              <a:rPr lang="hu-HU" dirty="0" smtClean="0"/>
              <a:t>, </a:t>
            </a:r>
            <a:r>
              <a:rPr lang="hu-HU" dirty="0" err="1" smtClean="0"/>
              <a:t>Chemikalien</a:t>
            </a:r>
            <a:r>
              <a:rPr lang="hu-HU" dirty="0" smtClean="0"/>
              <a:t>, </a:t>
            </a:r>
            <a:r>
              <a:rPr lang="hu-HU" dirty="0" err="1" smtClean="0"/>
              <a:t>Wärme</a:t>
            </a:r>
            <a:r>
              <a:rPr lang="hu-HU" dirty="0" smtClean="0"/>
              <a:t>): </a:t>
            </a:r>
            <a:r>
              <a:rPr lang="hu-HU" b="1" dirty="0" err="1" smtClean="0"/>
              <a:t>Disruption</a:t>
            </a:r>
            <a:endParaRPr lang="hu-HU" b="1" dirty="0" smtClean="0"/>
          </a:p>
          <a:p>
            <a:pPr eaLnBrk="1" fontAlgn="auto" hangingPunct="1">
              <a:spcAft>
                <a:spcPts val="0"/>
              </a:spcAft>
              <a:buFont typeface="Arial" pitchFamily="34" charset="0"/>
              <a:buChar char="•"/>
              <a:defRPr/>
            </a:pPr>
            <a:r>
              <a:rPr lang="hu-HU" dirty="0" err="1" smtClean="0"/>
              <a:t>Chemische</a:t>
            </a:r>
            <a:r>
              <a:rPr lang="hu-HU" dirty="0" smtClean="0"/>
              <a:t> </a:t>
            </a:r>
            <a:r>
              <a:rPr lang="hu-HU" dirty="0" err="1" smtClean="0"/>
              <a:t>Faktoren</a:t>
            </a:r>
            <a:r>
              <a:rPr lang="hu-HU" dirty="0" smtClean="0"/>
              <a:t>, </a:t>
            </a:r>
            <a:r>
              <a:rPr lang="hu-HU" dirty="0" err="1" smtClean="0"/>
              <a:t>verantwortlich</a:t>
            </a:r>
            <a:r>
              <a:rPr lang="hu-HU" dirty="0" smtClean="0"/>
              <a:t> </a:t>
            </a:r>
            <a:r>
              <a:rPr lang="hu-HU" dirty="0" err="1" smtClean="0"/>
              <a:t>für</a:t>
            </a:r>
            <a:r>
              <a:rPr lang="hu-HU" dirty="0" smtClean="0"/>
              <a:t> </a:t>
            </a:r>
            <a:r>
              <a:rPr lang="hu-HU" dirty="0" err="1" smtClean="0"/>
              <a:t>Malformation</a:t>
            </a:r>
            <a:r>
              <a:rPr lang="hu-HU" dirty="0" smtClean="0"/>
              <a:t>: </a:t>
            </a:r>
            <a:r>
              <a:rPr lang="hu-HU" b="1" dirty="0" err="1" smtClean="0"/>
              <a:t>Mutagene</a:t>
            </a:r>
            <a:endParaRPr lang="hu-HU" b="1" dirty="0" smtClean="0"/>
          </a:p>
          <a:p>
            <a:pPr eaLnBrk="1" fontAlgn="auto" hangingPunct="1">
              <a:spcAft>
                <a:spcPts val="0"/>
              </a:spcAft>
              <a:buFont typeface="Arial" pitchFamily="34" charset="0"/>
              <a:buChar char="•"/>
              <a:defRPr/>
            </a:pPr>
            <a:r>
              <a:rPr lang="hu-HU" dirty="0" err="1" smtClean="0"/>
              <a:t>Chemische</a:t>
            </a:r>
            <a:r>
              <a:rPr lang="hu-HU" dirty="0" smtClean="0"/>
              <a:t> </a:t>
            </a:r>
            <a:r>
              <a:rPr lang="hu-HU" dirty="0" err="1" smtClean="0"/>
              <a:t>Faktoren</a:t>
            </a:r>
            <a:r>
              <a:rPr lang="hu-HU" dirty="0" smtClean="0"/>
              <a:t>, </a:t>
            </a:r>
            <a:r>
              <a:rPr lang="hu-HU" dirty="0" err="1" smtClean="0"/>
              <a:t>verantwortlich</a:t>
            </a:r>
            <a:r>
              <a:rPr lang="hu-HU" dirty="0" smtClean="0"/>
              <a:t> </a:t>
            </a:r>
            <a:r>
              <a:rPr lang="hu-HU" dirty="0" err="1" smtClean="0"/>
              <a:t>für</a:t>
            </a:r>
            <a:r>
              <a:rPr lang="hu-HU" dirty="0" smtClean="0"/>
              <a:t> </a:t>
            </a:r>
            <a:r>
              <a:rPr lang="hu-HU" dirty="0" err="1" smtClean="0"/>
              <a:t>Disruption</a:t>
            </a:r>
            <a:r>
              <a:rPr lang="hu-HU" dirty="0" smtClean="0"/>
              <a:t>: </a:t>
            </a:r>
            <a:r>
              <a:rPr lang="hu-HU" b="1" dirty="0" err="1" smtClean="0"/>
              <a:t>Teratogene</a:t>
            </a:r>
            <a:endParaRPr lang="hu-HU" b="1"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2"/>
          <p:cNvPicPr>
            <a:picLocks noChangeAspect="1" noChangeArrowheads="1"/>
          </p:cNvPicPr>
          <p:nvPr/>
        </p:nvPicPr>
        <p:blipFill>
          <a:blip r:embed="rId2"/>
          <a:srcRect/>
          <a:stretch>
            <a:fillRect/>
          </a:stretch>
        </p:blipFill>
        <p:spPr bwMode="auto">
          <a:xfrm>
            <a:off x="323850" y="620713"/>
            <a:ext cx="8248650" cy="2520950"/>
          </a:xfrm>
          <a:prstGeom prst="rect">
            <a:avLst/>
          </a:prstGeom>
          <a:noFill/>
          <a:ln w="9525">
            <a:noFill/>
            <a:miter lim="800000"/>
            <a:headEnd/>
            <a:tailEnd/>
          </a:ln>
        </p:spPr>
      </p:pic>
      <p:grpSp>
        <p:nvGrpSpPr>
          <p:cNvPr id="49154" name="Csoportba foglalás 8"/>
          <p:cNvGrpSpPr>
            <a:grpSpLocks/>
          </p:cNvGrpSpPr>
          <p:nvPr/>
        </p:nvGrpSpPr>
        <p:grpSpPr bwMode="auto">
          <a:xfrm>
            <a:off x="3492500" y="6021388"/>
            <a:ext cx="5327650" cy="431800"/>
            <a:chOff x="3347864" y="5733256"/>
            <a:chExt cx="5328592" cy="432048"/>
          </a:xfrm>
        </p:grpSpPr>
        <p:sp>
          <p:nvSpPr>
            <p:cNvPr id="7" name="Téglalap 6"/>
            <p:cNvSpPr/>
            <p:nvPr/>
          </p:nvSpPr>
          <p:spPr>
            <a:xfrm>
              <a:off x="3347864" y="5733256"/>
              <a:ext cx="5328592"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u-HU"/>
            </a:p>
          </p:txBody>
        </p:sp>
        <p:grpSp>
          <p:nvGrpSpPr>
            <p:cNvPr id="49157" name="Csoportba foglalás 4"/>
            <p:cNvGrpSpPr>
              <a:grpSpLocks/>
            </p:cNvGrpSpPr>
            <p:nvPr/>
          </p:nvGrpSpPr>
          <p:grpSpPr bwMode="auto">
            <a:xfrm>
              <a:off x="3419872" y="5805264"/>
              <a:ext cx="5208837" cy="313002"/>
              <a:chOff x="683568" y="3429000"/>
              <a:chExt cx="5208837" cy="313002"/>
            </a:xfrm>
          </p:grpSpPr>
          <p:pic>
            <p:nvPicPr>
              <p:cNvPr id="49158" name="Picture 3"/>
              <p:cNvPicPr>
                <a:picLocks noChangeAspect="1" noChangeArrowheads="1"/>
              </p:cNvPicPr>
              <p:nvPr/>
            </p:nvPicPr>
            <p:blipFill>
              <a:blip r:embed="rId3"/>
              <a:srcRect/>
              <a:stretch>
                <a:fillRect/>
              </a:stretch>
            </p:blipFill>
            <p:spPr bwMode="auto">
              <a:xfrm>
                <a:off x="683568" y="3429000"/>
                <a:ext cx="2514600" cy="276225"/>
              </a:xfrm>
              <a:prstGeom prst="rect">
                <a:avLst/>
              </a:prstGeom>
              <a:noFill/>
              <a:ln w="9525">
                <a:noFill/>
                <a:miter lim="800000"/>
                <a:headEnd/>
                <a:tailEnd/>
              </a:ln>
            </p:spPr>
          </p:pic>
          <p:pic>
            <p:nvPicPr>
              <p:cNvPr id="49159" name="Picture 4"/>
              <p:cNvPicPr>
                <a:picLocks noChangeAspect="1" noChangeArrowheads="1"/>
              </p:cNvPicPr>
              <p:nvPr/>
            </p:nvPicPr>
            <p:blipFill>
              <a:blip r:embed="rId4"/>
              <a:srcRect/>
              <a:stretch>
                <a:fillRect/>
              </a:stretch>
            </p:blipFill>
            <p:spPr bwMode="auto">
              <a:xfrm>
                <a:off x="3139680" y="3437202"/>
                <a:ext cx="2752725" cy="304800"/>
              </a:xfrm>
              <a:prstGeom prst="rect">
                <a:avLst/>
              </a:prstGeom>
              <a:noFill/>
              <a:ln w="9525">
                <a:noFill/>
                <a:miter lim="800000"/>
                <a:headEnd/>
                <a:tailEnd/>
              </a:ln>
            </p:spPr>
          </p:pic>
        </p:grpSp>
      </p:grpSp>
      <p:sp>
        <p:nvSpPr>
          <p:cNvPr id="49155" name="Szövegdoboz 5"/>
          <p:cNvSpPr txBox="1">
            <a:spLocks noChangeArrowheads="1"/>
          </p:cNvSpPr>
          <p:nvPr/>
        </p:nvSpPr>
        <p:spPr bwMode="auto">
          <a:xfrm>
            <a:off x="179388" y="4006850"/>
            <a:ext cx="8820150" cy="646113"/>
          </a:xfrm>
          <a:prstGeom prst="rect">
            <a:avLst/>
          </a:prstGeom>
          <a:noFill/>
          <a:ln w="9525">
            <a:noFill/>
            <a:miter lim="800000"/>
            <a:headEnd/>
            <a:tailEnd/>
          </a:ln>
        </p:spPr>
        <p:txBody>
          <a:bodyPr>
            <a:spAutoFit/>
          </a:bodyPr>
          <a:lstStyle/>
          <a:p>
            <a:r>
              <a:rPr lang="hu-HU" sz="3600" b="1">
                <a:latin typeface="Calibri" pitchFamily="34" charset="0"/>
              </a:rPr>
              <a:t>Endocrine disruptors, endokrine Disruptoren</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p:cNvSpPr>
          <p:nvPr>
            <p:ph type="title"/>
          </p:nvPr>
        </p:nvSpPr>
        <p:spPr/>
        <p:txBody>
          <a:bodyPr/>
          <a:lstStyle/>
          <a:p>
            <a:r>
              <a:rPr lang="hu-HU" smtClean="0"/>
              <a:t>Endokrine Disruptoren</a:t>
            </a:r>
          </a:p>
        </p:txBody>
      </p:sp>
      <p:sp>
        <p:nvSpPr>
          <p:cNvPr id="107523" name="Rectangle 3"/>
          <p:cNvSpPr>
            <a:spLocks noGrp="1"/>
          </p:cNvSpPr>
          <p:nvPr>
            <p:ph type="body" idx="1"/>
          </p:nvPr>
        </p:nvSpPr>
        <p:spPr/>
        <p:txBody>
          <a:bodyPr/>
          <a:lstStyle/>
          <a:p>
            <a:pPr>
              <a:lnSpc>
                <a:spcPct val="90000"/>
              </a:lnSpc>
              <a:buFont typeface="Arial" charset="0"/>
              <a:buNone/>
            </a:pPr>
            <a:r>
              <a:rPr lang="hu-HU" sz="2400" dirty="0" err="1" smtClean="0"/>
              <a:t>Industrielle</a:t>
            </a:r>
            <a:r>
              <a:rPr lang="hu-HU" sz="2400" dirty="0" smtClean="0"/>
              <a:t> (</a:t>
            </a:r>
            <a:r>
              <a:rPr lang="hu-HU" sz="2400" dirty="0" err="1" smtClean="0"/>
              <a:t>synthetische</a:t>
            </a:r>
            <a:r>
              <a:rPr lang="hu-HU" sz="2400" dirty="0" smtClean="0"/>
              <a:t>) </a:t>
            </a:r>
            <a:r>
              <a:rPr lang="hu-HU" sz="2400" dirty="0" err="1" smtClean="0"/>
              <a:t>Stoffe</a:t>
            </a:r>
            <a:r>
              <a:rPr lang="hu-HU" sz="2400" dirty="0" smtClean="0"/>
              <a:t>, </a:t>
            </a:r>
          </a:p>
          <a:p>
            <a:pPr>
              <a:lnSpc>
                <a:spcPct val="90000"/>
              </a:lnSpc>
            </a:pPr>
            <a:r>
              <a:rPr lang="hu-HU" sz="2400" dirty="0" err="1" smtClean="0"/>
              <a:t>die</a:t>
            </a:r>
            <a:r>
              <a:rPr lang="hu-HU" sz="2400" dirty="0" smtClean="0"/>
              <a:t> mit </a:t>
            </a:r>
            <a:r>
              <a:rPr lang="hu-HU" sz="2400" dirty="0" err="1" smtClean="0"/>
              <a:t>einem</a:t>
            </a:r>
            <a:r>
              <a:rPr lang="hu-HU" sz="2400" dirty="0" smtClean="0"/>
              <a:t> Hormon </a:t>
            </a:r>
            <a:r>
              <a:rPr lang="hu-HU" sz="2400" dirty="0" err="1" smtClean="0"/>
              <a:t>analogerweise</a:t>
            </a:r>
            <a:r>
              <a:rPr lang="hu-HU" sz="2400" dirty="0" smtClean="0"/>
              <a:t> </a:t>
            </a:r>
            <a:r>
              <a:rPr lang="hu-HU" sz="2400" dirty="0" err="1" smtClean="0"/>
              <a:t>wirken</a:t>
            </a:r>
            <a:r>
              <a:rPr lang="hu-HU" sz="2400" dirty="0" smtClean="0"/>
              <a:t> (</a:t>
            </a:r>
            <a:r>
              <a:rPr lang="hu-HU" sz="2400" b="1" dirty="0" err="1" smtClean="0"/>
              <a:t>agonisten</a:t>
            </a:r>
            <a:r>
              <a:rPr lang="hu-HU" sz="2400" dirty="0" smtClean="0"/>
              <a:t>, </a:t>
            </a:r>
            <a:r>
              <a:rPr lang="hu-HU" sz="2400" dirty="0" err="1" smtClean="0"/>
              <a:t>wie</a:t>
            </a:r>
            <a:r>
              <a:rPr lang="hu-HU" sz="2400" dirty="0" smtClean="0"/>
              <a:t> </a:t>
            </a:r>
            <a:r>
              <a:rPr lang="hu-HU" sz="2400" dirty="0" err="1" smtClean="0"/>
              <a:t>zB</a:t>
            </a:r>
            <a:r>
              <a:rPr lang="hu-HU" sz="2400" dirty="0" smtClean="0"/>
              <a:t> DES)</a:t>
            </a:r>
          </a:p>
          <a:p>
            <a:pPr>
              <a:lnSpc>
                <a:spcPct val="90000"/>
              </a:lnSpc>
            </a:pPr>
            <a:r>
              <a:rPr lang="hu-HU" sz="2400" dirty="0" err="1" smtClean="0"/>
              <a:t>die</a:t>
            </a:r>
            <a:r>
              <a:rPr lang="hu-HU" sz="2400" dirty="0" smtClean="0"/>
              <a:t> </a:t>
            </a:r>
            <a:r>
              <a:rPr lang="hu-HU" sz="2400" b="1" dirty="0" err="1" smtClean="0"/>
              <a:t>antagonistisch</a:t>
            </a:r>
            <a:r>
              <a:rPr lang="hu-HU" sz="2400" dirty="0" smtClean="0"/>
              <a:t> </a:t>
            </a:r>
            <a:r>
              <a:rPr lang="hu-HU" sz="2400" dirty="0" err="1" smtClean="0"/>
              <a:t>wirken</a:t>
            </a:r>
            <a:r>
              <a:rPr lang="hu-HU" sz="2400" dirty="0" smtClean="0"/>
              <a:t>, </a:t>
            </a:r>
            <a:r>
              <a:rPr lang="hu-HU" sz="2400" dirty="0" err="1" smtClean="0"/>
              <a:t>wie</a:t>
            </a:r>
            <a:r>
              <a:rPr lang="hu-HU" sz="2400" dirty="0" smtClean="0"/>
              <a:t> DDE, </a:t>
            </a:r>
            <a:r>
              <a:rPr lang="hu-HU" sz="2400" dirty="0" err="1" smtClean="0"/>
              <a:t>als</a:t>
            </a:r>
            <a:r>
              <a:rPr lang="hu-HU" sz="2400" dirty="0" smtClean="0"/>
              <a:t> </a:t>
            </a:r>
            <a:r>
              <a:rPr lang="hu-HU" sz="2400" dirty="0" err="1" smtClean="0"/>
              <a:t>anti-androgen</a:t>
            </a:r>
            <a:r>
              <a:rPr lang="hu-HU" sz="2400" dirty="0" smtClean="0"/>
              <a:t>,</a:t>
            </a:r>
          </a:p>
          <a:p>
            <a:pPr>
              <a:lnSpc>
                <a:spcPct val="90000"/>
              </a:lnSpc>
            </a:pPr>
            <a:r>
              <a:rPr lang="hu-HU" sz="2400" dirty="0" err="1" smtClean="0"/>
              <a:t>die</a:t>
            </a:r>
            <a:r>
              <a:rPr lang="hu-HU" sz="2400" dirty="0" smtClean="0"/>
              <a:t> </a:t>
            </a:r>
            <a:r>
              <a:rPr lang="hu-HU" sz="2400" dirty="0" err="1" smtClean="0"/>
              <a:t>endogene</a:t>
            </a:r>
            <a:r>
              <a:rPr lang="hu-HU" sz="2400" dirty="0" smtClean="0"/>
              <a:t> </a:t>
            </a:r>
            <a:r>
              <a:rPr lang="hu-HU" sz="2400" b="1" dirty="0" err="1" smtClean="0"/>
              <a:t>Hormonsynthese</a:t>
            </a:r>
            <a:r>
              <a:rPr lang="hu-HU" sz="2400" dirty="0" smtClean="0"/>
              <a:t> </a:t>
            </a:r>
            <a:r>
              <a:rPr lang="hu-HU" sz="2400" dirty="0" err="1" smtClean="0"/>
              <a:t>beeinflussen</a:t>
            </a:r>
            <a:r>
              <a:rPr lang="hu-HU" sz="2400" dirty="0" smtClean="0"/>
              <a:t>, </a:t>
            </a:r>
            <a:r>
              <a:rPr lang="hu-HU" sz="2400" dirty="0" err="1" smtClean="0"/>
              <a:t>wie</a:t>
            </a:r>
            <a:r>
              <a:rPr lang="hu-HU" sz="2400" dirty="0" smtClean="0"/>
              <a:t> </a:t>
            </a:r>
            <a:r>
              <a:rPr lang="hu-HU" sz="2400" dirty="0" err="1" smtClean="0"/>
              <a:t>Atrazin</a:t>
            </a:r>
            <a:r>
              <a:rPr lang="hu-HU" sz="2400" dirty="0" smtClean="0"/>
              <a:t> </a:t>
            </a:r>
            <a:r>
              <a:rPr lang="hu-HU" sz="2400" dirty="0" err="1" smtClean="0"/>
              <a:t>induziert</a:t>
            </a:r>
            <a:r>
              <a:rPr lang="hu-HU" sz="2400" dirty="0" smtClean="0"/>
              <a:t> </a:t>
            </a:r>
            <a:r>
              <a:rPr lang="hu-HU" sz="2400" dirty="0" err="1" smtClean="0"/>
              <a:t>Aromatase</a:t>
            </a:r>
            <a:r>
              <a:rPr lang="hu-HU" sz="2400" dirty="0" smtClean="0"/>
              <a:t>)</a:t>
            </a:r>
          </a:p>
          <a:p>
            <a:pPr>
              <a:lnSpc>
                <a:spcPct val="90000"/>
              </a:lnSpc>
            </a:pPr>
            <a:r>
              <a:rPr lang="hu-HU" sz="2400" dirty="0" err="1" smtClean="0"/>
              <a:t>die</a:t>
            </a:r>
            <a:r>
              <a:rPr lang="hu-HU" sz="2400" dirty="0" smtClean="0"/>
              <a:t> den </a:t>
            </a:r>
            <a:r>
              <a:rPr lang="hu-HU" sz="2400" dirty="0" err="1" smtClean="0"/>
              <a:t>Abbau</a:t>
            </a:r>
            <a:r>
              <a:rPr lang="hu-HU" sz="2400" dirty="0" smtClean="0"/>
              <a:t> </a:t>
            </a:r>
            <a:r>
              <a:rPr lang="hu-HU" sz="2400" dirty="0" err="1" smtClean="0"/>
              <a:t>oder</a:t>
            </a:r>
            <a:r>
              <a:rPr lang="hu-HU" sz="2400" dirty="0" smtClean="0"/>
              <a:t> </a:t>
            </a:r>
            <a:r>
              <a:rPr lang="hu-HU" sz="2400" dirty="0" err="1" smtClean="0"/>
              <a:t>Transport</a:t>
            </a:r>
            <a:r>
              <a:rPr lang="hu-HU" sz="2400" dirty="0" smtClean="0"/>
              <a:t> der </a:t>
            </a:r>
            <a:r>
              <a:rPr lang="hu-HU" sz="2400" dirty="0" err="1" smtClean="0"/>
              <a:t>Hormone</a:t>
            </a:r>
            <a:r>
              <a:rPr lang="hu-HU" sz="2400" dirty="0" smtClean="0"/>
              <a:t> </a:t>
            </a:r>
            <a:r>
              <a:rPr lang="hu-HU" sz="2400" dirty="0" err="1" smtClean="0"/>
              <a:t>beeinflussen</a:t>
            </a:r>
            <a:r>
              <a:rPr lang="hu-HU" sz="2400" dirty="0" smtClean="0"/>
              <a:t>, </a:t>
            </a:r>
            <a:r>
              <a:rPr lang="hu-HU" sz="2400" dirty="0" err="1" smtClean="0"/>
              <a:t>wie</a:t>
            </a:r>
            <a:r>
              <a:rPr lang="hu-HU" sz="2400" dirty="0" smtClean="0"/>
              <a:t> </a:t>
            </a:r>
            <a:r>
              <a:rPr lang="hu-HU" sz="2400" dirty="0" err="1" smtClean="0"/>
              <a:t>PCBs</a:t>
            </a:r>
            <a:r>
              <a:rPr lang="hu-HU" sz="2400" dirty="0" smtClean="0"/>
              <a:t> den </a:t>
            </a:r>
            <a:r>
              <a:rPr lang="hu-HU" sz="2400" b="1" dirty="0" err="1" smtClean="0"/>
              <a:t>Stoffwechsel</a:t>
            </a:r>
            <a:r>
              <a:rPr lang="hu-HU" sz="2400" dirty="0" smtClean="0"/>
              <a:t> der </a:t>
            </a:r>
            <a:r>
              <a:rPr lang="hu-HU" sz="2400" dirty="0" err="1" smtClean="0"/>
              <a:t>Schilddrüsenhormone</a:t>
            </a:r>
            <a:endParaRPr lang="hu-HU" sz="2400" dirty="0" smtClean="0"/>
          </a:p>
          <a:p>
            <a:pPr>
              <a:lnSpc>
                <a:spcPct val="90000"/>
              </a:lnSpc>
            </a:pPr>
            <a:r>
              <a:rPr lang="hu-HU" sz="2400" dirty="0" smtClean="0"/>
              <a:t> </a:t>
            </a:r>
            <a:r>
              <a:rPr lang="hu-HU" sz="2400" dirty="0" err="1" smtClean="0"/>
              <a:t>die</a:t>
            </a:r>
            <a:r>
              <a:rPr lang="hu-HU" sz="2400" dirty="0" smtClean="0"/>
              <a:t> </a:t>
            </a:r>
            <a:r>
              <a:rPr lang="hu-HU" sz="2400" dirty="0" err="1" smtClean="0"/>
              <a:t>bestimmte</a:t>
            </a:r>
            <a:r>
              <a:rPr lang="hu-HU" sz="2400" dirty="0" smtClean="0"/>
              <a:t> </a:t>
            </a:r>
            <a:r>
              <a:rPr lang="hu-HU" sz="2400" dirty="0" err="1" smtClean="0"/>
              <a:t>Organe</a:t>
            </a:r>
            <a:r>
              <a:rPr lang="hu-HU" sz="2400" dirty="0" smtClean="0"/>
              <a:t> </a:t>
            </a:r>
            <a:r>
              <a:rPr lang="hu-HU" sz="2400" dirty="0" err="1" smtClean="0"/>
              <a:t>mehr</a:t>
            </a:r>
            <a:r>
              <a:rPr lang="hu-HU" sz="2400" dirty="0" smtClean="0"/>
              <a:t> </a:t>
            </a:r>
            <a:r>
              <a:rPr lang="hu-HU" sz="2400" dirty="0" err="1" smtClean="0"/>
              <a:t>sensitiv</a:t>
            </a:r>
            <a:r>
              <a:rPr lang="hu-HU" sz="2400" dirty="0" smtClean="0"/>
              <a:t> </a:t>
            </a:r>
            <a:r>
              <a:rPr lang="hu-HU" sz="2400" dirty="0" err="1" smtClean="0"/>
              <a:t>machen</a:t>
            </a:r>
            <a:r>
              <a:rPr lang="hu-HU" sz="2400" dirty="0" smtClean="0"/>
              <a:t> </a:t>
            </a:r>
            <a:r>
              <a:rPr lang="hu-HU" sz="2400" dirty="0" err="1" smtClean="0"/>
              <a:t>für</a:t>
            </a:r>
            <a:r>
              <a:rPr lang="hu-HU" sz="2400" dirty="0" smtClean="0"/>
              <a:t> </a:t>
            </a:r>
            <a:r>
              <a:rPr lang="hu-HU" sz="2400" dirty="0" err="1" smtClean="0"/>
              <a:t>Hormoneinwirkung</a:t>
            </a:r>
            <a:r>
              <a:rPr lang="hu-HU" sz="2400" dirty="0" smtClean="0"/>
              <a:t> (</a:t>
            </a:r>
            <a:r>
              <a:rPr lang="hu-HU" sz="2400" b="1" dirty="0" err="1" smtClean="0"/>
              <a:t>prime</a:t>
            </a:r>
            <a:r>
              <a:rPr lang="hu-HU" sz="2400" dirty="0" smtClean="0"/>
              <a:t>, </a:t>
            </a:r>
            <a:r>
              <a:rPr lang="hu-HU" sz="2400" dirty="0" err="1" smtClean="0"/>
              <a:t>wie</a:t>
            </a:r>
            <a:r>
              <a:rPr lang="hu-HU" sz="2400" dirty="0" smtClean="0"/>
              <a:t> </a:t>
            </a:r>
            <a:r>
              <a:rPr lang="hu-HU" sz="2400" dirty="0" err="1" smtClean="0"/>
              <a:t>zB</a:t>
            </a:r>
            <a:r>
              <a:rPr lang="hu-HU" sz="2400" dirty="0" smtClean="0"/>
              <a:t> BPA </a:t>
            </a:r>
            <a:r>
              <a:rPr lang="hu-HU" sz="2400" dirty="0" err="1" smtClean="0"/>
              <a:t>die</a:t>
            </a:r>
            <a:r>
              <a:rPr lang="hu-HU" sz="2400" dirty="0" smtClean="0"/>
              <a:t> </a:t>
            </a:r>
            <a:r>
              <a:rPr lang="hu-HU" sz="2400" dirty="0" err="1" smtClean="0"/>
              <a:t>Milchdrüse</a:t>
            </a:r>
            <a:r>
              <a:rPr lang="hu-HU" sz="2400" dirty="0" smtClean="0"/>
              <a:t> </a:t>
            </a:r>
            <a:r>
              <a:rPr lang="hu-HU" sz="2400" dirty="0" err="1" smtClean="0"/>
              <a:t>für</a:t>
            </a:r>
            <a:r>
              <a:rPr lang="hu-HU" sz="2400" dirty="0" smtClean="0"/>
              <a:t> </a:t>
            </a:r>
            <a:r>
              <a:rPr lang="hu-HU" sz="2400" dirty="0" err="1" smtClean="0"/>
              <a:t>Östrogen</a:t>
            </a:r>
            <a:r>
              <a:rPr lang="hu-HU" sz="2400" dirty="0" smtClean="0"/>
              <a: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
          <p:cNvPicPr>
            <a:picLocks noChangeAspect="1" noChangeArrowheads="1"/>
          </p:cNvPicPr>
          <p:nvPr/>
        </p:nvPicPr>
        <p:blipFill>
          <a:blip r:embed="rId3"/>
          <a:srcRect/>
          <a:stretch>
            <a:fillRect/>
          </a:stretch>
        </p:blipFill>
        <p:spPr bwMode="auto">
          <a:xfrm>
            <a:off x="1042988" y="188913"/>
            <a:ext cx="7273925" cy="6478587"/>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AutoShape 2" descr="http://upload.wikimedia.org/wikipedia/commons/9/93/The_Logo_of_The_Washington_Post_Newspaper.svg"/>
          <p:cNvSpPr>
            <a:spLocks noChangeAspect="1" noChangeArrowheads="1"/>
          </p:cNvSpPr>
          <p:nvPr/>
        </p:nvSpPr>
        <p:spPr bwMode="auto">
          <a:xfrm>
            <a:off x="155575" y="-296863"/>
            <a:ext cx="4105275" cy="628651"/>
          </a:xfrm>
          <a:prstGeom prst="rect">
            <a:avLst/>
          </a:prstGeom>
          <a:noFill/>
          <a:ln w="9525">
            <a:noFill/>
            <a:miter lim="800000"/>
            <a:headEnd/>
            <a:tailEnd/>
          </a:ln>
        </p:spPr>
        <p:txBody>
          <a:bodyPr/>
          <a:lstStyle/>
          <a:p>
            <a:endParaRPr lang="hu-HU">
              <a:latin typeface="Calibri" pitchFamily="34" charset="0"/>
            </a:endParaRPr>
          </a:p>
        </p:txBody>
      </p:sp>
      <p:pic>
        <p:nvPicPr>
          <p:cNvPr id="52226" name="Picture 1"/>
          <p:cNvPicPr>
            <a:picLocks noChangeAspect="1" noChangeArrowheads="1"/>
          </p:cNvPicPr>
          <p:nvPr/>
        </p:nvPicPr>
        <p:blipFill>
          <a:blip r:embed="rId3"/>
          <a:srcRect/>
          <a:stretch>
            <a:fillRect/>
          </a:stretch>
        </p:blipFill>
        <p:spPr bwMode="auto">
          <a:xfrm>
            <a:off x="5219700" y="188913"/>
            <a:ext cx="3671888" cy="6440487"/>
          </a:xfrm>
          <a:prstGeom prst="rect">
            <a:avLst/>
          </a:prstGeom>
          <a:noFill/>
          <a:ln w="9525">
            <a:noFill/>
            <a:miter lim="800000"/>
            <a:headEnd/>
            <a:tailEnd/>
          </a:ln>
        </p:spPr>
      </p:pic>
      <p:sp>
        <p:nvSpPr>
          <p:cNvPr id="4" name="Szövegdoboz 3"/>
          <p:cNvSpPr txBox="1"/>
          <p:nvPr/>
        </p:nvSpPr>
        <p:spPr>
          <a:xfrm>
            <a:off x="611188" y="3284538"/>
            <a:ext cx="4248150" cy="1917700"/>
          </a:xfrm>
          <a:prstGeom prst="rect">
            <a:avLst/>
          </a:prstGeom>
          <a:noFill/>
        </p:spPr>
        <p:txBody>
          <a:bodyPr>
            <a:spAutoFit/>
          </a:bodyPr>
          <a:lstStyle/>
          <a:p>
            <a:r>
              <a:rPr lang="de-DE" sz="2400">
                <a:latin typeface="Calibri" pitchFamily="34" charset="0"/>
              </a:rPr>
              <a:t>Hauptdomäne der ER:</a:t>
            </a:r>
          </a:p>
          <a:p>
            <a:pPr>
              <a:buFontTx/>
              <a:buAutoNum type="arabicPeriod"/>
            </a:pPr>
            <a:r>
              <a:rPr lang="de-DE" sz="2400">
                <a:latin typeface="Calibri" pitchFamily="34" charset="0"/>
              </a:rPr>
              <a:t>Östrogenbindungsdomän</a:t>
            </a:r>
            <a:r>
              <a:rPr lang="hu-HU" sz="2400">
                <a:latin typeface="Calibri" pitchFamily="34" charset="0"/>
              </a:rPr>
              <a:t>e</a:t>
            </a:r>
            <a:endParaRPr lang="de-DE" sz="2400">
              <a:latin typeface="Calibri" pitchFamily="34" charset="0"/>
            </a:endParaRPr>
          </a:p>
          <a:p>
            <a:pPr>
              <a:buFontTx/>
              <a:buAutoNum type="arabicPeriod"/>
            </a:pPr>
            <a:r>
              <a:rPr lang="de-DE" sz="2400">
                <a:latin typeface="Calibri" pitchFamily="34" charset="0"/>
              </a:rPr>
              <a:t>Protein Interaktionsdomän</a:t>
            </a:r>
            <a:r>
              <a:rPr lang="hu-HU" sz="2400">
                <a:latin typeface="Calibri" pitchFamily="34" charset="0"/>
              </a:rPr>
              <a:t>e</a:t>
            </a:r>
            <a:endParaRPr lang="de-DE" sz="2400">
              <a:latin typeface="Calibri" pitchFamily="34" charset="0"/>
            </a:endParaRPr>
          </a:p>
          <a:p>
            <a:pPr>
              <a:buFontTx/>
              <a:buAutoNum type="arabicPeriod"/>
            </a:pPr>
            <a:r>
              <a:rPr lang="de-DE" sz="2400">
                <a:latin typeface="Calibri" pitchFamily="34" charset="0"/>
              </a:rPr>
              <a:t>DNS-Bindungsdomän</a:t>
            </a:r>
            <a:r>
              <a:rPr lang="hu-HU" sz="2400">
                <a:latin typeface="Calibri" pitchFamily="34" charset="0"/>
              </a:rPr>
              <a:t>e, die zum ERE sich bindet</a:t>
            </a:r>
          </a:p>
        </p:txBody>
      </p:sp>
      <p:sp>
        <p:nvSpPr>
          <p:cNvPr id="52228" name="Szövegdoboz 4"/>
          <p:cNvSpPr txBox="1">
            <a:spLocks noChangeArrowheads="1"/>
          </p:cNvSpPr>
          <p:nvPr/>
        </p:nvSpPr>
        <p:spPr bwMode="auto">
          <a:xfrm>
            <a:off x="755650" y="5734050"/>
            <a:ext cx="4103688" cy="701675"/>
          </a:xfrm>
          <a:prstGeom prst="rect">
            <a:avLst/>
          </a:prstGeom>
          <a:noFill/>
          <a:ln w="9525">
            <a:noFill/>
            <a:miter lim="800000"/>
            <a:headEnd/>
            <a:tailEnd/>
          </a:ln>
        </p:spPr>
        <p:txBody>
          <a:bodyPr>
            <a:spAutoFit/>
          </a:bodyPr>
          <a:lstStyle/>
          <a:p>
            <a:pPr algn="ctr"/>
            <a:r>
              <a:rPr lang="de-DE" sz="2000">
                <a:latin typeface="Calibri" pitchFamily="34" charset="0"/>
              </a:rPr>
              <a:t>Östrogenbindungsdomän: zu breite Spezifizität</a:t>
            </a:r>
            <a:endParaRPr lang="hu-HU" sz="2000">
              <a:latin typeface="Calibri" pitchFamily="34" charset="0"/>
            </a:endParaRPr>
          </a:p>
        </p:txBody>
      </p:sp>
      <p:sp>
        <p:nvSpPr>
          <p:cNvPr id="52230" name="Text Box 6"/>
          <p:cNvSpPr txBox="1">
            <a:spLocks noChangeArrowheads="1"/>
          </p:cNvSpPr>
          <p:nvPr/>
        </p:nvSpPr>
        <p:spPr bwMode="auto">
          <a:xfrm>
            <a:off x="539750" y="260350"/>
            <a:ext cx="4392613" cy="1970088"/>
          </a:xfrm>
          <a:prstGeom prst="rect">
            <a:avLst/>
          </a:prstGeom>
          <a:noFill/>
          <a:ln w="9525">
            <a:noFill/>
            <a:miter lim="800000"/>
            <a:headEnd/>
            <a:tailEnd/>
          </a:ln>
          <a:effectLst/>
        </p:spPr>
        <p:txBody>
          <a:bodyPr>
            <a:spAutoFit/>
          </a:bodyPr>
          <a:lstStyle/>
          <a:p>
            <a:pPr algn="ctr">
              <a:spcBef>
                <a:spcPct val="50000"/>
              </a:spcBef>
            </a:pPr>
            <a:r>
              <a:rPr lang="hu-HU" sz="2400"/>
              <a:t>ER</a:t>
            </a:r>
          </a:p>
          <a:p>
            <a:pPr>
              <a:spcBef>
                <a:spcPct val="50000"/>
              </a:spcBef>
            </a:pPr>
            <a:r>
              <a:rPr lang="hu-HU"/>
              <a:t>ER</a:t>
            </a:r>
            <a:r>
              <a:rPr lang="hu-HU">
                <a:latin typeface="Symbol" pitchFamily="18" charset="2"/>
              </a:rPr>
              <a:t>a</a:t>
            </a:r>
            <a:r>
              <a:rPr lang="hu-HU"/>
              <a:t> und ER</a:t>
            </a:r>
            <a:r>
              <a:rPr lang="hu-HU">
                <a:latin typeface="Symbol" pitchFamily="18" charset="2"/>
              </a:rPr>
              <a:t>b</a:t>
            </a:r>
          </a:p>
          <a:p>
            <a:pPr>
              <a:spcBef>
                <a:spcPct val="50000"/>
              </a:spcBef>
            </a:pPr>
            <a:r>
              <a:rPr lang="hu-HU"/>
              <a:t>Kernrezeptor, TF, Dimerisierung</a:t>
            </a:r>
          </a:p>
          <a:p>
            <a:pPr>
              <a:spcBef>
                <a:spcPct val="50000"/>
              </a:spcBef>
            </a:pPr>
            <a:r>
              <a:rPr lang="hu-HU"/>
              <a:t>ER</a:t>
            </a:r>
            <a:r>
              <a:rPr lang="hu-HU">
                <a:latin typeface="Symbol" pitchFamily="18" charset="2"/>
              </a:rPr>
              <a:t>a</a:t>
            </a:r>
            <a:r>
              <a:rPr lang="hu-HU"/>
              <a:t>–ähnliche </a:t>
            </a:r>
            <a:r>
              <a:rPr lang="hu-HU" b="1"/>
              <a:t>Memrabnrezeptor</a:t>
            </a:r>
            <a:r>
              <a:rPr lang="hu-HU"/>
              <a:t> (bindet Xenoöstrogene (picomolar!!)</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rtlCol="0">
            <a:normAutofit fontScale="90000"/>
          </a:bodyPr>
          <a:lstStyle/>
          <a:p>
            <a:pPr eaLnBrk="1" fontAlgn="auto" hangingPunct="1">
              <a:spcAft>
                <a:spcPts val="0"/>
              </a:spcAft>
              <a:defRPr/>
            </a:pPr>
            <a:r>
              <a:rPr lang="de-DE" sz="4000" b="1" dirty="0" smtClean="0"/>
              <a:t>Umwelt</a:t>
            </a:r>
            <a:r>
              <a:rPr lang="de-DE" sz="4000" dirty="0" smtClean="0"/>
              <a:t> beeinflusst die Geschlechtsdetermination</a:t>
            </a:r>
          </a:p>
        </p:txBody>
      </p:sp>
      <p:sp>
        <p:nvSpPr>
          <p:cNvPr id="95235" name="Rectangle 3"/>
          <p:cNvSpPr>
            <a:spLocks noGrp="1" noChangeArrowheads="1"/>
          </p:cNvSpPr>
          <p:nvPr>
            <p:ph type="body" idx="1"/>
          </p:nvPr>
        </p:nvSpPr>
        <p:spPr/>
        <p:txBody>
          <a:bodyPr>
            <a:normAutofit/>
          </a:bodyPr>
          <a:lstStyle/>
          <a:p>
            <a:pPr eaLnBrk="1" hangingPunct="1"/>
            <a:r>
              <a:rPr lang="de-DE" sz="2600" smtClean="0"/>
              <a:t>Bei den homoiotherm (</a:t>
            </a:r>
            <a:r>
              <a:rPr lang="de-DE" sz="2600" smtClean="0">
                <a:solidFill>
                  <a:srgbClr val="FF0000"/>
                </a:solidFill>
              </a:rPr>
              <a:t>gleichwarme</a:t>
            </a:r>
            <a:r>
              <a:rPr lang="de-DE" sz="2600" smtClean="0"/>
              <a:t> Tiere: ständige Körpertempratur) Wirbeltieren dominiert die </a:t>
            </a:r>
            <a:r>
              <a:rPr lang="de-DE" sz="2600" b="1" smtClean="0"/>
              <a:t>genetische</a:t>
            </a:r>
            <a:r>
              <a:rPr lang="de-DE" sz="2600" smtClean="0"/>
              <a:t> Geschlechtsdetemination </a:t>
            </a:r>
            <a:r>
              <a:rPr lang="hu-HU" sz="2600" smtClean="0"/>
              <a:t> (X,Y Sry, Sox9</a:t>
            </a:r>
            <a:r>
              <a:rPr lang="hu-HU" sz="2600" smtClean="0">
                <a:latin typeface="Arial" charset="0"/>
              </a:rPr>
              <a:t>, </a:t>
            </a:r>
            <a:r>
              <a:rPr lang="hu-HU" sz="2600" smtClean="0"/>
              <a:t>usw.)</a:t>
            </a:r>
            <a:endParaRPr lang="de-DE" sz="2600" smtClean="0"/>
          </a:p>
          <a:p>
            <a:pPr eaLnBrk="1" hangingPunct="1"/>
            <a:r>
              <a:rPr lang="de-DE" sz="2600" smtClean="0"/>
              <a:t>Bei </a:t>
            </a:r>
            <a:r>
              <a:rPr lang="hu-HU" sz="2600" smtClean="0"/>
              <a:t>vielen </a:t>
            </a:r>
            <a:r>
              <a:rPr lang="de-DE" sz="2600" smtClean="0"/>
              <a:t>poikilothermen Wirbeltieren (</a:t>
            </a:r>
            <a:r>
              <a:rPr lang="de-DE" sz="2600" smtClean="0">
                <a:solidFill>
                  <a:srgbClr val="FF0000"/>
                </a:solidFill>
              </a:rPr>
              <a:t>wechselwarme</a:t>
            </a:r>
            <a:r>
              <a:rPr lang="de-DE" sz="2600" smtClean="0"/>
              <a:t> Tiere) existiert eine </a:t>
            </a:r>
            <a:r>
              <a:rPr lang="de-DE" sz="2600" b="1" smtClean="0"/>
              <a:t>umweltsabhängige</a:t>
            </a:r>
            <a:r>
              <a:rPr lang="de-DE" sz="2600" smtClean="0"/>
              <a:t> Geschlechtsdetermination, die sog. Temperatur-bedingte Geschlechtsbestimmung (</a:t>
            </a:r>
            <a:r>
              <a:rPr lang="de-DE" sz="2000" smtClean="0"/>
              <a:t>TSD, </a:t>
            </a:r>
            <a:r>
              <a:rPr lang="hu-HU" sz="2000" smtClean="0"/>
              <a:t>temperature-dependent sex determination </a:t>
            </a:r>
            <a:r>
              <a:rPr lang="de-DE" sz="2000" smtClean="0"/>
              <a:t>oder environmental-dependent SD, ESD</a:t>
            </a:r>
            <a:r>
              <a:rPr lang="de-DE" sz="2600" smtClean="0"/>
              <a:t>)</a:t>
            </a:r>
          </a:p>
          <a:p>
            <a:pPr eaLnBrk="1" hangingPunct="1"/>
            <a:r>
              <a:rPr lang="de-DE" sz="2600" smtClean="0"/>
              <a:t>Schildkröten, Krokodilen: das Geschlecht der ausschlüpfenden Individuen hängt vom </a:t>
            </a:r>
            <a:r>
              <a:rPr lang="de-DE" sz="2600" b="1" smtClean="0"/>
              <a:t>Lufttemperatur</a:t>
            </a:r>
            <a:r>
              <a:rPr lang="de-DE" sz="2600" smtClean="0"/>
              <a: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50" name="Rectangle 6"/>
          <p:cNvSpPr>
            <a:spLocks noGrp="1"/>
          </p:cNvSpPr>
          <p:nvPr>
            <p:ph type="title"/>
          </p:nvPr>
        </p:nvSpPr>
        <p:spPr/>
        <p:txBody>
          <a:bodyPr/>
          <a:lstStyle/>
          <a:p>
            <a:r>
              <a:rPr lang="hu-HU" smtClean="0"/>
              <a:t>ER-Membranrezeptor, GPER</a:t>
            </a:r>
          </a:p>
        </p:txBody>
      </p:sp>
      <p:sp>
        <p:nvSpPr>
          <p:cNvPr id="108551" name="Rectangle 7"/>
          <p:cNvSpPr>
            <a:spLocks noGrp="1"/>
          </p:cNvSpPr>
          <p:nvPr>
            <p:ph type="body" idx="1"/>
          </p:nvPr>
        </p:nvSpPr>
        <p:spPr/>
        <p:txBody>
          <a:bodyPr/>
          <a:lstStyle/>
          <a:p>
            <a:r>
              <a:rPr lang="hu-HU" smtClean="0"/>
              <a:t>GPR30</a:t>
            </a:r>
          </a:p>
          <a:p>
            <a:r>
              <a:rPr lang="hu-HU" smtClean="0"/>
              <a:t>ER</a:t>
            </a:r>
            <a:r>
              <a:rPr lang="hu-HU" smtClean="0">
                <a:latin typeface="Symbol" pitchFamily="18" charset="2"/>
              </a:rPr>
              <a:t>a</a:t>
            </a:r>
            <a:r>
              <a:rPr lang="hu-HU" smtClean="0"/>
              <a:t>-ähnlich</a:t>
            </a:r>
          </a:p>
          <a:p>
            <a:r>
              <a:rPr lang="hu-HU" smtClean="0"/>
              <a:t>Rhodopsin-ähnliche Wirkung:</a:t>
            </a:r>
            <a:br>
              <a:rPr lang="hu-HU" smtClean="0"/>
            </a:br>
            <a:r>
              <a:rPr lang="hu-HU" smtClean="0"/>
              <a:t>G-Protein gekoppelt, liegt in ER-Membran, Ca-Kanäle werden geöffnet, </a:t>
            </a:r>
            <a:r>
              <a:rPr lang="en-US" smtClean="0"/>
              <a:t>[</a:t>
            </a:r>
            <a:r>
              <a:rPr lang="hu-HU" smtClean="0"/>
              <a:t>Ca</a:t>
            </a:r>
            <a:r>
              <a:rPr lang="hu-HU" baseline="-25000" smtClean="0"/>
              <a:t>i</a:t>
            </a:r>
            <a:r>
              <a:rPr lang="en-US" smtClean="0"/>
              <a:t>]</a:t>
            </a:r>
            <a:r>
              <a:rPr lang="hu-HU" smtClean="0"/>
              <a:t> wird erhöht.</a:t>
            </a:r>
          </a:p>
          <a:p>
            <a:r>
              <a:rPr lang="hu-HU" smtClean="0"/>
              <a:t>DDE bindet sich an diesem Rezeptor</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Cím 1"/>
          <p:cNvSpPr>
            <a:spLocks noGrp="1"/>
          </p:cNvSpPr>
          <p:nvPr>
            <p:ph type="ctrTitle"/>
          </p:nvPr>
        </p:nvSpPr>
        <p:spPr/>
        <p:txBody>
          <a:bodyPr/>
          <a:lstStyle/>
          <a:p>
            <a:pPr eaLnBrk="1" hangingPunct="1"/>
            <a:r>
              <a:rPr lang="de-DE" smtClean="0"/>
              <a:t>4. DES</a:t>
            </a:r>
            <a:endParaRPr lang="hu-HU" smtClean="0"/>
          </a:p>
        </p:txBody>
      </p:sp>
      <p:sp>
        <p:nvSpPr>
          <p:cNvPr id="3" name="Alcím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hu-HU"/>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2"/>
          <p:cNvPicPr>
            <a:picLocks noChangeAspect="1" noChangeArrowheads="1"/>
          </p:cNvPicPr>
          <p:nvPr/>
        </p:nvPicPr>
        <p:blipFill>
          <a:blip r:embed="rId2"/>
          <a:srcRect/>
          <a:stretch>
            <a:fillRect/>
          </a:stretch>
        </p:blipFill>
        <p:spPr bwMode="auto">
          <a:xfrm>
            <a:off x="0" y="0"/>
            <a:ext cx="4572000" cy="6858000"/>
          </a:xfrm>
          <a:prstGeom prst="rect">
            <a:avLst/>
          </a:prstGeom>
          <a:noFill/>
          <a:ln w="9525">
            <a:noFill/>
            <a:miter lim="800000"/>
            <a:headEnd/>
            <a:tailEnd/>
          </a:ln>
        </p:spPr>
      </p:pic>
      <p:sp>
        <p:nvSpPr>
          <p:cNvPr id="55298" name="Szövegdoboz 7"/>
          <p:cNvSpPr txBox="1">
            <a:spLocks noChangeArrowheads="1"/>
          </p:cNvSpPr>
          <p:nvPr/>
        </p:nvSpPr>
        <p:spPr bwMode="auto">
          <a:xfrm>
            <a:off x="4859338" y="333375"/>
            <a:ext cx="3673475" cy="2030413"/>
          </a:xfrm>
          <a:prstGeom prst="rect">
            <a:avLst/>
          </a:prstGeom>
          <a:noFill/>
          <a:ln w="9525">
            <a:noFill/>
            <a:miter lim="800000"/>
            <a:headEnd/>
            <a:tailEnd/>
          </a:ln>
        </p:spPr>
        <p:txBody>
          <a:bodyPr>
            <a:spAutoFit/>
          </a:bodyPr>
          <a:lstStyle/>
          <a:p>
            <a:pPr algn="ctr"/>
            <a:r>
              <a:rPr lang="hu-HU" sz="3600">
                <a:latin typeface="Calibri" pitchFamily="34" charset="0"/>
              </a:rPr>
              <a:t>Diethylstilbestrol</a:t>
            </a:r>
          </a:p>
          <a:p>
            <a:pPr algn="ctr"/>
            <a:r>
              <a:rPr lang="hu-HU" sz="3600">
                <a:latin typeface="Calibri" pitchFamily="34" charset="0"/>
              </a:rPr>
              <a:t>DES</a:t>
            </a:r>
          </a:p>
          <a:p>
            <a:pPr algn="ctr"/>
            <a:r>
              <a:rPr lang="hu-HU">
                <a:latin typeface="Calibri" pitchFamily="34" charset="0"/>
              </a:rPr>
              <a:t>für</a:t>
            </a:r>
            <a:endParaRPr lang="de-DE">
              <a:latin typeface="Calibri" pitchFamily="34" charset="0"/>
            </a:endParaRPr>
          </a:p>
          <a:p>
            <a:pPr algn="ctr"/>
            <a:r>
              <a:rPr lang="de-DE">
                <a:latin typeface="Calibri" pitchFamily="34" charset="0"/>
              </a:rPr>
              <a:t>Vaginitis, menopausale Probleme,</a:t>
            </a:r>
          </a:p>
          <a:p>
            <a:pPr algn="ctr"/>
            <a:r>
              <a:rPr lang="de-DE">
                <a:latin typeface="Calibri" pitchFamily="34" charset="0"/>
              </a:rPr>
              <a:t>Prostatakarzinom, Fehlgeburt</a:t>
            </a:r>
            <a:endParaRPr lang="hu-HU">
              <a:latin typeface="Calibri" pitchFamily="34" charset="0"/>
            </a:endParaRPr>
          </a:p>
        </p:txBody>
      </p:sp>
      <p:sp>
        <p:nvSpPr>
          <p:cNvPr id="55299" name="Szövegdoboz 10"/>
          <p:cNvSpPr txBox="1">
            <a:spLocks noChangeArrowheads="1"/>
          </p:cNvSpPr>
          <p:nvPr/>
        </p:nvSpPr>
        <p:spPr bwMode="auto">
          <a:xfrm>
            <a:off x="5003800" y="2636838"/>
            <a:ext cx="3743325" cy="1187450"/>
          </a:xfrm>
          <a:prstGeom prst="rect">
            <a:avLst/>
          </a:prstGeom>
          <a:noFill/>
          <a:ln w="9525">
            <a:noFill/>
            <a:miter lim="800000"/>
            <a:headEnd/>
            <a:tailEnd/>
          </a:ln>
        </p:spPr>
        <p:txBody>
          <a:bodyPr>
            <a:spAutoFit/>
          </a:bodyPr>
          <a:lstStyle/>
          <a:p>
            <a:pPr algn="ctr"/>
            <a:r>
              <a:rPr lang="de-DE" sz="2400">
                <a:latin typeface="Calibri" pitchFamily="34" charset="0"/>
              </a:rPr>
              <a:t>Zwischen 1947 und 1971 waren mehr als 1 Million Feten dem DES ausgesetzt</a:t>
            </a:r>
            <a:endParaRPr lang="hu-HU" sz="2400">
              <a:latin typeface="Calibri" pitchFamily="34" charset="0"/>
            </a:endParaRPr>
          </a:p>
        </p:txBody>
      </p:sp>
      <p:pic>
        <p:nvPicPr>
          <p:cNvPr id="55301" name="Picture 5" descr="Sir Charles Dodds.jpg"/>
          <p:cNvPicPr>
            <a:picLocks noChangeAspect="1" noChangeArrowheads="1"/>
          </p:cNvPicPr>
          <p:nvPr/>
        </p:nvPicPr>
        <p:blipFill>
          <a:blip r:embed="rId3"/>
          <a:srcRect/>
          <a:stretch>
            <a:fillRect/>
          </a:stretch>
        </p:blipFill>
        <p:spPr bwMode="auto">
          <a:xfrm>
            <a:off x="6804025" y="4005263"/>
            <a:ext cx="2095500" cy="2571750"/>
          </a:xfrm>
          <a:prstGeom prst="rect">
            <a:avLst/>
          </a:prstGeom>
          <a:noFill/>
        </p:spPr>
      </p:pic>
      <p:sp>
        <p:nvSpPr>
          <p:cNvPr id="55303" name="Text Box 7"/>
          <p:cNvSpPr txBox="1">
            <a:spLocks noChangeArrowheads="1"/>
          </p:cNvSpPr>
          <p:nvPr/>
        </p:nvSpPr>
        <p:spPr bwMode="auto">
          <a:xfrm>
            <a:off x="5435600" y="6524625"/>
            <a:ext cx="3708400" cy="366713"/>
          </a:xfrm>
          <a:prstGeom prst="rect">
            <a:avLst/>
          </a:prstGeom>
          <a:noFill/>
          <a:ln w="9525">
            <a:noFill/>
            <a:miter lim="800000"/>
            <a:headEnd/>
            <a:tailEnd/>
          </a:ln>
          <a:effectLst/>
        </p:spPr>
        <p:txBody>
          <a:bodyPr>
            <a:spAutoFit/>
          </a:bodyPr>
          <a:lstStyle/>
          <a:p>
            <a:pPr>
              <a:spcBef>
                <a:spcPct val="50000"/>
              </a:spcBef>
            </a:pPr>
            <a:r>
              <a:rPr lang="hu-HU"/>
              <a:t>aus dem Labor von Sir Ch. Dodd</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zövegdoboz 1"/>
          <p:cNvSpPr txBox="1">
            <a:spLocks noChangeArrowheads="1"/>
          </p:cNvSpPr>
          <p:nvPr/>
        </p:nvSpPr>
        <p:spPr bwMode="auto">
          <a:xfrm>
            <a:off x="250825" y="260350"/>
            <a:ext cx="8424863" cy="4576763"/>
          </a:xfrm>
          <a:prstGeom prst="rect">
            <a:avLst/>
          </a:prstGeom>
          <a:noFill/>
          <a:ln w="9525">
            <a:noFill/>
            <a:miter lim="800000"/>
            <a:headEnd/>
            <a:tailEnd/>
          </a:ln>
        </p:spPr>
        <p:txBody>
          <a:bodyPr>
            <a:spAutoFit/>
          </a:bodyPr>
          <a:lstStyle/>
          <a:p>
            <a:pPr algn="ctr"/>
            <a:r>
              <a:rPr lang="hu-HU" sz="2400" b="1">
                <a:latin typeface="Calibri" pitchFamily="34" charset="0"/>
              </a:rPr>
              <a:t>Historical perspective of DES</a:t>
            </a:r>
            <a:r>
              <a:rPr lang="de-DE" sz="2400" b="1">
                <a:latin typeface="Calibri" pitchFamily="34" charset="0"/>
              </a:rPr>
              <a:t> I.</a:t>
            </a:r>
            <a:endParaRPr lang="hu-HU" sz="2400" b="1">
              <a:latin typeface="Calibri" pitchFamily="34" charset="0"/>
            </a:endParaRPr>
          </a:p>
          <a:p>
            <a:pPr algn="just"/>
            <a:endParaRPr lang="de-DE">
              <a:latin typeface="Calibri" pitchFamily="34" charset="0"/>
            </a:endParaRPr>
          </a:p>
          <a:p>
            <a:pPr algn="just"/>
            <a:r>
              <a:rPr lang="hu-HU">
                <a:latin typeface="Calibri" pitchFamily="34" charset="0"/>
              </a:rPr>
              <a:t>DES, a synthetic </a:t>
            </a:r>
            <a:r>
              <a:rPr lang="hu-HU" b="1">
                <a:solidFill>
                  <a:srgbClr val="A50021"/>
                </a:solidFill>
                <a:latin typeface="Calibri" pitchFamily="34" charset="0"/>
              </a:rPr>
              <a:t>nonsteroidal</a:t>
            </a:r>
            <a:r>
              <a:rPr lang="hu-HU">
                <a:latin typeface="Calibri" pitchFamily="34" charset="0"/>
              </a:rPr>
              <a:t> compound </a:t>
            </a:r>
            <a:r>
              <a:rPr lang="hu-HU" b="1">
                <a:solidFill>
                  <a:srgbClr val="A50021"/>
                </a:solidFill>
                <a:latin typeface="Calibri" pitchFamily="34" charset="0"/>
              </a:rPr>
              <a:t>with estrogenic</a:t>
            </a:r>
            <a:r>
              <a:rPr lang="de-DE" b="1">
                <a:solidFill>
                  <a:srgbClr val="A50021"/>
                </a:solidFill>
                <a:latin typeface="Calibri" pitchFamily="34" charset="0"/>
              </a:rPr>
              <a:t> </a:t>
            </a:r>
            <a:r>
              <a:rPr lang="en-US" b="1">
                <a:solidFill>
                  <a:srgbClr val="A50021"/>
                </a:solidFill>
                <a:latin typeface="Calibri" pitchFamily="34" charset="0"/>
              </a:rPr>
              <a:t>activity</a:t>
            </a:r>
            <a:r>
              <a:rPr lang="en-US">
                <a:latin typeface="Calibri" pitchFamily="34" charset="0"/>
              </a:rPr>
              <a:t>, was heavily prescribed from the late 1940s through the 1970s to women with high-risk pregnancies with the mistaken belief that it would prevent miscarriage and other complications of pregnancy. </a:t>
            </a:r>
          </a:p>
          <a:p>
            <a:pPr algn="just"/>
            <a:endParaRPr lang="en-US">
              <a:latin typeface="Calibri" pitchFamily="34" charset="0"/>
            </a:endParaRPr>
          </a:p>
          <a:p>
            <a:pPr algn="just"/>
            <a:r>
              <a:rPr lang="en-US">
                <a:latin typeface="Calibri" pitchFamily="34" charset="0"/>
              </a:rPr>
              <a:t>In </a:t>
            </a:r>
            <a:r>
              <a:rPr lang="en-US" b="1">
                <a:solidFill>
                  <a:srgbClr val="A50021"/>
                </a:solidFill>
                <a:latin typeface="Calibri" pitchFamily="34" charset="0"/>
              </a:rPr>
              <a:t>1971</a:t>
            </a:r>
            <a:r>
              <a:rPr lang="en-US">
                <a:latin typeface="Calibri" pitchFamily="34" charset="0"/>
              </a:rPr>
              <a:t>, a landmark report associated prenatal DES exposure with a rare form of reproductive tract cancer, ‘‘</a:t>
            </a:r>
            <a:r>
              <a:rPr lang="en-US" b="1">
                <a:solidFill>
                  <a:srgbClr val="A50021"/>
                </a:solidFill>
                <a:latin typeface="Calibri" pitchFamily="34" charset="0"/>
              </a:rPr>
              <a:t>vaginal clear cell adenocarcinoma</a:t>
            </a:r>
            <a:r>
              <a:rPr lang="en-US">
                <a:latin typeface="Calibri" pitchFamily="34" charset="0"/>
              </a:rPr>
              <a:t>’’, that was detected in a small number (&lt;0.1%) of </a:t>
            </a:r>
            <a:r>
              <a:rPr lang="en-US" b="1">
                <a:solidFill>
                  <a:srgbClr val="A50021"/>
                </a:solidFill>
                <a:latin typeface="Calibri" pitchFamily="34" charset="0"/>
              </a:rPr>
              <a:t>adolescent daughters of women who had taken the drug</a:t>
            </a:r>
            <a:r>
              <a:rPr lang="en-US">
                <a:latin typeface="Calibri" pitchFamily="34" charset="0"/>
              </a:rPr>
              <a:t> </a:t>
            </a:r>
            <a:r>
              <a:rPr lang="hu-HU">
                <a:latin typeface="Calibri" pitchFamily="34" charset="0"/>
              </a:rPr>
              <a:t>while pregnant (Herbst et al., 1971). </a:t>
            </a:r>
            <a:endParaRPr lang="de-DE">
              <a:latin typeface="Calibri" pitchFamily="34" charset="0"/>
            </a:endParaRPr>
          </a:p>
          <a:p>
            <a:pPr algn="just"/>
            <a:endParaRPr lang="de-DE">
              <a:latin typeface="Calibri" pitchFamily="34" charset="0"/>
            </a:endParaRPr>
          </a:p>
          <a:p>
            <a:pPr algn="just"/>
            <a:r>
              <a:rPr lang="hu-HU">
                <a:latin typeface="Calibri" pitchFamily="34" charset="0"/>
              </a:rPr>
              <a:t>Subsequently, DES</a:t>
            </a:r>
            <a:r>
              <a:rPr lang="de-DE">
                <a:latin typeface="Calibri" pitchFamily="34" charset="0"/>
              </a:rPr>
              <a:t> </a:t>
            </a:r>
            <a:r>
              <a:rPr lang="en-US">
                <a:latin typeface="Calibri" pitchFamily="34" charset="0"/>
              </a:rPr>
              <a:t>was linked to more frequent benign reproductive tract problems in an estimated &gt;95% of the DES-exposed daughters; reproductive </a:t>
            </a:r>
            <a:r>
              <a:rPr lang="en-US" b="1">
                <a:solidFill>
                  <a:srgbClr val="A50021"/>
                </a:solidFill>
                <a:latin typeface="Calibri" pitchFamily="34" charset="0"/>
              </a:rPr>
              <a:t>organ malformation and dysfunction, poor pregnancy outcome, and immune system disorders</a:t>
            </a:r>
            <a:r>
              <a:rPr lang="en-US">
                <a:latin typeface="Calibri" pitchFamily="34" charset="0"/>
              </a:rPr>
              <a:t> were just some of the reported effects. </a:t>
            </a:r>
            <a:endParaRPr lang="hu-HU">
              <a:latin typeface="Calibri" pitchFamily="34" charset="0"/>
            </a:endParaRPr>
          </a:p>
        </p:txBody>
      </p:sp>
      <p:pic>
        <p:nvPicPr>
          <p:cNvPr id="56322" name="Picture 2"/>
          <p:cNvPicPr>
            <a:picLocks noChangeAspect="1" noChangeArrowheads="1"/>
          </p:cNvPicPr>
          <p:nvPr/>
        </p:nvPicPr>
        <p:blipFill>
          <a:blip r:embed="rId2"/>
          <a:srcRect/>
          <a:stretch>
            <a:fillRect/>
          </a:stretch>
        </p:blipFill>
        <p:spPr bwMode="auto">
          <a:xfrm>
            <a:off x="1692275" y="4751388"/>
            <a:ext cx="7451725" cy="2106612"/>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p:cNvPicPr>
            <a:picLocks noChangeAspect="1" noChangeArrowheads="1"/>
          </p:cNvPicPr>
          <p:nvPr/>
        </p:nvPicPr>
        <p:blipFill>
          <a:blip r:embed="rId3"/>
          <a:srcRect/>
          <a:stretch>
            <a:fillRect/>
          </a:stretch>
        </p:blipFill>
        <p:spPr bwMode="auto">
          <a:xfrm>
            <a:off x="4427538" y="0"/>
            <a:ext cx="4572000" cy="6838950"/>
          </a:xfrm>
          <a:prstGeom prst="rect">
            <a:avLst/>
          </a:prstGeom>
          <a:noFill/>
          <a:ln w="9525">
            <a:noFill/>
            <a:miter lim="800000"/>
            <a:headEnd/>
            <a:tailEnd/>
          </a:ln>
        </p:spPr>
      </p:pic>
      <p:sp>
        <p:nvSpPr>
          <p:cNvPr id="57347" name="Text Box 3"/>
          <p:cNvSpPr txBox="1">
            <a:spLocks noChangeArrowheads="1"/>
          </p:cNvSpPr>
          <p:nvPr/>
        </p:nvSpPr>
        <p:spPr bwMode="auto">
          <a:xfrm>
            <a:off x="250825" y="836613"/>
            <a:ext cx="3313113" cy="1465262"/>
          </a:xfrm>
          <a:prstGeom prst="rect">
            <a:avLst/>
          </a:prstGeom>
          <a:noFill/>
          <a:ln w="9525">
            <a:noFill/>
            <a:miter lim="800000"/>
            <a:headEnd/>
            <a:tailEnd/>
          </a:ln>
          <a:effectLst/>
        </p:spPr>
        <p:txBody>
          <a:bodyPr>
            <a:spAutoFit/>
          </a:bodyPr>
          <a:lstStyle/>
          <a:p>
            <a:pPr>
              <a:spcBef>
                <a:spcPct val="50000"/>
              </a:spcBef>
            </a:pPr>
            <a:r>
              <a:rPr lang="hu-HU"/>
              <a:t>Noch etwas: Risiko des Brustkrebs dieser Frauen (über 50) ist 3facher als der deren Mutter nicht mit DES behandelt wurde.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églalap 1"/>
          <p:cNvSpPr>
            <a:spLocks noChangeArrowheads="1"/>
          </p:cNvSpPr>
          <p:nvPr/>
        </p:nvSpPr>
        <p:spPr bwMode="auto">
          <a:xfrm>
            <a:off x="250825" y="476250"/>
            <a:ext cx="8569325" cy="4062413"/>
          </a:xfrm>
          <a:prstGeom prst="rect">
            <a:avLst/>
          </a:prstGeom>
          <a:noFill/>
          <a:ln w="9525">
            <a:noFill/>
            <a:miter lim="800000"/>
            <a:headEnd/>
            <a:tailEnd/>
          </a:ln>
        </p:spPr>
        <p:txBody>
          <a:bodyPr>
            <a:spAutoFit/>
          </a:bodyPr>
          <a:lstStyle/>
          <a:p>
            <a:pPr algn="ctr"/>
            <a:r>
              <a:rPr lang="hu-HU" sz="2400" b="1">
                <a:latin typeface="Calibri" pitchFamily="34" charset="0"/>
              </a:rPr>
              <a:t>Historical perspective of DES</a:t>
            </a:r>
            <a:r>
              <a:rPr lang="de-DE" sz="2400" b="1">
                <a:latin typeface="Calibri" pitchFamily="34" charset="0"/>
              </a:rPr>
              <a:t> II.</a:t>
            </a:r>
            <a:endParaRPr lang="hu-HU" sz="2400" b="1">
              <a:latin typeface="Calibri" pitchFamily="34" charset="0"/>
            </a:endParaRPr>
          </a:p>
          <a:p>
            <a:endParaRPr lang="en-US">
              <a:latin typeface="Calibri" pitchFamily="34" charset="0"/>
            </a:endParaRPr>
          </a:p>
          <a:p>
            <a:endParaRPr lang="en-US">
              <a:latin typeface="Calibri" pitchFamily="34" charset="0"/>
            </a:endParaRPr>
          </a:p>
          <a:p>
            <a:r>
              <a:rPr lang="en-US">
                <a:latin typeface="Calibri" pitchFamily="34" charset="0"/>
              </a:rPr>
              <a:t>Similarly, DES-exposed male offspring demonstrated structural, functional, and cellular abnormalities following prenatal exposure; </a:t>
            </a:r>
            <a:r>
              <a:rPr lang="hu-HU">
                <a:latin typeface="Calibri" pitchFamily="34" charset="0"/>
              </a:rPr>
              <a:t>hypospadias, microphallus, retained testes, and</a:t>
            </a:r>
            <a:r>
              <a:rPr lang="de-DE">
                <a:latin typeface="Calibri" pitchFamily="34" charset="0"/>
              </a:rPr>
              <a:t> </a:t>
            </a:r>
            <a:r>
              <a:rPr lang="en-US">
                <a:latin typeface="Calibri" pitchFamily="34" charset="0"/>
              </a:rPr>
              <a:t>increased genital-urinary inflammation were reported to result from prenatal DES exposure. </a:t>
            </a:r>
          </a:p>
          <a:p>
            <a:endParaRPr lang="en-US">
              <a:latin typeface="Calibri" pitchFamily="34" charset="0"/>
            </a:endParaRPr>
          </a:p>
          <a:p>
            <a:r>
              <a:rPr lang="en-US">
                <a:latin typeface="Calibri" pitchFamily="34" charset="0"/>
              </a:rPr>
              <a:t>Although decreases in male fertility were proposed, subfertility/infertility was not  confirmed by an epidemiology survey of a small cohort of DES-exposed men. </a:t>
            </a:r>
          </a:p>
          <a:p>
            <a:endParaRPr lang="en-US">
              <a:latin typeface="Calibri" pitchFamily="34" charset="0"/>
            </a:endParaRPr>
          </a:p>
          <a:p>
            <a:r>
              <a:rPr lang="en-US">
                <a:latin typeface="Calibri" pitchFamily="34" charset="0"/>
              </a:rPr>
              <a:t>Further, prostatic and testicular cancers have thus far shown no increase in the DES exposed population compared to unexposed men but </a:t>
            </a:r>
            <a:r>
              <a:rPr lang="hu-HU">
                <a:latin typeface="Calibri" pitchFamily="34" charset="0"/>
              </a:rPr>
              <a:t>rigorous studies await a definitive conclusion.</a:t>
            </a:r>
            <a:r>
              <a:rPr lang="de-DE">
                <a:latin typeface="Calibri" pitchFamily="34" charset="0"/>
              </a:rPr>
              <a:t> </a:t>
            </a:r>
            <a:endParaRPr lang="hu-HU">
              <a:latin typeface="Calibri"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églalap 1"/>
          <p:cNvSpPr>
            <a:spLocks noChangeArrowheads="1"/>
          </p:cNvSpPr>
          <p:nvPr/>
        </p:nvSpPr>
        <p:spPr bwMode="auto">
          <a:xfrm>
            <a:off x="179388" y="333375"/>
            <a:ext cx="8713787" cy="5446713"/>
          </a:xfrm>
          <a:prstGeom prst="rect">
            <a:avLst/>
          </a:prstGeom>
          <a:noFill/>
          <a:ln w="9525">
            <a:noFill/>
            <a:miter lim="800000"/>
            <a:headEnd/>
            <a:tailEnd/>
          </a:ln>
        </p:spPr>
        <p:txBody>
          <a:bodyPr>
            <a:spAutoFit/>
          </a:bodyPr>
          <a:lstStyle/>
          <a:p>
            <a:pPr algn="ctr"/>
            <a:r>
              <a:rPr lang="hu-HU" sz="2400" b="1">
                <a:latin typeface="Calibri" pitchFamily="34" charset="0"/>
              </a:rPr>
              <a:t>Historical perspective of DES</a:t>
            </a:r>
            <a:r>
              <a:rPr lang="de-DE" sz="2400" b="1">
                <a:latin typeface="Calibri" pitchFamily="34" charset="0"/>
              </a:rPr>
              <a:t> III.</a:t>
            </a:r>
            <a:endParaRPr lang="hu-HU" sz="2400" b="1">
              <a:latin typeface="Calibri" pitchFamily="34" charset="0"/>
            </a:endParaRPr>
          </a:p>
          <a:p>
            <a:endParaRPr lang="en-US">
              <a:latin typeface="Calibri" pitchFamily="34" charset="0"/>
            </a:endParaRPr>
          </a:p>
          <a:p>
            <a:endParaRPr lang="en-US">
              <a:latin typeface="Calibri" pitchFamily="34" charset="0"/>
            </a:endParaRPr>
          </a:p>
          <a:p>
            <a:r>
              <a:rPr lang="en-US" sz="2400" b="1">
                <a:latin typeface="Calibri" pitchFamily="34" charset="0"/>
              </a:rPr>
              <a:t>DES became one of the first examples of a transplacental toxicant </a:t>
            </a:r>
            <a:r>
              <a:rPr lang="en-US" sz="2400">
                <a:latin typeface="Calibri" pitchFamily="34" charset="0"/>
              </a:rPr>
              <a:t>in humans; it was shown to cross the placenta and to induce a direct effect on the developing fetus. </a:t>
            </a:r>
          </a:p>
          <a:p>
            <a:endParaRPr lang="en-US" sz="2400">
              <a:latin typeface="Calibri" pitchFamily="34" charset="0"/>
            </a:endParaRPr>
          </a:p>
          <a:p>
            <a:r>
              <a:rPr lang="en-US" sz="2400" b="1">
                <a:latin typeface="Calibri" pitchFamily="34" charset="0"/>
              </a:rPr>
              <a:t>Unlike thalidomide </a:t>
            </a:r>
            <a:r>
              <a:rPr lang="en-US" sz="2400">
                <a:latin typeface="Calibri" pitchFamily="34" charset="0"/>
              </a:rPr>
              <a:t>that caused immediate observable limb defects, the abnormalities caused by DES were not detectable until later in life. DES resulted in a major medical catastrophe that continues to date to reveal its effects. Although it is no longer used clinically to prevent miscarriage, a major concern remains that, as DES-exposed women age and reach the time at which the incidence of reproductive organ cancers normally increase, they will show a much higher incidence of cancer than unexposed </a:t>
            </a:r>
            <a:r>
              <a:rPr lang="hu-HU" sz="2400">
                <a:latin typeface="Calibri" pitchFamily="34" charset="0"/>
              </a:rPr>
              <a:t>individuals.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3"/>
          <p:cNvPicPr>
            <a:picLocks noChangeAspect="1" noChangeArrowheads="1"/>
          </p:cNvPicPr>
          <p:nvPr/>
        </p:nvPicPr>
        <p:blipFill>
          <a:blip r:embed="rId3"/>
          <a:srcRect/>
          <a:stretch>
            <a:fillRect/>
          </a:stretch>
        </p:blipFill>
        <p:spPr bwMode="auto">
          <a:xfrm>
            <a:off x="0" y="0"/>
            <a:ext cx="4427538" cy="4613275"/>
          </a:xfrm>
          <a:prstGeom prst="rect">
            <a:avLst/>
          </a:prstGeom>
          <a:noFill/>
          <a:ln w="9525">
            <a:noFill/>
            <a:miter lim="800000"/>
            <a:headEnd/>
            <a:tailEnd/>
          </a:ln>
        </p:spPr>
      </p:pic>
      <p:pic>
        <p:nvPicPr>
          <p:cNvPr id="61442" name="Picture 4"/>
          <p:cNvPicPr>
            <a:picLocks noChangeAspect="1" noChangeArrowheads="1"/>
          </p:cNvPicPr>
          <p:nvPr/>
        </p:nvPicPr>
        <p:blipFill>
          <a:blip r:embed="rId4"/>
          <a:srcRect/>
          <a:stretch>
            <a:fillRect/>
          </a:stretch>
        </p:blipFill>
        <p:spPr bwMode="auto">
          <a:xfrm>
            <a:off x="4500563" y="2335213"/>
            <a:ext cx="4643437" cy="4522787"/>
          </a:xfrm>
          <a:prstGeom prst="rect">
            <a:avLst/>
          </a:prstGeom>
          <a:noFill/>
          <a:ln w="9525">
            <a:noFill/>
            <a:miter lim="800000"/>
            <a:headEnd/>
            <a:tailEnd/>
          </a:ln>
        </p:spPr>
      </p:pic>
      <p:sp>
        <p:nvSpPr>
          <p:cNvPr id="61443" name="Szövegdoboz 4"/>
          <p:cNvSpPr txBox="1">
            <a:spLocks noChangeArrowheads="1"/>
          </p:cNvSpPr>
          <p:nvPr/>
        </p:nvSpPr>
        <p:spPr bwMode="auto">
          <a:xfrm>
            <a:off x="4643438" y="260350"/>
            <a:ext cx="4321175" cy="646113"/>
          </a:xfrm>
          <a:prstGeom prst="rect">
            <a:avLst/>
          </a:prstGeom>
          <a:noFill/>
          <a:ln w="9525">
            <a:noFill/>
            <a:miter lim="800000"/>
            <a:headEnd/>
            <a:tailEnd/>
          </a:ln>
        </p:spPr>
        <p:txBody>
          <a:bodyPr>
            <a:spAutoFit/>
          </a:bodyPr>
          <a:lstStyle/>
          <a:p>
            <a:r>
              <a:rPr lang="de-DE">
                <a:latin typeface="Calibri" pitchFamily="34" charset="0"/>
              </a:rPr>
              <a:t>Expression der HoxA Gene in der weiblichen Mausembryo (bei ET16,5): ISH</a:t>
            </a:r>
            <a:endParaRPr lang="hu-HU">
              <a:latin typeface="Calibri" pitchFamily="34" charset="0"/>
            </a:endParaRPr>
          </a:p>
        </p:txBody>
      </p:sp>
      <p:sp>
        <p:nvSpPr>
          <p:cNvPr id="61445" name="Text Box 5"/>
          <p:cNvSpPr txBox="1">
            <a:spLocks noChangeArrowheads="1"/>
          </p:cNvSpPr>
          <p:nvPr/>
        </p:nvSpPr>
        <p:spPr bwMode="auto">
          <a:xfrm>
            <a:off x="250825" y="4868863"/>
            <a:ext cx="4033838" cy="641350"/>
          </a:xfrm>
          <a:prstGeom prst="rect">
            <a:avLst/>
          </a:prstGeom>
          <a:noFill/>
          <a:ln w="9525">
            <a:noFill/>
            <a:miter lim="800000"/>
            <a:headEnd/>
            <a:tailEnd/>
          </a:ln>
          <a:effectLst/>
        </p:spPr>
        <p:txBody>
          <a:bodyPr>
            <a:spAutoFit/>
          </a:bodyPr>
          <a:lstStyle/>
          <a:p>
            <a:pPr>
              <a:spcBef>
                <a:spcPct val="50000"/>
              </a:spcBef>
            </a:pPr>
            <a:r>
              <a:rPr lang="hu-HU"/>
              <a:t>Wirkung von DES: auf die „nested Expression” von Hoxa Gene.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idx="4294967295"/>
          </p:nvPr>
        </p:nvSpPr>
        <p:spPr>
          <a:xfrm>
            <a:off x="684213" y="260350"/>
            <a:ext cx="7772400" cy="731838"/>
          </a:xfrm>
        </p:spPr>
        <p:txBody>
          <a:bodyPr/>
          <a:lstStyle/>
          <a:p>
            <a:r>
              <a:rPr lang="hu-HU" sz="4000" b="1" smtClean="0">
                <a:latin typeface="Arial" charset="0"/>
                <a:cs typeface="Arial" charset="0"/>
              </a:rPr>
              <a:t>Aufgaben der Hox Gene</a:t>
            </a:r>
          </a:p>
        </p:txBody>
      </p:sp>
      <p:sp>
        <p:nvSpPr>
          <p:cNvPr id="111619" name="Rectangle 3"/>
          <p:cNvSpPr>
            <a:spLocks noGrp="1" noChangeArrowheads="1"/>
          </p:cNvSpPr>
          <p:nvPr>
            <p:ph type="body" idx="4294967295"/>
          </p:nvPr>
        </p:nvSpPr>
        <p:spPr/>
        <p:txBody>
          <a:bodyPr/>
          <a:lstStyle/>
          <a:p>
            <a:r>
              <a:rPr lang="hu-HU" sz="2800" smtClean="0"/>
              <a:t>Bestimmung der Identität der einzelnen Körpersegmenten entlang der </a:t>
            </a:r>
            <a:r>
              <a:rPr lang="hu-HU" sz="2800" b="1" smtClean="0"/>
              <a:t>longitudinaler</a:t>
            </a:r>
            <a:r>
              <a:rPr lang="hu-HU" sz="2800" smtClean="0"/>
              <a:t> Achse (</a:t>
            </a:r>
            <a:r>
              <a:rPr lang="hu-HU" sz="2800" b="1" smtClean="0">
                <a:solidFill>
                  <a:srgbClr val="FF0000"/>
                </a:solidFill>
              </a:rPr>
              <a:t>A-P Achse</a:t>
            </a:r>
            <a:r>
              <a:rPr lang="hu-HU" sz="2800" smtClean="0"/>
              <a:t>):</a:t>
            </a:r>
            <a:br>
              <a:rPr lang="hu-HU" sz="2800" smtClean="0"/>
            </a:br>
            <a:r>
              <a:rPr lang="hu-HU" sz="2800" b="1" smtClean="0"/>
              <a:t>frühe Aktion</a:t>
            </a:r>
            <a:r>
              <a:rPr lang="hu-HU" sz="2800" smtClean="0"/>
              <a:t>; alle Tiere (wirbellose auch)</a:t>
            </a:r>
          </a:p>
          <a:p>
            <a:r>
              <a:rPr lang="hu-HU" sz="2800" smtClean="0"/>
              <a:t>Bestimmung der Identität der </a:t>
            </a:r>
            <a:r>
              <a:rPr lang="hu-HU" sz="2800" b="1" smtClean="0"/>
              <a:t>ausstülpenden</a:t>
            </a:r>
            <a:r>
              <a:rPr lang="hu-HU" sz="2800" smtClean="0"/>
              <a:t> Körperanteilen, wie Extremitäten, Penis: </a:t>
            </a:r>
            <a:br>
              <a:rPr lang="hu-HU" sz="2800" smtClean="0"/>
            </a:br>
            <a:r>
              <a:rPr lang="hu-HU" sz="2800" b="1" smtClean="0"/>
              <a:t>späte Aktion</a:t>
            </a:r>
            <a:r>
              <a:rPr lang="hu-HU" sz="2800" smtClean="0"/>
              <a:t> (Wirbeltiere); nur bestimmte Hox-cluster nehmen darin Teil (HoxD: Extremität, HoxC: Haarbildung)</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p:cNvPicPr>
            <a:picLocks noChangeAspect="1" noChangeArrowheads="1"/>
          </p:cNvPicPr>
          <p:nvPr/>
        </p:nvPicPr>
        <p:blipFill>
          <a:blip r:embed="rId3"/>
          <a:srcRect/>
          <a:stretch>
            <a:fillRect/>
          </a:stretch>
        </p:blipFill>
        <p:spPr bwMode="auto">
          <a:xfrm>
            <a:off x="0" y="685800"/>
            <a:ext cx="9144000" cy="3036888"/>
          </a:xfrm>
          <a:prstGeom prst="rect">
            <a:avLst/>
          </a:prstGeom>
          <a:noFill/>
          <a:ln w="9525">
            <a:noFill/>
            <a:miter lim="800000"/>
            <a:headEnd/>
            <a:tailEnd/>
          </a:ln>
        </p:spPr>
      </p:pic>
      <p:pic>
        <p:nvPicPr>
          <p:cNvPr id="112643" name="Picture 3"/>
          <p:cNvPicPr>
            <a:picLocks noChangeAspect="1" noChangeArrowheads="1"/>
          </p:cNvPicPr>
          <p:nvPr/>
        </p:nvPicPr>
        <p:blipFill>
          <a:blip r:embed="rId4"/>
          <a:srcRect/>
          <a:stretch>
            <a:fillRect/>
          </a:stretch>
        </p:blipFill>
        <p:spPr bwMode="auto">
          <a:xfrm>
            <a:off x="0" y="3962400"/>
            <a:ext cx="9144000" cy="1177925"/>
          </a:xfrm>
          <a:prstGeom prst="rect">
            <a:avLst/>
          </a:prstGeom>
          <a:noFill/>
          <a:ln w="9525">
            <a:noFill/>
            <a:miter lim="800000"/>
            <a:headEnd/>
            <a:tailEnd/>
          </a:ln>
        </p:spPr>
      </p:pic>
      <p:pic>
        <p:nvPicPr>
          <p:cNvPr id="112644" name="Picture 4"/>
          <p:cNvPicPr>
            <a:picLocks noChangeAspect="1" noChangeArrowheads="1"/>
          </p:cNvPicPr>
          <p:nvPr/>
        </p:nvPicPr>
        <p:blipFill>
          <a:blip r:embed="rId5"/>
          <a:srcRect/>
          <a:stretch>
            <a:fillRect/>
          </a:stretch>
        </p:blipFill>
        <p:spPr bwMode="auto">
          <a:xfrm>
            <a:off x="7288213" y="6645275"/>
            <a:ext cx="1855787" cy="212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4"/>
          <p:cNvPicPr>
            <a:picLocks noChangeAspect="1" noChangeArrowheads="1"/>
          </p:cNvPicPr>
          <p:nvPr/>
        </p:nvPicPr>
        <p:blipFill>
          <a:blip r:embed="rId2"/>
          <a:srcRect/>
          <a:stretch>
            <a:fillRect/>
          </a:stretch>
        </p:blipFill>
        <p:spPr bwMode="auto">
          <a:xfrm>
            <a:off x="179388" y="2349500"/>
            <a:ext cx="8713787" cy="4176713"/>
          </a:xfrm>
          <a:prstGeom prst="rect">
            <a:avLst/>
          </a:prstGeom>
          <a:noFill/>
          <a:ln w="9525">
            <a:noFill/>
            <a:miter lim="800000"/>
            <a:headEnd/>
            <a:tailEnd/>
          </a:ln>
        </p:spPr>
      </p:pic>
      <p:grpSp>
        <p:nvGrpSpPr>
          <p:cNvPr id="17410" name="Csoportba foglalás 14"/>
          <p:cNvGrpSpPr>
            <a:grpSpLocks/>
          </p:cNvGrpSpPr>
          <p:nvPr/>
        </p:nvGrpSpPr>
        <p:grpSpPr bwMode="auto">
          <a:xfrm>
            <a:off x="5940425" y="115888"/>
            <a:ext cx="3024188" cy="1009650"/>
            <a:chOff x="5940152" y="116632"/>
            <a:chExt cx="3024336" cy="1008112"/>
          </a:xfrm>
        </p:grpSpPr>
        <p:sp>
          <p:nvSpPr>
            <p:cNvPr id="13" name="Téglalap 12"/>
            <p:cNvSpPr/>
            <p:nvPr/>
          </p:nvSpPr>
          <p:spPr>
            <a:xfrm>
              <a:off x="5940152" y="116632"/>
              <a:ext cx="3024336"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u-HU"/>
            </a:p>
          </p:txBody>
        </p:sp>
        <p:pic>
          <p:nvPicPr>
            <p:cNvPr id="17419" name="Picture 5"/>
            <p:cNvPicPr>
              <a:picLocks noChangeAspect="1" noChangeArrowheads="1"/>
            </p:cNvPicPr>
            <p:nvPr/>
          </p:nvPicPr>
          <p:blipFill>
            <a:blip r:embed="rId3"/>
            <a:srcRect/>
            <a:stretch>
              <a:fillRect/>
            </a:stretch>
          </p:blipFill>
          <p:spPr bwMode="auto">
            <a:xfrm>
              <a:off x="6156325" y="188913"/>
              <a:ext cx="2657475" cy="681037"/>
            </a:xfrm>
            <a:prstGeom prst="rect">
              <a:avLst/>
            </a:prstGeom>
            <a:noFill/>
            <a:ln w="9525">
              <a:noFill/>
              <a:miter lim="800000"/>
              <a:headEnd/>
              <a:tailEnd/>
            </a:ln>
          </p:spPr>
        </p:pic>
        <p:pic>
          <p:nvPicPr>
            <p:cNvPr id="17420" name="Picture 6"/>
            <p:cNvPicPr>
              <a:picLocks noChangeAspect="1" noChangeArrowheads="1"/>
            </p:cNvPicPr>
            <p:nvPr/>
          </p:nvPicPr>
          <p:blipFill>
            <a:blip r:embed="rId4"/>
            <a:srcRect/>
            <a:stretch>
              <a:fillRect/>
            </a:stretch>
          </p:blipFill>
          <p:spPr bwMode="auto">
            <a:xfrm>
              <a:off x="6083300" y="836613"/>
              <a:ext cx="2781300" cy="247650"/>
            </a:xfrm>
            <a:prstGeom prst="rect">
              <a:avLst/>
            </a:prstGeom>
            <a:noFill/>
            <a:ln w="9525">
              <a:noFill/>
              <a:miter lim="800000"/>
              <a:headEnd/>
              <a:tailEnd/>
            </a:ln>
          </p:spPr>
        </p:pic>
      </p:grpSp>
      <p:sp>
        <p:nvSpPr>
          <p:cNvPr id="17411" name="Szövegdoboz 4"/>
          <p:cNvSpPr txBox="1">
            <a:spLocks noChangeArrowheads="1"/>
          </p:cNvSpPr>
          <p:nvPr/>
        </p:nvSpPr>
        <p:spPr bwMode="auto">
          <a:xfrm>
            <a:off x="395288" y="692150"/>
            <a:ext cx="5400675" cy="646113"/>
          </a:xfrm>
          <a:prstGeom prst="rect">
            <a:avLst/>
          </a:prstGeom>
          <a:noFill/>
          <a:ln w="9525">
            <a:noFill/>
            <a:miter lim="800000"/>
            <a:headEnd/>
            <a:tailEnd/>
          </a:ln>
        </p:spPr>
        <p:txBody>
          <a:bodyPr>
            <a:spAutoFit/>
          </a:bodyPr>
          <a:lstStyle/>
          <a:p>
            <a:r>
              <a:rPr lang="de-DE">
                <a:latin typeface="Calibri" pitchFamily="34" charset="0"/>
                <a:sym typeface="Wingdings" pitchFamily="2" charset="2"/>
              </a:rPr>
              <a:t> : </a:t>
            </a:r>
            <a:r>
              <a:rPr lang="de-DE">
                <a:latin typeface="Calibri" pitchFamily="34" charset="0"/>
              </a:rPr>
              <a:t>genetische Geschlechtsbestimmung</a:t>
            </a:r>
          </a:p>
          <a:p>
            <a:r>
              <a:rPr lang="de-DE">
                <a:latin typeface="Calibri" pitchFamily="34" charset="0"/>
                <a:sym typeface="Wingdings" pitchFamily="2" charset="2"/>
              </a:rPr>
              <a:t>: </a:t>
            </a:r>
            <a:r>
              <a:rPr lang="de-DE" b="1">
                <a:solidFill>
                  <a:srgbClr val="C00000"/>
                </a:solidFill>
                <a:latin typeface="Calibri" pitchFamily="34" charset="0"/>
              </a:rPr>
              <a:t>Temperatur-abhängige Geschlechtsbestimmung</a:t>
            </a:r>
            <a:endParaRPr lang="hu-HU" b="1">
              <a:solidFill>
                <a:srgbClr val="C00000"/>
              </a:solidFill>
              <a:latin typeface="Calibri" pitchFamily="34" charset="0"/>
            </a:endParaRPr>
          </a:p>
        </p:txBody>
      </p:sp>
      <p:sp>
        <p:nvSpPr>
          <p:cNvPr id="17412" name="Szövegdoboz 5"/>
          <p:cNvSpPr txBox="1">
            <a:spLocks noChangeArrowheads="1"/>
          </p:cNvSpPr>
          <p:nvPr/>
        </p:nvSpPr>
        <p:spPr bwMode="auto">
          <a:xfrm>
            <a:off x="2987675" y="1773238"/>
            <a:ext cx="936625" cy="461962"/>
          </a:xfrm>
          <a:prstGeom prst="rect">
            <a:avLst/>
          </a:prstGeom>
          <a:noFill/>
          <a:ln w="9525">
            <a:noFill/>
            <a:miter lim="800000"/>
            <a:headEnd/>
            <a:tailEnd/>
          </a:ln>
        </p:spPr>
        <p:txBody>
          <a:bodyPr>
            <a:spAutoFit/>
          </a:bodyPr>
          <a:lstStyle/>
          <a:p>
            <a:r>
              <a:rPr lang="de-DE" sz="1200">
                <a:latin typeface="Calibri" pitchFamily="34" charset="0"/>
              </a:rPr>
              <a:t>meiste Eidechsen</a:t>
            </a:r>
            <a:endParaRPr lang="hu-HU" sz="1200">
              <a:latin typeface="Calibri" pitchFamily="34" charset="0"/>
            </a:endParaRPr>
          </a:p>
        </p:txBody>
      </p:sp>
      <p:cxnSp>
        <p:nvCxnSpPr>
          <p:cNvPr id="8" name="Egyenes összekötő nyíllal 7"/>
          <p:cNvCxnSpPr/>
          <p:nvPr/>
        </p:nvCxnSpPr>
        <p:spPr>
          <a:xfrm flipH="1">
            <a:off x="2771775" y="2205038"/>
            <a:ext cx="287338" cy="360362"/>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7414" name="Szövegdoboz 9"/>
          <p:cNvSpPr txBox="1">
            <a:spLocks noChangeArrowheads="1"/>
          </p:cNvSpPr>
          <p:nvPr/>
        </p:nvSpPr>
        <p:spPr bwMode="auto">
          <a:xfrm>
            <a:off x="1476375" y="1766888"/>
            <a:ext cx="1079500" cy="460375"/>
          </a:xfrm>
          <a:prstGeom prst="rect">
            <a:avLst/>
          </a:prstGeom>
          <a:noFill/>
          <a:ln w="9525">
            <a:noFill/>
            <a:miter lim="800000"/>
            <a:headEnd/>
            <a:tailEnd/>
          </a:ln>
        </p:spPr>
        <p:txBody>
          <a:bodyPr>
            <a:spAutoFit/>
          </a:bodyPr>
          <a:lstStyle/>
          <a:p>
            <a:r>
              <a:rPr lang="de-DE" sz="1200" b="1">
                <a:solidFill>
                  <a:srgbClr val="C00000"/>
                </a:solidFill>
                <a:latin typeface="Calibri" pitchFamily="34" charset="0"/>
              </a:rPr>
              <a:t>meiste Schildkröten</a:t>
            </a:r>
            <a:endParaRPr lang="hu-HU" sz="1200" b="1">
              <a:solidFill>
                <a:srgbClr val="C00000"/>
              </a:solidFill>
              <a:latin typeface="Calibri" pitchFamily="34" charset="0"/>
            </a:endParaRPr>
          </a:p>
        </p:txBody>
      </p:sp>
      <p:cxnSp>
        <p:nvCxnSpPr>
          <p:cNvPr id="11" name="Egyenes összekötő nyíllal 10"/>
          <p:cNvCxnSpPr/>
          <p:nvPr/>
        </p:nvCxnSpPr>
        <p:spPr>
          <a:xfrm>
            <a:off x="2051050" y="2205038"/>
            <a:ext cx="73025" cy="360362"/>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Egyenes összekötő nyíllal 11"/>
          <p:cNvCxnSpPr/>
          <p:nvPr/>
        </p:nvCxnSpPr>
        <p:spPr>
          <a:xfrm flipH="1">
            <a:off x="3563938" y="2133600"/>
            <a:ext cx="720725" cy="86360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7417" name="Szövegdoboz 13"/>
          <p:cNvSpPr txBox="1">
            <a:spLocks noChangeArrowheads="1"/>
          </p:cNvSpPr>
          <p:nvPr/>
        </p:nvSpPr>
        <p:spPr bwMode="auto">
          <a:xfrm>
            <a:off x="3995738" y="1773238"/>
            <a:ext cx="936625" cy="287337"/>
          </a:xfrm>
          <a:prstGeom prst="rect">
            <a:avLst/>
          </a:prstGeom>
          <a:noFill/>
          <a:ln w="9525">
            <a:noFill/>
            <a:miter lim="800000"/>
            <a:headEnd/>
            <a:tailEnd/>
          </a:ln>
        </p:spPr>
        <p:txBody>
          <a:bodyPr>
            <a:spAutoFit/>
          </a:bodyPr>
          <a:lstStyle/>
          <a:p>
            <a:r>
              <a:rPr lang="hu-HU" sz="1200" b="1">
                <a:solidFill>
                  <a:srgbClr val="C00000"/>
                </a:solidFill>
                <a:latin typeface="Calibri" pitchFamily="34" charset="0"/>
              </a:rPr>
              <a:t>Krokodilen</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ext Box 2"/>
          <p:cNvSpPr txBox="1">
            <a:spLocks noChangeArrowheads="1"/>
          </p:cNvSpPr>
          <p:nvPr/>
        </p:nvSpPr>
        <p:spPr bwMode="auto">
          <a:xfrm>
            <a:off x="971550" y="2852738"/>
            <a:ext cx="6769100" cy="366712"/>
          </a:xfrm>
          <a:prstGeom prst="rect">
            <a:avLst/>
          </a:prstGeom>
          <a:noFill/>
          <a:ln w="9525">
            <a:noFill/>
            <a:miter lim="800000"/>
            <a:headEnd/>
            <a:tailEnd/>
          </a:ln>
        </p:spPr>
        <p:txBody>
          <a:bodyPr>
            <a:spAutoFit/>
          </a:bodyPr>
          <a:lstStyle/>
          <a:p>
            <a:pPr>
              <a:spcBef>
                <a:spcPct val="50000"/>
              </a:spcBef>
            </a:pPr>
            <a:r>
              <a:rPr lang="hu-HU"/>
              <a:t>Hox Gene Expression entlang der oberen Extremit</a:t>
            </a:r>
            <a:r>
              <a:rPr lang="en-US">
                <a:cs typeface="Arial" charset="0"/>
              </a:rPr>
              <a:t>ä</a:t>
            </a:r>
            <a:r>
              <a:rPr lang="hu-HU"/>
              <a:t>t.</a:t>
            </a:r>
            <a:endParaRPr lang="de-DE"/>
          </a:p>
        </p:txBody>
      </p:sp>
      <p:graphicFrame>
        <p:nvGraphicFramePr>
          <p:cNvPr id="114691" name="Object 3"/>
          <p:cNvGraphicFramePr>
            <a:graphicFrameLocks noChangeAspect="1"/>
          </p:cNvGraphicFramePr>
          <p:nvPr/>
        </p:nvGraphicFramePr>
        <p:xfrm>
          <a:off x="468313" y="0"/>
          <a:ext cx="6911975" cy="2947988"/>
        </p:xfrm>
        <a:graphic>
          <a:graphicData uri="http://schemas.openxmlformats.org/presentationml/2006/ole">
            <mc:AlternateContent xmlns:mc="http://schemas.openxmlformats.org/markup-compatibility/2006">
              <mc:Choice xmlns:v="urn:schemas-microsoft-com:vml" Requires="v">
                <p:oleObj spid="_x0000_s114699" name="Image" r:id="rId4" imgW="7860317" imgH="3352381" progId="Photoshop.Image.7">
                  <p:embed/>
                </p:oleObj>
              </mc:Choice>
              <mc:Fallback>
                <p:oleObj name="Image" r:id="rId4" imgW="7860317" imgH="3352381" progId="Photoshop.Image.7">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13" y="0"/>
                        <a:ext cx="6911975" cy="294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4692" name="Object 4"/>
          <p:cNvGraphicFramePr>
            <a:graphicFrameLocks noChangeAspect="1"/>
          </p:cNvGraphicFramePr>
          <p:nvPr/>
        </p:nvGraphicFramePr>
        <p:xfrm>
          <a:off x="1403350" y="3497263"/>
          <a:ext cx="7740650" cy="3360737"/>
        </p:xfrm>
        <a:graphic>
          <a:graphicData uri="http://schemas.openxmlformats.org/presentationml/2006/ole">
            <mc:AlternateContent xmlns:mc="http://schemas.openxmlformats.org/markup-compatibility/2006">
              <mc:Choice xmlns:v="urn:schemas-microsoft-com:vml" Requires="v">
                <p:oleObj spid="_x0000_s114700" name="Image" r:id="rId6" imgW="8774603" imgH="3809524" progId="Photoshop.Image.7">
                  <p:embed/>
                </p:oleObj>
              </mc:Choice>
              <mc:Fallback>
                <p:oleObj name="Image" r:id="rId6" imgW="8774603" imgH="3809524" progId="Photoshop.Image.7">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03350" y="3497263"/>
                        <a:ext cx="7740650" cy="3360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ext Box 6"/>
          <p:cNvSpPr txBox="1">
            <a:spLocks noChangeArrowheads="1"/>
          </p:cNvSpPr>
          <p:nvPr/>
        </p:nvSpPr>
        <p:spPr bwMode="auto">
          <a:xfrm>
            <a:off x="2011363" y="1192213"/>
            <a:ext cx="1008062" cy="396875"/>
          </a:xfrm>
          <a:prstGeom prst="rect">
            <a:avLst/>
          </a:prstGeom>
          <a:solidFill>
            <a:schemeClr val="bg1"/>
          </a:solidFill>
          <a:ln w="9525">
            <a:noFill/>
            <a:miter lim="800000"/>
            <a:headEnd/>
            <a:tailEnd/>
          </a:ln>
        </p:spPr>
        <p:txBody>
          <a:bodyPr>
            <a:spAutoFit/>
          </a:bodyPr>
          <a:lstStyle/>
          <a:p>
            <a:pPr>
              <a:spcBef>
                <a:spcPct val="50000"/>
              </a:spcBef>
            </a:pPr>
            <a:r>
              <a:rPr lang="hu-HU" sz="2000" b="1"/>
              <a:t>Hox D</a:t>
            </a:r>
          </a:p>
        </p:txBody>
      </p:sp>
      <p:grpSp>
        <p:nvGrpSpPr>
          <p:cNvPr id="116739" name="Group 21"/>
          <p:cNvGrpSpPr>
            <a:grpSpLocks/>
          </p:cNvGrpSpPr>
          <p:nvPr/>
        </p:nvGrpSpPr>
        <p:grpSpPr bwMode="auto">
          <a:xfrm>
            <a:off x="1247775" y="193675"/>
            <a:ext cx="6648450" cy="6469063"/>
            <a:chOff x="786" y="122"/>
            <a:chExt cx="4188" cy="4075"/>
          </a:xfrm>
        </p:grpSpPr>
        <p:grpSp>
          <p:nvGrpSpPr>
            <p:cNvPr id="116740" name="Group 19"/>
            <p:cNvGrpSpPr>
              <a:grpSpLocks/>
            </p:cNvGrpSpPr>
            <p:nvPr/>
          </p:nvGrpSpPr>
          <p:grpSpPr bwMode="auto">
            <a:xfrm>
              <a:off x="786" y="122"/>
              <a:ext cx="4188" cy="4075"/>
              <a:chOff x="786" y="122"/>
              <a:chExt cx="4188" cy="4075"/>
            </a:xfrm>
          </p:grpSpPr>
          <p:pic>
            <p:nvPicPr>
              <p:cNvPr id="116741" name="Picture 4"/>
              <p:cNvPicPr>
                <a:picLocks noChangeAspect="1" noChangeArrowheads="1"/>
              </p:cNvPicPr>
              <p:nvPr/>
            </p:nvPicPr>
            <p:blipFill>
              <a:blip r:embed="rId3"/>
              <a:srcRect/>
              <a:stretch>
                <a:fillRect/>
              </a:stretch>
            </p:blipFill>
            <p:spPr bwMode="auto">
              <a:xfrm>
                <a:off x="786" y="122"/>
                <a:ext cx="4188" cy="4075"/>
              </a:xfrm>
              <a:prstGeom prst="rect">
                <a:avLst/>
              </a:prstGeom>
              <a:noFill/>
              <a:ln w="9525">
                <a:noFill/>
                <a:miter lim="800000"/>
                <a:headEnd/>
                <a:tailEnd/>
              </a:ln>
            </p:spPr>
          </p:pic>
          <p:sp>
            <p:nvSpPr>
              <p:cNvPr id="116742" name="Text Box 5"/>
              <p:cNvSpPr txBox="1">
                <a:spLocks noChangeArrowheads="1"/>
              </p:cNvSpPr>
              <p:nvPr/>
            </p:nvSpPr>
            <p:spPr bwMode="auto">
              <a:xfrm>
                <a:off x="1252" y="366"/>
                <a:ext cx="635" cy="250"/>
              </a:xfrm>
              <a:prstGeom prst="rect">
                <a:avLst/>
              </a:prstGeom>
              <a:solidFill>
                <a:schemeClr val="bg1"/>
              </a:solidFill>
              <a:ln w="9525">
                <a:noFill/>
                <a:miter lim="800000"/>
                <a:headEnd/>
                <a:tailEnd/>
              </a:ln>
            </p:spPr>
            <p:txBody>
              <a:bodyPr>
                <a:spAutoFit/>
              </a:bodyPr>
              <a:lstStyle/>
              <a:p>
                <a:pPr>
                  <a:spcBef>
                    <a:spcPct val="50000"/>
                  </a:spcBef>
                </a:pPr>
                <a:r>
                  <a:rPr lang="hu-HU" sz="2000" b="1"/>
                  <a:t>Hox A</a:t>
                </a:r>
              </a:p>
            </p:txBody>
          </p:sp>
          <p:sp>
            <p:nvSpPr>
              <p:cNvPr id="116743" name="Text Box 7"/>
              <p:cNvSpPr txBox="1">
                <a:spLocks noChangeArrowheads="1"/>
              </p:cNvSpPr>
              <p:nvPr/>
            </p:nvSpPr>
            <p:spPr bwMode="auto">
              <a:xfrm>
                <a:off x="2027" y="174"/>
                <a:ext cx="343" cy="192"/>
              </a:xfrm>
              <a:prstGeom prst="rect">
                <a:avLst/>
              </a:prstGeom>
              <a:solidFill>
                <a:schemeClr val="bg1"/>
              </a:solidFill>
              <a:ln w="9525">
                <a:noFill/>
                <a:miter lim="800000"/>
                <a:headEnd/>
                <a:tailEnd/>
              </a:ln>
            </p:spPr>
            <p:txBody>
              <a:bodyPr>
                <a:spAutoFit/>
              </a:bodyPr>
              <a:lstStyle/>
              <a:p>
                <a:pPr>
                  <a:spcBef>
                    <a:spcPct val="50000"/>
                  </a:spcBef>
                </a:pPr>
                <a:r>
                  <a:rPr lang="hu-HU" sz="1400" b="1"/>
                  <a:t>A13</a:t>
                </a:r>
              </a:p>
            </p:txBody>
          </p:sp>
          <p:sp>
            <p:nvSpPr>
              <p:cNvPr id="116744" name="Text Box 8"/>
              <p:cNvSpPr txBox="1">
                <a:spLocks noChangeArrowheads="1"/>
              </p:cNvSpPr>
              <p:nvPr/>
            </p:nvSpPr>
            <p:spPr bwMode="auto">
              <a:xfrm>
                <a:off x="2582" y="174"/>
                <a:ext cx="357" cy="192"/>
              </a:xfrm>
              <a:prstGeom prst="rect">
                <a:avLst/>
              </a:prstGeom>
              <a:solidFill>
                <a:schemeClr val="bg1"/>
              </a:solidFill>
              <a:ln w="9525">
                <a:noFill/>
                <a:miter lim="800000"/>
                <a:headEnd/>
                <a:tailEnd/>
              </a:ln>
            </p:spPr>
            <p:txBody>
              <a:bodyPr>
                <a:spAutoFit/>
              </a:bodyPr>
              <a:lstStyle/>
              <a:p>
                <a:pPr>
                  <a:spcBef>
                    <a:spcPct val="50000"/>
                  </a:spcBef>
                </a:pPr>
                <a:r>
                  <a:rPr lang="hu-HU" sz="1400" b="1"/>
                  <a:t>A11</a:t>
                </a:r>
              </a:p>
            </p:txBody>
          </p:sp>
          <p:sp>
            <p:nvSpPr>
              <p:cNvPr id="116745" name="Text Box 9"/>
              <p:cNvSpPr txBox="1">
                <a:spLocks noChangeArrowheads="1"/>
              </p:cNvSpPr>
              <p:nvPr/>
            </p:nvSpPr>
            <p:spPr bwMode="auto">
              <a:xfrm>
                <a:off x="2976" y="174"/>
                <a:ext cx="352" cy="192"/>
              </a:xfrm>
              <a:prstGeom prst="rect">
                <a:avLst/>
              </a:prstGeom>
              <a:solidFill>
                <a:schemeClr val="bg1"/>
              </a:solidFill>
              <a:ln w="9525">
                <a:noFill/>
                <a:miter lim="800000"/>
                <a:headEnd/>
                <a:tailEnd/>
              </a:ln>
            </p:spPr>
            <p:txBody>
              <a:bodyPr>
                <a:spAutoFit/>
              </a:bodyPr>
              <a:lstStyle/>
              <a:p>
                <a:pPr>
                  <a:spcBef>
                    <a:spcPct val="50000"/>
                  </a:spcBef>
                </a:pPr>
                <a:r>
                  <a:rPr lang="hu-HU" sz="1400" b="1"/>
                  <a:t>A10</a:t>
                </a:r>
              </a:p>
            </p:txBody>
          </p:sp>
          <p:sp>
            <p:nvSpPr>
              <p:cNvPr id="116746" name="Text Box 10"/>
              <p:cNvSpPr txBox="1">
                <a:spLocks noChangeArrowheads="1"/>
              </p:cNvSpPr>
              <p:nvPr/>
            </p:nvSpPr>
            <p:spPr bwMode="auto">
              <a:xfrm>
                <a:off x="3362" y="174"/>
                <a:ext cx="352" cy="192"/>
              </a:xfrm>
              <a:prstGeom prst="rect">
                <a:avLst/>
              </a:prstGeom>
              <a:solidFill>
                <a:schemeClr val="bg1"/>
              </a:solidFill>
              <a:ln w="9525">
                <a:noFill/>
                <a:miter lim="800000"/>
                <a:headEnd/>
                <a:tailEnd/>
              </a:ln>
            </p:spPr>
            <p:txBody>
              <a:bodyPr>
                <a:spAutoFit/>
              </a:bodyPr>
              <a:lstStyle/>
              <a:p>
                <a:pPr>
                  <a:spcBef>
                    <a:spcPct val="50000"/>
                  </a:spcBef>
                </a:pPr>
                <a:r>
                  <a:rPr lang="hu-HU" sz="1400" b="1"/>
                  <a:t>A9</a:t>
                </a:r>
              </a:p>
            </p:txBody>
          </p:sp>
          <p:sp>
            <p:nvSpPr>
              <p:cNvPr id="116747" name="Text Box 11"/>
              <p:cNvSpPr txBox="1">
                <a:spLocks noChangeArrowheads="1"/>
              </p:cNvSpPr>
              <p:nvPr/>
            </p:nvSpPr>
            <p:spPr bwMode="auto">
              <a:xfrm>
                <a:off x="1973" y="1026"/>
                <a:ext cx="357" cy="192"/>
              </a:xfrm>
              <a:prstGeom prst="rect">
                <a:avLst/>
              </a:prstGeom>
              <a:solidFill>
                <a:schemeClr val="bg1"/>
              </a:solidFill>
              <a:ln w="9525">
                <a:noFill/>
                <a:miter lim="800000"/>
                <a:headEnd/>
                <a:tailEnd/>
              </a:ln>
            </p:spPr>
            <p:txBody>
              <a:bodyPr>
                <a:spAutoFit/>
              </a:bodyPr>
              <a:lstStyle/>
              <a:p>
                <a:pPr>
                  <a:spcBef>
                    <a:spcPct val="50000"/>
                  </a:spcBef>
                </a:pPr>
                <a:r>
                  <a:rPr lang="hu-HU" sz="1400" b="1"/>
                  <a:t>D13</a:t>
                </a:r>
              </a:p>
            </p:txBody>
          </p:sp>
          <p:sp>
            <p:nvSpPr>
              <p:cNvPr id="116748" name="Text Box 12"/>
              <p:cNvSpPr txBox="1">
                <a:spLocks noChangeArrowheads="1"/>
              </p:cNvSpPr>
              <p:nvPr/>
            </p:nvSpPr>
            <p:spPr bwMode="auto">
              <a:xfrm>
                <a:off x="2339" y="1026"/>
                <a:ext cx="357" cy="192"/>
              </a:xfrm>
              <a:prstGeom prst="rect">
                <a:avLst/>
              </a:prstGeom>
              <a:solidFill>
                <a:schemeClr val="bg1"/>
              </a:solidFill>
              <a:ln w="9525">
                <a:noFill/>
                <a:miter lim="800000"/>
                <a:headEnd/>
                <a:tailEnd/>
              </a:ln>
            </p:spPr>
            <p:txBody>
              <a:bodyPr>
                <a:spAutoFit/>
              </a:bodyPr>
              <a:lstStyle/>
              <a:p>
                <a:pPr>
                  <a:spcBef>
                    <a:spcPct val="50000"/>
                  </a:spcBef>
                </a:pPr>
                <a:r>
                  <a:rPr lang="hu-HU" sz="1400" b="1"/>
                  <a:t>D12</a:t>
                </a:r>
              </a:p>
            </p:txBody>
          </p:sp>
          <p:sp>
            <p:nvSpPr>
              <p:cNvPr id="116749" name="Text Box 13"/>
              <p:cNvSpPr txBox="1">
                <a:spLocks noChangeArrowheads="1"/>
              </p:cNvSpPr>
              <p:nvPr/>
            </p:nvSpPr>
            <p:spPr bwMode="auto">
              <a:xfrm>
                <a:off x="2668" y="1031"/>
                <a:ext cx="357" cy="192"/>
              </a:xfrm>
              <a:prstGeom prst="rect">
                <a:avLst/>
              </a:prstGeom>
              <a:solidFill>
                <a:schemeClr val="bg1"/>
              </a:solidFill>
              <a:ln w="9525">
                <a:noFill/>
                <a:miter lim="800000"/>
                <a:headEnd/>
                <a:tailEnd/>
              </a:ln>
            </p:spPr>
            <p:txBody>
              <a:bodyPr>
                <a:spAutoFit/>
              </a:bodyPr>
              <a:lstStyle/>
              <a:p>
                <a:pPr>
                  <a:spcBef>
                    <a:spcPct val="50000"/>
                  </a:spcBef>
                </a:pPr>
                <a:r>
                  <a:rPr lang="hu-HU" sz="1400" b="1"/>
                  <a:t>D11</a:t>
                </a:r>
              </a:p>
            </p:txBody>
          </p:sp>
          <p:sp>
            <p:nvSpPr>
              <p:cNvPr id="116750" name="Text Box 14"/>
              <p:cNvSpPr txBox="1">
                <a:spLocks noChangeArrowheads="1"/>
              </p:cNvSpPr>
              <p:nvPr/>
            </p:nvSpPr>
            <p:spPr bwMode="auto">
              <a:xfrm>
                <a:off x="2992" y="1026"/>
                <a:ext cx="357" cy="192"/>
              </a:xfrm>
              <a:prstGeom prst="rect">
                <a:avLst/>
              </a:prstGeom>
              <a:solidFill>
                <a:schemeClr val="bg1"/>
              </a:solidFill>
              <a:ln w="9525">
                <a:noFill/>
                <a:miter lim="800000"/>
                <a:headEnd/>
                <a:tailEnd/>
              </a:ln>
            </p:spPr>
            <p:txBody>
              <a:bodyPr>
                <a:spAutoFit/>
              </a:bodyPr>
              <a:lstStyle/>
              <a:p>
                <a:pPr>
                  <a:spcBef>
                    <a:spcPct val="50000"/>
                  </a:spcBef>
                </a:pPr>
                <a:r>
                  <a:rPr lang="hu-HU" sz="1400" b="1"/>
                  <a:t>D10</a:t>
                </a:r>
              </a:p>
            </p:txBody>
          </p:sp>
          <p:sp>
            <p:nvSpPr>
              <p:cNvPr id="116751" name="Text Box 15"/>
              <p:cNvSpPr txBox="1">
                <a:spLocks noChangeArrowheads="1"/>
              </p:cNvSpPr>
              <p:nvPr/>
            </p:nvSpPr>
            <p:spPr bwMode="auto">
              <a:xfrm>
                <a:off x="3339" y="1026"/>
                <a:ext cx="357" cy="192"/>
              </a:xfrm>
              <a:prstGeom prst="rect">
                <a:avLst/>
              </a:prstGeom>
              <a:solidFill>
                <a:schemeClr val="bg1"/>
              </a:solidFill>
              <a:ln w="9525">
                <a:noFill/>
                <a:miter lim="800000"/>
                <a:headEnd/>
                <a:tailEnd/>
              </a:ln>
            </p:spPr>
            <p:txBody>
              <a:bodyPr>
                <a:spAutoFit/>
              </a:bodyPr>
              <a:lstStyle/>
              <a:p>
                <a:pPr>
                  <a:spcBef>
                    <a:spcPct val="50000"/>
                  </a:spcBef>
                </a:pPr>
                <a:r>
                  <a:rPr lang="hu-HU" sz="1400" b="1"/>
                  <a:t>D9</a:t>
                </a:r>
              </a:p>
            </p:txBody>
          </p:sp>
          <p:sp>
            <p:nvSpPr>
              <p:cNvPr id="116752" name="Text Box 17"/>
              <p:cNvSpPr txBox="1">
                <a:spLocks noChangeArrowheads="1"/>
              </p:cNvSpPr>
              <p:nvPr/>
            </p:nvSpPr>
            <p:spPr bwMode="auto">
              <a:xfrm>
                <a:off x="1111" y="1207"/>
                <a:ext cx="635" cy="250"/>
              </a:xfrm>
              <a:prstGeom prst="rect">
                <a:avLst/>
              </a:prstGeom>
              <a:solidFill>
                <a:schemeClr val="bg1"/>
              </a:solidFill>
              <a:ln w="9525">
                <a:noFill/>
                <a:miter lim="800000"/>
                <a:headEnd/>
                <a:tailEnd/>
              </a:ln>
            </p:spPr>
            <p:txBody>
              <a:bodyPr>
                <a:spAutoFit/>
              </a:bodyPr>
              <a:lstStyle/>
              <a:p>
                <a:pPr>
                  <a:spcBef>
                    <a:spcPct val="50000"/>
                  </a:spcBef>
                </a:pPr>
                <a:r>
                  <a:rPr lang="hu-HU" sz="2000" b="1"/>
                  <a:t>Hox A</a:t>
                </a:r>
              </a:p>
            </p:txBody>
          </p:sp>
          <p:sp>
            <p:nvSpPr>
              <p:cNvPr id="116753" name="Text Box 18"/>
              <p:cNvSpPr txBox="1">
                <a:spLocks noChangeArrowheads="1"/>
              </p:cNvSpPr>
              <p:nvPr/>
            </p:nvSpPr>
            <p:spPr bwMode="auto">
              <a:xfrm>
                <a:off x="3454" y="1212"/>
                <a:ext cx="635" cy="250"/>
              </a:xfrm>
              <a:prstGeom prst="rect">
                <a:avLst/>
              </a:prstGeom>
              <a:solidFill>
                <a:schemeClr val="bg1"/>
              </a:solidFill>
              <a:ln w="9525">
                <a:noFill/>
                <a:miter lim="800000"/>
                <a:headEnd/>
                <a:tailEnd/>
              </a:ln>
            </p:spPr>
            <p:txBody>
              <a:bodyPr>
                <a:spAutoFit/>
              </a:bodyPr>
              <a:lstStyle/>
              <a:p>
                <a:pPr>
                  <a:spcBef>
                    <a:spcPct val="50000"/>
                  </a:spcBef>
                </a:pPr>
                <a:r>
                  <a:rPr lang="hu-HU" sz="2000" b="1"/>
                  <a:t>Hox D</a:t>
                </a:r>
              </a:p>
            </p:txBody>
          </p:sp>
        </p:grpSp>
        <p:sp>
          <p:nvSpPr>
            <p:cNvPr id="116754" name="Rectangle 20"/>
            <p:cNvSpPr>
              <a:spLocks noChangeArrowheads="1"/>
            </p:cNvSpPr>
            <p:nvPr/>
          </p:nvSpPr>
          <p:spPr bwMode="auto">
            <a:xfrm>
              <a:off x="2018" y="626"/>
              <a:ext cx="1588" cy="136"/>
            </a:xfrm>
            <a:prstGeom prst="rect">
              <a:avLst/>
            </a:prstGeom>
            <a:solidFill>
              <a:schemeClr val="bg1"/>
            </a:solidFill>
            <a:ln w="9525">
              <a:noFill/>
              <a:miter lim="800000"/>
              <a:headEnd/>
              <a:tailEnd/>
            </a:ln>
          </p:spPr>
          <p:txBody>
            <a:bodyPr wrap="none" anchor="ctr"/>
            <a:lstStyle/>
            <a:p>
              <a:endParaRPr lang="hu-HU" sz="2400">
                <a:latin typeface="Times New Roman" pitchFamily="18" charset="0"/>
              </a:endParaRPr>
            </a:p>
          </p:txBody>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4"/>
          <p:cNvPicPr>
            <a:picLocks noChangeAspect="1" noChangeArrowheads="1"/>
          </p:cNvPicPr>
          <p:nvPr/>
        </p:nvPicPr>
        <p:blipFill>
          <a:blip r:embed="rId3"/>
          <a:srcRect/>
          <a:stretch>
            <a:fillRect/>
          </a:stretch>
        </p:blipFill>
        <p:spPr bwMode="auto">
          <a:xfrm>
            <a:off x="323850" y="549275"/>
            <a:ext cx="2870200" cy="3689350"/>
          </a:xfrm>
          <a:prstGeom prst="rect">
            <a:avLst/>
          </a:prstGeom>
          <a:noFill/>
          <a:ln w="9525">
            <a:noFill/>
            <a:miter lim="800000"/>
            <a:headEnd/>
            <a:tailEnd/>
          </a:ln>
        </p:spPr>
      </p:pic>
      <p:sp>
        <p:nvSpPr>
          <p:cNvPr id="118787" name="Text Box 5"/>
          <p:cNvSpPr txBox="1">
            <a:spLocks noChangeArrowheads="1"/>
          </p:cNvSpPr>
          <p:nvPr/>
        </p:nvSpPr>
        <p:spPr bwMode="auto">
          <a:xfrm>
            <a:off x="3924300" y="1700213"/>
            <a:ext cx="4464050" cy="1917700"/>
          </a:xfrm>
          <a:prstGeom prst="rect">
            <a:avLst/>
          </a:prstGeom>
          <a:noFill/>
          <a:ln w="9525">
            <a:noFill/>
            <a:miter lim="800000"/>
            <a:headEnd/>
            <a:tailEnd/>
          </a:ln>
        </p:spPr>
        <p:txBody>
          <a:bodyPr>
            <a:spAutoFit/>
          </a:bodyPr>
          <a:lstStyle/>
          <a:p>
            <a:pPr eaLnBrk="0" hangingPunct="0">
              <a:spcBef>
                <a:spcPct val="50000"/>
              </a:spcBef>
            </a:pPr>
            <a:r>
              <a:rPr lang="hu-HU" sz="2400">
                <a:latin typeface="Times New Roman" pitchFamily="18" charset="0"/>
              </a:rPr>
              <a:t>Expression der HoxD13 Gen in E11,5 Mausembryo (whole mount ISH). Das Signal erscheint in den distalen Extremitäten und den ausseren Genitalien (Pfeilspitze)</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6" name="Picture 4" descr="F9780443068119-015-f024"/>
          <p:cNvPicPr>
            <a:picLocks noChangeAspect="1" noChangeArrowheads="1"/>
          </p:cNvPicPr>
          <p:nvPr/>
        </p:nvPicPr>
        <p:blipFill>
          <a:blip r:embed="rId3"/>
          <a:srcRect/>
          <a:stretch>
            <a:fillRect/>
          </a:stretch>
        </p:blipFill>
        <p:spPr bwMode="auto">
          <a:xfrm>
            <a:off x="0" y="0"/>
            <a:ext cx="4859338" cy="6858000"/>
          </a:xfrm>
          <a:prstGeom prst="rect">
            <a:avLst/>
          </a:prstGeom>
          <a:noFill/>
        </p:spPr>
      </p:pic>
      <p:pic>
        <p:nvPicPr>
          <p:cNvPr id="120837" name="Picture 5" descr="F9780443068119-015-f032"/>
          <p:cNvPicPr>
            <a:picLocks noChangeAspect="1" noChangeArrowheads="1"/>
          </p:cNvPicPr>
          <p:nvPr/>
        </p:nvPicPr>
        <p:blipFill>
          <a:blip r:embed="rId4"/>
          <a:srcRect/>
          <a:stretch>
            <a:fillRect/>
          </a:stretch>
        </p:blipFill>
        <p:spPr bwMode="auto">
          <a:xfrm>
            <a:off x="5076825" y="0"/>
            <a:ext cx="4067175" cy="3779838"/>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0358" name="Group 6"/>
          <p:cNvGraphicFramePr>
            <a:graphicFrameLocks noGrp="1"/>
          </p:cNvGraphicFramePr>
          <p:nvPr/>
        </p:nvGraphicFramePr>
        <p:xfrm>
          <a:off x="0" y="0"/>
          <a:ext cx="3362325" cy="620713"/>
        </p:xfrm>
        <a:graphic>
          <a:graphicData uri="http://schemas.openxmlformats.org/drawingml/2006/table">
            <a:tbl>
              <a:tblPr/>
              <a:tblGrid>
                <a:gridCol w="1681163">
                  <a:extLst>
                    <a:ext uri="{9D8B030D-6E8A-4147-A177-3AD203B41FA5}">
                      <a16:colId xmlns:a16="http://schemas.microsoft.com/office/drawing/2014/main" val="20000"/>
                    </a:ext>
                  </a:extLst>
                </a:gridCol>
                <a:gridCol w="1681162">
                  <a:extLst>
                    <a:ext uri="{9D8B030D-6E8A-4147-A177-3AD203B41FA5}">
                      <a16:colId xmlns:a16="http://schemas.microsoft.com/office/drawing/2014/main" val="20001"/>
                    </a:ext>
                  </a:extLst>
                </a:gridCol>
              </a:tblGrid>
              <a:tr h="304800">
                <a:tc>
                  <a:txBody>
                    <a:bodyPr/>
                    <a:lstStyle/>
                    <a:p>
                      <a:pPr marL="0" marR="0" lvl="0" indent="0" algn="l" defTabSz="914400" rtl="0" eaLnBrk="0" fontAlgn="base" latinLnBrk="0" hangingPunct="0">
                        <a:lnSpc>
                          <a:spcPct val="100000"/>
                        </a:lnSpc>
                        <a:spcBef>
                          <a:spcPct val="0"/>
                        </a:spcBef>
                        <a:spcAft>
                          <a:spcPct val="0"/>
                        </a:spcAft>
                        <a:buClrTx/>
                        <a:buSzTx/>
                        <a:buFont typeface="Arial" charset="0"/>
                        <a:buNone/>
                        <a:tabLst/>
                      </a:pPr>
                      <a:r>
                        <a:rPr kumimoji="0" lang="hu-HU" sz="1400" b="1" i="0" u="none" strike="noStrike" cap="none" normalizeH="0" baseline="0" smtClean="0">
                          <a:ln>
                            <a:noFill/>
                          </a:ln>
                          <a:solidFill>
                            <a:schemeClr val="tx1"/>
                          </a:solidFill>
                          <a:effectLst/>
                          <a:latin typeface="Arial" charset="0"/>
                          <a:cs typeface="Arial" charset="0"/>
                          <a:hlinkClick r:id="rId3"/>
                        </a:rPr>
                        <a:t>#140000</a:t>
                      </a:r>
                      <a:endParaRPr kumimoji="0" lang="hu-HU" sz="2400" b="0" i="0" u="none" strike="noStrike" cap="none" normalizeH="0" baseline="0" smtClean="0">
                        <a:ln>
                          <a:noFill/>
                        </a:ln>
                        <a:solidFill>
                          <a:schemeClr val="tx1"/>
                        </a:solidFill>
                        <a:effectLst/>
                        <a:latin typeface="Calibri"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0" fontAlgn="base" latinLnBrk="0" hangingPunct="0">
                        <a:lnSpc>
                          <a:spcPct val="100000"/>
                        </a:lnSpc>
                        <a:spcBef>
                          <a:spcPct val="0"/>
                        </a:spcBef>
                        <a:spcAft>
                          <a:spcPct val="0"/>
                        </a:spcAft>
                        <a:buClrTx/>
                        <a:buSzTx/>
                        <a:buFont typeface="Arial" charset="0"/>
                        <a:buNone/>
                        <a:tabLst/>
                      </a:pPr>
                      <a:r>
                        <a:rPr kumimoji="0" lang="hu-HU" sz="900" b="1" i="0" u="none" strike="noStrike" cap="none" normalizeH="0" baseline="0" smtClean="0">
                          <a:ln>
                            <a:noFill/>
                          </a:ln>
                          <a:solidFill>
                            <a:srgbClr val="336699"/>
                          </a:solidFill>
                          <a:effectLst/>
                          <a:latin typeface="Arial" charset="0"/>
                          <a:cs typeface="Arial" charset="0"/>
                          <a:hlinkClick r:id="rId4"/>
                        </a:rPr>
                        <a:t>GeneTests,</a:t>
                      </a:r>
                      <a:r>
                        <a:rPr kumimoji="0" lang="hu-HU" sz="1100" b="0" i="0" u="none" strike="noStrike" cap="none" normalizeH="0" baseline="0" smtClean="0">
                          <a:ln>
                            <a:noFill/>
                          </a:ln>
                          <a:solidFill>
                            <a:schemeClr val="tx1"/>
                          </a:solidFill>
                          <a:effectLst/>
                          <a:latin typeface="Calibri" pitchFamily="34" charset="0"/>
                        </a:rPr>
                        <a:t> </a:t>
                      </a:r>
                      <a:r>
                        <a:rPr kumimoji="0" lang="hu-HU" sz="500" b="1" i="0" u="none" strike="noStrike" cap="none" normalizeH="0" baseline="0" smtClean="0">
                          <a:ln>
                            <a:noFill/>
                          </a:ln>
                          <a:solidFill>
                            <a:srgbClr val="336699"/>
                          </a:solidFill>
                          <a:effectLst/>
                          <a:latin typeface="Arial" charset="0"/>
                          <a:cs typeface="Arial" charset="0"/>
                        </a:rPr>
                        <a:t>Links</a:t>
                      </a:r>
                      <a:r>
                        <a:rPr kumimoji="0" lang="hu-HU" sz="1100" b="0" i="0" u="none" strike="noStrike" cap="none" normalizeH="0" baseline="0" smtClean="0">
                          <a:ln>
                            <a:noFill/>
                          </a:ln>
                          <a:solidFill>
                            <a:schemeClr val="tx1"/>
                          </a:solidFill>
                          <a:effectLst/>
                          <a:latin typeface="Calibri" pitchFamily="34" charset="0"/>
                        </a:rPr>
                        <a:t> </a:t>
                      </a:r>
                      <a:endParaRPr kumimoji="0" lang="hu-HU" sz="2400" b="0" i="0" u="none" strike="noStrike" cap="none" normalizeH="0" baseline="0" smtClean="0">
                        <a:ln>
                          <a:noFill/>
                        </a:ln>
                        <a:solidFill>
                          <a:schemeClr val="tx1"/>
                        </a:solidFill>
                        <a:effectLst/>
                        <a:latin typeface="Calibri" pitchFamily="34" charset="0"/>
                      </a:endParaRPr>
                    </a:p>
                  </a:txBody>
                  <a:tcPr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315913">
                <a:tc gridSpan="2">
                  <a:txBody>
                    <a:bodyPr/>
                    <a:lstStyle/>
                    <a:p>
                      <a:pPr marL="0" marR="0" lvl="0" indent="0" algn="l" defTabSz="914400" rtl="0" eaLnBrk="0" fontAlgn="base" latinLnBrk="0" hangingPunct="0">
                        <a:lnSpc>
                          <a:spcPct val="100000"/>
                        </a:lnSpc>
                        <a:spcBef>
                          <a:spcPct val="0"/>
                        </a:spcBef>
                        <a:spcAft>
                          <a:spcPct val="0"/>
                        </a:spcAft>
                        <a:buClrTx/>
                        <a:buSzTx/>
                        <a:buFont typeface="Arial" charset="0"/>
                        <a:buNone/>
                        <a:tabLst/>
                      </a:pPr>
                      <a:r>
                        <a:rPr kumimoji="0" lang="hu-HU" sz="1400" b="1" i="0" u="none" strike="noStrike" cap="none" normalizeH="0" baseline="0" smtClean="0">
                          <a:ln>
                            <a:noFill/>
                          </a:ln>
                          <a:solidFill>
                            <a:schemeClr val="tx1"/>
                          </a:solidFill>
                          <a:effectLst/>
                          <a:latin typeface="Arial" charset="0"/>
                          <a:cs typeface="Arial" charset="0"/>
                        </a:rPr>
                        <a:t>HAND-FOOT-UTERUS SYNDROME</a:t>
                      </a:r>
                      <a:endParaRPr kumimoji="0" lang="hu-HU" sz="2400" b="0" i="0" u="none" strike="noStrike" cap="none" normalizeH="0" baseline="0" smtClean="0">
                        <a:ln>
                          <a:noFill/>
                        </a:ln>
                        <a:solidFill>
                          <a:schemeClr val="tx1"/>
                        </a:solidFill>
                        <a:effectLst/>
                        <a:latin typeface="Calibri" pitchFamily="34" charset="0"/>
                      </a:endParaRPr>
                    </a:p>
                  </a:txBody>
                  <a:tcPr anchor="ctr" horzOverflow="overflow">
                    <a:lnL>
                      <a:noFill/>
                    </a:lnL>
                    <a:lnR>
                      <a:noFill/>
                    </a:lnR>
                    <a:lnT>
                      <a:noFill/>
                    </a:lnT>
                    <a:lnB>
                      <a:noFill/>
                    </a:lnB>
                    <a:lnTlToBr>
                      <a:noFill/>
                    </a:lnTlToBr>
                    <a:lnBlToTr>
                      <a:noFill/>
                    </a:lnBlToTr>
                    <a:noFill/>
                  </a:tcPr>
                </a:tc>
                <a:tc hMerge="1">
                  <a:txBody>
                    <a:bodyPr/>
                    <a:lstStyle/>
                    <a:p>
                      <a:endParaRPr lang="hu-HU"/>
                    </a:p>
                  </a:txBody>
                  <a:tcPr/>
                </a:tc>
                <a:extLst>
                  <a:ext uri="{0D108BD9-81ED-4DB2-BD59-A6C34878D82A}">
                    <a16:rowId xmlns:a16="http://schemas.microsoft.com/office/drawing/2014/main" val="10001"/>
                  </a:ext>
                </a:extLst>
              </a:tr>
            </a:tbl>
          </a:graphicData>
        </a:graphic>
      </p:graphicFrame>
      <p:pic>
        <p:nvPicPr>
          <p:cNvPr id="122886" name="Picture 2"/>
          <p:cNvPicPr>
            <a:picLocks noChangeAspect="1" noChangeArrowheads="1"/>
          </p:cNvPicPr>
          <p:nvPr/>
        </p:nvPicPr>
        <p:blipFill>
          <a:blip r:embed="rId5"/>
          <a:srcRect/>
          <a:stretch>
            <a:fillRect/>
          </a:stretch>
        </p:blipFill>
        <p:spPr bwMode="auto">
          <a:xfrm>
            <a:off x="1116013" y="1622425"/>
            <a:ext cx="6985000" cy="5235575"/>
          </a:xfrm>
          <a:prstGeom prst="rect">
            <a:avLst/>
          </a:prstGeom>
          <a:noFill/>
          <a:ln w="9525">
            <a:noFill/>
            <a:miter lim="800000"/>
            <a:headEnd/>
            <a:tailEnd/>
          </a:ln>
        </p:spPr>
      </p:pic>
      <p:pic>
        <p:nvPicPr>
          <p:cNvPr id="122887" name="Picture 4"/>
          <p:cNvPicPr>
            <a:picLocks noChangeAspect="1" noChangeArrowheads="1"/>
          </p:cNvPicPr>
          <p:nvPr/>
        </p:nvPicPr>
        <p:blipFill>
          <a:blip r:embed="rId6"/>
          <a:srcRect/>
          <a:stretch>
            <a:fillRect/>
          </a:stretch>
        </p:blipFill>
        <p:spPr bwMode="auto">
          <a:xfrm>
            <a:off x="0" y="836613"/>
            <a:ext cx="9144000" cy="638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2"/>
          <p:cNvPicPr>
            <a:picLocks noChangeAspect="1" noChangeArrowheads="1"/>
          </p:cNvPicPr>
          <p:nvPr/>
        </p:nvPicPr>
        <p:blipFill>
          <a:blip r:embed="rId3"/>
          <a:srcRect/>
          <a:stretch>
            <a:fillRect/>
          </a:stretch>
        </p:blipFill>
        <p:spPr bwMode="auto">
          <a:xfrm>
            <a:off x="152400" y="115888"/>
            <a:ext cx="3987800" cy="5113337"/>
          </a:xfrm>
          <a:prstGeom prst="rect">
            <a:avLst/>
          </a:prstGeom>
          <a:noFill/>
          <a:ln w="9525">
            <a:noFill/>
            <a:miter lim="800000"/>
            <a:headEnd/>
            <a:tailEnd/>
          </a:ln>
        </p:spPr>
      </p:pic>
      <p:pic>
        <p:nvPicPr>
          <p:cNvPr id="63490" name="Picture 3"/>
          <p:cNvPicPr>
            <a:picLocks noChangeAspect="1" noChangeArrowheads="1"/>
          </p:cNvPicPr>
          <p:nvPr/>
        </p:nvPicPr>
        <p:blipFill>
          <a:blip r:embed="rId4"/>
          <a:srcRect/>
          <a:stretch>
            <a:fillRect/>
          </a:stretch>
        </p:blipFill>
        <p:spPr bwMode="auto">
          <a:xfrm>
            <a:off x="4211638" y="3644900"/>
            <a:ext cx="4791075" cy="3114675"/>
          </a:xfrm>
          <a:prstGeom prst="rect">
            <a:avLst/>
          </a:prstGeom>
          <a:noFill/>
          <a:ln w="9525">
            <a:noFill/>
            <a:miter lim="800000"/>
            <a:headEnd/>
            <a:tailEnd/>
          </a:ln>
        </p:spPr>
      </p:pic>
      <p:sp>
        <p:nvSpPr>
          <p:cNvPr id="63491" name="Szövegdoboz 3"/>
          <p:cNvSpPr txBox="1">
            <a:spLocks noChangeArrowheads="1"/>
          </p:cNvSpPr>
          <p:nvPr/>
        </p:nvSpPr>
        <p:spPr bwMode="auto">
          <a:xfrm>
            <a:off x="4427538" y="260350"/>
            <a:ext cx="4465637" cy="1465263"/>
          </a:xfrm>
          <a:prstGeom prst="rect">
            <a:avLst/>
          </a:prstGeom>
          <a:noFill/>
          <a:ln w="9525">
            <a:noFill/>
            <a:miter lim="800000"/>
            <a:headEnd/>
            <a:tailEnd/>
          </a:ln>
        </p:spPr>
        <p:txBody>
          <a:bodyPr>
            <a:spAutoFit/>
          </a:bodyPr>
          <a:lstStyle/>
          <a:p>
            <a:r>
              <a:rPr lang="de-DE">
                <a:latin typeface="Calibri" pitchFamily="34" charset="0"/>
              </a:rPr>
              <a:t>DES Behandlung der trächtigen M</a:t>
            </a:r>
            <a:r>
              <a:rPr lang="hu-HU">
                <a:latin typeface="Calibri" pitchFamily="34" charset="0"/>
              </a:rPr>
              <a:t>utter</a:t>
            </a:r>
            <a:r>
              <a:rPr lang="de-DE">
                <a:latin typeface="Calibri" pitchFamily="34" charset="0"/>
              </a:rPr>
              <a:t> </a:t>
            </a:r>
            <a:r>
              <a:rPr lang="hu-HU">
                <a:latin typeface="Calibri" pitchFamily="34" charset="0"/>
              </a:rPr>
              <a:t>und Untersuchung ihrer Tochter </a:t>
            </a:r>
            <a:r>
              <a:rPr lang="de-DE">
                <a:latin typeface="Calibri" pitchFamily="34" charset="0"/>
              </a:rPr>
              <a:t>(A)</a:t>
            </a:r>
          </a:p>
          <a:p>
            <a:r>
              <a:rPr lang="de-DE">
                <a:latin typeface="Calibri" pitchFamily="34" charset="0"/>
              </a:rPr>
              <a:t>oder neugeborene Weibchen (B)</a:t>
            </a:r>
            <a:r>
              <a:rPr lang="hu-HU">
                <a:latin typeface="Calibri" pitchFamily="34" charset="0"/>
              </a:rPr>
              <a:t> für Hoxa10 Expression. </a:t>
            </a:r>
          </a:p>
          <a:p>
            <a:r>
              <a:rPr lang="hu-HU">
                <a:latin typeface="Calibri" pitchFamily="34" charset="0"/>
              </a:rPr>
              <a:t>C,D: Uterushals Präparaten für Hoxa10 in situ.</a:t>
            </a:r>
          </a:p>
        </p:txBody>
      </p:sp>
      <p:sp>
        <p:nvSpPr>
          <p:cNvPr id="63492" name="Szövegdoboz 4"/>
          <p:cNvSpPr txBox="1">
            <a:spLocks noChangeArrowheads="1"/>
          </p:cNvSpPr>
          <p:nvPr/>
        </p:nvSpPr>
        <p:spPr bwMode="auto">
          <a:xfrm>
            <a:off x="4500563" y="1844675"/>
            <a:ext cx="4392612" cy="641350"/>
          </a:xfrm>
          <a:prstGeom prst="rect">
            <a:avLst/>
          </a:prstGeom>
          <a:noFill/>
          <a:ln w="9525">
            <a:noFill/>
            <a:miter lim="800000"/>
            <a:headEnd/>
            <a:tailEnd/>
          </a:ln>
        </p:spPr>
        <p:txBody>
          <a:bodyPr>
            <a:spAutoFit/>
          </a:bodyPr>
          <a:lstStyle/>
          <a:p>
            <a:r>
              <a:rPr lang="de-DE">
                <a:latin typeface="Calibri" pitchFamily="34" charset="0"/>
              </a:rPr>
              <a:t>HoxA10 </a:t>
            </a:r>
            <a:r>
              <a:rPr lang="de-DE" b="1">
                <a:latin typeface="Calibri" pitchFamily="34" charset="0"/>
              </a:rPr>
              <a:t>KO Maus</a:t>
            </a:r>
            <a:r>
              <a:rPr lang="de-DE">
                <a:latin typeface="Calibri" pitchFamily="34" charset="0"/>
              </a:rPr>
              <a:t>: obere Viertel des Gebärmutters wandelt in Eileter um.</a:t>
            </a:r>
            <a:endParaRPr lang="hu-HU">
              <a:latin typeface="Calibri" pitchFamily="34" charset="0"/>
            </a:endParaRPr>
          </a:p>
        </p:txBody>
      </p:sp>
      <p:sp>
        <p:nvSpPr>
          <p:cNvPr id="63494" name="Text Box 6"/>
          <p:cNvSpPr txBox="1">
            <a:spLocks noChangeArrowheads="1"/>
          </p:cNvSpPr>
          <p:nvPr/>
        </p:nvSpPr>
        <p:spPr bwMode="auto">
          <a:xfrm>
            <a:off x="323850" y="5589588"/>
            <a:ext cx="3816350" cy="641350"/>
          </a:xfrm>
          <a:prstGeom prst="rect">
            <a:avLst/>
          </a:prstGeom>
          <a:noFill/>
          <a:ln w="9525">
            <a:noFill/>
            <a:miter lim="800000"/>
            <a:headEnd/>
            <a:tailEnd/>
          </a:ln>
          <a:effectLst/>
        </p:spPr>
        <p:txBody>
          <a:bodyPr>
            <a:spAutoFit/>
          </a:bodyPr>
          <a:lstStyle/>
          <a:p>
            <a:pPr>
              <a:spcBef>
                <a:spcPct val="50000"/>
              </a:spcBef>
            </a:pPr>
            <a:r>
              <a:rPr lang="hu-HU"/>
              <a:t>Verminderte Hoxa10 Expression in der Mesenchyme.</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2"/>
          <p:cNvPicPr>
            <a:picLocks noChangeAspect="1" noChangeArrowheads="1"/>
          </p:cNvPicPr>
          <p:nvPr/>
        </p:nvPicPr>
        <p:blipFill>
          <a:blip r:embed="rId3"/>
          <a:srcRect/>
          <a:stretch>
            <a:fillRect/>
          </a:stretch>
        </p:blipFill>
        <p:spPr bwMode="auto">
          <a:xfrm>
            <a:off x="250825" y="260350"/>
            <a:ext cx="8642350" cy="6124575"/>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p:cNvSpPr>
          <p:nvPr>
            <p:ph type="title"/>
          </p:nvPr>
        </p:nvSpPr>
        <p:spPr/>
        <p:txBody>
          <a:bodyPr/>
          <a:lstStyle/>
          <a:p>
            <a:r>
              <a:rPr lang="hu-HU" sz="4000" smtClean="0"/>
              <a:t>Wirkung von DES auf Uterus und Tuba</a:t>
            </a:r>
          </a:p>
        </p:txBody>
      </p:sp>
      <p:sp>
        <p:nvSpPr>
          <p:cNvPr id="124931" name="Rectangle 3"/>
          <p:cNvSpPr>
            <a:spLocks noGrp="1"/>
          </p:cNvSpPr>
          <p:nvPr>
            <p:ph type="body" idx="1"/>
          </p:nvPr>
        </p:nvSpPr>
        <p:spPr/>
        <p:txBody>
          <a:bodyPr/>
          <a:lstStyle/>
          <a:p>
            <a:r>
              <a:rPr lang="hu-HU" dirty="0" smtClean="0"/>
              <a:t>DES </a:t>
            </a:r>
            <a:r>
              <a:rPr lang="hu-HU" dirty="0" err="1" smtClean="0"/>
              <a:t>hemmt</a:t>
            </a:r>
            <a:r>
              <a:rPr lang="hu-HU" dirty="0" smtClean="0"/>
              <a:t> den epithelialen Wnt7a </a:t>
            </a:r>
            <a:r>
              <a:rPr lang="hu-HU" dirty="0" err="1" smtClean="0"/>
              <a:t>SÜTsweg</a:t>
            </a:r>
            <a:endParaRPr lang="hu-HU" dirty="0" smtClean="0"/>
          </a:p>
          <a:p>
            <a:r>
              <a:rPr lang="hu-HU" dirty="0" smtClean="0"/>
              <a:t>Wnt7a KO </a:t>
            </a:r>
            <a:r>
              <a:rPr lang="hu-HU" dirty="0" err="1" smtClean="0"/>
              <a:t>Maus</a:t>
            </a:r>
            <a:r>
              <a:rPr lang="hu-HU" dirty="0" smtClean="0"/>
              <a:t>: </a:t>
            </a:r>
            <a:r>
              <a:rPr lang="hu-HU" dirty="0" err="1" smtClean="0"/>
              <a:t>ähnliche</a:t>
            </a:r>
            <a:r>
              <a:rPr lang="hu-HU" dirty="0" smtClean="0"/>
              <a:t> </a:t>
            </a:r>
            <a:r>
              <a:rPr lang="hu-HU" dirty="0" err="1" smtClean="0"/>
              <a:t>Symptomen</a:t>
            </a:r>
            <a:r>
              <a:rPr lang="hu-HU" dirty="0" smtClean="0"/>
              <a:t> </a:t>
            </a:r>
            <a:r>
              <a:rPr lang="hu-HU" dirty="0" err="1" smtClean="0"/>
              <a:t>im</a:t>
            </a:r>
            <a:r>
              <a:rPr lang="hu-HU" dirty="0" smtClean="0"/>
              <a:t> </a:t>
            </a:r>
            <a:r>
              <a:rPr lang="hu-HU" dirty="0" err="1" smtClean="0"/>
              <a:t>Uterus</a:t>
            </a:r>
            <a:r>
              <a:rPr lang="hu-HU" dirty="0" smtClean="0"/>
              <a:t>, </a:t>
            </a:r>
            <a:r>
              <a:rPr lang="hu-HU" dirty="0" err="1" smtClean="0"/>
              <a:t>wie</a:t>
            </a:r>
            <a:r>
              <a:rPr lang="hu-HU" dirty="0" smtClean="0"/>
              <a:t> </a:t>
            </a:r>
            <a:r>
              <a:rPr lang="hu-HU" dirty="0" err="1" smtClean="0"/>
              <a:t>im</a:t>
            </a:r>
            <a:r>
              <a:rPr lang="hu-HU" dirty="0" smtClean="0"/>
              <a:t> DES-</a:t>
            </a:r>
            <a:r>
              <a:rPr lang="hu-HU" dirty="0" err="1" smtClean="0"/>
              <a:t>behandelten</a:t>
            </a:r>
            <a:endParaRPr lang="hu-HU" dirty="0" smtClean="0"/>
          </a:p>
          <a:p>
            <a:r>
              <a:rPr lang="hu-HU" dirty="0" err="1" smtClean="0"/>
              <a:t>viele</a:t>
            </a:r>
            <a:r>
              <a:rPr lang="hu-HU" dirty="0" smtClean="0"/>
              <a:t> </a:t>
            </a:r>
            <a:r>
              <a:rPr lang="hu-HU" dirty="0" err="1" smtClean="0"/>
              <a:t>apoptotische</a:t>
            </a:r>
            <a:r>
              <a:rPr lang="hu-HU" dirty="0" smtClean="0"/>
              <a:t> </a:t>
            </a:r>
            <a:r>
              <a:rPr lang="hu-HU" dirty="0" err="1" smtClean="0"/>
              <a:t>Zellen</a:t>
            </a:r>
            <a:r>
              <a:rPr lang="hu-HU" dirty="0" smtClean="0"/>
              <a:t> in der </a:t>
            </a:r>
            <a:r>
              <a:rPr lang="hu-HU" dirty="0" err="1" smtClean="0"/>
              <a:t>Mesenchym</a:t>
            </a:r>
            <a:endParaRPr lang="hu-HU" dirty="0" smtClean="0"/>
          </a:p>
          <a:p>
            <a:r>
              <a:rPr lang="hu-HU" dirty="0" smtClean="0"/>
              <a:t>DNS-</a:t>
            </a:r>
            <a:r>
              <a:rPr lang="hu-HU" dirty="0" err="1" smtClean="0"/>
              <a:t>Methyaltionmuster</a:t>
            </a:r>
            <a:r>
              <a:rPr lang="hu-HU" dirty="0" smtClean="0"/>
              <a:t> </a:t>
            </a:r>
            <a:r>
              <a:rPr lang="hu-HU" dirty="0" err="1" smtClean="0"/>
              <a:t>ist</a:t>
            </a:r>
            <a:r>
              <a:rPr lang="hu-HU" dirty="0" smtClean="0"/>
              <a:t> </a:t>
            </a:r>
            <a:r>
              <a:rPr lang="hu-HU" dirty="0" err="1" smtClean="0"/>
              <a:t>auch</a:t>
            </a:r>
            <a:r>
              <a:rPr lang="hu-HU" dirty="0" smtClean="0"/>
              <a:t> </a:t>
            </a:r>
            <a:r>
              <a:rPr lang="hu-HU" dirty="0" err="1" smtClean="0"/>
              <a:t>verändert</a:t>
            </a:r>
            <a:r>
              <a:rPr lang="hu-HU" dirty="0" smtClean="0"/>
              <a:t> </a:t>
            </a:r>
            <a:r>
              <a:rPr lang="hu-HU" dirty="0" err="1" smtClean="0"/>
              <a:t>nach</a:t>
            </a:r>
            <a:r>
              <a:rPr lang="hu-HU" dirty="0" smtClean="0"/>
              <a:t> DES-</a:t>
            </a:r>
            <a:r>
              <a:rPr lang="hu-HU" dirty="0" err="1" smtClean="0"/>
              <a:t>Behandlung</a:t>
            </a:r>
            <a:endParaRPr lang="hu-HU" dirty="0" smtClean="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zövegdoboz 1"/>
          <p:cNvSpPr txBox="1">
            <a:spLocks noChangeArrowheads="1"/>
          </p:cNvSpPr>
          <p:nvPr/>
        </p:nvSpPr>
        <p:spPr bwMode="auto">
          <a:xfrm>
            <a:off x="395288" y="692150"/>
            <a:ext cx="8280400" cy="3786188"/>
          </a:xfrm>
          <a:prstGeom prst="rect">
            <a:avLst/>
          </a:prstGeom>
          <a:noFill/>
          <a:ln w="9525">
            <a:noFill/>
            <a:miter lim="800000"/>
            <a:headEnd/>
            <a:tailEnd/>
          </a:ln>
        </p:spPr>
        <p:txBody>
          <a:bodyPr>
            <a:spAutoFit/>
          </a:bodyPr>
          <a:lstStyle/>
          <a:p>
            <a:r>
              <a:rPr lang="de-DE" sz="2400">
                <a:latin typeface="Calibri" pitchFamily="34" charset="0"/>
              </a:rPr>
              <a:t>Wnt-Signalisation beeinflusst auch DNS-Methylierung:</a:t>
            </a:r>
          </a:p>
          <a:p>
            <a:endParaRPr lang="de-DE" sz="2400">
              <a:latin typeface="Calibri" pitchFamily="34" charset="0"/>
            </a:endParaRPr>
          </a:p>
          <a:p>
            <a:r>
              <a:rPr lang="de-DE" sz="2400">
                <a:latin typeface="Calibri" pitchFamily="34" charset="0"/>
              </a:rPr>
              <a:t>Bei DES-behandelten Mäusen werden die EREs (estrogen responsive elements) anderswie methyliert.</a:t>
            </a:r>
          </a:p>
          <a:p>
            <a:endParaRPr lang="de-DE" sz="2400">
              <a:latin typeface="Calibri" pitchFamily="34" charset="0"/>
            </a:endParaRPr>
          </a:p>
          <a:p>
            <a:r>
              <a:rPr lang="de-DE" sz="2400">
                <a:latin typeface="Calibri" pitchFamily="34" charset="0"/>
              </a:rPr>
              <a:t>Das kann die </a:t>
            </a:r>
            <a:r>
              <a:rPr lang="de-DE" sz="2400" b="1">
                <a:latin typeface="Calibri" pitchFamily="34" charset="0"/>
              </a:rPr>
              <a:t>über mehrere Generationen bestehende Wirkung </a:t>
            </a:r>
            <a:r>
              <a:rPr lang="de-DE" sz="2400">
                <a:latin typeface="Calibri" pitchFamily="34" charset="0"/>
              </a:rPr>
              <a:t>des DES erklären.</a:t>
            </a:r>
          </a:p>
          <a:p>
            <a:endParaRPr lang="de-DE" sz="2400">
              <a:latin typeface="Calibri" pitchFamily="34" charset="0"/>
            </a:endParaRPr>
          </a:p>
          <a:p>
            <a:r>
              <a:rPr lang="de-DE" sz="2400">
                <a:latin typeface="Calibri" pitchFamily="34" charset="0"/>
              </a:rPr>
              <a:t>Niedrige Häufigkeit der clear cell carcinoma: Tumor-Suppressor Gene, wie Tsc-2 (Experimente mit DES- Behandelten Ratten)</a:t>
            </a:r>
            <a:endParaRPr lang="hu-HU" sz="2400">
              <a:latin typeface="Calibri"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2"/>
          <p:cNvPicPr>
            <a:picLocks noChangeAspect="1" noChangeArrowheads="1"/>
          </p:cNvPicPr>
          <p:nvPr/>
        </p:nvPicPr>
        <p:blipFill>
          <a:blip r:embed="rId3"/>
          <a:srcRect/>
          <a:stretch>
            <a:fillRect/>
          </a:stretch>
        </p:blipFill>
        <p:spPr bwMode="auto">
          <a:xfrm>
            <a:off x="395288" y="0"/>
            <a:ext cx="8262937" cy="6858000"/>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6" descr="gilbert 2"/>
          <p:cNvPicPr>
            <a:picLocks noChangeAspect="1" noChangeArrowheads="1"/>
          </p:cNvPicPr>
          <p:nvPr/>
        </p:nvPicPr>
        <p:blipFill>
          <a:blip r:embed="rId3"/>
          <a:srcRect/>
          <a:stretch>
            <a:fillRect/>
          </a:stretch>
        </p:blipFill>
        <p:spPr bwMode="auto">
          <a:xfrm>
            <a:off x="0" y="0"/>
            <a:ext cx="5435600" cy="5297488"/>
          </a:xfrm>
          <a:prstGeom prst="rect">
            <a:avLst/>
          </a:prstGeom>
          <a:noFill/>
          <a:ln w="9525">
            <a:noFill/>
            <a:miter lim="800000"/>
            <a:headEnd/>
            <a:tailEnd/>
          </a:ln>
        </p:spPr>
      </p:pic>
      <p:sp>
        <p:nvSpPr>
          <p:cNvPr id="18434" name="Text Box 7"/>
          <p:cNvSpPr txBox="1">
            <a:spLocks noChangeArrowheads="1"/>
          </p:cNvSpPr>
          <p:nvPr/>
        </p:nvSpPr>
        <p:spPr bwMode="auto">
          <a:xfrm>
            <a:off x="5940425" y="115888"/>
            <a:ext cx="2952750" cy="4478337"/>
          </a:xfrm>
          <a:prstGeom prst="rect">
            <a:avLst/>
          </a:prstGeom>
          <a:noFill/>
          <a:ln w="9525">
            <a:noFill/>
            <a:miter lim="800000"/>
            <a:headEnd/>
            <a:tailEnd/>
          </a:ln>
        </p:spPr>
        <p:txBody>
          <a:bodyPr>
            <a:spAutoFit/>
          </a:bodyPr>
          <a:lstStyle/>
          <a:p>
            <a:pPr>
              <a:spcBef>
                <a:spcPct val="50000"/>
              </a:spcBef>
            </a:pPr>
            <a:r>
              <a:rPr lang="de-DE" sz="2000" b="1">
                <a:latin typeface="Calibri" pitchFamily="34" charset="0"/>
              </a:rPr>
              <a:t>Bei der </a:t>
            </a:r>
            <a:r>
              <a:rPr lang="hu-HU" sz="2000" b="1">
                <a:latin typeface="Calibri" pitchFamily="34" charset="0"/>
              </a:rPr>
              <a:t>TSD</a:t>
            </a:r>
            <a:r>
              <a:rPr lang="de-DE" sz="2000" b="1">
                <a:latin typeface="Calibri" pitchFamily="34" charset="0"/>
              </a:rPr>
              <a:t> spielt die  Aromatese eine entscheidende Rolle</a:t>
            </a:r>
            <a:r>
              <a:rPr lang="hu-HU" sz="2000" b="1">
                <a:latin typeface="Calibri" pitchFamily="34" charset="0"/>
              </a:rPr>
              <a:t>: </a:t>
            </a:r>
            <a:r>
              <a:rPr lang="de-DE" sz="2000" b="1">
                <a:latin typeface="Calibri" pitchFamily="34" charset="0"/>
              </a:rPr>
              <a:t>ihr Gen wird durch „weibliche Temperatur“ induziert</a:t>
            </a:r>
            <a:r>
              <a:rPr lang="hu-HU" sz="2000" b="1">
                <a:latin typeface="Calibri" pitchFamily="34" charset="0"/>
              </a:rPr>
              <a:t>!</a:t>
            </a:r>
          </a:p>
          <a:p>
            <a:pPr>
              <a:spcBef>
                <a:spcPct val="50000"/>
              </a:spcBef>
            </a:pPr>
            <a:endParaRPr lang="hu-HU" sz="2000" b="1">
              <a:latin typeface="Calibri" pitchFamily="34" charset="0"/>
            </a:endParaRPr>
          </a:p>
          <a:p>
            <a:pPr>
              <a:spcBef>
                <a:spcPct val="50000"/>
              </a:spcBef>
            </a:pPr>
            <a:endParaRPr lang="hu-HU">
              <a:latin typeface="Calibri" pitchFamily="34" charset="0"/>
            </a:endParaRPr>
          </a:p>
          <a:p>
            <a:pPr>
              <a:spcBef>
                <a:spcPct val="50000"/>
              </a:spcBef>
            </a:pPr>
            <a:endParaRPr lang="hu-HU">
              <a:latin typeface="Calibri" pitchFamily="34" charset="0"/>
            </a:endParaRPr>
          </a:p>
          <a:p>
            <a:pPr>
              <a:spcBef>
                <a:spcPct val="50000"/>
              </a:spcBef>
            </a:pPr>
            <a:endParaRPr lang="hu-HU">
              <a:latin typeface="Calibri" pitchFamily="34" charset="0"/>
            </a:endParaRPr>
          </a:p>
          <a:p>
            <a:pPr>
              <a:spcBef>
                <a:spcPct val="50000"/>
              </a:spcBef>
            </a:pPr>
            <a:endParaRPr lang="hu-HU">
              <a:latin typeface="Calibri" pitchFamily="34" charset="0"/>
            </a:endParaRPr>
          </a:p>
          <a:p>
            <a:pPr>
              <a:spcBef>
                <a:spcPct val="50000"/>
              </a:spcBef>
            </a:pPr>
            <a:endParaRPr lang="de-DE">
              <a:latin typeface="Calibri" pitchFamily="34" charset="0"/>
            </a:endParaRPr>
          </a:p>
        </p:txBody>
      </p:sp>
      <p:sp>
        <p:nvSpPr>
          <p:cNvPr id="18435" name="Szövegdoboz 5"/>
          <p:cNvSpPr txBox="1">
            <a:spLocks noChangeArrowheads="1"/>
          </p:cNvSpPr>
          <p:nvPr/>
        </p:nvSpPr>
        <p:spPr bwMode="auto">
          <a:xfrm>
            <a:off x="179388" y="5589588"/>
            <a:ext cx="8856662" cy="1076325"/>
          </a:xfrm>
          <a:prstGeom prst="rect">
            <a:avLst/>
          </a:prstGeom>
          <a:noFill/>
          <a:ln w="9525">
            <a:noFill/>
            <a:miter lim="800000"/>
            <a:headEnd/>
            <a:tailEnd/>
          </a:ln>
        </p:spPr>
        <p:txBody>
          <a:bodyPr>
            <a:spAutoFit/>
          </a:bodyPr>
          <a:lstStyle/>
          <a:p>
            <a:r>
              <a:rPr lang="de-DE" sz="2400" b="1">
                <a:latin typeface="Calibri" pitchFamily="34" charset="0"/>
              </a:rPr>
              <a:t>Emys orbicularis </a:t>
            </a:r>
            <a:r>
              <a:rPr lang="de-DE" sz="2400">
                <a:latin typeface="Calibri" pitchFamily="34" charset="0"/>
              </a:rPr>
              <a:t>(</a:t>
            </a:r>
            <a:r>
              <a:rPr lang="hu-HU" sz="2400">
                <a:latin typeface="Calibri" pitchFamily="34" charset="0"/>
              </a:rPr>
              <a:t>e</a:t>
            </a:r>
            <a:r>
              <a:rPr lang="de-DE" sz="2400">
                <a:latin typeface="Calibri" pitchFamily="34" charset="0"/>
              </a:rPr>
              <a:t>uropäische Sumpfschildkröte): Temperatur &gt;30°C, alle Weibchen</a:t>
            </a:r>
            <a:r>
              <a:rPr lang="hu-HU" sz="2400">
                <a:latin typeface="Calibri" pitchFamily="34" charset="0"/>
              </a:rPr>
              <a:t>;</a:t>
            </a:r>
            <a:r>
              <a:rPr lang="de-DE" sz="2400">
                <a:latin typeface="Calibri" pitchFamily="34" charset="0"/>
              </a:rPr>
              <a:t> T&lt;25°C, alle Männchen</a:t>
            </a:r>
            <a:r>
              <a:rPr lang="hu-HU" sz="2400">
                <a:latin typeface="Calibri" pitchFamily="34" charset="0"/>
              </a:rPr>
              <a:t>;</a:t>
            </a:r>
            <a:r>
              <a:rPr lang="de-DE" sz="2400">
                <a:latin typeface="Calibri" pitchFamily="34" charset="0"/>
              </a:rPr>
              <a:t> T=28,5°C Geschl.</a:t>
            </a:r>
            <a:r>
              <a:rPr lang="hu-HU" sz="2400">
                <a:latin typeface="Calibri" pitchFamily="34" charset="0"/>
              </a:rPr>
              <a:t>-</a:t>
            </a:r>
            <a:r>
              <a:rPr lang="de-DE" sz="2400">
                <a:latin typeface="Calibri" pitchFamily="34" charset="0"/>
              </a:rPr>
              <a:t>Ratio: 1:1.</a:t>
            </a:r>
          </a:p>
          <a:p>
            <a:r>
              <a:rPr lang="de-DE" sz="1600" b="1">
                <a:latin typeface="Calibri" pitchFamily="34" charset="0"/>
              </a:rPr>
              <a:t>Bassiana</a:t>
            </a:r>
            <a:r>
              <a:rPr lang="de-DE" sz="1600">
                <a:latin typeface="Calibri" pitchFamily="34" charset="0"/>
              </a:rPr>
              <a:t>: normales Temperatur: genetisch bedingtes SD, niedriges Temperatur: alle werden Männchen</a:t>
            </a:r>
          </a:p>
        </p:txBody>
      </p:sp>
      <p:pic>
        <p:nvPicPr>
          <p:cNvPr id="18436" name="Picture 2" descr="http://i31.photobucket.com/albums/c386/moloch05/Lizards200820095/Acritoscincus_trilineatum3_400.jpg"/>
          <p:cNvPicPr>
            <a:picLocks noChangeAspect="1" noChangeArrowheads="1"/>
          </p:cNvPicPr>
          <p:nvPr/>
        </p:nvPicPr>
        <p:blipFill>
          <a:blip r:embed="rId4"/>
          <a:srcRect/>
          <a:stretch>
            <a:fillRect/>
          </a:stretch>
        </p:blipFill>
        <p:spPr bwMode="auto">
          <a:xfrm>
            <a:off x="6156325" y="3716338"/>
            <a:ext cx="2657475" cy="1774825"/>
          </a:xfrm>
          <a:prstGeom prst="rect">
            <a:avLst/>
          </a:prstGeom>
          <a:noFill/>
          <a:ln w="9525">
            <a:noFill/>
            <a:miter lim="800000"/>
            <a:headEnd/>
            <a:tailEnd/>
          </a:ln>
        </p:spPr>
      </p:pic>
      <p:sp>
        <p:nvSpPr>
          <p:cNvPr id="18437" name="Téglalap 6"/>
          <p:cNvSpPr>
            <a:spLocks noChangeArrowheads="1"/>
          </p:cNvSpPr>
          <p:nvPr/>
        </p:nvSpPr>
        <p:spPr bwMode="auto">
          <a:xfrm>
            <a:off x="6300788" y="2420938"/>
            <a:ext cx="819150" cy="307975"/>
          </a:xfrm>
          <a:prstGeom prst="rect">
            <a:avLst/>
          </a:prstGeom>
          <a:noFill/>
          <a:ln w="9525">
            <a:noFill/>
            <a:miter lim="800000"/>
            <a:headEnd/>
            <a:tailEnd/>
          </a:ln>
        </p:spPr>
        <p:txBody>
          <a:bodyPr wrap="none">
            <a:spAutoFit/>
          </a:bodyPr>
          <a:lstStyle/>
          <a:p>
            <a:r>
              <a:rPr lang="de-DE" sz="1400">
                <a:solidFill>
                  <a:srgbClr val="C00000"/>
                </a:solidFill>
                <a:latin typeface="Calibri" pitchFamily="34" charset="0"/>
              </a:rPr>
              <a:t>Bassiana</a:t>
            </a:r>
            <a:endParaRPr lang="hu-HU" sz="1400">
              <a:solidFill>
                <a:srgbClr val="C00000"/>
              </a:solidFill>
              <a:latin typeface="Calibri" pitchFamily="34"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zövegdoboz 1"/>
          <p:cNvSpPr txBox="1">
            <a:spLocks noChangeArrowheads="1"/>
          </p:cNvSpPr>
          <p:nvPr/>
        </p:nvSpPr>
        <p:spPr bwMode="auto">
          <a:xfrm>
            <a:off x="539750" y="620713"/>
            <a:ext cx="7993063" cy="1570037"/>
          </a:xfrm>
          <a:prstGeom prst="rect">
            <a:avLst/>
          </a:prstGeom>
          <a:noFill/>
          <a:ln w="9525">
            <a:noFill/>
            <a:miter lim="800000"/>
            <a:headEnd/>
            <a:tailEnd/>
          </a:ln>
        </p:spPr>
        <p:txBody>
          <a:bodyPr>
            <a:spAutoFit/>
          </a:bodyPr>
          <a:lstStyle/>
          <a:p>
            <a:r>
              <a:rPr lang="de-DE" sz="2400">
                <a:latin typeface="Calibri" pitchFamily="34" charset="0"/>
              </a:rPr>
              <a:t>Zahl der Spermien im Ejakulat (Europa und USA)</a:t>
            </a:r>
          </a:p>
          <a:p>
            <a:endParaRPr lang="de-DE" sz="2400">
              <a:latin typeface="Calibri" pitchFamily="34" charset="0"/>
            </a:endParaRPr>
          </a:p>
          <a:p>
            <a:r>
              <a:rPr lang="de-DE" sz="2400">
                <a:latin typeface="Calibri" pitchFamily="34" charset="0"/>
              </a:rPr>
              <a:t>Koppenhagen, zwischen 1938 und 1992: von 113 Millionen pro ml zu 66 Millionen pro ml.   </a:t>
            </a:r>
            <a:endParaRPr lang="hu-HU">
              <a:latin typeface="Calibri" pitchFamily="34" charset="0"/>
            </a:endParaRPr>
          </a:p>
        </p:txBody>
      </p:sp>
      <p:pic>
        <p:nvPicPr>
          <p:cNvPr id="70658" name="Picture 2"/>
          <p:cNvPicPr>
            <a:picLocks noChangeAspect="1" noChangeArrowheads="1"/>
          </p:cNvPicPr>
          <p:nvPr/>
        </p:nvPicPr>
        <p:blipFill>
          <a:blip r:embed="rId2"/>
          <a:srcRect/>
          <a:stretch>
            <a:fillRect/>
          </a:stretch>
        </p:blipFill>
        <p:spPr bwMode="auto">
          <a:xfrm>
            <a:off x="17463" y="2205038"/>
            <a:ext cx="9085262" cy="1295400"/>
          </a:xfrm>
          <a:prstGeom prst="rect">
            <a:avLst/>
          </a:prstGeom>
          <a:noFill/>
          <a:ln w="9525">
            <a:noFill/>
            <a:miter lim="800000"/>
            <a:headEnd/>
            <a:tailEnd/>
          </a:ln>
        </p:spPr>
      </p:pic>
      <p:sp>
        <p:nvSpPr>
          <p:cNvPr id="70659" name="Szövegdoboz 3"/>
          <p:cNvSpPr txBox="1">
            <a:spLocks noChangeArrowheads="1"/>
          </p:cNvSpPr>
          <p:nvPr/>
        </p:nvSpPr>
        <p:spPr bwMode="auto">
          <a:xfrm>
            <a:off x="323850" y="3789363"/>
            <a:ext cx="8351838" cy="2678112"/>
          </a:xfrm>
          <a:prstGeom prst="rect">
            <a:avLst/>
          </a:prstGeom>
          <a:noFill/>
          <a:ln w="9525">
            <a:noFill/>
            <a:miter lim="800000"/>
            <a:headEnd/>
            <a:tailEnd/>
          </a:ln>
        </p:spPr>
        <p:txBody>
          <a:bodyPr>
            <a:spAutoFit/>
          </a:bodyPr>
          <a:lstStyle/>
          <a:p>
            <a:pPr algn="just"/>
            <a:r>
              <a:rPr lang="de-DE" sz="2800">
                <a:latin typeface="Calibri" pitchFamily="34" charset="0"/>
              </a:rPr>
              <a:t>Ähnliche Ergebnisse: Paris, Finnland, Schottland: Gewicht des Hoden vermindert, Zahl der Spermien vermindert,  wenigere motile Spermien,  Häufigkeit des Hodenkarzinoms nimmt zu:</a:t>
            </a:r>
          </a:p>
          <a:p>
            <a:pPr algn="just"/>
            <a:endParaRPr lang="de-DE" sz="2800">
              <a:latin typeface="Calibri" pitchFamily="34" charset="0"/>
            </a:endParaRPr>
          </a:p>
          <a:p>
            <a:pPr algn="ctr"/>
            <a:r>
              <a:rPr lang="de-DE" sz="2800" b="1">
                <a:latin typeface="Calibri" pitchFamily="34" charset="0"/>
              </a:rPr>
              <a:t>Testicular dysgenesis syndrome</a:t>
            </a:r>
            <a:endParaRPr lang="hu-HU" sz="2800" b="1">
              <a:latin typeface="Calibri" pitchFamily="34"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Cím 1"/>
          <p:cNvSpPr>
            <a:spLocks noGrp="1"/>
          </p:cNvSpPr>
          <p:nvPr>
            <p:ph type="title"/>
          </p:nvPr>
        </p:nvSpPr>
        <p:spPr/>
        <p:txBody>
          <a:bodyPr/>
          <a:lstStyle/>
          <a:p>
            <a:pPr eaLnBrk="1" hangingPunct="1"/>
            <a:r>
              <a:rPr lang="de-DE" sz="3600" b="1" smtClean="0"/>
              <a:t>Testicular dysgenesis syndrome</a:t>
            </a:r>
            <a:endParaRPr lang="hu-HU" sz="3600" smtClean="0"/>
          </a:p>
        </p:txBody>
      </p:sp>
      <p:sp>
        <p:nvSpPr>
          <p:cNvPr id="71682" name="Tartalom helye 2"/>
          <p:cNvSpPr>
            <a:spLocks noGrp="1"/>
          </p:cNvSpPr>
          <p:nvPr>
            <p:ph idx="1"/>
          </p:nvPr>
        </p:nvSpPr>
        <p:spPr/>
        <p:txBody>
          <a:bodyPr/>
          <a:lstStyle/>
          <a:p>
            <a:pPr eaLnBrk="1" hangingPunct="1"/>
            <a:r>
              <a:rPr lang="de-DE" sz="2200" smtClean="0"/>
              <a:t>Dieses kann durch endokrine Disruptoren verursacht werden.</a:t>
            </a:r>
          </a:p>
          <a:p>
            <a:pPr eaLnBrk="1" hangingPunct="1"/>
            <a:r>
              <a:rPr lang="de-DE" sz="2200" smtClean="0"/>
              <a:t>Nicht nur durch Xenoestrogene, aber auch Dioxin, Nonylphenol, Bisphenol A, Pestiziden, Herbiziden, Akrylamid, Phtalates</a:t>
            </a:r>
          </a:p>
          <a:p>
            <a:pPr eaLnBrk="1" hangingPunct="1"/>
            <a:r>
              <a:rPr lang="de-DE" sz="2200" smtClean="0"/>
              <a:t>Phtalat (zB Dibutylphtalate): Kosmetikprodukten, Lufterfrischer, „new car smell“; Testikulare Dysgenesis Syndrom kann  man in den männlichen Nachkommen durch ein dibutyl-Phtalat Injektion in trächtigen Ratten hervorgeruft werden. Diese männliche Nachkommen zeigen in hoher Zahl (über 60%) Kryporchid, Hyposp</a:t>
            </a:r>
            <a:r>
              <a:rPr lang="hu-HU" sz="2200" smtClean="0"/>
              <a:t>a</a:t>
            </a:r>
            <a:r>
              <a:rPr lang="de-DE" sz="2200" smtClean="0"/>
              <a:t>die, niedrige Spermienzahl, </a:t>
            </a:r>
          </a:p>
          <a:p>
            <a:pPr eaLnBrk="1" hangingPunct="1"/>
            <a:r>
              <a:rPr lang="de-DE" sz="2200" smtClean="0"/>
              <a:t>Ähnliche Beobachtungen in den Hoden der männlichen menschlichen Neugeborenen  wurde beobachtet (deren Mutter hat während Schwangerschaft eine Kontakt mit höheren Phtaladosen).</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zövegdoboz 3"/>
          <p:cNvSpPr txBox="1">
            <a:spLocks noChangeArrowheads="1"/>
          </p:cNvSpPr>
          <p:nvPr/>
        </p:nvSpPr>
        <p:spPr bwMode="auto">
          <a:xfrm>
            <a:off x="323850" y="333375"/>
            <a:ext cx="8569325" cy="6370638"/>
          </a:xfrm>
          <a:prstGeom prst="rect">
            <a:avLst/>
          </a:prstGeom>
          <a:noFill/>
          <a:ln w="9525">
            <a:noFill/>
            <a:miter lim="800000"/>
            <a:headEnd/>
            <a:tailEnd/>
          </a:ln>
        </p:spPr>
        <p:txBody>
          <a:bodyPr>
            <a:spAutoFit/>
          </a:bodyPr>
          <a:lstStyle/>
          <a:p>
            <a:r>
              <a:rPr lang="de-DE" sz="2400" dirty="0">
                <a:latin typeface="Calibri" pitchFamily="34" charset="0"/>
              </a:rPr>
              <a:t>Männliche Infertilität wird durch eine Menge von landwirtschaftlichen Chemikalien  induziert:</a:t>
            </a:r>
          </a:p>
          <a:p>
            <a:endParaRPr lang="de-DE" sz="2400" dirty="0">
              <a:latin typeface="Calibri" pitchFamily="34" charset="0"/>
            </a:endParaRPr>
          </a:p>
          <a:p>
            <a:r>
              <a:rPr lang="de-DE" sz="2400" dirty="0">
                <a:latin typeface="Calibri" pitchFamily="34" charset="0"/>
              </a:rPr>
              <a:t>Antiandrogene </a:t>
            </a:r>
            <a:r>
              <a:rPr lang="de-DE" sz="2400" b="1" dirty="0">
                <a:latin typeface="Calibri" pitchFamily="34" charset="0"/>
              </a:rPr>
              <a:t>Pestiziden, Herbiziden</a:t>
            </a:r>
            <a:r>
              <a:rPr lang="de-DE" sz="2400" dirty="0">
                <a:latin typeface="Calibri" pitchFamily="34" charset="0"/>
              </a:rPr>
              <a:t>: häufige Probleme in hochchemisierten landwirtschaftlichen Regionen </a:t>
            </a:r>
            <a:br>
              <a:rPr lang="de-DE" sz="2400" dirty="0">
                <a:latin typeface="Calibri" pitchFamily="34" charset="0"/>
              </a:rPr>
            </a:br>
            <a:endParaRPr lang="de-DE" sz="2400" dirty="0">
              <a:latin typeface="Calibri" pitchFamily="34" charset="0"/>
            </a:endParaRPr>
          </a:p>
          <a:p>
            <a:r>
              <a:rPr lang="de-DE" sz="2400" dirty="0" err="1">
                <a:latin typeface="Calibri" pitchFamily="34" charset="0"/>
              </a:rPr>
              <a:t>Vinclozolin</a:t>
            </a:r>
            <a:r>
              <a:rPr lang="de-DE" sz="2400" dirty="0">
                <a:latin typeface="Calibri" pitchFamily="34" charset="0"/>
              </a:rPr>
              <a:t> (Fungizid): Androgen Antagonist</a:t>
            </a:r>
          </a:p>
          <a:p>
            <a:endParaRPr lang="de-DE" sz="2400" dirty="0">
              <a:latin typeface="Calibri" pitchFamily="34" charset="0"/>
            </a:endParaRPr>
          </a:p>
          <a:p>
            <a:r>
              <a:rPr lang="de-DE" sz="2400" dirty="0">
                <a:latin typeface="Calibri" pitchFamily="34" charset="0"/>
              </a:rPr>
              <a:t>Nicht nur Menschen -  Frosche auch ! Testosteron Produktion wird niedriger, Spermienzahl vermindert,   Frosch:  Männchen sehen so aus wie die Weibchen (Sexuale Dimorphismus verschwindet).</a:t>
            </a:r>
          </a:p>
          <a:p>
            <a:endParaRPr lang="de-DE" sz="2400" dirty="0">
              <a:latin typeface="Calibri" pitchFamily="34" charset="0"/>
            </a:endParaRPr>
          </a:p>
          <a:p>
            <a:r>
              <a:rPr lang="de-DE" sz="2400" dirty="0">
                <a:latin typeface="Calibri" pitchFamily="34" charset="0"/>
              </a:rPr>
              <a:t>Und natürlich auch an Labortieren: </a:t>
            </a:r>
            <a:br>
              <a:rPr lang="de-DE" sz="2400" dirty="0">
                <a:latin typeface="Calibri" pitchFamily="34" charset="0"/>
              </a:rPr>
            </a:br>
            <a:r>
              <a:rPr lang="de-DE" sz="2400" dirty="0">
                <a:latin typeface="Calibri" pitchFamily="34" charset="0"/>
              </a:rPr>
              <a:t>Ratte-</a:t>
            </a:r>
            <a:r>
              <a:rPr lang="de-DE" sz="2400" dirty="0" err="1">
                <a:latin typeface="Calibri" pitchFamily="34" charset="0"/>
              </a:rPr>
              <a:t>Vinclozolin</a:t>
            </a:r>
            <a:r>
              <a:rPr lang="de-DE" sz="2400" dirty="0">
                <a:latin typeface="Calibri" pitchFamily="34" charset="0"/>
              </a:rPr>
              <a:t>: Penis-Fehlbildungen, fehlende akzessorische Geschlechtsdrüsen, sehr niedrige Spermienzahl).  Behandelten Muttertiere: </a:t>
            </a:r>
            <a:r>
              <a:rPr lang="de-DE" sz="2400" b="1" dirty="0">
                <a:latin typeface="Calibri" pitchFamily="34" charset="0"/>
              </a:rPr>
              <a:t>männliche Infertilität kann man bis zum 3 !!! Generation beobachten</a:t>
            </a:r>
            <a:r>
              <a:rPr lang="de-DE" sz="2400" dirty="0">
                <a:latin typeface="Calibri" pitchFamily="34" charset="0"/>
              </a:rPr>
              <a:t>!</a:t>
            </a:r>
            <a:endParaRPr lang="hu-HU" dirty="0">
              <a:latin typeface="Calibri" pitchFamily="34"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2"/>
          <p:cNvPicPr>
            <a:picLocks noChangeAspect="1" noChangeArrowheads="1"/>
          </p:cNvPicPr>
          <p:nvPr/>
        </p:nvPicPr>
        <p:blipFill>
          <a:blip r:embed="rId3"/>
          <a:srcRect/>
          <a:stretch>
            <a:fillRect/>
          </a:stretch>
        </p:blipFill>
        <p:spPr bwMode="auto">
          <a:xfrm>
            <a:off x="3938588" y="0"/>
            <a:ext cx="5205412" cy="6858000"/>
          </a:xfrm>
          <a:prstGeom prst="rect">
            <a:avLst/>
          </a:prstGeom>
          <a:noFill/>
          <a:ln w="9525">
            <a:noFill/>
            <a:miter lim="800000"/>
            <a:headEnd/>
            <a:tailEnd/>
          </a:ln>
        </p:spPr>
      </p:pic>
      <p:sp>
        <p:nvSpPr>
          <p:cNvPr id="73730" name="Szövegdoboz 2"/>
          <p:cNvSpPr txBox="1">
            <a:spLocks noChangeArrowheads="1"/>
          </p:cNvSpPr>
          <p:nvPr/>
        </p:nvSpPr>
        <p:spPr bwMode="auto">
          <a:xfrm>
            <a:off x="179388" y="908050"/>
            <a:ext cx="2879725" cy="461963"/>
          </a:xfrm>
          <a:prstGeom prst="rect">
            <a:avLst/>
          </a:prstGeom>
          <a:noFill/>
          <a:ln w="9525">
            <a:noFill/>
            <a:miter lim="800000"/>
            <a:headEnd/>
            <a:tailEnd/>
          </a:ln>
        </p:spPr>
        <p:txBody>
          <a:bodyPr>
            <a:spAutoFit/>
          </a:bodyPr>
          <a:lstStyle/>
          <a:p>
            <a:r>
              <a:rPr lang="de-DE" sz="2400">
                <a:latin typeface="Calibri" pitchFamily="34" charset="0"/>
              </a:rPr>
              <a:t>Adultes Kontrolltier</a:t>
            </a:r>
            <a:endParaRPr lang="hu-HU" sz="2400">
              <a:latin typeface="Calibri" pitchFamily="34" charset="0"/>
            </a:endParaRPr>
          </a:p>
        </p:txBody>
      </p:sp>
      <p:sp>
        <p:nvSpPr>
          <p:cNvPr id="73731" name="Szövegdoboz 3"/>
          <p:cNvSpPr txBox="1">
            <a:spLocks noChangeArrowheads="1"/>
          </p:cNvSpPr>
          <p:nvPr/>
        </p:nvSpPr>
        <p:spPr bwMode="auto">
          <a:xfrm>
            <a:off x="250825" y="4652963"/>
            <a:ext cx="3348038" cy="831850"/>
          </a:xfrm>
          <a:prstGeom prst="rect">
            <a:avLst/>
          </a:prstGeom>
          <a:noFill/>
          <a:ln w="9525">
            <a:noFill/>
            <a:miter lim="800000"/>
            <a:headEnd/>
            <a:tailEnd/>
          </a:ln>
        </p:spPr>
        <p:txBody>
          <a:bodyPr>
            <a:spAutoFit/>
          </a:bodyPr>
          <a:lstStyle/>
          <a:p>
            <a:r>
              <a:rPr lang="de-DE" sz="2400">
                <a:latin typeface="Calibri" pitchFamily="34" charset="0"/>
              </a:rPr>
              <a:t>Vinclozolin-behandeltes Männchen: </a:t>
            </a:r>
            <a:r>
              <a:rPr lang="de-DE" sz="2400" b="1">
                <a:latin typeface="Calibri" pitchFamily="34" charset="0"/>
              </a:rPr>
              <a:t>F</a:t>
            </a:r>
            <a:r>
              <a:rPr lang="de-DE" sz="2400" b="1" baseline="-25000">
                <a:latin typeface="Calibri" pitchFamily="34" charset="0"/>
              </a:rPr>
              <a:t>3</a:t>
            </a:r>
            <a:r>
              <a:rPr lang="de-DE" sz="2400" b="1">
                <a:latin typeface="Calibri" pitchFamily="34" charset="0"/>
              </a:rPr>
              <a:t> Tier</a:t>
            </a:r>
            <a:r>
              <a:rPr lang="de-DE" sz="2400">
                <a:latin typeface="Calibri" pitchFamily="34" charset="0"/>
              </a:rPr>
              <a:t>!!!</a:t>
            </a:r>
            <a:endParaRPr lang="hu-HU" sz="2400">
              <a:latin typeface="Calibri"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777" name="Csoportba foglalás 3"/>
          <p:cNvGrpSpPr>
            <a:grpSpLocks/>
          </p:cNvGrpSpPr>
          <p:nvPr/>
        </p:nvGrpSpPr>
        <p:grpSpPr bwMode="auto">
          <a:xfrm>
            <a:off x="4284663" y="0"/>
            <a:ext cx="4624387" cy="6853238"/>
            <a:chOff x="4283968" y="0"/>
            <a:chExt cx="4624561" cy="6852641"/>
          </a:xfrm>
        </p:grpSpPr>
        <p:pic>
          <p:nvPicPr>
            <p:cNvPr id="75779" name="Picture 2"/>
            <p:cNvPicPr>
              <a:picLocks noChangeAspect="1" noChangeArrowheads="1"/>
            </p:cNvPicPr>
            <p:nvPr/>
          </p:nvPicPr>
          <p:blipFill>
            <a:blip r:embed="rId3"/>
            <a:srcRect/>
            <a:stretch>
              <a:fillRect/>
            </a:stretch>
          </p:blipFill>
          <p:spPr bwMode="auto">
            <a:xfrm>
              <a:off x="4283968" y="0"/>
              <a:ext cx="4624561" cy="6852641"/>
            </a:xfrm>
            <a:prstGeom prst="rect">
              <a:avLst/>
            </a:prstGeom>
            <a:noFill/>
            <a:ln w="9525">
              <a:noFill/>
              <a:miter lim="800000"/>
              <a:headEnd/>
              <a:tailEnd/>
            </a:ln>
          </p:spPr>
        </p:pic>
        <p:pic>
          <p:nvPicPr>
            <p:cNvPr id="75780" name="Picture 3"/>
            <p:cNvPicPr>
              <a:picLocks noChangeAspect="1" noChangeArrowheads="1"/>
            </p:cNvPicPr>
            <p:nvPr/>
          </p:nvPicPr>
          <p:blipFill>
            <a:blip r:embed="rId4"/>
            <a:srcRect/>
            <a:stretch>
              <a:fillRect/>
            </a:stretch>
          </p:blipFill>
          <p:spPr bwMode="auto">
            <a:xfrm>
              <a:off x="5111914" y="0"/>
              <a:ext cx="1728192" cy="706143"/>
            </a:xfrm>
            <a:prstGeom prst="rect">
              <a:avLst/>
            </a:prstGeom>
            <a:noFill/>
            <a:ln w="9525">
              <a:noFill/>
              <a:miter lim="800000"/>
              <a:headEnd/>
              <a:tailEnd/>
            </a:ln>
          </p:spPr>
        </p:pic>
      </p:grpSp>
      <p:sp>
        <p:nvSpPr>
          <p:cNvPr id="75778" name="Téglalap 4"/>
          <p:cNvSpPr>
            <a:spLocks noChangeArrowheads="1"/>
          </p:cNvSpPr>
          <p:nvPr/>
        </p:nvSpPr>
        <p:spPr bwMode="auto">
          <a:xfrm>
            <a:off x="250825" y="188913"/>
            <a:ext cx="3960813" cy="6000750"/>
          </a:xfrm>
          <a:prstGeom prst="rect">
            <a:avLst/>
          </a:prstGeom>
          <a:noFill/>
          <a:ln w="9525">
            <a:noFill/>
            <a:miter lim="800000"/>
            <a:headEnd/>
            <a:tailEnd/>
          </a:ln>
        </p:spPr>
        <p:txBody>
          <a:bodyPr>
            <a:spAutoFit/>
          </a:bodyPr>
          <a:lstStyle/>
          <a:p>
            <a:r>
              <a:rPr lang="hu-HU" sz="2400">
                <a:latin typeface="Calibri" pitchFamily="34" charset="0"/>
              </a:rPr>
              <a:t>Transgenerational phenotype after</a:t>
            </a:r>
            <a:r>
              <a:rPr lang="de-DE" sz="2400">
                <a:latin typeface="Calibri" pitchFamily="34" charset="0"/>
              </a:rPr>
              <a:t> </a:t>
            </a:r>
            <a:r>
              <a:rPr lang="en-US" sz="2400">
                <a:latin typeface="Calibri" pitchFamily="34" charset="0"/>
              </a:rPr>
              <a:t>vinclozolin treatment of F0 gestating mothers. </a:t>
            </a:r>
            <a:r>
              <a:rPr lang="hu-HU" sz="2400">
                <a:latin typeface="Calibri" pitchFamily="34" charset="0"/>
              </a:rPr>
              <a:t>(B) epididymal</a:t>
            </a:r>
            <a:r>
              <a:rPr lang="de-DE" sz="2400">
                <a:latin typeface="Calibri" pitchFamily="34" charset="0"/>
              </a:rPr>
              <a:t> </a:t>
            </a:r>
            <a:r>
              <a:rPr lang="en-US" sz="2400">
                <a:latin typeface="Calibri" pitchFamily="34" charset="0"/>
              </a:rPr>
              <a:t>sperm counts, and (C) epididymal sperm motility in PND60 to 180 control and vinclozolin offspring Sprague-Dawley rats in the F1, F2, F3, and F4 generations, and vinclozolin F2 generation male outcross (VOC) to wild-type control females, and vinclozolin F2 generation female reverse outcross (RVOC) to wild-type control </a:t>
            </a:r>
            <a:r>
              <a:rPr lang="hu-HU" sz="2400">
                <a:latin typeface="Calibri" pitchFamily="34" charset="0"/>
              </a:rPr>
              <a:t>males.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Cím 1"/>
          <p:cNvSpPr>
            <a:spLocks noGrp="1"/>
          </p:cNvSpPr>
          <p:nvPr>
            <p:ph type="ctrTitle"/>
          </p:nvPr>
        </p:nvSpPr>
        <p:spPr/>
        <p:txBody>
          <a:bodyPr/>
          <a:lstStyle/>
          <a:p>
            <a:pPr eaLnBrk="1" hangingPunct="1"/>
            <a:r>
              <a:rPr lang="de-DE" smtClean="0"/>
              <a:t>5. Atrazin</a:t>
            </a:r>
            <a:endParaRPr lang="hu-HU" smtClean="0"/>
          </a:p>
        </p:txBody>
      </p:sp>
      <p:sp>
        <p:nvSpPr>
          <p:cNvPr id="3" name="Alcím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hu-HU"/>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2" descr="http://2.bp.blogspot.com/-i_doLJNJxBk/TnH6NN-fW7I/AAAAAAAAAQ8/3pkVsvL4mkE/s1600/atrazine.gif"/>
          <p:cNvPicPr>
            <a:picLocks noChangeAspect="1" noChangeArrowheads="1"/>
          </p:cNvPicPr>
          <p:nvPr/>
        </p:nvPicPr>
        <p:blipFill>
          <a:blip r:embed="rId3"/>
          <a:srcRect/>
          <a:stretch>
            <a:fillRect/>
          </a:stretch>
        </p:blipFill>
        <p:spPr bwMode="auto">
          <a:xfrm>
            <a:off x="395288" y="260350"/>
            <a:ext cx="8408987" cy="5346700"/>
          </a:xfrm>
          <a:prstGeom prst="rect">
            <a:avLst/>
          </a:prstGeom>
          <a:noFill/>
          <a:ln w="9525">
            <a:noFill/>
            <a:miter lim="800000"/>
            <a:headEnd/>
            <a:tailEnd/>
          </a:ln>
        </p:spPr>
      </p:pic>
      <p:sp>
        <p:nvSpPr>
          <p:cNvPr id="78850" name="Téglalap 4"/>
          <p:cNvSpPr>
            <a:spLocks noChangeArrowheads="1"/>
          </p:cNvSpPr>
          <p:nvPr/>
        </p:nvSpPr>
        <p:spPr bwMode="auto">
          <a:xfrm>
            <a:off x="1042988" y="6021388"/>
            <a:ext cx="7453312" cy="369887"/>
          </a:xfrm>
          <a:prstGeom prst="rect">
            <a:avLst/>
          </a:prstGeom>
          <a:noFill/>
          <a:ln w="9525">
            <a:noFill/>
            <a:miter lim="800000"/>
            <a:headEnd/>
            <a:tailEnd/>
          </a:ln>
        </p:spPr>
        <p:txBody>
          <a:bodyPr>
            <a:spAutoFit/>
          </a:bodyPr>
          <a:lstStyle/>
          <a:p>
            <a:r>
              <a:rPr lang="de-DE" dirty="0">
                <a:latin typeface="Calibri" pitchFamily="34" charset="0"/>
              </a:rPr>
              <a:t>Die Anwendung von </a:t>
            </a:r>
            <a:r>
              <a:rPr lang="de-DE" dirty="0" err="1">
                <a:latin typeface="Calibri" pitchFamily="34" charset="0"/>
              </a:rPr>
              <a:t>Atrazin</a:t>
            </a:r>
            <a:r>
              <a:rPr lang="de-DE" dirty="0">
                <a:latin typeface="Calibri" pitchFamily="34" charset="0"/>
              </a:rPr>
              <a:t> ist verboten seit 1. März 1991 in </a:t>
            </a:r>
            <a:r>
              <a:rPr lang="hu-HU" dirty="0" smtClean="0">
                <a:latin typeface="Calibri" pitchFamily="34" charset="0"/>
              </a:rPr>
              <a:t>USA</a:t>
            </a:r>
            <a:r>
              <a:rPr lang="de-DE" dirty="0" smtClean="0">
                <a:latin typeface="Calibri" pitchFamily="34" charset="0"/>
              </a:rPr>
              <a:t>.</a:t>
            </a:r>
            <a:endParaRPr lang="hu-HU" dirty="0">
              <a:latin typeface="Calibri" pitchFamily="34"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2"/>
          <p:cNvPicPr>
            <a:picLocks noChangeAspect="1" noChangeArrowheads="1"/>
          </p:cNvPicPr>
          <p:nvPr/>
        </p:nvPicPr>
        <p:blipFill>
          <a:blip r:embed="rId2"/>
          <a:srcRect/>
          <a:stretch>
            <a:fillRect/>
          </a:stretch>
        </p:blipFill>
        <p:spPr bwMode="auto">
          <a:xfrm>
            <a:off x="251520" y="-21027"/>
            <a:ext cx="5689600" cy="6865938"/>
          </a:xfrm>
          <a:prstGeom prst="rect">
            <a:avLst/>
          </a:prstGeom>
          <a:noFill/>
          <a:ln w="9525">
            <a:noFill/>
            <a:miter lim="800000"/>
            <a:headEnd/>
            <a:tailEnd/>
          </a:ln>
        </p:spPr>
      </p:pic>
      <p:sp>
        <p:nvSpPr>
          <p:cNvPr id="2" name="Téglalap 1"/>
          <p:cNvSpPr/>
          <p:nvPr/>
        </p:nvSpPr>
        <p:spPr>
          <a:xfrm>
            <a:off x="6137984" y="980728"/>
            <a:ext cx="3006016" cy="369332"/>
          </a:xfrm>
          <a:prstGeom prst="rect">
            <a:avLst/>
          </a:prstGeom>
        </p:spPr>
        <p:txBody>
          <a:bodyPr wrap="none">
            <a:spAutoFit/>
          </a:bodyPr>
          <a:lstStyle/>
          <a:p>
            <a:r>
              <a:rPr lang="hu-HU" dirty="0" err="1"/>
              <a:t>Atrazin</a:t>
            </a:r>
            <a:r>
              <a:rPr lang="hu-HU" dirty="0"/>
              <a:t> </a:t>
            </a:r>
            <a:r>
              <a:rPr lang="hu-HU" dirty="0" err="1"/>
              <a:t>induziert</a:t>
            </a:r>
            <a:r>
              <a:rPr lang="hu-HU" dirty="0"/>
              <a:t> </a:t>
            </a:r>
            <a:r>
              <a:rPr lang="hu-HU" dirty="0" err="1"/>
              <a:t>Aromatase</a:t>
            </a:r>
            <a:endParaRPr lang="hu-HU"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descr="http://www.savethefrogs.com/threats/pesticides/atrazine/images/Ban-Atrazine-Poster-550.jpg"/>
          <p:cNvPicPr>
            <a:picLocks noChangeAspect="1" noChangeArrowheads="1"/>
          </p:cNvPicPr>
          <p:nvPr/>
        </p:nvPicPr>
        <p:blipFill>
          <a:blip r:embed="rId3"/>
          <a:srcRect/>
          <a:stretch>
            <a:fillRect/>
          </a:stretch>
        </p:blipFill>
        <p:spPr bwMode="auto">
          <a:xfrm>
            <a:off x="4067175" y="130175"/>
            <a:ext cx="4789488" cy="6465888"/>
          </a:xfrm>
          <a:prstGeom prst="rect">
            <a:avLst/>
          </a:prstGeom>
          <a:noFill/>
          <a:ln w="9525">
            <a:noFill/>
            <a:miter lim="800000"/>
            <a:headEnd/>
            <a:tailEnd/>
          </a:ln>
        </p:spPr>
      </p:pic>
      <p:sp>
        <p:nvSpPr>
          <p:cNvPr id="81922" name="Szövegdoboz 4"/>
          <p:cNvSpPr txBox="1">
            <a:spLocks noChangeArrowheads="1"/>
          </p:cNvSpPr>
          <p:nvPr/>
        </p:nvSpPr>
        <p:spPr bwMode="auto">
          <a:xfrm>
            <a:off x="323850" y="476250"/>
            <a:ext cx="3455988" cy="5262979"/>
          </a:xfrm>
          <a:prstGeom prst="rect">
            <a:avLst/>
          </a:prstGeom>
          <a:noFill/>
          <a:ln w="9525">
            <a:noFill/>
            <a:miter lim="800000"/>
            <a:headEnd/>
            <a:tailEnd/>
          </a:ln>
        </p:spPr>
        <p:txBody>
          <a:bodyPr>
            <a:spAutoFit/>
          </a:bodyPr>
          <a:lstStyle/>
          <a:p>
            <a:r>
              <a:rPr lang="hu-HU" sz="2400" dirty="0" smtClean="0">
                <a:latin typeface="Calibri" pitchFamily="34" charset="0"/>
              </a:rPr>
              <a:t>USA:</a:t>
            </a:r>
          </a:p>
          <a:p>
            <a:r>
              <a:rPr lang="de-DE" sz="2400" dirty="0" smtClean="0">
                <a:latin typeface="Calibri" pitchFamily="34" charset="0"/>
              </a:rPr>
              <a:t>Zweitgrößte </a:t>
            </a:r>
            <a:r>
              <a:rPr lang="de-DE" sz="2400" dirty="0">
                <a:latin typeface="Calibri" pitchFamily="34" charset="0"/>
              </a:rPr>
              <a:t>an der Weltrangliste hinsichtlich des </a:t>
            </a:r>
            <a:r>
              <a:rPr lang="de-DE" sz="2400" dirty="0" smtClean="0">
                <a:latin typeface="Calibri" pitchFamily="34" charset="0"/>
              </a:rPr>
              <a:t>Verkaufs</a:t>
            </a:r>
            <a:r>
              <a:rPr lang="hu-HU" sz="2400" dirty="0" smtClean="0">
                <a:latin typeface="Calibri" pitchFamily="34" charset="0"/>
              </a:rPr>
              <a:t> von </a:t>
            </a:r>
            <a:r>
              <a:rPr lang="hu-HU" sz="2400" dirty="0" err="1" smtClean="0">
                <a:latin typeface="Calibri" pitchFamily="34" charset="0"/>
              </a:rPr>
              <a:t>Atrazin</a:t>
            </a:r>
            <a:r>
              <a:rPr lang="de-DE" sz="2400" dirty="0" smtClean="0">
                <a:latin typeface="Calibri" pitchFamily="34" charset="0"/>
              </a:rPr>
              <a:t>: </a:t>
            </a:r>
            <a:r>
              <a:rPr lang="de-DE" sz="2400" dirty="0">
                <a:latin typeface="Calibri" pitchFamily="34" charset="0"/>
              </a:rPr>
              <a:t>40.000 Tonne gelingt in die Erde jährlich!</a:t>
            </a:r>
          </a:p>
          <a:p>
            <a:endParaRPr lang="de-DE" sz="2400" dirty="0">
              <a:latin typeface="Calibri" pitchFamily="34" charset="0"/>
            </a:endParaRPr>
          </a:p>
          <a:p>
            <a:r>
              <a:rPr lang="de-DE" sz="2400" dirty="0" smtClean="0">
                <a:latin typeface="Calibri" pitchFamily="34" charset="0"/>
              </a:rPr>
              <a:t>A</a:t>
            </a:r>
            <a:r>
              <a:rPr lang="hu-HU" sz="2400" dirty="0" err="1" smtClean="0">
                <a:latin typeface="Calibri" pitchFamily="34" charset="0"/>
              </a:rPr>
              <a:t>trazin</a:t>
            </a:r>
            <a:r>
              <a:rPr lang="hu-HU" sz="2400" dirty="0" smtClean="0">
                <a:latin typeface="Calibri" pitchFamily="34" charset="0"/>
              </a:rPr>
              <a:t> </a:t>
            </a:r>
            <a:r>
              <a:rPr lang="hu-HU" sz="2400" dirty="0" err="1" smtClean="0">
                <a:latin typeface="Calibri" pitchFamily="34" charset="0"/>
              </a:rPr>
              <a:t>ist</a:t>
            </a:r>
            <a:r>
              <a:rPr lang="hu-HU" sz="2400" dirty="0" smtClean="0">
                <a:latin typeface="Calibri" pitchFamily="34" charset="0"/>
              </a:rPr>
              <a:t> </a:t>
            </a:r>
            <a:r>
              <a:rPr lang="hu-HU" sz="2400" dirty="0" err="1" smtClean="0">
                <a:latin typeface="Calibri" pitchFamily="34" charset="0"/>
              </a:rPr>
              <a:t>auch</a:t>
            </a:r>
            <a:r>
              <a:rPr lang="hu-HU" sz="2400" dirty="0" smtClean="0">
                <a:latin typeface="Calibri" pitchFamily="34" charset="0"/>
              </a:rPr>
              <a:t> </a:t>
            </a:r>
            <a:r>
              <a:rPr lang="hu-HU" sz="2400" dirty="0" err="1" smtClean="0">
                <a:latin typeface="Calibri" pitchFamily="34" charset="0"/>
              </a:rPr>
              <a:t>eine</a:t>
            </a:r>
            <a:r>
              <a:rPr lang="hu-HU" sz="2400" dirty="0" smtClean="0">
                <a:latin typeface="Calibri" pitchFamily="34" charset="0"/>
              </a:rPr>
              <a:t> </a:t>
            </a:r>
            <a:r>
              <a:rPr lang="de-DE" sz="2400" dirty="0" smtClean="0">
                <a:latin typeface="Calibri" pitchFamily="34" charset="0"/>
              </a:rPr>
              <a:t>stabile </a:t>
            </a:r>
            <a:r>
              <a:rPr lang="de-DE" sz="2400" dirty="0">
                <a:latin typeface="Calibri" pitchFamily="34" charset="0"/>
              </a:rPr>
              <a:t>Chemikalie</a:t>
            </a:r>
          </a:p>
          <a:p>
            <a:r>
              <a:rPr lang="de-DE" sz="2400" dirty="0" smtClean="0">
                <a:latin typeface="Calibri" pitchFamily="34" charset="0"/>
              </a:rPr>
              <a:t>(</a:t>
            </a:r>
            <a:r>
              <a:rPr lang="hu-HU" sz="2400" dirty="0" err="1" smtClean="0">
                <a:latin typeface="Calibri" pitchFamily="34" charset="0"/>
              </a:rPr>
              <a:t>heute</a:t>
            </a:r>
            <a:r>
              <a:rPr lang="hu-HU" sz="2400" dirty="0" smtClean="0">
                <a:latin typeface="Calibri" pitchFamily="34" charset="0"/>
              </a:rPr>
              <a:t> </a:t>
            </a:r>
            <a:r>
              <a:rPr lang="hu-HU" sz="2400" dirty="0" err="1" smtClean="0">
                <a:latin typeface="Calibri" pitchFamily="34" charset="0"/>
              </a:rPr>
              <a:t>schon</a:t>
            </a:r>
            <a:r>
              <a:rPr lang="hu-HU" sz="2400" dirty="0" smtClean="0">
                <a:latin typeface="Calibri" pitchFamily="34" charset="0"/>
              </a:rPr>
              <a:t> </a:t>
            </a:r>
            <a:r>
              <a:rPr lang="de-DE" sz="2400" dirty="0" smtClean="0">
                <a:latin typeface="Calibri" pitchFamily="34" charset="0"/>
              </a:rPr>
              <a:t>überall </a:t>
            </a:r>
            <a:r>
              <a:rPr lang="de-DE" sz="2400" dirty="0">
                <a:latin typeface="Calibri" pitchFamily="34" charset="0"/>
              </a:rPr>
              <a:t>nachweisbar)</a:t>
            </a:r>
          </a:p>
          <a:p>
            <a:endParaRPr lang="de-DE" sz="2400" dirty="0">
              <a:latin typeface="Calibri" pitchFamily="34" charset="0"/>
            </a:endParaRPr>
          </a:p>
          <a:p>
            <a:endParaRPr lang="de-DE" sz="2400" dirty="0">
              <a:latin typeface="Calibri" pitchFamily="34" charset="0"/>
            </a:endParaRPr>
          </a:p>
          <a:p>
            <a:endParaRPr lang="hu-HU" sz="2400" dirty="0">
              <a:latin typeface="Calibri" pitchFamily="34"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2"/>
          <p:cNvPicPr>
            <a:picLocks noChangeAspect="1" noChangeArrowheads="1"/>
          </p:cNvPicPr>
          <p:nvPr/>
        </p:nvPicPr>
        <p:blipFill>
          <a:blip r:embed="rId2"/>
          <a:srcRect/>
          <a:stretch>
            <a:fillRect/>
          </a:stretch>
        </p:blipFill>
        <p:spPr bwMode="auto">
          <a:xfrm>
            <a:off x="0" y="0"/>
            <a:ext cx="4140200" cy="3535363"/>
          </a:xfrm>
          <a:prstGeom prst="rect">
            <a:avLst/>
          </a:prstGeom>
          <a:noFill/>
          <a:ln w="9525">
            <a:noFill/>
            <a:miter lim="800000"/>
            <a:headEnd/>
            <a:tailEnd/>
          </a:ln>
        </p:spPr>
      </p:pic>
      <p:pic>
        <p:nvPicPr>
          <p:cNvPr id="83970" name="Picture 3"/>
          <p:cNvPicPr>
            <a:picLocks noChangeAspect="1" noChangeArrowheads="1"/>
          </p:cNvPicPr>
          <p:nvPr/>
        </p:nvPicPr>
        <p:blipFill>
          <a:blip r:embed="rId3"/>
          <a:srcRect/>
          <a:stretch>
            <a:fillRect/>
          </a:stretch>
        </p:blipFill>
        <p:spPr bwMode="auto">
          <a:xfrm>
            <a:off x="5508625" y="0"/>
            <a:ext cx="3635375" cy="2862263"/>
          </a:xfrm>
          <a:prstGeom prst="rect">
            <a:avLst/>
          </a:prstGeom>
          <a:noFill/>
          <a:ln w="9525">
            <a:noFill/>
            <a:miter lim="800000"/>
            <a:headEnd/>
            <a:tailEnd/>
          </a:ln>
        </p:spPr>
      </p:pic>
      <p:sp>
        <p:nvSpPr>
          <p:cNvPr id="83971" name="Téglalap 3"/>
          <p:cNvSpPr>
            <a:spLocks noChangeArrowheads="1"/>
          </p:cNvSpPr>
          <p:nvPr/>
        </p:nvSpPr>
        <p:spPr bwMode="auto">
          <a:xfrm>
            <a:off x="0" y="4437063"/>
            <a:ext cx="4572000" cy="1477962"/>
          </a:xfrm>
          <a:prstGeom prst="rect">
            <a:avLst/>
          </a:prstGeom>
          <a:noFill/>
          <a:ln w="9525">
            <a:noFill/>
            <a:miter lim="800000"/>
            <a:headEnd/>
            <a:tailEnd/>
          </a:ln>
        </p:spPr>
        <p:txBody>
          <a:bodyPr>
            <a:spAutoFit/>
          </a:bodyPr>
          <a:lstStyle/>
          <a:p>
            <a:r>
              <a:rPr lang="en-US">
                <a:latin typeface="Calibri" pitchFamily="34" charset="0"/>
              </a:rPr>
              <a:t>Gonad of a male </a:t>
            </a:r>
            <a:r>
              <a:rPr lang="en-US" b="1">
                <a:latin typeface="Calibri" pitchFamily="34" charset="0"/>
              </a:rPr>
              <a:t>R. pipiens </a:t>
            </a:r>
            <a:r>
              <a:rPr lang="en-US">
                <a:latin typeface="Calibri" pitchFamily="34" charset="0"/>
              </a:rPr>
              <a:t>from site 8 (Clinton, Iowa). </a:t>
            </a:r>
            <a:r>
              <a:rPr lang="hu-HU">
                <a:latin typeface="Calibri" pitchFamily="34" charset="0"/>
              </a:rPr>
              <a:t>Well-developed testicular</a:t>
            </a:r>
          </a:p>
          <a:p>
            <a:r>
              <a:rPr lang="en-US">
                <a:latin typeface="Calibri" pitchFamily="34" charset="0"/>
              </a:rPr>
              <a:t>lobules with spermatids, and three lobules that contain both spermatids and a single large oocyte each; </a:t>
            </a:r>
            <a:r>
              <a:rPr lang="en-US" b="1">
                <a:latin typeface="Calibri" pitchFamily="34" charset="0"/>
              </a:rPr>
              <a:t>bar = 250 μm</a:t>
            </a:r>
            <a:r>
              <a:rPr lang="en-US">
                <a:latin typeface="Calibri" pitchFamily="34" charset="0"/>
              </a:rPr>
              <a:t>.</a:t>
            </a:r>
            <a:endParaRPr lang="hu-HU">
              <a:latin typeface="Calibri" pitchFamily="34" charset="0"/>
            </a:endParaRPr>
          </a:p>
        </p:txBody>
      </p:sp>
      <p:sp>
        <p:nvSpPr>
          <p:cNvPr id="83972" name="Téglalap 4"/>
          <p:cNvSpPr>
            <a:spLocks noChangeArrowheads="1"/>
          </p:cNvSpPr>
          <p:nvPr/>
        </p:nvSpPr>
        <p:spPr bwMode="auto">
          <a:xfrm>
            <a:off x="4572000" y="3860800"/>
            <a:ext cx="4572000" cy="2308225"/>
          </a:xfrm>
          <a:prstGeom prst="rect">
            <a:avLst/>
          </a:prstGeom>
          <a:noFill/>
          <a:ln w="9525">
            <a:noFill/>
            <a:miter lim="800000"/>
            <a:headEnd/>
            <a:tailEnd/>
          </a:ln>
        </p:spPr>
        <p:txBody>
          <a:bodyPr>
            <a:spAutoFit/>
          </a:bodyPr>
          <a:lstStyle/>
          <a:p>
            <a:r>
              <a:rPr lang="en-US">
                <a:latin typeface="Calibri" pitchFamily="34" charset="0"/>
              </a:rPr>
              <a:t>Gonad of a male </a:t>
            </a:r>
            <a:r>
              <a:rPr lang="en-US" b="1">
                <a:latin typeface="Calibri" pitchFamily="34" charset="0"/>
              </a:rPr>
              <a:t>R. pipiens </a:t>
            </a:r>
            <a:r>
              <a:rPr lang="en-US">
                <a:latin typeface="Calibri" pitchFamily="34" charset="0"/>
              </a:rPr>
              <a:t>from site 5 (York County, Nebraska). </a:t>
            </a:r>
            <a:r>
              <a:rPr lang="hu-HU">
                <a:latin typeface="Calibri" pitchFamily="34" charset="0"/>
              </a:rPr>
              <a:t>This</a:t>
            </a:r>
            <a:r>
              <a:rPr lang="de-DE">
                <a:latin typeface="Calibri" pitchFamily="34" charset="0"/>
              </a:rPr>
              <a:t> </a:t>
            </a:r>
            <a:r>
              <a:rPr lang="en-US">
                <a:latin typeface="Calibri" pitchFamily="34" charset="0"/>
              </a:rPr>
              <a:t>animal displayed gonadal dysgenesis as seen in 28% of the animals from that </a:t>
            </a:r>
            <a:r>
              <a:rPr lang="hu-HU">
                <a:latin typeface="Calibri" pitchFamily="34" charset="0"/>
              </a:rPr>
              <a:t>locality. Anterior</a:t>
            </a:r>
            <a:r>
              <a:rPr lang="de-DE">
                <a:latin typeface="Calibri" pitchFamily="34" charset="0"/>
              </a:rPr>
              <a:t> </a:t>
            </a:r>
            <a:r>
              <a:rPr lang="en-US">
                <a:latin typeface="Calibri" pitchFamily="34" charset="0"/>
              </a:rPr>
              <a:t>and (C) posterior cross-sections; </a:t>
            </a:r>
            <a:r>
              <a:rPr lang="en-US" b="1">
                <a:latin typeface="Calibri" pitchFamily="34" charset="0"/>
              </a:rPr>
              <a:t>bar = 250 μm</a:t>
            </a:r>
            <a:r>
              <a:rPr lang="en-US">
                <a:latin typeface="Calibri" pitchFamily="34" charset="0"/>
              </a:rPr>
              <a:t>. This morphology was similar to that displayed by 36% of the animals exposed to 0.1 ppb atrazine in the </a:t>
            </a:r>
            <a:r>
              <a:rPr lang="hu-HU">
                <a:latin typeface="Calibri" pitchFamily="34" charset="0"/>
              </a:rPr>
              <a:t>laboratory.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zövegdoboz 1"/>
          <p:cNvSpPr txBox="1">
            <a:spLocks noChangeArrowheads="1"/>
          </p:cNvSpPr>
          <p:nvPr/>
        </p:nvSpPr>
        <p:spPr bwMode="auto">
          <a:xfrm>
            <a:off x="395288" y="404813"/>
            <a:ext cx="8497887" cy="641350"/>
          </a:xfrm>
          <a:prstGeom prst="rect">
            <a:avLst/>
          </a:prstGeom>
          <a:noFill/>
          <a:ln w="9525">
            <a:noFill/>
            <a:miter lim="800000"/>
            <a:headEnd/>
            <a:tailEnd/>
          </a:ln>
        </p:spPr>
        <p:txBody>
          <a:bodyPr>
            <a:spAutoFit/>
          </a:bodyPr>
          <a:lstStyle/>
          <a:p>
            <a:r>
              <a:rPr lang="de-DE">
                <a:latin typeface="Calibri" pitchFamily="34" charset="0"/>
              </a:rPr>
              <a:t>TSD bei Schildkröten: </a:t>
            </a:r>
            <a:r>
              <a:rPr lang="de-DE" b="1">
                <a:latin typeface="Calibri" pitchFamily="34" charset="0"/>
              </a:rPr>
              <a:t>mittleres Drittel </a:t>
            </a:r>
            <a:r>
              <a:rPr lang="de-DE">
                <a:latin typeface="Calibri" pitchFamily="34" charset="0"/>
              </a:rPr>
              <a:t>(„Trimester“…) </a:t>
            </a:r>
            <a:r>
              <a:rPr lang="hu-HU" b="1">
                <a:latin typeface="Calibri" pitchFamily="34" charset="0"/>
              </a:rPr>
              <a:t>der Inkubation</a:t>
            </a:r>
            <a:r>
              <a:rPr lang="hu-HU">
                <a:latin typeface="Calibri" pitchFamily="34" charset="0"/>
              </a:rPr>
              <a:t> </a:t>
            </a:r>
            <a:r>
              <a:rPr lang="de-DE">
                <a:latin typeface="Calibri" pitchFamily="34" charset="0"/>
              </a:rPr>
              <a:t>ist entscheidend für </a:t>
            </a:r>
            <a:r>
              <a:rPr lang="hu-HU">
                <a:latin typeface="Calibri" pitchFamily="34" charset="0"/>
              </a:rPr>
              <a:t>Geschlechtsb</a:t>
            </a:r>
            <a:r>
              <a:rPr lang="de-DE">
                <a:latin typeface="Calibri" pitchFamily="34" charset="0"/>
              </a:rPr>
              <a:t>estimmung (erstes oder letztes </a:t>
            </a:r>
            <a:r>
              <a:rPr lang="hu-HU">
                <a:latin typeface="Calibri" pitchFamily="34" charset="0"/>
              </a:rPr>
              <a:t>Trimester sind </a:t>
            </a:r>
            <a:r>
              <a:rPr lang="de-DE">
                <a:latin typeface="Calibri" pitchFamily="34" charset="0"/>
              </a:rPr>
              <a:t>nicht bedeutend)</a:t>
            </a:r>
          </a:p>
        </p:txBody>
      </p:sp>
      <p:sp>
        <p:nvSpPr>
          <p:cNvPr id="20482" name="Szövegdoboz 2"/>
          <p:cNvSpPr txBox="1">
            <a:spLocks noChangeArrowheads="1"/>
          </p:cNvSpPr>
          <p:nvPr/>
        </p:nvSpPr>
        <p:spPr bwMode="auto">
          <a:xfrm>
            <a:off x="395288" y="1196975"/>
            <a:ext cx="8497887" cy="5584825"/>
          </a:xfrm>
          <a:prstGeom prst="rect">
            <a:avLst/>
          </a:prstGeom>
          <a:noFill/>
          <a:ln w="9525">
            <a:noFill/>
            <a:miter lim="800000"/>
            <a:headEnd/>
            <a:tailEnd/>
          </a:ln>
        </p:spPr>
        <p:txBody>
          <a:bodyPr>
            <a:spAutoFit/>
          </a:bodyPr>
          <a:lstStyle/>
          <a:p>
            <a:r>
              <a:rPr lang="de-DE">
                <a:latin typeface="Calibri" pitchFamily="34" charset="0"/>
              </a:rPr>
              <a:t>Hormone, besonders Östrogene, haben eine noch stärkere Effekt als Temperatur an der Geschlechtsbestimmung:</a:t>
            </a:r>
          </a:p>
          <a:p>
            <a:endParaRPr lang="de-DE">
              <a:latin typeface="Calibri" pitchFamily="34" charset="0"/>
            </a:endParaRPr>
          </a:p>
          <a:p>
            <a:r>
              <a:rPr lang="de-DE">
                <a:latin typeface="Calibri" pitchFamily="34" charset="0"/>
              </a:rPr>
              <a:t>Östrogen-Behandlung der Eier, die am Männchen Temperatur inkubiert sind: alle werden Weibchen</a:t>
            </a:r>
          </a:p>
          <a:p>
            <a:endParaRPr lang="de-DE">
              <a:latin typeface="Calibri" pitchFamily="34" charset="0"/>
            </a:endParaRPr>
          </a:p>
          <a:p>
            <a:r>
              <a:rPr lang="de-DE">
                <a:latin typeface="Calibri" pitchFamily="34" charset="0"/>
              </a:rPr>
              <a:t>Hemmer der Östrogen-Synthese (Aromatase-Hemmer): alle werden Männchen, eben an der weiblichen Temperatur</a:t>
            </a:r>
          </a:p>
          <a:p>
            <a:endParaRPr lang="de-DE">
              <a:latin typeface="Calibri" pitchFamily="34" charset="0"/>
            </a:endParaRPr>
          </a:p>
          <a:p>
            <a:r>
              <a:rPr lang="de-DE">
                <a:latin typeface="Calibri" pitchFamily="34" charset="0"/>
              </a:rPr>
              <a:t>Östrogen beeinflusst das Geschlecht in der gleichen Zeit </a:t>
            </a:r>
            <a:r>
              <a:rPr lang="hu-HU">
                <a:latin typeface="Calibri" pitchFamily="34" charset="0"/>
              </a:rPr>
              <a:t>wie</a:t>
            </a:r>
            <a:r>
              <a:rPr lang="de-DE">
                <a:latin typeface="Calibri" pitchFamily="34" charset="0"/>
              </a:rPr>
              <a:t> Temperatur</a:t>
            </a:r>
            <a:endParaRPr lang="hu-HU">
              <a:latin typeface="Calibri" pitchFamily="34" charset="0"/>
            </a:endParaRPr>
          </a:p>
          <a:p>
            <a:endParaRPr lang="de-DE">
              <a:latin typeface="Calibri" pitchFamily="34" charset="0"/>
            </a:endParaRPr>
          </a:p>
          <a:p>
            <a:r>
              <a:rPr lang="de-DE">
                <a:latin typeface="Calibri" pitchFamily="34" charset="0"/>
              </a:rPr>
              <a:t>Aromatase-</a:t>
            </a:r>
            <a:r>
              <a:rPr lang="hu-HU">
                <a:latin typeface="Calibri" pitchFamily="34" charset="0"/>
              </a:rPr>
              <a:t>Aktivität </a:t>
            </a:r>
            <a:r>
              <a:rPr lang="de-DE">
                <a:latin typeface="Calibri" pitchFamily="34" charset="0"/>
              </a:rPr>
              <a:t>(Emys)</a:t>
            </a:r>
            <a:r>
              <a:rPr lang="hu-HU">
                <a:latin typeface="Calibri" pitchFamily="34" charset="0"/>
              </a:rPr>
              <a:t>:</a:t>
            </a:r>
            <a:r>
              <a:rPr lang="de-DE">
                <a:latin typeface="Calibri" pitchFamily="34" charset="0"/>
              </a:rPr>
              <a:t> niedrig bei M-Temperatur (25°C), hoch bei W-Temperatur </a:t>
            </a:r>
          </a:p>
          <a:p>
            <a:endParaRPr lang="de-DE">
              <a:latin typeface="Calibri" pitchFamily="34" charset="0"/>
            </a:endParaRPr>
          </a:p>
          <a:p>
            <a:r>
              <a:rPr lang="de-DE">
                <a:latin typeface="Calibri" pitchFamily="34" charset="0"/>
              </a:rPr>
              <a:t>In vitro gezüchtete, isolierte SchKrö - Gonadenanlagen: Temperatur-bedingte Differenzierung Richtung Hoden oder Eierstock (</a:t>
            </a:r>
            <a:r>
              <a:rPr lang="de-DE" b="1">
                <a:latin typeface="Calibri" pitchFamily="34" charset="0"/>
              </a:rPr>
              <a:t>lokale</a:t>
            </a:r>
            <a:r>
              <a:rPr lang="de-DE">
                <a:latin typeface="Calibri" pitchFamily="34" charset="0"/>
              </a:rPr>
              <a:t> Steuerung); </a:t>
            </a:r>
            <a:endParaRPr lang="hu-HU">
              <a:latin typeface="Calibri" pitchFamily="34" charset="0"/>
            </a:endParaRPr>
          </a:p>
          <a:p>
            <a:r>
              <a:rPr lang="hu-HU">
                <a:latin typeface="Calibri" pitchFamily="34" charset="0"/>
              </a:rPr>
              <a:t>In diesen Kulturen </a:t>
            </a:r>
            <a:r>
              <a:rPr lang="de-DE">
                <a:latin typeface="Calibri" pitchFamily="34" charset="0"/>
              </a:rPr>
              <a:t>induziert Östrogen Eierstock</a:t>
            </a:r>
            <a:r>
              <a:rPr lang="hu-HU">
                <a:latin typeface="Calibri" pitchFamily="34" charset="0"/>
              </a:rPr>
              <a:t>-Entwicklung oder </a:t>
            </a:r>
            <a:r>
              <a:rPr lang="de-DE">
                <a:latin typeface="Calibri" pitchFamily="34" charset="0"/>
              </a:rPr>
              <a:t>W-Temperatur induziert Aromatase-Aktivität</a:t>
            </a:r>
          </a:p>
          <a:p>
            <a:endParaRPr lang="de-DE">
              <a:latin typeface="Calibri" pitchFamily="34" charset="0"/>
            </a:endParaRPr>
          </a:p>
          <a:p>
            <a:r>
              <a:rPr lang="de-DE">
                <a:latin typeface="Calibri" pitchFamily="34" charset="0"/>
              </a:rPr>
              <a:t>Aromatase Protein: Temperatur-abhängige Aktivität oder Temperatur-abhängige Genexpression</a:t>
            </a:r>
            <a:endParaRPr lang="hu-HU">
              <a:latin typeface="Calibri" pitchFamily="34"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zövegdoboz 1"/>
          <p:cNvSpPr txBox="1">
            <a:spLocks noChangeArrowheads="1"/>
          </p:cNvSpPr>
          <p:nvPr/>
        </p:nvSpPr>
        <p:spPr bwMode="auto">
          <a:xfrm>
            <a:off x="323850" y="620713"/>
            <a:ext cx="8351838" cy="3786187"/>
          </a:xfrm>
          <a:prstGeom prst="rect">
            <a:avLst/>
          </a:prstGeom>
          <a:noFill/>
          <a:ln w="9525">
            <a:noFill/>
            <a:miter lim="800000"/>
            <a:headEnd/>
            <a:tailEnd/>
          </a:ln>
        </p:spPr>
        <p:txBody>
          <a:bodyPr>
            <a:spAutoFit/>
          </a:bodyPr>
          <a:lstStyle/>
          <a:p>
            <a:r>
              <a:rPr lang="de-DE" sz="2400" dirty="0" err="1">
                <a:latin typeface="Calibri" pitchFamily="34" charset="0"/>
              </a:rPr>
              <a:t>Atrazin</a:t>
            </a:r>
            <a:r>
              <a:rPr lang="de-DE" sz="2400" dirty="0">
                <a:latin typeface="Calibri" pitchFamily="34" charset="0"/>
              </a:rPr>
              <a:t>:</a:t>
            </a:r>
          </a:p>
          <a:p>
            <a:endParaRPr lang="de-DE" sz="2400" dirty="0">
              <a:latin typeface="Calibri" pitchFamily="34" charset="0"/>
            </a:endParaRPr>
          </a:p>
          <a:p>
            <a:r>
              <a:rPr lang="de-DE" sz="2400" dirty="0">
                <a:latin typeface="Calibri" pitchFamily="34" charset="0"/>
              </a:rPr>
              <a:t>Kaulquappen wurden gezüchtet im Labor im Wasser mit</a:t>
            </a:r>
          </a:p>
          <a:p>
            <a:endParaRPr lang="de-DE" sz="2400" dirty="0">
              <a:latin typeface="Calibri" pitchFamily="34" charset="0"/>
            </a:endParaRPr>
          </a:p>
          <a:p>
            <a:r>
              <a:rPr lang="de-DE" sz="2400" dirty="0">
                <a:latin typeface="Calibri" pitchFamily="34" charset="0"/>
              </a:rPr>
              <a:t>0,1 ppb </a:t>
            </a:r>
            <a:r>
              <a:rPr lang="de-DE" sz="2400" dirty="0" err="1">
                <a:latin typeface="Calibri" pitchFamily="34" charset="0"/>
              </a:rPr>
              <a:t>Atrazin</a:t>
            </a:r>
            <a:r>
              <a:rPr lang="de-DE" sz="2400" dirty="0">
                <a:latin typeface="Calibri" pitchFamily="34" charset="0"/>
              </a:rPr>
              <a:t> : viele männliche Frosche  haben Hoden aber auch Eierstöcke</a:t>
            </a:r>
          </a:p>
          <a:p>
            <a:r>
              <a:rPr lang="de-DE" sz="2400" dirty="0">
                <a:latin typeface="Calibri" pitchFamily="34" charset="0"/>
              </a:rPr>
              <a:t>1 ppb </a:t>
            </a:r>
            <a:r>
              <a:rPr lang="de-DE" sz="2400" dirty="0" err="1">
                <a:latin typeface="Calibri" pitchFamily="34" charset="0"/>
              </a:rPr>
              <a:t>Atrazin</a:t>
            </a:r>
            <a:r>
              <a:rPr lang="de-DE" sz="2400" dirty="0">
                <a:latin typeface="Calibri" pitchFamily="34" charset="0"/>
              </a:rPr>
              <a:t>: männliche Stimmsack entwickelt sich nicht entsprechend</a:t>
            </a:r>
          </a:p>
          <a:p>
            <a:r>
              <a:rPr lang="de-DE" sz="2400" dirty="0">
                <a:latin typeface="Calibri" pitchFamily="34" charset="0"/>
              </a:rPr>
              <a:t>25 ppb </a:t>
            </a:r>
            <a:r>
              <a:rPr lang="de-DE" sz="2400" dirty="0" err="1">
                <a:latin typeface="Calibri" pitchFamily="34" charset="0"/>
              </a:rPr>
              <a:t>Atrazin</a:t>
            </a:r>
            <a:r>
              <a:rPr lang="de-DE" sz="2400" dirty="0">
                <a:latin typeface="Calibri" pitchFamily="34" charset="0"/>
              </a:rPr>
              <a:t>: </a:t>
            </a:r>
            <a:r>
              <a:rPr lang="de-DE" sz="2400" dirty="0" smtClean="0">
                <a:latin typeface="Calibri" pitchFamily="34" charset="0"/>
              </a:rPr>
              <a:t>i</a:t>
            </a:r>
            <a:r>
              <a:rPr lang="hu-HU" sz="2400" dirty="0" smtClean="0">
                <a:latin typeface="Calibri" pitchFamily="34" charset="0"/>
              </a:rPr>
              <a:t>n</a:t>
            </a:r>
            <a:r>
              <a:rPr lang="de-DE" sz="2400" dirty="0" smtClean="0">
                <a:latin typeface="Calibri" pitchFamily="34" charset="0"/>
              </a:rPr>
              <a:t> erwachsene</a:t>
            </a:r>
            <a:r>
              <a:rPr lang="hu-HU" sz="2400" dirty="0" smtClean="0">
                <a:latin typeface="Calibri" pitchFamily="34" charset="0"/>
              </a:rPr>
              <a:t>n</a:t>
            </a:r>
            <a:r>
              <a:rPr lang="de-DE" sz="2400" dirty="0" smtClean="0">
                <a:latin typeface="Calibri" pitchFamily="34" charset="0"/>
              </a:rPr>
              <a:t> </a:t>
            </a:r>
            <a:r>
              <a:rPr lang="de-DE" sz="2400" dirty="0">
                <a:latin typeface="Calibri" pitchFamily="34" charset="0"/>
              </a:rPr>
              <a:t>Männchen </a:t>
            </a:r>
            <a:r>
              <a:rPr lang="hu-HU" sz="2400" dirty="0" err="1" smtClean="0">
                <a:latin typeface="Calibri" pitchFamily="34" charset="0"/>
              </a:rPr>
              <a:t>ist</a:t>
            </a:r>
            <a:r>
              <a:rPr lang="hu-HU" sz="2400" dirty="0" smtClean="0">
                <a:latin typeface="Calibri" pitchFamily="34" charset="0"/>
              </a:rPr>
              <a:t> der </a:t>
            </a:r>
            <a:r>
              <a:rPr lang="hu-HU" sz="2400" dirty="0" err="1" smtClean="0">
                <a:latin typeface="Calibri" pitchFamily="34" charset="0"/>
              </a:rPr>
              <a:t>Blutkonzentration</a:t>
            </a:r>
            <a:r>
              <a:rPr lang="hu-HU" sz="2400" dirty="0" smtClean="0">
                <a:latin typeface="Calibri" pitchFamily="34" charset="0"/>
              </a:rPr>
              <a:t> von </a:t>
            </a:r>
            <a:r>
              <a:rPr lang="de-DE" sz="2400" dirty="0" smtClean="0">
                <a:latin typeface="Calibri" pitchFamily="34" charset="0"/>
              </a:rPr>
              <a:t>Testosteron nur </a:t>
            </a:r>
            <a:r>
              <a:rPr lang="de-DE" sz="2400" dirty="0">
                <a:latin typeface="Calibri" pitchFamily="34" charset="0"/>
              </a:rPr>
              <a:t>10% der </a:t>
            </a:r>
            <a:r>
              <a:rPr lang="de-DE" sz="2400" dirty="0" smtClean="0">
                <a:latin typeface="Calibri" pitchFamily="34" charset="0"/>
              </a:rPr>
              <a:t>normalen</a:t>
            </a:r>
            <a:r>
              <a:rPr lang="hu-HU" sz="2400" dirty="0" smtClean="0">
                <a:latin typeface="Calibri" pitchFamily="34" charset="0"/>
              </a:rPr>
              <a:t> </a:t>
            </a:r>
            <a:r>
              <a:rPr lang="hu-HU" sz="2400" dirty="0" err="1" smtClean="0">
                <a:latin typeface="Calibri" pitchFamily="34" charset="0"/>
              </a:rPr>
              <a:t>Tieren</a:t>
            </a:r>
            <a:r>
              <a:rPr lang="de-DE" sz="2400" dirty="0" smtClean="0">
                <a:latin typeface="Calibri" pitchFamily="34" charset="0"/>
              </a:rPr>
              <a:t>.</a:t>
            </a:r>
            <a:endParaRPr lang="hu-HU" sz="2400" dirty="0">
              <a:latin typeface="Calibri" pitchFamily="34"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2"/>
          <p:cNvPicPr>
            <a:picLocks noChangeAspect="1" noChangeArrowheads="1"/>
          </p:cNvPicPr>
          <p:nvPr/>
        </p:nvPicPr>
        <p:blipFill>
          <a:blip r:embed="rId3"/>
          <a:srcRect/>
          <a:stretch>
            <a:fillRect/>
          </a:stretch>
        </p:blipFill>
        <p:spPr bwMode="auto">
          <a:xfrm>
            <a:off x="3779838" y="692150"/>
            <a:ext cx="5135562" cy="5689600"/>
          </a:xfrm>
          <a:prstGeom prst="rect">
            <a:avLst/>
          </a:prstGeom>
          <a:noFill/>
          <a:ln w="9525">
            <a:noFill/>
            <a:miter lim="800000"/>
            <a:headEnd/>
            <a:tailEnd/>
          </a:ln>
        </p:spPr>
      </p:pic>
      <p:sp>
        <p:nvSpPr>
          <p:cNvPr id="86018" name="Téglalap 2"/>
          <p:cNvSpPr>
            <a:spLocks noChangeArrowheads="1"/>
          </p:cNvSpPr>
          <p:nvPr/>
        </p:nvSpPr>
        <p:spPr bwMode="auto">
          <a:xfrm>
            <a:off x="250825" y="404813"/>
            <a:ext cx="3313113" cy="6000750"/>
          </a:xfrm>
          <a:prstGeom prst="rect">
            <a:avLst/>
          </a:prstGeom>
          <a:noFill/>
          <a:ln w="9525">
            <a:noFill/>
            <a:miter lim="800000"/>
            <a:headEnd/>
            <a:tailEnd/>
          </a:ln>
        </p:spPr>
        <p:txBody>
          <a:bodyPr>
            <a:spAutoFit/>
          </a:bodyPr>
          <a:lstStyle/>
          <a:p>
            <a:r>
              <a:rPr lang="en-US" sz="2400">
                <a:latin typeface="Calibri" pitchFamily="34" charset="0"/>
              </a:rPr>
              <a:t>Effect of 46-day exposure to atrazine on plasma testosterone levels in sexually mature male X. laevis. Sexually mature males were housed individually. </a:t>
            </a:r>
          </a:p>
          <a:p>
            <a:r>
              <a:rPr lang="en-US" sz="2400">
                <a:latin typeface="Calibri" pitchFamily="34" charset="0"/>
              </a:rPr>
              <a:t>Experimental animals were treated every 3 days with </a:t>
            </a:r>
            <a:r>
              <a:rPr lang="en-US" sz="2400" b="1">
                <a:latin typeface="Calibri" pitchFamily="34" charset="0"/>
              </a:rPr>
              <a:t>25 ppb </a:t>
            </a:r>
            <a:r>
              <a:rPr lang="en-US" sz="2400">
                <a:latin typeface="Calibri" pitchFamily="34" charset="0"/>
              </a:rPr>
              <a:t>atrazine, and controls were treated identically except without atrazine exposure. Control females are shown for comparative purposes.</a:t>
            </a:r>
            <a:endParaRPr lang="hu-HU" sz="2400">
              <a:latin typeface="Calibri" pitchFamily="34"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Cím 1"/>
          <p:cNvSpPr>
            <a:spLocks noGrp="1"/>
          </p:cNvSpPr>
          <p:nvPr>
            <p:ph type="ctrTitle"/>
          </p:nvPr>
        </p:nvSpPr>
        <p:spPr/>
        <p:txBody>
          <a:bodyPr/>
          <a:lstStyle/>
          <a:p>
            <a:pPr eaLnBrk="1" hangingPunct="1"/>
            <a:r>
              <a:rPr lang="de-DE" smtClean="0"/>
              <a:t>6. Kunststoffe-Komponenten</a:t>
            </a:r>
            <a:endParaRPr lang="hu-HU" smtClean="0"/>
          </a:p>
        </p:txBody>
      </p:sp>
      <p:sp>
        <p:nvSpPr>
          <p:cNvPr id="3" name="Alcím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hu-HU"/>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Cím 1"/>
          <p:cNvSpPr>
            <a:spLocks noGrp="1"/>
          </p:cNvSpPr>
          <p:nvPr>
            <p:ph type="title"/>
          </p:nvPr>
        </p:nvSpPr>
        <p:spPr/>
        <p:txBody>
          <a:bodyPr/>
          <a:lstStyle/>
          <a:p>
            <a:pPr eaLnBrk="1" hangingPunct="1"/>
            <a:r>
              <a:rPr lang="de-DE" smtClean="0"/>
              <a:t>Geschichte</a:t>
            </a:r>
            <a:endParaRPr lang="hu-HU" smtClean="0"/>
          </a:p>
        </p:txBody>
      </p:sp>
      <p:sp>
        <p:nvSpPr>
          <p:cNvPr id="3" name="Tartalom helye 2"/>
          <p:cNvSpPr>
            <a:spLocks noGrp="1"/>
          </p:cNvSpPr>
          <p:nvPr>
            <p:ph idx="1"/>
          </p:nvPr>
        </p:nvSpPr>
        <p:spPr/>
        <p:txBody>
          <a:bodyPr rtlCol="0">
            <a:normAutofit fontScale="92500"/>
          </a:bodyPr>
          <a:lstStyle/>
          <a:p>
            <a:pPr eaLnBrk="1" fontAlgn="auto" hangingPunct="1">
              <a:spcAft>
                <a:spcPts val="0"/>
              </a:spcAft>
              <a:buFont typeface="Arial" pitchFamily="34" charset="0"/>
              <a:buChar char="•"/>
              <a:defRPr/>
            </a:pPr>
            <a:r>
              <a:rPr lang="de-DE" dirty="0" smtClean="0"/>
              <a:t>1987, </a:t>
            </a:r>
            <a:r>
              <a:rPr lang="de-DE" dirty="0" err="1" smtClean="0"/>
              <a:t>Tufts</a:t>
            </a:r>
            <a:r>
              <a:rPr lang="de-DE" dirty="0" smtClean="0"/>
              <a:t> </a:t>
            </a:r>
            <a:r>
              <a:rPr lang="de-DE" dirty="0" smtClean="0"/>
              <a:t>University</a:t>
            </a:r>
            <a:r>
              <a:rPr lang="hu-HU" dirty="0" smtClean="0"/>
              <a:t>; </a:t>
            </a:r>
            <a:r>
              <a:rPr lang="hu-HU" dirty="0" err="1" smtClean="0"/>
              <a:t>eine</a:t>
            </a:r>
            <a:r>
              <a:rPr lang="hu-HU" dirty="0" smtClean="0"/>
              <a:t> </a:t>
            </a:r>
            <a:r>
              <a:rPr lang="de-DE" dirty="0" smtClean="0"/>
              <a:t>Östrogen-</a:t>
            </a:r>
            <a:r>
              <a:rPr lang="de-DE" dirty="0" err="1" smtClean="0"/>
              <a:t>responsive</a:t>
            </a:r>
            <a:r>
              <a:rPr lang="de-DE" dirty="0" smtClean="0"/>
              <a:t> Tumorzell-Linie</a:t>
            </a:r>
            <a:r>
              <a:rPr lang="hu-HU" dirty="0" smtClean="0"/>
              <a:t> </a:t>
            </a:r>
            <a:r>
              <a:rPr lang="hu-HU" dirty="0" err="1" smtClean="0"/>
              <a:t>im</a:t>
            </a:r>
            <a:r>
              <a:rPr lang="hu-HU" dirty="0" smtClean="0"/>
              <a:t> Labor</a:t>
            </a:r>
            <a:r>
              <a:rPr lang="de-DE" dirty="0" smtClean="0"/>
              <a:t>: </a:t>
            </a:r>
            <a:r>
              <a:rPr lang="de-DE" dirty="0" smtClean="0"/>
              <a:t>Zellteilung wird durch Serumproteine gehemmt, Östrogen </a:t>
            </a:r>
            <a:r>
              <a:rPr lang="hu-HU" dirty="0" err="1" smtClean="0"/>
              <a:t>schaltet</a:t>
            </a:r>
            <a:r>
              <a:rPr lang="hu-HU" dirty="0" smtClean="0"/>
              <a:t> </a:t>
            </a:r>
            <a:r>
              <a:rPr lang="de-DE" dirty="0" smtClean="0"/>
              <a:t>diese Hemmung</a:t>
            </a:r>
            <a:r>
              <a:rPr lang="hu-HU" dirty="0" smtClean="0"/>
              <a:t> </a:t>
            </a:r>
            <a:r>
              <a:rPr lang="hu-HU" dirty="0" err="1" smtClean="0"/>
              <a:t>aus</a:t>
            </a:r>
            <a:r>
              <a:rPr lang="de-DE" dirty="0" smtClean="0"/>
              <a:t>.</a:t>
            </a:r>
            <a:endParaRPr lang="de-DE" dirty="0" smtClean="0"/>
          </a:p>
          <a:p>
            <a:pPr eaLnBrk="1" fontAlgn="auto" hangingPunct="1">
              <a:spcAft>
                <a:spcPts val="0"/>
              </a:spcAft>
              <a:buFont typeface="Arial" pitchFamily="34" charset="0"/>
              <a:buChar char="•"/>
              <a:defRPr/>
            </a:pPr>
            <a:r>
              <a:rPr lang="de-DE" dirty="0" err="1" smtClean="0"/>
              <a:t>Kontroll</a:t>
            </a:r>
            <a:r>
              <a:rPr lang="de-DE" dirty="0" smtClean="0"/>
              <a:t> Kulturen mit Serum zeigten hohe Proliferationsrate</a:t>
            </a:r>
          </a:p>
          <a:p>
            <a:pPr eaLnBrk="1" fontAlgn="auto" hangingPunct="1">
              <a:spcAft>
                <a:spcPts val="0"/>
              </a:spcAft>
              <a:buFont typeface="Arial" pitchFamily="34" charset="0"/>
              <a:buChar char="•"/>
              <a:defRPr/>
            </a:pPr>
            <a:r>
              <a:rPr lang="de-DE" dirty="0" smtClean="0"/>
              <a:t>Kulturflaschen</a:t>
            </a:r>
            <a:r>
              <a:rPr lang="hu-HU" dirty="0" smtClean="0"/>
              <a:t> </a:t>
            </a:r>
            <a:r>
              <a:rPr lang="de-DE" dirty="0" smtClean="0"/>
              <a:t>für </a:t>
            </a:r>
            <a:r>
              <a:rPr lang="hu-HU" dirty="0" err="1" smtClean="0"/>
              <a:t>Zellen</a:t>
            </a:r>
            <a:r>
              <a:rPr lang="hu-HU" dirty="0" smtClean="0"/>
              <a:t> </a:t>
            </a:r>
            <a:r>
              <a:rPr lang="de-DE" dirty="0" smtClean="0"/>
              <a:t>und </a:t>
            </a:r>
            <a:r>
              <a:rPr lang="hu-HU" dirty="0" err="1" smtClean="0"/>
              <a:t>Zellkulturm</a:t>
            </a:r>
            <a:r>
              <a:rPr lang="de-DE" dirty="0" err="1" smtClean="0"/>
              <a:t>edi</a:t>
            </a:r>
            <a:r>
              <a:rPr lang="hu-HU" dirty="0" smtClean="0"/>
              <a:t>en</a:t>
            </a:r>
            <a:r>
              <a:rPr lang="de-DE" dirty="0" smtClean="0"/>
              <a:t> </a:t>
            </a:r>
            <a:r>
              <a:rPr lang="de-DE" dirty="0" err="1" smtClean="0"/>
              <a:t>enth</a:t>
            </a:r>
            <a:r>
              <a:rPr lang="hu-HU" dirty="0" smtClean="0"/>
              <a:t>a</a:t>
            </a:r>
            <a:r>
              <a:rPr lang="de-DE" dirty="0" err="1" smtClean="0"/>
              <a:t>lt</a:t>
            </a:r>
            <a:r>
              <a:rPr lang="hu-HU" dirty="0" smtClean="0"/>
              <a:t>en</a:t>
            </a:r>
            <a:r>
              <a:rPr lang="de-DE" dirty="0" smtClean="0"/>
              <a:t> </a:t>
            </a:r>
            <a:r>
              <a:rPr lang="de-DE" dirty="0" smtClean="0"/>
              <a:t>p-</a:t>
            </a:r>
            <a:r>
              <a:rPr lang="de-DE" dirty="0" err="1" smtClean="0"/>
              <a:t>Nonylphenol</a:t>
            </a:r>
            <a:r>
              <a:rPr lang="de-DE" dirty="0" smtClean="0"/>
              <a:t> </a:t>
            </a:r>
            <a:r>
              <a:rPr lang="de-DE" dirty="0" smtClean="0"/>
              <a:t>(</a:t>
            </a:r>
            <a:r>
              <a:rPr lang="hu-HU" dirty="0" err="1" smtClean="0"/>
              <a:t>ein</a:t>
            </a:r>
            <a:r>
              <a:rPr lang="hu-HU" dirty="0" smtClean="0"/>
              <a:t> </a:t>
            </a:r>
            <a:r>
              <a:rPr lang="de-DE" dirty="0" smtClean="0"/>
              <a:t>Härtemittel </a:t>
            </a:r>
            <a:r>
              <a:rPr lang="de-DE" dirty="0" smtClean="0"/>
              <a:t>für </a:t>
            </a:r>
            <a:r>
              <a:rPr lang="de-DE" dirty="0" err="1" smtClean="0"/>
              <a:t>Polystyrene</a:t>
            </a:r>
            <a:r>
              <a:rPr lang="de-DE" dirty="0" smtClean="0"/>
              <a:t>)</a:t>
            </a:r>
            <a:endParaRPr lang="hu-HU"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Cím 1"/>
          <p:cNvSpPr>
            <a:spLocks noGrp="1"/>
          </p:cNvSpPr>
          <p:nvPr>
            <p:ph type="title"/>
          </p:nvPr>
        </p:nvSpPr>
        <p:spPr/>
        <p:txBody>
          <a:bodyPr/>
          <a:lstStyle/>
          <a:p>
            <a:pPr eaLnBrk="1" hangingPunct="1"/>
            <a:r>
              <a:rPr lang="de-DE" smtClean="0"/>
              <a:t>p-Nonylphenol</a:t>
            </a:r>
            <a:endParaRPr lang="hu-HU" smtClean="0"/>
          </a:p>
        </p:txBody>
      </p:sp>
      <p:sp>
        <p:nvSpPr>
          <p:cNvPr id="90114" name="Tartalom helye 2"/>
          <p:cNvSpPr>
            <a:spLocks noGrp="1"/>
          </p:cNvSpPr>
          <p:nvPr>
            <p:ph idx="1"/>
          </p:nvPr>
        </p:nvSpPr>
        <p:spPr/>
        <p:txBody>
          <a:bodyPr/>
          <a:lstStyle/>
          <a:p>
            <a:pPr eaLnBrk="1" hangingPunct="1"/>
            <a:r>
              <a:rPr lang="de-DE" smtClean="0"/>
              <a:t>Xenoöstrogen</a:t>
            </a:r>
          </a:p>
          <a:p>
            <a:pPr eaLnBrk="1" hangingPunct="1"/>
            <a:r>
              <a:rPr lang="de-DE" smtClean="0"/>
              <a:t>Kommt in Spülmittel, Reinigungsmittel, Wasserleitungsröhren vor.</a:t>
            </a:r>
          </a:p>
          <a:p>
            <a:pPr eaLnBrk="1" hangingPunct="1"/>
            <a:endParaRPr lang="hu-HU" smtClean="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Cím 3"/>
          <p:cNvSpPr>
            <a:spLocks noGrp="1"/>
          </p:cNvSpPr>
          <p:nvPr>
            <p:ph type="ctrTitle"/>
          </p:nvPr>
        </p:nvSpPr>
        <p:spPr/>
        <p:txBody>
          <a:bodyPr/>
          <a:lstStyle/>
          <a:p>
            <a:pPr eaLnBrk="1" hangingPunct="1"/>
            <a:r>
              <a:rPr lang="de-DE" smtClean="0"/>
              <a:t>7. Bisphenol A </a:t>
            </a:r>
            <a:br>
              <a:rPr lang="de-DE" smtClean="0"/>
            </a:br>
            <a:r>
              <a:rPr lang="de-DE" smtClean="0"/>
              <a:t>BPA</a:t>
            </a:r>
            <a:endParaRPr lang="hu-HU" smtClean="0"/>
          </a:p>
        </p:txBody>
      </p:sp>
      <p:sp>
        <p:nvSpPr>
          <p:cNvPr id="5" name="Alcím 4"/>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hu-HU"/>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Cím 3"/>
          <p:cNvSpPr>
            <a:spLocks noGrp="1"/>
          </p:cNvSpPr>
          <p:nvPr>
            <p:ph type="title"/>
          </p:nvPr>
        </p:nvSpPr>
        <p:spPr/>
        <p:txBody>
          <a:bodyPr/>
          <a:lstStyle/>
          <a:p>
            <a:pPr eaLnBrk="1" hangingPunct="1"/>
            <a:r>
              <a:rPr lang="de-DE" smtClean="0"/>
              <a:t>BPA</a:t>
            </a:r>
            <a:endParaRPr lang="hu-HU" smtClean="0"/>
          </a:p>
        </p:txBody>
      </p:sp>
      <p:sp>
        <p:nvSpPr>
          <p:cNvPr id="5" name="Tartalom helye 4"/>
          <p:cNvSpPr>
            <a:spLocks noGrp="1"/>
          </p:cNvSpPr>
          <p:nvPr>
            <p:ph idx="1"/>
          </p:nvPr>
        </p:nvSpPr>
        <p:spPr/>
        <p:txBody>
          <a:bodyPr rtlCol="0">
            <a:normAutofit fontScale="92500" lnSpcReduction="20000"/>
          </a:bodyPr>
          <a:lstStyle/>
          <a:p>
            <a:pPr eaLnBrk="1" fontAlgn="auto" hangingPunct="1">
              <a:spcAft>
                <a:spcPts val="0"/>
              </a:spcAft>
              <a:buFont typeface="Arial" pitchFamily="34" charset="0"/>
              <a:buChar char="•"/>
              <a:defRPr/>
            </a:pPr>
            <a:r>
              <a:rPr lang="de-DE" dirty="0" smtClean="0"/>
              <a:t>Berühmteste Kunststoff-</a:t>
            </a:r>
            <a:r>
              <a:rPr lang="de-DE" dirty="0" err="1" smtClean="0"/>
              <a:t>Komponent</a:t>
            </a:r>
            <a:r>
              <a:rPr lang="de-DE" dirty="0" smtClean="0"/>
              <a:t> als endokrine </a:t>
            </a:r>
            <a:r>
              <a:rPr lang="de-DE" dirty="0" err="1" smtClean="0"/>
              <a:t>Disruptor</a:t>
            </a:r>
            <a:endParaRPr lang="de-DE" dirty="0" smtClean="0"/>
          </a:p>
          <a:p>
            <a:pPr eaLnBrk="1" fontAlgn="auto" hangingPunct="1">
              <a:spcAft>
                <a:spcPts val="0"/>
              </a:spcAft>
              <a:buFont typeface="Arial" pitchFamily="34" charset="0"/>
              <a:buChar char="•"/>
              <a:defRPr/>
            </a:pPr>
            <a:r>
              <a:rPr lang="de-DE" dirty="0" smtClean="0"/>
              <a:t>Zuerst ausgewählt (von Charles </a:t>
            </a:r>
            <a:r>
              <a:rPr lang="de-DE" dirty="0" err="1" smtClean="0"/>
              <a:t>Dodds</a:t>
            </a:r>
            <a:r>
              <a:rPr lang="de-DE" dirty="0" smtClean="0"/>
              <a:t>: siehe DES) als </a:t>
            </a:r>
            <a:r>
              <a:rPr lang="de-DE" dirty="0" err="1" smtClean="0"/>
              <a:t>synthtische</a:t>
            </a:r>
            <a:r>
              <a:rPr lang="de-DE" dirty="0" smtClean="0"/>
              <a:t> Analoge von Östrogen</a:t>
            </a:r>
          </a:p>
          <a:p>
            <a:pPr eaLnBrk="1" fontAlgn="auto" hangingPunct="1">
              <a:spcAft>
                <a:spcPts val="0"/>
              </a:spcAft>
              <a:buFont typeface="Arial" pitchFamily="34" charset="0"/>
              <a:buChar char="•"/>
              <a:defRPr/>
            </a:pPr>
            <a:r>
              <a:rPr lang="de-DE" dirty="0" smtClean="0"/>
              <a:t>Später: Kunststoffindustrie</a:t>
            </a:r>
          </a:p>
          <a:p>
            <a:pPr eaLnBrk="1" fontAlgn="auto" hangingPunct="1">
              <a:spcAft>
                <a:spcPts val="0"/>
              </a:spcAft>
              <a:buFont typeface="Arial" pitchFamily="34" charset="0"/>
              <a:buChar char="•"/>
              <a:defRPr/>
            </a:pPr>
            <a:r>
              <a:rPr lang="de-DE" dirty="0" smtClean="0"/>
              <a:t>Innere Kunstharzbekleidung der Dosen, Härtemittel für Polykarbonat (Kinderspiele, Trinkflaschen)</a:t>
            </a:r>
          </a:p>
          <a:p>
            <a:pPr eaLnBrk="1" fontAlgn="auto" hangingPunct="1">
              <a:spcAft>
                <a:spcPts val="0"/>
              </a:spcAft>
              <a:buFont typeface="Arial" pitchFamily="34" charset="0"/>
              <a:buChar char="•"/>
              <a:defRPr/>
            </a:pPr>
            <a:r>
              <a:rPr lang="de-DE" dirty="0" smtClean="0"/>
              <a:t>Suche: „BPA-</a:t>
            </a:r>
            <a:r>
              <a:rPr lang="de-DE" dirty="0" err="1" smtClean="0"/>
              <a:t>free</a:t>
            </a:r>
            <a:r>
              <a:rPr lang="de-DE" dirty="0" smtClean="0"/>
              <a:t>“ Inschrift an den Kunststoffprodukten</a:t>
            </a:r>
            <a:endParaRPr lang="hu-HU"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2"/>
          <p:cNvPicPr>
            <a:picLocks noChangeAspect="1" noChangeArrowheads="1"/>
          </p:cNvPicPr>
          <p:nvPr/>
        </p:nvPicPr>
        <p:blipFill>
          <a:blip r:embed="rId2"/>
          <a:srcRect/>
          <a:stretch>
            <a:fillRect/>
          </a:stretch>
        </p:blipFill>
        <p:spPr bwMode="auto">
          <a:xfrm>
            <a:off x="0" y="514350"/>
            <a:ext cx="9144000" cy="5507038"/>
          </a:xfrm>
          <a:prstGeom prst="rect">
            <a:avLst/>
          </a:prstGeom>
          <a:noFill/>
          <a:ln w="9525">
            <a:noFill/>
            <a:miter lim="800000"/>
            <a:headEnd/>
            <a:tailEnd/>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zövegdoboz 1"/>
          <p:cNvSpPr txBox="1">
            <a:spLocks noChangeArrowheads="1"/>
          </p:cNvSpPr>
          <p:nvPr/>
        </p:nvSpPr>
        <p:spPr bwMode="auto">
          <a:xfrm>
            <a:off x="323850" y="404813"/>
            <a:ext cx="8496300" cy="2246312"/>
          </a:xfrm>
          <a:prstGeom prst="rect">
            <a:avLst/>
          </a:prstGeom>
          <a:noFill/>
          <a:ln w="9525">
            <a:noFill/>
            <a:miter lim="800000"/>
            <a:headEnd/>
            <a:tailEnd/>
          </a:ln>
        </p:spPr>
        <p:txBody>
          <a:bodyPr>
            <a:spAutoFit/>
          </a:bodyPr>
          <a:lstStyle/>
          <a:p>
            <a:r>
              <a:rPr lang="de-DE" sz="2000" dirty="0">
                <a:latin typeface="Calibri" pitchFamily="34" charset="0"/>
              </a:rPr>
              <a:t>Polykarbonat-Flasche </a:t>
            </a:r>
            <a:r>
              <a:rPr lang="de-DE" sz="2000" dirty="0" smtClean="0">
                <a:latin typeface="Calibri" pitchFamily="34" charset="0"/>
              </a:rPr>
              <a:t>(</a:t>
            </a:r>
            <a:r>
              <a:rPr lang="hu-HU" sz="2000" dirty="0" err="1" smtClean="0">
                <a:latin typeface="Calibri" pitchFamily="34" charset="0"/>
              </a:rPr>
              <a:t>Wasserflasche</a:t>
            </a:r>
            <a:r>
              <a:rPr lang="hu-HU" sz="2000" dirty="0" smtClean="0">
                <a:latin typeface="Calibri" pitchFamily="34" charset="0"/>
              </a:rPr>
              <a:t> </a:t>
            </a:r>
            <a:r>
              <a:rPr lang="hu-HU" sz="2000" dirty="0" err="1" smtClean="0">
                <a:latin typeface="Calibri" pitchFamily="34" charset="0"/>
              </a:rPr>
              <a:t>im</a:t>
            </a:r>
            <a:r>
              <a:rPr lang="hu-HU" sz="2000" dirty="0" smtClean="0">
                <a:latin typeface="Calibri" pitchFamily="34" charset="0"/>
              </a:rPr>
              <a:t> </a:t>
            </a:r>
            <a:r>
              <a:rPr lang="de-DE" sz="2000" dirty="0" smtClean="0">
                <a:latin typeface="Calibri" pitchFamily="34" charset="0"/>
              </a:rPr>
              <a:t>Tierstall</a:t>
            </a:r>
            <a:r>
              <a:rPr lang="de-DE" sz="2000" dirty="0">
                <a:latin typeface="Calibri" pitchFamily="34" charset="0"/>
              </a:rPr>
              <a:t>): Wasser wird für eine Woche drin gelassen: löst sich so viel BPA aus, das bei einem jungen Weibchen (Maus) Veränderung des </a:t>
            </a:r>
            <a:r>
              <a:rPr lang="de-DE" sz="2000" dirty="0" smtClean="0">
                <a:latin typeface="Calibri" pitchFamily="34" charset="0"/>
              </a:rPr>
              <a:t>Gewichtes</a:t>
            </a:r>
            <a:r>
              <a:rPr lang="hu-HU" sz="2000" dirty="0" smtClean="0">
                <a:latin typeface="Calibri" pitchFamily="34" charset="0"/>
              </a:rPr>
              <a:t> von </a:t>
            </a:r>
            <a:r>
              <a:rPr lang="de-DE" sz="2000" dirty="0" smtClean="0">
                <a:latin typeface="Calibri" pitchFamily="34" charset="0"/>
              </a:rPr>
              <a:t>Gebärmutter</a:t>
            </a:r>
            <a:r>
              <a:rPr lang="hu-HU" sz="2000" dirty="0" smtClean="0">
                <a:latin typeface="Calibri" pitchFamily="34" charset="0"/>
              </a:rPr>
              <a:t> </a:t>
            </a:r>
            <a:r>
              <a:rPr lang="de-DE" sz="2000" dirty="0" smtClean="0">
                <a:latin typeface="Calibri" pitchFamily="34" charset="0"/>
              </a:rPr>
              <a:t>verursachen </a:t>
            </a:r>
            <a:r>
              <a:rPr lang="de-DE" sz="2000" dirty="0">
                <a:latin typeface="Calibri" pitchFamily="34" charset="0"/>
              </a:rPr>
              <a:t>kann…</a:t>
            </a:r>
          </a:p>
          <a:p>
            <a:endParaRPr lang="de-DE" sz="2000" dirty="0">
              <a:latin typeface="Calibri" pitchFamily="34" charset="0"/>
            </a:endParaRPr>
          </a:p>
          <a:p>
            <a:r>
              <a:rPr lang="de-DE" sz="2000" dirty="0">
                <a:latin typeface="Calibri" pitchFamily="34" charset="0"/>
              </a:rPr>
              <a:t>Auslösen </a:t>
            </a:r>
            <a:r>
              <a:rPr lang="hu-HU" sz="2000" dirty="0" smtClean="0">
                <a:latin typeface="Calibri" pitchFamily="34" charset="0"/>
              </a:rPr>
              <a:t>von BPA </a:t>
            </a:r>
            <a:r>
              <a:rPr lang="de-DE" sz="2000" dirty="0" smtClean="0">
                <a:latin typeface="Calibri" pitchFamily="34" charset="0"/>
              </a:rPr>
              <a:t>wird </a:t>
            </a:r>
            <a:r>
              <a:rPr lang="de-DE" sz="2000" dirty="0">
                <a:latin typeface="Calibri" pitchFamily="34" charset="0"/>
              </a:rPr>
              <a:t>durch basische pH beschleunigt, und die ausgelöste BPA induziert meiotische Fehler bei Weibchen. Das Experiment wurde mit BPA-Injektion der adulten Weibchen wiederholt, mit den gleichen Ergebnissen.</a:t>
            </a:r>
            <a:endParaRPr lang="hu-HU" sz="2000" dirty="0">
              <a:latin typeface="Calibri" pitchFamily="34" charset="0"/>
            </a:endParaRPr>
          </a:p>
        </p:txBody>
      </p:sp>
      <p:pic>
        <p:nvPicPr>
          <p:cNvPr id="94210" name="Picture 2"/>
          <p:cNvPicPr>
            <a:picLocks noChangeAspect="1" noChangeArrowheads="1"/>
          </p:cNvPicPr>
          <p:nvPr/>
        </p:nvPicPr>
        <p:blipFill>
          <a:blip r:embed="rId3"/>
          <a:srcRect/>
          <a:stretch>
            <a:fillRect/>
          </a:stretch>
        </p:blipFill>
        <p:spPr bwMode="auto">
          <a:xfrm>
            <a:off x="755650" y="2781300"/>
            <a:ext cx="7620000" cy="3676650"/>
          </a:xfrm>
          <a:prstGeom prst="rect">
            <a:avLst/>
          </a:prstGeom>
          <a:noFill/>
          <a:ln w="9525">
            <a:noFill/>
            <a:miter lim="800000"/>
            <a:headEnd/>
            <a:tailEnd/>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zövegdoboz 1"/>
          <p:cNvSpPr txBox="1">
            <a:spLocks noChangeArrowheads="1"/>
          </p:cNvSpPr>
          <p:nvPr/>
        </p:nvSpPr>
        <p:spPr bwMode="auto">
          <a:xfrm>
            <a:off x="179388" y="404813"/>
            <a:ext cx="8640762" cy="6370637"/>
          </a:xfrm>
          <a:prstGeom prst="rect">
            <a:avLst/>
          </a:prstGeom>
          <a:noFill/>
          <a:ln w="9525">
            <a:noFill/>
            <a:miter lim="800000"/>
            <a:headEnd/>
            <a:tailEnd/>
          </a:ln>
        </p:spPr>
        <p:txBody>
          <a:bodyPr>
            <a:spAutoFit/>
          </a:bodyPr>
          <a:lstStyle/>
          <a:p>
            <a:r>
              <a:rPr lang="de-DE" sz="2400">
                <a:latin typeface="Calibri" pitchFamily="34" charset="0"/>
              </a:rPr>
              <a:t>BPA (Maus, Ratte): Fehlbildungen der fetalen Geschlechtsorganen, niedrige Spermienzahl, veränderte Gehirnaktivität (in den Geschlechtsspezifische Regionen des Gehirns)</a:t>
            </a:r>
          </a:p>
          <a:p>
            <a:endParaRPr lang="de-DE" sz="2400">
              <a:latin typeface="Calibri" pitchFamily="34" charset="0"/>
            </a:endParaRPr>
          </a:p>
          <a:p>
            <a:r>
              <a:rPr lang="de-DE" sz="2400">
                <a:latin typeface="Calibri" pitchFamily="34" charset="0"/>
              </a:rPr>
              <a:t>BPA (Maus): frühere Pubertät, Weibchen haben veränderte Brustdrüsenmorphologie beim Pubertät.</a:t>
            </a:r>
          </a:p>
          <a:p>
            <a:endParaRPr lang="de-DE" sz="2400">
              <a:latin typeface="Calibri" pitchFamily="34" charset="0"/>
            </a:endParaRPr>
          </a:p>
          <a:p>
            <a:r>
              <a:rPr lang="de-DE" sz="2400">
                <a:latin typeface="Calibri" pitchFamily="34" charset="0"/>
              </a:rPr>
              <a:t>BPA und Brustdrüse (Maus, Ratte): behandelte Tieren, mehrere terminale Knospen, die mehr sensitiv gegen Östrogen sind.</a:t>
            </a:r>
          </a:p>
          <a:p>
            <a:endParaRPr lang="de-DE" sz="2400">
              <a:latin typeface="Calibri" pitchFamily="34" charset="0"/>
            </a:endParaRPr>
          </a:p>
          <a:p>
            <a:r>
              <a:rPr lang="de-DE" sz="2400">
                <a:latin typeface="Calibri" pitchFamily="34" charset="0"/>
              </a:rPr>
              <a:t>Fetale BPA-Behandlung (Maus, Ratte): bei den Erwachsenen sind bestimmte Brustdrüsenkarzinomen häufiger (33% versus 0%), und die sog. preneoplastic lesions (Präkanzerose Gewebsregionen) sind 3-4mal so häufig. </a:t>
            </a:r>
            <a:r>
              <a:rPr lang="de-DE" sz="2400" b="1">
                <a:latin typeface="Calibri" pitchFamily="34" charset="0"/>
              </a:rPr>
              <a:t>Fetale BPA Behandlung und subkarzinogene Dose von einem Mutagen im Erwachsenenalter: Tumoren nur beim BPA-Behandelten Tieren</a:t>
            </a:r>
            <a:r>
              <a:rPr lang="de-DE" sz="2400">
                <a:latin typeface="Calibri" pitchFamily="34" charset="0"/>
              </a:rPr>
              <a:t>.</a:t>
            </a:r>
          </a:p>
          <a:p>
            <a:endParaRPr lang="de-DE" sz="2400">
              <a:latin typeface="Calibri"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p:cNvPicPr>
            <a:picLocks noChangeAspect="1" noChangeArrowheads="1"/>
          </p:cNvPicPr>
          <p:nvPr/>
        </p:nvPicPr>
        <p:blipFill>
          <a:blip r:embed="rId3"/>
          <a:srcRect/>
          <a:stretch>
            <a:fillRect/>
          </a:stretch>
        </p:blipFill>
        <p:spPr bwMode="auto">
          <a:xfrm>
            <a:off x="539750" y="836613"/>
            <a:ext cx="8132763" cy="3240087"/>
          </a:xfrm>
          <a:prstGeom prst="rect">
            <a:avLst/>
          </a:prstGeom>
          <a:noFill/>
          <a:ln w="9525">
            <a:noFill/>
            <a:miter lim="800000"/>
            <a:headEnd/>
            <a:tailEnd/>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2"/>
          <p:cNvPicPr>
            <a:picLocks noChangeAspect="1" noChangeArrowheads="1"/>
          </p:cNvPicPr>
          <p:nvPr/>
        </p:nvPicPr>
        <p:blipFill>
          <a:blip r:embed="rId2"/>
          <a:srcRect/>
          <a:stretch>
            <a:fillRect/>
          </a:stretch>
        </p:blipFill>
        <p:spPr bwMode="auto">
          <a:xfrm>
            <a:off x="0" y="981075"/>
            <a:ext cx="9120188" cy="3024188"/>
          </a:xfrm>
          <a:prstGeom prst="rect">
            <a:avLst/>
          </a:prstGeom>
          <a:noFill/>
          <a:ln w="9525">
            <a:noFill/>
            <a:miter lim="800000"/>
            <a:headEnd/>
            <a:tailEnd/>
          </a:ln>
        </p:spPr>
      </p:pic>
      <p:sp>
        <p:nvSpPr>
          <p:cNvPr id="97282" name="Szövegdoboz 2"/>
          <p:cNvSpPr txBox="1">
            <a:spLocks noChangeArrowheads="1"/>
          </p:cNvSpPr>
          <p:nvPr/>
        </p:nvSpPr>
        <p:spPr bwMode="auto">
          <a:xfrm>
            <a:off x="827088" y="4581525"/>
            <a:ext cx="7416800" cy="368300"/>
          </a:xfrm>
          <a:prstGeom prst="rect">
            <a:avLst/>
          </a:prstGeom>
          <a:noFill/>
          <a:ln w="9525">
            <a:noFill/>
            <a:miter lim="800000"/>
            <a:headEnd/>
            <a:tailEnd/>
          </a:ln>
        </p:spPr>
        <p:txBody>
          <a:bodyPr>
            <a:spAutoFit/>
          </a:bodyPr>
          <a:lstStyle/>
          <a:p>
            <a:r>
              <a:rPr lang="de-DE" dirty="0" smtClean="0">
                <a:latin typeface="Calibri" pitchFamily="34" charset="0"/>
              </a:rPr>
              <a:t>Maus</a:t>
            </a:r>
            <a:r>
              <a:rPr lang="hu-HU" dirty="0" err="1" smtClean="0">
                <a:latin typeface="Calibri" pitchFamily="34" charset="0"/>
              </a:rPr>
              <a:t>embryos</a:t>
            </a:r>
            <a:r>
              <a:rPr lang="hu-HU" dirty="0" smtClean="0">
                <a:latin typeface="Calibri" pitchFamily="34" charset="0"/>
              </a:rPr>
              <a:t> </a:t>
            </a:r>
            <a:r>
              <a:rPr lang="de-DE" dirty="0" smtClean="0">
                <a:latin typeface="Calibri" pitchFamily="34" charset="0"/>
              </a:rPr>
              <a:t>wurde</a:t>
            </a:r>
            <a:r>
              <a:rPr lang="hu-HU" dirty="0" smtClean="0">
                <a:latin typeface="Calibri" pitchFamily="34" charset="0"/>
              </a:rPr>
              <a:t>n</a:t>
            </a:r>
            <a:r>
              <a:rPr lang="de-DE" dirty="0" smtClean="0">
                <a:latin typeface="Calibri" pitchFamily="34" charset="0"/>
              </a:rPr>
              <a:t> </a:t>
            </a:r>
            <a:r>
              <a:rPr lang="de-DE" dirty="0">
                <a:latin typeface="Calibri" pitchFamily="34" charset="0"/>
              </a:rPr>
              <a:t>perinatal mit Nanogram-Menge von BPA behandelt.</a:t>
            </a:r>
            <a:endParaRPr lang="hu-HU" dirty="0">
              <a:latin typeface="Calibri" pitchFamily="34"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305" name="Csoportba foglalás 8"/>
          <p:cNvGrpSpPr>
            <a:grpSpLocks/>
          </p:cNvGrpSpPr>
          <p:nvPr/>
        </p:nvGrpSpPr>
        <p:grpSpPr bwMode="auto">
          <a:xfrm>
            <a:off x="0" y="0"/>
            <a:ext cx="9144000" cy="6815138"/>
            <a:chOff x="1" y="0"/>
            <a:chExt cx="9144000" cy="6815796"/>
          </a:xfrm>
        </p:grpSpPr>
        <p:pic>
          <p:nvPicPr>
            <p:cNvPr id="98308" name="Picture 2"/>
            <p:cNvPicPr>
              <a:picLocks noChangeAspect="1" noChangeArrowheads="1"/>
            </p:cNvPicPr>
            <p:nvPr/>
          </p:nvPicPr>
          <p:blipFill>
            <a:blip r:embed="rId3"/>
            <a:srcRect/>
            <a:stretch>
              <a:fillRect/>
            </a:stretch>
          </p:blipFill>
          <p:spPr bwMode="auto">
            <a:xfrm>
              <a:off x="1" y="404664"/>
              <a:ext cx="9144000" cy="6009283"/>
            </a:xfrm>
            <a:prstGeom prst="rect">
              <a:avLst/>
            </a:prstGeom>
            <a:noFill/>
            <a:ln w="9525">
              <a:noFill/>
              <a:miter lim="800000"/>
              <a:headEnd/>
              <a:tailEnd/>
            </a:ln>
          </p:spPr>
        </p:pic>
        <p:sp>
          <p:nvSpPr>
            <p:cNvPr id="98309" name="Téglalap 2"/>
            <p:cNvSpPr>
              <a:spLocks noChangeArrowheads="1"/>
            </p:cNvSpPr>
            <p:nvPr/>
          </p:nvSpPr>
          <p:spPr bwMode="auto">
            <a:xfrm>
              <a:off x="5692656" y="6446464"/>
              <a:ext cx="3343159" cy="369332"/>
            </a:xfrm>
            <a:prstGeom prst="rect">
              <a:avLst/>
            </a:prstGeom>
            <a:noFill/>
            <a:ln w="9525">
              <a:noFill/>
              <a:miter lim="800000"/>
              <a:headEnd/>
              <a:tailEnd/>
            </a:ln>
          </p:spPr>
          <p:txBody>
            <a:bodyPr wrap="none">
              <a:spAutoFit/>
            </a:bodyPr>
            <a:lstStyle/>
            <a:p>
              <a:r>
                <a:rPr lang="en-US">
                  <a:latin typeface="Calibri" pitchFamily="34" charset="0"/>
                </a:rPr>
                <a:t>250 </a:t>
              </a:r>
              <a:r>
                <a:rPr lang="en-US">
                  <a:latin typeface="Symbol" pitchFamily="18" charset="2"/>
                </a:rPr>
                <a:t>m</a:t>
              </a:r>
              <a:r>
                <a:rPr lang="en-US">
                  <a:latin typeface="Calibri" pitchFamily="34" charset="0"/>
                </a:rPr>
                <a:t>g BPA/kg Körpergewicht/Tag</a:t>
              </a:r>
              <a:endParaRPr lang="hu-HU">
                <a:latin typeface="Calibri" pitchFamily="34" charset="0"/>
              </a:endParaRPr>
            </a:p>
          </p:txBody>
        </p:sp>
        <p:sp>
          <p:nvSpPr>
            <p:cNvPr id="98310" name="Téglalap 3"/>
            <p:cNvSpPr>
              <a:spLocks noChangeArrowheads="1"/>
            </p:cNvSpPr>
            <p:nvPr/>
          </p:nvSpPr>
          <p:spPr bwMode="auto">
            <a:xfrm>
              <a:off x="6804248" y="0"/>
              <a:ext cx="1248675" cy="369332"/>
            </a:xfrm>
            <a:prstGeom prst="rect">
              <a:avLst/>
            </a:prstGeom>
            <a:noFill/>
            <a:ln w="9525">
              <a:noFill/>
              <a:miter lim="800000"/>
              <a:headEnd/>
              <a:tailEnd/>
            </a:ln>
          </p:spPr>
          <p:txBody>
            <a:bodyPr wrap="none">
              <a:spAutoFit/>
            </a:bodyPr>
            <a:lstStyle/>
            <a:p>
              <a:r>
                <a:rPr lang="en-US">
                  <a:latin typeface="Calibri" pitchFamily="34" charset="0"/>
                </a:rPr>
                <a:t>Kontrolltier</a:t>
              </a:r>
              <a:endParaRPr lang="hu-HU">
                <a:latin typeface="Calibri" pitchFamily="34" charset="0"/>
              </a:endParaRPr>
            </a:p>
          </p:txBody>
        </p:sp>
        <p:cxnSp>
          <p:nvCxnSpPr>
            <p:cNvPr id="6" name="Egyenes összekötő nyíllal 5"/>
            <p:cNvCxnSpPr/>
            <p:nvPr/>
          </p:nvCxnSpPr>
          <p:spPr>
            <a:xfrm>
              <a:off x="7380289" y="346108"/>
              <a:ext cx="0" cy="28895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Egyenes összekötő nyíllal 6"/>
            <p:cNvCxnSpPr/>
            <p:nvPr/>
          </p:nvCxnSpPr>
          <p:spPr>
            <a:xfrm flipV="1">
              <a:off x="7380289" y="6093413"/>
              <a:ext cx="0" cy="36039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98306" name="Téglalap 9"/>
          <p:cNvSpPr>
            <a:spLocks noChangeArrowheads="1"/>
          </p:cNvSpPr>
          <p:nvPr/>
        </p:nvSpPr>
        <p:spPr bwMode="auto">
          <a:xfrm>
            <a:off x="7312025" y="3500438"/>
            <a:ext cx="1831975" cy="369887"/>
          </a:xfrm>
          <a:prstGeom prst="rect">
            <a:avLst/>
          </a:prstGeom>
          <a:noFill/>
          <a:ln w="9525">
            <a:noFill/>
            <a:miter lim="800000"/>
            <a:headEnd/>
            <a:tailEnd/>
          </a:ln>
        </p:spPr>
        <p:txBody>
          <a:bodyPr wrap="none">
            <a:spAutoFit/>
          </a:bodyPr>
          <a:lstStyle/>
          <a:p>
            <a:r>
              <a:rPr lang="en-US">
                <a:latin typeface="Calibri" pitchFamily="34" charset="0"/>
              </a:rPr>
              <a:t>carcinoma in situ </a:t>
            </a:r>
            <a:endParaRPr lang="hu-HU">
              <a:latin typeface="Calibri" pitchFamily="34" charset="0"/>
            </a:endParaRPr>
          </a:p>
        </p:txBody>
      </p:sp>
      <p:cxnSp>
        <p:nvCxnSpPr>
          <p:cNvPr id="11" name="Egyenes összekötő nyíllal 10"/>
          <p:cNvCxnSpPr>
            <a:stCxn id="98306" idx="2"/>
          </p:cNvCxnSpPr>
          <p:nvPr/>
        </p:nvCxnSpPr>
        <p:spPr>
          <a:xfrm flipH="1">
            <a:off x="7308850" y="3870325"/>
            <a:ext cx="919163" cy="1358900"/>
          </a:xfrm>
          <a:prstGeom prst="straightConnector1">
            <a:avLst/>
          </a:prstGeom>
          <a:ln w="95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zövegdoboz 1"/>
          <p:cNvSpPr txBox="1">
            <a:spLocks noChangeArrowheads="1"/>
          </p:cNvSpPr>
          <p:nvPr/>
        </p:nvSpPr>
        <p:spPr bwMode="auto">
          <a:xfrm>
            <a:off x="468313" y="2420938"/>
            <a:ext cx="8280400" cy="830262"/>
          </a:xfrm>
          <a:prstGeom prst="rect">
            <a:avLst/>
          </a:prstGeom>
          <a:noFill/>
          <a:ln w="9525">
            <a:noFill/>
            <a:miter lim="800000"/>
            <a:headEnd/>
            <a:tailEnd/>
          </a:ln>
        </p:spPr>
        <p:txBody>
          <a:bodyPr>
            <a:spAutoFit/>
          </a:bodyPr>
          <a:lstStyle/>
          <a:p>
            <a:r>
              <a:rPr lang="de-DE" sz="2400">
                <a:latin typeface="Calibri" pitchFamily="34" charset="0"/>
              </a:rPr>
              <a:t>2 ng BPA /g Körpergewicht (d.h. 2 ppb BPA) für 7 Tagen am Ende der Trächtigkeit (Maus): Prostatae sind 30% größer!</a:t>
            </a:r>
            <a:endParaRPr lang="hu-HU" sz="2400">
              <a:latin typeface="Calibri" pitchFamily="34" charset="0"/>
            </a:endParaRPr>
          </a:p>
        </p:txBody>
      </p:sp>
      <p:sp>
        <p:nvSpPr>
          <p:cNvPr id="100354" name="Szövegdoboz 2"/>
          <p:cNvSpPr txBox="1">
            <a:spLocks noChangeArrowheads="1"/>
          </p:cNvSpPr>
          <p:nvPr/>
        </p:nvSpPr>
        <p:spPr bwMode="auto">
          <a:xfrm>
            <a:off x="468313" y="404813"/>
            <a:ext cx="8280400" cy="369887"/>
          </a:xfrm>
          <a:prstGeom prst="rect">
            <a:avLst/>
          </a:prstGeom>
          <a:noFill/>
          <a:ln w="9525">
            <a:noFill/>
            <a:miter lim="800000"/>
            <a:headEnd/>
            <a:tailEnd/>
          </a:ln>
        </p:spPr>
        <p:txBody>
          <a:bodyPr>
            <a:spAutoFit/>
          </a:bodyPr>
          <a:lstStyle/>
          <a:p>
            <a:r>
              <a:rPr lang="de-DE">
                <a:latin typeface="Calibri" pitchFamily="34" charset="0"/>
              </a:rPr>
              <a:t>Keine gute Nachrichten für Männchen: </a:t>
            </a:r>
            <a:endParaRPr lang="hu-HU">
              <a:latin typeface="Calibri" pitchFamily="34"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zövegdoboz 1"/>
          <p:cNvSpPr txBox="1">
            <a:spLocks noChangeArrowheads="1"/>
          </p:cNvSpPr>
          <p:nvPr/>
        </p:nvSpPr>
        <p:spPr bwMode="auto">
          <a:xfrm>
            <a:off x="395288" y="404813"/>
            <a:ext cx="8208962" cy="3046412"/>
          </a:xfrm>
          <a:prstGeom prst="rect">
            <a:avLst/>
          </a:prstGeom>
          <a:noFill/>
          <a:ln w="9525">
            <a:noFill/>
            <a:miter lim="800000"/>
            <a:headEnd/>
            <a:tailEnd/>
          </a:ln>
        </p:spPr>
        <p:txBody>
          <a:bodyPr>
            <a:spAutoFit/>
          </a:bodyPr>
          <a:lstStyle/>
          <a:p>
            <a:r>
              <a:rPr lang="de-DE" sz="2400" dirty="0">
                <a:latin typeface="Calibri" pitchFamily="34" charset="0"/>
              </a:rPr>
              <a:t>BPA erreicht sehr schnell das Fetus (nach 1 St per </a:t>
            </a:r>
            <a:r>
              <a:rPr lang="de-DE" sz="2400" dirty="0" err="1">
                <a:latin typeface="Calibri" pitchFamily="34" charset="0"/>
              </a:rPr>
              <a:t>os</a:t>
            </a:r>
            <a:r>
              <a:rPr lang="de-DE" sz="2400" dirty="0">
                <a:latin typeface="Calibri" pitchFamily="34" charset="0"/>
              </a:rPr>
              <a:t>: gleiche Konzentrationen im Muttertier und Fetus</a:t>
            </a:r>
          </a:p>
          <a:p>
            <a:endParaRPr lang="de-DE" sz="2400" dirty="0">
              <a:latin typeface="Calibri" pitchFamily="34" charset="0"/>
            </a:endParaRPr>
          </a:p>
          <a:p>
            <a:r>
              <a:rPr lang="de-DE" sz="2400" dirty="0">
                <a:latin typeface="Calibri" pitchFamily="34" charset="0"/>
              </a:rPr>
              <a:t>Das gilt </a:t>
            </a:r>
            <a:r>
              <a:rPr lang="de-DE" sz="2400" dirty="0" smtClean="0">
                <a:latin typeface="Calibri" pitchFamily="34" charset="0"/>
              </a:rPr>
              <a:t>auch</a:t>
            </a:r>
            <a:r>
              <a:rPr lang="hu-HU" sz="2400" dirty="0" smtClean="0">
                <a:latin typeface="Calibri" pitchFamily="34" charset="0"/>
              </a:rPr>
              <a:t> </a:t>
            </a:r>
            <a:r>
              <a:rPr lang="de-DE" sz="2400" dirty="0" smtClean="0">
                <a:latin typeface="Calibri" pitchFamily="34" charset="0"/>
              </a:rPr>
              <a:t>für </a:t>
            </a:r>
            <a:r>
              <a:rPr lang="de-DE" sz="2400" dirty="0">
                <a:latin typeface="Calibri" pitchFamily="34" charset="0"/>
              </a:rPr>
              <a:t>die menschliche </a:t>
            </a:r>
            <a:r>
              <a:rPr lang="de-DE" sz="2400" dirty="0" smtClean="0">
                <a:latin typeface="Calibri" pitchFamily="34" charset="0"/>
              </a:rPr>
              <a:t>Plazenta.</a:t>
            </a:r>
            <a:endParaRPr lang="de-DE" sz="2400" dirty="0">
              <a:latin typeface="Calibri" pitchFamily="34" charset="0"/>
            </a:endParaRPr>
          </a:p>
          <a:p>
            <a:endParaRPr lang="de-DE" sz="2400" dirty="0">
              <a:latin typeface="Calibri" pitchFamily="34" charset="0"/>
            </a:endParaRPr>
          </a:p>
          <a:p>
            <a:r>
              <a:rPr lang="de-DE" sz="2400" dirty="0">
                <a:latin typeface="Calibri" pitchFamily="34" charset="0"/>
              </a:rPr>
              <a:t>95% der japanische und USA Bevölkerung haben nachweisbare BPA Konzentrationen im Harn! Kinder: höhere Konzentrationen </a:t>
            </a:r>
            <a:r>
              <a:rPr lang="de-DE" sz="2400" dirty="0" smtClean="0">
                <a:latin typeface="Calibri" pitchFamily="34" charset="0"/>
              </a:rPr>
              <a:t>als </a:t>
            </a:r>
            <a:r>
              <a:rPr lang="de-DE" sz="2400" dirty="0">
                <a:latin typeface="Calibri" pitchFamily="34" charset="0"/>
              </a:rPr>
              <a:t>die Erwachsene!</a:t>
            </a:r>
            <a:endParaRPr lang="hu-HU" sz="2400" dirty="0">
              <a:latin typeface="Calibri" pitchFamily="34"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Cím 1"/>
          <p:cNvSpPr>
            <a:spLocks noGrp="1"/>
          </p:cNvSpPr>
          <p:nvPr>
            <p:ph type="title"/>
          </p:nvPr>
        </p:nvSpPr>
        <p:spPr/>
        <p:txBody>
          <a:bodyPr/>
          <a:lstStyle/>
          <a:p>
            <a:pPr eaLnBrk="1" hangingPunct="1"/>
            <a:r>
              <a:rPr lang="de-DE" smtClean="0"/>
              <a:t>Dosis-Wirkungskurve</a:t>
            </a:r>
            <a:endParaRPr lang="hu-HU" smtClean="0"/>
          </a:p>
        </p:txBody>
      </p:sp>
      <p:sp>
        <p:nvSpPr>
          <p:cNvPr id="102402" name="Tartalom helye 2"/>
          <p:cNvSpPr>
            <a:spLocks noGrp="1"/>
          </p:cNvSpPr>
          <p:nvPr>
            <p:ph idx="1"/>
          </p:nvPr>
        </p:nvSpPr>
        <p:spPr/>
        <p:txBody>
          <a:bodyPr/>
          <a:lstStyle/>
          <a:p>
            <a:pPr eaLnBrk="1" hangingPunct="1"/>
            <a:r>
              <a:rPr lang="de-DE" smtClean="0"/>
              <a:t>für endokrine Disruptoren ist speziell: U-förmig</a:t>
            </a:r>
          </a:p>
          <a:p>
            <a:pPr eaLnBrk="1" hangingPunct="1"/>
            <a:r>
              <a:rPr lang="de-DE" smtClean="0"/>
              <a:t>Teratogene, wie Thalidomid, Alkohol: „Dosis macht das Gift.“ Lineare Korrelation</a:t>
            </a:r>
          </a:p>
          <a:p>
            <a:pPr eaLnBrk="1" hangingPunct="1"/>
            <a:r>
              <a:rPr lang="de-DE" smtClean="0"/>
              <a:t>Größere Konzentrationen: negative feed-back?</a:t>
            </a:r>
            <a:endParaRPr lang="hu-HU" smtClean="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2"/>
          <p:cNvPicPr>
            <a:picLocks noChangeAspect="1" noChangeArrowheads="1"/>
          </p:cNvPicPr>
          <p:nvPr/>
        </p:nvPicPr>
        <p:blipFill>
          <a:blip r:embed="rId2"/>
          <a:srcRect/>
          <a:stretch>
            <a:fillRect/>
          </a:stretch>
        </p:blipFill>
        <p:spPr bwMode="auto">
          <a:xfrm>
            <a:off x="0" y="333375"/>
            <a:ext cx="9144000" cy="5102225"/>
          </a:xfrm>
          <a:prstGeom prst="rect">
            <a:avLst/>
          </a:prstGeom>
          <a:noFill/>
          <a:ln w="9525">
            <a:noFill/>
            <a:miter lim="800000"/>
            <a:headEnd/>
            <a:tailEnd/>
          </a:ln>
        </p:spPr>
      </p:pic>
      <p:sp>
        <p:nvSpPr>
          <p:cNvPr id="103426" name="Szövegdoboz 2"/>
          <p:cNvSpPr txBox="1">
            <a:spLocks noChangeArrowheads="1"/>
          </p:cNvSpPr>
          <p:nvPr/>
        </p:nvSpPr>
        <p:spPr bwMode="auto">
          <a:xfrm>
            <a:off x="539750" y="5876925"/>
            <a:ext cx="8135938" cy="369888"/>
          </a:xfrm>
          <a:prstGeom prst="rect">
            <a:avLst/>
          </a:prstGeom>
          <a:noFill/>
          <a:ln w="9525">
            <a:noFill/>
            <a:miter lim="800000"/>
            <a:headEnd/>
            <a:tailEnd/>
          </a:ln>
        </p:spPr>
        <p:txBody>
          <a:bodyPr>
            <a:spAutoFit/>
          </a:bodyPr>
          <a:lstStyle/>
          <a:p>
            <a:r>
              <a:rPr lang="de-DE">
                <a:latin typeface="Calibri" pitchFamily="34" charset="0"/>
              </a:rPr>
              <a:t>Spezielle Dosis-Wirkungskurve: U-förmig </a:t>
            </a:r>
            <a:endParaRPr lang="hu-HU">
              <a:latin typeface="Calibri" pitchFamily="34"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2"/>
          <p:cNvPicPr>
            <a:picLocks noChangeAspect="1" noChangeArrowheads="1"/>
          </p:cNvPicPr>
          <p:nvPr/>
        </p:nvPicPr>
        <p:blipFill>
          <a:blip r:embed="rId2"/>
          <a:srcRect/>
          <a:stretch>
            <a:fillRect/>
          </a:stretch>
        </p:blipFill>
        <p:spPr bwMode="auto">
          <a:xfrm>
            <a:off x="323850" y="765175"/>
            <a:ext cx="8539163" cy="3959225"/>
          </a:xfrm>
          <a:prstGeom prst="rect">
            <a:avLst/>
          </a:prstGeom>
          <a:noFill/>
          <a:ln w="9525">
            <a:noFill/>
            <a:miter lim="800000"/>
            <a:headEnd/>
            <a:tailEnd/>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Cím 1"/>
          <p:cNvSpPr>
            <a:spLocks noGrp="1"/>
          </p:cNvSpPr>
          <p:nvPr>
            <p:ph type="title"/>
          </p:nvPr>
        </p:nvSpPr>
        <p:spPr/>
        <p:txBody>
          <a:bodyPr/>
          <a:lstStyle/>
          <a:p>
            <a:pPr eaLnBrk="1" hangingPunct="1"/>
            <a:r>
              <a:rPr lang="de-DE" smtClean="0"/>
              <a:t>Wirkung der BPA an der Zelle</a:t>
            </a:r>
            <a:endParaRPr lang="hu-HU" smtClean="0"/>
          </a:p>
        </p:txBody>
      </p:sp>
      <p:sp>
        <p:nvSpPr>
          <p:cNvPr id="105474" name="Tartalom helye 2"/>
          <p:cNvSpPr>
            <a:spLocks noGrp="1"/>
          </p:cNvSpPr>
          <p:nvPr>
            <p:ph idx="1"/>
          </p:nvPr>
        </p:nvSpPr>
        <p:spPr>
          <a:xfrm>
            <a:off x="457200" y="1341438"/>
            <a:ext cx="8229600" cy="4967287"/>
          </a:xfrm>
        </p:spPr>
        <p:txBody>
          <a:bodyPr/>
          <a:lstStyle/>
          <a:p>
            <a:pPr eaLnBrk="1" hangingPunct="1"/>
            <a:r>
              <a:rPr lang="de-DE" sz="2400" smtClean="0"/>
              <a:t>ER</a:t>
            </a:r>
            <a:r>
              <a:rPr lang="de-DE" sz="2400" smtClean="0">
                <a:latin typeface="Symbol" pitchFamily="18" charset="2"/>
              </a:rPr>
              <a:t>a</a:t>
            </a:r>
            <a:r>
              <a:rPr lang="de-DE" sz="2400" smtClean="0"/>
              <a:t> und ER</a:t>
            </a:r>
            <a:r>
              <a:rPr lang="de-DE" sz="2400" smtClean="0">
                <a:latin typeface="Symbol" pitchFamily="18" charset="2"/>
              </a:rPr>
              <a:t>b: </a:t>
            </a:r>
            <a:r>
              <a:rPr lang="de-DE" sz="2400" smtClean="0"/>
              <a:t>BPA bindet sich 10.000 schwacher als Östrogen</a:t>
            </a:r>
          </a:p>
          <a:p>
            <a:pPr eaLnBrk="1" hangingPunct="1"/>
            <a:r>
              <a:rPr lang="de-DE" sz="2400" smtClean="0"/>
              <a:t>BPA-Aneuploidie: ER</a:t>
            </a:r>
            <a:r>
              <a:rPr lang="de-DE" sz="2400" smtClean="0">
                <a:latin typeface="Symbol" pitchFamily="18" charset="2"/>
              </a:rPr>
              <a:t>b</a:t>
            </a:r>
            <a:r>
              <a:rPr lang="de-DE" sz="2400" smtClean="0"/>
              <a:t>-KO Maus zeigt die gleiche Aneuploidie, in der ER</a:t>
            </a:r>
            <a:r>
              <a:rPr lang="de-DE" sz="2400" smtClean="0">
                <a:latin typeface="Symbol" pitchFamily="18" charset="2"/>
              </a:rPr>
              <a:t>b</a:t>
            </a:r>
            <a:r>
              <a:rPr lang="de-DE" sz="2400" smtClean="0"/>
              <a:t>-KO Linie hat BPA keine Wirkung; so BPA inaktiviert ER</a:t>
            </a:r>
            <a:r>
              <a:rPr lang="de-DE" sz="2400" smtClean="0">
                <a:latin typeface="Symbol" pitchFamily="18" charset="2"/>
              </a:rPr>
              <a:t>b</a:t>
            </a:r>
            <a:r>
              <a:rPr lang="de-DE" sz="2400" smtClean="0"/>
              <a:t> ?</a:t>
            </a:r>
          </a:p>
          <a:p>
            <a:pPr eaLnBrk="1" hangingPunct="1"/>
            <a:r>
              <a:rPr lang="de-DE" sz="2400" smtClean="0"/>
              <a:t>Membranrezeptor für Östrogen: BPA bindet sich ähnlich (Affinität) wie Östrogen, Bindung öffnet Ca-Kanäle</a:t>
            </a:r>
          </a:p>
          <a:p>
            <a:pPr eaLnBrk="1" hangingPunct="1"/>
            <a:r>
              <a:rPr lang="de-DE" sz="2400" smtClean="0"/>
              <a:t>Tubulin: BPA stört (0,5 </a:t>
            </a:r>
            <a:r>
              <a:rPr lang="de-DE" sz="2400" smtClean="0">
                <a:latin typeface="Symbol" pitchFamily="18" charset="2"/>
              </a:rPr>
              <a:t>m</a:t>
            </a:r>
            <a:r>
              <a:rPr lang="de-DE" sz="2400" smtClean="0"/>
              <a:t>M) die Tubulin-Polymerisation (Aneuploidie? Gehirnveränderungen: axonales Wachstum?)</a:t>
            </a:r>
            <a:endParaRPr lang="hu-HU" sz="2400" smtClean="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Cím 1"/>
          <p:cNvSpPr>
            <a:spLocks noGrp="1"/>
          </p:cNvSpPr>
          <p:nvPr>
            <p:ph type="ctrTitle"/>
          </p:nvPr>
        </p:nvSpPr>
        <p:spPr/>
        <p:txBody>
          <a:bodyPr/>
          <a:lstStyle/>
          <a:p>
            <a:pPr eaLnBrk="1" hangingPunct="1"/>
            <a:r>
              <a:rPr lang="hu-HU" smtClean="0"/>
              <a:t>2. Umweltverschmutzung: DDT</a:t>
            </a:r>
          </a:p>
        </p:txBody>
      </p:sp>
      <p:sp>
        <p:nvSpPr>
          <p:cNvPr id="3" name="Alcím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hu-HU"/>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 Box 8"/>
          <p:cNvSpPr txBox="1">
            <a:spLocks noChangeArrowheads="1"/>
          </p:cNvSpPr>
          <p:nvPr/>
        </p:nvSpPr>
        <p:spPr bwMode="auto">
          <a:xfrm>
            <a:off x="323850" y="404813"/>
            <a:ext cx="8424863" cy="1816100"/>
          </a:xfrm>
          <a:prstGeom prst="rect">
            <a:avLst/>
          </a:prstGeom>
          <a:noFill/>
          <a:ln w="9525">
            <a:noFill/>
            <a:miter lim="800000"/>
            <a:headEnd/>
            <a:tailEnd/>
          </a:ln>
        </p:spPr>
        <p:txBody>
          <a:bodyPr>
            <a:spAutoFit/>
          </a:bodyPr>
          <a:lstStyle/>
          <a:p>
            <a:pPr algn="just">
              <a:spcBef>
                <a:spcPct val="50000"/>
              </a:spcBef>
            </a:pPr>
            <a:r>
              <a:rPr lang="de-DE" sz="2800">
                <a:latin typeface="Times New Roman" pitchFamily="18" charset="0"/>
              </a:rPr>
              <a:t>Prior to the introduction of DDT, the number of cases </a:t>
            </a:r>
            <a:r>
              <a:rPr lang="de-DE" sz="2800">
                <a:solidFill>
                  <a:srgbClr val="FF0000"/>
                </a:solidFill>
                <a:latin typeface="Times New Roman" pitchFamily="18" charset="0"/>
              </a:rPr>
              <a:t>of malaria in Ceylon </a:t>
            </a:r>
            <a:r>
              <a:rPr lang="de-DE" sz="2800">
                <a:latin typeface="Times New Roman" pitchFamily="18" charset="0"/>
              </a:rPr>
              <a:t>(now Sri Lanka) was more than a million a year. By 1963 the disease had been practically eliminated from the island.</a:t>
            </a:r>
            <a:r>
              <a:rPr lang="de-DE" sz="2800">
                <a:latin typeface="Calibri" pitchFamily="34" charset="0"/>
              </a:rPr>
              <a:t> </a:t>
            </a:r>
          </a:p>
        </p:txBody>
      </p:sp>
      <p:pic>
        <p:nvPicPr>
          <p:cNvPr id="24578" name="Picture 2"/>
          <p:cNvPicPr>
            <a:picLocks noChangeAspect="1" noChangeArrowheads="1"/>
          </p:cNvPicPr>
          <p:nvPr/>
        </p:nvPicPr>
        <p:blipFill>
          <a:blip r:embed="rId2"/>
          <a:srcRect/>
          <a:stretch>
            <a:fillRect/>
          </a:stretch>
        </p:blipFill>
        <p:spPr bwMode="auto">
          <a:xfrm>
            <a:off x="4643438" y="2133600"/>
            <a:ext cx="4089400" cy="3213100"/>
          </a:xfrm>
          <a:prstGeom prst="rect">
            <a:avLst/>
          </a:prstGeom>
          <a:noFill/>
          <a:ln w="9525">
            <a:noFill/>
            <a:miter lim="800000"/>
            <a:headEnd/>
            <a:tailEnd/>
          </a:ln>
        </p:spPr>
      </p:pic>
      <p:sp>
        <p:nvSpPr>
          <p:cNvPr id="24579" name="Téglalap 4"/>
          <p:cNvSpPr>
            <a:spLocks noChangeArrowheads="1"/>
          </p:cNvSpPr>
          <p:nvPr/>
        </p:nvSpPr>
        <p:spPr bwMode="auto">
          <a:xfrm>
            <a:off x="0" y="5229225"/>
            <a:ext cx="4572000" cy="1200150"/>
          </a:xfrm>
          <a:prstGeom prst="rect">
            <a:avLst/>
          </a:prstGeom>
          <a:noFill/>
          <a:ln w="9525">
            <a:noFill/>
            <a:miter lim="800000"/>
            <a:headEnd/>
            <a:tailEnd/>
          </a:ln>
        </p:spPr>
        <p:txBody>
          <a:bodyPr>
            <a:spAutoFit/>
          </a:bodyPr>
          <a:lstStyle/>
          <a:p>
            <a:r>
              <a:rPr lang="hu-HU">
                <a:latin typeface="Calibri" pitchFamily="34" charset="0"/>
              </a:rPr>
              <a:t>„</a:t>
            </a:r>
            <a:r>
              <a:rPr lang="de-DE">
                <a:latin typeface="Calibri" pitchFamily="34" charset="0"/>
              </a:rPr>
              <a:t>Die insektizide Wirkung wurde allerdings erst 1939 von dem Schweizer </a:t>
            </a:r>
            <a:r>
              <a:rPr lang="de-DE">
                <a:latin typeface="Calibri" pitchFamily="34" charset="0"/>
                <a:hlinkClick r:id="rId3" tooltip="Paul Hermann Müller"/>
              </a:rPr>
              <a:t>Paul Hermann Müller</a:t>
            </a:r>
            <a:r>
              <a:rPr lang="de-DE">
                <a:latin typeface="Calibri" pitchFamily="34" charset="0"/>
              </a:rPr>
              <a:t> entdeckt, der hierfür 1948 den </a:t>
            </a:r>
            <a:r>
              <a:rPr lang="de-DE">
                <a:latin typeface="Calibri" pitchFamily="34" charset="0"/>
                <a:hlinkClick r:id="rId4" tooltip="Nobelpreis"/>
              </a:rPr>
              <a:t>Nobelpreis</a:t>
            </a:r>
            <a:r>
              <a:rPr lang="de-DE">
                <a:latin typeface="Calibri" pitchFamily="34" charset="0"/>
              </a:rPr>
              <a:t> in </a:t>
            </a:r>
            <a:r>
              <a:rPr lang="de-DE">
                <a:latin typeface="Calibri" pitchFamily="34" charset="0"/>
                <a:hlinkClick r:id="rId5" tooltip="Medizin"/>
              </a:rPr>
              <a:t>Medizin</a:t>
            </a:r>
            <a:r>
              <a:rPr lang="de-DE">
                <a:latin typeface="Calibri" pitchFamily="34" charset="0"/>
              </a:rPr>
              <a:t> erhielt.</a:t>
            </a:r>
            <a:r>
              <a:rPr lang="hu-HU">
                <a:latin typeface="Calibri" pitchFamily="34" charset="0"/>
              </a:rPr>
              <a:t> „ (Wikipedia)</a:t>
            </a:r>
            <a:r>
              <a:rPr lang="de-DE">
                <a:latin typeface="Calibri" pitchFamily="34" charset="0"/>
              </a:rPr>
              <a:t> </a:t>
            </a:r>
            <a:endParaRPr lang="hu-HU">
              <a:latin typeface="Calibri" pitchFamily="34" charset="0"/>
            </a:endParaRPr>
          </a:p>
        </p:txBody>
      </p:sp>
    </p:spTree>
  </p:cSld>
  <p:clrMapOvr>
    <a:masterClrMapping/>
  </p:clrMapOvr>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920</TotalTime>
  <Words>3565</Words>
  <Application>Microsoft Office PowerPoint</Application>
  <PresentationFormat>Diavetítés a képernyőre (4:3 oldalarány)</PresentationFormat>
  <Paragraphs>345</Paragraphs>
  <Slides>77</Slides>
  <Notes>29</Notes>
  <HiddenSlides>0</HiddenSlides>
  <MMClips>0</MMClips>
  <ScaleCrop>false</ScaleCrop>
  <HeadingPairs>
    <vt:vector size="8" baseType="variant">
      <vt:variant>
        <vt:lpstr>Használt betűtípusok</vt:lpstr>
      </vt:variant>
      <vt:variant>
        <vt:i4>5</vt:i4>
      </vt:variant>
      <vt:variant>
        <vt:lpstr>Téma</vt:lpstr>
      </vt:variant>
      <vt:variant>
        <vt:i4>1</vt:i4>
      </vt:variant>
      <vt:variant>
        <vt:lpstr>Beágyazott OLE kiszolgálók</vt:lpstr>
      </vt:variant>
      <vt:variant>
        <vt:i4>1</vt:i4>
      </vt:variant>
      <vt:variant>
        <vt:lpstr>Diacímek</vt:lpstr>
      </vt:variant>
      <vt:variant>
        <vt:i4>77</vt:i4>
      </vt:variant>
    </vt:vector>
  </HeadingPairs>
  <TitlesOfParts>
    <vt:vector size="84" baseType="lpstr">
      <vt:lpstr>Arial</vt:lpstr>
      <vt:lpstr>Calibri</vt:lpstr>
      <vt:lpstr>Symbol</vt:lpstr>
      <vt:lpstr>Times New Roman</vt:lpstr>
      <vt:lpstr>Wingdings</vt:lpstr>
      <vt:lpstr>Office-téma</vt:lpstr>
      <vt:lpstr>Image</vt:lpstr>
      <vt:lpstr>Geschlechtsentwicklung und Umweltfaktoren</vt:lpstr>
      <vt:lpstr>1. Umweltbedingte Geschlechtsbestimmung</vt:lpstr>
      <vt:lpstr>Umwelt beeinflusst die Geschlechtsdetermination</vt:lpstr>
      <vt:lpstr>PowerPoint-bemutató</vt:lpstr>
      <vt:lpstr>PowerPoint-bemutató</vt:lpstr>
      <vt:lpstr>PowerPoint-bemutató</vt:lpstr>
      <vt:lpstr>PowerPoint-bemutató</vt:lpstr>
      <vt:lpstr>2. Umweltverschmutzung: DDT</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DDT-DDE</vt:lpstr>
      <vt:lpstr>PowerPoint-bemutató</vt:lpstr>
      <vt:lpstr>PowerPoint-bemutató</vt:lpstr>
      <vt:lpstr>PowerPoint-bemutató</vt:lpstr>
      <vt:lpstr>PowerPoint-bemutató</vt:lpstr>
      <vt:lpstr>PowerPoint-bemutató</vt:lpstr>
      <vt:lpstr>PowerPoint-bemutató</vt:lpstr>
      <vt:lpstr>3. Endokrine Disruptoren</vt:lpstr>
      <vt:lpstr>Kongenitale Anomalien</vt:lpstr>
      <vt:lpstr>PowerPoint-bemutató</vt:lpstr>
      <vt:lpstr>Endokrine Disruptoren</vt:lpstr>
      <vt:lpstr>PowerPoint-bemutató</vt:lpstr>
      <vt:lpstr>PowerPoint-bemutató</vt:lpstr>
      <vt:lpstr>ER-Membranrezeptor, GPER</vt:lpstr>
      <vt:lpstr>4. DES</vt:lpstr>
      <vt:lpstr>PowerPoint-bemutató</vt:lpstr>
      <vt:lpstr>PowerPoint-bemutató</vt:lpstr>
      <vt:lpstr>PowerPoint-bemutató</vt:lpstr>
      <vt:lpstr>PowerPoint-bemutató</vt:lpstr>
      <vt:lpstr>PowerPoint-bemutató</vt:lpstr>
      <vt:lpstr>PowerPoint-bemutató</vt:lpstr>
      <vt:lpstr>Aufgaben der Hox Gene</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Wirkung von DES auf Uterus und Tuba</vt:lpstr>
      <vt:lpstr>PowerPoint-bemutató</vt:lpstr>
      <vt:lpstr>PowerPoint-bemutató</vt:lpstr>
      <vt:lpstr>PowerPoint-bemutató</vt:lpstr>
      <vt:lpstr>Testicular dysgenesis syndrome</vt:lpstr>
      <vt:lpstr>PowerPoint-bemutató</vt:lpstr>
      <vt:lpstr>PowerPoint-bemutató</vt:lpstr>
      <vt:lpstr>PowerPoint-bemutató</vt:lpstr>
      <vt:lpstr>5. Atrazin</vt:lpstr>
      <vt:lpstr>PowerPoint-bemutató</vt:lpstr>
      <vt:lpstr>PowerPoint-bemutató</vt:lpstr>
      <vt:lpstr>PowerPoint-bemutató</vt:lpstr>
      <vt:lpstr>PowerPoint-bemutató</vt:lpstr>
      <vt:lpstr>PowerPoint-bemutató</vt:lpstr>
      <vt:lpstr>PowerPoint-bemutató</vt:lpstr>
      <vt:lpstr>6. Kunststoffe-Komponenten</vt:lpstr>
      <vt:lpstr>Geschichte</vt:lpstr>
      <vt:lpstr>p-Nonylphenol</vt:lpstr>
      <vt:lpstr>7. Bisphenol A  BPA</vt:lpstr>
      <vt:lpstr>BPA</vt:lpstr>
      <vt:lpstr>PowerPoint-bemutató</vt:lpstr>
      <vt:lpstr>PowerPoint-bemutató</vt:lpstr>
      <vt:lpstr>PowerPoint-bemutató</vt:lpstr>
      <vt:lpstr>PowerPoint-bemutató</vt:lpstr>
      <vt:lpstr>PowerPoint-bemutató</vt:lpstr>
      <vt:lpstr>PowerPoint-bemutató</vt:lpstr>
      <vt:lpstr>PowerPoint-bemutató</vt:lpstr>
      <vt:lpstr>Dosis-Wirkungskurve</vt:lpstr>
      <vt:lpstr>PowerPoint-bemutató</vt:lpstr>
      <vt:lpstr>PowerPoint-bemutató</vt:lpstr>
      <vt:lpstr>Wirkung der BPA an der Zelle</vt:lpstr>
    </vt:vector>
  </TitlesOfParts>
  <Company>S E Humánmorfológiai Intézet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Gonaden, Umweltfaktoren</dc:title>
  <dc:creator>Dr. Magyar Attila</dc:creator>
  <cp:lastModifiedBy>Dr. Magyar Attila</cp:lastModifiedBy>
  <cp:revision>68</cp:revision>
  <dcterms:created xsi:type="dcterms:W3CDTF">2014-04-16T11:47:39Z</dcterms:created>
  <dcterms:modified xsi:type="dcterms:W3CDTF">2019-05-07T13:23:44Z</dcterms:modified>
</cp:coreProperties>
</file>