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2"/>
  </p:notesMasterIdLst>
  <p:sldIdLst>
    <p:sldId id="257" r:id="rId2"/>
    <p:sldId id="258" r:id="rId3"/>
    <p:sldId id="259" r:id="rId4"/>
    <p:sldId id="393" r:id="rId5"/>
    <p:sldId id="418" r:id="rId6"/>
    <p:sldId id="388" r:id="rId7"/>
    <p:sldId id="389" r:id="rId8"/>
    <p:sldId id="446" r:id="rId9"/>
    <p:sldId id="310" r:id="rId10"/>
    <p:sldId id="445" r:id="rId11"/>
    <p:sldId id="440" r:id="rId12"/>
    <p:sldId id="441" r:id="rId13"/>
    <p:sldId id="442" r:id="rId14"/>
    <p:sldId id="443" r:id="rId15"/>
    <p:sldId id="444" r:id="rId16"/>
    <p:sldId id="447" r:id="rId17"/>
    <p:sldId id="390" r:id="rId18"/>
    <p:sldId id="314" r:id="rId19"/>
    <p:sldId id="316" r:id="rId20"/>
    <p:sldId id="448" r:id="rId21"/>
    <p:sldId id="453" r:id="rId22"/>
    <p:sldId id="454" r:id="rId23"/>
    <p:sldId id="455" r:id="rId24"/>
    <p:sldId id="451" r:id="rId25"/>
    <p:sldId id="449" r:id="rId26"/>
    <p:sldId id="450" r:id="rId27"/>
    <p:sldId id="318" r:id="rId28"/>
    <p:sldId id="464" r:id="rId29"/>
    <p:sldId id="423" r:id="rId30"/>
    <p:sldId id="452" r:id="rId31"/>
    <p:sldId id="422" r:id="rId32"/>
    <p:sldId id="264" r:id="rId33"/>
    <p:sldId id="265" r:id="rId34"/>
    <p:sldId id="426" r:id="rId35"/>
    <p:sldId id="424" r:id="rId36"/>
    <p:sldId id="458" r:id="rId37"/>
    <p:sldId id="433" r:id="rId38"/>
    <p:sldId id="434" r:id="rId39"/>
    <p:sldId id="428" r:id="rId40"/>
    <p:sldId id="465" r:id="rId41"/>
    <p:sldId id="269" r:id="rId42"/>
    <p:sldId id="420" r:id="rId43"/>
    <p:sldId id="421" r:id="rId44"/>
    <p:sldId id="369" r:id="rId45"/>
    <p:sldId id="459" r:id="rId46"/>
    <p:sldId id="460" r:id="rId47"/>
    <p:sldId id="461" r:id="rId48"/>
    <p:sldId id="462" r:id="rId49"/>
    <p:sldId id="463" r:id="rId50"/>
    <p:sldId id="429" r:id="rId51"/>
    <p:sldId id="430" r:id="rId52"/>
    <p:sldId id="431" r:id="rId53"/>
    <p:sldId id="432" r:id="rId54"/>
    <p:sldId id="270" r:id="rId55"/>
    <p:sldId id="271" r:id="rId56"/>
    <p:sldId id="348" r:id="rId57"/>
    <p:sldId id="350" r:id="rId58"/>
    <p:sldId id="335" r:id="rId59"/>
    <p:sldId id="272" r:id="rId60"/>
    <p:sldId id="329" r:id="rId61"/>
    <p:sldId id="323" r:id="rId62"/>
    <p:sldId id="372" r:id="rId63"/>
    <p:sldId id="324" r:id="rId64"/>
    <p:sldId id="370" r:id="rId65"/>
    <p:sldId id="371" r:id="rId66"/>
    <p:sldId id="331" r:id="rId67"/>
    <p:sldId id="373" r:id="rId68"/>
    <p:sldId id="277" r:id="rId69"/>
    <p:sldId id="374" r:id="rId70"/>
    <p:sldId id="332" r:id="rId71"/>
  </p:sldIdLst>
  <p:sldSz cx="9144000" cy="6858000" type="screen4x3"/>
  <p:notesSz cx="6858000" cy="9144000"/>
  <p:defaultTextStyle>
    <a:defPPr>
      <a:defRPr lang="hu-HU"/>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8000"/>
    <a:srgbClr val="CC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1402" autoAdjust="0"/>
  </p:normalViewPr>
  <p:slideViewPr>
    <p:cSldViewPr>
      <p:cViewPr varScale="1">
        <p:scale>
          <a:sx n="48" d="100"/>
          <a:sy n="48" d="100"/>
        </p:scale>
        <p:origin x="1932" y="36"/>
      </p:cViewPr>
      <p:guideLst>
        <p:guide orient="horz" pos="2160"/>
        <p:guide pos="2880"/>
      </p:guideLst>
    </p:cSldViewPr>
  </p:slideViewPr>
  <p:notesTextViewPr>
    <p:cViewPr>
      <p:scale>
        <a:sx n="3" d="2"/>
        <a:sy n="3" d="2"/>
      </p:scale>
      <p:origin x="0" y="0"/>
    </p:cViewPr>
  </p:notesTextViewPr>
  <p:sorterViewPr>
    <p:cViewPr>
      <p:scale>
        <a:sx n="66" d="100"/>
        <a:sy n="66" d="100"/>
      </p:scale>
      <p:origin x="0" y="11604"/>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image" Target="../media/image8.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1.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2.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2.png"/></Relationships>
</file>

<file path=ppt/drawings/_rels/vmlDrawing5.v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image" Target="../media/image50.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69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pPr>
              <a:defRPr/>
            </a:pPr>
            <a:endParaRPr lang="hu-HU"/>
          </a:p>
        </p:txBody>
      </p:sp>
      <p:sp>
        <p:nvSpPr>
          <p:cNvPr id="29699"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pPr>
              <a:defRPr/>
            </a:pPr>
            <a:endParaRPr lang="hu-HU"/>
          </a:p>
        </p:txBody>
      </p:sp>
      <p:sp>
        <p:nvSpPr>
          <p:cNvPr id="1331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29701"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hu-HU" noProof="0"/>
              <a:t>Mintaszöveg szerkesztése</a:t>
            </a:r>
          </a:p>
          <a:p>
            <a:pPr lvl="1"/>
            <a:r>
              <a:rPr lang="hu-HU" noProof="0"/>
              <a:t>Második szint</a:t>
            </a:r>
          </a:p>
          <a:p>
            <a:pPr lvl="2"/>
            <a:r>
              <a:rPr lang="hu-HU" noProof="0"/>
              <a:t>Harmadik szint</a:t>
            </a:r>
          </a:p>
          <a:p>
            <a:pPr lvl="3"/>
            <a:r>
              <a:rPr lang="hu-HU" noProof="0"/>
              <a:t>Negyedik szint</a:t>
            </a:r>
          </a:p>
          <a:p>
            <a:pPr lvl="4"/>
            <a:r>
              <a:rPr lang="hu-HU" noProof="0"/>
              <a:t>Ötödik szint</a:t>
            </a:r>
          </a:p>
        </p:txBody>
      </p:sp>
      <p:sp>
        <p:nvSpPr>
          <p:cNvPr id="29702"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pPr>
              <a:defRPr/>
            </a:pPr>
            <a:endParaRPr lang="hu-HU"/>
          </a:p>
        </p:txBody>
      </p:sp>
      <p:sp>
        <p:nvSpPr>
          <p:cNvPr id="29703"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181C93B9-81BF-452C-B6AC-462856B0510B}" type="slidenum">
              <a:rPr lang="hu-HU"/>
              <a:pPr>
                <a:defRPr/>
              </a:pPr>
              <a:t>‹#›</a:t>
            </a:fld>
            <a:endParaRPr lang="hu-HU"/>
          </a:p>
        </p:txBody>
      </p:sp>
    </p:spTree>
    <p:extLst>
      <p:ext uri="{BB962C8B-B14F-4D97-AF65-F5344CB8AC3E}">
        <p14:creationId xmlns:p14="http://schemas.microsoft.com/office/powerpoint/2010/main" val="414845235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dirty="0"/>
          </a:p>
        </p:txBody>
      </p:sp>
      <p:sp>
        <p:nvSpPr>
          <p:cNvPr id="4" name="Dia számának helye 3"/>
          <p:cNvSpPr>
            <a:spLocks noGrp="1"/>
          </p:cNvSpPr>
          <p:nvPr>
            <p:ph type="sldNum" sz="quarter" idx="10"/>
          </p:nvPr>
        </p:nvSpPr>
        <p:spPr/>
        <p:txBody>
          <a:bodyPr/>
          <a:lstStyle/>
          <a:p>
            <a:pPr>
              <a:defRPr/>
            </a:pPr>
            <a:fld id="{181C93B9-81BF-452C-B6AC-462856B0510B}" type="slidenum">
              <a:rPr lang="hu-HU" smtClean="0"/>
              <a:pPr>
                <a:defRPr/>
              </a:pPr>
              <a:t>1</a:t>
            </a:fld>
            <a:endParaRPr lang="hu-HU"/>
          </a:p>
        </p:txBody>
      </p:sp>
    </p:spTree>
    <p:extLst>
      <p:ext uri="{BB962C8B-B14F-4D97-AF65-F5344CB8AC3E}">
        <p14:creationId xmlns:p14="http://schemas.microsoft.com/office/powerpoint/2010/main" val="22513253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r>
              <a:rPr lang="hu-HU" dirty="0" err="1"/>
              <a:t>Steding</a:t>
            </a:r>
            <a:r>
              <a:rPr lang="hu-HU" dirty="0"/>
              <a:t> The </a:t>
            </a:r>
            <a:r>
              <a:rPr lang="hu-HU" dirty="0" err="1"/>
              <a:t>Anatomy</a:t>
            </a:r>
            <a:r>
              <a:rPr lang="hu-HU" dirty="0"/>
              <a:t> of </a:t>
            </a:r>
            <a:r>
              <a:rPr lang="hu-HU" dirty="0" err="1"/>
              <a:t>the</a:t>
            </a:r>
            <a:r>
              <a:rPr lang="hu-HU" dirty="0"/>
              <a:t> human </a:t>
            </a:r>
            <a:r>
              <a:rPr lang="hu-HU" dirty="0" err="1"/>
              <a:t>embryo</a:t>
            </a:r>
            <a:r>
              <a:rPr lang="hu-HU" dirty="0"/>
              <a:t>, </a:t>
            </a:r>
            <a:r>
              <a:rPr lang="hu-HU" dirty="0" err="1"/>
              <a:t>Karger</a:t>
            </a:r>
            <a:r>
              <a:rPr lang="hu-HU" dirty="0"/>
              <a:t>, 2009</a:t>
            </a:r>
            <a:endParaRPr lang="de-DE" dirty="0"/>
          </a:p>
        </p:txBody>
      </p:sp>
      <p:sp>
        <p:nvSpPr>
          <p:cNvPr id="4" name="Dia számának helye 3"/>
          <p:cNvSpPr>
            <a:spLocks noGrp="1"/>
          </p:cNvSpPr>
          <p:nvPr>
            <p:ph type="sldNum" sz="quarter" idx="10"/>
          </p:nvPr>
        </p:nvSpPr>
        <p:spPr/>
        <p:txBody>
          <a:bodyPr/>
          <a:lstStyle/>
          <a:p>
            <a:fld id="{331CA32B-930F-4298-A8FE-DC0AEA73D0A9}" type="slidenum">
              <a:rPr lang="de-DE" smtClean="0"/>
              <a:t>14</a:t>
            </a:fld>
            <a:endParaRPr lang="de-DE"/>
          </a:p>
        </p:txBody>
      </p:sp>
    </p:spTree>
    <p:extLst>
      <p:ext uri="{BB962C8B-B14F-4D97-AF65-F5344CB8AC3E}">
        <p14:creationId xmlns:p14="http://schemas.microsoft.com/office/powerpoint/2010/main" val="16843092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r>
              <a:rPr lang="hu-HU" dirty="0" err="1"/>
              <a:t>Steding</a:t>
            </a:r>
            <a:r>
              <a:rPr lang="hu-HU" dirty="0"/>
              <a:t> The </a:t>
            </a:r>
            <a:r>
              <a:rPr lang="hu-HU" dirty="0" err="1"/>
              <a:t>Anatomy</a:t>
            </a:r>
            <a:r>
              <a:rPr lang="hu-HU" dirty="0"/>
              <a:t> of </a:t>
            </a:r>
            <a:r>
              <a:rPr lang="hu-HU" dirty="0" err="1"/>
              <a:t>the</a:t>
            </a:r>
            <a:r>
              <a:rPr lang="hu-HU" dirty="0"/>
              <a:t> human </a:t>
            </a:r>
            <a:r>
              <a:rPr lang="hu-HU" dirty="0" err="1"/>
              <a:t>embryo</a:t>
            </a:r>
            <a:r>
              <a:rPr lang="hu-HU" dirty="0"/>
              <a:t>, </a:t>
            </a:r>
            <a:r>
              <a:rPr lang="hu-HU" dirty="0" err="1"/>
              <a:t>Karger</a:t>
            </a:r>
            <a:r>
              <a:rPr lang="hu-HU" dirty="0"/>
              <a:t>, 2009</a:t>
            </a:r>
          </a:p>
          <a:p>
            <a:r>
              <a:rPr lang="hu-HU" dirty="0" err="1"/>
              <a:t>hepatic</a:t>
            </a:r>
            <a:r>
              <a:rPr lang="hu-HU" dirty="0"/>
              <a:t> </a:t>
            </a:r>
            <a:r>
              <a:rPr lang="hu-HU" dirty="0" err="1"/>
              <a:t>peritoneum</a:t>
            </a:r>
            <a:r>
              <a:rPr lang="hu-HU" dirty="0"/>
              <a:t>, </a:t>
            </a:r>
            <a:r>
              <a:rPr lang="hu-HU" dirty="0" err="1"/>
              <a:t>parenchyma</a:t>
            </a:r>
            <a:r>
              <a:rPr lang="hu-HU" dirty="0"/>
              <a:t> and </a:t>
            </a:r>
            <a:r>
              <a:rPr lang="hu-HU" dirty="0" err="1"/>
              <a:t>the</a:t>
            </a:r>
            <a:r>
              <a:rPr lang="hu-HU" dirty="0"/>
              <a:t> </a:t>
            </a:r>
            <a:r>
              <a:rPr lang="hu-HU" dirty="0" err="1"/>
              <a:t>right</a:t>
            </a:r>
            <a:r>
              <a:rPr lang="hu-HU" dirty="0"/>
              <a:t> </a:t>
            </a:r>
            <a:r>
              <a:rPr lang="hu-HU" dirty="0" err="1"/>
              <a:t>marginal</a:t>
            </a:r>
            <a:r>
              <a:rPr lang="hu-HU" dirty="0"/>
              <a:t> </a:t>
            </a:r>
            <a:r>
              <a:rPr lang="hu-HU" dirty="0" err="1"/>
              <a:t>branch</a:t>
            </a:r>
            <a:r>
              <a:rPr lang="hu-HU" dirty="0"/>
              <a:t> of </a:t>
            </a:r>
            <a:r>
              <a:rPr lang="hu-HU" dirty="0" err="1"/>
              <a:t>the</a:t>
            </a:r>
            <a:r>
              <a:rPr lang="hu-HU" dirty="0"/>
              <a:t> </a:t>
            </a:r>
            <a:r>
              <a:rPr lang="hu-HU" dirty="0" err="1"/>
              <a:t>portal</a:t>
            </a:r>
            <a:r>
              <a:rPr lang="hu-HU" dirty="0"/>
              <a:t> </a:t>
            </a:r>
            <a:r>
              <a:rPr lang="hu-HU" dirty="0" err="1"/>
              <a:t>vein</a:t>
            </a:r>
            <a:endParaRPr lang="de-DE" dirty="0"/>
          </a:p>
        </p:txBody>
      </p:sp>
      <p:sp>
        <p:nvSpPr>
          <p:cNvPr id="4" name="Dia számának helye 3"/>
          <p:cNvSpPr>
            <a:spLocks noGrp="1"/>
          </p:cNvSpPr>
          <p:nvPr>
            <p:ph type="sldNum" sz="quarter" idx="10"/>
          </p:nvPr>
        </p:nvSpPr>
        <p:spPr/>
        <p:txBody>
          <a:bodyPr/>
          <a:lstStyle/>
          <a:p>
            <a:fld id="{331CA32B-930F-4298-A8FE-DC0AEA73D0A9}" type="slidenum">
              <a:rPr lang="de-DE" smtClean="0"/>
              <a:t>15</a:t>
            </a:fld>
            <a:endParaRPr lang="de-DE"/>
          </a:p>
        </p:txBody>
      </p:sp>
    </p:spTree>
    <p:extLst>
      <p:ext uri="{BB962C8B-B14F-4D97-AF65-F5344CB8AC3E}">
        <p14:creationId xmlns:p14="http://schemas.microsoft.com/office/powerpoint/2010/main" val="11135301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r>
              <a:rPr lang="hu-HU" dirty="0" err="1"/>
              <a:t>Ober</a:t>
            </a:r>
            <a:r>
              <a:rPr lang="hu-HU" dirty="0"/>
              <a:t> J </a:t>
            </a:r>
            <a:r>
              <a:rPr lang="hu-HU" dirty="0" err="1"/>
              <a:t>Hepatol</a:t>
            </a:r>
            <a:r>
              <a:rPr lang="hu-HU" dirty="0"/>
              <a:t> 2018</a:t>
            </a:r>
            <a:endParaRPr lang="de-DE" dirty="0"/>
          </a:p>
        </p:txBody>
      </p:sp>
      <p:sp>
        <p:nvSpPr>
          <p:cNvPr id="4" name="Dia számának helye 3"/>
          <p:cNvSpPr>
            <a:spLocks noGrp="1"/>
          </p:cNvSpPr>
          <p:nvPr>
            <p:ph type="sldNum" sz="quarter" idx="10"/>
          </p:nvPr>
        </p:nvSpPr>
        <p:spPr/>
        <p:txBody>
          <a:bodyPr/>
          <a:lstStyle/>
          <a:p>
            <a:fld id="{331CA32B-930F-4298-A8FE-DC0AEA73D0A9}" type="slidenum">
              <a:rPr lang="de-DE" smtClean="0"/>
              <a:t>16</a:t>
            </a:fld>
            <a:endParaRPr lang="de-DE"/>
          </a:p>
        </p:txBody>
      </p:sp>
    </p:spTree>
    <p:extLst>
      <p:ext uri="{BB962C8B-B14F-4D97-AF65-F5344CB8AC3E}">
        <p14:creationId xmlns:p14="http://schemas.microsoft.com/office/powerpoint/2010/main" val="8653160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r>
              <a:rPr lang="hu-HU" dirty="0" err="1"/>
              <a:t>Gordillo</a:t>
            </a:r>
            <a:r>
              <a:rPr lang="hu-HU" dirty="0"/>
              <a:t> </a:t>
            </a:r>
            <a:r>
              <a:rPr lang="hu-HU" dirty="0" err="1"/>
              <a:t>Development</a:t>
            </a:r>
            <a:r>
              <a:rPr lang="hu-HU" dirty="0"/>
              <a:t> 2015</a:t>
            </a:r>
            <a:endParaRPr lang="de-DE" dirty="0"/>
          </a:p>
        </p:txBody>
      </p:sp>
      <p:sp>
        <p:nvSpPr>
          <p:cNvPr id="4" name="Dia számának helye 3"/>
          <p:cNvSpPr>
            <a:spLocks noGrp="1"/>
          </p:cNvSpPr>
          <p:nvPr>
            <p:ph type="sldNum" sz="quarter" idx="10"/>
          </p:nvPr>
        </p:nvSpPr>
        <p:spPr/>
        <p:txBody>
          <a:bodyPr/>
          <a:lstStyle/>
          <a:p>
            <a:pPr>
              <a:defRPr/>
            </a:pPr>
            <a:fld id="{181C93B9-81BF-452C-B6AC-462856B0510B}" type="slidenum">
              <a:rPr lang="hu-HU" smtClean="0"/>
              <a:pPr>
                <a:defRPr/>
              </a:pPr>
              <a:t>17</a:t>
            </a:fld>
            <a:endParaRPr lang="hu-HU"/>
          </a:p>
        </p:txBody>
      </p:sp>
    </p:spTree>
    <p:extLst>
      <p:ext uri="{BB962C8B-B14F-4D97-AF65-F5344CB8AC3E}">
        <p14:creationId xmlns:p14="http://schemas.microsoft.com/office/powerpoint/2010/main" val="14674723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Diakép helye 1"/>
          <p:cNvSpPr>
            <a:spLocks noGrp="1" noRot="1" noChangeAspect="1"/>
          </p:cNvSpPr>
          <p:nvPr>
            <p:ph type="sldImg"/>
          </p:nvPr>
        </p:nvSpPr>
        <p:spPr>
          <a:ln/>
        </p:spPr>
      </p:sp>
      <p:sp>
        <p:nvSpPr>
          <p:cNvPr id="95234" name="Jegyzetek helye 2"/>
          <p:cNvSpPr>
            <a:spLocks noGrp="1"/>
          </p:cNvSpPr>
          <p:nvPr>
            <p:ph type="body" idx="1"/>
          </p:nvPr>
        </p:nvSpPr>
        <p:spPr>
          <a:noFill/>
          <a:ln/>
        </p:spPr>
        <p:txBody>
          <a:bodyPr/>
          <a:lstStyle/>
          <a:p>
            <a:pPr eaLnBrk="1" hangingPunct="1"/>
            <a:r>
              <a:rPr lang="hu-HU"/>
              <a:t>A. Fischel Lehrbuch der Entwicklung des Menschen, Springer 1929</a:t>
            </a:r>
          </a:p>
          <a:p>
            <a:pPr eaLnBrk="1" hangingPunct="1"/>
            <a:endParaRPr lang="hu-HU"/>
          </a:p>
        </p:txBody>
      </p:sp>
      <p:sp>
        <p:nvSpPr>
          <p:cNvPr id="95235" name="Dia számának helye 3"/>
          <p:cNvSpPr>
            <a:spLocks noGrp="1"/>
          </p:cNvSpPr>
          <p:nvPr>
            <p:ph type="sldNum" sz="quarter" idx="5"/>
          </p:nvPr>
        </p:nvSpPr>
        <p:spPr>
          <a:noFill/>
        </p:spPr>
        <p:txBody>
          <a:bodyPr/>
          <a:lstStyle/>
          <a:p>
            <a:fld id="{7F8CDE00-CA9E-4F71-BDFE-30672368909F}" type="slidenum">
              <a:rPr lang="hu-HU" smtClean="0"/>
              <a:pPr/>
              <a:t>18</a:t>
            </a:fld>
            <a:endParaRPr lang="hu-HU"/>
          </a:p>
        </p:txBody>
      </p:sp>
    </p:spTree>
    <p:extLst>
      <p:ext uri="{BB962C8B-B14F-4D97-AF65-F5344CB8AC3E}">
        <p14:creationId xmlns:p14="http://schemas.microsoft.com/office/powerpoint/2010/main" val="708695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Diakép helye 1"/>
          <p:cNvSpPr>
            <a:spLocks noGrp="1" noRot="1" noChangeAspect="1"/>
          </p:cNvSpPr>
          <p:nvPr>
            <p:ph type="sldImg"/>
          </p:nvPr>
        </p:nvSpPr>
        <p:spPr>
          <a:ln/>
        </p:spPr>
      </p:sp>
      <p:sp>
        <p:nvSpPr>
          <p:cNvPr id="101378" name="Jegyzetek helye 2"/>
          <p:cNvSpPr>
            <a:spLocks noGrp="1"/>
          </p:cNvSpPr>
          <p:nvPr>
            <p:ph type="body" idx="1"/>
          </p:nvPr>
        </p:nvSpPr>
        <p:spPr>
          <a:noFill/>
          <a:ln/>
        </p:spPr>
        <p:txBody>
          <a:bodyPr/>
          <a:lstStyle/>
          <a:p>
            <a:pPr eaLnBrk="1" hangingPunct="1"/>
            <a:r>
              <a:rPr lang="hu-HU"/>
              <a:t>A. Fischel Lehrbuch der Entwicklung des Menschen, Springer 1929</a:t>
            </a:r>
          </a:p>
          <a:p>
            <a:pPr eaLnBrk="1" hangingPunct="1"/>
            <a:endParaRPr lang="hu-HU"/>
          </a:p>
        </p:txBody>
      </p:sp>
      <p:sp>
        <p:nvSpPr>
          <p:cNvPr id="101379" name="Dia számának helye 3"/>
          <p:cNvSpPr>
            <a:spLocks noGrp="1"/>
          </p:cNvSpPr>
          <p:nvPr>
            <p:ph type="sldNum" sz="quarter" idx="5"/>
          </p:nvPr>
        </p:nvSpPr>
        <p:spPr>
          <a:noFill/>
        </p:spPr>
        <p:txBody>
          <a:bodyPr/>
          <a:lstStyle/>
          <a:p>
            <a:fld id="{A484A759-560C-4599-9FCC-3D893B6375E8}" type="slidenum">
              <a:rPr lang="hu-HU" smtClean="0"/>
              <a:pPr/>
              <a:t>19</a:t>
            </a:fld>
            <a:endParaRPr lang="hu-HU"/>
          </a:p>
        </p:txBody>
      </p:sp>
    </p:spTree>
    <p:extLst>
      <p:ext uri="{BB962C8B-B14F-4D97-AF65-F5344CB8AC3E}">
        <p14:creationId xmlns:p14="http://schemas.microsoft.com/office/powerpoint/2010/main" val="19953897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hu-HU" dirty="0" err="1"/>
              <a:t>Ober</a:t>
            </a:r>
            <a:r>
              <a:rPr lang="hu-HU" dirty="0"/>
              <a:t> J </a:t>
            </a:r>
            <a:r>
              <a:rPr lang="hu-HU" dirty="0" err="1"/>
              <a:t>Hepatol</a:t>
            </a:r>
            <a:r>
              <a:rPr lang="hu-HU" dirty="0"/>
              <a:t> 2018</a:t>
            </a:r>
            <a:endParaRPr lang="de-DE" dirty="0"/>
          </a:p>
          <a:p>
            <a:endParaRPr lang="de-DE" dirty="0"/>
          </a:p>
        </p:txBody>
      </p:sp>
      <p:sp>
        <p:nvSpPr>
          <p:cNvPr id="4" name="Dia számának helye 3"/>
          <p:cNvSpPr>
            <a:spLocks noGrp="1"/>
          </p:cNvSpPr>
          <p:nvPr>
            <p:ph type="sldNum" sz="quarter" idx="10"/>
          </p:nvPr>
        </p:nvSpPr>
        <p:spPr/>
        <p:txBody>
          <a:bodyPr/>
          <a:lstStyle/>
          <a:p>
            <a:fld id="{331CA32B-930F-4298-A8FE-DC0AEA73D0A9}" type="slidenum">
              <a:rPr lang="de-DE" smtClean="0"/>
              <a:t>20</a:t>
            </a:fld>
            <a:endParaRPr lang="de-DE"/>
          </a:p>
        </p:txBody>
      </p:sp>
    </p:spTree>
    <p:extLst>
      <p:ext uri="{BB962C8B-B14F-4D97-AF65-F5344CB8AC3E}">
        <p14:creationId xmlns:p14="http://schemas.microsoft.com/office/powerpoint/2010/main" val="9150058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r>
              <a:rPr lang="hu-HU" dirty="0" err="1"/>
              <a:t>Tzur</a:t>
            </a:r>
            <a:r>
              <a:rPr lang="hu-HU" dirty="0"/>
              <a:t> </a:t>
            </a:r>
            <a:r>
              <a:rPr lang="hu-HU" dirty="0" err="1"/>
              <a:t>PlosOne</a:t>
            </a:r>
            <a:r>
              <a:rPr lang="hu-HU" dirty="0"/>
              <a:t> 2009</a:t>
            </a:r>
            <a:endParaRPr lang="de-DE" dirty="0"/>
          </a:p>
        </p:txBody>
      </p:sp>
      <p:sp>
        <p:nvSpPr>
          <p:cNvPr id="4" name="Dia számának helye 3"/>
          <p:cNvSpPr>
            <a:spLocks noGrp="1"/>
          </p:cNvSpPr>
          <p:nvPr>
            <p:ph type="sldNum" sz="quarter" idx="10"/>
          </p:nvPr>
        </p:nvSpPr>
        <p:spPr/>
        <p:txBody>
          <a:bodyPr/>
          <a:lstStyle/>
          <a:p>
            <a:fld id="{331CA32B-930F-4298-A8FE-DC0AEA73D0A9}" type="slidenum">
              <a:rPr lang="de-DE" smtClean="0"/>
              <a:t>21</a:t>
            </a:fld>
            <a:endParaRPr lang="de-DE"/>
          </a:p>
        </p:txBody>
      </p:sp>
    </p:spTree>
    <p:extLst>
      <p:ext uri="{BB962C8B-B14F-4D97-AF65-F5344CB8AC3E}">
        <p14:creationId xmlns:p14="http://schemas.microsoft.com/office/powerpoint/2010/main" val="23954177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r>
              <a:rPr lang="hu-HU" dirty="0" err="1"/>
              <a:t>Tzur</a:t>
            </a:r>
            <a:r>
              <a:rPr lang="hu-HU" dirty="0"/>
              <a:t> </a:t>
            </a:r>
            <a:r>
              <a:rPr lang="hu-HU" dirty="0" err="1"/>
              <a:t>PlosOne</a:t>
            </a:r>
            <a:r>
              <a:rPr lang="hu-HU" dirty="0"/>
              <a:t> 2009</a:t>
            </a:r>
            <a:endParaRPr lang="de-DE" dirty="0"/>
          </a:p>
        </p:txBody>
      </p:sp>
      <p:sp>
        <p:nvSpPr>
          <p:cNvPr id="4" name="Dia számának helye 3"/>
          <p:cNvSpPr>
            <a:spLocks noGrp="1"/>
          </p:cNvSpPr>
          <p:nvPr>
            <p:ph type="sldNum" sz="quarter" idx="10"/>
          </p:nvPr>
        </p:nvSpPr>
        <p:spPr/>
        <p:txBody>
          <a:bodyPr/>
          <a:lstStyle/>
          <a:p>
            <a:fld id="{331CA32B-930F-4298-A8FE-DC0AEA73D0A9}" type="slidenum">
              <a:rPr lang="de-DE" smtClean="0"/>
              <a:t>22</a:t>
            </a:fld>
            <a:endParaRPr lang="de-DE"/>
          </a:p>
        </p:txBody>
      </p:sp>
    </p:spTree>
    <p:extLst>
      <p:ext uri="{BB962C8B-B14F-4D97-AF65-F5344CB8AC3E}">
        <p14:creationId xmlns:p14="http://schemas.microsoft.com/office/powerpoint/2010/main" val="265772148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r>
              <a:rPr lang="hu-HU" dirty="0" err="1"/>
              <a:t>Tzur</a:t>
            </a:r>
            <a:r>
              <a:rPr lang="hu-HU" dirty="0"/>
              <a:t> </a:t>
            </a:r>
            <a:r>
              <a:rPr lang="hu-HU" dirty="0" err="1"/>
              <a:t>PlosOne</a:t>
            </a:r>
            <a:r>
              <a:rPr lang="hu-HU"/>
              <a:t> 2009</a:t>
            </a:r>
            <a:endParaRPr lang="de-DE"/>
          </a:p>
        </p:txBody>
      </p:sp>
      <p:sp>
        <p:nvSpPr>
          <p:cNvPr id="4" name="Dia számának helye 3"/>
          <p:cNvSpPr>
            <a:spLocks noGrp="1"/>
          </p:cNvSpPr>
          <p:nvPr>
            <p:ph type="sldNum" sz="quarter" idx="10"/>
          </p:nvPr>
        </p:nvSpPr>
        <p:spPr/>
        <p:txBody>
          <a:bodyPr/>
          <a:lstStyle/>
          <a:p>
            <a:fld id="{331CA32B-930F-4298-A8FE-DC0AEA73D0A9}" type="slidenum">
              <a:rPr lang="de-DE" smtClean="0"/>
              <a:t>23</a:t>
            </a:fld>
            <a:endParaRPr lang="de-DE"/>
          </a:p>
        </p:txBody>
      </p:sp>
    </p:spTree>
    <p:extLst>
      <p:ext uri="{BB962C8B-B14F-4D97-AF65-F5344CB8AC3E}">
        <p14:creationId xmlns:p14="http://schemas.microsoft.com/office/powerpoint/2010/main" val="34867092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Diakép helye 1"/>
          <p:cNvSpPr>
            <a:spLocks noGrp="1" noRot="1" noChangeAspect="1"/>
          </p:cNvSpPr>
          <p:nvPr>
            <p:ph type="sldImg"/>
          </p:nvPr>
        </p:nvSpPr>
        <p:spPr>
          <a:ln/>
        </p:spPr>
      </p:sp>
      <p:sp>
        <p:nvSpPr>
          <p:cNvPr id="16386" name="Jegyzetek helye 2"/>
          <p:cNvSpPr>
            <a:spLocks noGrp="1"/>
          </p:cNvSpPr>
          <p:nvPr>
            <p:ph type="body" idx="1"/>
          </p:nvPr>
        </p:nvSpPr>
        <p:spPr>
          <a:noFill/>
          <a:ln/>
        </p:spPr>
        <p:txBody>
          <a:bodyPr/>
          <a:lstStyle/>
          <a:p>
            <a:pPr eaLnBrk="1" hangingPunct="1"/>
            <a:r>
              <a:rPr lang="hu-HU"/>
              <a:t>Larsen’s Human Embriology (4E, Schoenwolf, Bleyl, Brauer, Francis-West, Churchill-Livingstone, 2009)</a:t>
            </a:r>
          </a:p>
        </p:txBody>
      </p:sp>
      <p:sp>
        <p:nvSpPr>
          <p:cNvPr id="16387" name="Dia számának helye 3"/>
          <p:cNvSpPr>
            <a:spLocks noGrp="1"/>
          </p:cNvSpPr>
          <p:nvPr>
            <p:ph type="sldNum" sz="quarter" idx="5"/>
          </p:nvPr>
        </p:nvSpPr>
        <p:spPr>
          <a:noFill/>
        </p:spPr>
        <p:txBody>
          <a:bodyPr/>
          <a:lstStyle/>
          <a:p>
            <a:fld id="{679A49D5-1B2E-4184-B5EB-DA05785C4387}" type="slidenum">
              <a:rPr lang="hu-HU" smtClean="0"/>
              <a:pPr/>
              <a:t>2</a:t>
            </a:fld>
            <a:endParaRPr lang="hu-HU"/>
          </a:p>
        </p:txBody>
      </p:sp>
    </p:spTree>
    <p:extLst>
      <p:ext uri="{BB962C8B-B14F-4D97-AF65-F5344CB8AC3E}">
        <p14:creationId xmlns:p14="http://schemas.microsoft.com/office/powerpoint/2010/main" val="243079859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r>
              <a:rPr lang="hu-HU" dirty="0" err="1"/>
              <a:t>Si-Tayeb</a:t>
            </a:r>
            <a:r>
              <a:rPr lang="hu-HU" dirty="0"/>
              <a:t> </a:t>
            </a:r>
            <a:r>
              <a:rPr lang="hu-HU" dirty="0" err="1"/>
              <a:t>Dev</a:t>
            </a:r>
            <a:r>
              <a:rPr lang="hu-HU" dirty="0"/>
              <a:t>. </a:t>
            </a:r>
            <a:r>
              <a:rPr lang="hu-HU" dirty="0" err="1"/>
              <a:t>Cell</a:t>
            </a:r>
            <a:r>
              <a:rPr lang="hu-HU" dirty="0"/>
              <a:t> 2010</a:t>
            </a:r>
          </a:p>
          <a:p>
            <a:endParaRPr lang="hu-HU" dirty="0"/>
          </a:p>
          <a:p>
            <a:r>
              <a:rPr lang="en-US" sz="1200" b="0" i="0" u="none" strike="noStrike" kern="1200" baseline="0" dirty="0">
                <a:solidFill>
                  <a:schemeClr val="tx1"/>
                </a:solidFill>
                <a:latin typeface="+mn-lt"/>
                <a:ea typeface="+mn-ea"/>
                <a:cs typeface="+mn-cs"/>
              </a:rPr>
              <a:t>(B and C) Bile duct morphogenesis progresses</a:t>
            </a:r>
            <a:r>
              <a:rPr lang="hu-HU" sz="1200" b="0" i="0" u="none" strike="noStrike" kern="1200" baseline="0" dirty="0">
                <a:solidFill>
                  <a:schemeClr val="tx1"/>
                </a:solidFill>
                <a:latin typeface="+mn-lt"/>
                <a:ea typeface="+mn-ea"/>
                <a:cs typeface="+mn-cs"/>
              </a:rPr>
              <a:t> </a:t>
            </a:r>
            <a:r>
              <a:rPr lang="en-US" sz="1200" b="0" i="0" u="none" strike="noStrike" kern="1200" baseline="0" dirty="0">
                <a:solidFill>
                  <a:schemeClr val="tx1"/>
                </a:solidFill>
                <a:latin typeface="+mn-lt"/>
                <a:ea typeface="+mn-ea"/>
                <a:cs typeface="+mn-cs"/>
              </a:rPr>
              <a:t>from the hilum of the liver to the periphery of the</a:t>
            </a:r>
            <a:r>
              <a:rPr lang="hu-HU" sz="1200" b="0" i="0" u="none" strike="noStrike" kern="1200" baseline="0" dirty="0">
                <a:solidFill>
                  <a:schemeClr val="tx1"/>
                </a:solidFill>
                <a:latin typeface="+mn-lt"/>
                <a:ea typeface="+mn-ea"/>
                <a:cs typeface="+mn-cs"/>
              </a:rPr>
              <a:t> </a:t>
            </a:r>
            <a:r>
              <a:rPr lang="en-US" sz="1200" b="0" i="0" u="none" strike="noStrike" kern="1200" baseline="0" dirty="0">
                <a:solidFill>
                  <a:schemeClr val="tx1"/>
                </a:solidFill>
                <a:latin typeface="+mn-lt"/>
                <a:ea typeface="+mn-ea"/>
                <a:cs typeface="+mn-cs"/>
              </a:rPr>
              <a:t>lobes. The biliary tree is schematically represented</a:t>
            </a:r>
            <a:r>
              <a:rPr lang="hu-HU" sz="1200" b="0" i="0" u="none" strike="noStrike" kern="1200" baseline="0" dirty="0">
                <a:solidFill>
                  <a:schemeClr val="tx1"/>
                </a:solidFill>
                <a:latin typeface="+mn-lt"/>
                <a:ea typeface="+mn-ea"/>
                <a:cs typeface="+mn-cs"/>
              </a:rPr>
              <a:t> </a:t>
            </a:r>
            <a:r>
              <a:rPr lang="en-US" sz="1200" b="0" i="0" u="none" strike="noStrike" kern="1200" baseline="0" dirty="0">
                <a:solidFill>
                  <a:schemeClr val="tx1"/>
                </a:solidFill>
                <a:latin typeface="+mn-lt"/>
                <a:ea typeface="+mn-ea"/>
                <a:cs typeface="+mn-cs"/>
              </a:rPr>
              <a:t>at a stage when ducts have reached maturity near</a:t>
            </a:r>
            <a:r>
              <a:rPr lang="hu-HU" sz="1200" b="0" i="0" u="none" strike="noStrike" kern="1200" baseline="0" dirty="0">
                <a:solidFill>
                  <a:schemeClr val="tx1"/>
                </a:solidFill>
                <a:latin typeface="+mn-lt"/>
                <a:ea typeface="+mn-ea"/>
                <a:cs typeface="+mn-cs"/>
              </a:rPr>
              <a:t> </a:t>
            </a:r>
            <a:r>
              <a:rPr lang="en-US" sz="1200" b="0" i="0" u="none" strike="noStrike" kern="1200" baseline="0" dirty="0">
                <a:solidFill>
                  <a:schemeClr val="tx1"/>
                </a:solidFill>
                <a:latin typeface="+mn-lt"/>
                <a:ea typeface="+mn-ea"/>
                <a:cs typeface="+mn-cs"/>
              </a:rPr>
              <a:t>the hilum (section 4), while peripheral structures</a:t>
            </a:r>
          </a:p>
          <a:p>
            <a:r>
              <a:rPr lang="en-US" sz="1200" b="0" i="0" u="none" strike="noStrike" kern="1200" baseline="0" dirty="0">
                <a:solidFill>
                  <a:schemeClr val="tx1"/>
                </a:solidFill>
                <a:latin typeface="+mn-lt"/>
                <a:ea typeface="+mn-ea"/>
                <a:cs typeface="+mn-cs"/>
              </a:rPr>
              <a:t>still show </a:t>
            </a:r>
            <a:r>
              <a:rPr lang="en-US" sz="1200" b="0" i="0" u="none" strike="noStrike" kern="1200" baseline="0" dirty="0" err="1">
                <a:solidFill>
                  <a:schemeClr val="tx1"/>
                </a:solidFill>
                <a:latin typeface="+mn-lt"/>
                <a:ea typeface="+mn-ea"/>
                <a:cs typeface="+mn-cs"/>
              </a:rPr>
              <a:t>cholangiocytes</a:t>
            </a:r>
            <a:r>
              <a:rPr lang="en-US" sz="1200" b="0" i="0" u="none" strike="noStrike" kern="1200" baseline="0" dirty="0">
                <a:solidFill>
                  <a:schemeClr val="tx1"/>
                </a:solidFill>
                <a:latin typeface="+mn-lt"/>
                <a:ea typeface="+mn-ea"/>
                <a:cs typeface="+mn-cs"/>
              </a:rPr>
              <a:t> forming a single-layered</a:t>
            </a:r>
            <a:r>
              <a:rPr lang="hu-HU" sz="1200" b="0" i="0" u="none" strike="noStrike" kern="1200" baseline="0" dirty="0">
                <a:solidFill>
                  <a:schemeClr val="tx1"/>
                </a:solidFill>
                <a:latin typeface="+mn-lt"/>
                <a:ea typeface="+mn-ea"/>
                <a:cs typeface="+mn-cs"/>
              </a:rPr>
              <a:t> </a:t>
            </a:r>
            <a:r>
              <a:rPr lang="en-US" sz="1200" b="0" i="0" u="none" strike="noStrike" kern="1200" baseline="0" dirty="0">
                <a:solidFill>
                  <a:schemeClr val="tx1"/>
                </a:solidFill>
                <a:latin typeface="+mn-lt"/>
                <a:ea typeface="+mn-ea"/>
                <a:cs typeface="+mn-cs"/>
              </a:rPr>
              <a:t>ring of cells (ductal plate; section 1). Two intermediate</a:t>
            </a:r>
            <a:r>
              <a:rPr lang="hu-HU" sz="1200" b="0" i="0" u="none" strike="noStrike" kern="1200" baseline="0" dirty="0">
                <a:solidFill>
                  <a:schemeClr val="tx1"/>
                </a:solidFill>
                <a:latin typeface="+mn-lt"/>
                <a:ea typeface="+mn-ea"/>
                <a:cs typeface="+mn-cs"/>
              </a:rPr>
              <a:t> </a:t>
            </a:r>
            <a:r>
              <a:rPr lang="de-DE" sz="1200" b="0" i="0" u="none" strike="noStrike" kern="1200" baseline="0" dirty="0" err="1">
                <a:solidFill>
                  <a:schemeClr val="tx1"/>
                </a:solidFill>
                <a:latin typeface="+mn-lt"/>
                <a:ea typeface="+mn-ea"/>
                <a:cs typeface="+mn-cs"/>
              </a:rPr>
              <a:t>maturation</a:t>
            </a:r>
            <a:r>
              <a:rPr lang="de-DE" sz="1200" b="0" i="0" u="none" strike="noStrike" kern="1200" baseline="0" dirty="0">
                <a:solidFill>
                  <a:schemeClr val="tx1"/>
                </a:solidFill>
                <a:latin typeface="+mn-lt"/>
                <a:ea typeface="+mn-ea"/>
                <a:cs typeface="+mn-cs"/>
              </a:rPr>
              <a:t> </a:t>
            </a:r>
            <a:r>
              <a:rPr lang="de-DE" sz="1200" b="0" i="0" u="none" strike="noStrike" kern="1200" baseline="0" dirty="0" err="1">
                <a:solidFill>
                  <a:schemeClr val="tx1"/>
                </a:solidFill>
                <a:latin typeface="+mn-lt"/>
                <a:ea typeface="+mn-ea"/>
                <a:cs typeface="+mn-cs"/>
              </a:rPr>
              <a:t>stages</a:t>
            </a:r>
            <a:r>
              <a:rPr lang="de-DE" sz="1200" b="0" i="0" u="none" strike="noStrike" kern="1200" baseline="0" dirty="0">
                <a:solidFill>
                  <a:schemeClr val="tx1"/>
                </a:solidFill>
                <a:latin typeface="+mn-lt"/>
                <a:ea typeface="+mn-ea"/>
                <a:cs typeface="+mn-cs"/>
              </a:rPr>
              <a:t> </a:t>
            </a:r>
            <a:r>
              <a:rPr lang="de-DE" sz="1200" b="0" i="0" u="none" strike="noStrike" kern="1200" baseline="0" dirty="0" err="1">
                <a:solidFill>
                  <a:schemeClr val="tx1"/>
                </a:solidFill>
                <a:latin typeface="+mn-lt"/>
                <a:ea typeface="+mn-ea"/>
                <a:cs typeface="+mn-cs"/>
              </a:rPr>
              <a:t>illustrate</a:t>
            </a:r>
            <a:r>
              <a:rPr lang="de-DE" sz="1200" b="0" i="0" u="none" strike="noStrike" kern="1200" baseline="0" dirty="0">
                <a:solidFill>
                  <a:schemeClr val="tx1"/>
                </a:solidFill>
                <a:latin typeface="+mn-lt"/>
                <a:ea typeface="+mn-ea"/>
                <a:cs typeface="+mn-cs"/>
              </a:rPr>
              <a:t> </a:t>
            </a:r>
            <a:r>
              <a:rPr lang="de-DE" sz="1200" b="0" i="0" u="none" strike="noStrike" kern="1200" baseline="0" dirty="0" err="1">
                <a:solidFill>
                  <a:schemeClr val="tx1"/>
                </a:solidFill>
                <a:latin typeface="+mn-lt"/>
                <a:ea typeface="+mn-ea"/>
                <a:cs typeface="+mn-cs"/>
              </a:rPr>
              <a:t>the</a:t>
            </a:r>
            <a:r>
              <a:rPr lang="de-DE" sz="1200" b="0" i="0" u="none" strike="noStrike" kern="1200" baseline="0" dirty="0">
                <a:solidFill>
                  <a:schemeClr val="tx1"/>
                </a:solidFill>
                <a:latin typeface="+mn-lt"/>
                <a:ea typeface="+mn-ea"/>
                <a:cs typeface="+mn-cs"/>
              </a:rPr>
              <a:t> </a:t>
            </a:r>
            <a:r>
              <a:rPr lang="de-DE" sz="1200" b="0" i="0" u="none" strike="noStrike" kern="1200" baseline="0" dirty="0" err="1">
                <a:solidFill>
                  <a:schemeClr val="tx1"/>
                </a:solidFill>
                <a:latin typeface="+mn-lt"/>
                <a:ea typeface="+mn-ea"/>
                <a:cs typeface="+mn-cs"/>
              </a:rPr>
              <a:t>progression</a:t>
            </a:r>
            <a:r>
              <a:rPr lang="hu-HU" sz="1200" b="0" i="0" u="none" strike="noStrike" kern="1200" baseline="0" dirty="0">
                <a:solidFill>
                  <a:schemeClr val="tx1"/>
                </a:solidFill>
                <a:latin typeface="+mn-lt"/>
                <a:ea typeface="+mn-ea"/>
                <a:cs typeface="+mn-cs"/>
              </a:rPr>
              <a:t> </a:t>
            </a:r>
            <a:r>
              <a:rPr lang="en-US" sz="1200" b="0" i="0" u="none" strike="noStrike" kern="1200" baseline="0" dirty="0">
                <a:solidFill>
                  <a:schemeClr val="tx1"/>
                </a:solidFill>
                <a:latin typeface="+mn-lt"/>
                <a:ea typeface="+mn-ea"/>
                <a:cs typeface="+mn-cs"/>
              </a:rPr>
              <a:t>from asymmetrical to radially symmetrical ducts,</a:t>
            </a:r>
            <a:r>
              <a:rPr lang="hu-HU" sz="1200" b="0" i="0" u="none" strike="noStrike" kern="1200" baseline="0" dirty="0">
                <a:solidFill>
                  <a:schemeClr val="tx1"/>
                </a:solidFill>
                <a:latin typeface="+mn-lt"/>
                <a:ea typeface="+mn-ea"/>
                <a:cs typeface="+mn-cs"/>
              </a:rPr>
              <a:t> </a:t>
            </a:r>
            <a:r>
              <a:rPr lang="en-US" sz="1200" b="0" i="0" u="none" strike="noStrike" kern="1200" baseline="0" dirty="0">
                <a:solidFill>
                  <a:schemeClr val="tx1"/>
                </a:solidFill>
                <a:latin typeface="+mn-lt"/>
                <a:ea typeface="+mn-ea"/>
                <a:cs typeface="+mn-cs"/>
              </a:rPr>
              <a:t>as well as markers that characterize the </a:t>
            </a:r>
            <a:r>
              <a:rPr lang="en-US" sz="1200" b="0" i="0" u="none" strike="noStrike" kern="1200" baseline="0" dirty="0" err="1">
                <a:solidFill>
                  <a:schemeClr val="tx1"/>
                </a:solidFill>
                <a:latin typeface="+mn-lt"/>
                <a:ea typeface="+mn-ea"/>
                <a:cs typeface="+mn-cs"/>
              </a:rPr>
              <a:t>hepatoblasts</a:t>
            </a:r>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and </a:t>
            </a:r>
            <a:r>
              <a:rPr lang="en-US" sz="1200" b="0" i="0" u="none" strike="noStrike" kern="1200" baseline="0" dirty="0" err="1">
                <a:solidFill>
                  <a:schemeClr val="tx1"/>
                </a:solidFill>
                <a:latin typeface="+mn-lt"/>
                <a:ea typeface="+mn-ea"/>
                <a:cs typeface="+mn-cs"/>
              </a:rPr>
              <a:t>cholangiocytes</a:t>
            </a:r>
            <a:r>
              <a:rPr lang="en-US" sz="1200" b="0" i="0" u="none" strike="noStrike" kern="1200" baseline="0" dirty="0">
                <a:solidFill>
                  <a:schemeClr val="tx1"/>
                </a:solidFill>
                <a:latin typeface="+mn-lt"/>
                <a:ea typeface="+mn-ea"/>
                <a:cs typeface="+mn-cs"/>
              </a:rPr>
              <a:t> that line the developing</a:t>
            </a:r>
            <a:r>
              <a:rPr lang="hu-HU" sz="1200" b="0" i="0" u="none" strike="noStrike" kern="1200" baseline="0" dirty="0">
                <a:solidFill>
                  <a:schemeClr val="tx1"/>
                </a:solidFill>
                <a:latin typeface="+mn-lt"/>
                <a:ea typeface="+mn-ea"/>
                <a:cs typeface="+mn-cs"/>
              </a:rPr>
              <a:t> </a:t>
            </a:r>
            <a:r>
              <a:rPr lang="en-US" sz="1200" b="0" i="0" u="none" strike="noStrike" kern="1200" baseline="0" dirty="0">
                <a:solidFill>
                  <a:schemeClr val="tx1"/>
                </a:solidFill>
                <a:latin typeface="+mn-lt"/>
                <a:ea typeface="+mn-ea"/>
                <a:cs typeface="+mn-cs"/>
              </a:rPr>
              <a:t>ducts are mentioned (sections 2 and 3). When</a:t>
            </a:r>
            <a:r>
              <a:rPr lang="hu-HU" sz="1200" b="0" i="0" u="none" strike="noStrike" kern="1200" baseline="0" dirty="0">
                <a:solidFill>
                  <a:schemeClr val="tx1"/>
                </a:solidFill>
                <a:latin typeface="+mn-lt"/>
                <a:ea typeface="+mn-ea"/>
                <a:cs typeface="+mn-cs"/>
              </a:rPr>
              <a:t> </a:t>
            </a:r>
            <a:r>
              <a:rPr lang="en-US" sz="1200" b="0" i="0" u="none" strike="noStrike" kern="1200" baseline="0" dirty="0">
                <a:solidFill>
                  <a:schemeClr val="tx1"/>
                </a:solidFill>
                <a:latin typeface="+mn-lt"/>
                <a:ea typeface="+mn-ea"/>
                <a:cs typeface="+mn-cs"/>
              </a:rPr>
              <a:t>morphogenesis progresses, the ductal plate areas</a:t>
            </a:r>
            <a:r>
              <a:rPr lang="hu-HU" sz="1200" b="0" i="0" u="none" strike="noStrike" kern="1200" baseline="0" dirty="0">
                <a:solidFill>
                  <a:schemeClr val="tx1"/>
                </a:solidFill>
                <a:latin typeface="+mn-lt"/>
                <a:ea typeface="+mn-ea"/>
                <a:cs typeface="+mn-cs"/>
              </a:rPr>
              <a:t> </a:t>
            </a:r>
            <a:r>
              <a:rPr lang="en-US" sz="1200" b="0" i="0" u="none" strike="noStrike" kern="1200" baseline="0" dirty="0">
                <a:solidFill>
                  <a:schemeClr val="tx1"/>
                </a:solidFill>
                <a:latin typeface="+mn-lt"/>
                <a:ea typeface="+mn-ea"/>
                <a:cs typeface="+mn-cs"/>
              </a:rPr>
              <a:t>are not involved in duct formation regress.</a:t>
            </a:r>
            <a:endParaRPr lang="de-DE" dirty="0"/>
          </a:p>
        </p:txBody>
      </p:sp>
      <p:sp>
        <p:nvSpPr>
          <p:cNvPr id="4" name="Dia számának helye 3"/>
          <p:cNvSpPr>
            <a:spLocks noGrp="1"/>
          </p:cNvSpPr>
          <p:nvPr>
            <p:ph type="sldNum" sz="quarter" idx="10"/>
          </p:nvPr>
        </p:nvSpPr>
        <p:spPr/>
        <p:txBody>
          <a:bodyPr/>
          <a:lstStyle/>
          <a:p>
            <a:fld id="{331CA32B-930F-4298-A8FE-DC0AEA73D0A9}" type="slidenum">
              <a:rPr lang="de-DE" smtClean="0"/>
              <a:t>24</a:t>
            </a:fld>
            <a:endParaRPr lang="de-DE"/>
          </a:p>
        </p:txBody>
      </p:sp>
    </p:spTree>
    <p:extLst>
      <p:ext uri="{BB962C8B-B14F-4D97-AF65-F5344CB8AC3E}">
        <p14:creationId xmlns:p14="http://schemas.microsoft.com/office/powerpoint/2010/main" val="407433876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hu-HU" dirty="0" err="1"/>
              <a:t>Ober</a:t>
            </a:r>
            <a:r>
              <a:rPr lang="hu-HU" dirty="0"/>
              <a:t> J </a:t>
            </a:r>
            <a:r>
              <a:rPr lang="hu-HU" dirty="0" err="1"/>
              <a:t>Hepatol</a:t>
            </a:r>
            <a:r>
              <a:rPr lang="hu-HU" dirty="0"/>
              <a:t> 2018</a:t>
            </a:r>
            <a:endParaRPr lang="de-DE" dirty="0"/>
          </a:p>
          <a:p>
            <a:endParaRPr lang="de-DE" dirty="0"/>
          </a:p>
        </p:txBody>
      </p:sp>
      <p:sp>
        <p:nvSpPr>
          <p:cNvPr id="4" name="Dia számának helye 3"/>
          <p:cNvSpPr>
            <a:spLocks noGrp="1"/>
          </p:cNvSpPr>
          <p:nvPr>
            <p:ph type="sldNum" sz="quarter" idx="10"/>
          </p:nvPr>
        </p:nvSpPr>
        <p:spPr/>
        <p:txBody>
          <a:bodyPr/>
          <a:lstStyle/>
          <a:p>
            <a:pPr>
              <a:defRPr/>
            </a:pPr>
            <a:fld id="{181C93B9-81BF-452C-B6AC-462856B0510B}" type="slidenum">
              <a:rPr lang="hu-HU" smtClean="0"/>
              <a:pPr>
                <a:defRPr/>
              </a:pPr>
              <a:t>25</a:t>
            </a:fld>
            <a:endParaRPr lang="hu-HU"/>
          </a:p>
        </p:txBody>
      </p:sp>
    </p:spTree>
    <p:extLst>
      <p:ext uri="{BB962C8B-B14F-4D97-AF65-F5344CB8AC3E}">
        <p14:creationId xmlns:p14="http://schemas.microsoft.com/office/powerpoint/2010/main" val="284159188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hu-HU" dirty="0" err="1"/>
              <a:t>Ober</a:t>
            </a:r>
            <a:r>
              <a:rPr lang="hu-HU" dirty="0"/>
              <a:t> J </a:t>
            </a:r>
            <a:r>
              <a:rPr lang="hu-HU" dirty="0" err="1"/>
              <a:t>Hepatol</a:t>
            </a:r>
            <a:r>
              <a:rPr lang="hu-HU" dirty="0"/>
              <a:t> 2018</a:t>
            </a:r>
            <a:endParaRPr lang="de-DE" dirty="0"/>
          </a:p>
          <a:p>
            <a:endParaRPr lang="de-DE" dirty="0"/>
          </a:p>
        </p:txBody>
      </p:sp>
      <p:sp>
        <p:nvSpPr>
          <p:cNvPr id="4" name="Dia számának helye 3"/>
          <p:cNvSpPr>
            <a:spLocks noGrp="1"/>
          </p:cNvSpPr>
          <p:nvPr>
            <p:ph type="sldNum" sz="quarter" idx="10"/>
          </p:nvPr>
        </p:nvSpPr>
        <p:spPr/>
        <p:txBody>
          <a:bodyPr/>
          <a:lstStyle/>
          <a:p>
            <a:pPr>
              <a:defRPr/>
            </a:pPr>
            <a:fld id="{181C93B9-81BF-452C-B6AC-462856B0510B}" type="slidenum">
              <a:rPr lang="hu-HU" smtClean="0"/>
              <a:pPr>
                <a:defRPr/>
              </a:pPr>
              <a:t>26</a:t>
            </a:fld>
            <a:endParaRPr lang="hu-HU"/>
          </a:p>
        </p:txBody>
      </p:sp>
    </p:spTree>
    <p:extLst>
      <p:ext uri="{BB962C8B-B14F-4D97-AF65-F5344CB8AC3E}">
        <p14:creationId xmlns:p14="http://schemas.microsoft.com/office/powerpoint/2010/main" val="39938607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Diakép helye 1"/>
          <p:cNvSpPr>
            <a:spLocks noGrp="1" noRot="1" noChangeAspect="1"/>
          </p:cNvSpPr>
          <p:nvPr>
            <p:ph type="sldImg"/>
          </p:nvPr>
        </p:nvSpPr>
        <p:spPr>
          <a:ln/>
        </p:spPr>
      </p:sp>
      <p:sp>
        <p:nvSpPr>
          <p:cNvPr id="105474" name="Jegyzetek helye 2"/>
          <p:cNvSpPr>
            <a:spLocks noGrp="1"/>
          </p:cNvSpPr>
          <p:nvPr>
            <p:ph type="body" idx="1"/>
          </p:nvPr>
        </p:nvSpPr>
        <p:spPr>
          <a:noFill/>
          <a:ln/>
        </p:spPr>
        <p:txBody>
          <a:bodyPr/>
          <a:lstStyle/>
          <a:p>
            <a:pPr eaLnBrk="1" hangingPunct="1"/>
            <a:r>
              <a:rPr lang="hu-HU"/>
              <a:t>A. Fischel Lehrbuch der Entwicklung des Menschen, Springer 1929</a:t>
            </a:r>
          </a:p>
          <a:p>
            <a:pPr eaLnBrk="1" hangingPunct="1"/>
            <a:endParaRPr lang="hu-HU"/>
          </a:p>
        </p:txBody>
      </p:sp>
      <p:sp>
        <p:nvSpPr>
          <p:cNvPr id="105475" name="Dia számának helye 3"/>
          <p:cNvSpPr>
            <a:spLocks noGrp="1"/>
          </p:cNvSpPr>
          <p:nvPr>
            <p:ph type="sldNum" sz="quarter" idx="5"/>
          </p:nvPr>
        </p:nvSpPr>
        <p:spPr>
          <a:noFill/>
        </p:spPr>
        <p:txBody>
          <a:bodyPr/>
          <a:lstStyle/>
          <a:p>
            <a:fld id="{CC670413-50E5-4FEA-BAF6-2C3C63D9119D}" type="slidenum">
              <a:rPr lang="hu-HU" smtClean="0"/>
              <a:pPr/>
              <a:t>27</a:t>
            </a:fld>
            <a:endParaRPr lang="hu-HU"/>
          </a:p>
        </p:txBody>
      </p:sp>
    </p:spTree>
    <p:extLst>
      <p:ext uri="{BB962C8B-B14F-4D97-AF65-F5344CB8AC3E}">
        <p14:creationId xmlns:p14="http://schemas.microsoft.com/office/powerpoint/2010/main" val="147327886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Diakép helye 1"/>
          <p:cNvSpPr>
            <a:spLocks noGrp="1" noRot="1" noChangeAspect="1"/>
          </p:cNvSpPr>
          <p:nvPr>
            <p:ph type="sldImg"/>
          </p:nvPr>
        </p:nvSpPr>
        <p:spPr>
          <a:ln/>
        </p:spPr>
      </p:sp>
      <p:sp>
        <p:nvSpPr>
          <p:cNvPr id="87042" name="Jegyzetek helye 2"/>
          <p:cNvSpPr>
            <a:spLocks noGrp="1"/>
          </p:cNvSpPr>
          <p:nvPr>
            <p:ph type="body" idx="1"/>
          </p:nvPr>
        </p:nvSpPr>
        <p:spPr>
          <a:noFill/>
          <a:ln/>
        </p:spPr>
        <p:txBody>
          <a:bodyPr/>
          <a:lstStyle/>
          <a:p>
            <a:pPr eaLnBrk="1" hangingPunct="1"/>
            <a:r>
              <a:rPr lang="hu-HU"/>
              <a:t>Larsen’s Human Embriology (4E, Schoenwolf, Bleyl, Brauer, Francis-West, Churchill-Livingstone, 2009)</a:t>
            </a:r>
          </a:p>
          <a:p>
            <a:pPr eaLnBrk="1" hangingPunct="1"/>
            <a:endParaRPr lang="hu-HU"/>
          </a:p>
        </p:txBody>
      </p:sp>
      <p:sp>
        <p:nvSpPr>
          <p:cNvPr id="87043" name="Dia számának helye 3"/>
          <p:cNvSpPr>
            <a:spLocks noGrp="1"/>
          </p:cNvSpPr>
          <p:nvPr>
            <p:ph type="sldNum" sz="quarter" idx="5"/>
          </p:nvPr>
        </p:nvSpPr>
        <p:spPr>
          <a:noFill/>
        </p:spPr>
        <p:txBody>
          <a:bodyPr/>
          <a:lstStyle/>
          <a:p>
            <a:fld id="{D8792E9F-968B-43EA-AAD5-375AF0C8BD8F}" type="slidenum">
              <a:rPr lang="hu-HU" smtClean="0"/>
              <a:pPr/>
              <a:t>28</a:t>
            </a:fld>
            <a:endParaRPr lang="hu-HU"/>
          </a:p>
        </p:txBody>
      </p:sp>
    </p:spTree>
    <p:extLst>
      <p:ext uri="{BB962C8B-B14F-4D97-AF65-F5344CB8AC3E}">
        <p14:creationId xmlns:p14="http://schemas.microsoft.com/office/powerpoint/2010/main" val="172967388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Diakép helye 1"/>
          <p:cNvSpPr>
            <a:spLocks noGrp="1" noRot="1" noChangeAspect="1" noTextEdit="1"/>
          </p:cNvSpPr>
          <p:nvPr>
            <p:ph type="sldImg"/>
          </p:nvPr>
        </p:nvSpPr>
        <p:spPr>
          <a:ln/>
        </p:spPr>
      </p:sp>
      <p:sp>
        <p:nvSpPr>
          <p:cNvPr id="185347" name="Jegyzetek helye 2"/>
          <p:cNvSpPr>
            <a:spLocks noGrp="1"/>
          </p:cNvSpPr>
          <p:nvPr>
            <p:ph type="body" idx="1"/>
          </p:nvPr>
        </p:nvSpPr>
        <p:spPr>
          <a:xfrm>
            <a:off x="914400" y="4343400"/>
            <a:ext cx="5029200" cy="4114800"/>
          </a:xfrm>
          <a:noFill/>
          <a:ln/>
        </p:spPr>
        <p:txBody>
          <a:bodyPr/>
          <a:lstStyle/>
          <a:p>
            <a:r>
              <a:rPr lang="hu-HU"/>
              <a:t>O’Rahilly&amp;Müller: Embyrologie und Teratologie des Menschen, Huber, 1999</a:t>
            </a:r>
            <a:endParaRPr lang="de-DE"/>
          </a:p>
          <a:p>
            <a:endParaRPr lang="de-DE"/>
          </a:p>
        </p:txBody>
      </p:sp>
      <p:sp>
        <p:nvSpPr>
          <p:cNvPr id="185348" name="Dia számának helye 3"/>
          <p:cNvSpPr txBox="1">
            <a:spLocks noGrp="1"/>
          </p:cNvSpPr>
          <p:nvPr/>
        </p:nvSpPr>
        <p:spPr bwMode="auto">
          <a:xfrm>
            <a:off x="3886200" y="8686800"/>
            <a:ext cx="2971800" cy="457200"/>
          </a:xfrm>
          <a:prstGeom prst="rect">
            <a:avLst/>
          </a:prstGeom>
          <a:noFill/>
          <a:ln w="9525">
            <a:noFill/>
            <a:miter lim="800000"/>
            <a:headEnd/>
            <a:tailEnd/>
          </a:ln>
        </p:spPr>
        <p:txBody>
          <a:bodyPr anchor="b"/>
          <a:lstStyle/>
          <a:p>
            <a:pPr algn="r" eaLnBrk="0" hangingPunct="0"/>
            <a:fld id="{14D649ED-4C2B-4778-933C-D9F6A1B1102B}" type="slidenum">
              <a:rPr lang="hu-HU" sz="1200">
                <a:latin typeface="Times New Roman" pitchFamily="18" charset="0"/>
              </a:rPr>
              <a:pPr algn="r" eaLnBrk="0" hangingPunct="0"/>
              <a:t>30</a:t>
            </a:fld>
            <a:endParaRPr lang="hu-HU" sz="1200">
              <a:latin typeface="Times New Roman" pitchFamily="18" charset="0"/>
            </a:endParaRPr>
          </a:p>
        </p:txBody>
      </p:sp>
    </p:spTree>
    <p:extLst>
      <p:ext uri="{BB962C8B-B14F-4D97-AF65-F5344CB8AC3E}">
        <p14:creationId xmlns:p14="http://schemas.microsoft.com/office/powerpoint/2010/main" val="362078417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Diakép helye 1"/>
          <p:cNvSpPr>
            <a:spLocks noGrp="1" noRot="1" noChangeAspect="1"/>
          </p:cNvSpPr>
          <p:nvPr>
            <p:ph type="sldImg"/>
          </p:nvPr>
        </p:nvSpPr>
        <p:spPr>
          <a:ln/>
        </p:spPr>
      </p:sp>
      <p:sp>
        <p:nvSpPr>
          <p:cNvPr id="109570" name="Jegyzetek helye 2"/>
          <p:cNvSpPr>
            <a:spLocks noGrp="1"/>
          </p:cNvSpPr>
          <p:nvPr>
            <p:ph type="body" idx="1"/>
          </p:nvPr>
        </p:nvSpPr>
        <p:spPr>
          <a:noFill/>
          <a:ln/>
        </p:spPr>
        <p:txBody>
          <a:bodyPr/>
          <a:lstStyle/>
          <a:p>
            <a:pPr eaLnBrk="1" hangingPunct="1"/>
            <a:r>
              <a:rPr lang="hu-HU" dirty="0" err="1"/>
              <a:t>Larsen’s</a:t>
            </a:r>
            <a:r>
              <a:rPr lang="hu-HU" dirty="0"/>
              <a:t> Human </a:t>
            </a:r>
            <a:r>
              <a:rPr lang="hu-HU" dirty="0" err="1"/>
              <a:t>Embriology</a:t>
            </a:r>
            <a:r>
              <a:rPr lang="hu-HU" dirty="0"/>
              <a:t> (4E, </a:t>
            </a:r>
            <a:r>
              <a:rPr lang="hu-HU" dirty="0" err="1"/>
              <a:t>Schoenwolf</a:t>
            </a:r>
            <a:r>
              <a:rPr lang="hu-HU" dirty="0"/>
              <a:t>, </a:t>
            </a:r>
            <a:r>
              <a:rPr lang="hu-HU" dirty="0" err="1"/>
              <a:t>Bleyl</a:t>
            </a:r>
            <a:r>
              <a:rPr lang="hu-HU" dirty="0"/>
              <a:t>, </a:t>
            </a:r>
            <a:r>
              <a:rPr lang="hu-HU" dirty="0" err="1"/>
              <a:t>Brauer</a:t>
            </a:r>
            <a:r>
              <a:rPr lang="hu-HU" dirty="0"/>
              <a:t>, Francis-West, Churchill-Livingstone, 2009)</a:t>
            </a:r>
          </a:p>
          <a:p>
            <a:pPr eaLnBrk="1" hangingPunct="1"/>
            <a:endParaRPr lang="hu-HU" dirty="0"/>
          </a:p>
        </p:txBody>
      </p:sp>
      <p:sp>
        <p:nvSpPr>
          <p:cNvPr id="109571" name="Dia számának helye 3"/>
          <p:cNvSpPr>
            <a:spLocks noGrp="1"/>
          </p:cNvSpPr>
          <p:nvPr>
            <p:ph type="sldNum" sz="quarter" idx="5"/>
          </p:nvPr>
        </p:nvSpPr>
        <p:spPr>
          <a:noFill/>
        </p:spPr>
        <p:txBody>
          <a:bodyPr/>
          <a:lstStyle/>
          <a:p>
            <a:fld id="{A7F1ED78-0225-4896-9CF4-6E3DEA15592F}" type="slidenum">
              <a:rPr lang="hu-HU" smtClean="0"/>
              <a:pPr/>
              <a:t>32</a:t>
            </a:fld>
            <a:endParaRPr lang="hu-HU"/>
          </a:p>
        </p:txBody>
      </p:sp>
    </p:spTree>
    <p:extLst>
      <p:ext uri="{BB962C8B-B14F-4D97-AF65-F5344CB8AC3E}">
        <p14:creationId xmlns:p14="http://schemas.microsoft.com/office/powerpoint/2010/main" val="109975725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Diakép helye 1"/>
          <p:cNvSpPr>
            <a:spLocks noGrp="1" noRot="1" noChangeAspect="1"/>
          </p:cNvSpPr>
          <p:nvPr>
            <p:ph type="sldImg"/>
          </p:nvPr>
        </p:nvSpPr>
        <p:spPr>
          <a:ln/>
        </p:spPr>
      </p:sp>
      <p:sp>
        <p:nvSpPr>
          <p:cNvPr id="111618" name="Jegyzetek helye 2"/>
          <p:cNvSpPr>
            <a:spLocks noGrp="1"/>
          </p:cNvSpPr>
          <p:nvPr>
            <p:ph type="body" idx="1"/>
          </p:nvPr>
        </p:nvSpPr>
        <p:spPr>
          <a:noFill/>
          <a:ln/>
        </p:spPr>
        <p:txBody>
          <a:bodyPr/>
          <a:lstStyle/>
          <a:p>
            <a:pPr eaLnBrk="1" hangingPunct="1"/>
            <a:r>
              <a:rPr lang="hu-HU"/>
              <a:t>Larsen’s Human Embriology (4E, Schoenwolf, Bleyl, Brauer, Francis-West, Churchill-Livingstone, 2009)</a:t>
            </a:r>
          </a:p>
          <a:p>
            <a:pPr eaLnBrk="1" hangingPunct="1"/>
            <a:endParaRPr lang="hu-HU"/>
          </a:p>
        </p:txBody>
      </p:sp>
      <p:sp>
        <p:nvSpPr>
          <p:cNvPr id="111619" name="Dia számának helye 3"/>
          <p:cNvSpPr>
            <a:spLocks noGrp="1"/>
          </p:cNvSpPr>
          <p:nvPr>
            <p:ph type="sldNum" sz="quarter" idx="5"/>
          </p:nvPr>
        </p:nvSpPr>
        <p:spPr>
          <a:noFill/>
        </p:spPr>
        <p:txBody>
          <a:bodyPr/>
          <a:lstStyle/>
          <a:p>
            <a:fld id="{D193D3E9-8E69-452E-B7DB-3E2098532160}" type="slidenum">
              <a:rPr lang="hu-HU" smtClean="0"/>
              <a:pPr/>
              <a:t>33</a:t>
            </a:fld>
            <a:endParaRPr lang="hu-HU"/>
          </a:p>
        </p:txBody>
      </p:sp>
    </p:spTree>
    <p:extLst>
      <p:ext uri="{BB962C8B-B14F-4D97-AF65-F5344CB8AC3E}">
        <p14:creationId xmlns:p14="http://schemas.microsoft.com/office/powerpoint/2010/main" val="426926537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Diakép helye 1"/>
          <p:cNvSpPr>
            <a:spLocks noGrp="1" noRot="1" noChangeAspect="1"/>
          </p:cNvSpPr>
          <p:nvPr>
            <p:ph type="sldImg"/>
          </p:nvPr>
        </p:nvSpPr>
        <p:spPr>
          <a:ln/>
        </p:spPr>
      </p:sp>
      <p:sp>
        <p:nvSpPr>
          <p:cNvPr id="129026" name="Jegyzetek helye 2"/>
          <p:cNvSpPr>
            <a:spLocks noGrp="1"/>
          </p:cNvSpPr>
          <p:nvPr>
            <p:ph type="body" idx="1"/>
          </p:nvPr>
        </p:nvSpPr>
        <p:spPr>
          <a:noFill/>
          <a:ln/>
        </p:spPr>
        <p:txBody>
          <a:bodyPr/>
          <a:lstStyle/>
          <a:p>
            <a:pPr eaLnBrk="1" hangingPunct="1"/>
            <a:r>
              <a:rPr lang="hu-HU"/>
              <a:t>Larsen’s Human Embriology (4E, Schoenwolf, Bleyl, Brauer, Francis-West, Churchill-Livingstone, 2009)</a:t>
            </a:r>
          </a:p>
          <a:p>
            <a:pPr eaLnBrk="1" hangingPunct="1"/>
            <a:endParaRPr lang="hu-HU"/>
          </a:p>
        </p:txBody>
      </p:sp>
      <p:sp>
        <p:nvSpPr>
          <p:cNvPr id="129027" name="Dia számának helye 3"/>
          <p:cNvSpPr>
            <a:spLocks noGrp="1"/>
          </p:cNvSpPr>
          <p:nvPr>
            <p:ph type="sldNum" sz="quarter" idx="5"/>
          </p:nvPr>
        </p:nvSpPr>
        <p:spPr>
          <a:noFill/>
        </p:spPr>
        <p:txBody>
          <a:bodyPr/>
          <a:lstStyle/>
          <a:p>
            <a:fld id="{09CAF167-26B8-4DE6-800F-114319ACF85C}" type="slidenum">
              <a:rPr lang="hu-HU" smtClean="0"/>
              <a:pPr/>
              <a:t>34</a:t>
            </a:fld>
            <a:endParaRPr lang="hu-HU"/>
          </a:p>
        </p:txBody>
      </p:sp>
    </p:spTree>
    <p:extLst>
      <p:ext uri="{BB962C8B-B14F-4D97-AF65-F5344CB8AC3E}">
        <p14:creationId xmlns:p14="http://schemas.microsoft.com/office/powerpoint/2010/main" val="30505927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Diakép helye 1"/>
          <p:cNvSpPr>
            <a:spLocks noGrp="1" noRot="1" noChangeAspect="1"/>
          </p:cNvSpPr>
          <p:nvPr>
            <p:ph type="sldImg"/>
          </p:nvPr>
        </p:nvSpPr>
        <p:spPr>
          <a:ln/>
        </p:spPr>
      </p:sp>
      <p:sp>
        <p:nvSpPr>
          <p:cNvPr id="89090" name="Jegyzetek helye 2"/>
          <p:cNvSpPr>
            <a:spLocks noGrp="1"/>
          </p:cNvSpPr>
          <p:nvPr>
            <p:ph type="body" idx="1"/>
          </p:nvPr>
        </p:nvSpPr>
        <p:spPr>
          <a:noFill/>
          <a:ln/>
        </p:spPr>
        <p:txBody>
          <a:bodyPr/>
          <a:lstStyle/>
          <a:p>
            <a:pPr eaLnBrk="1" hangingPunct="1"/>
            <a:r>
              <a:rPr lang="hu-HU"/>
              <a:t>Larsen’s Human Embriology (4E, Schoenwolf, Bleyl, Brauer, Francis-West, Churchill-Livingstone, 2009)</a:t>
            </a:r>
          </a:p>
          <a:p>
            <a:pPr eaLnBrk="1" hangingPunct="1"/>
            <a:endParaRPr lang="hu-HU"/>
          </a:p>
        </p:txBody>
      </p:sp>
      <p:sp>
        <p:nvSpPr>
          <p:cNvPr id="89091" name="Dia számának helye 3"/>
          <p:cNvSpPr>
            <a:spLocks noGrp="1"/>
          </p:cNvSpPr>
          <p:nvPr>
            <p:ph type="sldNum" sz="quarter" idx="5"/>
          </p:nvPr>
        </p:nvSpPr>
        <p:spPr>
          <a:noFill/>
        </p:spPr>
        <p:txBody>
          <a:bodyPr/>
          <a:lstStyle/>
          <a:p>
            <a:fld id="{03A3055B-BB25-495B-9DA2-75F30B252B78}" type="slidenum">
              <a:rPr lang="hu-HU" smtClean="0"/>
              <a:pPr/>
              <a:t>35</a:t>
            </a:fld>
            <a:endParaRPr lang="hu-HU"/>
          </a:p>
        </p:txBody>
      </p:sp>
    </p:spTree>
    <p:extLst>
      <p:ext uri="{BB962C8B-B14F-4D97-AF65-F5344CB8AC3E}">
        <p14:creationId xmlns:p14="http://schemas.microsoft.com/office/powerpoint/2010/main" val="7483452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Diakép helye 1"/>
          <p:cNvSpPr>
            <a:spLocks noGrp="1" noRot="1" noChangeAspect="1"/>
          </p:cNvSpPr>
          <p:nvPr>
            <p:ph type="sldImg"/>
          </p:nvPr>
        </p:nvSpPr>
        <p:spPr>
          <a:ln/>
        </p:spPr>
      </p:sp>
      <p:sp>
        <p:nvSpPr>
          <p:cNvPr id="18434" name="Jegyzetek helye 2"/>
          <p:cNvSpPr>
            <a:spLocks noGrp="1"/>
          </p:cNvSpPr>
          <p:nvPr>
            <p:ph type="body" idx="1"/>
          </p:nvPr>
        </p:nvSpPr>
        <p:spPr>
          <a:noFill/>
          <a:ln/>
        </p:spPr>
        <p:txBody>
          <a:bodyPr/>
          <a:lstStyle/>
          <a:p>
            <a:pPr eaLnBrk="1" hangingPunct="1"/>
            <a:r>
              <a:rPr lang="hu-HU"/>
              <a:t>Larsen’s Human Embriology (4E, Schoenwolf, Bleyl, Brauer, Francis-West, Churchill-Livingstone, 2009)</a:t>
            </a:r>
          </a:p>
          <a:p>
            <a:pPr eaLnBrk="1" hangingPunct="1"/>
            <a:endParaRPr lang="hu-HU"/>
          </a:p>
        </p:txBody>
      </p:sp>
      <p:sp>
        <p:nvSpPr>
          <p:cNvPr id="18435" name="Dia számának helye 3"/>
          <p:cNvSpPr>
            <a:spLocks noGrp="1"/>
          </p:cNvSpPr>
          <p:nvPr>
            <p:ph type="sldNum" sz="quarter" idx="5"/>
          </p:nvPr>
        </p:nvSpPr>
        <p:spPr>
          <a:noFill/>
        </p:spPr>
        <p:txBody>
          <a:bodyPr/>
          <a:lstStyle/>
          <a:p>
            <a:fld id="{BDBFA710-1C61-4453-96DB-98A8669B4BE7}" type="slidenum">
              <a:rPr lang="hu-HU" smtClean="0"/>
              <a:pPr/>
              <a:t>3</a:t>
            </a:fld>
            <a:endParaRPr lang="hu-HU"/>
          </a:p>
        </p:txBody>
      </p:sp>
    </p:spTree>
    <p:extLst>
      <p:ext uri="{BB962C8B-B14F-4D97-AF65-F5344CB8AC3E}">
        <p14:creationId xmlns:p14="http://schemas.microsoft.com/office/powerpoint/2010/main" val="429159443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Diakép helye 1"/>
          <p:cNvSpPr>
            <a:spLocks noGrp="1" noRot="1" noChangeAspect="1"/>
          </p:cNvSpPr>
          <p:nvPr>
            <p:ph type="sldImg"/>
          </p:nvPr>
        </p:nvSpPr>
        <p:spPr>
          <a:ln/>
        </p:spPr>
      </p:sp>
      <p:sp>
        <p:nvSpPr>
          <p:cNvPr id="113666" name="Jegyzetek helye 2"/>
          <p:cNvSpPr>
            <a:spLocks noGrp="1"/>
          </p:cNvSpPr>
          <p:nvPr>
            <p:ph type="body" idx="1"/>
          </p:nvPr>
        </p:nvSpPr>
        <p:spPr>
          <a:noFill/>
          <a:ln/>
        </p:spPr>
        <p:txBody>
          <a:bodyPr/>
          <a:lstStyle/>
          <a:p>
            <a:pPr eaLnBrk="1" hangingPunct="1"/>
            <a:r>
              <a:rPr lang="hu-HU"/>
              <a:t>Larsen’s Human Embriology (4E, Schoenwolf, Bleyl, Brauer, Francis-West, Churchill-Livingstone, 2009)</a:t>
            </a:r>
          </a:p>
          <a:p>
            <a:pPr eaLnBrk="1" hangingPunct="1"/>
            <a:endParaRPr lang="hu-HU"/>
          </a:p>
        </p:txBody>
      </p:sp>
      <p:sp>
        <p:nvSpPr>
          <p:cNvPr id="113667" name="Dia számának helye 3"/>
          <p:cNvSpPr>
            <a:spLocks noGrp="1"/>
          </p:cNvSpPr>
          <p:nvPr>
            <p:ph type="sldNum" sz="quarter" idx="5"/>
          </p:nvPr>
        </p:nvSpPr>
        <p:spPr>
          <a:noFill/>
        </p:spPr>
        <p:txBody>
          <a:bodyPr/>
          <a:lstStyle/>
          <a:p>
            <a:fld id="{623663A8-A430-4D75-9107-F2A18D770EEB}" type="slidenum">
              <a:rPr lang="hu-HU" smtClean="0"/>
              <a:pPr/>
              <a:t>36</a:t>
            </a:fld>
            <a:endParaRPr lang="hu-HU"/>
          </a:p>
        </p:txBody>
      </p:sp>
    </p:spTree>
    <p:extLst>
      <p:ext uri="{BB962C8B-B14F-4D97-AF65-F5344CB8AC3E}">
        <p14:creationId xmlns:p14="http://schemas.microsoft.com/office/powerpoint/2010/main" val="129867980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5650" name="Rectangle 7"/>
          <p:cNvSpPr>
            <a:spLocks noGrp="1" noChangeArrowheads="1"/>
          </p:cNvSpPr>
          <p:nvPr>
            <p:ph type="sldNum" sz="quarter" idx="5"/>
          </p:nvPr>
        </p:nvSpPr>
        <p:spPr>
          <a:noFill/>
        </p:spPr>
        <p:txBody>
          <a:bodyPr/>
          <a:lstStyle/>
          <a:p>
            <a:fld id="{6958C13D-0336-4569-8649-AFBC5194D332}" type="slidenum">
              <a:rPr lang="hu-HU" smtClean="0"/>
              <a:pPr/>
              <a:t>37</a:t>
            </a:fld>
            <a:endParaRPr lang="hu-HU"/>
          </a:p>
        </p:txBody>
      </p:sp>
      <p:sp>
        <p:nvSpPr>
          <p:cNvPr id="155651" name="Text Box 1"/>
          <p:cNvSpPr txBox="1">
            <a:spLocks noChangeArrowheads="1"/>
          </p:cNvSpPr>
          <p:nvPr/>
        </p:nvSpPr>
        <p:spPr bwMode="auto">
          <a:xfrm>
            <a:off x="1400175" y="914400"/>
            <a:ext cx="4056063" cy="3135313"/>
          </a:xfrm>
          <a:prstGeom prst="rect">
            <a:avLst/>
          </a:prstGeom>
          <a:solidFill>
            <a:srgbClr val="FFFFFF"/>
          </a:solidFill>
          <a:ln w="9525">
            <a:solidFill>
              <a:srgbClr val="000000"/>
            </a:solidFill>
            <a:miter lim="800000"/>
            <a:headEnd/>
            <a:tailEnd/>
          </a:ln>
        </p:spPr>
        <p:txBody>
          <a:bodyPr wrap="none" lIns="82058" tIns="41029" rIns="82058" bIns="41029" anchor="ctr"/>
          <a:lstStyle/>
          <a:p>
            <a:endParaRPr lang="hu-HU"/>
          </a:p>
        </p:txBody>
      </p:sp>
      <p:sp>
        <p:nvSpPr>
          <p:cNvPr id="155652" name="Text Box 2"/>
          <p:cNvSpPr>
            <a:spLocks noGrp="1" noChangeArrowheads="1"/>
          </p:cNvSpPr>
          <p:nvPr>
            <p:ph type="body"/>
          </p:nvPr>
        </p:nvSpPr>
        <p:spPr>
          <a:xfrm>
            <a:off x="1046163" y="4352925"/>
            <a:ext cx="4770437" cy="3478213"/>
          </a:xfrm>
          <a:noFill/>
          <a:ln/>
        </p:spPr>
        <p:txBody>
          <a:bodyPr/>
          <a:lstStyle/>
          <a:p>
            <a:pPr marL="76200" indent="-76200" eaLnBrk="1" hangingPunct="1">
              <a:lnSpc>
                <a:spcPct val="93000"/>
              </a:lnSpc>
              <a:spcBef>
                <a:spcPct val="0"/>
              </a:spcBef>
              <a:buSzPct val="45000"/>
              <a:tabLst>
                <a:tab pos="649288" algn="l"/>
                <a:tab pos="1298575" algn="l"/>
                <a:tab pos="1947863" algn="l"/>
                <a:tab pos="2597150" algn="l"/>
                <a:tab pos="3248025" algn="l"/>
                <a:tab pos="3897313" algn="l"/>
                <a:tab pos="4546600" algn="l"/>
              </a:tabLst>
            </a:pPr>
            <a:r>
              <a:rPr lang="en-GB"/>
              <a:t>—30-year-old woman with annular pancreas and agenesis of dorsal pancreas associated with polysplenia syndrome. Axial true fast imaging with steady-state free precession (FISP) MR image (TR/TE, 5.5/2.4; field of view, 308 × 380 mm; slice thickness, 5 mm) reveals annular pancreas (white arrowheads) completely encircling descending portion of duodenum (black arrowheads). Note annular pancreatic duct (arrow) and left-sided inferior vena cava (IVC).</a:t>
            </a:r>
          </a:p>
        </p:txBody>
      </p:sp>
    </p:spTree>
    <p:extLst>
      <p:ext uri="{BB962C8B-B14F-4D97-AF65-F5344CB8AC3E}">
        <p14:creationId xmlns:p14="http://schemas.microsoft.com/office/powerpoint/2010/main" val="202027291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Diakép helye 1"/>
          <p:cNvSpPr>
            <a:spLocks noGrp="1" noRot="1" noChangeAspect="1"/>
          </p:cNvSpPr>
          <p:nvPr>
            <p:ph type="sldImg"/>
          </p:nvPr>
        </p:nvSpPr>
        <p:spPr>
          <a:ln/>
        </p:spPr>
      </p:sp>
      <p:sp>
        <p:nvSpPr>
          <p:cNvPr id="87042" name="Jegyzetek helye 2"/>
          <p:cNvSpPr>
            <a:spLocks noGrp="1"/>
          </p:cNvSpPr>
          <p:nvPr>
            <p:ph type="body" idx="1"/>
          </p:nvPr>
        </p:nvSpPr>
        <p:spPr>
          <a:noFill/>
          <a:ln/>
        </p:spPr>
        <p:txBody>
          <a:bodyPr/>
          <a:lstStyle/>
          <a:p>
            <a:pPr eaLnBrk="1" hangingPunct="1"/>
            <a:r>
              <a:rPr lang="hu-HU"/>
              <a:t>Larsen’s Human Embriology (4E, Schoenwolf, Bleyl, Brauer, Francis-West, Churchill-Livingstone, 2009)</a:t>
            </a:r>
          </a:p>
          <a:p>
            <a:pPr eaLnBrk="1" hangingPunct="1"/>
            <a:endParaRPr lang="hu-HU"/>
          </a:p>
        </p:txBody>
      </p:sp>
      <p:sp>
        <p:nvSpPr>
          <p:cNvPr id="87043" name="Dia számának helye 3"/>
          <p:cNvSpPr>
            <a:spLocks noGrp="1"/>
          </p:cNvSpPr>
          <p:nvPr>
            <p:ph type="sldNum" sz="quarter" idx="5"/>
          </p:nvPr>
        </p:nvSpPr>
        <p:spPr>
          <a:noFill/>
        </p:spPr>
        <p:txBody>
          <a:bodyPr/>
          <a:lstStyle/>
          <a:p>
            <a:fld id="{D8792E9F-968B-43EA-AAD5-375AF0C8BD8F}" type="slidenum">
              <a:rPr lang="hu-HU" smtClean="0"/>
              <a:pPr/>
              <a:t>40</a:t>
            </a:fld>
            <a:endParaRPr lang="hu-HU"/>
          </a:p>
        </p:txBody>
      </p:sp>
    </p:spTree>
    <p:extLst>
      <p:ext uri="{BB962C8B-B14F-4D97-AF65-F5344CB8AC3E}">
        <p14:creationId xmlns:p14="http://schemas.microsoft.com/office/powerpoint/2010/main" val="36108442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Diakép helye 1"/>
          <p:cNvSpPr>
            <a:spLocks noGrp="1" noRot="1" noChangeAspect="1"/>
          </p:cNvSpPr>
          <p:nvPr>
            <p:ph type="sldImg"/>
          </p:nvPr>
        </p:nvSpPr>
        <p:spPr>
          <a:ln/>
        </p:spPr>
      </p:sp>
      <p:sp>
        <p:nvSpPr>
          <p:cNvPr id="107522" name="Jegyzetek helye 2"/>
          <p:cNvSpPr>
            <a:spLocks noGrp="1"/>
          </p:cNvSpPr>
          <p:nvPr>
            <p:ph type="body" idx="1"/>
          </p:nvPr>
        </p:nvSpPr>
        <p:spPr>
          <a:noFill/>
          <a:ln/>
        </p:spPr>
        <p:txBody>
          <a:bodyPr/>
          <a:lstStyle/>
          <a:p>
            <a:pPr eaLnBrk="1" hangingPunct="1"/>
            <a:r>
              <a:rPr lang="hu-HU"/>
              <a:t>E. Blechschmidt The stages of human development before birth, Karger, 1961</a:t>
            </a:r>
          </a:p>
          <a:p>
            <a:pPr eaLnBrk="1" hangingPunct="1"/>
            <a:endParaRPr lang="hu-HU"/>
          </a:p>
        </p:txBody>
      </p:sp>
      <p:sp>
        <p:nvSpPr>
          <p:cNvPr id="107523" name="Dia számának helye 3"/>
          <p:cNvSpPr>
            <a:spLocks noGrp="1"/>
          </p:cNvSpPr>
          <p:nvPr>
            <p:ph type="sldNum" sz="quarter" idx="5"/>
          </p:nvPr>
        </p:nvSpPr>
        <p:spPr>
          <a:noFill/>
        </p:spPr>
        <p:txBody>
          <a:bodyPr/>
          <a:lstStyle/>
          <a:p>
            <a:fld id="{63AD8BF7-F65C-440E-8156-A49103563826}" type="slidenum">
              <a:rPr lang="hu-HU" smtClean="0"/>
              <a:pPr/>
              <a:t>42</a:t>
            </a:fld>
            <a:endParaRPr lang="hu-HU"/>
          </a:p>
        </p:txBody>
      </p:sp>
    </p:spTree>
    <p:extLst>
      <p:ext uri="{BB962C8B-B14F-4D97-AF65-F5344CB8AC3E}">
        <p14:creationId xmlns:p14="http://schemas.microsoft.com/office/powerpoint/2010/main" val="360387324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Rectangle 2"/>
          <p:cNvSpPr>
            <a:spLocks noGrp="1" noRot="1" noChangeAspect="1" noChangeArrowheads="1" noTextEdit="1"/>
          </p:cNvSpPr>
          <p:nvPr>
            <p:ph type="sldImg"/>
          </p:nvPr>
        </p:nvSpPr>
        <p:spPr>
          <a:ln/>
        </p:spPr>
      </p:sp>
      <p:sp>
        <p:nvSpPr>
          <p:cNvPr id="131074" name="Rectangle 3"/>
          <p:cNvSpPr>
            <a:spLocks noGrp="1" noChangeArrowheads="1"/>
          </p:cNvSpPr>
          <p:nvPr>
            <p:ph type="body" idx="1"/>
          </p:nvPr>
        </p:nvSpPr>
        <p:spPr>
          <a:noFill/>
          <a:ln/>
        </p:spPr>
        <p:txBody>
          <a:bodyPr/>
          <a:lstStyle/>
          <a:p>
            <a:r>
              <a:rPr lang="hu-HU"/>
              <a:t>Schematic representation of the differentiation of the gut wall along the radial axis. Studies suggest that Shh emanating from the endoderm inhibits the expression of Smap (Smooth muscle activating protein) in the adjacent mesoderm, thereby restricting smooth muscle tunic formation to the outermost radial axis of the gut tube. As a consequence, the mesoderm nearest the endoderm forms lamina propria and submucosa. Bmp4, induced by Shh</a:t>
            </a:r>
          </a:p>
          <a:p>
            <a:r>
              <a:rPr lang="hu-HU"/>
              <a:t>within the lamina propria and submucosa, limits enteric neuronal cell differentiation to the outer region of the gut wall.</a:t>
            </a:r>
          </a:p>
          <a:p>
            <a:endParaRPr lang="hu-HU"/>
          </a:p>
          <a:p>
            <a:pPr eaLnBrk="1" hangingPunct="1"/>
            <a:r>
              <a:rPr lang="hu-HU"/>
              <a:t>Larsen’s Human Embriology (4E, Schoenwolf, Bleyl, Brauer, Francis-West, Churchill-Livingstone, 2009)</a:t>
            </a:r>
          </a:p>
          <a:p>
            <a:endParaRPr lang="hu-HU"/>
          </a:p>
        </p:txBody>
      </p:sp>
    </p:spTree>
    <p:extLst>
      <p:ext uri="{BB962C8B-B14F-4D97-AF65-F5344CB8AC3E}">
        <p14:creationId xmlns:p14="http://schemas.microsoft.com/office/powerpoint/2010/main" val="389023516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Diakép helye 1"/>
          <p:cNvSpPr>
            <a:spLocks noGrp="1" noRot="1" noChangeAspect="1"/>
          </p:cNvSpPr>
          <p:nvPr>
            <p:ph type="sldImg"/>
          </p:nvPr>
        </p:nvSpPr>
        <p:spPr>
          <a:ln/>
        </p:spPr>
      </p:sp>
      <p:sp>
        <p:nvSpPr>
          <p:cNvPr id="116738" name="Jegyzetek helye 2"/>
          <p:cNvSpPr>
            <a:spLocks noGrp="1"/>
          </p:cNvSpPr>
          <p:nvPr>
            <p:ph type="body" idx="1"/>
          </p:nvPr>
        </p:nvSpPr>
        <p:spPr>
          <a:noFill/>
          <a:ln/>
        </p:spPr>
        <p:txBody>
          <a:bodyPr/>
          <a:lstStyle/>
          <a:p>
            <a:pPr eaLnBrk="1" hangingPunct="1"/>
            <a:r>
              <a:rPr lang="hu-HU"/>
              <a:t>de Santa Barbara, </a:t>
            </a:r>
            <a:r>
              <a:rPr lang="en-US"/>
              <a:t>CMLS, Cell. Mol. Life Sci. 60 (2003) 1322–1332</a:t>
            </a:r>
            <a:endParaRPr lang="hu-HU"/>
          </a:p>
        </p:txBody>
      </p:sp>
      <p:sp>
        <p:nvSpPr>
          <p:cNvPr id="116739" name="Dia számának helye 3"/>
          <p:cNvSpPr>
            <a:spLocks noGrp="1"/>
          </p:cNvSpPr>
          <p:nvPr>
            <p:ph type="sldNum" sz="quarter" idx="5"/>
          </p:nvPr>
        </p:nvSpPr>
        <p:spPr>
          <a:noFill/>
        </p:spPr>
        <p:txBody>
          <a:bodyPr/>
          <a:lstStyle/>
          <a:p>
            <a:fld id="{E6BD814A-1861-4E25-B404-7B684D79D059}" type="slidenum">
              <a:rPr lang="hu-HU" smtClean="0"/>
              <a:pPr/>
              <a:t>45</a:t>
            </a:fld>
            <a:endParaRPr lang="hu-HU"/>
          </a:p>
        </p:txBody>
      </p:sp>
    </p:spTree>
    <p:extLst>
      <p:ext uri="{BB962C8B-B14F-4D97-AF65-F5344CB8AC3E}">
        <p14:creationId xmlns:p14="http://schemas.microsoft.com/office/powerpoint/2010/main" val="175341859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Rectangle 2"/>
          <p:cNvSpPr>
            <a:spLocks noGrp="1" noRot="1" noChangeAspect="1" noChangeArrowheads="1" noTextEdit="1"/>
          </p:cNvSpPr>
          <p:nvPr>
            <p:ph type="sldImg"/>
          </p:nvPr>
        </p:nvSpPr>
        <p:spPr>
          <a:ln/>
        </p:spPr>
      </p:sp>
      <p:sp>
        <p:nvSpPr>
          <p:cNvPr id="120834" name="Rectangle 3"/>
          <p:cNvSpPr>
            <a:spLocks noGrp="1" noChangeArrowheads="1"/>
          </p:cNvSpPr>
          <p:nvPr>
            <p:ph type="body" idx="1"/>
          </p:nvPr>
        </p:nvSpPr>
        <p:spPr>
          <a:noFill/>
          <a:ln/>
        </p:spPr>
        <p:txBody>
          <a:bodyPr/>
          <a:lstStyle/>
          <a:p>
            <a:pPr eaLnBrk="1" hangingPunct="1"/>
            <a:r>
              <a:rPr lang="hu-HU"/>
              <a:t>Larsen’s Human Embriology (4E, Schoenwolf, Bleyl, Brauer, Francis-West, Churchill-Livingstone, 2009)</a:t>
            </a:r>
          </a:p>
          <a:p>
            <a:endParaRPr lang="hu-HU"/>
          </a:p>
        </p:txBody>
      </p:sp>
    </p:spTree>
    <p:extLst>
      <p:ext uri="{BB962C8B-B14F-4D97-AF65-F5344CB8AC3E}">
        <p14:creationId xmlns:p14="http://schemas.microsoft.com/office/powerpoint/2010/main" val="402152015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Rectangle 2"/>
          <p:cNvSpPr>
            <a:spLocks noGrp="1" noRot="1" noChangeAspect="1" noChangeArrowheads="1" noTextEdit="1"/>
          </p:cNvSpPr>
          <p:nvPr>
            <p:ph type="sldImg"/>
          </p:nvPr>
        </p:nvSpPr>
        <p:spPr>
          <a:ln/>
        </p:spPr>
      </p:sp>
      <p:sp>
        <p:nvSpPr>
          <p:cNvPr id="118786" name="Rectangle 3"/>
          <p:cNvSpPr>
            <a:spLocks noGrp="1" noChangeArrowheads="1"/>
          </p:cNvSpPr>
          <p:nvPr>
            <p:ph type="body" idx="1"/>
          </p:nvPr>
        </p:nvSpPr>
        <p:spPr>
          <a:noFill/>
          <a:ln/>
        </p:spPr>
        <p:txBody>
          <a:bodyPr/>
          <a:lstStyle/>
          <a:p>
            <a:r>
              <a:rPr lang="hu-HU"/>
              <a:t>Cytodifferentiation of the endodermal epithelium of the small intestines. Epithelial cells of the gastrointestinal tract undergo rapid turnover and must be replaced by stem cells. These stem cells produce the progenitors for enterocytes, enteroendocrine cells, Paneth cells, and goblet cells. Enterocytic, goblet, and enteroendocrine cells continue to proliferate, differentiate, and mature while migrating up the villus, where they are shed into the lumen at the tip. Paneth cells reside at the base of the crypt. In the small intestines, the stem cells reside in the region about the 4th cell position from the base of the crypt because Paneth cells occupy the base. Committed progenitor cells differentiate near the crypt/villus border and migrate toward the villus tips (or in the case of Paneth cells toward the bottom of the crypt). Hence, various stages in the life of a gastrointestinal epithelial cell are arranged along the radial (crypt-to-villus) axis of the gut.</a:t>
            </a:r>
          </a:p>
          <a:p>
            <a:endParaRPr lang="hu-HU"/>
          </a:p>
          <a:p>
            <a:pPr eaLnBrk="1" hangingPunct="1"/>
            <a:r>
              <a:rPr lang="hu-HU"/>
              <a:t>Larsen’s Human Embriology (4E, Schoenwolf, Bleyl, Brauer, Francis-West, Churchill-Livingstone, 2009)</a:t>
            </a:r>
          </a:p>
          <a:p>
            <a:endParaRPr lang="hu-HU"/>
          </a:p>
        </p:txBody>
      </p:sp>
    </p:spTree>
    <p:extLst>
      <p:ext uri="{BB962C8B-B14F-4D97-AF65-F5344CB8AC3E}">
        <p14:creationId xmlns:p14="http://schemas.microsoft.com/office/powerpoint/2010/main" val="281173997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r>
              <a:rPr lang="hu-HU" dirty="0" err="1"/>
              <a:t>Sheaffer</a:t>
            </a:r>
            <a:r>
              <a:rPr lang="hu-HU" dirty="0"/>
              <a:t> CHS </a:t>
            </a:r>
            <a:r>
              <a:rPr lang="hu-HU" dirty="0" err="1"/>
              <a:t>Lab</a:t>
            </a:r>
            <a:r>
              <a:rPr lang="hu-HU" baseline="0"/>
              <a:t> Press 2012</a:t>
            </a:r>
            <a:endParaRPr lang="de-DE"/>
          </a:p>
        </p:txBody>
      </p:sp>
      <p:sp>
        <p:nvSpPr>
          <p:cNvPr id="4" name="Dia számának helye 3"/>
          <p:cNvSpPr>
            <a:spLocks noGrp="1"/>
          </p:cNvSpPr>
          <p:nvPr>
            <p:ph type="sldNum" sz="quarter" idx="10"/>
          </p:nvPr>
        </p:nvSpPr>
        <p:spPr/>
        <p:txBody>
          <a:bodyPr/>
          <a:lstStyle/>
          <a:p>
            <a:pPr>
              <a:defRPr/>
            </a:pPr>
            <a:fld id="{CEAD3319-DE0C-453B-912B-4B095AED5F04}" type="slidenum">
              <a:rPr lang="hu-HU" smtClean="0"/>
              <a:pPr>
                <a:defRPr/>
              </a:pPr>
              <a:t>48</a:t>
            </a:fld>
            <a:endParaRPr lang="hu-HU" dirty="0"/>
          </a:p>
        </p:txBody>
      </p:sp>
    </p:spTree>
    <p:extLst>
      <p:ext uri="{BB962C8B-B14F-4D97-AF65-F5344CB8AC3E}">
        <p14:creationId xmlns:p14="http://schemas.microsoft.com/office/powerpoint/2010/main" val="248897015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Diakép hely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0659" name="Jegyzetek helye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hu-HU" altLang="hu-HU"/>
              <a:t>Buske, Biochem Soc Transactions 2014</a:t>
            </a:r>
            <a:endParaRPr lang="de-DE" altLang="hu-HU"/>
          </a:p>
        </p:txBody>
      </p:sp>
      <p:sp>
        <p:nvSpPr>
          <p:cNvPr id="70660" name="Dia számának hely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ACCA9494-74DC-4E78-B8BB-47883028FAA5}" type="slidenum">
              <a:rPr lang="hu-HU" altLang="hu-HU" sz="1200" smtClean="0"/>
              <a:pPr/>
              <a:t>49</a:t>
            </a:fld>
            <a:endParaRPr lang="hu-HU" altLang="hu-HU" sz="1200"/>
          </a:p>
        </p:txBody>
      </p:sp>
    </p:spTree>
    <p:extLst>
      <p:ext uri="{BB962C8B-B14F-4D97-AF65-F5344CB8AC3E}">
        <p14:creationId xmlns:p14="http://schemas.microsoft.com/office/powerpoint/2010/main" val="9282995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Diakép helye 1"/>
          <p:cNvSpPr>
            <a:spLocks noGrp="1" noRot="1" noChangeAspect="1"/>
          </p:cNvSpPr>
          <p:nvPr>
            <p:ph type="sldImg"/>
          </p:nvPr>
        </p:nvSpPr>
        <p:spPr>
          <a:ln/>
        </p:spPr>
      </p:sp>
      <p:sp>
        <p:nvSpPr>
          <p:cNvPr id="87042" name="Jegyzetek helye 2"/>
          <p:cNvSpPr>
            <a:spLocks noGrp="1"/>
          </p:cNvSpPr>
          <p:nvPr>
            <p:ph type="body" idx="1"/>
          </p:nvPr>
        </p:nvSpPr>
        <p:spPr>
          <a:noFill/>
          <a:ln/>
        </p:spPr>
        <p:txBody>
          <a:bodyPr/>
          <a:lstStyle/>
          <a:p>
            <a:pPr eaLnBrk="1" hangingPunct="1"/>
            <a:r>
              <a:rPr lang="hu-HU"/>
              <a:t>Larsen’s Human Embriology (4E, Schoenwolf, Bleyl, Brauer, Francis-West, Churchill-Livingstone, 2009)</a:t>
            </a:r>
          </a:p>
          <a:p>
            <a:pPr eaLnBrk="1" hangingPunct="1"/>
            <a:endParaRPr lang="hu-HU"/>
          </a:p>
        </p:txBody>
      </p:sp>
      <p:sp>
        <p:nvSpPr>
          <p:cNvPr id="87043" name="Dia számának helye 3"/>
          <p:cNvSpPr>
            <a:spLocks noGrp="1"/>
          </p:cNvSpPr>
          <p:nvPr>
            <p:ph type="sldNum" sz="quarter" idx="5"/>
          </p:nvPr>
        </p:nvSpPr>
        <p:spPr>
          <a:noFill/>
        </p:spPr>
        <p:txBody>
          <a:bodyPr/>
          <a:lstStyle/>
          <a:p>
            <a:fld id="{D8792E9F-968B-43EA-AAD5-375AF0C8BD8F}" type="slidenum">
              <a:rPr lang="hu-HU" smtClean="0"/>
              <a:pPr/>
              <a:t>5</a:t>
            </a:fld>
            <a:endParaRPr lang="hu-HU"/>
          </a:p>
        </p:txBody>
      </p:sp>
    </p:spTree>
    <p:extLst>
      <p:ext uri="{BB962C8B-B14F-4D97-AF65-F5344CB8AC3E}">
        <p14:creationId xmlns:p14="http://schemas.microsoft.com/office/powerpoint/2010/main" val="142914214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5" name="Rectangle 7"/>
          <p:cNvSpPr>
            <a:spLocks noGrp="1" noChangeArrowheads="1"/>
          </p:cNvSpPr>
          <p:nvPr>
            <p:ph type="sldNum" sz="quarter" idx="5"/>
          </p:nvPr>
        </p:nvSpPr>
        <p:spPr>
          <a:noFill/>
        </p:spPr>
        <p:txBody>
          <a:bodyPr/>
          <a:lstStyle/>
          <a:p>
            <a:fld id="{5787F14F-1D29-4312-A7BB-4167438D1E33}" type="slidenum">
              <a:rPr lang="hu-HU" smtClean="0"/>
              <a:pPr/>
              <a:t>60</a:t>
            </a:fld>
            <a:endParaRPr lang="hu-HU"/>
          </a:p>
        </p:txBody>
      </p:sp>
      <p:sp>
        <p:nvSpPr>
          <p:cNvPr id="169986" name="Rectangle 2"/>
          <p:cNvSpPr>
            <a:spLocks noGrp="1" noRot="1" noChangeAspect="1" noChangeArrowheads="1" noTextEdit="1"/>
          </p:cNvSpPr>
          <p:nvPr>
            <p:ph type="sldImg"/>
          </p:nvPr>
        </p:nvSpPr>
        <p:spPr>
          <a:ln/>
        </p:spPr>
      </p:sp>
      <p:sp>
        <p:nvSpPr>
          <p:cNvPr id="169987" name="Rectangle 3"/>
          <p:cNvSpPr>
            <a:spLocks noGrp="1" noChangeArrowheads="1"/>
          </p:cNvSpPr>
          <p:nvPr>
            <p:ph type="body" idx="1"/>
          </p:nvPr>
        </p:nvSpPr>
        <p:spPr>
          <a:noFill/>
          <a:ln/>
        </p:spPr>
        <p:txBody>
          <a:bodyPr/>
          <a:lstStyle/>
          <a:p>
            <a:pPr eaLnBrk="1" hangingPunct="1"/>
            <a:r>
              <a:rPr lang="hu-HU" b="1"/>
              <a:t>(b) </a:t>
            </a:r>
            <a:r>
              <a:rPr lang="hu-HU"/>
              <a:t>Image from a small bowel follow-through</a:t>
            </a:r>
          </a:p>
          <a:p>
            <a:pPr eaLnBrk="1" hangingPunct="1"/>
            <a:r>
              <a:rPr lang="hu-HU"/>
              <a:t>study in an 11-year-old girl with abdominal pain and anemia shows an elongated Meckel diverticulum extending</a:t>
            </a:r>
          </a:p>
          <a:p>
            <a:pPr eaLnBrk="1" hangingPunct="1"/>
            <a:r>
              <a:rPr lang="hu-HU"/>
              <a:t>from the antimesenteric border of the distal ileum. The neck of the diverticulum is narrow (arrow). (Fig 9b</a:t>
            </a:r>
          </a:p>
          <a:p>
            <a:pPr eaLnBrk="1" hangingPunct="1"/>
            <a:r>
              <a:rPr lang="hu-HU"/>
              <a:t>courtesy of William M. Thompson, MD, Duke University, Durham, NC.)</a:t>
            </a:r>
          </a:p>
        </p:txBody>
      </p:sp>
    </p:spTree>
    <p:extLst>
      <p:ext uri="{BB962C8B-B14F-4D97-AF65-F5344CB8AC3E}">
        <p14:creationId xmlns:p14="http://schemas.microsoft.com/office/powerpoint/2010/main" val="395283062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3" name="Rectangle 7"/>
          <p:cNvSpPr>
            <a:spLocks noGrp="1" noChangeArrowheads="1"/>
          </p:cNvSpPr>
          <p:nvPr>
            <p:ph type="sldNum" sz="quarter" idx="5"/>
          </p:nvPr>
        </p:nvSpPr>
        <p:spPr>
          <a:noFill/>
        </p:spPr>
        <p:txBody>
          <a:bodyPr/>
          <a:lstStyle/>
          <a:p>
            <a:fld id="{A63D1066-E02F-47B3-84A8-8706DDC49028}" type="slidenum">
              <a:rPr lang="hu-HU" smtClean="0"/>
              <a:pPr/>
              <a:t>61</a:t>
            </a:fld>
            <a:endParaRPr lang="hu-HU"/>
          </a:p>
        </p:txBody>
      </p:sp>
      <p:sp>
        <p:nvSpPr>
          <p:cNvPr id="172034" name="Rectangle 2"/>
          <p:cNvSpPr>
            <a:spLocks noGrp="1" noRot="1" noChangeAspect="1" noChangeArrowheads="1" noTextEdit="1"/>
          </p:cNvSpPr>
          <p:nvPr>
            <p:ph type="sldImg"/>
          </p:nvPr>
        </p:nvSpPr>
        <p:spPr>
          <a:ln/>
        </p:spPr>
      </p:sp>
      <p:sp>
        <p:nvSpPr>
          <p:cNvPr id="172035" name="Rectangle 3"/>
          <p:cNvSpPr>
            <a:spLocks noGrp="1" noChangeArrowheads="1"/>
          </p:cNvSpPr>
          <p:nvPr>
            <p:ph type="body" idx="1"/>
          </p:nvPr>
        </p:nvSpPr>
        <p:spPr>
          <a:noFill/>
          <a:ln/>
        </p:spPr>
        <p:txBody>
          <a:bodyPr/>
          <a:lstStyle/>
          <a:p>
            <a:pPr eaLnBrk="1" hangingPunct="1"/>
            <a:r>
              <a:rPr lang="hu-HU" b="1"/>
              <a:t>(a) </a:t>
            </a:r>
            <a:r>
              <a:rPr lang="hu-HU"/>
              <a:t>Intraoperative photograph of a 19-year-old man who presented with gastrointestinal bleeding shows</a:t>
            </a:r>
          </a:p>
          <a:p>
            <a:pPr eaLnBrk="1" hangingPunct="1"/>
            <a:r>
              <a:rPr lang="hu-HU"/>
              <a:t>the serosal surface of a 4.0  2.5-cm Meckel diverticulum (</a:t>
            </a:r>
            <a:r>
              <a:rPr lang="hu-HU" i="1"/>
              <a:t>M</a:t>
            </a:r>
            <a:r>
              <a:rPr lang="hu-HU"/>
              <a:t>) located on the antimesenteric side of the ileum.</a:t>
            </a:r>
          </a:p>
          <a:p>
            <a:pPr eaLnBrk="1" hangingPunct="1"/>
            <a:r>
              <a:rPr lang="hu-HU" b="1"/>
              <a:t>(b) </a:t>
            </a:r>
            <a:r>
              <a:rPr lang="hu-HU"/>
              <a:t>Intraoperative photograph of the serosal surface of the distal ileum in a 44-year-old woman with guaiac-positive</a:t>
            </a:r>
          </a:p>
          <a:p>
            <a:pPr eaLnBrk="1" hangingPunct="1"/>
            <a:r>
              <a:rPr lang="hu-HU"/>
              <a:t>stools and anemia shows a 1-cm diverticulum on the antimesenteric border.</a:t>
            </a:r>
          </a:p>
        </p:txBody>
      </p:sp>
    </p:spTree>
    <p:extLst>
      <p:ext uri="{BB962C8B-B14F-4D97-AF65-F5344CB8AC3E}">
        <p14:creationId xmlns:p14="http://schemas.microsoft.com/office/powerpoint/2010/main" val="209308941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1" name="Rectangle 7"/>
          <p:cNvSpPr>
            <a:spLocks noGrp="1" noChangeArrowheads="1"/>
          </p:cNvSpPr>
          <p:nvPr>
            <p:ph type="sldNum" sz="quarter" idx="5"/>
          </p:nvPr>
        </p:nvSpPr>
        <p:spPr>
          <a:noFill/>
        </p:spPr>
        <p:txBody>
          <a:bodyPr/>
          <a:lstStyle/>
          <a:p>
            <a:fld id="{9D23B2E5-8A97-4179-81E1-E50B353F48FA}" type="slidenum">
              <a:rPr lang="hu-HU" smtClean="0"/>
              <a:pPr/>
              <a:t>63</a:t>
            </a:fld>
            <a:endParaRPr lang="hu-HU"/>
          </a:p>
        </p:txBody>
      </p:sp>
      <p:sp>
        <p:nvSpPr>
          <p:cNvPr id="174082" name="Rectangle 2"/>
          <p:cNvSpPr>
            <a:spLocks noGrp="1" noRot="1" noChangeAspect="1" noChangeArrowheads="1" noTextEdit="1"/>
          </p:cNvSpPr>
          <p:nvPr>
            <p:ph type="sldImg"/>
          </p:nvPr>
        </p:nvSpPr>
        <p:spPr>
          <a:ln/>
        </p:spPr>
      </p:sp>
      <p:sp>
        <p:nvSpPr>
          <p:cNvPr id="174083" name="Rectangle 3"/>
          <p:cNvSpPr>
            <a:spLocks noGrp="1" noChangeArrowheads="1"/>
          </p:cNvSpPr>
          <p:nvPr>
            <p:ph type="body" idx="1"/>
          </p:nvPr>
        </p:nvSpPr>
        <p:spPr>
          <a:noFill/>
          <a:ln/>
        </p:spPr>
        <p:txBody>
          <a:bodyPr/>
          <a:lstStyle/>
          <a:p>
            <a:pPr eaLnBrk="1" hangingPunct="1"/>
            <a:r>
              <a:rPr lang="hu-HU"/>
              <a:t>Meckel diverticulum. </a:t>
            </a:r>
            <a:r>
              <a:rPr lang="hu-HU" b="1"/>
              <a:t>(a) </a:t>
            </a:r>
            <a:r>
              <a:rPr lang="hu-HU"/>
              <a:t>Photomicrograph (original magnification, 16; hematoxylin-eosin [H-E]</a:t>
            </a:r>
          </a:p>
          <a:p>
            <a:pPr eaLnBrk="1" hangingPunct="1"/>
            <a:r>
              <a:rPr lang="hu-HU"/>
              <a:t>stain) shows the diverticulum composed of all layers of the intestinal wall. Normal small intestinal mucosa and a focus of gastric mucosa (arrow) line the diverticulum. </a:t>
            </a:r>
            <a:r>
              <a:rPr lang="hu-HU" b="1"/>
              <a:t>(b) </a:t>
            </a:r>
            <a:r>
              <a:rPr lang="hu-HU"/>
              <a:t>Photomicrograph (original magnification, 48; H-E stain)</a:t>
            </a:r>
          </a:p>
          <a:p>
            <a:pPr eaLnBrk="1" hangingPunct="1"/>
            <a:r>
              <a:rPr lang="hu-HU"/>
              <a:t>shows normal small intestinal mucosa with goblet cells along the luminal surface (arrow).</a:t>
            </a:r>
          </a:p>
        </p:txBody>
      </p:sp>
    </p:spTree>
    <p:extLst>
      <p:ext uri="{BB962C8B-B14F-4D97-AF65-F5344CB8AC3E}">
        <p14:creationId xmlns:p14="http://schemas.microsoft.com/office/powerpoint/2010/main" val="339147168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5" name="Rectangle 2"/>
          <p:cNvSpPr>
            <a:spLocks noGrp="1" noRot="1" noChangeAspect="1" noChangeArrowheads="1" noTextEdit="1"/>
          </p:cNvSpPr>
          <p:nvPr>
            <p:ph type="sldImg"/>
          </p:nvPr>
        </p:nvSpPr>
        <p:spPr>
          <a:ln/>
        </p:spPr>
      </p:sp>
      <p:sp>
        <p:nvSpPr>
          <p:cNvPr id="185346" name="Rectangle 3"/>
          <p:cNvSpPr>
            <a:spLocks noGrp="1" noChangeArrowheads="1"/>
          </p:cNvSpPr>
          <p:nvPr>
            <p:ph type="body" idx="1"/>
          </p:nvPr>
        </p:nvSpPr>
        <p:spPr>
          <a:noFill/>
          <a:ln/>
        </p:spPr>
        <p:txBody>
          <a:bodyPr/>
          <a:lstStyle/>
          <a:p>
            <a:r>
              <a:rPr lang="hu-HU"/>
              <a:t>Schematic representation of the differentiation of the gut wall along the radial axis. Studies suggest that Shh emanating from the endoderm inhibits the expression of Smap (Smooth muscle activating protein) in the adjacent mesoderm, thereby restricting smooth muscle tunic formation to the outermost radial axis of the gut tube. As a consequence, the mesoderm nearest the endoderm forms lamina propria and submucosa. Bmp4, induced by Shh</a:t>
            </a:r>
          </a:p>
          <a:p>
            <a:r>
              <a:rPr lang="hu-HU"/>
              <a:t>within the lamina propria and submucosa, limits enteric neuronal cell differentiation to the outer region of the gut wall.</a:t>
            </a:r>
          </a:p>
          <a:p>
            <a:endParaRPr lang="hu-HU"/>
          </a:p>
          <a:p>
            <a:pPr eaLnBrk="1" hangingPunct="1"/>
            <a:r>
              <a:rPr lang="hu-HU"/>
              <a:t>Larsen’s Human Embriology (4E, Schoenwolf, Bleyl, Brauer, Francis-West, Churchill-Livingstone, 2009)</a:t>
            </a:r>
          </a:p>
          <a:p>
            <a:endParaRPr lang="hu-HU"/>
          </a:p>
        </p:txBody>
      </p:sp>
    </p:spTree>
    <p:extLst>
      <p:ext uri="{BB962C8B-B14F-4D97-AF65-F5344CB8AC3E}">
        <p14:creationId xmlns:p14="http://schemas.microsoft.com/office/powerpoint/2010/main" val="131436693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3" name="Rectangle 2"/>
          <p:cNvSpPr>
            <a:spLocks noGrp="1" noRot="1" noChangeAspect="1" noChangeArrowheads="1" noTextEdit="1"/>
          </p:cNvSpPr>
          <p:nvPr>
            <p:ph type="sldImg"/>
          </p:nvPr>
        </p:nvSpPr>
        <p:spPr>
          <a:ln/>
        </p:spPr>
      </p:sp>
      <p:sp>
        <p:nvSpPr>
          <p:cNvPr id="187394" name="Rectangle 3"/>
          <p:cNvSpPr>
            <a:spLocks noGrp="1" noChangeArrowheads="1"/>
          </p:cNvSpPr>
          <p:nvPr>
            <p:ph type="body" idx="1"/>
          </p:nvPr>
        </p:nvSpPr>
        <p:spPr>
          <a:noFill/>
          <a:ln/>
        </p:spPr>
        <p:txBody>
          <a:bodyPr/>
          <a:lstStyle/>
          <a:p>
            <a:r>
              <a:rPr lang="hu-HU"/>
              <a:t>The origin of neural crest cells forming the enteric nervous system in the chick embryo. Postganglionic sympathetic fibers innervating the enteric nervous system are derived from neurons located within the sympathetic chain. These neurons and glia originate from neural crest cells arising from the dorsal neural tube at axial levels beginning at somite level 5 and extending into the sacrum (hatched). The origin of neural crest cells forming the suprarenal</a:t>
            </a:r>
          </a:p>
          <a:p>
            <a:r>
              <a:rPr lang="hu-HU"/>
              <a:t>medulla are shown in purple. Vagal postganglionic neurons and glia are derived from neural crest cells arising at somite levels 1 to 7 (tan, no stippling), whereas sacral enteric ganglionic neurons and glia arise from neural crest cells caudal to somite pair 28 in chickens (tan, stippled). </a:t>
            </a:r>
          </a:p>
          <a:p>
            <a:endParaRPr lang="hu-HU"/>
          </a:p>
          <a:p>
            <a:pPr eaLnBrk="1" hangingPunct="1"/>
            <a:r>
              <a:rPr lang="hu-HU"/>
              <a:t>Larsen’s Human Embriology (4E, Schoenwolf, Bleyl, Brauer, Francis-West, Churchill-Livingstone, 2009)</a:t>
            </a:r>
          </a:p>
          <a:p>
            <a:endParaRPr lang="hu-HU"/>
          </a:p>
        </p:txBody>
      </p:sp>
    </p:spTree>
    <p:extLst>
      <p:ext uri="{BB962C8B-B14F-4D97-AF65-F5344CB8AC3E}">
        <p14:creationId xmlns:p14="http://schemas.microsoft.com/office/powerpoint/2010/main" val="41276348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r>
              <a:rPr lang="hu-HU" dirty="0" err="1"/>
              <a:t>Gruppuso</a:t>
            </a:r>
            <a:r>
              <a:rPr lang="hu-HU" dirty="0"/>
              <a:t> J Mol </a:t>
            </a:r>
            <a:r>
              <a:rPr lang="hu-HU" dirty="0" err="1"/>
              <a:t>Endocrin</a:t>
            </a:r>
            <a:r>
              <a:rPr lang="hu-HU" dirty="0"/>
              <a:t> 2016</a:t>
            </a:r>
            <a:endParaRPr lang="de-DE" dirty="0"/>
          </a:p>
        </p:txBody>
      </p:sp>
      <p:sp>
        <p:nvSpPr>
          <p:cNvPr id="4" name="Dia számának helye 3"/>
          <p:cNvSpPr>
            <a:spLocks noGrp="1"/>
          </p:cNvSpPr>
          <p:nvPr>
            <p:ph type="sldNum" sz="quarter" idx="10"/>
          </p:nvPr>
        </p:nvSpPr>
        <p:spPr/>
        <p:txBody>
          <a:bodyPr/>
          <a:lstStyle/>
          <a:p>
            <a:fld id="{331CA32B-930F-4298-A8FE-DC0AEA73D0A9}" type="slidenum">
              <a:rPr lang="de-DE" smtClean="0"/>
              <a:t>8</a:t>
            </a:fld>
            <a:endParaRPr lang="de-DE"/>
          </a:p>
        </p:txBody>
      </p:sp>
    </p:spTree>
    <p:extLst>
      <p:ext uri="{BB962C8B-B14F-4D97-AF65-F5344CB8AC3E}">
        <p14:creationId xmlns:p14="http://schemas.microsoft.com/office/powerpoint/2010/main" val="34192652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Diakép helye 1"/>
          <p:cNvSpPr>
            <a:spLocks noGrp="1" noRot="1" noChangeAspect="1"/>
          </p:cNvSpPr>
          <p:nvPr>
            <p:ph type="sldImg"/>
          </p:nvPr>
        </p:nvSpPr>
        <p:spPr>
          <a:ln/>
        </p:spPr>
      </p:sp>
      <p:sp>
        <p:nvSpPr>
          <p:cNvPr id="91138" name="Jegyzetek helye 2"/>
          <p:cNvSpPr>
            <a:spLocks noGrp="1"/>
          </p:cNvSpPr>
          <p:nvPr>
            <p:ph type="body" idx="1"/>
          </p:nvPr>
        </p:nvSpPr>
        <p:spPr>
          <a:noFill/>
          <a:ln/>
        </p:spPr>
        <p:txBody>
          <a:bodyPr/>
          <a:lstStyle/>
          <a:p>
            <a:pPr eaLnBrk="1" hangingPunct="1"/>
            <a:r>
              <a:rPr lang="hu-HU"/>
              <a:t>E. Blechschmidt The stages of human development before birth, Karger, 1961</a:t>
            </a:r>
          </a:p>
          <a:p>
            <a:pPr eaLnBrk="1" hangingPunct="1"/>
            <a:endParaRPr lang="hu-HU"/>
          </a:p>
          <a:p>
            <a:pPr eaLnBrk="1" hangingPunct="1"/>
            <a:r>
              <a:rPr lang="hu-HU"/>
              <a:t>p 63.</a:t>
            </a:r>
          </a:p>
        </p:txBody>
      </p:sp>
      <p:sp>
        <p:nvSpPr>
          <p:cNvPr id="91139" name="Dia számának helye 3"/>
          <p:cNvSpPr>
            <a:spLocks noGrp="1"/>
          </p:cNvSpPr>
          <p:nvPr>
            <p:ph type="sldNum" sz="quarter" idx="5"/>
          </p:nvPr>
        </p:nvSpPr>
        <p:spPr>
          <a:noFill/>
        </p:spPr>
        <p:txBody>
          <a:bodyPr/>
          <a:lstStyle/>
          <a:p>
            <a:fld id="{54CACE5B-F8E4-4B63-843A-CA05585A1A81}" type="slidenum">
              <a:rPr lang="hu-HU" smtClean="0"/>
              <a:pPr/>
              <a:t>9</a:t>
            </a:fld>
            <a:endParaRPr lang="hu-HU"/>
          </a:p>
        </p:txBody>
      </p:sp>
    </p:spTree>
    <p:extLst>
      <p:ext uri="{BB962C8B-B14F-4D97-AF65-F5344CB8AC3E}">
        <p14:creationId xmlns:p14="http://schemas.microsoft.com/office/powerpoint/2010/main" val="39803711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r>
              <a:rPr lang="hu-HU" dirty="0" err="1"/>
              <a:t>Steding</a:t>
            </a:r>
            <a:r>
              <a:rPr lang="hu-HU" dirty="0"/>
              <a:t> The </a:t>
            </a:r>
            <a:r>
              <a:rPr lang="hu-HU" dirty="0" err="1"/>
              <a:t>Anatomy</a:t>
            </a:r>
            <a:r>
              <a:rPr lang="hu-HU" dirty="0"/>
              <a:t> of </a:t>
            </a:r>
            <a:r>
              <a:rPr lang="hu-HU" dirty="0" err="1"/>
              <a:t>the</a:t>
            </a:r>
            <a:r>
              <a:rPr lang="hu-HU" dirty="0"/>
              <a:t> human </a:t>
            </a:r>
            <a:r>
              <a:rPr lang="hu-HU" dirty="0" err="1"/>
              <a:t>embryo</a:t>
            </a:r>
            <a:r>
              <a:rPr lang="hu-HU" dirty="0"/>
              <a:t>, </a:t>
            </a:r>
            <a:r>
              <a:rPr lang="hu-HU" dirty="0" err="1"/>
              <a:t>Karger</a:t>
            </a:r>
            <a:r>
              <a:rPr lang="hu-HU" dirty="0"/>
              <a:t>, 2009</a:t>
            </a:r>
            <a:endParaRPr lang="de-DE" dirty="0"/>
          </a:p>
        </p:txBody>
      </p:sp>
      <p:sp>
        <p:nvSpPr>
          <p:cNvPr id="4" name="Dia számának helye 3"/>
          <p:cNvSpPr>
            <a:spLocks noGrp="1"/>
          </p:cNvSpPr>
          <p:nvPr>
            <p:ph type="sldNum" sz="quarter" idx="10"/>
          </p:nvPr>
        </p:nvSpPr>
        <p:spPr/>
        <p:txBody>
          <a:bodyPr/>
          <a:lstStyle/>
          <a:p>
            <a:fld id="{331CA32B-930F-4298-A8FE-DC0AEA73D0A9}" type="slidenum">
              <a:rPr lang="de-DE" smtClean="0"/>
              <a:t>11</a:t>
            </a:fld>
            <a:endParaRPr lang="de-DE"/>
          </a:p>
        </p:txBody>
      </p:sp>
    </p:spTree>
    <p:extLst>
      <p:ext uri="{BB962C8B-B14F-4D97-AF65-F5344CB8AC3E}">
        <p14:creationId xmlns:p14="http://schemas.microsoft.com/office/powerpoint/2010/main" val="25008626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r>
              <a:rPr lang="hu-HU" dirty="0" err="1"/>
              <a:t>Steding</a:t>
            </a:r>
            <a:r>
              <a:rPr lang="hu-HU" dirty="0"/>
              <a:t> The </a:t>
            </a:r>
            <a:r>
              <a:rPr lang="hu-HU" dirty="0" err="1"/>
              <a:t>Anatomy</a:t>
            </a:r>
            <a:r>
              <a:rPr lang="hu-HU" dirty="0"/>
              <a:t> of </a:t>
            </a:r>
            <a:r>
              <a:rPr lang="hu-HU" dirty="0" err="1"/>
              <a:t>the</a:t>
            </a:r>
            <a:r>
              <a:rPr lang="hu-HU" dirty="0"/>
              <a:t> human </a:t>
            </a:r>
            <a:r>
              <a:rPr lang="hu-HU" dirty="0" err="1"/>
              <a:t>embryo</a:t>
            </a:r>
            <a:r>
              <a:rPr lang="hu-HU" dirty="0"/>
              <a:t>, </a:t>
            </a:r>
            <a:r>
              <a:rPr lang="hu-HU" dirty="0" err="1"/>
              <a:t>Karger</a:t>
            </a:r>
            <a:r>
              <a:rPr lang="hu-HU" dirty="0"/>
              <a:t>, 2009</a:t>
            </a:r>
            <a:endParaRPr lang="de-DE" dirty="0"/>
          </a:p>
        </p:txBody>
      </p:sp>
      <p:sp>
        <p:nvSpPr>
          <p:cNvPr id="4" name="Dia számának helye 3"/>
          <p:cNvSpPr>
            <a:spLocks noGrp="1"/>
          </p:cNvSpPr>
          <p:nvPr>
            <p:ph type="sldNum" sz="quarter" idx="10"/>
          </p:nvPr>
        </p:nvSpPr>
        <p:spPr/>
        <p:txBody>
          <a:bodyPr/>
          <a:lstStyle/>
          <a:p>
            <a:fld id="{331CA32B-930F-4298-A8FE-DC0AEA73D0A9}" type="slidenum">
              <a:rPr lang="de-DE" smtClean="0"/>
              <a:t>12</a:t>
            </a:fld>
            <a:endParaRPr lang="de-DE"/>
          </a:p>
        </p:txBody>
      </p:sp>
    </p:spTree>
    <p:extLst>
      <p:ext uri="{BB962C8B-B14F-4D97-AF65-F5344CB8AC3E}">
        <p14:creationId xmlns:p14="http://schemas.microsoft.com/office/powerpoint/2010/main" val="22942365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r>
              <a:rPr lang="hu-HU" dirty="0" err="1"/>
              <a:t>Steding</a:t>
            </a:r>
            <a:r>
              <a:rPr lang="hu-HU" dirty="0"/>
              <a:t> The </a:t>
            </a:r>
            <a:r>
              <a:rPr lang="hu-HU" dirty="0" err="1"/>
              <a:t>Anatomy</a:t>
            </a:r>
            <a:r>
              <a:rPr lang="hu-HU" dirty="0"/>
              <a:t> of </a:t>
            </a:r>
            <a:r>
              <a:rPr lang="hu-HU" dirty="0" err="1"/>
              <a:t>the</a:t>
            </a:r>
            <a:r>
              <a:rPr lang="hu-HU" dirty="0"/>
              <a:t> human </a:t>
            </a:r>
            <a:r>
              <a:rPr lang="hu-HU" dirty="0" err="1"/>
              <a:t>embryo</a:t>
            </a:r>
            <a:r>
              <a:rPr lang="hu-HU" dirty="0"/>
              <a:t>, </a:t>
            </a:r>
            <a:r>
              <a:rPr lang="hu-HU" dirty="0" err="1"/>
              <a:t>Karger</a:t>
            </a:r>
            <a:r>
              <a:rPr lang="hu-HU" dirty="0"/>
              <a:t>, 2009</a:t>
            </a:r>
            <a:endParaRPr lang="de-DE" dirty="0"/>
          </a:p>
        </p:txBody>
      </p:sp>
      <p:sp>
        <p:nvSpPr>
          <p:cNvPr id="4" name="Dia számának helye 3"/>
          <p:cNvSpPr>
            <a:spLocks noGrp="1"/>
          </p:cNvSpPr>
          <p:nvPr>
            <p:ph type="sldNum" sz="quarter" idx="10"/>
          </p:nvPr>
        </p:nvSpPr>
        <p:spPr/>
        <p:txBody>
          <a:bodyPr/>
          <a:lstStyle/>
          <a:p>
            <a:fld id="{331CA32B-930F-4298-A8FE-DC0AEA73D0A9}" type="slidenum">
              <a:rPr lang="de-DE" smtClean="0"/>
              <a:t>13</a:t>
            </a:fld>
            <a:endParaRPr lang="de-DE"/>
          </a:p>
        </p:txBody>
      </p:sp>
    </p:spTree>
    <p:extLst>
      <p:ext uri="{BB962C8B-B14F-4D97-AF65-F5344CB8AC3E}">
        <p14:creationId xmlns:p14="http://schemas.microsoft.com/office/powerpoint/2010/main" val="41222751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Címdia">
    <p:spTree>
      <p:nvGrpSpPr>
        <p:cNvPr id="1" name=""/>
        <p:cNvGrpSpPr/>
        <p:nvPr/>
      </p:nvGrpSpPr>
      <p:grpSpPr>
        <a:xfrm>
          <a:off x="0" y="0"/>
          <a:ext cx="0" cy="0"/>
          <a:chOff x="0" y="0"/>
          <a:chExt cx="0" cy="0"/>
        </a:xfrm>
      </p:grpSpPr>
      <p:sp>
        <p:nvSpPr>
          <p:cNvPr id="2" name="Cím 1"/>
          <p:cNvSpPr>
            <a:spLocks noGrp="1"/>
          </p:cNvSpPr>
          <p:nvPr>
            <p:ph type="ctrTitle"/>
          </p:nvPr>
        </p:nvSpPr>
        <p:spPr>
          <a:xfrm>
            <a:off x="685800" y="2130425"/>
            <a:ext cx="7772400" cy="1470025"/>
          </a:xfrm>
        </p:spPr>
        <p:txBody>
          <a:bodyPr/>
          <a:lstStyle/>
          <a:p>
            <a:r>
              <a:rPr lang="hu-HU"/>
              <a:t>Mintacím szerkesztése</a:t>
            </a:r>
          </a:p>
        </p:txBody>
      </p:sp>
      <p:sp>
        <p:nvSpPr>
          <p:cNvPr id="3" name="Alcím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hu-HU"/>
              <a:t>Alcím mintájának szerkesztése</a:t>
            </a:r>
          </a:p>
        </p:txBody>
      </p:sp>
      <p:sp>
        <p:nvSpPr>
          <p:cNvPr id="4" name="Rectangle 4"/>
          <p:cNvSpPr>
            <a:spLocks noGrp="1" noChangeArrowheads="1"/>
          </p:cNvSpPr>
          <p:nvPr>
            <p:ph type="dt" sz="half" idx="10"/>
          </p:nvPr>
        </p:nvSpPr>
        <p:spPr>
          <a:ln/>
        </p:spPr>
        <p:txBody>
          <a:bodyPr/>
          <a:lstStyle>
            <a:lvl1pPr>
              <a:defRPr/>
            </a:lvl1pPr>
          </a:lstStyle>
          <a:p>
            <a:pPr>
              <a:defRPr/>
            </a:pPr>
            <a:endParaRPr lang="hu-HU"/>
          </a:p>
        </p:txBody>
      </p:sp>
      <p:sp>
        <p:nvSpPr>
          <p:cNvPr id="5" name="Rectangle 5"/>
          <p:cNvSpPr>
            <a:spLocks noGrp="1" noChangeArrowheads="1"/>
          </p:cNvSpPr>
          <p:nvPr>
            <p:ph type="ftr" sz="quarter" idx="11"/>
          </p:nvPr>
        </p:nvSpPr>
        <p:spPr>
          <a:ln/>
        </p:spPr>
        <p:txBody>
          <a:bodyPr/>
          <a:lstStyle>
            <a:lvl1pPr>
              <a:defRPr/>
            </a:lvl1pPr>
          </a:lstStyle>
          <a:p>
            <a:pPr>
              <a:defRPr/>
            </a:pPr>
            <a:endParaRPr lang="hu-HU"/>
          </a:p>
        </p:txBody>
      </p:sp>
      <p:sp>
        <p:nvSpPr>
          <p:cNvPr id="6" name="Rectangle 6"/>
          <p:cNvSpPr>
            <a:spLocks noGrp="1" noChangeArrowheads="1"/>
          </p:cNvSpPr>
          <p:nvPr>
            <p:ph type="sldNum" sz="quarter" idx="12"/>
          </p:nvPr>
        </p:nvSpPr>
        <p:spPr>
          <a:ln/>
        </p:spPr>
        <p:txBody>
          <a:bodyPr/>
          <a:lstStyle>
            <a:lvl1pPr>
              <a:defRPr/>
            </a:lvl1pPr>
          </a:lstStyle>
          <a:p>
            <a:pPr>
              <a:defRPr/>
            </a:pPr>
            <a:fld id="{D141DD0B-A3ED-42A0-B7F8-332C64E258EF}" type="slidenum">
              <a:rPr lang="hu-HU"/>
              <a:pPr>
                <a:defRPr/>
              </a:pPr>
              <a:t>‹#›</a:t>
            </a:fld>
            <a:endParaRPr lang="hu-H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Cím és függőleges szöveg">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a:t>Mintacím szerkesztése</a:t>
            </a:r>
          </a:p>
        </p:txBody>
      </p:sp>
      <p:sp>
        <p:nvSpPr>
          <p:cNvPr id="3" name="Függőleges szöveg helye 2"/>
          <p:cNvSpPr>
            <a:spLocks noGrp="1"/>
          </p:cNvSpPr>
          <p:nvPr>
            <p:ph type="body" orient="vert" idx="1"/>
          </p:nvPr>
        </p:nvSpPr>
        <p:spPr/>
        <p:txBody>
          <a:bodyPr vert="eaVert"/>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Rectangle 4"/>
          <p:cNvSpPr>
            <a:spLocks noGrp="1" noChangeArrowheads="1"/>
          </p:cNvSpPr>
          <p:nvPr>
            <p:ph type="dt" sz="half" idx="10"/>
          </p:nvPr>
        </p:nvSpPr>
        <p:spPr>
          <a:ln/>
        </p:spPr>
        <p:txBody>
          <a:bodyPr/>
          <a:lstStyle>
            <a:lvl1pPr>
              <a:defRPr/>
            </a:lvl1pPr>
          </a:lstStyle>
          <a:p>
            <a:pPr>
              <a:defRPr/>
            </a:pPr>
            <a:endParaRPr lang="hu-HU"/>
          </a:p>
        </p:txBody>
      </p:sp>
      <p:sp>
        <p:nvSpPr>
          <p:cNvPr id="5" name="Rectangle 5"/>
          <p:cNvSpPr>
            <a:spLocks noGrp="1" noChangeArrowheads="1"/>
          </p:cNvSpPr>
          <p:nvPr>
            <p:ph type="ftr" sz="quarter" idx="11"/>
          </p:nvPr>
        </p:nvSpPr>
        <p:spPr>
          <a:ln/>
        </p:spPr>
        <p:txBody>
          <a:bodyPr/>
          <a:lstStyle>
            <a:lvl1pPr>
              <a:defRPr/>
            </a:lvl1pPr>
          </a:lstStyle>
          <a:p>
            <a:pPr>
              <a:defRPr/>
            </a:pPr>
            <a:endParaRPr lang="hu-HU"/>
          </a:p>
        </p:txBody>
      </p:sp>
      <p:sp>
        <p:nvSpPr>
          <p:cNvPr id="6" name="Rectangle 6"/>
          <p:cNvSpPr>
            <a:spLocks noGrp="1" noChangeArrowheads="1"/>
          </p:cNvSpPr>
          <p:nvPr>
            <p:ph type="sldNum" sz="quarter" idx="12"/>
          </p:nvPr>
        </p:nvSpPr>
        <p:spPr>
          <a:ln/>
        </p:spPr>
        <p:txBody>
          <a:bodyPr/>
          <a:lstStyle>
            <a:lvl1pPr>
              <a:defRPr/>
            </a:lvl1pPr>
          </a:lstStyle>
          <a:p>
            <a:pPr>
              <a:defRPr/>
            </a:pPr>
            <a:fld id="{53CE8332-C40A-4D00-8205-29CA3456A2BA}" type="slidenum">
              <a:rPr lang="hu-HU"/>
              <a:pPr>
                <a:defRPr/>
              </a:pPr>
              <a:t>‹#›</a:t>
            </a:fld>
            <a:endParaRPr lang="hu-H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Függőleges cím és szöveg">
    <p:spTree>
      <p:nvGrpSpPr>
        <p:cNvPr id="1" name=""/>
        <p:cNvGrpSpPr/>
        <p:nvPr/>
      </p:nvGrpSpPr>
      <p:grpSpPr>
        <a:xfrm>
          <a:off x="0" y="0"/>
          <a:ext cx="0" cy="0"/>
          <a:chOff x="0" y="0"/>
          <a:chExt cx="0" cy="0"/>
        </a:xfrm>
      </p:grpSpPr>
      <p:sp>
        <p:nvSpPr>
          <p:cNvPr id="2" name="Függőleges cím 1"/>
          <p:cNvSpPr>
            <a:spLocks noGrp="1"/>
          </p:cNvSpPr>
          <p:nvPr>
            <p:ph type="title" orient="vert"/>
          </p:nvPr>
        </p:nvSpPr>
        <p:spPr>
          <a:xfrm>
            <a:off x="6629400" y="274638"/>
            <a:ext cx="2057400" cy="5851525"/>
          </a:xfrm>
        </p:spPr>
        <p:txBody>
          <a:bodyPr vert="eaVert"/>
          <a:lstStyle/>
          <a:p>
            <a:r>
              <a:rPr lang="hu-HU"/>
              <a:t>Mintacím szerkesztése</a:t>
            </a:r>
          </a:p>
        </p:txBody>
      </p:sp>
      <p:sp>
        <p:nvSpPr>
          <p:cNvPr id="3" name="Függőleges szöveg helye 2"/>
          <p:cNvSpPr>
            <a:spLocks noGrp="1"/>
          </p:cNvSpPr>
          <p:nvPr>
            <p:ph type="body" orient="vert" idx="1"/>
          </p:nvPr>
        </p:nvSpPr>
        <p:spPr>
          <a:xfrm>
            <a:off x="457200" y="274638"/>
            <a:ext cx="6019800" cy="5851525"/>
          </a:xfrm>
        </p:spPr>
        <p:txBody>
          <a:bodyPr vert="eaVert"/>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Rectangle 4"/>
          <p:cNvSpPr>
            <a:spLocks noGrp="1" noChangeArrowheads="1"/>
          </p:cNvSpPr>
          <p:nvPr>
            <p:ph type="dt" sz="half" idx="10"/>
          </p:nvPr>
        </p:nvSpPr>
        <p:spPr>
          <a:ln/>
        </p:spPr>
        <p:txBody>
          <a:bodyPr/>
          <a:lstStyle>
            <a:lvl1pPr>
              <a:defRPr/>
            </a:lvl1pPr>
          </a:lstStyle>
          <a:p>
            <a:pPr>
              <a:defRPr/>
            </a:pPr>
            <a:endParaRPr lang="hu-HU"/>
          </a:p>
        </p:txBody>
      </p:sp>
      <p:sp>
        <p:nvSpPr>
          <p:cNvPr id="5" name="Rectangle 5"/>
          <p:cNvSpPr>
            <a:spLocks noGrp="1" noChangeArrowheads="1"/>
          </p:cNvSpPr>
          <p:nvPr>
            <p:ph type="ftr" sz="quarter" idx="11"/>
          </p:nvPr>
        </p:nvSpPr>
        <p:spPr>
          <a:ln/>
        </p:spPr>
        <p:txBody>
          <a:bodyPr/>
          <a:lstStyle>
            <a:lvl1pPr>
              <a:defRPr/>
            </a:lvl1pPr>
          </a:lstStyle>
          <a:p>
            <a:pPr>
              <a:defRPr/>
            </a:pPr>
            <a:endParaRPr lang="hu-HU"/>
          </a:p>
        </p:txBody>
      </p:sp>
      <p:sp>
        <p:nvSpPr>
          <p:cNvPr id="6" name="Rectangle 6"/>
          <p:cNvSpPr>
            <a:spLocks noGrp="1" noChangeArrowheads="1"/>
          </p:cNvSpPr>
          <p:nvPr>
            <p:ph type="sldNum" sz="quarter" idx="12"/>
          </p:nvPr>
        </p:nvSpPr>
        <p:spPr>
          <a:ln/>
        </p:spPr>
        <p:txBody>
          <a:bodyPr/>
          <a:lstStyle>
            <a:lvl1pPr>
              <a:defRPr/>
            </a:lvl1pPr>
          </a:lstStyle>
          <a:p>
            <a:pPr>
              <a:defRPr/>
            </a:pPr>
            <a:fld id="{75F0EF2A-670B-4C97-ACA0-4207B5E8AA63}" type="slidenum">
              <a:rPr lang="hu-HU"/>
              <a:pPr>
                <a:defRPr/>
              </a:pPr>
              <a:t>‹#›</a:t>
            </a:fld>
            <a:endParaRPr lang="hu-H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Cím és tartalo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a:t>Mintacím szerkesztése</a:t>
            </a:r>
          </a:p>
        </p:txBody>
      </p:sp>
      <p:sp>
        <p:nvSpPr>
          <p:cNvPr id="3" name="Tartalom helye 2"/>
          <p:cNvSpPr>
            <a:spLocks noGrp="1"/>
          </p:cNvSpPr>
          <p:nvPr>
            <p:ph idx="1"/>
          </p:nvPr>
        </p:nvSpPr>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Rectangle 4"/>
          <p:cNvSpPr>
            <a:spLocks noGrp="1" noChangeArrowheads="1"/>
          </p:cNvSpPr>
          <p:nvPr>
            <p:ph type="dt" sz="half" idx="10"/>
          </p:nvPr>
        </p:nvSpPr>
        <p:spPr>
          <a:ln/>
        </p:spPr>
        <p:txBody>
          <a:bodyPr/>
          <a:lstStyle>
            <a:lvl1pPr>
              <a:defRPr/>
            </a:lvl1pPr>
          </a:lstStyle>
          <a:p>
            <a:pPr>
              <a:defRPr/>
            </a:pPr>
            <a:endParaRPr lang="hu-HU"/>
          </a:p>
        </p:txBody>
      </p:sp>
      <p:sp>
        <p:nvSpPr>
          <p:cNvPr id="5" name="Rectangle 5"/>
          <p:cNvSpPr>
            <a:spLocks noGrp="1" noChangeArrowheads="1"/>
          </p:cNvSpPr>
          <p:nvPr>
            <p:ph type="ftr" sz="quarter" idx="11"/>
          </p:nvPr>
        </p:nvSpPr>
        <p:spPr>
          <a:ln/>
        </p:spPr>
        <p:txBody>
          <a:bodyPr/>
          <a:lstStyle>
            <a:lvl1pPr>
              <a:defRPr/>
            </a:lvl1pPr>
          </a:lstStyle>
          <a:p>
            <a:pPr>
              <a:defRPr/>
            </a:pPr>
            <a:endParaRPr lang="hu-HU"/>
          </a:p>
        </p:txBody>
      </p:sp>
      <p:sp>
        <p:nvSpPr>
          <p:cNvPr id="6" name="Rectangle 6"/>
          <p:cNvSpPr>
            <a:spLocks noGrp="1" noChangeArrowheads="1"/>
          </p:cNvSpPr>
          <p:nvPr>
            <p:ph type="sldNum" sz="quarter" idx="12"/>
          </p:nvPr>
        </p:nvSpPr>
        <p:spPr>
          <a:ln/>
        </p:spPr>
        <p:txBody>
          <a:bodyPr/>
          <a:lstStyle>
            <a:lvl1pPr>
              <a:defRPr/>
            </a:lvl1pPr>
          </a:lstStyle>
          <a:p>
            <a:pPr>
              <a:defRPr/>
            </a:pPr>
            <a:fld id="{2AF81F3E-D894-4ED7-9C2E-B2DB85C19627}" type="slidenum">
              <a:rPr lang="hu-HU"/>
              <a:pPr>
                <a:defRPr/>
              </a:pPr>
              <a:t>‹#›</a:t>
            </a:fld>
            <a:endParaRPr lang="hu-H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zakaszfejléc">
    <p:spTree>
      <p:nvGrpSpPr>
        <p:cNvPr id="1" name=""/>
        <p:cNvGrpSpPr/>
        <p:nvPr/>
      </p:nvGrpSpPr>
      <p:grpSpPr>
        <a:xfrm>
          <a:off x="0" y="0"/>
          <a:ext cx="0" cy="0"/>
          <a:chOff x="0" y="0"/>
          <a:chExt cx="0" cy="0"/>
        </a:xfrm>
      </p:grpSpPr>
      <p:sp>
        <p:nvSpPr>
          <p:cNvPr id="2" name="Cím 1"/>
          <p:cNvSpPr>
            <a:spLocks noGrp="1"/>
          </p:cNvSpPr>
          <p:nvPr>
            <p:ph type="title"/>
          </p:nvPr>
        </p:nvSpPr>
        <p:spPr>
          <a:xfrm>
            <a:off x="722313" y="4406900"/>
            <a:ext cx="7772400" cy="1362075"/>
          </a:xfrm>
        </p:spPr>
        <p:txBody>
          <a:bodyPr anchor="t"/>
          <a:lstStyle>
            <a:lvl1pPr algn="l">
              <a:defRPr sz="4000" b="1" cap="all"/>
            </a:lvl1pPr>
          </a:lstStyle>
          <a:p>
            <a:r>
              <a:rPr lang="hu-HU"/>
              <a:t>Mintacím szerkesztése</a:t>
            </a:r>
          </a:p>
        </p:txBody>
      </p:sp>
      <p:sp>
        <p:nvSpPr>
          <p:cNvPr id="3" name="Szöveg hely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hu-HU"/>
              <a:t>Mintaszöveg szerkesztése</a:t>
            </a:r>
          </a:p>
        </p:txBody>
      </p:sp>
      <p:sp>
        <p:nvSpPr>
          <p:cNvPr id="4" name="Rectangle 4"/>
          <p:cNvSpPr>
            <a:spLocks noGrp="1" noChangeArrowheads="1"/>
          </p:cNvSpPr>
          <p:nvPr>
            <p:ph type="dt" sz="half" idx="10"/>
          </p:nvPr>
        </p:nvSpPr>
        <p:spPr>
          <a:ln/>
        </p:spPr>
        <p:txBody>
          <a:bodyPr/>
          <a:lstStyle>
            <a:lvl1pPr>
              <a:defRPr/>
            </a:lvl1pPr>
          </a:lstStyle>
          <a:p>
            <a:pPr>
              <a:defRPr/>
            </a:pPr>
            <a:endParaRPr lang="hu-HU"/>
          </a:p>
        </p:txBody>
      </p:sp>
      <p:sp>
        <p:nvSpPr>
          <p:cNvPr id="5" name="Rectangle 5"/>
          <p:cNvSpPr>
            <a:spLocks noGrp="1" noChangeArrowheads="1"/>
          </p:cNvSpPr>
          <p:nvPr>
            <p:ph type="ftr" sz="quarter" idx="11"/>
          </p:nvPr>
        </p:nvSpPr>
        <p:spPr>
          <a:ln/>
        </p:spPr>
        <p:txBody>
          <a:bodyPr/>
          <a:lstStyle>
            <a:lvl1pPr>
              <a:defRPr/>
            </a:lvl1pPr>
          </a:lstStyle>
          <a:p>
            <a:pPr>
              <a:defRPr/>
            </a:pPr>
            <a:endParaRPr lang="hu-HU"/>
          </a:p>
        </p:txBody>
      </p:sp>
      <p:sp>
        <p:nvSpPr>
          <p:cNvPr id="6" name="Rectangle 6"/>
          <p:cNvSpPr>
            <a:spLocks noGrp="1" noChangeArrowheads="1"/>
          </p:cNvSpPr>
          <p:nvPr>
            <p:ph type="sldNum" sz="quarter" idx="12"/>
          </p:nvPr>
        </p:nvSpPr>
        <p:spPr>
          <a:ln/>
        </p:spPr>
        <p:txBody>
          <a:bodyPr/>
          <a:lstStyle>
            <a:lvl1pPr>
              <a:defRPr/>
            </a:lvl1pPr>
          </a:lstStyle>
          <a:p>
            <a:pPr>
              <a:defRPr/>
            </a:pPr>
            <a:fld id="{1024BFC6-153F-4D5D-AB64-33F0E64FFB9A}" type="slidenum">
              <a:rPr lang="hu-HU"/>
              <a:pPr>
                <a:defRPr/>
              </a:pPr>
              <a:t>‹#›</a:t>
            </a:fld>
            <a:endParaRPr lang="hu-H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tartalomrész">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a:t>Mintacím szerkesztése</a:t>
            </a:r>
          </a:p>
        </p:txBody>
      </p:sp>
      <p:sp>
        <p:nvSpPr>
          <p:cNvPr id="3" name="Tartalom helye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Tartalom helye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5" name="Rectangle 4"/>
          <p:cNvSpPr>
            <a:spLocks noGrp="1" noChangeArrowheads="1"/>
          </p:cNvSpPr>
          <p:nvPr>
            <p:ph type="dt" sz="half" idx="10"/>
          </p:nvPr>
        </p:nvSpPr>
        <p:spPr>
          <a:ln/>
        </p:spPr>
        <p:txBody>
          <a:bodyPr/>
          <a:lstStyle>
            <a:lvl1pPr>
              <a:defRPr/>
            </a:lvl1pPr>
          </a:lstStyle>
          <a:p>
            <a:pPr>
              <a:defRPr/>
            </a:pPr>
            <a:endParaRPr lang="hu-HU"/>
          </a:p>
        </p:txBody>
      </p:sp>
      <p:sp>
        <p:nvSpPr>
          <p:cNvPr id="6" name="Rectangle 5"/>
          <p:cNvSpPr>
            <a:spLocks noGrp="1" noChangeArrowheads="1"/>
          </p:cNvSpPr>
          <p:nvPr>
            <p:ph type="ftr" sz="quarter" idx="11"/>
          </p:nvPr>
        </p:nvSpPr>
        <p:spPr>
          <a:ln/>
        </p:spPr>
        <p:txBody>
          <a:bodyPr/>
          <a:lstStyle>
            <a:lvl1pPr>
              <a:defRPr/>
            </a:lvl1pPr>
          </a:lstStyle>
          <a:p>
            <a:pPr>
              <a:defRPr/>
            </a:pPr>
            <a:endParaRPr lang="hu-HU"/>
          </a:p>
        </p:txBody>
      </p:sp>
      <p:sp>
        <p:nvSpPr>
          <p:cNvPr id="7" name="Rectangle 6"/>
          <p:cNvSpPr>
            <a:spLocks noGrp="1" noChangeArrowheads="1"/>
          </p:cNvSpPr>
          <p:nvPr>
            <p:ph type="sldNum" sz="quarter" idx="12"/>
          </p:nvPr>
        </p:nvSpPr>
        <p:spPr>
          <a:ln/>
        </p:spPr>
        <p:txBody>
          <a:bodyPr/>
          <a:lstStyle>
            <a:lvl1pPr>
              <a:defRPr/>
            </a:lvl1pPr>
          </a:lstStyle>
          <a:p>
            <a:pPr>
              <a:defRPr/>
            </a:pPr>
            <a:fld id="{9DE33467-C3D2-4430-8717-17440F629A5D}" type="slidenum">
              <a:rPr lang="hu-HU"/>
              <a:pPr>
                <a:defRPr/>
              </a:pPr>
              <a:t>‹#›</a:t>
            </a:fld>
            <a:endParaRPr lang="hu-H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Összehasonlítás">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lvl1pPr>
              <a:defRPr/>
            </a:lvl1pPr>
          </a:lstStyle>
          <a:p>
            <a:r>
              <a:rPr lang="hu-HU"/>
              <a:t>Mintacím szerkesztése</a:t>
            </a:r>
          </a:p>
        </p:txBody>
      </p:sp>
      <p:sp>
        <p:nvSpPr>
          <p:cNvPr id="3" name="Szöveg hely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a:t>Mintaszöveg szerkesztése</a:t>
            </a:r>
          </a:p>
        </p:txBody>
      </p:sp>
      <p:sp>
        <p:nvSpPr>
          <p:cNvPr id="4" name="Tartalom helye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5" name="Szöveg hely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a:t>Mintaszöveg szerkesztése</a:t>
            </a:r>
          </a:p>
        </p:txBody>
      </p:sp>
      <p:sp>
        <p:nvSpPr>
          <p:cNvPr id="6" name="Tartalom helye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7" name="Rectangle 4"/>
          <p:cNvSpPr>
            <a:spLocks noGrp="1" noChangeArrowheads="1"/>
          </p:cNvSpPr>
          <p:nvPr>
            <p:ph type="dt" sz="half" idx="10"/>
          </p:nvPr>
        </p:nvSpPr>
        <p:spPr>
          <a:ln/>
        </p:spPr>
        <p:txBody>
          <a:bodyPr/>
          <a:lstStyle>
            <a:lvl1pPr>
              <a:defRPr/>
            </a:lvl1pPr>
          </a:lstStyle>
          <a:p>
            <a:pPr>
              <a:defRPr/>
            </a:pPr>
            <a:endParaRPr lang="hu-HU"/>
          </a:p>
        </p:txBody>
      </p:sp>
      <p:sp>
        <p:nvSpPr>
          <p:cNvPr id="8" name="Rectangle 5"/>
          <p:cNvSpPr>
            <a:spLocks noGrp="1" noChangeArrowheads="1"/>
          </p:cNvSpPr>
          <p:nvPr>
            <p:ph type="ftr" sz="quarter" idx="11"/>
          </p:nvPr>
        </p:nvSpPr>
        <p:spPr>
          <a:ln/>
        </p:spPr>
        <p:txBody>
          <a:bodyPr/>
          <a:lstStyle>
            <a:lvl1pPr>
              <a:defRPr/>
            </a:lvl1pPr>
          </a:lstStyle>
          <a:p>
            <a:pPr>
              <a:defRPr/>
            </a:pPr>
            <a:endParaRPr lang="hu-HU"/>
          </a:p>
        </p:txBody>
      </p:sp>
      <p:sp>
        <p:nvSpPr>
          <p:cNvPr id="9" name="Rectangle 6"/>
          <p:cNvSpPr>
            <a:spLocks noGrp="1" noChangeArrowheads="1"/>
          </p:cNvSpPr>
          <p:nvPr>
            <p:ph type="sldNum" sz="quarter" idx="12"/>
          </p:nvPr>
        </p:nvSpPr>
        <p:spPr>
          <a:ln/>
        </p:spPr>
        <p:txBody>
          <a:bodyPr/>
          <a:lstStyle>
            <a:lvl1pPr>
              <a:defRPr/>
            </a:lvl1pPr>
          </a:lstStyle>
          <a:p>
            <a:pPr>
              <a:defRPr/>
            </a:pPr>
            <a:fld id="{3B63E17F-3DE0-4F14-9515-24C31385CDE2}" type="slidenum">
              <a:rPr lang="hu-HU"/>
              <a:pPr>
                <a:defRPr/>
              </a:pPr>
              <a:t>‹#›</a:t>
            </a:fld>
            <a:endParaRPr lang="hu-H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sak cí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a:t>Mintacím szerkesztése</a:t>
            </a:r>
          </a:p>
        </p:txBody>
      </p:sp>
      <p:sp>
        <p:nvSpPr>
          <p:cNvPr id="3" name="Rectangle 4"/>
          <p:cNvSpPr>
            <a:spLocks noGrp="1" noChangeArrowheads="1"/>
          </p:cNvSpPr>
          <p:nvPr>
            <p:ph type="dt" sz="half" idx="10"/>
          </p:nvPr>
        </p:nvSpPr>
        <p:spPr>
          <a:ln/>
        </p:spPr>
        <p:txBody>
          <a:bodyPr/>
          <a:lstStyle>
            <a:lvl1pPr>
              <a:defRPr/>
            </a:lvl1pPr>
          </a:lstStyle>
          <a:p>
            <a:pPr>
              <a:defRPr/>
            </a:pPr>
            <a:endParaRPr lang="hu-HU"/>
          </a:p>
        </p:txBody>
      </p:sp>
      <p:sp>
        <p:nvSpPr>
          <p:cNvPr id="4" name="Rectangle 5"/>
          <p:cNvSpPr>
            <a:spLocks noGrp="1" noChangeArrowheads="1"/>
          </p:cNvSpPr>
          <p:nvPr>
            <p:ph type="ftr" sz="quarter" idx="11"/>
          </p:nvPr>
        </p:nvSpPr>
        <p:spPr>
          <a:ln/>
        </p:spPr>
        <p:txBody>
          <a:bodyPr/>
          <a:lstStyle>
            <a:lvl1pPr>
              <a:defRPr/>
            </a:lvl1pPr>
          </a:lstStyle>
          <a:p>
            <a:pPr>
              <a:defRPr/>
            </a:pPr>
            <a:endParaRPr lang="hu-HU"/>
          </a:p>
        </p:txBody>
      </p:sp>
      <p:sp>
        <p:nvSpPr>
          <p:cNvPr id="5" name="Rectangle 6"/>
          <p:cNvSpPr>
            <a:spLocks noGrp="1" noChangeArrowheads="1"/>
          </p:cNvSpPr>
          <p:nvPr>
            <p:ph type="sldNum" sz="quarter" idx="12"/>
          </p:nvPr>
        </p:nvSpPr>
        <p:spPr>
          <a:ln/>
        </p:spPr>
        <p:txBody>
          <a:bodyPr/>
          <a:lstStyle>
            <a:lvl1pPr>
              <a:defRPr/>
            </a:lvl1pPr>
          </a:lstStyle>
          <a:p>
            <a:pPr>
              <a:defRPr/>
            </a:pPr>
            <a:fld id="{1369139B-BDD0-4070-8FE8-FD40454DCA20}" type="slidenum">
              <a:rPr lang="hu-HU"/>
              <a:pPr>
                <a:defRPr/>
              </a:pPr>
              <a:t>‹#›</a:t>
            </a:fld>
            <a:endParaRPr lang="hu-H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Üres">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hu-HU"/>
          </a:p>
        </p:txBody>
      </p:sp>
      <p:sp>
        <p:nvSpPr>
          <p:cNvPr id="3" name="Rectangle 5"/>
          <p:cNvSpPr>
            <a:spLocks noGrp="1" noChangeArrowheads="1"/>
          </p:cNvSpPr>
          <p:nvPr>
            <p:ph type="ftr" sz="quarter" idx="11"/>
          </p:nvPr>
        </p:nvSpPr>
        <p:spPr>
          <a:ln/>
        </p:spPr>
        <p:txBody>
          <a:bodyPr/>
          <a:lstStyle>
            <a:lvl1pPr>
              <a:defRPr/>
            </a:lvl1pPr>
          </a:lstStyle>
          <a:p>
            <a:pPr>
              <a:defRPr/>
            </a:pPr>
            <a:endParaRPr lang="hu-HU"/>
          </a:p>
        </p:txBody>
      </p:sp>
      <p:sp>
        <p:nvSpPr>
          <p:cNvPr id="4" name="Rectangle 6"/>
          <p:cNvSpPr>
            <a:spLocks noGrp="1" noChangeArrowheads="1"/>
          </p:cNvSpPr>
          <p:nvPr>
            <p:ph type="sldNum" sz="quarter" idx="12"/>
          </p:nvPr>
        </p:nvSpPr>
        <p:spPr>
          <a:ln/>
        </p:spPr>
        <p:txBody>
          <a:bodyPr/>
          <a:lstStyle>
            <a:lvl1pPr>
              <a:defRPr/>
            </a:lvl1pPr>
          </a:lstStyle>
          <a:p>
            <a:pPr>
              <a:defRPr/>
            </a:pPr>
            <a:fld id="{5AE6F0A3-E7B2-45EA-8D40-5B557E5C0698}" type="slidenum">
              <a:rPr lang="hu-HU"/>
              <a:pPr>
                <a:defRPr/>
              </a:pPr>
              <a:t>‹#›</a:t>
            </a:fld>
            <a:endParaRPr lang="hu-H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Tartalomrész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457200" y="273050"/>
            <a:ext cx="3008313" cy="1162050"/>
          </a:xfrm>
        </p:spPr>
        <p:txBody>
          <a:bodyPr anchor="b"/>
          <a:lstStyle>
            <a:lvl1pPr algn="l">
              <a:defRPr sz="2000" b="1"/>
            </a:lvl1pPr>
          </a:lstStyle>
          <a:p>
            <a:r>
              <a:rPr lang="hu-HU"/>
              <a:t>Mintacím szerkesztése</a:t>
            </a:r>
          </a:p>
        </p:txBody>
      </p:sp>
      <p:sp>
        <p:nvSpPr>
          <p:cNvPr id="3" name="Tartalom helye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Szöveg hely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a:t>Mintaszöveg szerkesztése</a:t>
            </a:r>
          </a:p>
        </p:txBody>
      </p:sp>
      <p:sp>
        <p:nvSpPr>
          <p:cNvPr id="5" name="Rectangle 4"/>
          <p:cNvSpPr>
            <a:spLocks noGrp="1" noChangeArrowheads="1"/>
          </p:cNvSpPr>
          <p:nvPr>
            <p:ph type="dt" sz="half" idx="10"/>
          </p:nvPr>
        </p:nvSpPr>
        <p:spPr>
          <a:ln/>
        </p:spPr>
        <p:txBody>
          <a:bodyPr/>
          <a:lstStyle>
            <a:lvl1pPr>
              <a:defRPr/>
            </a:lvl1pPr>
          </a:lstStyle>
          <a:p>
            <a:pPr>
              <a:defRPr/>
            </a:pPr>
            <a:endParaRPr lang="hu-HU"/>
          </a:p>
        </p:txBody>
      </p:sp>
      <p:sp>
        <p:nvSpPr>
          <p:cNvPr id="6" name="Rectangle 5"/>
          <p:cNvSpPr>
            <a:spLocks noGrp="1" noChangeArrowheads="1"/>
          </p:cNvSpPr>
          <p:nvPr>
            <p:ph type="ftr" sz="quarter" idx="11"/>
          </p:nvPr>
        </p:nvSpPr>
        <p:spPr>
          <a:ln/>
        </p:spPr>
        <p:txBody>
          <a:bodyPr/>
          <a:lstStyle>
            <a:lvl1pPr>
              <a:defRPr/>
            </a:lvl1pPr>
          </a:lstStyle>
          <a:p>
            <a:pPr>
              <a:defRPr/>
            </a:pPr>
            <a:endParaRPr lang="hu-HU"/>
          </a:p>
        </p:txBody>
      </p:sp>
      <p:sp>
        <p:nvSpPr>
          <p:cNvPr id="7" name="Rectangle 6"/>
          <p:cNvSpPr>
            <a:spLocks noGrp="1" noChangeArrowheads="1"/>
          </p:cNvSpPr>
          <p:nvPr>
            <p:ph type="sldNum" sz="quarter" idx="12"/>
          </p:nvPr>
        </p:nvSpPr>
        <p:spPr>
          <a:ln/>
        </p:spPr>
        <p:txBody>
          <a:bodyPr/>
          <a:lstStyle>
            <a:lvl1pPr>
              <a:defRPr/>
            </a:lvl1pPr>
          </a:lstStyle>
          <a:p>
            <a:pPr>
              <a:defRPr/>
            </a:pPr>
            <a:fld id="{19E277D8-2D37-45FD-87F0-74F3B8154976}" type="slidenum">
              <a:rPr lang="hu-HU"/>
              <a:pPr>
                <a:defRPr/>
              </a:pPr>
              <a:t>‹#›</a:t>
            </a:fld>
            <a:endParaRPr lang="hu-H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Kép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1792288" y="4800600"/>
            <a:ext cx="5486400" cy="566738"/>
          </a:xfrm>
        </p:spPr>
        <p:txBody>
          <a:bodyPr anchor="b"/>
          <a:lstStyle>
            <a:lvl1pPr algn="l">
              <a:defRPr sz="2000" b="1"/>
            </a:lvl1pPr>
          </a:lstStyle>
          <a:p>
            <a:r>
              <a:rPr lang="hu-HU"/>
              <a:t>Mintacím szerkesztése</a:t>
            </a:r>
          </a:p>
        </p:txBody>
      </p:sp>
      <p:sp>
        <p:nvSpPr>
          <p:cNvPr id="3" name="Kép hely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hu-HU" noProof="0"/>
          </a:p>
        </p:txBody>
      </p:sp>
      <p:sp>
        <p:nvSpPr>
          <p:cNvPr id="4" name="Szöveg hely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a:t>Mintaszöveg szerkesztése</a:t>
            </a:r>
          </a:p>
        </p:txBody>
      </p:sp>
      <p:sp>
        <p:nvSpPr>
          <p:cNvPr id="5" name="Rectangle 4"/>
          <p:cNvSpPr>
            <a:spLocks noGrp="1" noChangeArrowheads="1"/>
          </p:cNvSpPr>
          <p:nvPr>
            <p:ph type="dt" sz="half" idx="10"/>
          </p:nvPr>
        </p:nvSpPr>
        <p:spPr>
          <a:ln/>
        </p:spPr>
        <p:txBody>
          <a:bodyPr/>
          <a:lstStyle>
            <a:lvl1pPr>
              <a:defRPr/>
            </a:lvl1pPr>
          </a:lstStyle>
          <a:p>
            <a:pPr>
              <a:defRPr/>
            </a:pPr>
            <a:endParaRPr lang="hu-HU"/>
          </a:p>
        </p:txBody>
      </p:sp>
      <p:sp>
        <p:nvSpPr>
          <p:cNvPr id="6" name="Rectangle 5"/>
          <p:cNvSpPr>
            <a:spLocks noGrp="1" noChangeArrowheads="1"/>
          </p:cNvSpPr>
          <p:nvPr>
            <p:ph type="ftr" sz="quarter" idx="11"/>
          </p:nvPr>
        </p:nvSpPr>
        <p:spPr>
          <a:ln/>
        </p:spPr>
        <p:txBody>
          <a:bodyPr/>
          <a:lstStyle>
            <a:lvl1pPr>
              <a:defRPr/>
            </a:lvl1pPr>
          </a:lstStyle>
          <a:p>
            <a:pPr>
              <a:defRPr/>
            </a:pPr>
            <a:endParaRPr lang="hu-HU"/>
          </a:p>
        </p:txBody>
      </p:sp>
      <p:sp>
        <p:nvSpPr>
          <p:cNvPr id="7" name="Rectangle 6"/>
          <p:cNvSpPr>
            <a:spLocks noGrp="1" noChangeArrowheads="1"/>
          </p:cNvSpPr>
          <p:nvPr>
            <p:ph type="sldNum" sz="quarter" idx="12"/>
          </p:nvPr>
        </p:nvSpPr>
        <p:spPr>
          <a:ln/>
        </p:spPr>
        <p:txBody>
          <a:bodyPr/>
          <a:lstStyle>
            <a:lvl1pPr>
              <a:defRPr/>
            </a:lvl1pPr>
          </a:lstStyle>
          <a:p>
            <a:pPr>
              <a:defRPr/>
            </a:pPr>
            <a:fld id="{AD36579D-D6A6-467A-A1FD-ABC1B410F38A}" type="slidenum">
              <a:rPr lang="hu-HU"/>
              <a:pPr>
                <a:defRPr/>
              </a:pPr>
              <a:t>‹#›</a:t>
            </a:fld>
            <a:endParaRPr lang="hu-H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print"/>
          <a:srcRect/>
          <a:tile tx="0" ty="0" sx="100000" sy="100000" flip="none" algn="tl"/>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hu-HU"/>
              <a:t>Mintacím szerkesztése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hu-HU"/>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hu-HU"/>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10EBABC8-E7AD-4C06-98DB-E173242D7257}" type="slidenum">
              <a:rPr lang="hu-HU"/>
              <a:pPr>
                <a:defRPr/>
              </a:pPr>
              <a:t>‹#›</a:t>
            </a:fld>
            <a:endParaRPr lang="hu-H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14.jpg"/><Relationship Id="rId4" Type="http://schemas.openxmlformats.org/officeDocument/2006/relationships/image" Target="../media/image13.jpg"/></Relationships>
</file>

<file path=ppt/slides/_rels/slide12.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7.xml"/><Relationship Id="rId1" Type="http://schemas.openxmlformats.org/officeDocument/2006/relationships/vmlDrawing" Target="../drawings/vmlDrawing2.vml"/><Relationship Id="rId5" Type="http://schemas.openxmlformats.org/officeDocument/2006/relationships/image" Target="../media/image21.wmf"/><Relationship Id="rId4" Type="http://schemas.openxmlformats.org/officeDocument/2006/relationships/oleObject" Target="../embeddings/oleObject3.bin"/></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7.xml"/><Relationship Id="rId1" Type="http://schemas.openxmlformats.org/officeDocument/2006/relationships/vmlDrawing" Target="../drawings/vmlDrawing3.vml"/><Relationship Id="rId5" Type="http://schemas.openxmlformats.org/officeDocument/2006/relationships/image" Target="../media/image22.png"/><Relationship Id="rId4" Type="http://schemas.openxmlformats.org/officeDocument/2006/relationships/oleObject" Target="../embeddings/oleObject4.bin"/></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26.jpg"/></Relationships>
</file>

<file path=ppt/slides/_rels/slide23.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29.jpg"/></Relationships>
</file>

<file path=ppt/slides/_rels/slide25.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7.xml"/><Relationship Id="rId1" Type="http://schemas.openxmlformats.org/officeDocument/2006/relationships/vmlDrawing" Target="../drawings/vmlDrawing4.vml"/><Relationship Id="rId5" Type="http://schemas.openxmlformats.org/officeDocument/2006/relationships/image" Target="../media/image32.png"/><Relationship Id="rId4" Type="http://schemas.openxmlformats.org/officeDocument/2006/relationships/oleObject" Target="../embeddings/oleObject5.bin"/></Relationships>
</file>

<file path=ppt/slides/_rels/slide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5.xml"/><Relationship Id="rId1" Type="http://schemas.openxmlformats.org/officeDocument/2006/relationships/slideLayout" Target="../slideLayouts/slideLayout7.xml"/><Relationship Id="rId5" Type="http://schemas.openxmlformats.org/officeDocument/2006/relationships/image" Target="../media/image36.png"/><Relationship Id="rId4" Type="http://schemas.openxmlformats.org/officeDocument/2006/relationships/image" Target="../media/image35.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3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3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45.jpeg"/></Relationships>
</file>

<file path=ppt/slides/_rels/slide3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7.xml"/><Relationship Id="rId4" Type="http://schemas.openxmlformats.org/officeDocument/2006/relationships/image" Target="../media/image48.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33.xml"/><Relationship Id="rId7" Type="http://schemas.openxmlformats.org/officeDocument/2006/relationships/image" Target="../media/image51.png"/><Relationship Id="rId2" Type="http://schemas.openxmlformats.org/officeDocument/2006/relationships/slideLayout" Target="../slideLayouts/slideLayout7.xml"/><Relationship Id="rId1" Type="http://schemas.openxmlformats.org/officeDocument/2006/relationships/vmlDrawing" Target="../drawings/vmlDrawing5.vml"/><Relationship Id="rId6" Type="http://schemas.openxmlformats.org/officeDocument/2006/relationships/oleObject" Target="../embeddings/oleObject7.bin"/><Relationship Id="rId5" Type="http://schemas.openxmlformats.org/officeDocument/2006/relationships/image" Target="../media/image50.png"/><Relationship Id="rId4" Type="http://schemas.openxmlformats.org/officeDocument/2006/relationships/oleObject" Target="../embeddings/oleObject6.bin"/></Relationships>
</file>

<file path=ppt/slides/_rels/slide43.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6.xml"/><Relationship Id="rId1" Type="http://schemas.openxmlformats.org/officeDocument/2006/relationships/slideLayout" Target="../slideLayouts/slideLayout7.xml"/><Relationship Id="rId4" Type="http://schemas.openxmlformats.org/officeDocument/2006/relationships/image" Target="../media/image56.wmf"/></Relationships>
</file>

<file path=ppt/slides/_rels/slide47.xml.rels><?xml version="1.0" encoding="UTF-8" standalone="yes"?>
<Relationships xmlns="http://schemas.openxmlformats.org/package/2006/relationships"><Relationship Id="rId3" Type="http://schemas.openxmlformats.org/officeDocument/2006/relationships/image" Target="../media/image57.wmf"/><Relationship Id="rId2" Type="http://schemas.openxmlformats.org/officeDocument/2006/relationships/notesSlide" Target="../notesSlides/notesSlide37.xml"/><Relationship Id="rId1" Type="http://schemas.openxmlformats.org/officeDocument/2006/relationships/slideLayout" Target="../slideLayouts/slideLayout7.xml"/><Relationship Id="rId4" Type="http://schemas.openxmlformats.org/officeDocument/2006/relationships/image" Target="../media/image58.png"/></Relationships>
</file>

<file path=ppt/slides/_rels/slide48.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image" Target="../media/image63.jp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70.wmf"/><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73.wmf"/><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image" Target="../media/image10.jpg"/><Relationship Id="rId3" Type="http://schemas.openxmlformats.org/officeDocument/2006/relationships/notesSlide" Target="../notesSlides/notesSlide6.xml"/><Relationship Id="rId7" Type="http://schemas.openxmlformats.org/officeDocument/2006/relationships/image" Target="../media/image9.png"/><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8.png"/><Relationship Id="rId4" Type="http://schemas.openxmlformats.org/officeDocument/2006/relationships/oleObject" Target="../embeddings/oleObject1.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 Box 3"/>
          <p:cNvSpPr txBox="1">
            <a:spLocks noChangeArrowheads="1"/>
          </p:cNvSpPr>
          <p:nvPr/>
        </p:nvSpPr>
        <p:spPr bwMode="auto">
          <a:xfrm>
            <a:off x="5580112" y="5445224"/>
            <a:ext cx="3203947" cy="954107"/>
          </a:xfrm>
          <a:prstGeom prst="rect">
            <a:avLst/>
          </a:prstGeom>
          <a:noFill/>
          <a:ln w="9525">
            <a:noFill/>
            <a:miter lim="800000"/>
            <a:headEnd/>
            <a:tailEnd/>
          </a:ln>
        </p:spPr>
        <p:txBody>
          <a:bodyPr wrap="square">
            <a:spAutoFit/>
          </a:bodyPr>
          <a:lstStyle/>
          <a:p>
            <a:pPr algn="ctr">
              <a:spcBef>
                <a:spcPct val="50000"/>
              </a:spcBef>
            </a:pPr>
            <a:r>
              <a:rPr lang="hu-HU" sz="2800" b="1" i="1" dirty="0">
                <a:solidFill>
                  <a:schemeClr val="bg2">
                    <a:lumMod val="75000"/>
                  </a:schemeClr>
                </a:solidFill>
                <a:latin typeface="Calibri" panose="020F0502020204030204" pitchFamily="34" charset="0"/>
                <a:cs typeface="Calibri" panose="020F0502020204030204" pitchFamily="34" charset="0"/>
              </a:rPr>
              <a:t>Dr. Attila Magyar</a:t>
            </a:r>
            <a:br>
              <a:rPr lang="hu-HU" sz="2800" b="1" i="1" dirty="0">
                <a:solidFill>
                  <a:schemeClr val="bg2">
                    <a:lumMod val="75000"/>
                  </a:schemeClr>
                </a:solidFill>
                <a:latin typeface="Calibri" panose="020F0502020204030204" pitchFamily="34" charset="0"/>
                <a:cs typeface="Calibri" panose="020F0502020204030204" pitchFamily="34" charset="0"/>
              </a:rPr>
            </a:br>
            <a:r>
              <a:rPr lang="hu-HU" sz="2800" b="1" i="1" dirty="0">
                <a:solidFill>
                  <a:schemeClr val="bg2">
                    <a:lumMod val="75000"/>
                  </a:schemeClr>
                </a:solidFill>
                <a:latin typeface="Calibri" panose="020F0502020204030204" pitchFamily="34" charset="0"/>
                <a:cs typeface="Calibri" panose="020F0502020204030204" pitchFamily="34" charset="0"/>
              </a:rPr>
              <a:t>27.03.2019</a:t>
            </a:r>
          </a:p>
        </p:txBody>
      </p:sp>
      <p:sp>
        <p:nvSpPr>
          <p:cNvPr id="14340" name="Rectangle 5"/>
          <p:cNvSpPr>
            <a:spLocks noGrp="1" noChangeArrowheads="1"/>
          </p:cNvSpPr>
          <p:nvPr>
            <p:ph type="ctrTitle"/>
          </p:nvPr>
        </p:nvSpPr>
        <p:spPr>
          <a:xfrm>
            <a:off x="0" y="1700808"/>
            <a:ext cx="9144000" cy="2564904"/>
          </a:xfrm>
        </p:spPr>
        <p:txBody>
          <a:bodyPr/>
          <a:lstStyle/>
          <a:p>
            <a:pPr marL="838200" indent="-838200" eaLnBrk="1" hangingPunct="1"/>
            <a:r>
              <a:rPr lang="hu-HU" sz="5400" dirty="0" err="1">
                <a:solidFill>
                  <a:schemeClr val="tx1"/>
                </a:solidFill>
                <a:latin typeface="Calibri" panose="020F0502020204030204" pitchFamily="34" charset="0"/>
                <a:cs typeface="Calibri" panose="020F0502020204030204" pitchFamily="34" charset="0"/>
              </a:rPr>
              <a:t>Entwicklung</a:t>
            </a:r>
            <a:r>
              <a:rPr lang="hu-HU" sz="5400" dirty="0">
                <a:solidFill>
                  <a:schemeClr val="tx1"/>
                </a:solidFill>
                <a:latin typeface="Calibri" panose="020F0502020204030204" pitchFamily="34" charset="0"/>
                <a:cs typeface="Calibri" panose="020F0502020204030204" pitchFamily="34" charset="0"/>
              </a:rPr>
              <a:t> des </a:t>
            </a:r>
            <a:r>
              <a:rPr lang="hu-HU" sz="5400" dirty="0" err="1">
                <a:solidFill>
                  <a:schemeClr val="tx1"/>
                </a:solidFill>
                <a:latin typeface="Calibri" panose="020F0502020204030204" pitchFamily="34" charset="0"/>
                <a:cs typeface="Calibri" panose="020F0502020204030204" pitchFamily="34" charset="0"/>
              </a:rPr>
              <a:t>Mittel</a:t>
            </a:r>
            <a:r>
              <a:rPr lang="hu-HU" sz="5400" dirty="0">
                <a:solidFill>
                  <a:schemeClr val="tx1"/>
                </a:solidFill>
                <a:latin typeface="Calibri" panose="020F0502020204030204" pitchFamily="34" charset="0"/>
                <a:cs typeface="Calibri" panose="020F0502020204030204" pitchFamily="34" charset="0"/>
              </a:rPr>
              <a:t>- und </a:t>
            </a:r>
            <a:r>
              <a:rPr lang="hu-HU" sz="5400" dirty="0" err="1">
                <a:solidFill>
                  <a:schemeClr val="tx1"/>
                </a:solidFill>
                <a:latin typeface="Calibri" panose="020F0502020204030204" pitchFamily="34" charset="0"/>
                <a:cs typeface="Calibri" panose="020F0502020204030204" pitchFamily="34" charset="0"/>
              </a:rPr>
              <a:t>Hinterdarms</a:t>
            </a:r>
            <a:r>
              <a:rPr lang="hu-HU" sz="5400" dirty="0">
                <a:solidFill>
                  <a:schemeClr val="tx1"/>
                </a:solidFill>
                <a:latin typeface="Calibri" panose="020F0502020204030204" pitchFamily="34" charset="0"/>
                <a:cs typeface="Calibri" panose="020F0502020204030204" pitchFamily="34" charset="0"/>
              </a:rPr>
              <a:t>, </a:t>
            </a:r>
            <a:br>
              <a:rPr lang="hu-HU" sz="5400" dirty="0">
                <a:solidFill>
                  <a:schemeClr val="tx1"/>
                </a:solidFill>
                <a:latin typeface="Calibri" panose="020F0502020204030204" pitchFamily="34" charset="0"/>
                <a:cs typeface="Calibri" panose="020F0502020204030204" pitchFamily="34" charset="0"/>
              </a:rPr>
            </a:br>
            <a:r>
              <a:rPr lang="hu-HU" sz="5400" dirty="0">
                <a:solidFill>
                  <a:schemeClr val="tx1"/>
                </a:solidFill>
                <a:latin typeface="Calibri" panose="020F0502020204030204" pitchFamily="34" charset="0"/>
                <a:cs typeface="Calibri" panose="020F0502020204030204" pitchFamily="34" charset="0"/>
              </a:rPr>
              <a:t>der </a:t>
            </a:r>
            <a:r>
              <a:rPr lang="hu-HU" sz="5400" dirty="0" err="1">
                <a:solidFill>
                  <a:schemeClr val="tx1"/>
                </a:solidFill>
                <a:latin typeface="Calibri" panose="020F0502020204030204" pitchFamily="34" charset="0"/>
                <a:cs typeface="Calibri" panose="020F0502020204030204" pitchFamily="34" charset="0"/>
              </a:rPr>
              <a:t>Leber</a:t>
            </a:r>
            <a:r>
              <a:rPr lang="hu-HU" sz="5400" dirty="0">
                <a:solidFill>
                  <a:schemeClr val="tx1"/>
                </a:solidFill>
                <a:latin typeface="Calibri" panose="020F0502020204030204" pitchFamily="34" charset="0"/>
                <a:cs typeface="Calibri" panose="020F0502020204030204" pitchFamily="34" charset="0"/>
              </a:rPr>
              <a:t>, und des </a:t>
            </a:r>
            <a:r>
              <a:rPr lang="hu-HU" sz="5400" dirty="0" err="1">
                <a:solidFill>
                  <a:schemeClr val="tx1"/>
                </a:solidFill>
                <a:latin typeface="Calibri" panose="020F0502020204030204" pitchFamily="34" charset="0"/>
                <a:cs typeface="Calibri" panose="020F0502020204030204" pitchFamily="34" charset="0"/>
              </a:rPr>
              <a:t>Pankreas</a:t>
            </a:r>
            <a:endParaRPr lang="de-DE" sz="5400" dirty="0">
              <a:solidFill>
                <a:schemeClr val="tx1"/>
              </a:solidFill>
              <a:latin typeface="Calibri" panose="020F0502020204030204" pitchFamily="34" charset="0"/>
              <a:cs typeface="Calibri" panose="020F0502020204030204" pitchFamily="34"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2940" y="0"/>
            <a:ext cx="7818120" cy="6858000"/>
          </a:xfrm>
          <a:prstGeom prst="rect">
            <a:avLst/>
          </a:prstGeom>
        </p:spPr>
      </p:pic>
    </p:spTree>
    <p:extLst>
      <p:ext uri="{BB962C8B-B14F-4D97-AF65-F5344CB8AC3E}">
        <p14:creationId xmlns:p14="http://schemas.microsoft.com/office/powerpoint/2010/main" val="27266843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504" y="116631"/>
            <a:ext cx="2016224" cy="2893071"/>
          </a:xfrm>
          <a:prstGeom prst="rect">
            <a:avLst/>
          </a:prstGeom>
        </p:spPr>
      </p:pic>
      <p:pic>
        <p:nvPicPr>
          <p:cNvPr id="3" name="Kép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39752" y="590511"/>
            <a:ext cx="3240360" cy="4382041"/>
          </a:xfrm>
          <a:prstGeom prst="rect">
            <a:avLst/>
          </a:prstGeom>
        </p:spPr>
      </p:pic>
      <p:pic>
        <p:nvPicPr>
          <p:cNvPr id="4" name="Kép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38133" y="2809014"/>
            <a:ext cx="3370831" cy="3694738"/>
          </a:xfrm>
          <a:prstGeom prst="rect">
            <a:avLst/>
          </a:prstGeom>
        </p:spPr>
      </p:pic>
      <p:sp>
        <p:nvSpPr>
          <p:cNvPr id="5" name="Szövegdoboz 4"/>
          <p:cNvSpPr txBox="1"/>
          <p:nvPr/>
        </p:nvSpPr>
        <p:spPr>
          <a:xfrm>
            <a:off x="539552" y="5517232"/>
            <a:ext cx="864096" cy="523220"/>
          </a:xfrm>
          <a:prstGeom prst="rect">
            <a:avLst/>
          </a:prstGeom>
          <a:noFill/>
        </p:spPr>
        <p:txBody>
          <a:bodyPr wrap="square" rtlCol="0">
            <a:spAutoFit/>
          </a:bodyPr>
          <a:lstStyle/>
          <a:p>
            <a:r>
              <a:rPr lang="hu-HU" sz="2800" b="1" dirty="0"/>
              <a:t>EW4</a:t>
            </a:r>
            <a:endParaRPr lang="de-DE" b="1" dirty="0"/>
          </a:p>
        </p:txBody>
      </p:sp>
    </p:spTree>
    <p:extLst>
      <p:ext uri="{BB962C8B-B14F-4D97-AF65-F5344CB8AC3E}">
        <p14:creationId xmlns:p14="http://schemas.microsoft.com/office/powerpoint/2010/main" val="11998244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59632" y="106788"/>
            <a:ext cx="6624736" cy="6644424"/>
          </a:xfrm>
          <a:prstGeom prst="rect">
            <a:avLst/>
          </a:prstGeom>
        </p:spPr>
      </p:pic>
      <p:sp>
        <p:nvSpPr>
          <p:cNvPr id="3" name="Szövegdoboz 2"/>
          <p:cNvSpPr txBox="1"/>
          <p:nvPr/>
        </p:nvSpPr>
        <p:spPr>
          <a:xfrm>
            <a:off x="179512" y="6093296"/>
            <a:ext cx="864096" cy="523220"/>
          </a:xfrm>
          <a:prstGeom prst="rect">
            <a:avLst/>
          </a:prstGeom>
          <a:noFill/>
        </p:spPr>
        <p:txBody>
          <a:bodyPr wrap="square" rtlCol="0">
            <a:spAutoFit/>
          </a:bodyPr>
          <a:lstStyle/>
          <a:p>
            <a:r>
              <a:rPr lang="hu-HU" sz="2800" b="1" dirty="0"/>
              <a:t>EW6</a:t>
            </a:r>
            <a:endParaRPr lang="de-DE" b="1" dirty="0"/>
          </a:p>
        </p:txBody>
      </p:sp>
    </p:spTree>
    <p:extLst>
      <p:ext uri="{BB962C8B-B14F-4D97-AF65-F5344CB8AC3E}">
        <p14:creationId xmlns:p14="http://schemas.microsoft.com/office/powerpoint/2010/main" val="42939186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91680" y="88565"/>
            <a:ext cx="5760640" cy="6680870"/>
          </a:xfrm>
          <a:prstGeom prst="rect">
            <a:avLst/>
          </a:prstGeom>
        </p:spPr>
      </p:pic>
      <p:sp>
        <p:nvSpPr>
          <p:cNvPr id="3" name="Szövegdoboz 2"/>
          <p:cNvSpPr txBox="1"/>
          <p:nvPr/>
        </p:nvSpPr>
        <p:spPr>
          <a:xfrm>
            <a:off x="539552" y="5517232"/>
            <a:ext cx="864096" cy="523220"/>
          </a:xfrm>
          <a:prstGeom prst="rect">
            <a:avLst/>
          </a:prstGeom>
          <a:noFill/>
        </p:spPr>
        <p:txBody>
          <a:bodyPr wrap="square" rtlCol="0">
            <a:spAutoFit/>
          </a:bodyPr>
          <a:lstStyle/>
          <a:p>
            <a:r>
              <a:rPr lang="hu-HU" sz="2800" b="1" dirty="0"/>
              <a:t>EW7</a:t>
            </a:r>
            <a:endParaRPr lang="de-DE" b="1" dirty="0"/>
          </a:p>
        </p:txBody>
      </p:sp>
    </p:spTree>
    <p:extLst>
      <p:ext uri="{BB962C8B-B14F-4D97-AF65-F5344CB8AC3E}">
        <p14:creationId xmlns:p14="http://schemas.microsoft.com/office/powerpoint/2010/main" val="21184070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7584" y="23032"/>
            <a:ext cx="7488832" cy="6811936"/>
          </a:xfrm>
          <a:prstGeom prst="rect">
            <a:avLst/>
          </a:prstGeom>
        </p:spPr>
      </p:pic>
      <p:sp>
        <p:nvSpPr>
          <p:cNvPr id="3" name="Szövegdoboz 2"/>
          <p:cNvSpPr txBox="1"/>
          <p:nvPr/>
        </p:nvSpPr>
        <p:spPr>
          <a:xfrm>
            <a:off x="-36512" y="5949280"/>
            <a:ext cx="864096" cy="523220"/>
          </a:xfrm>
          <a:prstGeom prst="rect">
            <a:avLst/>
          </a:prstGeom>
          <a:noFill/>
        </p:spPr>
        <p:txBody>
          <a:bodyPr wrap="square" rtlCol="0">
            <a:spAutoFit/>
          </a:bodyPr>
          <a:lstStyle/>
          <a:p>
            <a:r>
              <a:rPr lang="hu-HU" sz="2800" b="1" dirty="0"/>
              <a:t>EW7</a:t>
            </a:r>
            <a:endParaRPr lang="de-DE" b="1" dirty="0"/>
          </a:p>
        </p:txBody>
      </p:sp>
    </p:spTree>
    <p:extLst>
      <p:ext uri="{BB962C8B-B14F-4D97-AF65-F5344CB8AC3E}">
        <p14:creationId xmlns:p14="http://schemas.microsoft.com/office/powerpoint/2010/main" val="12245592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3608" y="143596"/>
            <a:ext cx="7056784" cy="6570808"/>
          </a:xfrm>
          <a:prstGeom prst="rect">
            <a:avLst/>
          </a:prstGeom>
        </p:spPr>
      </p:pic>
      <p:sp>
        <p:nvSpPr>
          <p:cNvPr id="3" name="Szövegdoboz 2"/>
          <p:cNvSpPr txBox="1"/>
          <p:nvPr/>
        </p:nvSpPr>
        <p:spPr>
          <a:xfrm>
            <a:off x="25251" y="404664"/>
            <a:ext cx="864096" cy="523220"/>
          </a:xfrm>
          <a:prstGeom prst="rect">
            <a:avLst/>
          </a:prstGeom>
          <a:noFill/>
        </p:spPr>
        <p:txBody>
          <a:bodyPr wrap="square" rtlCol="0">
            <a:spAutoFit/>
          </a:bodyPr>
          <a:lstStyle/>
          <a:p>
            <a:r>
              <a:rPr lang="hu-HU" sz="2800" b="1" dirty="0"/>
              <a:t>EW7</a:t>
            </a:r>
            <a:endParaRPr lang="de-DE" b="1" dirty="0"/>
          </a:p>
        </p:txBody>
      </p:sp>
    </p:spTree>
    <p:extLst>
      <p:ext uri="{BB962C8B-B14F-4D97-AF65-F5344CB8AC3E}">
        <p14:creationId xmlns:p14="http://schemas.microsoft.com/office/powerpoint/2010/main" val="32733876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68739" y="0"/>
            <a:ext cx="3206521" cy="6858000"/>
          </a:xfrm>
          <a:prstGeom prst="rect">
            <a:avLst/>
          </a:prstGeom>
        </p:spPr>
      </p:pic>
    </p:spTree>
    <p:extLst>
      <p:ext uri="{BB962C8B-B14F-4D97-AF65-F5344CB8AC3E}">
        <p14:creationId xmlns:p14="http://schemas.microsoft.com/office/powerpoint/2010/main" val="32609197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768561"/>
            <a:ext cx="9144000" cy="3320878"/>
          </a:xfrm>
          <a:prstGeom prst="rect">
            <a:avLst/>
          </a:prstGeom>
        </p:spPr>
      </p:pic>
    </p:spTree>
    <p:extLst>
      <p:ext uri="{BB962C8B-B14F-4D97-AF65-F5344CB8AC3E}">
        <p14:creationId xmlns:p14="http://schemas.microsoft.com/office/powerpoint/2010/main" val="276703942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ktum 2"/>
          <p:cNvGraphicFramePr>
            <a:graphicFrameLocks noChangeAspect="1"/>
          </p:cNvGraphicFramePr>
          <p:nvPr>
            <p:extLst>
              <p:ext uri="{D42A27DB-BD31-4B8C-83A1-F6EECF244321}">
                <p14:modId xmlns:p14="http://schemas.microsoft.com/office/powerpoint/2010/main" val="3263630871"/>
              </p:ext>
            </p:extLst>
          </p:nvPr>
        </p:nvGraphicFramePr>
        <p:xfrm>
          <a:off x="179512" y="-1"/>
          <a:ext cx="5616624" cy="6858001"/>
        </p:xfrm>
        <a:graphic>
          <a:graphicData uri="http://schemas.openxmlformats.org/presentationml/2006/ole">
            <mc:AlternateContent xmlns:mc="http://schemas.openxmlformats.org/markup-compatibility/2006">
              <mc:Choice xmlns:v="urn:schemas-microsoft-com:vml" Requires="v">
                <p:oleObj spid="_x0000_s71698" name="Image" r:id="rId4" imgW="7072920" imgH="8609400" progId="Photoshop.Image.7">
                  <p:embed/>
                </p:oleObj>
              </mc:Choice>
              <mc:Fallback>
                <p:oleObj name="Image" r:id="rId4" imgW="7072920" imgH="8609400" progId="Photoshop.Image.7">
                  <p:embed/>
                  <p:pic>
                    <p:nvPicPr>
                      <p:cNvPr id="0" name=""/>
                      <p:cNvPicPr/>
                      <p:nvPr/>
                    </p:nvPicPr>
                    <p:blipFill>
                      <a:blip r:embed="rId5"/>
                      <a:stretch>
                        <a:fillRect/>
                      </a:stretch>
                    </p:blipFill>
                    <p:spPr>
                      <a:xfrm>
                        <a:off x="179512" y="-1"/>
                        <a:ext cx="5616624" cy="6858001"/>
                      </a:xfrm>
                      <a:prstGeom prst="rect">
                        <a:avLst/>
                      </a:prstGeom>
                    </p:spPr>
                  </p:pic>
                </p:oleObj>
              </mc:Fallback>
            </mc:AlternateContent>
          </a:graphicData>
        </a:graphic>
      </p:graphicFrame>
      <p:sp>
        <p:nvSpPr>
          <p:cNvPr id="4" name="Szövegdoboz 3"/>
          <p:cNvSpPr txBox="1"/>
          <p:nvPr/>
        </p:nvSpPr>
        <p:spPr>
          <a:xfrm>
            <a:off x="6012160" y="692696"/>
            <a:ext cx="2520280" cy="1200329"/>
          </a:xfrm>
          <a:prstGeom prst="rect">
            <a:avLst/>
          </a:prstGeom>
          <a:noFill/>
        </p:spPr>
        <p:txBody>
          <a:bodyPr wrap="square" rtlCol="0">
            <a:spAutoFit/>
          </a:bodyPr>
          <a:lstStyle/>
          <a:p>
            <a:r>
              <a:rPr lang="hu-HU" dirty="0" err="1"/>
              <a:t>Querschnitt</a:t>
            </a:r>
            <a:r>
              <a:rPr lang="hu-HU" dirty="0"/>
              <a:t> </a:t>
            </a:r>
            <a:r>
              <a:rPr lang="hu-HU" dirty="0" err="1"/>
              <a:t>durch</a:t>
            </a:r>
            <a:r>
              <a:rPr lang="hu-HU" dirty="0"/>
              <a:t> </a:t>
            </a:r>
            <a:r>
              <a:rPr lang="hu-HU" dirty="0" err="1"/>
              <a:t>die</a:t>
            </a:r>
            <a:r>
              <a:rPr lang="hu-HU" dirty="0"/>
              <a:t> </a:t>
            </a:r>
            <a:r>
              <a:rPr lang="hu-HU" dirty="0" err="1"/>
              <a:t>Leberbucht</a:t>
            </a:r>
            <a:r>
              <a:rPr lang="hu-HU" dirty="0"/>
              <a:t> </a:t>
            </a:r>
            <a:r>
              <a:rPr lang="hu-HU" dirty="0" err="1"/>
              <a:t>eines</a:t>
            </a:r>
            <a:r>
              <a:rPr lang="hu-HU" dirty="0"/>
              <a:t> </a:t>
            </a:r>
            <a:r>
              <a:rPr lang="hu-HU" dirty="0" err="1"/>
              <a:t>menschlichen</a:t>
            </a:r>
            <a:r>
              <a:rPr lang="hu-HU" dirty="0"/>
              <a:t> </a:t>
            </a:r>
            <a:r>
              <a:rPr lang="hu-HU" dirty="0" err="1"/>
              <a:t>Embryo</a:t>
            </a:r>
            <a:r>
              <a:rPr lang="hu-HU" dirty="0"/>
              <a:t> mit 25 </a:t>
            </a:r>
            <a:r>
              <a:rPr lang="hu-HU" dirty="0" err="1"/>
              <a:t>Somitenpaaren</a:t>
            </a:r>
            <a:endParaRPr lang="de-DE"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3732" name="Object 4"/>
          <p:cNvGraphicFramePr>
            <a:graphicFrameLocks noChangeAspect="1"/>
          </p:cNvGraphicFramePr>
          <p:nvPr/>
        </p:nvGraphicFramePr>
        <p:xfrm>
          <a:off x="323850" y="0"/>
          <a:ext cx="4224338" cy="6858000"/>
        </p:xfrm>
        <a:graphic>
          <a:graphicData uri="http://schemas.openxmlformats.org/presentationml/2006/ole">
            <mc:AlternateContent xmlns:mc="http://schemas.openxmlformats.org/markup-compatibility/2006">
              <mc:Choice xmlns:v="urn:schemas-microsoft-com:vml" Requires="v">
                <p:oleObj spid="_x0000_s73746" name="Image" r:id="rId4" imgW="2160670" imgH="3508255" progId="Photoshop.Image.7">
                  <p:embed/>
                </p:oleObj>
              </mc:Choice>
              <mc:Fallback>
                <p:oleObj name="Image" r:id="rId4" imgW="2160670" imgH="3508255" progId="Photoshop.Image.7">
                  <p:embed/>
                  <p:pic>
                    <p:nvPicPr>
                      <p:cNvPr id="0"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3850" y="0"/>
                        <a:ext cx="4224338"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cstate="print"/>
          <a:srcRect/>
          <a:stretch>
            <a:fillRect/>
          </a:stretch>
        </p:blipFill>
        <p:spPr bwMode="auto">
          <a:xfrm>
            <a:off x="395288" y="0"/>
            <a:ext cx="6913562" cy="6869113"/>
          </a:xfrm>
          <a:prstGeom prst="rect">
            <a:avLst/>
          </a:prstGeom>
          <a:noFill/>
          <a:ln w="9525">
            <a:noFill/>
            <a:miter lim="800000"/>
            <a:headEnd/>
            <a:tailEnd/>
          </a:ln>
        </p:spPr>
      </p:pic>
      <p:sp>
        <p:nvSpPr>
          <p:cNvPr id="3" name="Szövegdoboz 2"/>
          <p:cNvSpPr txBox="1"/>
          <p:nvPr/>
        </p:nvSpPr>
        <p:spPr>
          <a:xfrm>
            <a:off x="6012160" y="332656"/>
            <a:ext cx="2592288" cy="923330"/>
          </a:xfrm>
          <a:prstGeom prst="rect">
            <a:avLst/>
          </a:prstGeom>
          <a:noFill/>
        </p:spPr>
        <p:txBody>
          <a:bodyPr wrap="square" rtlCol="0">
            <a:spAutoFit/>
          </a:bodyPr>
          <a:lstStyle/>
          <a:p>
            <a:r>
              <a:rPr lang="hu-HU" dirty="0" err="1"/>
              <a:t>Entwicklung</a:t>
            </a:r>
            <a:r>
              <a:rPr lang="hu-HU" dirty="0"/>
              <a:t> der </a:t>
            </a:r>
            <a:r>
              <a:rPr lang="hu-HU" dirty="0" err="1"/>
              <a:t>Mesenterien</a:t>
            </a:r>
            <a:r>
              <a:rPr lang="hu-HU" dirty="0"/>
              <a:t> – bei der Abfaltung des </a:t>
            </a:r>
            <a:r>
              <a:rPr lang="hu-HU" dirty="0" err="1"/>
              <a:t>Embryos</a:t>
            </a:r>
            <a:endParaRPr lang="de-DE" dirty="0"/>
          </a:p>
        </p:txBody>
      </p:sp>
      <p:sp>
        <p:nvSpPr>
          <p:cNvPr id="4" name="Szövegdoboz 3"/>
          <p:cNvSpPr txBox="1"/>
          <p:nvPr/>
        </p:nvSpPr>
        <p:spPr>
          <a:xfrm>
            <a:off x="5004048" y="5445224"/>
            <a:ext cx="3384376" cy="923330"/>
          </a:xfrm>
          <a:prstGeom prst="rect">
            <a:avLst/>
          </a:prstGeom>
          <a:noFill/>
        </p:spPr>
        <p:txBody>
          <a:bodyPr wrap="square" rtlCol="0">
            <a:spAutoFit/>
          </a:bodyPr>
          <a:lstStyle/>
          <a:p>
            <a:r>
              <a:rPr lang="hu-HU" dirty="0" err="1"/>
              <a:t>Ein</a:t>
            </a:r>
            <a:r>
              <a:rPr lang="hu-HU" dirty="0"/>
              <a:t> </a:t>
            </a:r>
            <a:r>
              <a:rPr lang="hu-HU" dirty="0" err="1"/>
              <a:t>intraperitoneales</a:t>
            </a:r>
            <a:r>
              <a:rPr lang="hu-HU" dirty="0"/>
              <a:t> </a:t>
            </a:r>
            <a:r>
              <a:rPr lang="hu-HU" dirty="0" err="1"/>
              <a:t>Organ</a:t>
            </a:r>
            <a:r>
              <a:rPr lang="hu-HU" dirty="0"/>
              <a:t> mit </a:t>
            </a:r>
            <a:r>
              <a:rPr lang="hu-HU" dirty="0" err="1"/>
              <a:t>einem</a:t>
            </a:r>
            <a:r>
              <a:rPr lang="hu-HU" dirty="0"/>
              <a:t> „</a:t>
            </a:r>
            <a:r>
              <a:rPr lang="hu-HU" dirty="0" err="1"/>
              <a:t>Meso</a:t>
            </a:r>
            <a:r>
              <a:rPr lang="hu-HU" dirty="0"/>
              <a:t>” </a:t>
            </a:r>
            <a:r>
              <a:rPr lang="hu-HU" dirty="0" err="1"/>
              <a:t>kann</a:t>
            </a:r>
            <a:r>
              <a:rPr lang="hu-HU" dirty="0"/>
              <a:t> </a:t>
            </a:r>
            <a:r>
              <a:rPr lang="hu-HU" b="1" dirty="0" err="1"/>
              <a:t>sekundär</a:t>
            </a:r>
            <a:r>
              <a:rPr lang="hu-HU" b="1" dirty="0"/>
              <a:t> </a:t>
            </a:r>
            <a:r>
              <a:rPr lang="hu-HU" dirty="0" err="1"/>
              <a:t>retroperitoneal</a:t>
            </a:r>
            <a:r>
              <a:rPr lang="hu-HU" dirty="0"/>
              <a:t> </a:t>
            </a:r>
            <a:r>
              <a:rPr lang="hu-HU" dirty="0" err="1"/>
              <a:t>werden</a:t>
            </a:r>
            <a:endParaRPr lang="hu-HU"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098811"/>
            <a:ext cx="9144000" cy="2660377"/>
          </a:xfrm>
          <a:prstGeom prst="rect">
            <a:avLst/>
          </a:prstGeom>
        </p:spPr>
      </p:pic>
    </p:spTree>
    <p:extLst>
      <p:ext uri="{BB962C8B-B14F-4D97-AF65-F5344CB8AC3E}">
        <p14:creationId xmlns:p14="http://schemas.microsoft.com/office/powerpoint/2010/main" val="263096052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1350" y="425450"/>
            <a:ext cx="7861300" cy="6007100"/>
          </a:xfrm>
          <a:prstGeom prst="rect">
            <a:avLst/>
          </a:prstGeom>
        </p:spPr>
      </p:pic>
      <p:sp>
        <p:nvSpPr>
          <p:cNvPr id="3" name="Szövegdoboz 2"/>
          <p:cNvSpPr txBox="1"/>
          <p:nvPr/>
        </p:nvSpPr>
        <p:spPr>
          <a:xfrm>
            <a:off x="179512" y="0"/>
            <a:ext cx="3672408" cy="461665"/>
          </a:xfrm>
          <a:prstGeom prst="rect">
            <a:avLst/>
          </a:prstGeom>
          <a:noFill/>
        </p:spPr>
        <p:txBody>
          <a:bodyPr wrap="square" rtlCol="0">
            <a:spAutoFit/>
          </a:bodyPr>
          <a:lstStyle/>
          <a:p>
            <a:r>
              <a:rPr lang="hu-HU" sz="2400" b="1" dirty="0">
                <a:latin typeface="Arial" panose="020B0604020202020204" pitchFamily="34" charset="0"/>
                <a:cs typeface="Arial" panose="020B0604020202020204" pitchFamily="34" charset="0"/>
              </a:rPr>
              <a:t>EW11: HE-</a:t>
            </a:r>
            <a:r>
              <a:rPr lang="hu-HU" sz="2400" b="1" dirty="0" err="1">
                <a:latin typeface="Arial" panose="020B0604020202020204" pitchFamily="34" charset="0"/>
                <a:cs typeface="Arial" panose="020B0604020202020204" pitchFamily="34" charset="0"/>
              </a:rPr>
              <a:t>Färbung</a:t>
            </a:r>
            <a:endParaRPr lang="de-DE"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2613318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520" y="-19734"/>
            <a:ext cx="3088370" cy="2296606"/>
          </a:xfrm>
          <a:prstGeom prst="rect">
            <a:avLst/>
          </a:prstGeom>
        </p:spPr>
      </p:pic>
      <p:pic>
        <p:nvPicPr>
          <p:cNvPr id="3" name="Kép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07704" y="1482466"/>
            <a:ext cx="7236296" cy="5375534"/>
          </a:xfrm>
          <a:prstGeom prst="rect">
            <a:avLst/>
          </a:prstGeom>
        </p:spPr>
      </p:pic>
      <p:sp>
        <p:nvSpPr>
          <p:cNvPr id="4" name="Szövegdoboz 3"/>
          <p:cNvSpPr txBox="1"/>
          <p:nvPr/>
        </p:nvSpPr>
        <p:spPr>
          <a:xfrm>
            <a:off x="3419872" y="269701"/>
            <a:ext cx="5616624" cy="461665"/>
          </a:xfrm>
          <a:prstGeom prst="rect">
            <a:avLst/>
          </a:prstGeom>
          <a:noFill/>
        </p:spPr>
        <p:txBody>
          <a:bodyPr wrap="square" rtlCol="0">
            <a:spAutoFit/>
          </a:bodyPr>
          <a:lstStyle/>
          <a:p>
            <a:r>
              <a:rPr lang="hu-HU" sz="2400" b="1" dirty="0">
                <a:latin typeface="Arial" panose="020B0604020202020204" pitchFamily="34" charset="0"/>
                <a:cs typeface="Arial" panose="020B0604020202020204" pitchFamily="34" charset="0"/>
              </a:rPr>
              <a:t>EW11: AFP-</a:t>
            </a:r>
            <a:r>
              <a:rPr lang="hu-HU" sz="2400" b="1" dirty="0" err="1">
                <a:latin typeface="Arial" panose="020B0604020202020204" pitchFamily="34" charset="0"/>
                <a:cs typeface="Arial" panose="020B0604020202020204" pitchFamily="34" charset="0"/>
              </a:rPr>
              <a:t>Immunohistochemie</a:t>
            </a:r>
            <a:endParaRPr lang="de-DE"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331390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4560"/>
            <a:ext cx="9144000" cy="6887120"/>
          </a:xfrm>
          <a:prstGeom prst="rect">
            <a:avLst/>
          </a:prstGeom>
        </p:spPr>
      </p:pic>
      <p:sp>
        <p:nvSpPr>
          <p:cNvPr id="3" name="Szövegdoboz 2"/>
          <p:cNvSpPr txBox="1"/>
          <p:nvPr/>
        </p:nvSpPr>
        <p:spPr>
          <a:xfrm>
            <a:off x="3419872" y="269701"/>
            <a:ext cx="5616624" cy="461665"/>
          </a:xfrm>
          <a:prstGeom prst="rect">
            <a:avLst/>
          </a:prstGeom>
          <a:noFill/>
        </p:spPr>
        <p:txBody>
          <a:bodyPr wrap="square" rtlCol="0">
            <a:spAutoFit/>
          </a:bodyPr>
          <a:lstStyle/>
          <a:p>
            <a:r>
              <a:rPr lang="hu-HU" sz="2400" b="1" dirty="0">
                <a:latin typeface="Arial" panose="020B0604020202020204" pitchFamily="34" charset="0"/>
                <a:cs typeface="Arial" panose="020B0604020202020204" pitchFamily="34" charset="0"/>
              </a:rPr>
              <a:t>EW11: CK19-Immunohistochemie</a:t>
            </a:r>
            <a:endParaRPr lang="de-DE"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0345858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Kép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08044" y="1196751"/>
            <a:ext cx="6035956" cy="5687057"/>
          </a:xfrm>
          <a:prstGeom prst="rect">
            <a:avLst/>
          </a:prstGeom>
        </p:spPr>
      </p:pic>
      <p:pic>
        <p:nvPicPr>
          <p:cNvPr id="4" name="Kép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3262822" cy="2780928"/>
          </a:xfrm>
          <a:prstGeom prst="rect">
            <a:avLst/>
          </a:prstGeom>
        </p:spPr>
      </p:pic>
    </p:spTree>
    <p:extLst>
      <p:ext uri="{BB962C8B-B14F-4D97-AF65-F5344CB8AC3E}">
        <p14:creationId xmlns:p14="http://schemas.microsoft.com/office/powerpoint/2010/main" val="374512427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89690"/>
            <a:ext cx="9144000" cy="4078619"/>
          </a:xfrm>
          <a:prstGeom prst="rect">
            <a:avLst/>
          </a:prstGeom>
        </p:spPr>
      </p:pic>
    </p:spTree>
    <p:extLst>
      <p:ext uri="{BB962C8B-B14F-4D97-AF65-F5344CB8AC3E}">
        <p14:creationId xmlns:p14="http://schemas.microsoft.com/office/powerpoint/2010/main" val="358330000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08314"/>
            <a:ext cx="9144000" cy="4441371"/>
          </a:xfrm>
          <a:prstGeom prst="rect">
            <a:avLst/>
          </a:prstGeom>
        </p:spPr>
      </p:pic>
    </p:spTree>
    <p:extLst>
      <p:ext uri="{BB962C8B-B14F-4D97-AF65-F5344CB8AC3E}">
        <p14:creationId xmlns:p14="http://schemas.microsoft.com/office/powerpoint/2010/main" val="277105791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5780" name="Object 4"/>
          <p:cNvGraphicFramePr>
            <a:graphicFrameLocks noChangeAspect="1"/>
          </p:cNvGraphicFramePr>
          <p:nvPr/>
        </p:nvGraphicFramePr>
        <p:xfrm>
          <a:off x="611188" y="153988"/>
          <a:ext cx="7921625" cy="6551612"/>
        </p:xfrm>
        <a:graphic>
          <a:graphicData uri="http://schemas.openxmlformats.org/presentationml/2006/ole">
            <mc:AlternateContent xmlns:mc="http://schemas.openxmlformats.org/markup-compatibility/2006">
              <mc:Choice xmlns:v="urn:schemas-microsoft-com:vml" Requires="v">
                <p:oleObj spid="_x0000_s75793" name="Image" r:id="rId4" imgW="2340671" imgH="1935320" progId="Photoshop.Image.7">
                  <p:embed/>
                </p:oleObj>
              </mc:Choice>
              <mc:Fallback>
                <p:oleObj name="Image" r:id="rId4" imgW="2340671" imgH="1935320" progId="Photoshop.Image.7">
                  <p:embed/>
                  <p:pic>
                    <p:nvPicPr>
                      <p:cNvPr id="0"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1188" y="153988"/>
                        <a:ext cx="7921625" cy="6551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7" name="Picture 1"/>
          <p:cNvPicPr>
            <a:picLocks noChangeAspect="1" noChangeArrowheads="1"/>
          </p:cNvPicPr>
          <p:nvPr/>
        </p:nvPicPr>
        <p:blipFill>
          <a:blip r:embed="rId3" cstate="print"/>
          <a:srcRect/>
          <a:stretch>
            <a:fillRect/>
          </a:stretch>
        </p:blipFill>
        <p:spPr bwMode="auto">
          <a:xfrm>
            <a:off x="1476375" y="0"/>
            <a:ext cx="6048375" cy="6858000"/>
          </a:xfrm>
          <a:prstGeom prst="rect">
            <a:avLst/>
          </a:prstGeom>
          <a:noFill/>
          <a:ln w="9525">
            <a:noFill/>
            <a:miter lim="800000"/>
            <a:headEnd/>
            <a:tailEnd/>
          </a:ln>
        </p:spPr>
      </p:pic>
    </p:spTree>
    <p:extLst>
      <p:ext uri="{BB962C8B-B14F-4D97-AF65-F5344CB8AC3E}">
        <p14:creationId xmlns:p14="http://schemas.microsoft.com/office/powerpoint/2010/main" val="152126641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61" name="Picture 1"/>
          <p:cNvPicPr>
            <a:picLocks noChangeAspect="1" noChangeArrowheads="1"/>
          </p:cNvPicPr>
          <p:nvPr/>
        </p:nvPicPr>
        <p:blipFill>
          <a:blip r:embed="rId2" cstate="print"/>
          <a:srcRect/>
          <a:stretch>
            <a:fillRect/>
          </a:stretch>
        </p:blipFill>
        <p:spPr bwMode="auto">
          <a:xfrm>
            <a:off x="0" y="1125538"/>
            <a:ext cx="9144000" cy="4391025"/>
          </a:xfrm>
          <a:prstGeom prst="rect">
            <a:avLst/>
          </a:prstGeom>
          <a:noFill/>
          <a:ln w="9525">
            <a:noFill/>
            <a:miter lim="800000"/>
            <a:headEnd/>
            <a:tailEnd/>
          </a:ln>
        </p:spPr>
      </p:pic>
    </p:spTree>
    <p:extLst>
      <p:ext uri="{BB962C8B-B14F-4D97-AF65-F5344CB8AC3E}">
        <p14:creationId xmlns:p14="http://schemas.microsoft.com/office/powerpoint/2010/main" val="7587066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610" y="0"/>
            <a:ext cx="7818758" cy="5949445"/>
          </a:xfrm>
          <a:prstGeom prst="rect">
            <a:avLst/>
          </a:prstGeom>
        </p:spPr>
      </p:pic>
      <p:sp>
        <p:nvSpPr>
          <p:cNvPr id="3" name="Szövegdoboz 2"/>
          <p:cNvSpPr txBox="1"/>
          <p:nvPr/>
        </p:nvSpPr>
        <p:spPr>
          <a:xfrm>
            <a:off x="4427984" y="5664984"/>
            <a:ext cx="4716016" cy="1200329"/>
          </a:xfrm>
          <a:prstGeom prst="rect">
            <a:avLst/>
          </a:prstGeom>
          <a:noFill/>
        </p:spPr>
        <p:txBody>
          <a:bodyPr wrap="square" rtlCol="0">
            <a:spAutoFit/>
          </a:bodyPr>
          <a:lstStyle/>
          <a:p>
            <a:r>
              <a:rPr lang="hu-HU" dirty="0"/>
              <a:t>Rosa </a:t>
            </a:r>
            <a:r>
              <a:rPr lang="hu-HU" dirty="0" err="1"/>
              <a:t>Gebiete</a:t>
            </a:r>
            <a:r>
              <a:rPr lang="hu-HU" dirty="0"/>
              <a:t>: </a:t>
            </a:r>
            <a:r>
              <a:rPr lang="hu-HU" dirty="0" err="1"/>
              <a:t>Meso</a:t>
            </a:r>
            <a:r>
              <a:rPr lang="hu-HU" dirty="0"/>
              <a:t> in </a:t>
            </a:r>
            <a:r>
              <a:rPr lang="hu-HU" dirty="0" err="1"/>
              <a:t>abdominalem</a:t>
            </a:r>
            <a:r>
              <a:rPr lang="hu-HU" dirty="0"/>
              <a:t> </a:t>
            </a:r>
            <a:r>
              <a:rPr lang="hu-HU" dirty="0" err="1"/>
              <a:t>Magen-Darm</a:t>
            </a:r>
            <a:r>
              <a:rPr lang="hu-HU" dirty="0"/>
              <a:t> </a:t>
            </a:r>
            <a:r>
              <a:rPr lang="hu-HU" dirty="0" err="1"/>
              <a:t>Kanal</a:t>
            </a:r>
            <a:r>
              <a:rPr lang="hu-HU" dirty="0"/>
              <a:t> (</a:t>
            </a:r>
            <a:r>
              <a:rPr lang="hu-HU" dirty="0" err="1"/>
              <a:t>dorsales</a:t>
            </a:r>
            <a:r>
              <a:rPr lang="hu-HU" dirty="0"/>
              <a:t> </a:t>
            </a:r>
            <a:r>
              <a:rPr lang="hu-HU" dirty="0" err="1"/>
              <a:t>Meso</a:t>
            </a:r>
            <a:r>
              <a:rPr lang="hu-HU" dirty="0"/>
              <a:t>: </a:t>
            </a:r>
            <a:r>
              <a:rPr lang="hu-HU" dirty="0" err="1"/>
              <a:t>überall</a:t>
            </a:r>
            <a:r>
              <a:rPr lang="hu-HU" dirty="0"/>
              <a:t>, </a:t>
            </a:r>
            <a:r>
              <a:rPr lang="hu-HU" dirty="0" err="1"/>
              <a:t>ventrales</a:t>
            </a:r>
            <a:r>
              <a:rPr lang="hu-HU" dirty="0"/>
              <a:t> </a:t>
            </a:r>
            <a:r>
              <a:rPr lang="hu-HU" dirty="0" err="1"/>
              <a:t>Meso</a:t>
            </a:r>
            <a:r>
              <a:rPr lang="hu-HU" dirty="0"/>
              <a:t>: </a:t>
            </a:r>
            <a:r>
              <a:rPr lang="hu-HU" dirty="0" err="1"/>
              <a:t>nu</a:t>
            </a:r>
            <a:r>
              <a:rPr lang="hu-HU" dirty="0"/>
              <a:t> </a:t>
            </a:r>
            <a:r>
              <a:rPr lang="hu-HU" dirty="0" err="1"/>
              <a:t>beim</a:t>
            </a:r>
            <a:r>
              <a:rPr lang="hu-HU" dirty="0"/>
              <a:t> </a:t>
            </a:r>
            <a:r>
              <a:rPr lang="hu-HU" dirty="0" err="1"/>
              <a:t>Magen</a:t>
            </a:r>
            <a:r>
              <a:rPr lang="hu-HU" dirty="0"/>
              <a:t> und </a:t>
            </a:r>
            <a:r>
              <a:rPr lang="hu-HU" dirty="0" err="1"/>
              <a:t>prox</a:t>
            </a:r>
            <a:r>
              <a:rPr lang="hu-HU" dirty="0"/>
              <a:t>. </a:t>
            </a:r>
            <a:r>
              <a:rPr lang="hu-HU" dirty="0" err="1"/>
              <a:t>Duodenum</a:t>
            </a:r>
            <a:r>
              <a:rPr lang="hu-HU" dirty="0"/>
              <a:t>)</a:t>
            </a:r>
            <a:endParaRPr lang="de-DE"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Text Box 2"/>
          <p:cNvSpPr txBox="1">
            <a:spLocks noChangeArrowheads="1"/>
          </p:cNvSpPr>
          <p:nvPr/>
        </p:nvSpPr>
        <p:spPr bwMode="auto">
          <a:xfrm>
            <a:off x="0" y="3284538"/>
            <a:ext cx="3132138" cy="936625"/>
          </a:xfrm>
          <a:prstGeom prst="rect">
            <a:avLst/>
          </a:prstGeom>
          <a:noFill/>
          <a:ln w="9525">
            <a:noFill/>
            <a:miter lim="800000"/>
            <a:headEnd/>
            <a:tailEnd/>
          </a:ln>
        </p:spPr>
        <p:txBody>
          <a:bodyPr/>
          <a:lstStyle/>
          <a:p>
            <a:pPr algn="ctr" eaLnBrk="0" hangingPunct="0"/>
            <a:r>
              <a:rPr lang="hu-HU" sz="2400">
                <a:latin typeface="Arial" charset="0"/>
                <a:cs typeface="Arial" charset="0"/>
              </a:rPr>
              <a:t>Zirkulation des </a:t>
            </a:r>
            <a:r>
              <a:rPr lang="hu-HU" sz="2400">
                <a:latin typeface="Symbol" pitchFamily="18" charset="2"/>
                <a:cs typeface="Arial" charset="0"/>
              </a:rPr>
              <a:t>a</a:t>
            </a:r>
            <a:r>
              <a:rPr lang="hu-HU" sz="2400">
                <a:latin typeface="Arial" charset="0"/>
                <a:cs typeface="Arial" charset="0"/>
              </a:rPr>
              <a:t>-Fetoproteins (AFP)</a:t>
            </a:r>
          </a:p>
        </p:txBody>
      </p:sp>
      <p:pic>
        <p:nvPicPr>
          <p:cNvPr id="184323" name="Picture 2"/>
          <p:cNvPicPr>
            <a:picLocks noChangeAspect="1" noChangeArrowheads="1"/>
          </p:cNvPicPr>
          <p:nvPr/>
        </p:nvPicPr>
        <p:blipFill>
          <a:blip r:embed="rId3" cstate="print"/>
          <a:srcRect/>
          <a:stretch>
            <a:fillRect/>
          </a:stretch>
        </p:blipFill>
        <p:spPr bwMode="auto">
          <a:xfrm>
            <a:off x="0" y="0"/>
            <a:ext cx="6300788" cy="3386138"/>
          </a:xfrm>
          <a:prstGeom prst="rect">
            <a:avLst/>
          </a:prstGeom>
          <a:noFill/>
          <a:ln w="9525">
            <a:noFill/>
            <a:miter lim="800000"/>
            <a:headEnd/>
            <a:tailEnd/>
          </a:ln>
        </p:spPr>
      </p:pic>
      <p:pic>
        <p:nvPicPr>
          <p:cNvPr id="184324" name="Picture 3"/>
          <p:cNvPicPr>
            <a:picLocks noChangeAspect="1" noChangeArrowheads="1"/>
          </p:cNvPicPr>
          <p:nvPr/>
        </p:nvPicPr>
        <p:blipFill>
          <a:blip r:embed="rId4" cstate="print"/>
          <a:srcRect/>
          <a:stretch>
            <a:fillRect/>
          </a:stretch>
        </p:blipFill>
        <p:spPr bwMode="auto">
          <a:xfrm>
            <a:off x="3708400" y="3203575"/>
            <a:ext cx="5435600" cy="3654425"/>
          </a:xfrm>
          <a:prstGeom prst="rect">
            <a:avLst/>
          </a:prstGeom>
          <a:noFill/>
          <a:ln w="9525">
            <a:noFill/>
            <a:miter lim="800000"/>
            <a:headEnd/>
            <a:tailEnd/>
          </a:ln>
        </p:spPr>
      </p:pic>
      <p:pic>
        <p:nvPicPr>
          <p:cNvPr id="184325" name="Picture 4"/>
          <p:cNvPicPr>
            <a:picLocks noChangeAspect="1" noChangeArrowheads="1"/>
          </p:cNvPicPr>
          <p:nvPr/>
        </p:nvPicPr>
        <p:blipFill>
          <a:blip r:embed="rId5" cstate="print"/>
          <a:srcRect/>
          <a:stretch>
            <a:fillRect/>
          </a:stretch>
        </p:blipFill>
        <p:spPr bwMode="auto">
          <a:xfrm>
            <a:off x="5795963" y="0"/>
            <a:ext cx="3348037" cy="1943100"/>
          </a:xfrm>
          <a:prstGeom prst="rect">
            <a:avLst/>
          </a:prstGeom>
          <a:noFill/>
          <a:ln w="9525">
            <a:noFill/>
            <a:miter lim="800000"/>
            <a:headEnd/>
            <a:tailEnd/>
          </a:ln>
        </p:spPr>
      </p:pic>
      <p:sp>
        <p:nvSpPr>
          <p:cNvPr id="184326" name="Text Box 2"/>
          <p:cNvSpPr txBox="1">
            <a:spLocks noChangeArrowheads="1"/>
          </p:cNvSpPr>
          <p:nvPr/>
        </p:nvSpPr>
        <p:spPr bwMode="auto">
          <a:xfrm>
            <a:off x="468313" y="5921375"/>
            <a:ext cx="3130550" cy="936625"/>
          </a:xfrm>
          <a:prstGeom prst="rect">
            <a:avLst/>
          </a:prstGeom>
          <a:noFill/>
          <a:ln w="9525">
            <a:noFill/>
            <a:miter lim="800000"/>
            <a:headEnd/>
            <a:tailEnd/>
          </a:ln>
        </p:spPr>
        <p:txBody>
          <a:bodyPr/>
          <a:lstStyle/>
          <a:p>
            <a:pPr algn="ctr" eaLnBrk="0" hangingPunct="0"/>
            <a:r>
              <a:rPr lang="hu-HU" sz="2400">
                <a:latin typeface="Arial" charset="0"/>
                <a:cs typeface="Arial" charset="0"/>
              </a:rPr>
              <a:t>AFP in dem mütterlichen Serum</a:t>
            </a:r>
          </a:p>
        </p:txBody>
      </p:sp>
    </p:spTree>
    <p:extLst>
      <p:ext uri="{BB962C8B-B14F-4D97-AF65-F5344CB8AC3E}">
        <p14:creationId xmlns:p14="http://schemas.microsoft.com/office/powerpoint/2010/main" val="415495229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ctrTitle"/>
          </p:nvPr>
        </p:nvSpPr>
        <p:spPr/>
        <p:txBody>
          <a:bodyPr/>
          <a:lstStyle/>
          <a:p>
            <a:r>
              <a:rPr lang="hu-HU" dirty="0" err="1"/>
              <a:t>Pankreasentwicklung</a:t>
            </a:r>
            <a:endParaRPr lang="hu-HU" dirty="0"/>
          </a:p>
        </p:txBody>
      </p:sp>
      <p:sp>
        <p:nvSpPr>
          <p:cNvPr id="3" name="Alcím 2"/>
          <p:cNvSpPr>
            <a:spLocks noGrp="1"/>
          </p:cNvSpPr>
          <p:nvPr>
            <p:ph type="subTitle" idx="1"/>
          </p:nvPr>
        </p:nvSpPr>
        <p:spPr/>
        <p:txBody>
          <a:bodyPr/>
          <a:lstStyle/>
          <a:p>
            <a:endParaRPr lang="hu-HU"/>
          </a:p>
        </p:txBody>
      </p:sp>
    </p:spTree>
    <p:extLst>
      <p:ext uri="{BB962C8B-B14F-4D97-AF65-F5344CB8AC3E}">
        <p14:creationId xmlns:p14="http://schemas.microsoft.com/office/powerpoint/2010/main" val="161239016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5" name="Picture 1"/>
          <p:cNvPicPr>
            <a:picLocks noChangeAspect="1" noChangeArrowheads="1"/>
          </p:cNvPicPr>
          <p:nvPr/>
        </p:nvPicPr>
        <p:blipFill>
          <a:blip r:embed="rId3" cstate="print"/>
          <a:srcRect/>
          <a:stretch>
            <a:fillRect/>
          </a:stretch>
        </p:blipFill>
        <p:spPr bwMode="auto">
          <a:xfrm>
            <a:off x="0" y="0"/>
            <a:ext cx="5940425" cy="6137275"/>
          </a:xfrm>
          <a:prstGeom prst="rect">
            <a:avLst/>
          </a:prstGeom>
          <a:noFill/>
          <a:ln w="9525">
            <a:noFill/>
            <a:miter lim="800000"/>
            <a:headEnd/>
            <a:tailEnd/>
          </a:ln>
        </p:spPr>
      </p:pic>
      <p:pic>
        <p:nvPicPr>
          <p:cNvPr id="108546" name="Picture 2"/>
          <p:cNvPicPr>
            <a:picLocks noChangeAspect="1" noChangeArrowheads="1"/>
          </p:cNvPicPr>
          <p:nvPr/>
        </p:nvPicPr>
        <p:blipFill>
          <a:blip r:embed="rId4" cstate="print"/>
          <a:srcRect/>
          <a:stretch>
            <a:fillRect/>
          </a:stretch>
        </p:blipFill>
        <p:spPr bwMode="auto">
          <a:xfrm>
            <a:off x="4572000" y="5133975"/>
            <a:ext cx="4572000" cy="1724025"/>
          </a:xfrm>
          <a:prstGeom prst="rect">
            <a:avLst/>
          </a:prstGeom>
          <a:noFill/>
          <a:ln w="9525">
            <a:noFill/>
            <a:miter lim="800000"/>
            <a:headEnd/>
            <a:tailEnd/>
          </a:ln>
        </p:spPr>
      </p:pic>
      <p:sp>
        <p:nvSpPr>
          <p:cNvPr id="108547" name="Text Box 4"/>
          <p:cNvSpPr txBox="1">
            <a:spLocks noChangeArrowheads="1"/>
          </p:cNvSpPr>
          <p:nvPr/>
        </p:nvSpPr>
        <p:spPr bwMode="auto">
          <a:xfrm>
            <a:off x="6227763" y="549275"/>
            <a:ext cx="2089150" cy="779463"/>
          </a:xfrm>
          <a:prstGeom prst="rect">
            <a:avLst/>
          </a:prstGeom>
          <a:noFill/>
          <a:ln w="9525">
            <a:noFill/>
            <a:miter lim="800000"/>
            <a:headEnd/>
            <a:tailEnd/>
          </a:ln>
        </p:spPr>
        <p:txBody>
          <a:bodyPr>
            <a:spAutoFit/>
          </a:bodyPr>
          <a:lstStyle/>
          <a:p>
            <a:pPr>
              <a:spcBef>
                <a:spcPct val="50000"/>
              </a:spcBef>
            </a:pPr>
            <a:r>
              <a:rPr lang="hu-HU" b="1">
                <a:solidFill>
                  <a:srgbClr val="008000"/>
                </a:solidFill>
              </a:rPr>
              <a:t>Pdx1</a:t>
            </a:r>
          </a:p>
          <a:p>
            <a:pPr>
              <a:spcBef>
                <a:spcPct val="50000"/>
              </a:spcBef>
            </a:pPr>
            <a:r>
              <a:rPr lang="hu-HU" b="1">
                <a:solidFill>
                  <a:srgbClr val="CC0000"/>
                </a:solidFill>
              </a:rPr>
              <a:t>Glukagon</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3" name="Picture 2"/>
          <p:cNvPicPr>
            <a:picLocks noChangeAspect="1" noChangeArrowheads="1"/>
          </p:cNvPicPr>
          <p:nvPr/>
        </p:nvPicPr>
        <p:blipFill>
          <a:blip r:embed="rId3" cstate="print"/>
          <a:srcRect/>
          <a:stretch>
            <a:fillRect/>
          </a:stretch>
        </p:blipFill>
        <p:spPr bwMode="auto">
          <a:xfrm>
            <a:off x="395288" y="5924550"/>
            <a:ext cx="8305800" cy="933450"/>
          </a:xfrm>
          <a:prstGeom prst="rect">
            <a:avLst/>
          </a:prstGeom>
          <a:noFill/>
          <a:ln w="9525">
            <a:noFill/>
            <a:miter lim="800000"/>
            <a:headEnd/>
            <a:tailEnd/>
          </a:ln>
        </p:spPr>
      </p:pic>
      <p:pic>
        <p:nvPicPr>
          <p:cNvPr id="110594" name="Picture 1"/>
          <p:cNvPicPr>
            <a:picLocks noChangeAspect="1" noChangeArrowheads="1"/>
          </p:cNvPicPr>
          <p:nvPr/>
        </p:nvPicPr>
        <p:blipFill>
          <a:blip r:embed="rId4" cstate="print"/>
          <a:srcRect/>
          <a:stretch>
            <a:fillRect/>
          </a:stretch>
        </p:blipFill>
        <p:spPr bwMode="auto">
          <a:xfrm>
            <a:off x="927100" y="0"/>
            <a:ext cx="7343775" cy="5965825"/>
          </a:xfrm>
          <a:prstGeom prst="rect">
            <a:avLst/>
          </a:prstGeom>
          <a:noFill/>
          <a:ln w="9525">
            <a:noFill/>
            <a:miter lim="800000"/>
            <a:headEnd/>
            <a:tailEnd/>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001" name="Picture 1"/>
          <p:cNvPicPr>
            <a:picLocks noChangeAspect="1" noChangeArrowheads="1"/>
          </p:cNvPicPr>
          <p:nvPr/>
        </p:nvPicPr>
        <p:blipFill>
          <a:blip r:embed="rId3" cstate="print"/>
          <a:srcRect/>
          <a:stretch>
            <a:fillRect/>
          </a:stretch>
        </p:blipFill>
        <p:spPr bwMode="auto">
          <a:xfrm>
            <a:off x="0" y="1052513"/>
            <a:ext cx="9144000" cy="4679950"/>
          </a:xfrm>
          <a:prstGeom prst="rect">
            <a:avLst/>
          </a:prstGeom>
          <a:noFill/>
          <a:ln w="9525">
            <a:noFill/>
            <a:miter lim="800000"/>
            <a:headEnd/>
            <a:tailEnd/>
          </a:ln>
        </p:spPr>
      </p:pic>
    </p:spTree>
    <p:extLst>
      <p:ext uri="{BB962C8B-B14F-4D97-AF65-F5344CB8AC3E}">
        <p14:creationId xmlns:p14="http://schemas.microsoft.com/office/powerpoint/2010/main" val="226685066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5" name="Picture 1"/>
          <p:cNvPicPr>
            <a:picLocks noChangeAspect="1" noChangeArrowheads="1"/>
          </p:cNvPicPr>
          <p:nvPr/>
        </p:nvPicPr>
        <p:blipFill>
          <a:blip r:embed="rId3" cstate="print"/>
          <a:srcRect/>
          <a:stretch>
            <a:fillRect/>
          </a:stretch>
        </p:blipFill>
        <p:spPr bwMode="auto">
          <a:xfrm>
            <a:off x="0" y="476250"/>
            <a:ext cx="9144000" cy="5545138"/>
          </a:xfrm>
          <a:prstGeom prst="rect">
            <a:avLst/>
          </a:prstGeom>
          <a:noFill/>
          <a:ln w="9525">
            <a:noFill/>
            <a:miter lim="800000"/>
            <a:headEnd/>
            <a:tailEnd/>
          </a:ln>
        </p:spPr>
      </p:pic>
    </p:spTree>
    <p:extLst>
      <p:ext uri="{BB962C8B-B14F-4D97-AF65-F5344CB8AC3E}">
        <p14:creationId xmlns:p14="http://schemas.microsoft.com/office/powerpoint/2010/main" val="371279824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1" name="Picture 1"/>
          <p:cNvPicPr>
            <a:picLocks noChangeAspect="1" noChangeArrowheads="1"/>
          </p:cNvPicPr>
          <p:nvPr/>
        </p:nvPicPr>
        <p:blipFill>
          <a:blip r:embed="rId3" cstate="print"/>
          <a:srcRect/>
          <a:stretch>
            <a:fillRect/>
          </a:stretch>
        </p:blipFill>
        <p:spPr bwMode="auto">
          <a:xfrm>
            <a:off x="0" y="836613"/>
            <a:ext cx="9144000" cy="5095875"/>
          </a:xfrm>
          <a:prstGeom prst="rect">
            <a:avLst/>
          </a:prstGeom>
          <a:noFill/>
          <a:ln w="9525">
            <a:noFill/>
            <a:miter lim="800000"/>
            <a:headEnd/>
            <a:tailEnd/>
          </a:ln>
        </p:spPr>
      </p:pic>
    </p:spTree>
    <p:extLst>
      <p:ext uri="{BB962C8B-B14F-4D97-AF65-F5344CB8AC3E}">
        <p14:creationId xmlns:p14="http://schemas.microsoft.com/office/powerpoint/2010/main" val="247883635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5" name="Text Box 1"/>
          <p:cNvSpPr txBox="1">
            <a:spLocks noChangeArrowheads="1"/>
          </p:cNvSpPr>
          <p:nvPr/>
        </p:nvSpPr>
        <p:spPr bwMode="auto">
          <a:xfrm>
            <a:off x="325438" y="381000"/>
            <a:ext cx="8493125" cy="415925"/>
          </a:xfrm>
          <a:prstGeom prst="rect">
            <a:avLst/>
          </a:prstGeom>
          <a:noFill/>
          <a:ln w="9525">
            <a:noFill/>
            <a:round/>
            <a:headEnd/>
            <a:tailEnd/>
          </a:ln>
        </p:spPr>
        <p:txBody>
          <a:bodyPr lIns="0" tIns="0" rIns="0" bIns="0"/>
          <a:lstStyle/>
          <a:p>
            <a:pPr algn="ctr">
              <a:tabLst>
                <a:tab pos="655638" algn="l"/>
                <a:tab pos="1312863" algn="l"/>
                <a:tab pos="1968500" algn="l"/>
                <a:tab pos="2625725" algn="l"/>
                <a:tab pos="3282950" algn="l"/>
                <a:tab pos="3938588" algn="l"/>
                <a:tab pos="4595813" algn="l"/>
                <a:tab pos="5253038" algn="l"/>
                <a:tab pos="5908675" algn="l"/>
                <a:tab pos="6565900" algn="l"/>
                <a:tab pos="7223125" algn="l"/>
                <a:tab pos="7878763" algn="l"/>
              </a:tabLst>
            </a:pPr>
            <a:r>
              <a:rPr lang="en-GB" sz="1500" b="1">
                <a:solidFill>
                  <a:srgbClr val="000000"/>
                </a:solidFill>
              </a:rPr>
              <a:t>—30-year-old woman with annular pancreas and agenesis of dorsal pancreas associated with polysplenia syndrome. </a:t>
            </a:r>
          </a:p>
        </p:txBody>
      </p:sp>
      <p:pic>
        <p:nvPicPr>
          <p:cNvPr id="154626" name="Picture 2"/>
          <p:cNvPicPr>
            <a:picLocks noChangeAspect="1" noChangeArrowheads="1"/>
          </p:cNvPicPr>
          <p:nvPr/>
        </p:nvPicPr>
        <p:blipFill>
          <a:blip r:embed="rId3" cstate="print"/>
          <a:srcRect/>
          <a:stretch>
            <a:fillRect/>
          </a:stretch>
        </p:blipFill>
        <p:spPr bwMode="auto">
          <a:xfrm>
            <a:off x="7837488" y="6010275"/>
            <a:ext cx="1096962" cy="665163"/>
          </a:xfrm>
          <a:prstGeom prst="rect">
            <a:avLst/>
          </a:prstGeom>
          <a:noFill/>
          <a:ln w="9525">
            <a:noFill/>
            <a:round/>
            <a:headEnd/>
            <a:tailEnd/>
          </a:ln>
        </p:spPr>
      </p:pic>
      <p:pic>
        <p:nvPicPr>
          <p:cNvPr id="154627" name="Picture 3"/>
          <p:cNvPicPr>
            <a:picLocks noChangeAspect="1" noChangeArrowheads="1"/>
          </p:cNvPicPr>
          <p:nvPr/>
        </p:nvPicPr>
        <p:blipFill>
          <a:blip r:embed="rId4" cstate="print"/>
          <a:srcRect/>
          <a:stretch>
            <a:fillRect/>
          </a:stretch>
        </p:blipFill>
        <p:spPr bwMode="auto">
          <a:xfrm>
            <a:off x="1246188" y="979488"/>
            <a:ext cx="6657975" cy="4892675"/>
          </a:xfrm>
          <a:prstGeom prst="rect">
            <a:avLst/>
          </a:prstGeom>
          <a:noFill/>
          <a:ln w="9525">
            <a:noFill/>
            <a:round/>
            <a:headEnd/>
            <a:tailEnd/>
          </a:ln>
        </p:spPr>
      </p:pic>
      <p:sp>
        <p:nvSpPr>
          <p:cNvPr id="154628" name="Text Box 4"/>
          <p:cNvSpPr txBox="1">
            <a:spLocks noChangeArrowheads="1"/>
          </p:cNvSpPr>
          <p:nvPr/>
        </p:nvSpPr>
        <p:spPr bwMode="auto">
          <a:xfrm>
            <a:off x="1246188" y="5972175"/>
            <a:ext cx="3917950" cy="231775"/>
          </a:xfrm>
          <a:prstGeom prst="rect">
            <a:avLst/>
          </a:prstGeom>
          <a:noFill/>
          <a:ln w="9525">
            <a:noFill/>
            <a:round/>
            <a:headEnd/>
            <a:tailEnd/>
          </a:ln>
        </p:spPr>
        <p:txBody>
          <a:bodyPr lIns="0" tIns="0" rIns="0" bIns="0"/>
          <a:lstStyle/>
          <a:p>
            <a:pPr>
              <a:tabLst>
                <a:tab pos="655638" algn="l"/>
                <a:tab pos="1312863" algn="l"/>
                <a:tab pos="1968500" algn="l"/>
                <a:tab pos="2625725" algn="l"/>
                <a:tab pos="3282950" algn="l"/>
              </a:tabLst>
            </a:pPr>
            <a:r>
              <a:rPr lang="en-GB" sz="1100" b="1">
                <a:solidFill>
                  <a:srgbClr val="000000"/>
                </a:solidFill>
              </a:rPr>
              <a:t>Maier M et al. AJR 2007;188:W150-W153</a:t>
            </a:r>
          </a:p>
        </p:txBody>
      </p:sp>
      <p:sp>
        <p:nvSpPr>
          <p:cNvPr id="154629" name="Text Box 5"/>
          <p:cNvSpPr txBox="1">
            <a:spLocks noChangeArrowheads="1"/>
          </p:cNvSpPr>
          <p:nvPr/>
        </p:nvSpPr>
        <p:spPr bwMode="auto">
          <a:xfrm>
            <a:off x="98425" y="6530975"/>
            <a:ext cx="4930775" cy="3470275"/>
          </a:xfrm>
          <a:prstGeom prst="rect">
            <a:avLst/>
          </a:prstGeom>
          <a:noFill/>
          <a:ln w="9525">
            <a:noFill/>
            <a:round/>
            <a:headEnd/>
            <a:tailEnd/>
          </a:ln>
        </p:spPr>
        <p:txBody>
          <a:bodyPr lIns="0" tIns="0" rIns="0" bIns="0"/>
          <a:lstStyle/>
          <a:p>
            <a:pPr marL="76200" indent="-76200">
              <a:tabLst>
                <a:tab pos="655638" algn="l"/>
                <a:tab pos="1312863" algn="l"/>
                <a:tab pos="1968500" algn="l"/>
                <a:tab pos="2625725" algn="l"/>
                <a:tab pos="3282950" algn="l"/>
                <a:tab pos="3938588" algn="l"/>
                <a:tab pos="4595813" algn="l"/>
              </a:tabLst>
            </a:pPr>
            <a:r>
              <a:rPr lang="en-GB" sz="900">
                <a:solidFill>
                  <a:srgbClr val="000000"/>
                </a:solidFill>
              </a:rPr>
              <a:t>©2007 by American Roentgen Ray Society</a:t>
            </a:r>
          </a:p>
        </p:txBody>
      </p:sp>
    </p:spTree>
    <p:extLst>
      <p:ext uri="{BB962C8B-B14F-4D97-AF65-F5344CB8AC3E}">
        <p14:creationId xmlns:p14="http://schemas.microsoft.com/office/powerpoint/2010/main" val="353636622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6673" name="Picture 2"/>
          <p:cNvPicPr>
            <a:picLocks noChangeAspect="1" noChangeArrowheads="1"/>
          </p:cNvPicPr>
          <p:nvPr/>
        </p:nvPicPr>
        <p:blipFill>
          <a:blip r:embed="rId2" cstate="print"/>
          <a:srcRect/>
          <a:stretch>
            <a:fillRect/>
          </a:stretch>
        </p:blipFill>
        <p:spPr bwMode="auto">
          <a:xfrm>
            <a:off x="179388" y="188913"/>
            <a:ext cx="8820150" cy="3336925"/>
          </a:xfrm>
          <a:prstGeom prst="rect">
            <a:avLst/>
          </a:prstGeom>
          <a:noFill/>
          <a:ln w="9525">
            <a:noFill/>
            <a:miter lim="800000"/>
            <a:headEnd/>
            <a:tailEnd/>
          </a:ln>
        </p:spPr>
      </p:pic>
      <p:sp>
        <p:nvSpPr>
          <p:cNvPr id="156674" name="Szövegdoboz 2"/>
          <p:cNvSpPr txBox="1">
            <a:spLocks noChangeArrowheads="1"/>
          </p:cNvSpPr>
          <p:nvPr/>
        </p:nvSpPr>
        <p:spPr bwMode="auto">
          <a:xfrm>
            <a:off x="179388" y="5661025"/>
            <a:ext cx="2089150" cy="720725"/>
          </a:xfrm>
          <a:prstGeom prst="rect">
            <a:avLst/>
          </a:prstGeom>
          <a:noFill/>
          <a:ln w="9525">
            <a:noFill/>
            <a:miter lim="800000"/>
            <a:headEnd/>
            <a:tailEnd/>
          </a:ln>
        </p:spPr>
        <p:txBody>
          <a:bodyPr>
            <a:spAutoFit/>
          </a:bodyPr>
          <a:lstStyle/>
          <a:p>
            <a:pPr algn="ctr"/>
            <a:r>
              <a:rPr lang="hu-HU" sz="2000"/>
              <a:t>Pancreas anulare</a:t>
            </a:r>
          </a:p>
        </p:txBody>
      </p:sp>
      <p:pic>
        <p:nvPicPr>
          <p:cNvPr id="156675" name="Picture 3"/>
          <p:cNvPicPr>
            <a:picLocks noChangeAspect="1" noChangeArrowheads="1"/>
          </p:cNvPicPr>
          <p:nvPr/>
        </p:nvPicPr>
        <p:blipFill>
          <a:blip r:embed="rId3" cstate="print"/>
          <a:srcRect/>
          <a:stretch>
            <a:fillRect/>
          </a:stretch>
        </p:blipFill>
        <p:spPr bwMode="auto">
          <a:xfrm>
            <a:off x="4932363" y="3644900"/>
            <a:ext cx="4054475" cy="3090863"/>
          </a:xfrm>
          <a:prstGeom prst="rect">
            <a:avLst/>
          </a:prstGeom>
          <a:noFill/>
          <a:ln w="9525">
            <a:noFill/>
            <a:miter lim="800000"/>
            <a:headEnd/>
            <a:tailEnd/>
          </a:ln>
        </p:spPr>
      </p:pic>
      <p:pic>
        <p:nvPicPr>
          <p:cNvPr id="156676" name="Picture 4"/>
          <p:cNvPicPr>
            <a:picLocks noChangeAspect="1" noChangeArrowheads="1"/>
          </p:cNvPicPr>
          <p:nvPr/>
        </p:nvPicPr>
        <p:blipFill>
          <a:blip r:embed="rId4" cstate="print"/>
          <a:srcRect/>
          <a:stretch>
            <a:fillRect/>
          </a:stretch>
        </p:blipFill>
        <p:spPr bwMode="auto">
          <a:xfrm>
            <a:off x="3851275" y="6567488"/>
            <a:ext cx="1009650" cy="161925"/>
          </a:xfrm>
          <a:prstGeom prst="rect">
            <a:avLst/>
          </a:prstGeom>
          <a:noFill/>
          <a:ln w="9525">
            <a:noFill/>
            <a:miter lim="800000"/>
            <a:headEnd/>
            <a:tailEnd/>
          </a:ln>
        </p:spPr>
      </p:pic>
      <p:sp>
        <p:nvSpPr>
          <p:cNvPr id="156677" name="Szövegdoboz 5"/>
          <p:cNvSpPr txBox="1">
            <a:spLocks noChangeArrowheads="1"/>
          </p:cNvSpPr>
          <p:nvPr/>
        </p:nvSpPr>
        <p:spPr bwMode="auto">
          <a:xfrm>
            <a:off x="323850" y="4149725"/>
            <a:ext cx="4392613" cy="1200150"/>
          </a:xfrm>
          <a:prstGeom prst="rect">
            <a:avLst/>
          </a:prstGeom>
          <a:noFill/>
          <a:ln w="9525">
            <a:noFill/>
            <a:miter lim="800000"/>
            <a:headEnd/>
            <a:tailEnd/>
          </a:ln>
        </p:spPr>
        <p:txBody>
          <a:bodyPr>
            <a:spAutoFit/>
          </a:bodyPr>
          <a:lstStyle/>
          <a:p>
            <a:r>
              <a:rPr lang="en-US" sz="1200"/>
              <a:t>A and B, Axial CT images , with A more superior to B, show duodenum (</a:t>
            </a:r>
            <a:r>
              <a:rPr lang="en-US" sz="1200" i="1"/>
              <a:t>arrow) partially encircled by head of pancreas, which has crocodile jaw appearance (arrowheads).</a:t>
            </a:r>
          </a:p>
          <a:p>
            <a:r>
              <a:rPr lang="en-US" sz="1200"/>
              <a:t>Diagnosis was radiologically incomplete annular pancreas.</a:t>
            </a:r>
          </a:p>
          <a:p>
            <a:r>
              <a:rPr lang="en-US" sz="1200"/>
              <a:t>C, Photograph obtained during laparotomy shows annular band (</a:t>
            </a:r>
            <a:r>
              <a:rPr lang="en-US" sz="1200" i="1"/>
              <a:t>arrowheads) circling distended duodenum (arrow).</a:t>
            </a:r>
            <a:endParaRPr lang="hu-HU" sz="1200"/>
          </a:p>
        </p:txBody>
      </p:sp>
      <p:sp>
        <p:nvSpPr>
          <p:cNvPr id="156678" name="Szövegdoboz 6"/>
          <p:cNvSpPr txBox="1">
            <a:spLocks noChangeArrowheads="1"/>
          </p:cNvSpPr>
          <p:nvPr/>
        </p:nvSpPr>
        <p:spPr bwMode="auto">
          <a:xfrm>
            <a:off x="323850" y="3789363"/>
            <a:ext cx="4498975" cy="307975"/>
          </a:xfrm>
          <a:prstGeom prst="rect">
            <a:avLst/>
          </a:prstGeom>
          <a:noFill/>
          <a:ln w="9525">
            <a:noFill/>
            <a:miter lim="800000"/>
            <a:headEnd/>
            <a:tailEnd/>
          </a:ln>
        </p:spPr>
        <p:txBody>
          <a:bodyPr>
            <a:spAutoFit/>
          </a:bodyPr>
          <a:lstStyle/>
          <a:p>
            <a:r>
              <a:rPr lang="en-US" sz="1400"/>
              <a:t>61-year-old man with vomiting and abdominal fullness</a:t>
            </a:r>
            <a:endParaRPr lang="hu-HU" sz="1400"/>
          </a:p>
        </p:txBody>
      </p:sp>
    </p:spTree>
    <p:extLst>
      <p:ext uri="{BB962C8B-B14F-4D97-AF65-F5344CB8AC3E}">
        <p14:creationId xmlns:p14="http://schemas.microsoft.com/office/powerpoint/2010/main" val="73845603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ctrTitle"/>
          </p:nvPr>
        </p:nvSpPr>
        <p:spPr/>
        <p:txBody>
          <a:bodyPr/>
          <a:lstStyle/>
          <a:p>
            <a:r>
              <a:rPr lang="hu-HU" dirty="0" err="1"/>
              <a:t>Mitteldarm-Entwicklung</a:t>
            </a:r>
            <a:endParaRPr lang="hu-HU" dirty="0"/>
          </a:p>
        </p:txBody>
      </p:sp>
      <p:sp>
        <p:nvSpPr>
          <p:cNvPr id="3" name="Alcím 2"/>
          <p:cNvSpPr>
            <a:spLocks noGrp="1"/>
          </p:cNvSpPr>
          <p:nvPr>
            <p:ph type="subTitle" idx="1"/>
          </p:nvPr>
        </p:nvSpPr>
        <p:spPr/>
        <p:txBody>
          <a:bodyPr/>
          <a:lstStyle/>
          <a:p>
            <a:endParaRPr lang="hu-HU"/>
          </a:p>
        </p:txBody>
      </p:sp>
    </p:spTree>
    <p:extLst>
      <p:ext uri="{BB962C8B-B14F-4D97-AF65-F5344CB8AC3E}">
        <p14:creationId xmlns:p14="http://schemas.microsoft.com/office/powerpoint/2010/main" val="12576765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1" name="Picture 3"/>
          <p:cNvPicPr>
            <a:picLocks noChangeAspect="1" noChangeArrowheads="1"/>
          </p:cNvPicPr>
          <p:nvPr/>
        </p:nvPicPr>
        <p:blipFill>
          <a:blip r:embed="rId2" cstate="print"/>
          <a:srcRect/>
          <a:stretch>
            <a:fillRect/>
          </a:stretch>
        </p:blipFill>
        <p:spPr bwMode="auto">
          <a:xfrm>
            <a:off x="0" y="-1"/>
            <a:ext cx="4860032" cy="6849159"/>
          </a:xfrm>
          <a:prstGeom prst="rect">
            <a:avLst/>
          </a:prstGeom>
          <a:noFill/>
          <a:ln w="9525">
            <a:noFill/>
            <a:miter lim="800000"/>
            <a:headEnd/>
            <a:tailEnd/>
          </a:ln>
        </p:spPr>
      </p:pic>
      <p:sp>
        <p:nvSpPr>
          <p:cNvPr id="2" name="Szövegdoboz 1"/>
          <p:cNvSpPr txBox="1"/>
          <p:nvPr/>
        </p:nvSpPr>
        <p:spPr>
          <a:xfrm>
            <a:off x="5148064" y="548680"/>
            <a:ext cx="3672408" cy="3477875"/>
          </a:xfrm>
          <a:prstGeom prst="rect">
            <a:avLst/>
          </a:prstGeom>
          <a:noFill/>
        </p:spPr>
        <p:txBody>
          <a:bodyPr wrap="square" rtlCol="0">
            <a:spAutoFit/>
          </a:bodyPr>
          <a:lstStyle/>
          <a:p>
            <a:pPr algn="just"/>
            <a:r>
              <a:rPr lang="de-DE" sz="2000" dirty="0"/>
              <a:t>Viele </a:t>
            </a:r>
            <a:r>
              <a:rPr lang="de-DE" sz="2000" dirty="0">
                <a:latin typeface="Arial" panose="020B0604020202020204" pitchFamily="34" charset="0"/>
                <a:cs typeface="Arial" panose="020B0604020202020204" pitchFamily="34" charset="0"/>
              </a:rPr>
              <a:t>Ästen stammen aus der dorsalen Aorta, die den Dottersack erreichen. Sie bilden einen Geflecht: Plexus vitellinus. Daraus werden später nur drei Hauptstämme zurückgeblieben: Truncus coeliacus, A. mesenterica superior, A. mesenterica inferior und einige Ästen zum Oesophagus.</a:t>
            </a:r>
            <a:endParaRPr lang="de-DE" sz="2000" dirty="0"/>
          </a:p>
        </p:txBody>
      </p:sp>
    </p:spTree>
    <p:extLst>
      <p:ext uri="{BB962C8B-B14F-4D97-AF65-F5344CB8AC3E}">
        <p14:creationId xmlns:p14="http://schemas.microsoft.com/office/powerpoint/2010/main" val="411655631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7" name="Picture 1"/>
          <p:cNvPicPr>
            <a:picLocks noChangeAspect="1" noChangeArrowheads="1"/>
          </p:cNvPicPr>
          <p:nvPr/>
        </p:nvPicPr>
        <p:blipFill>
          <a:blip r:embed="rId3" cstate="print"/>
          <a:srcRect/>
          <a:stretch>
            <a:fillRect/>
          </a:stretch>
        </p:blipFill>
        <p:spPr bwMode="auto">
          <a:xfrm>
            <a:off x="-32671" y="0"/>
            <a:ext cx="6048375" cy="6858000"/>
          </a:xfrm>
          <a:prstGeom prst="rect">
            <a:avLst/>
          </a:prstGeom>
          <a:noFill/>
          <a:ln w="9525">
            <a:noFill/>
            <a:miter lim="800000"/>
            <a:headEnd/>
            <a:tailEnd/>
          </a:ln>
        </p:spPr>
      </p:pic>
      <p:sp>
        <p:nvSpPr>
          <p:cNvPr id="3" name="Text Box 5"/>
          <p:cNvSpPr txBox="1">
            <a:spLocks noChangeArrowheads="1"/>
          </p:cNvSpPr>
          <p:nvPr/>
        </p:nvSpPr>
        <p:spPr bwMode="auto">
          <a:xfrm>
            <a:off x="6333697" y="2898085"/>
            <a:ext cx="2806034" cy="1061829"/>
          </a:xfrm>
          <a:prstGeom prst="rect">
            <a:avLst/>
          </a:prstGeom>
          <a:noFill/>
          <a:ln w="9525">
            <a:noFill/>
            <a:miter lim="800000"/>
            <a:headEnd/>
            <a:tailEnd/>
          </a:ln>
        </p:spPr>
        <p:txBody>
          <a:bodyPr wrap="square">
            <a:spAutoFit/>
          </a:bodyPr>
          <a:lstStyle/>
          <a:p>
            <a:pPr>
              <a:spcBef>
                <a:spcPct val="50000"/>
              </a:spcBef>
            </a:pPr>
            <a:r>
              <a:rPr lang="hu-HU" dirty="0" err="1"/>
              <a:t>Physiologische</a:t>
            </a:r>
            <a:r>
              <a:rPr lang="hu-HU" dirty="0"/>
              <a:t> </a:t>
            </a:r>
            <a:r>
              <a:rPr lang="hu-HU" dirty="0" err="1"/>
              <a:t>Herniation</a:t>
            </a:r>
            <a:r>
              <a:rPr lang="hu-HU" dirty="0"/>
              <a:t> des </a:t>
            </a:r>
            <a:r>
              <a:rPr lang="hu-HU" dirty="0" err="1"/>
              <a:t>Darmes</a:t>
            </a:r>
            <a:endParaRPr lang="hu-HU" dirty="0"/>
          </a:p>
          <a:p>
            <a:pPr>
              <a:spcBef>
                <a:spcPct val="50000"/>
              </a:spcBef>
            </a:pPr>
            <a:r>
              <a:rPr lang="hu-HU" dirty="0"/>
              <a:t>(</a:t>
            </a:r>
            <a:r>
              <a:rPr lang="hu-HU" dirty="0" err="1"/>
              <a:t>zwischen</a:t>
            </a:r>
            <a:r>
              <a:rPr lang="hu-HU" dirty="0"/>
              <a:t> EW6 und 11)</a:t>
            </a:r>
          </a:p>
        </p:txBody>
      </p:sp>
    </p:spTree>
    <p:extLst>
      <p:ext uri="{BB962C8B-B14F-4D97-AF65-F5344CB8AC3E}">
        <p14:creationId xmlns:p14="http://schemas.microsoft.com/office/powerpoint/2010/main" val="275509263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5" name="Text Box 5"/>
          <p:cNvSpPr txBox="1">
            <a:spLocks noChangeArrowheads="1"/>
          </p:cNvSpPr>
          <p:nvPr/>
        </p:nvSpPr>
        <p:spPr bwMode="auto">
          <a:xfrm>
            <a:off x="6300788" y="2997200"/>
            <a:ext cx="2520950" cy="1477328"/>
          </a:xfrm>
          <a:prstGeom prst="rect">
            <a:avLst/>
          </a:prstGeom>
          <a:noFill/>
          <a:ln w="9525">
            <a:noFill/>
            <a:miter lim="800000"/>
            <a:headEnd/>
            <a:tailEnd/>
          </a:ln>
        </p:spPr>
        <p:txBody>
          <a:bodyPr>
            <a:spAutoFit/>
          </a:bodyPr>
          <a:lstStyle/>
          <a:p>
            <a:pPr>
              <a:spcBef>
                <a:spcPct val="50000"/>
              </a:spcBef>
            </a:pPr>
            <a:r>
              <a:rPr lang="hu-HU" dirty="0" err="1"/>
              <a:t>Rotation</a:t>
            </a:r>
            <a:r>
              <a:rPr lang="hu-HU" dirty="0"/>
              <a:t> des </a:t>
            </a:r>
            <a:r>
              <a:rPr lang="hu-HU" dirty="0" err="1"/>
              <a:t>Darmes</a:t>
            </a:r>
            <a:r>
              <a:rPr lang="hu-HU" dirty="0"/>
              <a:t>:</a:t>
            </a:r>
          </a:p>
          <a:p>
            <a:pPr>
              <a:spcBef>
                <a:spcPct val="50000"/>
              </a:spcBef>
            </a:pPr>
            <a:endParaRPr lang="hu-HU" dirty="0"/>
          </a:p>
          <a:p>
            <a:pPr>
              <a:spcBef>
                <a:spcPct val="50000"/>
              </a:spcBef>
            </a:pPr>
            <a:r>
              <a:rPr lang="hu-HU" dirty="0"/>
              <a:t>270° </a:t>
            </a:r>
            <a:r>
              <a:rPr lang="hu-HU" dirty="0" err="1"/>
              <a:t>gegen</a:t>
            </a:r>
            <a:r>
              <a:rPr lang="hu-HU" dirty="0"/>
              <a:t> </a:t>
            </a:r>
            <a:r>
              <a:rPr lang="hu-HU" dirty="0" err="1"/>
              <a:t>uhrzeigersinnig</a:t>
            </a:r>
            <a:endParaRPr lang="hu-HU" dirty="0"/>
          </a:p>
        </p:txBody>
      </p:sp>
      <p:pic>
        <p:nvPicPr>
          <p:cNvPr id="144386" name="Picture 1"/>
          <p:cNvPicPr>
            <a:picLocks noChangeAspect="1" noChangeArrowheads="1"/>
          </p:cNvPicPr>
          <p:nvPr/>
        </p:nvPicPr>
        <p:blipFill>
          <a:blip r:embed="rId2" cstate="print"/>
          <a:srcRect/>
          <a:stretch>
            <a:fillRect/>
          </a:stretch>
        </p:blipFill>
        <p:spPr bwMode="auto">
          <a:xfrm>
            <a:off x="107950" y="0"/>
            <a:ext cx="6103938" cy="6858000"/>
          </a:xfrm>
          <a:prstGeom prst="rect">
            <a:avLst/>
          </a:prstGeom>
          <a:noFill/>
          <a:ln w="9525">
            <a:noFill/>
            <a:miter lim="800000"/>
            <a:headEnd/>
            <a:tailEnd/>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8612" name="Object 4"/>
          <p:cNvGraphicFramePr>
            <a:graphicFrameLocks noChangeAspect="1"/>
          </p:cNvGraphicFramePr>
          <p:nvPr/>
        </p:nvGraphicFramePr>
        <p:xfrm>
          <a:off x="250825" y="0"/>
          <a:ext cx="5026025" cy="6858000"/>
        </p:xfrm>
        <a:graphic>
          <a:graphicData uri="http://schemas.openxmlformats.org/presentationml/2006/ole">
            <mc:AlternateContent xmlns:mc="http://schemas.openxmlformats.org/markup-compatibility/2006">
              <mc:Choice xmlns:v="urn:schemas-microsoft-com:vml" Requires="v">
                <p:oleObj spid="_x0000_s143370" name="Image" r:id="rId4" imgW="2160670" imgH="2947422" progId="Photoshop.Image.7">
                  <p:embed/>
                </p:oleObj>
              </mc:Choice>
              <mc:Fallback>
                <p:oleObj name="Image" r:id="rId4" imgW="2160670" imgH="2947422" progId="Photoshop.Image.7">
                  <p:embed/>
                  <p:pic>
                    <p:nvPicPr>
                      <p:cNvPr id="68612"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0825" y="0"/>
                        <a:ext cx="5026025"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68613" name="Object 5"/>
          <p:cNvGraphicFramePr>
            <a:graphicFrameLocks noChangeAspect="1"/>
          </p:cNvGraphicFramePr>
          <p:nvPr/>
        </p:nvGraphicFramePr>
        <p:xfrm>
          <a:off x="5378450" y="188913"/>
          <a:ext cx="3765550" cy="4895850"/>
        </p:xfrm>
        <a:graphic>
          <a:graphicData uri="http://schemas.openxmlformats.org/presentationml/2006/ole">
            <mc:AlternateContent xmlns:mc="http://schemas.openxmlformats.org/markup-compatibility/2006">
              <mc:Choice xmlns:v="urn:schemas-microsoft-com:vml" Requires="v">
                <p:oleObj spid="_x0000_s143371" name="Image" r:id="rId6" imgW="1801067" imgH="2343520" progId="Photoshop.Image.7">
                  <p:embed/>
                </p:oleObj>
              </mc:Choice>
              <mc:Fallback>
                <p:oleObj name="Image" r:id="rId6" imgW="1801067" imgH="2343520" progId="Photoshop.Image.7">
                  <p:embed/>
                  <p:pic>
                    <p:nvPicPr>
                      <p:cNvPr id="68613" name="Object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78450" y="188913"/>
                        <a:ext cx="3765550" cy="4895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22712758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89" name="Picture 4" descr="16"/>
          <p:cNvPicPr>
            <a:picLocks noChangeAspect="1" noChangeArrowheads="1"/>
          </p:cNvPicPr>
          <p:nvPr/>
        </p:nvPicPr>
        <p:blipFill>
          <a:blip r:embed="rId2" cstate="print"/>
          <a:srcRect/>
          <a:stretch>
            <a:fillRect/>
          </a:stretch>
        </p:blipFill>
        <p:spPr bwMode="auto">
          <a:xfrm>
            <a:off x="250825" y="404813"/>
            <a:ext cx="8569325" cy="4737100"/>
          </a:xfrm>
          <a:prstGeom prst="rect">
            <a:avLst/>
          </a:prstGeom>
          <a:noFill/>
          <a:ln w="9525">
            <a:noFill/>
            <a:miter lim="800000"/>
            <a:headEnd/>
            <a:tailEnd/>
          </a:ln>
        </p:spPr>
      </p:pic>
    </p:spTree>
    <p:extLst>
      <p:ext uri="{BB962C8B-B14F-4D97-AF65-F5344CB8AC3E}">
        <p14:creationId xmlns:p14="http://schemas.microsoft.com/office/powerpoint/2010/main" val="309407712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049" name="Picture 4"/>
          <p:cNvPicPr>
            <a:picLocks noChangeAspect="1" noChangeArrowheads="1"/>
          </p:cNvPicPr>
          <p:nvPr/>
        </p:nvPicPr>
        <p:blipFill>
          <a:blip r:embed="rId3" cstate="print"/>
          <a:srcRect/>
          <a:stretch>
            <a:fillRect/>
          </a:stretch>
        </p:blipFill>
        <p:spPr bwMode="auto">
          <a:xfrm>
            <a:off x="0" y="0"/>
            <a:ext cx="9144000" cy="6651625"/>
          </a:xfrm>
          <a:prstGeom prst="rect">
            <a:avLst/>
          </a:prstGeom>
          <a:noFill/>
          <a:ln w="9525">
            <a:noFill/>
            <a:miter lim="800000"/>
            <a:headEnd/>
            <a:tailEnd/>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3" name="Picture 2"/>
          <p:cNvPicPr>
            <a:picLocks noChangeAspect="1" noChangeArrowheads="1"/>
          </p:cNvPicPr>
          <p:nvPr/>
        </p:nvPicPr>
        <p:blipFill>
          <a:blip r:embed="rId3" cstate="print"/>
          <a:srcRect/>
          <a:stretch>
            <a:fillRect/>
          </a:stretch>
        </p:blipFill>
        <p:spPr bwMode="auto">
          <a:xfrm>
            <a:off x="0" y="1557338"/>
            <a:ext cx="9145588" cy="3843337"/>
          </a:xfrm>
          <a:prstGeom prst="rect">
            <a:avLst/>
          </a:prstGeom>
          <a:noFill/>
          <a:ln w="9525">
            <a:noFill/>
            <a:miter lim="800000"/>
            <a:headEnd/>
            <a:tailEnd/>
          </a:ln>
        </p:spPr>
      </p:pic>
    </p:spTree>
    <p:extLst>
      <p:ext uri="{BB962C8B-B14F-4D97-AF65-F5344CB8AC3E}">
        <p14:creationId xmlns:p14="http://schemas.microsoft.com/office/powerpoint/2010/main" val="398568191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09" name="Picture 4"/>
          <p:cNvPicPr>
            <a:picLocks noChangeAspect="1" noChangeArrowheads="1"/>
          </p:cNvPicPr>
          <p:nvPr/>
        </p:nvPicPr>
        <p:blipFill>
          <a:blip r:embed="rId3" cstate="print"/>
          <a:srcRect/>
          <a:stretch>
            <a:fillRect/>
          </a:stretch>
        </p:blipFill>
        <p:spPr bwMode="auto">
          <a:xfrm>
            <a:off x="0" y="0"/>
            <a:ext cx="5713413" cy="6858000"/>
          </a:xfrm>
          <a:prstGeom prst="rect">
            <a:avLst/>
          </a:prstGeom>
          <a:noFill/>
          <a:ln w="9525">
            <a:noFill/>
            <a:miter lim="800000"/>
            <a:headEnd/>
            <a:tailEnd/>
          </a:ln>
        </p:spPr>
      </p:pic>
      <p:pic>
        <p:nvPicPr>
          <p:cNvPr id="119810" name="Picture 5"/>
          <p:cNvPicPr>
            <a:picLocks noChangeAspect="1" noChangeArrowheads="1"/>
          </p:cNvPicPr>
          <p:nvPr/>
        </p:nvPicPr>
        <p:blipFill>
          <a:blip r:embed="rId4" cstate="print"/>
          <a:srcRect/>
          <a:stretch>
            <a:fillRect/>
          </a:stretch>
        </p:blipFill>
        <p:spPr bwMode="auto">
          <a:xfrm>
            <a:off x="3059113" y="260350"/>
            <a:ext cx="6084887" cy="1901825"/>
          </a:xfrm>
          <a:prstGeom prst="rect">
            <a:avLst/>
          </a:prstGeom>
          <a:noFill/>
          <a:ln w="9525">
            <a:noFill/>
            <a:miter lim="800000"/>
            <a:headEnd/>
            <a:tailEnd/>
          </a:ln>
        </p:spPr>
      </p:pic>
    </p:spTree>
    <p:extLst>
      <p:ext uri="{BB962C8B-B14F-4D97-AF65-F5344CB8AC3E}">
        <p14:creationId xmlns:p14="http://schemas.microsoft.com/office/powerpoint/2010/main" val="311648230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1" name="Picture 3"/>
          <p:cNvPicPr>
            <a:picLocks noChangeAspect="1" noChangeArrowheads="1"/>
          </p:cNvPicPr>
          <p:nvPr/>
        </p:nvPicPr>
        <p:blipFill>
          <a:blip r:embed="rId3" cstate="print"/>
          <a:srcRect/>
          <a:stretch>
            <a:fillRect/>
          </a:stretch>
        </p:blipFill>
        <p:spPr bwMode="auto">
          <a:xfrm>
            <a:off x="4297363" y="0"/>
            <a:ext cx="4846637" cy="6858000"/>
          </a:xfrm>
          <a:prstGeom prst="rect">
            <a:avLst/>
          </a:prstGeom>
          <a:noFill/>
          <a:ln w="9525">
            <a:noFill/>
            <a:miter lim="800000"/>
            <a:headEnd/>
            <a:tailEnd/>
          </a:ln>
        </p:spPr>
      </p:pic>
      <p:pic>
        <p:nvPicPr>
          <p:cNvPr id="117762" name="Picture 4"/>
          <p:cNvPicPr>
            <a:picLocks noChangeAspect="1" noChangeArrowheads="1"/>
          </p:cNvPicPr>
          <p:nvPr/>
        </p:nvPicPr>
        <p:blipFill>
          <a:blip r:embed="rId4" cstate="print"/>
          <a:srcRect/>
          <a:stretch>
            <a:fillRect/>
          </a:stretch>
        </p:blipFill>
        <p:spPr bwMode="auto">
          <a:xfrm>
            <a:off x="0" y="0"/>
            <a:ext cx="4438650" cy="5589588"/>
          </a:xfrm>
          <a:prstGeom prst="rect">
            <a:avLst/>
          </a:prstGeom>
          <a:noFill/>
          <a:ln w="9525">
            <a:noFill/>
            <a:miter lim="800000"/>
            <a:headEnd/>
            <a:tailEnd/>
          </a:ln>
        </p:spPr>
      </p:pic>
    </p:spTree>
    <p:extLst>
      <p:ext uri="{BB962C8B-B14F-4D97-AF65-F5344CB8AC3E}">
        <p14:creationId xmlns:p14="http://schemas.microsoft.com/office/powerpoint/2010/main" val="394568533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25290" y="0"/>
            <a:ext cx="4293419" cy="6858000"/>
          </a:xfrm>
          <a:prstGeom prst="rect">
            <a:avLst/>
          </a:prstGeom>
        </p:spPr>
      </p:pic>
    </p:spTree>
    <p:extLst>
      <p:ext uri="{BB962C8B-B14F-4D97-AF65-F5344CB8AC3E}">
        <p14:creationId xmlns:p14="http://schemas.microsoft.com/office/powerpoint/2010/main" val="274688922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Kép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356100" y="22225"/>
            <a:ext cx="4757738" cy="676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35" name="Szövegdoboz 4"/>
          <p:cNvSpPr txBox="1">
            <a:spLocks noChangeArrowheads="1"/>
          </p:cNvSpPr>
          <p:nvPr/>
        </p:nvSpPr>
        <p:spPr bwMode="auto">
          <a:xfrm>
            <a:off x="250825" y="404813"/>
            <a:ext cx="3744913" cy="2246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hu-HU" altLang="hu-HU" sz="2000">
                <a:latin typeface="Arial" panose="020B0604020202020204" pitchFamily="34" charset="0"/>
                <a:cs typeface="Arial" panose="020B0604020202020204" pitchFamily="34" charset="0"/>
              </a:rPr>
              <a:t>Az intesztinális (bélhám-) őssejtek genetikai jelölése (ISC: kék színű), és a jelölt HSC-k utódai 60 nap (60d) múlva; egy bélboholy mentén.</a:t>
            </a:r>
          </a:p>
          <a:p>
            <a:pPr>
              <a:spcBef>
                <a:spcPct val="0"/>
              </a:spcBef>
              <a:buFontTx/>
              <a:buNone/>
            </a:pPr>
            <a:r>
              <a:rPr lang="hu-HU" altLang="hu-HU" sz="2000">
                <a:latin typeface="Arial" panose="020B0604020202020204" pitchFamily="34" charset="0"/>
                <a:cs typeface="Arial" panose="020B0604020202020204" pitchFamily="34" charset="0"/>
              </a:rPr>
              <a:t>Az őssejtek Lgr5</a:t>
            </a:r>
            <a:r>
              <a:rPr lang="hu-HU" altLang="hu-HU" sz="2000" baseline="30000">
                <a:latin typeface="Arial" panose="020B0604020202020204" pitchFamily="34" charset="0"/>
                <a:cs typeface="Arial" panose="020B0604020202020204" pitchFamily="34" charset="0"/>
              </a:rPr>
              <a:t>+</a:t>
            </a:r>
            <a:r>
              <a:rPr lang="hu-HU" altLang="hu-HU" sz="2000">
                <a:latin typeface="Arial" panose="020B0604020202020204" pitchFamily="34" charset="0"/>
                <a:cs typeface="Arial" panose="020B0604020202020204" pitchFamily="34" charset="0"/>
              </a:rPr>
              <a:t>-ak (kék szín).</a:t>
            </a:r>
            <a:endParaRPr lang="de-DE" altLang="hu-HU" sz="2000" baseline="300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545709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7" name="Picture 1"/>
          <p:cNvPicPr>
            <a:picLocks noChangeAspect="1" noChangeArrowheads="1"/>
          </p:cNvPicPr>
          <p:nvPr/>
        </p:nvPicPr>
        <p:blipFill>
          <a:blip r:embed="rId3" cstate="print"/>
          <a:srcRect/>
          <a:stretch>
            <a:fillRect/>
          </a:stretch>
        </p:blipFill>
        <p:spPr bwMode="auto">
          <a:xfrm>
            <a:off x="1476375" y="0"/>
            <a:ext cx="6048375" cy="6858000"/>
          </a:xfrm>
          <a:prstGeom prst="rect">
            <a:avLst/>
          </a:prstGeom>
          <a:noFill/>
          <a:ln w="9525">
            <a:noFill/>
            <a:miter lim="800000"/>
            <a:headEnd/>
            <a:tailEnd/>
          </a:ln>
        </p:spPr>
      </p:pic>
    </p:spTree>
    <p:extLst>
      <p:ext uri="{BB962C8B-B14F-4D97-AF65-F5344CB8AC3E}">
        <p14:creationId xmlns:p14="http://schemas.microsoft.com/office/powerpoint/2010/main" val="107873568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ctrTitle"/>
          </p:nvPr>
        </p:nvSpPr>
        <p:spPr/>
        <p:txBody>
          <a:bodyPr/>
          <a:lstStyle/>
          <a:p>
            <a:r>
              <a:rPr lang="hu-HU" dirty="0" err="1"/>
              <a:t>Hinterdarm-Entwicklung</a:t>
            </a:r>
            <a:endParaRPr lang="hu-HU" dirty="0"/>
          </a:p>
        </p:txBody>
      </p:sp>
      <p:sp>
        <p:nvSpPr>
          <p:cNvPr id="3" name="Alcím 2"/>
          <p:cNvSpPr>
            <a:spLocks noGrp="1"/>
          </p:cNvSpPr>
          <p:nvPr>
            <p:ph type="subTitle" idx="1"/>
          </p:nvPr>
        </p:nvSpPr>
        <p:spPr/>
        <p:txBody>
          <a:bodyPr/>
          <a:lstStyle/>
          <a:p>
            <a:endParaRPr lang="hu-HU"/>
          </a:p>
        </p:txBody>
      </p:sp>
    </p:spTree>
    <p:extLst>
      <p:ext uri="{BB962C8B-B14F-4D97-AF65-F5344CB8AC3E}">
        <p14:creationId xmlns:p14="http://schemas.microsoft.com/office/powerpoint/2010/main" val="6882498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ép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51585"/>
            <a:ext cx="9144000" cy="4354830"/>
          </a:xfrm>
          <a:prstGeom prst="rect">
            <a:avLst/>
          </a:prstGeom>
        </p:spPr>
      </p:pic>
    </p:spTree>
    <p:extLst>
      <p:ext uri="{BB962C8B-B14F-4D97-AF65-F5344CB8AC3E}">
        <p14:creationId xmlns:p14="http://schemas.microsoft.com/office/powerpoint/2010/main" val="330594762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57225"/>
            <a:ext cx="9144000" cy="5543550"/>
          </a:xfrm>
          <a:prstGeom prst="rect">
            <a:avLst/>
          </a:prstGeom>
        </p:spPr>
      </p:pic>
    </p:spTree>
    <p:extLst>
      <p:ext uri="{BB962C8B-B14F-4D97-AF65-F5344CB8AC3E}">
        <p14:creationId xmlns:p14="http://schemas.microsoft.com/office/powerpoint/2010/main" val="334158147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95736" y="116632"/>
            <a:ext cx="6852857" cy="6132857"/>
          </a:xfrm>
          <a:prstGeom prst="rect">
            <a:avLst/>
          </a:prstGeom>
        </p:spPr>
      </p:pic>
      <p:pic>
        <p:nvPicPr>
          <p:cNvPr id="3" name="Kép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504" y="5733256"/>
            <a:ext cx="5062480" cy="1073859"/>
          </a:xfrm>
          <a:prstGeom prst="rect">
            <a:avLst/>
          </a:prstGeom>
        </p:spPr>
      </p:pic>
    </p:spTree>
    <p:extLst>
      <p:ext uri="{BB962C8B-B14F-4D97-AF65-F5344CB8AC3E}">
        <p14:creationId xmlns:p14="http://schemas.microsoft.com/office/powerpoint/2010/main" val="375251100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09" name="Text Box 5"/>
          <p:cNvSpPr txBox="1">
            <a:spLocks noChangeArrowheads="1"/>
          </p:cNvSpPr>
          <p:nvPr/>
        </p:nvSpPr>
        <p:spPr bwMode="auto">
          <a:xfrm>
            <a:off x="5795963" y="1052513"/>
            <a:ext cx="3024187" cy="1328737"/>
          </a:xfrm>
          <a:prstGeom prst="rect">
            <a:avLst/>
          </a:prstGeom>
          <a:noFill/>
          <a:ln w="9525">
            <a:noFill/>
            <a:miter lim="800000"/>
            <a:headEnd/>
            <a:tailEnd/>
          </a:ln>
        </p:spPr>
        <p:txBody>
          <a:bodyPr>
            <a:spAutoFit/>
          </a:bodyPr>
          <a:lstStyle/>
          <a:p>
            <a:pPr>
              <a:spcBef>
                <a:spcPct val="50000"/>
              </a:spcBef>
            </a:pPr>
            <a:r>
              <a:rPr lang="hu-HU" b="1"/>
              <a:t>Non-Rotation </a:t>
            </a:r>
            <a:r>
              <a:rPr lang="hu-HU"/>
              <a:t>des Darmes (sog. Linksseitiges Colon)</a:t>
            </a:r>
          </a:p>
          <a:p>
            <a:pPr>
              <a:spcBef>
                <a:spcPct val="50000"/>
              </a:spcBef>
            </a:pPr>
            <a:r>
              <a:rPr lang="hu-HU"/>
              <a:t>(Colon, Blinddarm: häufig intraperitoneal)</a:t>
            </a:r>
          </a:p>
        </p:txBody>
      </p:sp>
      <p:sp>
        <p:nvSpPr>
          <p:cNvPr id="145410" name="Text Box 6"/>
          <p:cNvSpPr txBox="1">
            <a:spLocks noChangeArrowheads="1"/>
          </p:cNvSpPr>
          <p:nvPr/>
        </p:nvSpPr>
        <p:spPr bwMode="auto">
          <a:xfrm>
            <a:off x="6084888" y="4508500"/>
            <a:ext cx="2735262" cy="2014538"/>
          </a:xfrm>
          <a:prstGeom prst="rect">
            <a:avLst/>
          </a:prstGeom>
          <a:noFill/>
          <a:ln w="9525">
            <a:noFill/>
            <a:miter lim="800000"/>
            <a:headEnd/>
            <a:tailEnd/>
          </a:ln>
        </p:spPr>
        <p:txBody>
          <a:bodyPr>
            <a:spAutoFit/>
          </a:bodyPr>
          <a:lstStyle/>
          <a:p>
            <a:pPr>
              <a:spcBef>
                <a:spcPct val="50000"/>
              </a:spcBef>
            </a:pPr>
            <a:r>
              <a:rPr lang="hu-HU" b="1"/>
              <a:t>Reversed (umgekehrte) Rotation </a:t>
            </a:r>
            <a:r>
              <a:rPr lang="hu-HU"/>
              <a:t>des Darmes: fast normale Verhaltnisse, aber Duodenum liegt ventral vor Colon transversum und bleibt intraperitoneal</a:t>
            </a:r>
          </a:p>
        </p:txBody>
      </p:sp>
      <p:pic>
        <p:nvPicPr>
          <p:cNvPr id="145411" name="Picture 1"/>
          <p:cNvPicPr>
            <a:picLocks noChangeAspect="1" noChangeArrowheads="1"/>
          </p:cNvPicPr>
          <p:nvPr/>
        </p:nvPicPr>
        <p:blipFill>
          <a:blip r:embed="rId2" cstate="print"/>
          <a:srcRect/>
          <a:stretch>
            <a:fillRect/>
          </a:stretch>
        </p:blipFill>
        <p:spPr bwMode="auto">
          <a:xfrm>
            <a:off x="504825" y="0"/>
            <a:ext cx="5219700" cy="6858000"/>
          </a:xfrm>
          <a:prstGeom prst="rect">
            <a:avLst/>
          </a:prstGeom>
          <a:noFill/>
          <a:ln w="9525">
            <a:noFill/>
            <a:miter lim="800000"/>
            <a:headEnd/>
            <a:tailEnd/>
          </a:ln>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Text Box 5"/>
          <p:cNvSpPr txBox="1">
            <a:spLocks noChangeArrowheads="1"/>
          </p:cNvSpPr>
          <p:nvPr/>
        </p:nvSpPr>
        <p:spPr bwMode="auto">
          <a:xfrm>
            <a:off x="6011863" y="1052513"/>
            <a:ext cx="2160587" cy="2308225"/>
          </a:xfrm>
          <a:prstGeom prst="rect">
            <a:avLst/>
          </a:prstGeom>
          <a:noFill/>
          <a:ln w="9525">
            <a:noFill/>
            <a:miter lim="800000"/>
            <a:headEnd/>
            <a:tailEnd/>
          </a:ln>
        </p:spPr>
        <p:txBody>
          <a:bodyPr>
            <a:spAutoFit/>
          </a:bodyPr>
          <a:lstStyle/>
          <a:p>
            <a:pPr>
              <a:spcBef>
                <a:spcPct val="50000"/>
              </a:spcBef>
            </a:pPr>
            <a:r>
              <a:rPr lang="hu-HU" b="1"/>
              <a:t>Mixed (gemischte) Rotation </a:t>
            </a:r>
            <a:r>
              <a:rPr lang="hu-HU"/>
              <a:t>des Darmes: caudales Ende des Duod ist rechts fixiert, Caecum ist um Pylorus geblieben</a:t>
            </a:r>
          </a:p>
        </p:txBody>
      </p:sp>
      <p:sp>
        <p:nvSpPr>
          <p:cNvPr id="146434" name="Text Box 6"/>
          <p:cNvSpPr txBox="1">
            <a:spLocks noChangeArrowheads="1"/>
          </p:cNvSpPr>
          <p:nvPr/>
        </p:nvSpPr>
        <p:spPr bwMode="auto">
          <a:xfrm>
            <a:off x="6011863" y="3933825"/>
            <a:ext cx="2736850" cy="2838450"/>
          </a:xfrm>
          <a:prstGeom prst="rect">
            <a:avLst/>
          </a:prstGeom>
          <a:noFill/>
          <a:ln w="9525">
            <a:noFill/>
            <a:miter lim="800000"/>
            <a:headEnd/>
            <a:tailEnd/>
          </a:ln>
        </p:spPr>
        <p:txBody>
          <a:bodyPr>
            <a:spAutoFit/>
          </a:bodyPr>
          <a:lstStyle/>
          <a:p>
            <a:pPr>
              <a:spcBef>
                <a:spcPct val="50000"/>
              </a:spcBef>
            </a:pPr>
            <a:r>
              <a:rPr lang="hu-HU" b="1"/>
              <a:t>Volvulus</a:t>
            </a:r>
            <a:r>
              <a:rPr lang="hu-HU"/>
              <a:t>: kann in allen Fallen mit falsch rotierten Darm vorkommen. Häufigst wird das Duod durch ein abnormales meseteriales Band (Ladd’s Band) untergedrückt, Obstruktion, Gallenbrechen</a:t>
            </a:r>
          </a:p>
        </p:txBody>
      </p:sp>
      <p:pic>
        <p:nvPicPr>
          <p:cNvPr id="146435" name="Picture 2"/>
          <p:cNvPicPr>
            <a:picLocks noChangeAspect="1" noChangeArrowheads="1"/>
          </p:cNvPicPr>
          <p:nvPr/>
        </p:nvPicPr>
        <p:blipFill>
          <a:blip r:embed="rId2" cstate="print"/>
          <a:srcRect/>
          <a:stretch>
            <a:fillRect/>
          </a:stretch>
        </p:blipFill>
        <p:spPr bwMode="auto">
          <a:xfrm>
            <a:off x="0" y="0"/>
            <a:ext cx="5457825" cy="6877050"/>
          </a:xfrm>
          <a:prstGeom prst="rect">
            <a:avLst/>
          </a:prstGeom>
          <a:noFill/>
          <a:ln w="9525">
            <a:noFill/>
            <a:miter lim="800000"/>
            <a:headEnd/>
            <a:tailEnd/>
          </a:ln>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69" name="Szövegdoboz 2"/>
          <p:cNvSpPr txBox="1">
            <a:spLocks noChangeArrowheads="1"/>
          </p:cNvSpPr>
          <p:nvPr/>
        </p:nvSpPr>
        <p:spPr bwMode="auto">
          <a:xfrm>
            <a:off x="5651500" y="1052513"/>
            <a:ext cx="2376488" cy="3292475"/>
          </a:xfrm>
          <a:prstGeom prst="rect">
            <a:avLst/>
          </a:prstGeom>
          <a:noFill/>
          <a:ln w="9525">
            <a:noFill/>
            <a:miter lim="800000"/>
            <a:headEnd/>
            <a:tailEnd/>
          </a:ln>
        </p:spPr>
        <p:txBody>
          <a:bodyPr>
            <a:spAutoFit/>
          </a:bodyPr>
          <a:lstStyle/>
          <a:p>
            <a:r>
              <a:rPr lang="en-US" sz="2800" b="1">
                <a:solidFill>
                  <a:srgbClr val="C00000"/>
                </a:solidFill>
                <a:latin typeface="Calibri" pitchFamily="34" charset="0"/>
              </a:rPr>
              <a:t>Nonrotation</a:t>
            </a:r>
            <a:r>
              <a:rPr lang="en-US" b="1">
                <a:latin typeface="Calibri" pitchFamily="34" charset="0"/>
              </a:rPr>
              <a:t> of the gut. </a:t>
            </a:r>
            <a:r>
              <a:rPr lang="en-US">
                <a:latin typeface="Calibri" pitchFamily="34" charset="0"/>
              </a:rPr>
              <a:t>Single-contrast barium enema shows that the entire colon lies in the left hemiabdomen. This reflects the premature return of the postarterial limb of the midgut after the first 90 degrees of rotation.</a:t>
            </a:r>
            <a:endParaRPr lang="hu-HU">
              <a:latin typeface="Calibri" pitchFamily="34" charset="0"/>
            </a:endParaRPr>
          </a:p>
        </p:txBody>
      </p:sp>
      <p:pic>
        <p:nvPicPr>
          <p:cNvPr id="160770" name="Kép 3" descr="gr14a-midi.jpg"/>
          <p:cNvPicPr>
            <a:picLocks noChangeAspect="1"/>
          </p:cNvPicPr>
          <p:nvPr/>
        </p:nvPicPr>
        <p:blipFill>
          <a:blip r:embed="rId2" cstate="print"/>
          <a:srcRect/>
          <a:stretch>
            <a:fillRect/>
          </a:stretch>
        </p:blipFill>
        <p:spPr bwMode="auto">
          <a:xfrm>
            <a:off x="611188" y="404812"/>
            <a:ext cx="4032820" cy="5759707"/>
          </a:xfrm>
          <a:prstGeom prst="rect">
            <a:avLst/>
          </a:prstGeom>
          <a:noFill/>
          <a:ln w="9525">
            <a:noFill/>
            <a:miter lim="800000"/>
            <a:headEnd/>
            <a:tailEnd/>
          </a:ln>
        </p:spPr>
      </p:pic>
      <p:sp>
        <p:nvSpPr>
          <p:cNvPr id="160771" name="Téglalap 4"/>
          <p:cNvSpPr>
            <a:spLocks noChangeArrowheads="1"/>
          </p:cNvSpPr>
          <p:nvPr/>
        </p:nvSpPr>
        <p:spPr bwMode="auto">
          <a:xfrm>
            <a:off x="0" y="6488113"/>
            <a:ext cx="1423988" cy="369887"/>
          </a:xfrm>
          <a:prstGeom prst="rect">
            <a:avLst/>
          </a:prstGeom>
          <a:noFill/>
          <a:ln w="9525">
            <a:noFill/>
            <a:miter lim="800000"/>
            <a:headEnd/>
            <a:tailEnd/>
          </a:ln>
        </p:spPr>
        <p:txBody>
          <a:bodyPr wrap="none">
            <a:spAutoFit/>
          </a:bodyPr>
          <a:lstStyle/>
          <a:p>
            <a:r>
              <a:rPr lang="hu-HU" sz="800">
                <a:latin typeface="Calibri" pitchFamily="34" charset="0"/>
              </a:rPr>
              <a:t>http://imaging.consult.com</a:t>
            </a:r>
            <a:r>
              <a:rPr lang="hu-HU">
                <a:latin typeface="Calibri" pitchFamily="34" charset="0"/>
              </a:rPr>
              <a:t>/</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Téglalap 1"/>
          <p:cNvSpPr>
            <a:spLocks noChangeArrowheads="1"/>
          </p:cNvSpPr>
          <p:nvPr/>
        </p:nvSpPr>
        <p:spPr bwMode="auto">
          <a:xfrm>
            <a:off x="0" y="6642100"/>
            <a:ext cx="1562100" cy="215900"/>
          </a:xfrm>
          <a:prstGeom prst="rect">
            <a:avLst/>
          </a:prstGeom>
          <a:noFill/>
          <a:ln w="9525">
            <a:noFill/>
            <a:miter lim="800000"/>
            <a:headEnd/>
            <a:tailEnd/>
          </a:ln>
        </p:spPr>
        <p:txBody>
          <a:bodyPr wrap="none">
            <a:spAutoFit/>
          </a:bodyPr>
          <a:lstStyle/>
          <a:p>
            <a:r>
              <a:rPr lang="hu-HU" sz="800">
                <a:latin typeface="Calibri" pitchFamily="34" charset="0"/>
              </a:rPr>
              <a:t>http://emedicine.medscape.com</a:t>
            </a:r>
            <a:endParaRPr lang="hu-HU">
              <a:latin typeface="Calibri" pitchFamily="34" charset="0"/>
            </a:endParaRPr>
          </a:p>
        </p:txBody>
      </p:sp>
      <p:pic>
        <p:nvPicPr>
          <p:cNvPr id="162818" name="Kép 2" descr="1331341-1331357-930411-1557782.jpg"/>
          <p:cNvPicPr>
            <a:picLocks noChangeAspect="1"/>
          </p:cNvPicPr>
          <p:nvPr/>
        </p:nvPicPr>
        <p:blipFill>
          <a:blip r:embed="rId2" cstate="print"/>
          <a:srcRect/>
          <a:stretch>
            <a:fillRect/>
          </a:stretch>
        </p:blipFill>
        <p:spPr bwMode="auto">
          <a:xfrm>
            <a:off x="323850" y="333375"/>
            <a:ext cx="3546475" cy="5535613"/>
          </a:xfrm>
          <a:prstGeom prst="rect">
            <a:avLst/>
          </a:prstGeom>
          <a:noFill/>
          <a:ln w="9525">
            <a:noFill/>
            <a:miter lim="800000"/>
            <a:headEnd/>
            <a:tailEnd/>
          </a:ln>
        </p:spPr>
      </p:pic>
      <p:sp>
        <p:nvSpPr>
          <p:cNvPr id="162819" name="Rectangle 1"/>
          <p:cNvSpPr>
            <a:spLocks noChangeArrowheads="1"/>
          </p:cNvSpPr>
          <p:nvPr/>
        </p:nvSpPr>
        <p:spPr bwMode="auto">
          <a:xfrm>
            <a:off x="4067175" y="962025"/>
            <a:ext cx="4105275" cy="830263"/>
          </a:xfrm>
          <a:prstGeom prst="rect">
            <a:avLst/>
          </a:prstGeom>
          <a:noFill/>
          <a:ln w="9525">
            <a:noFill/>
            <a:miter lim="800000"/>
            <a:headEnd/>
            <a:tailEnd/>
          </a:ln>
        </p:spPr>
        <p:txBody>
          <a:bodyPr anchor="ctr">
            <a:spAutoFit/>
          </a:bodyPr>
          <a:lstStyle/>
          <a:p>
            <a:r>
              <a:rPr lang="hu-HU" sz="1200"/>
              <a:t>Upper GI contrast study showing a malrotation with lack of normal C-shaped duodenum </a:t>
            </a:r>
          </a:p>
          <a:p>
            <a:r>
              <a:rPr lang="hu-HU" sz="1200"/>
              <a:t>and the small bowel "hanging" on the right side of the abdomen.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1" name="Cím 1"/>
          <p:cNvSpPr>
            <a:spLocks noGrp="1"/>
          </p:cNvSpPr>
          <p:nvPr>
            <p:ph type="ctrTitle"/>
          </p:nvPr>
        </p:nvSpPr>
        <p:spPr/>
        <p:txBody>
          <a:bodyPr/>
          <a:lstStyle/>
          <a:p>
            <a:pPr eaLnBrk="1" hangingPunct="1"/>
            <a:r>
              <a:rPr lang="hu-HU"/>
              <a:t>Meckel-Divertikel</a:t>
            </a:r>
          </a:p>
        </p:txBody>
      </p:sp>
      <p:sp>
        <p:nvSpPr>
          <p:cNvPr id="163842" name="Alcím 2"/>
          <p:cNvSpPr>
            <a:spLocks noGrp="1"/>
          </p:cNvSpPr>
          <p:nvPr>
            <p:ph type="subTitle" idx="1"/>
          </p:nvPr>
        </p:nvSpPr>
        <p:spPr/>
        <p:txBody>
          <a:bodyPr/>
          <a:lstStyle/>
          <a:p>
            <a:pPr eaLnBrk="1" hangingPunct="1"/>
            <a:endParaRPr lang="hu-HU"/>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937" name="Picture 1"/>
          <p:cNvPicPr>
            <a:picLocks noChangeAspect="1" noChangeArrowheads="1"/>
          </p:cNvPicPr>
          <p:nvPr/>
        </p:nvPicPr>
        <p:blipFill>
          <a:blip r:embed="rId2" cstate="print"/>
          <a:srcRect/>
          <a:stretch>
            <a:fillRect/>
          </a:stretch>
        </p:blipFill>
        <p:spPr bwMode="auto">
          <a:xfrm>
            <a:off x="323850" y="260350"/>
            <a:ext cx="8280400" cy="6262688"/>
          </a:xfrm>
          <a:prstGeom prst="rect">
            <a:avLst/>
          </a:prstGeom>
          <a:noFill/>
          <a:ln w="9525">
            <a:noFill/>
            <a:miter lim="800000"/>
            <a:headEnd/>
            <a:tailEnd/>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ctrTitle"/>
          </p:nvPr>
        </p:nvSpPr>
        <p:spPr/>
        <p:txBody>
          <a:bodyPr/>
          <a:lstStyle/>
          <a:p>
            <a:r>
              <a:rPr lang="hu-HU" dirty="0" err="1"/>
              <a:t>Entwicklung</a:t>
            </a:r>
            <a:r>
              <a:rPr lang="hu-HU" dirty="0"/>
              <a:t> der </a:t>
            </a:r>
            <a:r>
              <a:rPr lang="hu-HU" dirty="0" err="1"/>
              <a:t>Leber</a:t>
            </a:r>
            <a:endParaRPr lang="de-DE" dirty="0"/>
          </a:p>
        </p:txBody>
      </p:sp>
      <p:sp>
        <p:nvSpPr>
          <p:cNvPr id="3" name="Alcím 2"/>
          <p:cNvSpPr>
            <a:spLocks noGrp="1"/>
          </p:cNvSpPr>
          <p:nvPr>
            <p:ph type="subTitle" idx="1"/>
          </p:nvPr>
        </p:nvSpPr>
        <p:spPr/>
        <p:txBody>
          <a:bodyPr/>
          <a:lstStyle/>
          <a:p>
            <a:endParaRPr lang="de-DE"/>
          </a:p>
        </p:txBody>
      </p:sp>
    </p:spTree>
    <p:extLst>
      <p:ext uri="{BB962C8B-B14F-4D97-AF65-F5344CB8AC3E}">
        <p14:creationId xmlns:p14="http://schemas.microsoft.com/office/powerpoint/2010/main" val="2528285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8961" name="Picture 4"/>
          <p:cNvPicPr>
            <a:picLocks noChangeAspect="1" noChangeArrowheads="1"/>
          </p:cNvPicPr>
          <p:nvPr/>
        </p:nvPicPr>
        <p:blipFill>
          <a:blip r:embed="rId3" cstate="print"/>
          <a:srcRect/>
          <a:stretch>
            <a:fillRect/>
          </a:stretch>
        </p:blipFill>
        <p:spPr bwMode="auto">
          <a:xfrm>
            <a:off x="323850" y="0"/>
            <a:ext cx="5265738" cy="6858000"/>
          </a:xfrm>
          <a:prstGeom prst="rect">
            <a:avLst/>
          </a:prstGeom>
          <a:noFill/>
          <a:ln w="9525">
            <a:noFill/>
            <a:miter lim="800000"/>
            <a:headEnd/>
            <a:tailEnd/>
          </a:ln>
        </p:spPr>
      </p:pic>
      <p:sp>
        <p:nvSpPr>
          <p:cNvPr id="168962" name="Text Box 5"/>
          <p:cNvSpPr txBox="1">
            <a:spLocks noChangeArrowheads="1"/>
          </p:cNvSpPr>
          <p:nvPr/>
        </p:nvSpPr>
        <p:spPr bwMode="auto">
          <a:xfrm>
            <a:off x="5903913" y="6613525"/>
            <a:ext cx="3240087" cy="244475"/>
          </a:xfrm>
          <a:prstGeom prst="rect">
            <a:avLst/>
          </a:prstGeom>
          <a:noFill/>
          <a:ln w="9525">
            <a:noFill/>
            <a:miter lim="800000"/>
            <a:headEnd/>
            <a:tailEnd/>
          </a:ln>
        </p:spPr>
        <p:txBody>
          <a:bodyPr>
            <a:spAutoFit/>
          </a:bodyPr>
          <a:lstStyle/>
          <a:p>
            <a:pPr>
              <a:spcBef>
                <a:spcPct val="50000"/>
              </a:spcBef>
            </a:pPr>
            <a:r>
              <a:rPr lang="hu-HU" sz="1000"/>
              <a:t>Levy and Hobbs, RadioGraphics 2004; 24:565–587</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1009" name="Picture 4"/>
          <p:cNvPicPr>
            <a:picLocks noChangeAspect="1" noChangeArrowheads="1"/>
          </p:cNvPicPr>
          <p:nvPr/>
        </p:nvPicPr>
        <p:blipFill>
          <a:blip r:embed="rId3" cstate="print"/>
          <a:srcRect/>
          <a:stretch>
            <a:fillRect/>
          </a:stretch>
        </p:blipFill>
        <p:spPr bwMode="auto">
          <a:xfrm>
            <a:off x="0" y="404813"/>
            <a:ext cx="9144000" cy="3544887"/>
          </a:xfrm>
          <a:prstGeom prst="rect">
            <a:avLst/>
          </a:prstGeom>
          <a:noFill/>
          <a:ln w="9525">
            <a:noFill/>
            <a:miter lim="800000"/>
            <a:headEnd/>
            <a:tailEnd/>
          </a:ln>
        </p:spPr>
      </p:pic>
      <p:sp>
        <p:nvSpPr>
          <p:cNvPr id="171010" name="Text Box 5"/>
          <p:cNvSpPr txBox="1">
            <a:spLocks noChangeArrowheads="1"/>
          </p:cNvSpPr>
          <p:nvPr/>
        </p:nvSpPr>
        <p:spPr bwMode="auto">
          <a:xfrm>
            <a:off x="5903913" y="6613525"/>
            <a:ext cx="3240087" cy="244475"/>
          </a:xfrm>
          <a:prstGeom prst="rect">
            <a:avLst/>
          </a:prstGeom>
          <a:noFill/>
          <a:ln w="9525">
            <a:noFill/>
            <a:miter lim="800000"/>
            <a:headEnd/>
            <a:tailEnd/>
          </a:ln>
        </p:spPr>
        <p:txBody>
          <a:bodyPr>
            <a:spAutoFit/>
          </a:bodyPr>
          <a:lstStyle/>
          <a:p>
            <a:pPr>
              <a:spcBef>
                <a:spcPct val="50000"/>
              </a:spcBef>
            </a:pPr>
            <a:r>
              <a:rPr lang="hu-HU" sz="1000"/>
              <a:t>Levy and Hobbs, RadioGraphics 2004; 24:565–587</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3" name="Rectangle 2"/>
          <p:cNvSpPr>
            <a:spLocks noGrp="1" noChangeArrowheads="1"/>
          </p:cNvSpPr>
          <p:nvPr>
            <p:ph type="title"/>
          </p:nvPr>
        </p:nvSpPr>
        <p:spPr/>
        <p:txBody>
          <a:bodyPr/>
          <a:lstStyle/>
          <a:p>
            <a:endParaRPr lang="hu-HU"/>
          </a:p>
        </p:txBody>
      </p:sp>
      <p:sp>
        <p:nvSpPr>
          <p:cNvPr id="166914" name="Rectangle 3"/>
          <p:cNvSpPr>
            <a:spLocks noGrp="1" noChangeArrowheads="1"/>
          </p:cNvSpPr>
          <p:nvPr>
            <p:ph type="body" idx="1"/>
          </p:nvPr>
        </p:nvSpPr>
        <p:spPr/>
        <p:txBody>
          <a:bodyPr/>
          <a:lstStyle/>
          <a:p>
            <a:pPr>
              <a:lnSpc>
                <a:spcPct val="90000"/>
              </a:lnSpc>
            </a:pPr>
            <a:r>
              <a:rPr lang="hu-HU" sz="2400" dirty="0"/>
              <a:t>The </a:t>
            </a:r>
            <a:r>
              <a:rPr lang="hu-HU" sz="2400" dirty="0" err="1"/>
              <a:t>facts</a:t>
            </a:r>
            <a:r>
              <a:rPr lang="hu-HU" sz="2400" dirty="0"/>
              <a:t> </a:t>
            </a:r>
            <a:r>
              <a:rPr lang="hu-HU" sz="2400" dirty="0" err="1"/>
              <a:t>about</a:t>
            </a:r>
            <a:r>
              <a:rPr lang="hu-HU" sz="2400" dirty="0"/>
              <a:t> </a:t>
            </a:r>
            <a:r>
              <a:rPr lang="hu-HU" sz="2400" dirty="0" err="1"/>
              <a:t>Meckel’s</a:t>
            </a:r>
            <a:r>
              <a:rPr lang="hu-HU" sz="2400" dirty="0"/>
              <a:t> </a:t>
            </a:r>
            <a:r>
              <a:rPr lang="hu-HU" sz="2400" dirty="0" err="1"/>
              <a:t>diverticulum</a:t>
            </a:r>
            <a:r>
              <a:rPr lang="hu-HU" sz="2400" dirty="0"/>
              <a:t> </a:t>
            </a:r>
            <a:r>
              <a:rPr lang="hu-HU" sz="2400" dirty="0" err="1"/>
              <a:t>can</a:t>
            </a:r>
            <a:r>
              <a:rPr lang="hu-HU" sz="2400" dirty="0"/>
              <a:t> be </a:t>
            </a:r>
            <a:r>
              <a:rPr lang="hu-HU" sz="2400" dirty="0" err="1"/>
              <a:t>remembered</a:t>
            </a:r>
            <a:r>
              <a:rPr lang="hu-HU" sz="2400" dirty="0"/>
              <a:t> </a:t>
            </a:r>
            <a:r>
              <a:rPr lang="hu-HU" sz="2400" dirty="0" err="1"/>
              <a:t>using</a:t>
            </a:r>
            <a:r>
              <a:rPr lang="hu-HU" sz="2400" dirty="0"/>
              <a:t> </a:t>
            </a:r>
            <a:r>
              <a:rPr lang="hu-HU" sz="2400" dirty="0" err="1"/>
              <a:t>the</a:t>
            </a:r>
            <a:r>
              <a:rPr lang="hu-HU" sz="2400" dirty="0"/>
              <a:t> ‘‘</a:t>
            </a:r>
            <a:r>
              <a:rPr lang="hu-HU" sz="2400" b="1" dirty="0" err="1">
                <a:solidFill>
                  <a:srgbClr val="CC0000"/>
                </a:solidFill>
              </a:rPr>
              <a:t>rule</a:t>
            </a:r>
            <a:r>
              <a:rPr lang="hu-HU" sz="2400" b="1" dirty="0">
                <a:solidFill>
                  <a:srgbClr val="CC0000"/>
                </a:solidFill>
              </a:rPr>
              <a:t> of </a:t>
            </a:r>
            <a:r>
              <a:rPr lang="hu-HU" sz="2400" b="1" dirty="0" err="1">
                <a:solidFill>
                  <a:srgbClr val="CC0000"/>
                </a:solidFill>
              </a:rPr>
              <a:t>twos</a:t>
            </a:r>
            <a:r>
              <a:rPr lang="hu-HU" sz="2400" dirty="0"/>
              <a:t>’’: </a:t>
            </a:r>
          </a:p>
          <a:p>
            <a:pPr>
              <a:lnSpc>
                <a:spcPct val="90000"/>
              </a:lnSpc>
            </a:pPr>
            <a:r>
              <a:rPr lang="hu-HU" sz="2400" dirty="0"/>
              <a:t>it </a:t>
            </a:r>
            <a:r>
              <a:rPr lang="hu-HU" sz="2400" dirty="0" err="1"/>
              <a:t>occurs</a:t>
            </a:r>
            <a:r>
              <a:rPr lang="hu-HU" sz="2400" dirty="0"/>
              <a:t> in 2% of </a:t>
            </a:r>
            <a:r>
              <a:rPr lang="hu-HU" sz="2400" dirty="0" err="1"/>
              <a:t>the</a:t>
            </a:r>
            <a:r>
              <a:rPr lang="hu-HU" sz="2400" dirty="0"/>
              <a:t> </a:t>
            </a:r>
            <a:r>
              <a:rPr lang="hu-HU" sz="2400" dirty="0" err="1"/>
              <a:t>population</a:t>
            </a:r>
            <a:r>
              <a:rPr lang="hu-HU" sz="2400" dirty="0"/>
              <a:t> and is </a:t>
            </a:r>
          </a:p>
          <a:p>
            <a:pPr>
              <a:lnSpc>
                <a:spcPct val="90000"/>
              </a:lnSpc>
            </a:pPr>
            <a:r>
              <a:rPr lang="hu-HU" sz="2400" dirty="0"/>
              <a:t>2 </a:t>
            </a:r>
            <a:r>
              <a:rPr lang="hu-HU" sz="2400" dirty="0" err="1"/>
              <a:t>times</a:t>
            </a:r>
            <a:r>
              <a:rPr lang="hu-HU" sz="2400" dirty="0"/>
              <a:t> more </a:t>
            </a:r>
            <a:r>
              <a:rPr lang="hu-HU" sz="2400" dirty="0" err="1"/>
              <a:t>common</a:t>
            </a:r>
            <a:r>
              <a:rPr lang="hu-HU" sz="2400" dirty="0"/>
              <a:t> in </a:t>
            </a:r>
            <a:r>
              <a:rPr lang="hu-HU" sz="2400" dirty="0" err="1"/>
              <a:t>males</a:t>
            </a:r>
            <a:r>
              <a:rPr lang="hu-HU" sz="2400" dirty="0"/>
              <a:t>; </a:t>
            </a:r>
          </a:p>
          <a:p>
            <a:pPr>
              <a:lnSpc>
                <a:spcPct val="90000"/>
              </a:lnSpc>
            </a:pPr>
            <a:r>
              <a:rPr lang="hu-HU" sz="2400" dirty="0"/>
              <a:t>2% of </a:t>
            </a:r>
            <a:r>
              <a:rPr lang="hu-HU" sz="2400" dirty="0" err="1"/>
              <a:t>individuals</a:t>
            </a:r>
            <a:r>
              <a:rPr lang="hu-HU" sz="2400" dirty="0"/>
              <a:t> </a:t>
            </a:r>
            <a:r>
              <a:rPr lang="hu-HU" sz="2400" dirty="0" err="1"/>
              <a:t>with</a:t>
            </a:r>
            <a:r>
              <a:rPr lang="hu-HU" sz="2400" dirty="0"/>
              <a:t> </a:t>
            </a:r>
            <a:r>
              <a:rPr lang="hu-HU" sz="2400" dirty="0" err="1"/>
              <a:t>Meckel’s</a:t>
            </a:r>
            <a:r>
              <a:rPr lang="hu-HU" sz="2400" dirty="0"/>
              <a:t> </a:t>
            </a:r>
            <a:r>
              <a:rPr lang="hu-HU" sz="2400" dirty="0" err="1"/>
              <a:t>diverticulum</a:t>
            </a:r>
            <a:r>
              <a:rPr lang="hu-HU" sz="2400" dirty="0"/>
              <a:t> </a:t>
            </a:r>
            <a:r>
              <a:rPr lang="hu-HU" sz="2400" dirty="0" err="1"/>
              <a:t>have</a:t>
            </a:r>
            <a:r>
              <a:rPr lang="hu-HU" sz="2400" dirty="0"/>
              <a:t> </a:t>
            </a:r>
            <a:r>
              <a:rPr lang="hu-HU" sz="2400" dirty="0" err="1"/>
              <a:t>medical</a:t>
            </a:r>
            <a:r>
              <a:rPr lang="hu-HU" sz="2400" dirty="0"/>
              <a:t> </a:t>
            </a:r>
            <a:r>
              <a:rPr lang="hu-HU" sz="2400" dirty="0" err="1"/>
              <a:t>symptoms</a:t>
            </a:r>
            <a:r>
              <a:rPr lang="hu-HU" sz="2400" dirty="0"/>
              <a:t>, </a:t>
            </a:r>
            <a:r>
              <a:rPr lang="hu-HU" sz="2400" dirty="0" err="1"/>
              <a:t>usually</a:t>
            </a:r>
            <a:r>
              <a:rPr lang="hu-HU" sz="2400" dirty="0"/>
              <a:t> </a:t>
            </a:r>
            <a:r>
              <a:rPr lang="hu-HU" sz="2400" dirty="0" err="1"/>
              <a:t>by</a:t>
            </a:r>
            <a:r>
              <a:rPr lang="hu-HU" sz="2400" dirty="0"/>
              <a:t> </a:t>
            </a:r>
          </a:p>
          <a:p>
            <a:pPr>
              <a:lnSpc>
                <a:spcPct val="90000"/>
              </a:lnSpc>
            </a:pPr>
            <a:r>
              <a:rPr lang="hu-HU" sz="2400" dirty="0"/>
              <a:t>2 </a:t>
            </a:r>
            <a:r>
              <a:rPr lang="hu-HU" sz="2400" dirty="0" err="1"/>
              <a:t>years</a:t>
            </a:r>
            <a:r>
              <a:rPr lang="hu-HU" sz="2400" dirty="0"/>
              <a:t> of </a:t>
            </a:r>
            <a:r>
              <a:rPr lang="hu-HU" sz="2400" dirty="0" err="1"/>
              <a:t>age</a:t>
            </a:r>
            <a:r>
              <a:rPr lang="hu-HU" sz="2400" dirty="0"/>
              <a:t>; it is </a:t>
            </a:r>
            <a:r>
              <a:rPr lang="hu-HU" sz="2400" dirty="0" err="1"/>
              <a:t>usually</a:t>
            </a:r>
            <a:r>
              <a:rPr lang="hu-HU" sz="2400" dirty="0"/>
              <a:t> </a:t>
            </a:r>
            <a:r>
              <a:rPr lang="hu-HU" sz="2400" dirty="0" err="1"/>
              <a:t>present</a:t>
            </a:r>
            <a:r>
              <a:rPr lang="hu-HU" sz="2400" dirty="0"/>
              <a:t> </a:t>
            </a:r>
          </a:p>
          <a:p>
            <a:pPr>
              <a:lnSpc>
                <a:spcPct val="90000"/>
              </a:lnSpc>
            </a:pPr>
            <a:r>
              <a:rPr lang="hu-HU" sz="2400" dirty="0"/>
              <a:t>2 </a:t>
            </a:r>
            <a:r>
              <a:rPr lang="hu-HU" sz="2400" dirty="0" err="1"/>
              <a:t>feet</a:t>
            </a:r>
            <a:r>
              <a:rPr lang="hu-HU" sz="2400" dirty="0"/>
              <a:t> </a:t>
            </a:r>
            <a:r>
              <a:rPr lang="hu-HU" sz="2400" dirty="0" err="1"/>
              <a:t>proximal</a:t>
            </a:r>
            <a:r>
              <a:rPr lang="hu-HU" sz="2400" dirty="0"/>
              <a:t> </a:t>
            </a:r>
            <a:r>
              <a:rPr lang="hu-HU" sz="2400" dirty="0" err="1"/>
              <a:t>to</a:t>
            </a:r>
            <a:r>
              <a:rPr lang="hu-HU" sz="2400" dirty="0"/>
              <a:t> </a:t>
            </a:r>
            <a:r>
              <a:rPr lang="hu-HU" sz="2400" dirty="0" err="1"/>
              <a:t>the</a:t>
            </a:r>
            <a:r>
              <a:rPr lang="hu-HU" sz="2400" dirty="0"/>
              <a:t> </a:t>
            </a:r>
            <a:r>
              <a:rPr lang="hu-HU" sz="2400" dirty="0" err="1"/>
              <a:t>terminal</a:t>
            </a:r>
            <a:r>
              <a:rPr lang="hu-HU" sz="2400" dirty="0"/>
              <a:t> </a:t>
            </a:r>
            <a:r>
              <a:rPr lang="hu-HU" sz="2400" dirty="0" err="1"/>
              <a:t>ileum</a:t>
            </a:r>
            <a:r>
              <a:rPr lang="hu-HU" sz="2400" dirty="0"/>
              <a:t> and is </a:t>
            </a:r>
            <a:r>
              <a:rPr lang="hu-HU" sz="2400" dirty="0" err="1"/>
              <a:t>usually</a:t>
            </a:r>
            <a:r>
              <a:rPr lang="hu-HU" sz="2400" dirty="0"/>
              <a:t> </a:t>
            </a:r>
          </a:p>
          <a:p>
            <a:pPr>
              <a:lnSpc>
                <a:spcPct val="90000"/>
              </a:lnSpc>
            </a:pPr>
            <a:r>
              <a:rPr lang="hu-HU" sz="2400" dirty="0"/>
              <a:t>2 inches </a:t>
            </a:r>
            <a:r>
              <a:rPr lang="hu-HU" sz="2400" dirty="0" err="1"/>
              <a:t>long</a:t>
            </a:r>
            <a:r>
              <a:rPr lang="hu-HU" sz="2400" dirty="0"/>
              <a:t>; and it </a:t>
            </a:r>
            <a:r>
              <a:rPr lang="hu-HU" sz="2400" dirty="0" err="1"/>
              <a:t>contains</a:t>
            </a:r>
            <a:r>
              <a:rPr lang="hu-HU" sz="2400" dirty="0"/>
              <a:t> </a:t>
            </a:r>
          </a:p>
          <a:p>
            <a:pPr>
              <a:lnSpc>
                <a:spcPct val="90000"/>
              </a:lnSpc>
            </a:pPr>
            <a:r>
              <a:rPr lang="hu-HU" sz="2400" dirty="0"/>
              <a:t>2 </a:t>
            </a:r>
            <a:r>
              <a:rPr lang="hu-HU" sz="2400" dirty="0" err="1"/>
              <a:t>types</a:t>
            </a:r>
            <a:r>
              <a:rPr lang="hu-HU" sz="2400" dirty="0"/>
              <a:t> of </a:t>
            </a:r>
            <a:r>
              <a:rPr lang="hu-HU" sz="2400" dirty="0" err="1"/>
              <a:t>abnormal</a:t>
            </a:r>
            <a:r>
              <a:rPr lang="hu-HU" sz="2400" dirty="0"/>
              <a:t> </a:t>
            </a:r>
            <a:r>
              <a:rPr lang="hu-HU" sz="2400" dirty="0" err="1"/>
              <a:t>lining</a:t>
            </a:r>
            <a:r>
              <a:rPr lang="hu-HU" sz="2400" dirty="0"/>
              <a:t>.</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3057" name="Picture 4"/>
          <p:cNvPicPr>
            <a:picLocks noChangeAspect="1" noChangeArrowheads="1"/>
          </p:cNvPicPr>
          <p:nvPr/>
        </p:nvPicPr>
        <p:blipFill>
          <a:blip r:embed="rId3" cstate="print"/>
          <a:srcRect/>
          <a:stretch>
            <a:fillRect/>
          </a:stretch>
        </p:blipFill>
        <p:spPr bwMode="auto">
          <a:xfrm>
            <a:off x="0" y="549275"/>
            <a:ext cx="9144000" cy="3514725"/>
          </a:xfrm>
          <a:prstGeom prst="rect">
            <a:avLst/>
          </a:prstGeom>
          <a:noFill/>
          <a:ln w="9525">
            <a:noFill/>
            <a:miter lim="800000"/>
            <a:headEnd/>
            <a:tailEnd/>
          </a:ln>
        </p:spPr>
      </p:pic>
      <p:sp>
        <p:nvSpPr>
          <p:cNvPr id="173058" name="Text Box 5"/>
          <p:cNvSpPr txBox="1">
            <a:spLocks noChangeArrowheads="1"/>
          </p:cNvSpPr>
          <p:nvPr/>
        </p:nvSpPr>
        <p:spPr bwMode="auto">
          <a:xfrm>
            <a:off x="5903913" y="6613525"/>
            <a:ext cx="3240087" cy="244475"/>
          </a:xfrm>
          <a:prstGeom prst="rect">
            <a:avLst/>
          </a:prstGeom>
          <a:noFill/>
          <a:ln w="9525">
            <a:noFill/>
            <a:miter lim="800000"/>
            <a:headEnd/>
            <a:tailEnd/>
          </a:ln>
        </p:spPr>
        <p:txBody>
          <a:bodyPr>
            <a:spAutoFit/>
          </a:bodyPr>
          <a:lstStyle/>
          <a:p>
            <a:pPr>
              <a:spcBef>
                <a:spcPct val="50000"/>
              </a:spcBef>
            </a:pPr>
            <a:r>
              <a:rPr lang="hu-HU" sz="1000"/>
              <a:t>Levy and Hobbs, RadioGraphics 2004; 24:565–587</a:t>
            </a:r>
          </a:p>
        </p:txBody>
      </p:sp>
      <p:sp>
        <p:nvSpPr>
          <p:cNvPr id="173059" name="Rectangle 4"/>
          <p:cNvSpPr>
            <a:spLocks noChangeArrowheads="1"/>
          </p:cNvSpPr>
          <p:nvPr/>
        </p:nvSpPr>
        <p:spPr bwMode="auto">
          <a:xfrm>
            <a:off x="1547813" y="4508500"/>
            <a:ext cx="5518150" cy="641350"/>
          </a:xfrm>
          <a:prstGeom prst="rect">
            <a:avLst/>
          </a:prstGeom>
          <a:noFill/>
          <a:ln w="9525">
            <a:noFill/>
            <a:miter lim="800000"/>
            <a:headEnd/>
            <a:tailEnd/>
          </a:ln>
        </p:spPr>
        <p:txBody>
          <a:bodyPr wrap="none">
            <a:spAutoFit/>
          </a:bodyPr>
          <a:lstStyle/>
          <a:p>
            <a:r>
              <a:rPr lang="hu-HU"/>
              <a:t>Normal small intestinal mucosa and a </a:t>
            </a:r>
          </a:p>
          <a:p>
            <a:r>
              <a:rPr lang="hu-HU"/>
              <a:t>focus of gastric mucosa (arrow) line the diverticulum.</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5" name="Rectangle 2"/>
          <p:cNvSpPr>
            <a:spLocks noGrp="1" noChangeArrowheads="1"/>
          </p:cNvSpPr>
          <p:nvPr>
            <p:ph type="title"/>
          </p:nvPr>
        </p:nvSpPr>
        <p:spPr/>
        <p:txBody>
          <a:bodyPr/>
          <a:lstStyle/>
          <a:p>
            <a:endParaRPr lang="hu-HU"/>
          </a:p>
        </p:txBody>
      </p:sp>
      <p:sp>
        <p:nvSpPr>
          <p:cNvPr id="164866" name="Rectangle 3"/>
          <p:cNvSpPr>
            <a:spLocks noGrp="1" noChangeArrowheads="1"/>
          </p:cNvSpPr>
          <p:nvPr>
            <p:ph type="body" idx="1"/>
          </p:nvPr>
        </p:nvSpPr>
        <p:spPr/>
        <p:txBody>
          <a:bodyPr/>
          <a:lstStyle/>
          <a:p>
            <a:pPr>
              <a:lnSpc>
                <a:spcPct val="80000"/>
              </a:lnSpc>
            </a:pPr>
            <a:r>
              <a:rPr lang="hu-HU" sz="2000"/>
              <a:t>The vitelline duct normally regresses between the 5th and 8th weeks (discussed in Ch. 6), but in about 2% of live-born infants it persists as a remnant of variable length and location (Fig. 14-21). Most often, it is observed as a 1- to 5-cm intestinal diverticulum projecting from the antimesenteric wall of the ileum within 100 cm of the cecum (see Fig. 14-21A). In other cases, part of the vitelline duct within the abdominal wall persists, forming an open omphalomesenteric fistula, an omphalomesenteric cyst (or enterocyst), or an omphalomesenteric ligament (or fibrous band) connecting the small bowel to the umbilicus (see Fig. 14-21B-D). These conditions are known collectively as Meckel’s diverticulum in honor of J.F. Meckel, who first discussed the embryologic basis of the abnormality in the early 19th century. Meckel’s diverticulum is seen in about 2% of the general population and is about twice as common in males as in females.</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89" name="Rectangle 2"/>
          <p:cNvSpPr>
            <a:spLocks noGrp="1" noChangeArrowheads="1"/>
          </p:cNvSpPr>
          <p:nvPr>
            <p:ph type="title"/>
          </p:nvPr>
        </p:nvSpPr>
        <p:spPr/>
        <p:txBody>
          <a:bodyPr/>
          <a:lstStyle/>
          <a:p>
            <a:endParaRPr lang="hu-HU"/>
          </a:p>
        </p:txBody>
      </p:sp>
      <p:sp>
        <p:nvSpPr>
          <p:cNvPr id="165890" name="Rectangle 3"/>
          <p:cNvSpPr>
            <a:spLocks noGrp="1" noChangeArrowheads="1"/>
          </p:cNvSpPr>
          <p:nvPr>
            <p:ph type="body" idx="1"/>
          </p:nvPr>
        </p:nvSpPr>
        <p:spPr/>
        <p:txBody>
          <a:bodyPr/>
          <a:lstStyle/>
          <a:p>
            <a:pPr>
              <a:lnSpc>
                <a:spcPct val="80000"/>
              </a:lnSpc>
            </a:pPr>
            <a:r>
              <a:rPr lang="hu-HU" sz="2000"/>
              <a:t>Most cases of Meckel’s diverticulum are asymptomatic. However, it is estimated that 15% to 35% of individuals who have Meckel’s diverticulum develop symptoms of intestinal obstruction, gastrointestinal bleeding, or peritonitis—many before 10 years of age. Meckel’s diverticulum complications can manifest as a consequence of bowel obstruction caused by the trapping of part of the small bowel by a fibrous band representing a remnant of the vitelline vessels connecting the diverticulum to the umbilicus. Symptoms may closely mimic appendicitis, involving periumbilical pain that later localizes to the right lower quadrant. Up to 60% of Meckel’s diverticula harbor abnormal tissue, usually pancreatic or gastric. In the latter case, patients may develop bleeding ulceration of the gut. Mortality in untreated cases is estimated to be 2.5% to 15%.</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2"/>
          <p:cNvSpPr>
            <a:spLocks noGrp="1" noChangeArrowheads="1"/>
          </p:cNvSpPr>
          <p:nvPr>
            <p:ph type="title"/>
          </p:nvPr>
        </p:nvSpPr>
        <p:spPr/>
        <p:txBody>
          <a:bodyPr/>
          <a:lstStyle/>
          <a:p>
            <a:pPr eaLnBrk="1" hangingPunct="1"/>
            <a:r>
              <a:rPr lang="hu-HU"/>
              <a:t>Hirschsprung-Krankheit</a:t>
            </a:r>
          </a:p>
        </p:txBody>
      </p:sp>
      <p:sp>
        <p:nvSpPr>
          <p:cNvPr id="183298" name="Rectangle 3"/>
          <p:cNvSpPr>
            <a:spLocks noGrp="1" noChangeArrowheads="1"/>
          </p:cNvSpPr>
          <p:nvPr>
            <p:ph type="body" idx="1"/>
          </p:nvPr>
        </p:nvSpPr>
        <p:spPr/>
        <p:txBody>
          <a:bodyPr/>
          <a:lstStyle/>
          <a:p>
            <a:pPr eaLnBrk="1" hangingPunct="1"/>
            <a:r>
              <a:rPr lang="hu-HU"/>
              <a:t>Häufigste Mutationen des Menschen bei der HK:</a:t>
            </a:r>
          </a:p>
          <a:p>
            <a:pPr eaLnBrk="1" hangingPunct="1"/>
            <a:r>
              <a:rPr lang="hu-HU"/>
              <a:t>RET (Rezeptor für Liganden der GDNF-Familie)</a:t>
            </a:r>
          </a:p>
          <a:p>
            <a:pPr eaLnBrk="1" hangingPunct="1"/>
            <a:r>
              <a:rPr lang="hu-HU"/>
              <a:t>Endothelin3 oder sein Rezeptor</a:t>
            </a:r>
          </a:p>
          <a:p>
            <a:pPr eaLnBrk="1" hangingPunct="1"/>
            <a:r>
              <a:rPr lang="hu-HU"/>
              <a:t>beide Rezeptor-Ligand Paaren sind für die Entwicklung der Neuralleiste-Zellen nötig.</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21" name="Picture 2"/>
          <p:cNvPicPr>
            <a:picLocks noChangeAspect="1" noChangeArrowheads="1"/>
          </p:cNvPicPr>
          <p:nvPr/>
        </p:nvPicPr>
        <p:blipFill>
          <a:blip r:embed="rId3" cstate="print"/>
          <a:srcRect/>
          <a:stretch>
            <a:fillRect/>
          </a:stretch>
        </p:blipFill>
        <p:spPr bwMode="auto">
          <a:xfrm>
            <a:off x="0" y="0"/>
            <a:ext cx="9144000" cy="6651625"/>
          </a:xfrm>
          <a:prstGeom prst="rect">
            <a:avLst/>
          </a:prstGeom>
          <a:noFill/>
          <a:ln w="9525">
            <a:noFill/>
            <a:miter lim="800000"/>
            <a:headEnd/>
            <a:tailEnd/>
          </a:ln>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6369" name="Picture 3"/>
          <p:cNvPicPr>
            <a:picLocks noChangeAspect="1" noChangeArrowheads="1"/>
          </p:cNvPicPr>
          <p:nvPr/>
        </p:nvPicPr>
        <p:blipFill>
          <a:blip r:embed="rId3" cstate="print"/>
          <a:srcRect/>
          <a:stretch>
            <a:fillRect/>
          </a:stretch>
        </p:blipFill>
        <p:spPr bwMode="auto">
          <a:xfrm>
            <a:off x="2092325" y="0"/>
            <a:ext cx="5959475" cy="6858000"/>
          </a:xfrm>
          <a:prstGeom prst="rect">
            <a:avLst/>
          </a:prstGeom>
          <a:noFill/>
          <a:ln w="9525">
            <a:noFill/>
            <a:miter lim="800000"/>
            <a:headEnd/>
            <a:tailEnd/>
          </a:ln>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8417" name="Picture 4"/>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188418" name="Rectangle 5"/>
          <p:cNvSpPr>
            <a:spLocks noChangeArrowheads="1"/>
          </p:cNvSpPr>
          <p:nvPr/>
        </p:nvSpPr>
        <p:spPr bwMode="auto">
          <a:xfrm>
            <a:off x="5219700" y="5343525"/>
            <a:ext cx="3924300" cy="1368425"/>
          </a:xfrm>
          <a:prstGeom prst="rect">
            <a:avLst/>
          </a:prstGeom>
          <a:noFill/>
          <a:ln w="9525">
            <a:noFill/>
            <a:miter lim="800000"/>
            <a:headEnd/>
            <a:tailEnd/>
          </a:ln>
        </p:spPr>
        <p:txBody>
          <a:bodyPr>
            <a:spAutoFit/>
          </a:bodyPr>
          <a:lstStyle/>
          <a:p>
            <a:r>
              <a:rPr lang="hu-HU" sz="1400" b="1"/>
              <a:t>Radiograph after a barium enema showing the constricted inferior gastrointestinal tract of an individual with Hirschsprung disease. The adjacent, more proximal, region of the tract with normal autonomic innervation is distended.</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71650" y="69850"/>
            <a:ext cx="5600700" cy="6718300"/>
          </a:xfrm>
          <a:prstGeom prst="rect">
            <a:avLst/>
          </a:prstGeom>
        </p:spPr>
      </p:pic>
    </p:spTree>
    <p:extLst>
      <p:ext uri="{BB962C8B-B14F-4D97-AF65-F5344CB8AC3E}">
        <p14:creationId xmlns:p14="http://schemas.microsoft.com/office/powerpoint/2010/main" val="119505470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0465" name="Picture 4" descr="megacolon"/>
          <p:cNvPicPr>
            <a:picLocks noChangeAspect="1" noChangeArrowheads="1"/>
          </p:cNvPicPr>
          <p:nvPr/>
        </p:nvPicPr>
        <p:blipFill>
          <a:blip r:embed="rId2" cstate="print"/>
          <a:srcRect/>
          <a:stretch>
            <a:fillRect/>
          </a:stretch>
        </p:blipFill>
        <p:spPr bwMode="auto">
          <a:xfrm>
            <a:off x="0" y="468313"/>
            <a:ext cx="9144000" cy="5921375"/>
          </a:xfrm>
          <a:prstGeom prst="rect">
            <a:avLst/>
          </a:prstGeom>
          <a:noFill/>
          <a:ln w="9525">
            <a:noFill/>
            <a:miter lim="800000"/>
            <a:headEnd/>
            <a:tailEnd/>
          </a:ln>
        </p:spPr>
      </p:pic>
      <p:sp>
        <p:nvSpPr>
          <p:cNvPr id="190466" name="Text Box 5"/>
          <p:cNvSpPr txBox="1">
            <a:spLocks noChangeArrowheads="1"/>
          </p:cNvSpPr>
          <p:nvPr/>
        </p:nvSpPr>
        <p:spPr bwMode="auto">
          <a:xfrm>
            <a:off x="900113" y="6524625"/>
            <a:ext cx="6408737" cy="366713"/>
          </a:xfrm>
          <a:prstGeom prst="rect">
            <a:avLst/>
          </a:prstGeom>
          <a:noFill/>
          <a:ln w="9525">
            <a:noFill/>
            <a:miter lim="800000"/>
            <a:headEnd/>
            <a:tailEnd/>
          </a:ln>
        </p:spPr>
        <p:txBody>
          <a:bodyPr>
            <a:spAutoFit/>
          </a:bodyPr>
          <a:lstStyle/>
          <a:p>
            <a:pPr>
              <a:spcBef>
                <a:spcPct val="50000"/>
              </a:spcBef>
            </a:pPr>
            <a:r>
              <a:rPr lang="hu-HU"/>
              <a:t>Mütter Museum in Philadelphia (13 kg)</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12177"/>
            <a:ext cx="9144000" cy="4633645"/>
          </a:xfrm>
          <a:prstGeom prst="rect">
            <a:avLst/>
          </a:prstGeom>
        </p:spPr>
      </p:pic>
    </p:spTree>
    <p:extLst>
      <p:ext uri="{BB962C8B-B14F-4D97-AF65-F5344CB8AC3E}">
        <p14:creationId xmlns:p14="http://schemas.microsoft.com/office/powerpoint/2010/main" val="18812768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7588" name="Object 4"/>
          <p:cNvGraphicFramePr>
            <a:graphicFrameLocks noChangeAspect="1"/>
          </p:cNvGraphicFramePr>
          <p:nvPr>
            <p:extLst>
              <p:ext uri="{D42A27DB-BD31-4B8C-83A1-F6EECF244321}">
                <p14:modId xmlns:p14="http://schemas.microsoft.com/office/powerpoint/2010/main" val="3558727365"/>
              </p:ext>
            </p:extLst>
          </p:nvPr>
        </p:nvGraphicFramePr>
        <p:xfrm>
          <a:off x="0" y="0"/>
          <a:ext cx="4311650" cy="6858000"/>
        </p:xfrm>
        <a:graphic>
          <a:graphicData uri="http://schemas.openxmlformats.org/presentationml/2006/ole">
            <mc:AlternateContent xmlns:mc="http://schemas.openxmlformats.org/markup-compatibility/2006">
              <mc:Choice xmlns:v="urn:schemas-microsoft-com:vml" Requires="v">
                <p:oleObj spid="_x0000_s67620" name="Image" r:id="rId4" imgW="2264477" imgH="3599695" progId="Photoshop.Image.7">
                  <p:embed/>
                </p:oleObj>
              </mc:Choice>
              <mc:Fallback>
                <p:oleObj name="Image" r:id="rId4" imgW="2264477" imgH="3599695" progId="Photoshop.Image.7">
                  <p:embed/>
                  <p:pic>
                    <p:nvPicPr>
                      <p:cNvPr id="0" name="Picture 1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431165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67590" name="Object 6"/>
          <p:cNvGraphicFramePr>
            <a:graphicFrameLocks noChangeAspect="1"/>
          </p:cNvGraphicFramePr>
          <p:nvPr>
            <p:extLst>
              <p:ext uri="{D42A27DB-BD31-4B8C-83A1-F6EECF244321}">
                <p14:modId xmlns:p14="http://schemas.microsoft.com/office/powerpoint/2010/main" val="107942195"/>
              </p:ext>
            </p:extLst>
          </p:nvPr>
        </p:nvGraphicFramePr>
        <p:xfrm>
          <a:off x="3851920" y="3248240"/>
          <a:ext cx="3744913" cy="3668712"/>
        </p:xfrm>
        <a:graphic>
          <a:graphicData uri="http://schemas.openxmlformats.org/presentationml/2006/ole">
            <mc:AlternateContent xmlns:mc="http://schemas.openxmlformats.org/markup-compatibility/2006">
              <mc:Choice xmlns:v="urn:schemas-microsoft-com:vml" Requires="v">
                <p:oleObj spid="_x0000_s67621" name="Image" r:id="rId6" imgW="1801067" imgH="1764646" progId="Photoshop.Image.7">
                  <p:embed/>
                </p:oleObj>
              </mc:Choice>
              <mc:Fallback>
                <p:oleObj name="Image" r:id="rId6" imgW="1801067" imgH="1764646" progId="Photoshop.Image.7">
                  <p:embed/>
                  <p:pic>
                    <p:nvPicPr>
                      <p:cNvPr id="0" name="Picture 1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51920" y="3248240"/>
                        <a:ext cx="3744913" cy="3668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3" name="Kép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788024" y="0"/>
            <a:ext cx="4355976" cy="3372686"/>
          </a:xfrm>
          <a:prstGeom prst="rect">
            <a:avLst/>
          </a:prstGeom>
        </p:spPr>
      </p:pic>
    </p:spTree>
  </p:cSld>
  <p:clrMapOvr>
    <a:masterClrMapping/>
  </p:clrMapOvr>
</p:sld>
</file>

<file path=ppt/theme/theme1.xml><?xml version="1.0" encoding="utf-8"?>
<a:theme xmlns:a="http://schemas.openxmlformats.org/drawingml/2006/main" name="Alapértelmezett terv">
  <a:themeElements>
    <a:clrScheme name="Alapértelmezett terv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Alapértelmezett terv">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Alapértelmezett terv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Alapértelmezett terv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Alapértelmezett terv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Alapértelmezett terv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Alapértelmezett terv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Alapértelmezett terv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Alapértelmezett terv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Alapértelmezett terv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Alapértelmezett terv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Alapértelmezett terv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Alapértelmezett terv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Alapértelmezett terv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téma">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622</TotalTime>
  <Words>2391</Words>
  <Application>Microsoft Office PowerPoint</Application>
  <PresentationFormat>Diavetítés a képernyőre (4:3 oldalarány)</PresentationFormat>
  <Paragraphs>179</Paragraphs>
  <Slides>70</Slides>
  <Notes>44</Notes>
  <HiddenSlides>0</HiddenSlides>
  <MMClips>0</MMClips>
  <ScaleCrop>false</ScaleCrop>
  <HeadingPairs>
    <vt:vector size="8" baseType="variant">
      <vt:variant>
        <vt:lpstr>Használt betűtípusok</vt:lpstr>
      </vt:variant>
      <vt:variant>
        <vt:i4>4</vt:i4>
      </vt:variant>
      <vt:variant>
        <vt:lpstr>Téma</vt:lpstr>
      </vt:variant>
      <vt:variant>
        <vt:i4>1</vt:i4>
      </vt:variant>
      <vt:variant>
        <vt:lpstr>Beágyazott OLE kiszolgálók</vt:lpstr>
      </vt:variant>
      <vt:variant>
        <vt:i4>1</vt:i4>
      </vt:variant>
      <vt:variant>
        <vt:lpstr>Diacímek</vt:lpstr>
      </vt:variant>
      <vt:variant>
        <vt:i4>70</vt:i4>
      </vt:variant>
    </vt:vector>
  </HeadingPairs>
  <TitlesOfParts>
    <vt:vector size="76" baseType="lpstr">
      <vt:lpstr>Arial</vt:lpstr>
      <vt:lpstr>Calibri</vt:lpstr>
      <vt:lpstr>Symbol</vt:lpstr>
      <vt:lpstr>Times New Roman</vt:lpstr>
      <vt:lpstr>Alapértelmezett terv</vt:lpstr>
      <vt:lpstr>Image</vt:lpstr>
      <vt:lpstr>Entwicklung des Mittel- und Hinterdarms,  der Leber, und des Pankreas</vt:lpstr>
      <vt:lpstr>PowerPoint-bemutató</vt:lpstr>
      <vt:lpstr>PowerPoint-bemutató</vt:lpstr>
      <vt:lpstr>PowerPoint-bemutató</vt:lpstr>
      <vt:lpstr>PowerPoint-bemutató</vt:lpstr>
      <vt:lpstr>Entwicklung der Leber</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Pankreasentwicklung</vt:lpstr>
      <vt:lpstr>PowerPoint-bemutató</vt:lpstr>
      <vt:lpstr>PowerPoint-bemutató</vt:lpstr>
      <vt:lpstr>PowerPoint-bemutató</vt:lpstr>
      <vt:lpstr>PowerPoint-bemutató</vt:lpstr>
      <vt:lpstr>PowerPoint-bemutató</vt:lpstr>
      <vt:lpstr>PowerPoint-bemutató</vt:lpstr>
      <vt:lpstr>PowerPoint-bemutató</vt:lpstr>
      <vt:lpstr>Mitteldarm-Entwicklung</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Hinterdarm-Entwicklung</vt:lpstr>
      <vt:lpstr>PowerPoint-bemutató</vt:lpstr>
      <vt:lpstr>PowerPoint-bemutató</vt:lpstr>
      <vt:lpstr>PowerPoint-bemutató</vt:lpstr>
      <vt:lpstr>PowerPoint-bemutató</vt:lpstr>
      <vt:lpstr>PowerPoint-bemutató</vt:lpstr>
      <vt:lpstr>PowerPoint-bemutató</vt:lpstr>
      <vt:lpstr>PowerPoint-bemutató</vt:lpstr>
      <vt:lpstr>Meckel-Divertikel</vt:lpstr>
      <vt:lpstr>PowerPoint-bemutató</vt:lpstr>
      <vt:lpstr>PowerPoint-bemutató</vt:lpstr>
      <vt:lpstr>PowerPoint-bemutató</vt:lpstr>
      <vt:lpstr>PowerPoint-bemutató</vt:lpstr>
      <vt:lpstr>PowerPoint-bemutató</vt:lpstr>
      <vt:lpstr>PowerPoint-bemutató</vt:lpstr>
      <vt:lpstr>PowerPoint-bemutató</vt:lpstr>
      <vt:lpstr>Hirschsprung-Krankheit</vt:lpstr>
      <vt:lpstr>PowerPoint-bemutató</vt:lpstr>
      <vt:lpstr>PowerPoint-bemutató</vt:lpstr>
      <vt:lpstr>PowerPoint-bemutató</vt:lpstr>
      <vt:lpstr>PowerPoint-bemutató</vt:lpstr>
    </vt:vector>
  </TitlesOfParts>
  <Company>Semmelweis Egyetem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Entwicklung des Magen-Darm Kanals</dc:title>
  <dc:creator>Dr. Magyar Attila</dc:creator>
  <cp:lastModifiedBy>M</cp:lastModifiedBy>
  <cp:revision>50</cp:revision>
  <dcterms:created xsi:type="dcterms:W3CDTF">2009-03-30T12:35:15Z</dcterms:created>
  <dcterms:modified xsi:type="dcterms:W3CDTF">2019-03-26T20:47:30Z</dcterms:modified>
</cp:coreProperties>
</file>