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3" r:id="rId3"/>
    <p:sldId id="277" r:id="rId4"/>
    <p:sldId id="279" r:id="rId5"/>
    <p:sldId id="281" r:id="rId6"/>
    <p:sldId id="282" r:id="rId7"/>
    <p:sldId id="283" r:id="rId8"/>
    <p:sldId id="284" r:id="rId9"/>
    <p:sldId id="285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59" r:id="rId24"/>
    <p:sldId id="289" r:id="rId25"/>
    <p:sldId id="290" r:id="rId26"/>
    <p:sldId id="291" r:id="rId27"/>
    <p:sldId id="292" r:id="rId28"/>
    <p:sldId id="293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08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4D2B-B585-4C12-B050-2AD2DCE35515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7FA1-6D75-4691-94DC-2780F7EAD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DA4B8-BB83-437F-9CBD-D67E279A5D26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415FC-0356-434C-B75C-F3004B1743E6}" type="slidenum">
              <a:rPr lang="hu-HU"/>
              <a:pPr eaLnBrk="1" hangingPunct="1"/>
              <a:t>27</a:t>
            </a:fld>
            <a:endParaRPr lang="hu-HU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85CA87-F7A2-4412-AE04-D2FF3DCE566E}" type="slidenum">
              <a:rPr lang="hu-HU" sz="1200"/>
              <a:pPr algn="r" eaLnBrk="1" hangingPunct="1"/>
              <a:t>27</a:t>
            </a:fld>
            <a:endParaRPr lang="hu-HU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18133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FAB1E4-F4E1-4838-BA4D-356D2B444D3A}" type="slidenum">
              <a:rPr lang="hu-HU"/>
              <a:pPr eaLnBrk="1" hangingPunct="1"/>
              <a:t>28</a:t>
            </a:fld>
            <a:endParaRPr lang="hu-HU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0099FBD-10FA-4B06-AD05-B0DC05B265F5}" type="slidenum">
              <a:rPr lang="hu-HU" sz="1200"/>
              <a:pPr algn="r" eaLnBrk="1" hangingPunct="1"/>
              <a:t>28</a:t>
            </a:fld>
            <a:endParaRPr lang="hu-HU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74583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C05B-9CB3-4F74-B0A4-84C9EA65325D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59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DC989-52DA-42AD-AF22-3E0FDE313A96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68980-8269-412C-9D02-6D238D8D653D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1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CE94F7-9AFA-4178-9570-2C2AA908C182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9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2B6D6-2813-4572-8544-7F40BA3825EB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8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2E837-06CE-4429-A772-DC8AFF9F129E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1B42C-1C33-4835-A322-368D7DB1D513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370CDB-04CC-4512-BD56-9B343839DB26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C1F9F4-ED6D-416F-A51E-7FE71091C6C5}" type="slidenum">
              <a:rPr lang="hu-HU"/>
              <a:pPr eaLnBrk="1" hangingPunct="1"/>
              <a:t>26</a:t>
            </a:fld>
            <a:endParaRPr lang="hu-HU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105B20-C539-4743-B6FF-4E8F031C9FFF}" type="slidenum">
              <a:rPr lang="hu-HU" sz="1200"/>
              <a:pPr algn="r" eaLnBrk="1" hangingPunct="1"/>
              <a:t>26</a:t>
            </a:fld>
            <a:endParaRPr lang="hu-HU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73905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62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14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13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1CA3CB-7BCA-4755-9B55-A5BEBACA2C9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0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73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29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13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20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0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7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C4D0-4F0D-417B-80FC-C761238BED2F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7E18-1B7D-4DD5-B87F-3036C0463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6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dventitia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en.wikipedia.org/wiki/Muscularis_exter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ubmucosa" TargetMode="External"/><Relationship Id="rId5" Type="http://schemas.openxmlformats.org/officeDocument/2006/relationships/hyperlink" Target="http://en.wikipedia.org/wiki/Mucosa" TargetMode="External"/><Relationship Id="rId4" Type="http://schemas.openxmlformats.org/officeDocument/2006/relationships/image" Target="file:///C:\oktat&#225;s\darm\histo14.bmp" TargetMode="External"/><Relationship Id="rId9" Type="http://schemas.openxmlformats.org/officeDocument/2006/relationships/hyperlink" Target="http://en.wikipedia.org/wiki/Seros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oktat&#225;s\darm\d&#252;nndarm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file:///C:\oktat&#225;s\darm\histo3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oktat&#225;s\darm\histo15.bm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oktat&#225;s\darm\histo17.bm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38163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emésztőrendszer szövettana - ismétlés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Kiss Anna </a:t>
            </a: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Humánmorfológiai és Fejlődésbiológiai Intézet</a:t>
            </a: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</a:t>
            </a: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histologyguide.org/14_Gastrointestinal_Tract/Images/Stoma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550" y="3643313"/>
            <a:ext cx="401161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738" y="65088"/>
            <a:ext cx="318928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877888"/>
            <a:ext cx="4702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4260850"/>
            <a:ext cx="26400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2" name="Egyenes összekötő nyíllal 7"/>
          <p:cNvCxnSpPr>
            <a:cxnSpLocks noChangeShapeType="1"/>
          </p:cNvCxnSpPr>
          <p:nvPr/>
        </p:nvCxnSpPr>
        <p:spPr bwMode="auto">
          <a:xfrm flipH="1">
            <a:off x="4838700" y="2190750"/>
            <a:ext cx="1323975" cy="1524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Egyenes összekötő nyíllal 9"/>
          <p:cNvCxnSpPr>
            <a:cxnSpLocks noChangeShapeType="1"/>
          </p:cNvCxnSpPr>
          <p:nvPr/>
        </p:nvCxnSpPr>
        <p:spPr bwMode="auto">
          <a:xfrm>
            <a:off x="2105025" y="2613025"/>
            <a:ext cx="19050" cy="1244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Egyenes összekötő nyíllal 13"/>
          <p:cNvCxnSpPr>
            <a:cxnSpLocks noChangeShapeType="1"/>
          </p:cNvCxnSpPr>
          <p:nvPr/>
        </p:nvCxnSpPr>
        <p:spPr bwMode="auto">
          <a:xfrm flipV="1">
            <a:off x="5010150" y="6000750"/>
            <a:ext cx="1497013" cy="28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2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bélcsatorna szöveti szerkezete</a:t>
            </a:r>
            <a:endParaRPr lang="hu-HU" dirty="0" smtClean="0">
              <a:solidFill>
                <a:srgbClr val="FFFF00"/>
              </a:solidFill>
            </a:endParaRPr>
          </a:p>
        </p:txBody>
      </p:sp>
      <p:sp>
        <p:nvSpPr>
          <p:cNvPr id="30723" name="Szövegdoboz 2"/>
          <p:cNvSpPr txBox="1">
            <a:spLocks noChangeArrowheads="1"/>
          </p:cNvSpPr>
          <p:nvPr/>
        </p:nvSpPr>
        <p:spPr bwMode="auto">
          <a:xfrm>
            <a:off x="153988" y="2444750"/>
            <a:ext cx="8836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Felületnövelő struktúrák: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plicae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circulares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Kerkring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redők):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submucosa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bélbolyhok (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villi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intestinales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mikrobolyhok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(kefeszegény):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enterociták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apikális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plazmamembránja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85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ékonybé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657600" y="6313488"/>
            <a:ext cx="527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400" b="1">
                <a:solidFill>
                  <a:schemeClr val="accent1"/>
                </a:solidFill>
              </a:rPr>
              <a:t>Plicae circulares (Kerkring redők)</a:t>
            </a:r>
          </a:p>
        </p:txBody>
      </p:sp>
    </p:spTree>
    <p:extLst>
      <p:ext uri="{BB962C8B-B14F-4D97-AF65-F5344CB8AC3E}">
        <p14:creationId xmlns:p14="http://schemas.microsoft.com/office/powerpoint/2010/main" val="5787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oktatás\darm\histo14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00025" y="200025"/>
            <a:ext cx="278606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 b="1" i="1">
                <a:solidFill>
                  <a:srgbClr val="FF9900"/>
                </a:solidFill>
                <a:latin typeface="Times New Roman" panose="02020603050405020304" pitchFamily="18" charset="0"/>
              </a:rPr>
              <a:t>Kerkring redők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51038" y="64008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79925" y="5856288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08688" y="4095750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68888" y="6400800"/>
            <a:ext cx="45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35650" y="214313"/>
            <a:ext cx="2978150" cy="2555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600">
                <a:solidFill>
                  <a:srgbClr val="FF9900"/>
                </a:solidFill>
              </a:rPr>
              <a:t>The GI tractus fala: 4 koncentricus réteg: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600">
                <a:solidFill>
                  <a:srgbClr val="FF3300"/>
                </a:solidFill>
                <a:hlinkClick r:id="rId5" tooltip="Mucosa"/>
              </a:rPr>
              <a:t>mucosa</a:t>
            </a:r>
            <a:r>
              <a:rPr lang="hu-HU" sz="1600">
                <a:solidFill>
                  <a:srgbClr val="FF33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600">
                <a:solidFill>
                  <a:srgbClr val="FF3300"/>
                </a:solidFill>
                <a:hlinkClick r:id="rId6" tooltip="Submucosa"/>
              </a:rPr>
              <a:t>submucosa</a:t>
            </a:r>
            <a:r>
              <a:rPr lang="hu-HU" sz="1600">
                <a:solidFill>
                  <a:srgbClr val="FF99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600">
                <a:solidFill>
                  <a:srgbClr val="FF9900"/>
                </a:solidFill>
                <a:hlinkClick r:id="rId7" tooltip="Muscularis externa"/>
              </a:rPr>
              <a:t>muscularis externa</a:t>
            </a:r>
            <a:r>
              <a:rPr lang="hu-HU" sz="1600">
                <a:solidFill>
                  <a:srgbClr val="FF9900"/>
                </a:solidFill>
              </a:rPr>
              <a:t> (the external muscle layer)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600">
                <a:solidFill>
                  <a:srgbClr val="FF9900"/>
                </a:solidFill>
                <a:hlinkClick r:id="rId8" tooltip="Adventitia"/>
              </a:rPr>
              <a:t>adventitia</a:t>
            </a:r>
            <a:r>
              <a:rPr lang="hu-HU" sz="1600">
                <a:solidFill>
                  <a:srgbClr val="FF9900"/>
                </a:solidFill>
              </a:rPr>
              <a:t> or </a:t>
            </a:r>
            <a:r>
              <a:rPr lang="hu-HU" sz="1600">
                <a:solidFill>
                  <a:srgbClr val="FF9900"/>
                </a:solidFill>
                <a:hlinkClick r:id="rId9" tooltip="Serosa"/>
              </a:rPr>
              <a:t>serosa</a:t>
            </a:r>
            <a:r>
              <a:rPr lang="hu-HU" sz="1600">
                <a:solidFill>
                  <a:srgbClr val="FF99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sz="1600">
              <a:solidFill>
                <a:srgbClr val="FF9900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59225" y="6958013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submucosa</a:t>
            </a:r>
            <a:r>
              <a:rPr lang="hu-HU" sz="1800"/>
              <a:t>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81125" y="69834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muscularis ext.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702300" y="70104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bélbolyhok</a:t>
            </a:r>
          </a:p>
        </p:txBody>
      </p:sp>
    </p:spTree>
    <p:extLst>
      <p:ext uri="{BB962C8B-B14F-4D97-AF65-F5344CB8AC3E}">
        <p14:creationId xmlns:p14="http://schemas.microsoft.com/office/powerpoint/2010/main" val="3244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ékonybé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55638" y="220663"/>
            <a:ext cx="77565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400" b="1"/>
              <a:t>Vékonybél bolyhok (Scanning Electron Microscopy)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01675" y="6065838"/>
            <a:ext cx="3141663" cy="3667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1800"/>
              <a:t>bélbolyhok (villusok)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37200" y="6048375"/>
            <a:ext cx="2819400" cy="6413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1800"/>
              <a:t>Lieberkühn kripták (mirigyek)</a:t>
            </a:r>
          </a:p>
        </p:txBody>
      </p:sp>
    </p:spTree>
    <p:extLst>
      <p:ext uri="{BB962C8B-B14F-4D97-AF65-F5344CB8AC3E}">
        <p14:creationId xmlns:p14="http://schemas.microsoft.com/office/powerpoint/2010/main" val="25881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oktatás\darm\dünndarm3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050" y="142875"/>
            <a:ext cx="377348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7350" y="293688"/>
            <a:ext cx="3351213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 b="1" i="1">
                <a:latin typeface="Times New Roman" panose="02020603050405020304" pitchFamily="18" charset="0"/>
              </a:rPr>
              <a:t>A vékonybél falának szerkezet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01775" y="4189413"/>
            <a:ext cx="133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000" b="1">
                <a:solidFill>
                  <a:srgbClr val="FF9900"/>
                </a:solidFill>
                <a:latin typeface="Times New Roman" panose="02020603050405020304" pitchFamily="18" charset="0"/>
              </a:rPr>
              <a:t>Mucosa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85850" y="5295900"/>
            <a:ext cx="176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000" b="1">
                <a:solidFill>
                  <a:srgbClr val="FF9900"/>
                </a:solidFill>
                <a:latin typeface="Times New Roman" panose="02020603050405020304" pitchFamily="18" charset="0"/>
              </a:rPr>
              <a:t>Submucosa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44588" y="5972175"/>
            <a:ext cx="158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000" b="1">
                <a:solidFill>
                  <a:srgbClr val="FF9900"/>
                </a:solidFill>
                <a:latin typeface="Times New Roman" panose="02020603050405020304" pitchFamily="18" charset="0"/>
              </a:rPr>
              <a:t>Muscularis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633538" y="6400800"/>
            <a:ext cx="133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000" b="1">
                <a:solidFill>
                  <a:srgbClr val="FF9900"/>
                </a:solidFill>
                <a:latin typeface="Times New Roman" panose="02020603050405020304" pitchFamily="18" charset="0"/>
              </a:rPr>
              <a:t>Serosa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483350" y="5756275"/>
            <a:ext cx="1798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körkörös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hosszanti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sz="24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27788" y="4592638"/>
            <a:ext cx="285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muscularis mucosae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502400" y="38211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propria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470650" y="3246438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epithelium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572250" y="1046163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villusok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5773738" y="1304925"/>
            <a:ext cx="7762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5360988" y="1246188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92100" y="2184400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Lieberkhün kripták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406650" y="2859088"/>
            <a:ext cx="8032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87338" y="2847975"/>
            <a:ext cx="1776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(intestinalis mirigyek)</a:t>
            </a:r>
          </a:p>
        </p:txBody>
      </p:sp>
    </p:spTree>
    <p:extLst>
      <p:ext uri="{BB962C8B-B14F-4D97-AF65-F5344CB8AC3E}">
        <p14:creationId xmlns:p14="http://schemas.microsoft.com/office/powerpoint/2010/main" val="3344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oktatás\darm\histo3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479425"/>
            <a:ext cx="542448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93750" y="5373688"/>
            <a:ext cx="2903538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 b="1" i="1">
                <a:latin typeface="Times New Roman" panose="02020603050405020304" pitchFamily="18" charset="0"/>
              </a:rPr>
              <a:t>bélbolyhok</a:t>
            </a:r>
          </a:p>
        </p:txBody>
      </p:sp>
      <p:pic>
        <p:nvPicPr>
          <p:cNvPr id="39940" name="Picture 4" descr="http://medcell.med.yale.edu/systems_cell_biology_old/gi/images/quiz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588" y="4035425"/>
            <a:ext cx="27051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http://www.mhhe.com/biosci/ap/histology_mh/microv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88" y="787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Szövegdoboz 1"/>
          <p:cNvSpPr txBox="1">
            <a:spLocks noChangeArrowheads="1"/>
          </p:cNvSpPr>
          <p:nvPr/>
        </p:nvSpPr>
        <p:spPr bwMode="auto">
          <a:xfrm>
            <a:off x="5794375" y="3371850"/>
            <a:ext cx="225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mikrobolyhok</a:t>
            </a:r>
          </a:p>
        </p:txBody>
      </p:sp>
      <p:cxnSp>
        <p:nvCxnSpPr>
          <p:cNvPr id="39943" name="Egyenes összekötő nyíllal 3"/>
          <p:cNvCxnSpPr>
            <a:cxnSpLocks noChangeShapeType="1"/>
          </p:cNvCxnSpPr>
          <p:nvPr/>
        </p:nvCxnSpPr>
        <p:spPr bwMode="auto">
          <a:xfrm flipH="1">
            <a:off x="7278688" y="2678113"/>
            <a:ext cx="960437" cy="866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Egyenes összekötő nyíllal 6"/>
          <p:cNvCxnSpPr>
            <a:cxnSpLocks noChangeShapeType="1"/>
          </p:cNvCxnSpPr>
          <p:nvPr/>
        </p:nvCxnSpPr>
        <p:spPr bwMode="auto">
          <a:xfrm>
            <a:off x="7278688" y="3546475"/>
            <a:ext cx="400050" cy="876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27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aneth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1166813"/>
            <a:ext cx="59086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Line 5"/>
          <p:cNvSpPr>
            <a:spLocks noChangeShapeType="1"/>
          </p:cNvSpPr>
          <p:nvPr/>
        </p:nvSpPr>
        <p:spPr bwMode="auto">
          <a:xfrm>
            <a:off x="4292600" y="3629025"/>
            <a:ext cx="103188" cy="17843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 flipH="1">
            <a:off x="4610100" y="3717925"/>
            <a:ext cx="280988" cy="16954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562225" y="5595938"/>
            <a:ext cx="606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Paneth cells: antibakterialis enzimek: lysozime</a:t>
            </a:r>
          </a:p>
        </p:txBody>
      </p:sp>
      <p:cxnSp>
        <p:nvCxnSpPr>
          <p:cNvPr id="48134" name="Egyenes összekötő nyíllal 6"/>
          <p:cNvCxnSpPr>
            <a:cxnSpLocks noChangeShapeType="1"/>
          </p:cNvCxnSpPr>
          <p:nvPr/>
        </p:nvCxnSpPr>
        <p:spPr bwMode="auto">
          <a:xfrm flipH="1">
            <a:off x="1112838" y="4217988"/>
            <a:ext cx="762000" cy="1417637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5" name="Szövegdoboz 7"/>
          <p:cNvSpPr txBox="1">
            <a:spLocks noChangeArrowheads="1"/>
          </p:cNvSpPr>
          <p:nvPr/>
        </p:nvSpPr>
        <p:spPr bwMode="auto">
          <a:xfrm>
            <a:off x="223838" y="57023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Lieberkühn kripták</a:t>
            </a:r>
          </a:p>
        </p:txBody>
      </p:sp>
      <p:pic>
        <p:nvPicPr>
          <p:cNvPr id="48136" name="Picture 9" descr="http://www.vetmed.vt.edu/education/curriculum/vm8054/Labs/Lab19/IMAGES/PANETH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650" y="477838"/>
            <a:ext cx="21542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iumed.edu/~dking2/erg/images/GI01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63900"/>
            <a:ext cx="46180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http://faculty.une.edu/com/abell/histo/cryptAPUD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176213"/>
            <a:ext cx="449421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www.vetmed.vt.edu/education/curriculum/vm8304/lab_companion/histo-path/vm8054/labs/Lab19/Images/DIGL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0" y="1090613"/>
            <a:ext cx="38528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www.kumc.edu/images/emrl/atlas/enteroendocrine_cell_5854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3729038"/>
            <a:ext cx="40544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Szövegdoboz 1"/>
          <p:cNvSpPr txBox="1">
            <a:spLocks noChangeArrowheads="1"/>
          </p:cNvSpPr>
          <p:nvPr/>
        </p:nvSpPr>
        <p:spPr bwMode="auto">
          <a:xfrm>
            <a:off x="5411788" y="363538"/>
            <a:ext cx="288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Enteroendocrin sejtek</a:t>
            </a:r>
          </a:p>
        </p:txBody>
      </p:sp>
      <p:sp>
        <p:nvSpPr>
          <p:cNvPr id="49159" name="Szövegdoboz 2"/>
          <p:cNvSpPr txBox="1">
            <a:spLocks noChangeArrowheads="1"/>
          </p:cNvSpPr>
          <p:nvPr/>
        </p:nvSpPr>
        <p:spPr bwMode="auto">
          <a:xfrm>
            <a:off x="914400" y="6427788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osztódó sejtek</a:t>
            </a:r>
          </a:p>
        </p:txBody>
      </p:sp>
    </p:spTree>
    <p:extLst>
      <p:ext uri="{BB962C8B-B14F-4D97-AF65-F5344CB8AC3E}">
        <p14:creationId xmlns:p14="http://schemas.microsoft.com/office/powerpoint/2010/main" val="29648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CEAAkGBxISEhUUExQUFhQWGR4XGBgYFxYaFxcYHBcYFxoYGBkeHCgiGxsnGxwZITEhJSotLjAvGCA0ODMtNygtLisBCgoKDg0OGxAQGywkHiUvLC8sLzQsLC0sLCwsLDA0LCwvLCwsLCwsLCwsLCw0LywvLCw0LCwsLCwsLCwsLCwsLf/AABEIALgBEgMBIgACEQEDEQH/xAAcAAEAAgMBAQEAAAAAAAAAAAAABQYCAwQHAQj/xABFEAACAQMDAQUFBQQHBwQDAAABAhEAAyEEEjFBBQYTIlEyYXGBkRQjQlKhB3Kx0hUzYpKiwfAkY3OCk9HhQ1Oy8RZUwv/EABkBAQADAQEAAAAAAAAAAAAAAAABAgMEBf/EADARAAICAQMCAwcCBwAAAAAAAAABAhEDEiExBEFRYYEFEzKRobHwM3EjNEJSwdHx/9oADAMBAAIRAxEAPwD2PRPqDdvC6tsWQV8EqSXIg794OBmIj1PpJ7qUoBSlKAUpWnU3CBiNxMCfX/wJPyoDHWa63aUtccKB68/Icmqw/fHS+OHF654YtspXw7m0sTbcPGyTCzn0b4xE6+2NXq7ltixt2MESRvY+XdIgzIuAxiFUCPMK7v6H0+3b4Fnb6eGkfwrlzdbjwy0STb+VF8eDJlWqLSRatJ2pauoz2m3hZkL7QInBUwQccGK5l7x6eSC8eUNJBgqeCPln4GqXJ0GqtXELCxclHXkKJknPSWL+4h+Q2Ltf7PvNMXokz7JwNgUqM4Egt7tx9xHRCcckFOPDKU4txlyiUBpUSOz9SFCjU/FjbBJksT1xyvHEGORt7tBZdECu/iMPxRBOOueffVgaLw1H2hCuzwNpDg+0GzBX3k7RnEA8GJw7c7ZTSoHdXYExCAE8gdSB19akqrXfm2xsNsBNwrttxbFwq7Oiq2xgQQCZM9AciJqG6QRzaX9oWkuOyKLpZGCt5VwT6+auqx3z07XFthbu5nW2MLEsSBMNxgz8Kr+p1emRAbWktPqbgB2JaUQzb1DudoJQXBBIkgHdESakH7IZWsuqadCoL3itsbmueGdvhGJX7wlpJmBGZNU1FtJdKUpWhUwu3VUFmICjJJwAPfVa7a73JauLbtjedwDHGwFp2rM4PBzEgiJkVl3u7b8OLCqGuOpYbioQQCQGJ9YJgAyFPHNeeN2kXF3Yd/ipPhXYa5eJDKzptnEqRHHlPsjmsmZZMmnZcllt99roa4HexNv2hMSYBAUDcTgj3yetdvY/fJlIXVIyhlBDnaBhRK7dxJbk/XGKpJZGRbW5QigFLqWnm5cGQihpkyATBJOeMkbrurveG2odkFxVNs2Sm5k4LKDuA3H14wvTJrqZgs073PYdPqrdz2HVsA4IJAPEjpW6vP8AuN2vsZbQJNq4zBCzIWBVVwwUQCTPXIZa9Aq6Z1xaatClKVJJX+8XaWqtmNONPgGTeLBd2xmA8pn8pOON3pU1o7hZFJ5jMcSMGPdM1Te8yoNQbx8U7V8JhbIPlu3UQMEIjcHQDcTAUtM4q4aAjw1jj/yaqnuSzopSlWIFKUoBSlKAUpSgFKqnaev1Caq1bt2Ge0+wu+280brrK/nU7V2qA2fWpBdU3XTXic5U4wQB7TA5nGOmY4qEyXFqibpUJf1bADbprxJEmTEYUwfMfNmMSMHNSVmwrKDtYSAYJaRI4Oeakg6a57586fBj8xA/gT9axv6ZQrHPB/E3p8a+a99u0++MCTkHoPhUPgIoXYLf7Xrf+Ien++v+4f51YJqu91Vm9q3/ADvPIPNy83RjHtDBg+4VZa8X2i0+ok15fZHd0O2Fev3ZBd77AbTMSJ2Mr9eJ2scEcKzHkcVZ+5/aZ1GmVmEOhNtveViD7iRB+JNRfaig2boPBtuD8NpmsP2YowsXQRA8XEEH/wBG1PDMP1+Xr3+zZJ4JRfZ7ev8Aw5urVZk/FfYuVKUrsMhUT2yd821Pn2N1iN2FP1Bz7qlqh+3NXbsbrt1giJbLMxkwFDMcDJwGMDOKrLglcnI+mRhdNsDxUaTIXdMB1XGQvs/Q/Go/Qae21xL5vM7utxrSMyyltzY8VQOWVXRc8DeB6VKdlm3bVpuTcuNvYspU7iAAGH4IAA2nIionTaVlFu5etLb1Do42LcLeEr2rb3QuSI8ZFEiQJGc1Vli60rCy5KgkQSASPQxxWdaFDynvjcD6ll2hmZ0AQ+G28hlaNrQYVVBMHHv3ACL1CObrEWGUb7YZbTkHfDSQQQCzIdsnoeRirR31s7HdrltWtxCkkLtLsIYsTA82JwcCAYNUu5ZBWFWyzCbSFVYpcYwwv+IAFDLcO2Y8pYkZIU5Pk5Mvxs7NMGi1abfetC2Lnh24Btn8AcyC0ZjrKyZ5HO2mY2XuKjb7rbbdzxZu29w8MLc3D4z7XPBroe0bbOLXiaYQbbG2VuF720OuIbld3mifWIFaPBVrS3Rp2Fu3m8GuMpZxMkgTuKv5t3J24nFQYkt2QpGoNxkYBYVneC63EtswUbf/AE52ER1HHWvWlM15B3f0u5vac7jcDXi827hFspuVCZVuAJAyOTifXrfA+FXidmH4TKlK1am5tRj1Ax8en61c1IC/et2r63LhKi6fAUwSpd7hNsGB5Z4k4l1EyRUh3bedPb9wH6gNn3wahdBppurdKsWV3VcE7bf3dsmB+LcLYzx4ZPSpju2T4UHBU7CMYKKqHj3ifnUFmS1KUqSorivdq2V3AuJXkdZiYHr6fHHNdteQ98LlzVs+me2UtWFN7xCjXFu7bUx4flDbtzBQGmV+MQ3REnSPVtPrEckKwJHTgnjieRnmuivIf2b9qINQoOsuPvTalm5vJhZElpNoMEUsApkrk169ROyIy1KxSlKksVDtnsq3c1umvMbm63sgAJt/rDEksG55gHFbVv2l8v2q9bIJGwwTIwxOGkE5wevSph9fp0e2lx7Yut7CsRuOYG351zqdSzgg6cquGAJMnAIJiRDBx8szkUohJdvU47Wosrbgay5G8pJkkvt3eXEnykcSM/myNmm7W0+n8rX3cMYG4GV82ScTHmyeBtPoanyF93u454rXdS2qsWCBYJYmAIjzFj6RyT6UJOMdsWLm5EcF4YRBmQCfT0B+hrpuLNz4Lj5kz/8AEV91FpGXdCkhSVODEryD7xX0f1h/dX+LVDJR5/3K9i7PO4ev5QMSBjB4xVkqt9yh/X/vjPr7WeTPr654GKs0V4/tD+Yl+djs6P8ARj+dyL7x3CulvH1Xb1/EQnQH19K7/wBnaf7Hu/PcduImG2eg/L6CuftnQ+NZe2DBYY/eBDLPu3AV9/ZxrJ07WiIa2xMZ4cs3J6ht6nmI5rv9nSXuJR72vlRy9Wn7+L7U/uW6lKV1FBUD2xcJc7Rm1nPX7szA64ePiKnqh+2LYBZurJB+Rj/+v0qsuCY8kXp7BgzmtjXh90rSSS1ke/cocZ59hSPiK32+K06ewGuhs+QqQOkkss/HaWH/ADVzY9mbS4LPSlK6zAiO8XZvjICBLIdwHr7vj1B6GvLdRpQjHxrPtKqhmuKB4zkk3DBhVJVQGAwbcQIE+01SO9fZsEsiqSDvQFN3mIII4kBhuGOq28GTNZIzyQ1LzKFpbjIRcXw1uWrZDOhVwYuKt27fkhgIhlIJkbq3XEQqQqhltuC+qt7CzEkOME5cttkQV8w94HTo+xXIbDnwJB2KHdVRma2Fm2v3YyhVckoPnna7IvXvvLttyWDNdBtv4aFFVlZVQst6NsBPMSXjHAocuh3siQ7udmXGurutkP4m3UXCVIeQtyBHwQ8CAAK9Sqsdzuzto8QeKqMFK2rgUG0dgDCFwGJLMxz5nI/DVnq8eDshHSqFRveDUqllizFV6ke0AMyvvkAD41JVXO8N5WcKQSVIKjG0vz5upAgNHqke6pk0luXS3NfYung3NzXrXj+bw7ptBg727c+EysY2wZA/EWOa3d1NTIdCQxDMQ0EbwLjJvM+scyZ2k9a5H042lmMk5JPNZ9j3/wDaFDF2YjBO9ht2sSC0QMhSJMnMdayjlt1RdwpFppSlbGZx9ratbVp3YwFUmfQAEk/IAn5V4zreyta1hLreLqQLoZFU3Ga2VDElrZWU3eVRER6ic+r9vaX7Sl2zLAMjJKttIZliQ0GCMZg9cGvPOz+2ddqHLaMMluy2++XZAXZmZizyONq7dgkgkEzNUe5nlSpeJF9r6HVaLUWmuaiy2pu9SSzIp8im6zL5LbedegwQDXteiclFJ5iD8Rg/qKoPbHdRNdaXVPcub2QhwgG10Fx2CgEE4VmXy8j5Grl3f1YuWgZE9Y6EgMRHTzEj5VK2ZMIuLfh23JOlKVYuVPtixOr07fZ2uRs+8BvQv3p52+Ty+15q+3LCc/Yru/nBYAEoTAO7J3YJAgyTnr263sI3r1m94hXw9vl2zO1y3O4RPHBrl+0WwURdW4OIKriBtbMzlgQZM4ecCKlvzKxjV+ZtTRWYZvsl6TgLPmgBRiHgcTzyJ5itmk7JsXkKXNMUAnyknaQWuZBB/tMf+b4V0jsq9/8AtXeMYTHEHjJEfA9RzJeyrkEfaLkEHpkEkGQST7xnofWSYLHWulS3bZUECGMSTkjPJr5eeLnxUR8iZ/iPrWqzpHtrcLXnuAjAYKNuDMQMzPX0rK7bD3DPCQB7icn6iPpVZcEoo/clYF5cypUHEZG8GPMZyOcfAVZ4qt9yEkXngDe4MAk8gv1/f/SrPXldav48vzsdXSfpIwiq9+zu9u1WpI4cFvw/+85HH7x5qw3iQpjmDHxiq5+yzTsrXi3S3aHKGZNwydpMcdTXX7OUVGd87V8zDrG9cF+/2PQ6UpXYZiojvC8LMT5T6fmTJk8CZPuBqXqH7aZSwVg20qVMDne6KAD6k/xqJcErkjku4/19DW3s+2WYEdXX5qhLH5ZI+NfdPbL223IpurtG5l5bYrNP5oJMdOB0NYd2raePfKXbtwA+GyuZW3cQIH8P0BBSVHlBXAEmsY46fJo5bFmpSlbmQqH7yofDkFgfZlcESQZJ6KIMkZiYzUxUd3gA8B54AM/CCDHyJqHwSiu6dbkEBioMTBZcxkbSTBnETGDistJZuX38PcfCA2n2YIlSV2jpAjI/FHBMa9Wfu1A5LEDk8k5J598/E1ZuyNCtpPKsbsx6DoPkP9RFYwuUrZpKkjstWwoAHArOlK3MjVqbwRGZuFBJ+VUf7Ut25dZLyuEZdyKBO4osuDyU+8Bx5fPM81YO9faa2LX4S3IRmVQ54VZbGWI+kV5124NS48KFa7ZG7DDapCm65fakC4o8FPgwyA2ayWrYtHbcuvjqyxyK1939KW1fiY2i0Y8hBy20bbkQykCdoOPKYEya5rtRee+gFxA4QXE8itb1BLMjE21+8CLsWYZ/61TCia9E7F02y2JMkgCZJkAQDLEnOTkk+bk81lDHUrstKVokK59dqRbRmJAgdeJ9/uroqtd7bxYC0ByQAchQ5ZYBPQwf1J6VsyiK/wBndvqLqILu68SVNuTufdLq3m8qt5iwUkEgLgAzXZ9ua1YNjxHvXPEjewy5wSB5mbDQDMzMDkRBWuwLf2pL6b/KVfwwF8NXRFCEmdxgBWgbZIBEg5slvTIAsKVbEOGbxFALNKqY6mJfaDPswIMppckLU7v0/Y6X1Xhq2mTxFaxaDm5tXY/lEgTJklsGPaU+hBdh6jbfxAW7bV2A4DmP4lvoR6V81WslFW4j3ETLFZ3QODcXI/5t0YbIMAxiuVvSGJlsk4LGCFBUYkGIHQg4EEJF3ui1F9pWFtgwBHBE/WlSVNf2VfV/77/zVh/R9v0P95/j6+tdVKA0fZV9X/6lz+an2VfV/wDqXP5q318YSKA5jpkOJbP+8f8AmrG1k3fjH+BagdN3UvrqzfOvvtaP/oFU2cRz+uBNTm/ZcIP4huHvgBT9MfWoZKKT+z4/cPgDzjj/AIVv+0f8vhVoiqt3WbwtVqbB43Erz+FyPh7LW8Ang+lWuK8/ro1nk/Hf5o36SV4l5bGMVW/2TrC3hEALaAwR0ucZOPp8Ks4FVv8AZbA+0gRgpMRz94DICiDjrJ99dHQfBk9DLq/jh6l9pSldJQVEd4tN4lvbzIYATHmwy5+IFS9cfamka4kKxU5yDBEqVkGDBEyMciofBKIVRdz4jrvDubYQkbrIcESpI+82kISTEmetdHZFy4zWyRB2tvkEThcgYgl4InpPrWOi7PuoqeJuuXFQIX8igkAbmC7jG4iSJPA9Kk9Bp2UszACQABzET/3/AEqiuyzex20pStCgqI713VTS3SwdgFJ22xuuNAJ2oOrGIFS9R3a2le9bNtWa1MjeCoYSrLuTDZzORUMIr3Zlp3uDDbB7jkEsIPSDGekgdJq4iubs7RLZtqiljtAEsSzGABLMSSTAGSSa6qiMaRLdisLtwKCTwM1nXJ2loheTYWZcgypIPlIYCRmJFWIPPO82oN9rrubZtKty0QXKwX+52C4Bzt3SJwWYw0CNNuzduJcVUQPbujctsm3ZZVteGrXZli02zb8jYBWeKuQ7n6f0xmAoChdzi7gDGHG4EgkEtnJqS0HZFq0SwEuxBZ2gszBQoZoAG6AMxVdy1kP3c7CuIi+KzcFSG2s22RtQPtDbBBicneZk+Y2cCvtKlKipi7AAk8DJ+FUK1qbeqc3MXPOePwqrMCApjzSNhniCR0q/MoIg8Go3UdgadxlI5IIZgQSZMZxJJPxzUSTfBKdETYDQZYgMSSBGZ9TzxC4OAo+NbvKAYA+Fb7vd1YCi5cAH5iW3D0Yzn+NaF7tNgeOQvuSG6xLboPzBrL3cmaa0cGsvrtyPNxGDEkcziMTnGPdULZveYHcuCDG6Ru5BzyAI8x9RzybZc7qWmjc9wkdRAJzJnGZ/16112u72nAAKlgDIUnygic7RA6n61pCOlUVcrJDSewn7o/gKVsilXKH2lRJ7TvC4ynTsVBO1lIJYAmTt5iIP16wD09m6u5c3eJaa1B8skGRJE444n50B20pXPr9QbaM4Vm2iYUEk/ADmgOiuEWQ7OSJzAnkR/DMmffUT3V71fbd0afUWtvW7aZAZ/KTg1LaW5Ab95j/iNQyUefd3B4vaF58QpusCIJzcKICdsxtkxuPHTrd4qo/s8sMBeZwwZhb59IdsDavVj6/E9LjFcfWuLyuuFRp0e2K33swiqx+zK2Q98HBRUtsskksrXATljEEERPU4FWqKrHZgNrtdwvF1TOD1th8nidyMfXzHgc36L+qPlfyK9VzGXn9y+UpSuooa2Yg+ySPdH+Z+FYrfnhSfmnqR+b1B+lbqgz3U025mAuAtJaLjiSW3MeerEk+9jQEubp6qfqv81ffEP5G/w/zVD/8A4tp9wJ3naAACxMZaTPJJDRJPAgRmsh3X0+xrf3u1jJm65afD8MncSTMZnmZ9aAlLd/ccDEwTKmMe48zFZ3GIiBPrx/ma5uzOzbenUrbBALFjJJyQByfgK7KA1+IfyN/h/mqHbsYmPvNQAOAGtjpEk8sxBMkzP6VOUoCKXs9gpHiajPUsk9RjOOf0+EdOgsm0m0C42ZlipP8AGuylAa/EP5G/w/zVy6vTeIVP3i7Z9kqJmJ684595rupQEHZ7OPmAv6liDn7y2SpMNBHwzB9fTFZN2Sxj73VY6705iJz7v4e8znqO7lh7punxA5MmHYLPkyUHlJ8i5InHuEaD3S02RFwTMxccGCIgGZA+HrQGxuy2yfG1QkR7aYwBP6H+8TjEZ/YSzK/iXyA24DehXDE+vGY+AHWScbnduyyhWNwgMze2w9q4Lm0RwohVAGNqgV19k9k29MrLb3AMdxBJOYAx6UB1eIfyN/h/mp4h/I3+H+atlKAidX2bvu+KGvo0KpCsgBVS5Iieu7J58oiKwt9lMDuN3UlgrLJdPxTmOJGIx0FTNKAjNLoSlzxC15jDLDMhADMGxnpED3E81IIxJyCB749/ofhWdKAUpSgI+52TbJYkvLcneZAmYHoJ+mIiBHF2VprbXr39dNi7t85Ow7rS3Jt+qhbu0emzHv7tV2Xba4LwRfHVSiueQrQSs+kgVXu76doXbt+3rDo2sqdhFpnLyVDBXBA/Cyn/AJqAtf2cerf33/708Aerf33/AO9Y6LSW7NtbdpQltBtVVEBQOgrK9cI4Un5gD5n/ALA0BzC8fDQA+dlGfTAlv9dSK49UosKzyAgBZh8BJI959Op9/PX2XYhFYmWKrJ+XA9APT/zVA7ydv3NbcGn007C0D/ekZDHqLQ2kzImJBMbamONzZWeRQXmdP7NrcW7p27RKY8vtbCTxg4K5q5Vx9jdnCxbCTuYnc7xBdzyx+QA9YAkk5rtiuDPL3mRyR0YIOGNRZ8qqdsEWu09Ldj2gqEwerNbyYxi4OSOKtkVT+/67W093aSqMwJESDNtgMqTJ2mACJj4Vp0arKvO19CvUq8f7UehUrVptQtxVdGDKwkMDIIPUVtrqMxSlKAVw9o6/wShKE2ySHuAiLQiQzg/gnBI4wTiSO6vhFAfaVFjTXNP/AFI32v8A2ZAZP+ExxHpbYgCcFQAtdej11u7Oxsr7SkEOv7ynK/MUB01G9tllFq4HZVt3FZwsQyENbYPI9hd+8/uVJVhdthlKsAVYEEHgg4INAZ0qN7NvlD4FwkuolGPN22IAeerCQre+DADLUlQClQN3tJvG2G4qsZZLYyxVDsZjPTc64/d99SvZ7ygBMlfKZ5JGJPxwfnUJpk0dNRfZilr2ou7nKkraVd0oBaB3Mq9G8RnU+vhj0rb2nq2WLduPGuTtnIUCA1xh+VZGMSSqyJmunSadbaKizCiBOSfeT1J5J6k1JBupSlAK5O0+0FsJuYM0kKqopZ3Y8Kqjk8k9AASYAJrTe7TBJSyviuDBgxbQ/wC8uQQD/ZEtkYjNbNHoNreJcbfdIjdEKo5K21k7VJAJySYEkwIA7aUpQClKUApSlAV/vL3qtaTywbl05CKeBEy56COBlj0BqpN2h2he3vprWwXSXZrKKu9wpthjduNDiFtQVjrNWXXd1dPc1BvMDBMtbxsdgQQzDrBHHH1YGbioeeEa0q33sp7mc29TpeR5vq/6VshrjnVBRJJFy2+1ZB9kMeBu6dM129j979Y6NbVFv39huWhuW2boHtLmBiRDQJAYxgTe4nkV5F3ZvC1qtJBiboABEYabf5AWw3O4104cnv4S1JJrwOfLB4Zxptp+JYdT3i1f2X7PftLp9TcXbs8QPst5XczLgF4KqCRkn0z2dwexPDQ33EM/ltgzKWp5zwWIBPuVJJMk03tq+b2ovtuG+5ea2MoTt3eEogwY2gYhlMT769fs2VRVRRCqAoHoAIA+lZdUnjxqKfPJp07WXI5PtwfYpFZUrztJ3mMVp1ujS8jW7ihkYQQf8vQ9QeldFKUCO7u9ltpjcButcFx9w3ADb8AMT6kAAwMTJM9XJa5FdddWNtrcxlFR2QpSlaFRSlKAVzazQW7sF18w4YEq6zztdSGX5GumlARpsam37Fxbo/LdG1v+qgwPihPvr7/SbL/WWby+9V8VT8PDLNHvKipGlARGr12kuwrXkVwZWXCXUaDBUGGBiemQSDIJFSGjVgg3uHPRgIkdCRJExyRAPIA4rcygiCAQeh4r4qgAACAMADgCgK9qrFt7xBVNzJcQOQC2XG5FxkSNxE/hHpUppDtfb0YfqP8AMj/41x6PWo142s79njcY2u7qIPrIP1FavFP2p4ckL4Y29FZiytGOqkYnpWa8S78CYvNatbrjlEkDc7QuBMbmPQSYn1Nc57asH2GNz/hI90fMoCB867yK+1oUI46q+2EsbROWuuox6qqbi3wYrXz+jGf+vuNc/sL93a+aglmEch2Ye6pKlAYWrSqAqgKoEAAAAD0AHArOlKAUpSgFKUoBSlKA5X5NfK163UFCIUtMzE4gTgAGWPQYHvGJ0aXtJbjbQlwQSpJWFBHIJn/76SM1zOJqmdYrxvu20PpIRQDetSQHE/eLn+tIP92vZiKoXZnai7dPCPDPaUT4A5dBOJaP1ro6eUY3qX1o5+ogp1cqIVezLniKSHj7QGAKX4jxgcN7DCOuB8q9ViqpphOzEzdUcEx5wORdIH0Hwq06kDY3wP8ACozylOtTNMeGOK67mVKzIr5Fc9GtmNKyikUoWLfIrprQgyK31tjVIzlyKUpWhUUpSgFKUoBSlKAVq1bwjEcxj48D9a21H9s3wqZyOSPUDp822j51DdIlHP2fqkVNzuqqx+7kgeQAKCPcY3T/AGhWDXwx9lQ29Jgghla4NrhoyDn5g/ExKWy/mbk/QDoo9AK2aAAPtPqpXJ48RSwj4wf73qawWW3VGjhSsttKUroMhSlKAUpSgFKUoBSlKAUpSgOPWWN6sskSCMR1BHBEHmuS32SFJKvcE9A3EtvIzmJnk9T0MVKGvlZUWI3RdneESfEuNIyHYEEwvm4mcfqfdFY0ttbaIwWIKnCWuhBlotg/QnrV4NeN2e+JtadluAsVWP6y8GDRDK/3LIIOMfTqbRaXJeLXel6r/JbPtluF+9th7bAkPctbtyNJUACRwRkyPSrg9xWtllIKssgjggrIP0ryu/3hsW9RftOjqN5O5LzENu88gFSoGYmVHNX/ALrapLugtvb3bNrhd0E7Vd15Bg4GCMHEYpJ2U1OW+3ozr1HZhZyy3XTcwLBYyANpHHURnp0jmsV7MuAMPtF2WjzeXyweg4/16YruOst7iu9QwMEEgHhT19zL/eFDq7YG7ekRM7hwOY9arTFkbc7GdpB1F3Yek59/m/1yecRkvZt4bT9ocmQXkLBjmABiffIzwYFSKaq2QrB1hhKmRn4fUVrTtGyTAdZiecRJGDwcg/SlMHLY7LcXFc37hjEdCPLjn3fr65MxXNb1VssFDqWM4BBOInHukV01eJDFKUqxApSlAKUpQClKUAqsdr3/ABLu3oDn5SAPrJ/u1YNXqAikyJgkAnk9P1ql29SWLObdxAGKnxFg+SEJJ4gxuBBggj5Y521E0xrcmLKiK49S+x0b0Yfr5R+pFa9PqSW5x+lZO250Hqw+gMn9Aa5lK6NWi40rTo7m5FPug/EYP6zW6u85hSlKAUpSgFKUoBSlKAUpSgMSKRWVKigYxXj/AO0HubcW/cu27TXLN3zQgLG27H7zcMwvLAgZJgwB5vYqVDjZWcVLn08n4n517G7Bvag+HatuwyMICiuphSzNAUR1kHA9TXu3ZugGm0iWZnw7QSfUhYJz6mT86lKUUSmHEsca7+JB9qaC5ceVtWDn2ny23yyIjqC4/wDs11afsq1sTdZtKwAlVA2qYbC4GBucA/2m9TUlSpo1OE9k2MA2rZABABURBEEfCMVk3ZlkxNtDGRIHP+ifrXZSlA5LPZtlSpW2g2GVhR5TBXy+nlJGOhiuulKkClKUApSlAKUpQClKUBo1uoS2hd8KIBMTyQPpmos9p6KAQwEkAbQ6ySSo4Anj6Z4zU3XzaPQUBW750VxjF0hgu4kcgA7ZbEkT/H0NYaA6MGfGZjtLZDLC7dxnyiMA+hwRVn2j0oFHpVdEbuidTI/Qa+wztbtRuAloWBhipB94M1I18Cj0rVa1SMAQwg8e8dCPUHoetWIN1K0PrLYiXUSdoyMmJj6UOst5864icjExH8R9aA30rj/pSxBPi24UFm8wwq+0x9AOpreNSn5l4nkcetAbaVztrbYYqXWQu8ifwyRPwkGvv2y3+deSORyASR9AfpQG+laW1SCPMMmBGSSZOAPcCfgCelZC8v5l+ooDZSlKAUpSgFKUoBSlKAUpSgFKUoBSlKAUpSgFKUoBSlKAUpSgFKUoBSlKAVG6jsLTvt3WwdogZOAV2xzxHT3D0FKUB9fsPTltxtJwREYMwJI4JgRPoT610HQ2zPlGYn37SCP1A+lKUBAayzft3X8PRW7qZCMLiq0lJO/ceN+4SBJ3z6k6jpbkNt7NtqYcrN22RvRItgqPwsfKM4EzGJUoD6PtGwA9nJKgYF62AdomBnyjc7xk4DT0B3WLDM219AqLJG43EefPbG7auYZWdgTkbMgTSlAZWNGylv8AZAd0TFxVXCsPKsnozLONwORFZJosidGo64deThgfXBOOMH1pSoovrX9q+v8AssNKUqSh/9k="/>
          <p:cNvSpPr>
            <a:spLocks noChangeAspect="1" noChangeArrowheads="1"/>
          </p:cNvSpPr>
          <p:nvPr/>
        </p:nvSpPr>
        <p:spPr bwMode="auto">
          <a:xfrm>
            <a:off x="155575" y="-144463"/>
            <a:ext cx="4311650" cy="4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sz="1800"/>
          </a:p>
        </p:txBody>
      </p:sp>
      <p:pic>
        <p:nvPicPr>
          <p:cNvPr id="50179" name="Picture 8" descr="http://classes.midlandstech.edu/carterp/Courses/bio225/chap17/figure_17_09b_labe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1046163"/>
            <a:ext cx="38735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2" descr="http://www.lab.anhb.uwa.edu.au/mb140/corepages/Lymphoid2/images/pey102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2286000"/>
            <a:ext cx="307181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zövegdoboz 1"/>
          <p:cNvSpPr txBox="1">
            <a:spLocks noChangeArrowheads="1"/>
          </p:cNvSpPr>
          <p:nvPr/>
        </p:nvSpPr>
        <p:spPr bwMode="auto">
          <a:xfrm>
            <a:off x="2257425" y="336550"/>
            <a:ext cx="4954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4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(mikrofold) sejtek)</a:t>
            </a:r>
          </a:p>
        </p:txBody>
      </p:sp>
      <p:sp>
        <p:nvSpPr>
          <p:cNvPr id="50182" name="Szövegdoboz 2"/>
          <p:cNvSpPr txBox="1">
            <a:spLocks noChangeArrowheads="1"/>
          </p:cNvSpPr>
          <p:nvPr/>
        </p:nvSpPr>
        <p:spPr bwMode="auto">
          <a:xfrm>
            <a:off x="5495925" y="1455738"/>
            <a:ext cx="3106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Módosult enterociták: antigén prezentáló sejtek</a:t>
            </a:r>
          </a:p>
        </p:txBody>
      </p:sp>
    </p:spTree>
    <p:extLst>
      <p:ext uri="{BB962C8B-B14F-4D97-AF65-F5344CB8AC3E}">
        <p14:creationId xmlns:p14="http://schemas.microsoft.com/office/powerpoint/2010/main" val="5219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3843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bélcsatorna szöveti szerkezete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90638" y="1184275"/>
            <a:ext cx="78533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Rétegek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1.)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Mucosa</a:t>
            </a: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a.) l. </a:t>
            </a:r>
            <a:r>
              <a:rPr 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epithelialis</a:t>
            </a: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b.)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propria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limforetikuláris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ksz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c.)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muscularis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mucosae</a:t>
            </a: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	 (sima izom)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2.)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Submucosa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: lazarostos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ksz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submucosus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plexus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Meissneri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		a 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mucosa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(bolyhok) beidegzése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nyirokelemek (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lymphocyta-k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folliculusok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3.) T. </a:t>
            </a:r>
            <a:r>
              <a:rPr lang="hu-HU" sz="1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muscularis</a:t>
            </a: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: sima izom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belső: körkörös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külső: hosszanti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myenthericus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plexus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Auerbach</a:t>
            </a:r>
            <a:r>
              <a:rPr lang="hu-HU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): perisztaltikus mozgás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	4.) T. </a:t>
            </a:r>
            <a:r>
              <a:rPr 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serosa</a:t>
            </a:r>
            <a:r>
              <a:rPr lang="hu-HU" sz="1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v. </a:t>
            </a:r>
            <a:r>
              <a:rPr 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adventitia</a:t>
            </a:r>
            <a:endParaRPr lang="hu-HU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oktatás\darm\histo15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638" y="0"/>
            <a:ext cx="4471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2575" y="271463"/>
            <a:ext cx="1728788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 b="1" i="1">
                <a:latin typeface="Times New Roman" panose="02020603050405020304" pitchFamily="18" charset="0"/>
              </a:rPr>
              <a:t>Duodenum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56388" y="295275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villusok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629400" y="19050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propria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645275" y="2681288"/>
            <a:ext cx="249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Lieberkühn kripták (mirigyek)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669088" y="3479800"/>
            <a:ext cx="2268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muscularis mucosae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630988" y="5999163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submucosa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645275" y="4716463"/>
            <a:ext cx="2151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Brunner mirigyek (submucosa)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19075" y="1382713"/>
            <a:ext cx="1911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000" b="1">
                <a:solidFill>
                  <a:srgbClr val="FF9900"/>
                </a:solidFill>
                <a:latin typeface="Times New Roman" panose="02020603050405020304" pitchFamily="18" charset="0"/>
              </a:rPr>
              <a:t>Brunner mirigyek:</a:t>
            </a:r>
            <a:r>
              <a:rPr lang="hu-HU" sz="2000">
                <a:solidFill>
                  <a:srgbClr val="FF9900"/>
                </a:solidFill>
                <a:latin typeface="Times New Roman" panose="02020603050405020304" pitchFamily="18" charset="0"/>
              </a:rPr>
              <a:t> lúgos természetű anyagot szekretálnak: semlegesítitk a gyomor savas tartalmát</a:t>
            </a:r>
          </a:p>
        </p:txBody>
      </p:sp>
    </p:spTree>
    <p:extLst>
      <p:ext uri="{BB962C8B-B14F-4D97-AF65-F5344CB8AC3E}">
        <p14:creationId xmlns:p14="http://schemas.microsoft.com/office/powerpoint/2010/main" val="42648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jejun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2813"/>
            <a:ext cx="672306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916738" y="608012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tunica muscularis + serosa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409950" y="898525"/>
            <a:ext cx="1795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FF9900"/>
                </a:solidFill>
                <a:latin typeface="Times New Roman" panose="02020603050405020304" pitchFamily="18" charset="0"/>
              </a:rPr>
              <a:t>muscularis mucosae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934200" y="56896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submucosa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378200" y="225425"/>
            <a:ext cx="22050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400" b="1"/>
              <a:t>Jejunum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100263" y="1871663"/>
            <a:ext cx="1830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FF9900"/>
                </a:solidFill>
                <a:latin typeface="Times New Roman" panose="02020603050405020304" pitchFamily="18" charset="0"/>
              </a:rPr>
              <a:t>bélbolyhok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73075" y="2959100"/>
            <a:ext cx="240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FF9900"/>
                </a:solidFill>
                <a:latin typeface="Times New Roman" panose="02020603050405020304" pitchFamily="18" charset="0"/>
              </a:rPr>
              <a:t>Kerkring redők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981825" y="3968750"/>
            <a:ext cx="1903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800">
                <a:solidFill>
                  <a:srgbClr val="FF9900"/>
                </a:solidFill>
              </a:rPr>
              <a:t>mucosa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6164263" y="6369050"/>
            <a:ext cx="80645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6432550" y="5884863"/>
            <a:ext cx="581025" cy="35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4238625" y="5529263"/>
            <a:ext cx="277495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4657725" y="4206875"/>
            <a:ext cx="2389188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184525" y="2495550"/>
            <a:ext cx="892175" cy="151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3184525" y="2495550"/>
            <a:ext cx="322263" cy="149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249738" y="1797050"/>
            <a:ext cx="63500" cy="2817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757863" y="1741488"/>
            <a:ext cx="2439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FF9900"/>
                </a:solidFill>
                <a:latin typeface="Times New Roman" panose="02020603050405020304" pitchFamily="18" charset="0"/>
              </a:rPr>
              <a:t>mucosa hámrétege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4884738" y="2119313"/>
            <a:ext cx="1946275" cy="181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7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oktatás\darm\histo17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0"/>
            <a:ext cx="511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1716088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 b="1" i="1">
                <a:latin typeface="Times New Roman" panose="02020603050405020304" pitchFamily="18" charset="0"/>
              </a:rPr>
              <a:t>Ileum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9713" y="3305175"/>
            <a:ext cx="1620837" cy="831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Peyer plaquok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458075" y="355600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villi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258050" y="6013450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serosa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231063" y="5249863"/>
            <a:ext cx="229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muscularis ext.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267575" y="4592638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submucosa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231063" y="4046538"/>
            <a:ext cx="169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kripták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34950" y="4279900"/>
            <a:ext cx="1733550" cy="12001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sz="2400">
                <a:solidFill>
                  <a:srgbClr val="FF9900"/>
                </a:solidFill>
                <a:latin typeface="Times New Roman" panose="02020603050405020304" pitchFamily="18" charset="0"/>
              </a:rPr>
              <a:t>(aggregált nyiroktüszők)</a:t>
            </a:r>
          </a:p>
        </p:txBody>
      </p:sp>
    </p:spTree>
    <p:extLst>
      <p:ext uri="{BB962C8B-B14F-4D97-AF65-F5344CB8AC3E}">
        <p14:creationId xmlns:p14="http://schemas.microsoft.com/office/powerpoint/2010/main" val="33497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mbryology.med.unsw.edu.au/embryology/images/b/b1/Smooth_muscle_histology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99" y="20637"/>
            <a:ext cx="6975078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305050" y="60706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pl. </a:t>
            </a:r>
            <a:r>
              <a:rPr lang="hu-HU" dirty="0" err="1" smtClean="0">
                <a:solidFill>
                  <a:srgbClr val="FFFF00"/>
                </a:solidFill>
              </a:rPr>
              <a:t>myentericus</a:t>
            </a:r>
            <a:r>
              <a:rPr lang="hu-HU" dirty="0" smtClean="0">
                <a:solidFill>
                  <a:srgbClr val="FFFF00"/>
                </a:solidFill>
              </a:rPr>
              <a:t> (</a:t>
            </a:r>
            <a:r>
              <a:rPr lang="hu-HU" dirty="0" err="1" smtClean="0">
                <a:solidFill>
                  <a:srgbClr val="FFFF00"/>
                </a:solidFill>
              </a:rPr>
              <a:t>Auerbach</a:t>
            </a:r>
            <a:r>
              <a:rPr lang="hu-HU" dirty="0" smtClean="0">
                <a:solidFill>
                  <a:srgbClr val="FFFF00"/>
                </a:solidFill>
              </a:rPr>
              <a:t>)</a:t>
            </a:r>
            <a:endParaRPr lang="hu-HU" dirty="0">
              <a:solidFill>
                <a:srgbClr val="FFFF00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4000500" y="4000500"/>
            <a:ext cx="596900" cy="20701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astagbé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263" y="50800"/>
            <a:ext cx="4996221" cy="661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9700" y="623888"/>
            <a:ext cx="2044700" cy="915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A vastagbél-nyálkahártya kriptái</a:t>
            </a:r>
          </a:p>
        </p:txBody>
      </p:sp>
    </p:spTree>
    <p:extLst>
      <p:ext uri="{BB962C8B-B14F-4D97-AF65-F5344CB8AC3E}">
        <p14:creationId xmlns:p14="http://schemas.microsoft.com/office/powerpoint/2010/main" val="13680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88963" y="1525588"/>
            <a:ext cx="7947025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u-HU" sz="2400" b="1" dirty="0"/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bélbolyhok </a:t>
            </a:r>
            <a:r>
              <a:rPr lang="hu-HU" sz="2400" b="1" dirty="0">
                <a:solidFill>
                  <a:srgbClr val="FFFF00"/>
                </a:solidFill>
              </a:rPr>
              <a:t>hiányoznak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rgbClr val="FFFF00"/>
                </a:solidFill>
              </a:rPr>
              <a:t>Lieberkühn</a:t>
            </a:r>
            <a:r>
              <a:rPr lang="hu-HU" sz="2400" b="1" dirty="0" smtClean="0">
                <a:solidFill>
                  <a:srgbClr val="FFFF00"/>
                </a:solidFill>
              </a:rPr>
              <a:t> kripták </a:t>
            </a:r>
            <a:r>
              <a:rPr lang="hu-HU" sz="2400" b="1" dirty="0">
                <a:solidFill>
                  <a:srgbClr val="FFFF00"/>
                </a:solidFill>
              </a:rPr>
              <a:t>mélyek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sok </a:t>
            </a:r>
            <a:r>
              <a:rPr lang="hu-HU" sz="2400" b="1" dirty="0">
                <a:solidFill>
                  <a:srgbClr val="FFFF00"/>
                </a:solidFill>
              </a:rPr>
              <a:t>kehelysejt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err="1">
                <a:solidFill>
                  <a:srgbClr val="FFFF00"/>
                </a:solidFill>
              </a:rPr>
              <a:t>Paneth-sejtek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hiányoznak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rgbClr val="FFFF00"/>
                </a:solidFill>
              </a:rPr>
              <a:t>taenia-k</a:t>
            </a:r>
            <a:endParaRPr lang="hu-HU" sz="2400" b="1" dirty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zsírszövet </a:t>
            </a:r>
            <a:r>
              <a:rPr lang="hu-HU" sz="2400" b="1" dirty="0">
                <a:solidFill>
                  <a:srgbClr val="FFFF00"/>
                </a:solidFill>
              </a:rPr>
              <a:t>a </a:t>
            </a:r>
            <a:r>
              <a:rPr lang="hu-HU" sz="2400" b="1" dirty="0" err="1">
                <a:solidFill>
                  <a:srgbClr val="FFFF00"/>
                </a:solidFill>
              </a:rPr>
              <a:t>submucosában</a:t>
            </a:r>
            <a:r>
              <a:rPr lang="hu-HU" sz="2400" b="1" dirty="0">
                <a:solidFill>
                  <a:srgbClr val="FFFF00"/>
                </a:solidFill>
              </a:rPr>
              <a:t> és a </a:t>
            </a:r>
            <a:r>
              <a:rPr lang="hu-HU" sz="2400" b="1" dirty="0" err="1">
                <a:solidFill>
                  <a:srgbClr val="FFFF00"/>
                </a:solidFill>
              </a:rPr>
              <a:t>subserosában</a:t>
            </a:r>
            <a:endParaRPr lang="hu-HU" sz="2400" b="1" dirty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csak </a:t>
            </a:r>
            <a:r>
              <a:rPr lang="hu-HU" sz="2400" b="1" dirty="0">
                <a:solidFill>
                  <a:srgbClr val="FFFF00"/>
                </a:solidFill>
              </a:rPr>
              <a:t>egyszerű nyiroktüszők (</a:t>
            </a:r>
            <a:r>
              <a:rPr lang="hu-HU" sz="2400" b="1" dirty="0" err="1">
                <a:solidFill>
                  <a:srgbClr val="FFFF00"/>
                </a:solidFill>
              </a:rPr>
              <a:t>folliculi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lymphatici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solitarii</a:t>
            </a:r>
            <a:r>
              <a:rPr lang="hu-HU" sz="2400" b="1" dirty="0">
                <a:solidFill>
                  <a:srgbClr val="FFFF00"/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hu-HU" sz="2400" b="1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903413" y="461963"/>
            <a:ext cx="55086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Colon: szövettani </a:t>
            </a:r>
            <a:r>
              <a:rPr lang="hu-HU" sz="2400" b="1" dirty="0">
                <a:solidFill>
                  <a:srgbClr val="FFFF00"/>
                </a:solidFill>
              </a:rPr>
              <a:t>eltérések a vékonybelekhez viszonyítva</a:t>
            </a:r>
          </a:p>
        </p:txBody>
      </p:sp>
    </p:spTree>
    <p:extLst>
      <p:ext uri="{BB962C8B-B14F-4D97-AF65-F5344CB8AC3E}">
        <p14:creationId xmlns:p14="http://schemas.microsoft.com/office/powerpoint/2010/main" val="4062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lon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4825"/>
            <a:ext cx="9144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40363" y="1290638"/>
            <a:ext cx="30448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muscularis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70163" y="1833563"/>
            <a:ext cx="2992437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mucosae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Lieberkühn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krypták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65200" y="1260475"/>
            <a:ext cx="247332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epithelium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45250" y="4935538"/>
            <a:ext cx="1289050" cy="9159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Tunica muscularis + Serosa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1677988" y="1597025"/>
            <a:ext cx="461962" cy="604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2947988" y="2441575"/>
            <a:ext cx="914400" cy="744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2716213" y="2441575"/>
            <a:ext cx="1146175" cy="45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085013" y="1624013"/>
            <a:ext cx="665162" cy="1757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605588" y="1616075"/>
            <a:ext cx="479425" cy="931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7661275" y="4446588"/>
            <a:ext cx="622300" cy="782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7661275" y="5041900"/>
            <a:ext cx="825500" cy="19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87325" y="4473575"/>
            <a:ext cx="1668463" cy="6413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Tela submucosa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1766888" y="3843338"/>
            <a:ext cx="1339850" cy="727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263775" y="341312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vastagbél falszerkezete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23975" y="6054725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Tenia coli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2841625" y="5370513"/>
            <a:ext cx="541338" cy="728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lon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440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875338" y="6102350"/>
            <a:ext cx="304482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 err="1" smtClean="0">
                <a:solidFill>
                  <a:srgbClr val="FFFF00"/>
                </a:solidFill>
              </a:rPr>
              <a:t>tunica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muscularis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mucosae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446713" y="792163"/>
            <a:ext cx="2473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dirty="0" err="1" smtClean="0">
                <a:solidFill>
                  <a:srgbClr val="FFFF00"/>
                </a:solidFill>
              </a:rPr>
              <a:t>epithelium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mucosae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093788" y="6081713"/>
            <a:ext cx="19431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dirty="0" err="1" smtClean="0">
                <a:solidFill>
                  <a:srgbClr val="FFFF00"/>
                </a:solidFill>
              </a:rPr>
              <a:t>tela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submucosa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 flipV="1">
            <a:off x="7191375" y="5221288"/>
            <a:ext cx="79375" cy="887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H="1" flipV="1">
            <a:off x="1997075" y="5238750"/>
            <a:ext cx="80963" cy="852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904875" y="1598613"/>
            <a:ext cx="1079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2078038" y="1571625"/>
            <a:ext cx="96837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>
            <a:off x="2787650" y="1554163"/>
            <a:ext cx="34925" cy="425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3578225" y="1331913"/>
            <a:ext cx="603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6862763" y="1198563"/>
            <a:ext cx="177800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2263774" y="127000"/>
            <a:ext cx="565626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vastagbél falszerkezete</a:t>
            </a:r>
          </a:p>
        </p:txBody>
      </p:sp>
    </p:spTree>
    <p:extLst>
      <p:ext uri="{BB962C8B-B14F-4D97-AF65-F5344CB8AC3E}">
        <p14:creationId xmlns:p14="http://schemas.microsoft.com/office/powerpoint/2010/main" val="1970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u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644366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54350" y="249238"/>
            <a:ext cx="31067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/>
              <a:t>Junctio anorectalis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8588" y="152400"/>
            <a:ext cx="24765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Colon:</a:t>
            </a:r>
            <a:r>
              <a:rPr lang="hu-HU" dirty="0">
                <a:solidFill>
                  <a:srgbClr val="FFFF00"/>
                </a:solidFill>
              </a:rPr>
              <a:t> egyrétegű hengerhám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648450" y="3105150"/>
            <a:ext cx="2112963" cy="925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 err="1">
                <a:solidFill>
                  <a:srgbClr val="FFFF00"/>
                </a:solidFill>
              </a:rPr>
              <a:t>Cutis</a:t>
            </a:r>
            <a:r>
              <a:rPr lang="hu-HU" b="1" dirty="0">
                <a:solidFill>
                  <a:srgbClr val="FFFF00"/>
                </a:solidFill>
              </a:rPr>
              <a:t>:</a:t>
            </a:r>
            <a:r>
              <a:rPr lang="hu-HU" dirty="0">
                <a:solidFill>
                  <a:srgbClr val="FFFF00"/>
                </a:solidFill>
              </a:rPr>
              <a:t> többrétegű elszarusodó laphám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48375" y="4791197"/>
            <a:ext cx="2445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dirty="0" err="1">
                <a:solidFill>
                  <a:srgbClr val="FFFF00"/>
                </a:solidFill>
              </a:rPr>
              <a:t>Sphincter</a:t>
            </a:r>
            <a:r>
              <a:rPr lang="hu-HU" dirty="0">
                <a:solidFill>
                  <a:srgbClr val="FFFF00"/>
                </a:solidFill>
              </a:rPr>
              <a:t> ani </a:t>
            </a:r>
            <a:r>
              <a:rPr lang="hu-HU" dirty="0" err="1">
                <a:solidFill>
                  <a:srgbClr val="FFFF00"/>
                </a:solidFill>
              </a:rPr>
              <a:t>externus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8588" y="5773738"/>
            <a:ext cx="177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Sphincter ani internus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376738" y="5842000"/>
            <a:ext cx="1525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Folliculi lymphatici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 flipV="1">
            <a:off x="4029075" y="4076700"/>
            <a:ext cx="827088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503613" y="908050"/>
            <a:ext cx="24130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Átmenet:</a:t>
            </a:r>
            <a:r>
              <a:rPr lang="hu-HU"/>
              <a:t> többrétegű henger- (köb-) hám</a:t>
            </a:r>
          </a:p>
        </p:txBody>
      </p:sp>
    </p:spTree>
    <p:extLst>
      <p:ext uri="{BB962C8B-B14F-4D97-AF65-F5344CB8AC3E}">
        <p14:creationId xmlns:p14="http://schemas.microsoft.com/office/powerpoint/2010/main" val="31470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03575" y="692150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>
                <a:solidFill>
                  <a:srgbClr val="FFFF66"/>
                </a:solidFill>
              </a:rPr>
              <a:t>A </a:t>
            </a:r>
            <a:r>
              <a:rPr lang="hu-HU" sz="2800" b="1" dirty="0" err="1" smtClean="0">
                <a:solidFill>
                  <a:srgbClr val="FFFF66"/>
                </a:solidFill>
              </a:rPr>
              <a:t>portális</a:t>
            </a:r>
            <a:r>
              <a:rPr lang="hu-HU" sz="2800" b="1" dirty="0" smtClean="0">
                <a:solidFill>
                  <a:srgbClr val="FFFF66"/>
                </a:solidFill>
              </a:rPr>
              <a:t> triász</a:t>
            </a:r>
            <a:endParaRPr lang="hu-HU" sz="2800" b="1" dirty="0">
              <a:solidFill>
                <a:srgbClr val="FFFF66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79838" y="1341438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smtClean="0">
                <a:solidFill>
                  <a:srgbClr val="FF99CC"/>
                </a:solidFill>
              </a:rPr>
              <a:t>áll</a:t>
            </a:r>
            <a:endParaRPr lang="hu-HU" dirty="0">
              <a:solidFill>
                <a:srgbClr val="FF99CC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367188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99CC"/>
                </a:solidFill>
              </a:rPr>
              <a:t> </a:t>
            </a:r>
            <a:r>
              <a:rPr lang="hu-HU" dirty="0" smtClean="0">
                <a:solidFill>
                  <a:srgbClr val="FF99CC"/>
                </a:solidFill>
              </a:rPr>
              <a:t>a </a:t>
            </a:r>
            <a:r>
              <a:rPr lang="hu-HU" b="1" i="1" dirty="0" smtClean="0">
                <a:solidFill>
                  <a:srgbClr val="FF99CC"/>
                </a:solidFill>
              </a:rPr>
              <a:t>v. </a:t>
            </a:r>
            <a:r>
              <a:rPr lang="hu-HU" b="1" i="1" dirty="0" err="1" smtClean="0">
                <a:solidFill>
                  <a:srgbClr val="FF99CC"/>
                </a:solidFill>
              </a:rPr>
              <a:t>portae</a:t>
            </a:r>
            <a:r>
              <a:rPr lang="hu-HU" b="1" i="1" dirty="0" smtClean="0">
                <a:solidFill>
                  <a:srgbClr val="FF99CC"/>
                </a:solidFill>
              </a:rPr>
              <a:t> </a:t>
            </a:r>
            <a:r>
              <a:rPr lang="hu-HU" dirty="0" smtClean="0">
                <a:solidFill>
                  <a:srgbClr val="FF99CC"/>
                </a:solidFill>
              </a:rPr>
              <a:t>ága (i)</a:t>
            </a:r>
            <a:endParaRPr lang="hu-HU" b="1" dirty="0">
              <a:solidFill>
                <a:srgbClr val="FF99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99CC"/>
                </a:solidFill>
              </a:rPr>
              <a:t>  </a:t>
            </a:r>
            <a:r>
              <a:rPr lang="hu-HU" dirty="0" smtClean="0">
                <a:solidFill>
                  <a:srgbClr val="FF99CC"/>
                </a:solidFill>
              </a:rPr>
              <a:t>az </a:t>
            </a:r>
            <a:r>
              <a:rPr lang="hu-HU" b="1" i="1" dirty="0" smtClean="0">
                <a:solidFill>
                  <a:srgbClr val="FF99CC"/>
                </a:solidFill>
              </a:rPr>
              <a:t>a. </a:t>
            </a:r>
            <a:r>
              <a:rPr lang="hu-HU" b="1" i="1" dirty="0" err="1" smtClean="0">
                <a:solidFill>
                  <a:srgbClr val="FF99CC"/>
                </a:solidFill>
              </a:rPr>
              <a:t>hepatica</a:t>
            </a:r>
            <a:r>
              <a:rPr lang="hu-HU" b="1" i="1" dirty="0" smtClean="0">
                <a:solidFill>
                  <a:srgbClr val="FF99CC"/>
                </a:solidFill>
              </a:rPr>
              <a:t> </a:t>
            </a:r>
            <a:r>
              <a:rPr lang="hu-HU" b="1" i="1" dirty="0" err="1" smtClean="0">
                <a:solidFill>
                  <a:srgbClr val="FF99CC"/>
                </a:solidFill>
              </a:rPr>
              <a:t>propria</a:t>
            </a:r>
            <a:r>
              <a:rPr lang="hu-HU" dirty="0" smtClean="0">
                <a:solidFill>
                  <a:srgbClr val="FF99CC"/>
                </a:solidFill>
              </a:rPr>
              <a:t> ágai </a:t>
            </a:r>
            <a:endParaRPr lang="hu-HU" dirty="0">
              <a:solidFill>
                <a:srgbClr val="FF99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99CC"/>
                </a:solidFill>
              </a:rPr>
              <a:t>  </a:t>
            </a:r>
            <a:r>
              <a:rPr lang="hu-HU" b="1" i="1" dirty="0" smtClean="0">
                <a:solidFill>
                  <a:srgbClr val="FF99CC"/>
                </a:solidFill>
              </a:rPr>
              <a:t>epevezeték</a:t>
            </a:r>
            <a:endParaRPr lang="hu-HU" b="1" i="1" dirty="0">
              <a:solidFill>
                <a:srgbClr val="FF99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99CC"/>
                </a:solidFill>
              </a:rPr>
              <a:t>  </a:t>
            </a:r>
            <a:r>
              <a:rPr lang="hu-HU" b="1" i="1" dirty="0" smtClean="0">
                <a:solidFill>
                  <a:srgbClr val="FF99CC"/>
                </a:solidFill>
              </a:rPr>
              <a:t>nyirokerek</a:t>
            </a:r>
            <a:endParaRPr lang="hu-HU" b="1" i="1" dirty="0">
              <a:solidFill>
                <a:srgbClr val="FF99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99CC"/>
                </a:solidFill>
              </a:rPr>
              <a:t> </a:t>
            </a:r>
            <a:r>
              <a:rPr lang="hu-HU" b="1" i="1" dirty="0" smtClean="0">
                <a:solidFill>
                  <a:srgbClr val="FF99CC"/>
                </a:solidFill>
              </a:rPr>
              <a:t>kis idegvégződések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>
                <a:solidFill>
                  <a:srgbClr val="FF99CC"/>
                </a:solidFill>
              </a:rPr>
              <a:t>  laza kötőszövetbe ágyazva</a:t>
            </a:r>
            <a:endParaRPr lang="hu-HU" dirty="0">
              <a:solidFill>
                <a:srgbClr val="FF99CC"/>
              </a:solidFill>
            </a:endParaRPr>
          </a:p>
        </p:txBody>
      </p:sp>
      <p:pic>
        <p:nvPicPr>
          <p:cNvPr id="33799" name="Picture 7" descr="beolvasás0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4537075" cy="3135312"/>
          </a:xfrm>
          <a:prstGeom prst="rect">
            <a:avLst/>
          </a:prstGeo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95936" y="6021288"/>
            <a:ext cx="1728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v. </a:t>
            </a:r>
            <a:r>
              <a:rPr lang="hu-HU" dirty="0" err="1" smtClean="0">
                <a:solidFill>
                  <a:srgbClr val="FFFF00"/>
                </a:solidFill>
              </a:rPr>
              <a:t>portae</a:t>
            </a:r>
            <a:r>
              <a:rPr lang="hu-HU" dirty="0" smtClean="0">
                <a:solidFill>
                  <a:srgbClr val="FFFF00"/>
                </a:solidFill>
              </a:rPr>
              <a:t> ága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084168" y="6021288"/>
            <a:ext cx="136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epevezeték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524328" y="6021289"/>
            <a:ext cx="1619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a. </a:t>
            </a:r>
            <a:r>
              <a:rPr lang="hu-HU" dirty="0" err="1" smtClean="0">
                <a:solidFill>
                  <a:srgbClr val="FFFF00"/>
                </a:solidFill>
              </a:rPr>
              <a:t>hepatica</a:t>
            </a:r>
            <a:r>
              <a:rPr lang="hu-HU" dirty="0" smtClean="0">
                <a:solidFill>
                  <a:srgbClr val="FFFF00"/>
                </a:solidFill>
              </a:rPr>
              <a:t> ága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3663" y="2420938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kötőszövet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451725" y="2565400"/>
            <a:ext cx="1588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8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cell.med.yale.edu/histology/gi_tract_lab/images/esophag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763" y="1785026"/>
            <a:ext cx="6274937" cy="47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19250" y="333375"/>
            <a:ext cx="597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 smtClean="0">
                <a:solidFill>
                  <a:srgbClr val="FFFF00"/>
                </a:solidFill>
              </a:rPr>
              <a:t>Epekapillárisok</a:t>
            </a:r>
            <a:endParaRPr lang="hu-HU" sz="2400" b="1" dirty="0">
              <a:solidFill>
                <a:srgbClr val="FFFF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71550" y="836712"/>
            <a:ext cx="7200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smtClean="0">
                <a:solidFill>
                  <a:srgbClr val="FFFF00"/>
                </a:solidFill>
              </a:rPr>
              <a:t>A </a:t>
            </a:r>
            <a:r>
              <a:rPr lang="hu-HU" sz="1600" dirty="0" err="1" smtClean="0">
                <a:solidFill>
                  <a:srgbClr val="FFFF00"/>
                </a:solidFill>
              </a:rPr>
              <a:t>hepatociták</a:t>
            </a:r>
            <a:r>
              <a:rPr lang="hu-HU" sz="1600" dirty="0" smtClean="0">
                <a:solidFill>
                  <a:srgbClr val="FFFF00"/>
                </a:solidFill>
              </a:rPr>
              <a:t> egymással érintkező felszínén: </a:t>
            </a:r>
            <a:r>
              <a:rPr lang="hu-HU" sz="1600" dirty="0" err="1" smtClean="0">
                <a:solidFill>
                  <a:srgbClr val="FFFF00"/>
                </a:solidFill>
              </a:rPr>
              <a:t>epekapillárisok</a:t>
            </a:r>
            <a:r>
              <a:rPr lang="hu-HU" sz="1600" dirty="0" smtClean="0">
                <a:solidFill>
                  <a:srgbClr val="FFFF00"/>
                </a:solidFill>
              </a:rPr>
              <a:t> (nincs önálló faluk!!!)</a:t>
            </a:r>
            <a:endParaRPr lang="hu-HU" sz="16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hu-HU" sz="1600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600" dirty="0" err="1" smtClean="0">
                <a:solidFill>
                  <a:srgbClr val="FFFF00"/>
                </a:solidFill>
              </a:rPr>
              <a:t>Zonula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occludens</a:t>
            </a:r>
            <a:r>
              <a:rPr lang="hu-HU" sz="1600" dirty="0" smtClean="0">
                <a:solidFill>
                  <a:srgbClr val="FFFF00"/>
                </a:solidFill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</a:rPr>
              <a:t>tight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junction</a:t>
            </a:r>
            <a:r>
              <a:rPr lang="hu-HU" sz="1600" dirty="0">
                <a:solidFill>
                  <a:srgbClr val="FFFF00"/>
                </a:solidFill>
              </a:rPr>
              <a:t>) </a:t>
            </a:r>
            <a:r>
              <a:rPr lang="hu-HU" sz="1600" dirty="0" smtClean="0">
                <a:solidFill>
                  <a:srgbClr val="FFFF00"/>
                </a:solidFill>
              </a:rPr>
              <a:t> teljesen elválasztja az </a:t>
            </a:r>
            <a:r>
              <a:rPr lang="hu-HU" sz="1600" dirty="0" err="1" smtClean="0">
                <a:solidFill>
                  <a:srgbClr val="FFFF00"/>
                </a:solidFill>
              </a:rPr>
              <a:t>epekapillárisokat</a:t>
            </a:r>
            <a:r>
              <a:rPr lang="hu-HU" sz="1600" dirty="0" smtClean="0">
                <a:solidFill>
                  <a:srgbClr val="FFFF00"/>
                </a:solidFill>
              </a:rPr>
              <a:t> a </a:t>
            </a:r>
            <a:r>
              <a:rPr lang="hu-HU" sz="1600" dirty="0" err="1" smtClean="0">
                <a:solidFill>
                  <a:srgbClr val="FFFF00"/>
                </a:solidFill>
              </a:rPr>
              <a:t>sinusoidoktól</a:t>
            </a:r>
            <a:r>
              <a:rPr lang="hu-HU" sz="1600" dirty="0" smtClean="0">
                <a:solidFill>
                  <a:srgbClr val="FFFF00"/>
                </a:solidFill>
              </a:rPr>
              <a:t>. NINCS kommunikáció a vér és az epe között!!!</a:t>
            </a:r>
            <a:endParaRPr lang="hu-HU" sz="16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600" dirty="0" smtClean="0">
                <a:solidFill>
                  <a:srgbClr val="FFFF00"/>
                </a:solidFill>
              </a:rPr>
              <a:t>Összefüggő hálózat. </a:t>
            </a:r>
            <a:endParaRPr lang="hu-HU" sz="16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hu-HU" sz="1600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600" dirty="0" smtClean="0">
                <a:solidFill>
                  <a:srgbClr val="FFFF00"/>
                </a:solidFill>
              </a:rPr>
              <a:t>A </a:t>
            </a:r>
            <a:r>
              <a:rPr lang="hu-HU" sz="1600" dirty="0" err="1" smtClean="0">
                <a:solidFill>
                  <a:srgbClr val="FFFF00"/>
                </a:solidFill>
              </a:rPr>
              <a:t>lebenyke</a:t>
            </a:r>
            <a:r>
              <a:rPr lang="hu-HU" sz="1600" dirty="0" smtClean="0">
                <a:solidFill>
                  <a:srgbClr val="FFFF00"/>
                </a:solidFill>
              </a:rPr>
              <a:t> szélénél: az </a:t>
            </a:r>
            <a:r>
              <a:rPr lang="hu-HU" sz="1600" dirty="0" err="1" smtClean="0">
                <a:solidFill>
                  <a:srgbClr val="FFFF00"/>
                </a:solidFill>
              </a:rPr>
              <a:t>epekapillárisok</a:t>
            </a:r>
            <a:r>
              <a:rPr lang="hu-HU" sz="1600" dirty="0" smtClean="0">
                <a:solidFill>
                  <a:srgbClr val="FFFF00"/>
                </a:solidFill>
              </a:rPr>
              <a:t> átmennek egy rövid csatornába: Hering-csatorna (hámbélés!) Őssejtek! </a:t>
            </a:r>
            <a:endParaRPr lang="hu-HU" sz="1600" dirty="0">
              <a:solidFill>
                <a:srgbClr val="FFFF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04025" y="3789363"/>
            <a:ext cx="18716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 smtClean="0">
                <a:solidFill>
                  <a:srgbClr val="FFFF00"/>
                </a:solidFill>
              </a:rPr>
              <a:t>sejtkapcsoló struktúrák</a:t>
            </a:r>
            <a:endParaRPr lang="hu-HU" sz="1200" dirty="0">
              <a:solidFill>
                <a:srgbClr val="FFFF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11638" y="6381750"/>
            <a:ext cx="4464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err="1" smtClean="0"/>
              <a:t>Epekapilláris</a:t>
            </a:r>
            <a:r>
              <a:rPr lang="hu-HU" sz="1200" b="1" dirty="0" smtClean="0"/>
              <a:t> km (EM)</a:t>
            </a:r>
            <a:endParaRPr lang="hu-HU" sz="1200" b="1" dirty="0"/>
          </a:p>
        </p:txBody>
      </p:sp>
      <p:pic>
        <p:nvPicPr>
          <p:cNvPr id="28682" name="Picture 10" descr="epecapse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024188" cy="2459037"/>
          </a:xfrm>
          <a:prstGeom prst="rect">
            <a:avLst/>
          </a:prstGeom>
          <a:noFill/>
        </p:spPr>
      </p:pic>
      <p:pic>
        <p:nvPicPr>
          <p:cNvPr id="28683" name="Picture 11" descr="epecap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076700"/>
            <a:ext cx="3744912" cy="2371725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435600" y="3707428"/>
            <a:ext cx="1368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 err="1" smtClean="0">
                <a:solidFill>
                  <a:srgbClr val="FFFF00"/>
                </a:solidFill>
              </a:rPr>
              <a:t>epekapilláris</a:t>
            </a:r>
            <a:endParaRPr lang="hu-HU" sz="1200" dirty="0">
              <a:solidFill>
                <a:srgbClr val="FFFF00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50825" y="5229225"/>
            <a:ext cx="1368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 dirty="0" err="1" smtClean="0">
                <a:solidFill>
                  <a:srgbClr val="FF99CC"/>
                </a:solidFill>
              </a:rPr>
              <a:t>Epekapilláris</a:t>
            </a:r>
            <a:endParaRPr lang="hu-HU" sz="1200" dirty="0">
              <a:solidFill>
                <a:srgbClr val="FF99CC"/>
              </a:solidFill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50825" y="580548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 dirty="0" err="1">
                <a:solidFill>
                  <a:srgbClr val="FF99CC"/>
                </a:solidFill>
              </a:rPr>
              <a:t>hepatocyte</a:t>
            </a:r>
            <a:endParaRPr lang="hu-HU" sz="12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pekapF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769100" cy="548005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188913"/>
            <a:ext cx="2087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 smtClean="0">
                <a:solidFill>
                  <a:srgbClr val="FFFF00"/>
                </a:solidFill>
              </a:rPr>
              <a:t>Epekapillárisok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356100" y="4005263"/>
            <a:ext cx="0" cy="287337"/>
          </a:xfrm>
          <a:prstGeom prst="line">
            <a:avLst/>
          </a:prstGeom>
          <a:noFill/>
          <a:ln w="28575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580063" y="3573463"/>
            <a:ext cx="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572000" y="3068638"/>
            <a:ext cx="0" cy="287337"/>
          </a:xfrm>
          <a:prstGeom prst="line">
            <a:avLst/>
          </a:prstGeom>
          <a:noFill/>
          <a:ln w="28575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580112" y="3573711"/>
            <a:ext cx="0" cy="287337"/>
          </a:xfrm>
          <a:prstGeom prst="line">
            <a:avLst/>
          </a:prstGeom>
          <a:noFill/>
          <a:ln w="28575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4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63938" y="69215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solidFill>
                  <a:srgbClr val="FF99CC"/>
                </a:solidFill>
              </a:rPr>
              <a:t>Sinusoidok</a:t>
            </a:r>
            <a:endParaRPr lang="hu-HU" sz="2400" b="1" dirty="0">
              <a:solidFill>
                <a:srgbClr val="FF99CC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7993062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FFFF99"/>
                </a:solidFill>
              </a:rPr>
              <a:t> </a:t>
            </a:r>
            <a:r>
              <a:rPr lang="hu-HU" sz="1700" dirty="0" smtClean="0">
                <a:solidFill>
                  <a:srgbClr val="FFFF99"/>
                </a:solidFill>
              </a:rPr>
              <a:t>tág </a:t>
            </a:r>
            <a:r>
              <a:rPr lang="hu-HU" sz="1700" dirty="0" err="1" smtClean="0">
                <a:solidFill>
                  <a:srgbClr val="FFFF99"/>
                </a:solidFill>
              </a:rPr>
              <a:t>kapillarárisok</a:t>
            </a:r>
            <a:r>
              <a:rPr lang="hu-HU" sz="1700" dirty="0" smtClean="0">
                <a:solidFill>
                  <a:srgbClr val="FFFF99"/>
                </a:solidFill>
              </a:rPr>
              <a:t> a máj </a:t>
            </a:r>
            <a:r>
              <a:rPr lang="hu-HU" sz="1700" dirty="0" err="1" smtClean="0">
                <a:solidFill>
                  <a:srgbClr val="FFFF99"/>
                </a:solidFill>
              </a:rPr>
              <a:t>lebenykében</a:t>
            </a:r>
            <a:r>
              <a:rPr lang="hu-HU" sz="1700" dirty="0" smtClean="0">
                <a:solidFill>
                  <a:srgbClr val="FFFF99"/>
                </a:solidFill>
              </a:rPr>
              <a:t>, összekapcsolják a v. </a:t>
            </a:r>
            <a:r>
              <a:rPr lang="hu-HU" sz="1700" dirty="0" err="1" smtClean="0">
                <a:solidFill>
                  <a:srgbClr val="FFFF99"/>
                </a:solidFill>
              </a:rPr>
              <a:t>portae</a:t>
            </a:r>
            <a:r>
              <a:rPr lang="hu-HU" sz="1700" dirty="0" smtClean="0">
                <a:solidFill>
                  <a:srgbClr val="FFFF99"/>
                </a:solidFill>
              </a:rPr>
              <a:t> ágait a v. </a:t>
            </a:r>
            <a:r>
              <a:rPr lang="hu-HU" sz="1700" dirty="0" err="1" smtClean="0">
                <a:solidFill>
                  <a:srgbClr val="FFFF99"/>
                </a:solidFill>
              </a:rPr>
              <a:t>centralison</a:t>
            </a:r>
            <a:r>
              <a:rPr lang="hu-HU" sz="1700" dirty="0" smtClean="0">
                <a:solidFill>
                  <a:srgbClr val="FFFF99"/>
                </a:solidFill>
              </a:rPr>
              <a:t> keresztül a </a:t>
            </a:r>
            <a:r>
              <a:rPr lang="hu-HU" sz="1700" dirty="0" err="1" smtClean="0">
                <a:solidFill>
                  <a:srgbClr val="FFFF99"/>
                </a:solidFill>
              </a:rPr>
              <a:t>vv</a:t>
            </a:r>
            <a:r>
              <a:rPr lang="hu-HU" sz="1700" dirty="0" smtClean="0">
                <a:solidFill>
                  <a:srgbClr val="FFFF99"/>
                </a:solidFill>
              </a:rPr>
              <a:t>. </a:t>
            </a:r>
            <a:r>
              <a:rPr lang="hu-HU" sz="1700" dirty="0" err="1" smtClean="0">
                <a:solidFill>
                  <a:srgbClr val="FFFF99"/>
                </a:solidFill>
              </a:rPr>
              <a:t>Hepaticae</a:t>
            </a:r>
            <a:r>
              <a:rPr lang="hu-HU" sz="1700" dirty="0" smtClean="0">
                <a:solidFill>
                  <a:srgbClr val="FFFF99"/>
                </a:solidFill>
              </a:rPr>
              <a:t> rendszerével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>
                <a:solidFill>
                  <a:srgbClr val="FFFF99"/>
                </a:solidFill>
              </a:rPr>
              <a:t> </a:t>
            </a:r>
            <a:r>
              <a:rPr lang="hu-HU" dirty="0" smtClean="0">
                <a:solidFill>
                  <a:srgbClr val="FF99CC"/>
                </a:solidFill>
              </a:rPr>
              <a:t>Faluk</a:t>
            </a:r>
            <a:r>
              <a:rPr lang="hu-HU" b="1" dirty="0" smtClean="0">
                <a:solidFill>
                  <a:srgbClr val="FF99CC"/>
                </a:solidFill>
              </a:rPr>
              <a:t>:</a:t>
            </a:r>
            <a:r>
              <a:rPr lang="hu-HU" dirty="0" smtClean="0">
                <a:solidFill>
                  <a:srgbClr val="FFFF99"/>
                </a:solidFill>
              </a:rPr>
              <a:t> nem folytonos </a:t>
            </a:r>
            <a:r>
              <a:rPr lang="hu-HU" dirty="0" err="1">
                <a:solidFill>
                  <a:srgbClr val="FFFF99"/>
                </a:solidFill>
              </a:rPr>
              <a:t>endothelium</a:t>
            </a:r>
            <a:r>
              <a:rPr lang="hu-HU" dirty="0">
                <a:solidFill>
                  <a:srgbClr val="FFFF99"/>
                </a:solidFill>
              </a:rPr>
              <a:t>, </a:t>
            </a:r>
            <a:r>
              <a:rPr lang="hu-HU" dirty="0" smtClean="0">
                <a:solidFill>
                  <a:srgbClr val="FFFF99"/>
                </a:solidFill>
              </a:rPr>
              <a:t>nincs </a:t>
            </a:r>
            <a:r>
              <a:rPr lang="hu-HU" dirty="0" err="1" smtClean="0">
                <a:solidFill>
                  <a:srgbClr val="FFFF99"/>
                </a:solidFill>
              </a:rPr>
              <a:t>membrana</a:t>
            </a:r>
            <a:r>
              <a:rPr lang="hu-HU" dirty="0" smtClean="0">
                <a:solidFill>
                  <a:srgbClr val="FFFF99"/>
                </a:solidFill>
              </a:rPr>
              <a:t> </a:t>
            </a:r>
            <a:r>
              <a:rPr lang="hu-HU" dirty="0" err="1" smtClean="0">
                <a:solidFill>
                  <a:srgbClr val="FFFF99"/>
                </a:solidFill>
              </a:rPr>
              <a:t>basalis</a:t>
            </a:r>
            <a:r>
              <a:rPr lang="hu-HU" dirty="0" smtClean="0">
                <a:solidFill>
                  <a:srgbClr val="FFFF99"/>
                </a:solidFill>
              </a:rPr>
              <a:t> (anyagcsere a vér és a </a:t>
            </a:r>
            <a:r>
              <a:rPr lang="hu-HU" dirty="0" err="1" smtClean="0">
                <a:solidFill>
                  <a:srgbClr val="FFFF99"/>
                </a:solidFill>
              </a:rPr>
              <a:t>hepatociták</a:t>
            </a:r>
            <a:r>
              <a:rPr lang="hu-HU" dirty="0" smtClean="0">
                <a:solidFill>
                  <a:srgbClr val="FFFF99"/>
                </a:solidFill>
              </a:rPr>
              <a:t> között!)</a:t>
            </a:r>
            <a:endParaRPr lang="hu-HU" dirty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FFFF99"/>
                </a:solidFill>
              </a:rPr>
              <a:t> </a:t>
            </a:r>
            <a:r>
              <a:rPr lang="hu-HU" sz="1700" b="1" dirty="0" err="1" smtClean="0">
                <a:solidFill>
                  <a:srgbClr val="FF99CC"/>
                </a:solidFill>
              </a:rPr>
              <a:t>Kupffer-sejtek</a:t>
            </a:r>
            <a:r>
              <a:rPr lang="hu-HU" sz="1700" b="1" dirty="0" smtClean="0">
                <a:solidFill>
                  <a:srgbClr val="FF99CC"/>
                </a:solidFill>
              </a:rPr>
              <a:t>:</a:t>
            </a:r>
            <a:r>
              <a:rPr lang="hu-HU" sz="1700" dirty="0" smtClean="0">
                <a:solidFill>
                  <a:srgbClr val="FFFF99"/>
                </a:solidFill>
              </a:rPr>
              <a:t> csillag alakú </a:t>
            </a:r>
            <a:r>
              <a:rPr lang="hu-HU" sz="1700" dirty="0" err="1" smtClean="0">
                <a:solidFill>
                  <a:srgbClr val="FFFF99"/>
                </a:solidFill>
              </a:rPr>
              <a:t>makrofágok</a:t>
            </a:r>
            <a:r>
              <a:rPr lang="hu-HU" sz="1700" dirty="0" smtClean="0">
                <a:solidFill>
                  <a:srgbClr val="FFFF99"/>
                </a:solidFill>
              </a:rPr>
              <a:t> a </a:t>
            </a:r>
            <a:r>
              <a:rPr lang="hu-HU" sz="1700" dirty="0" err="1" smtClean="0">
                <a:solidFill>
                  <a:srgbClr val="FFFF99"/>
                </a:solidFill>
              </a:rPr>
              <a:t>sinusoidokban</a:t>
            </a:r>
            <a:r>
              <a:rPr lang="hu-HU" sz="1700" dirty="0" smtClean="0">
                <a:solidFill>
                  <a:srgbClr val="FFFF99"/>
                </a:solidFill>
              </a:rPr>
              <a:t> (</a:t>
            </a:r>
            <a:r>
              <a:rPr lang="hu-HU" sz="1700" dirty="0" err="1" smtClean="0">
                <a:solidFill>
                  <a:srgbClr val="FFFF99"/>
                </a:solidFill>
              </a:rPr>
              <a:t>monocita</a:t>
            </a:r>
            <a:r>
              <a:rPr lang="hu-HU" sz="1700" dirty="0" smtClean="0">
                <a:solidFill>
                  <a:srgbClr val="FFFF99"/>
                </a:solidFill>
              </a:rPr>
              <a:t>/</a:t>
            </a:r>
            <a:r>
              <a:rPr lang="hu-HU" sz="1700" dirty="0" err="1" smtClean="0">
                <a:solidFill>
                  <a:srgbClr val="FFFF99"/>
                </a:solidFill>
              </a:rPr>
              <a:t>makrofág</a:t>
            </a:r>
            <a:r>
              <a:rPr lang="hu-HU" sz="1700" dirty="0" smtClean="0">
                <a:solidFill>
                  <a:srgbClr val="FFFF99"/>
                </a:solidFill>
              </a:rPr>
              <a:t> rendszer tagjai).</a:t>
            </a:r>
            <a:endParaRPr lang="hu-HU" sz="1700" dirty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FF99"/>
                </a:solidFill>
              </a:rPr>
              <a:t> </a:t>
            </a:r>
            <a:r>
              <a:rPr lang="hu-HU" b="1" dirty="0" err="1" smtClean="0">
                <a:solidFill>
                  <a:srgbClr val="FF99CC"/>
                </a:solidFill>
              </a:rPr>
              <a:t>Disse</a:t>
            </a:r>
            <a:r>
              <a:rPr lang="hu-HU" b="1" dirty="0" smtClean="0">
                <a:solidFill>
                  <a:srgbClr val="FF99CC"/>
                </a:solidFill>
              </a:rPr>
              <a:t> tér:</a:t>
            </a:r>
            <a:r>
              <a:rPr lang="hu-HU" dirty="0" smtClean="0">
                <a:solidFill>
                  <a:srgbClr val="FFFF99"/>
                </a:solidFill>
              </a:rPr>
              <a:t> májsejtek és a </a:t>
            </a:r>
            <a:r>
              <a:rPr lang="hu-HU" dirty="0" err="1" smtClean="0">
                <a:solidFill>
                  <a:srgbClr val="FFFF99"/>
                </a:solidFill>
              </a:rPr>
              <a:t>sinusoidok</a:t>
            </a:r>
            <a:r>
              <a:rPr lang="hu-HU" dirty="0" smtClean="0">
                <a:solidFill>
                  <a:srgbClr val="FFFF99"/>
                </a:solidFill>
              </a:rPr>
              <a:t> </a:t>
            </a:r>
            <a:r>
              <a:rPr lang="hu-HU" dirty="0" err="1" smtClean="0">
                <a:solidFill>
                  <a:srgbClr val="FFFF99"/>
                </a:solidFill>
              </a:rPr>
              <a:t>endothelje</a:t>
            </a:r>
            <a:r>
              <a:rPr lang="hu-HU" dirty="0" smtClean="0">
                <a:solidFill>
                  <a:srgbClr val="FFFF99"/>
                </a:solidFill>
              </a:rPr>
              <a:t> között. (rácsrostok, </a:t>
            </a:r>
            <a:r>
              <a:rPr lang="hu-HU" dirty="0" err="1" smtClean="0">
                <a:solidFill>
                  <a:srgbClr val="FFFF99"/>
                </a:solidFill>
              </a:rPr>
              <a:t>kollagen</a:t>
            </a:r>
            <a:r>
              <a:rPr lang="hu-HU" dirty="0" smtClean="0">
                <a:solidFill>
                  <a:srgbClr val="FFFF99"/>
                </a:solidFill>
              </a:rPr>
              <a:t> </a:t>
            </a:r>
            <a:r>
              <a:rPr lang="hu-HU" dirty="0" err="1">
                <a:solidFill>
                  <a:srgbClr val="FFFF99"/>
                </a:solidFill>
              </a:rPr>
              <a:t>type</a:t>
            </a:r>
            <a:r>
              <a:rPr lang="hu-HU" dirty="0">
                <a:solidFill>
                  <a:srgbClr val="FFFF99"/>
                </a:solidFill>
              </a:rPr>
              <a:t> III).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FFFF99"/>
                </a:solidFill>
              </a:rPr>
              <a:t> </a:t>
            </a:r>
            <a:r>
              <a:rPr lang="hu-HU" b="1" dirty="0" err="1" smtClean="0">
                <a:solidFill>
                  <a:srgbClr val="FF99CC"/>
                </a:solidFill>
              </a:rPr>
              <a:t>Ito-sejtek</a:t>
            </a:r>
            <a:r>
              <a:rPr lang="hu-HU" b="1" dirty="0" smtClean="0">
                <a:solidFill>
                  <a:srgbClr val="FF99CC"/>
                </a:solidFill>
              </a:rPr>
              <a:t>:</a:t>
            </a:r>
            <a:r>
              <a:rPr lang="hu-HU" dirty="0" smtClean="0">
                <a:solidFill>
                  <a:srgbClr val="FFFF99"/>
                </a:solidFill>
              </a:rPr>
              <a:t> nyúlványos, zsírcseppeket tartalmazó sejtek a </a:t>
            </a:r>
            <a:r>
              <a:rPr lang="hu-HU" dirty="0" err="1" smtClean="0">
                <a:solidFill>
                  <a:srgbClr val="FFFF99"/>
                </a:solidFill>
              </a:rPr>
              <a:t>Disse</a:t>
            </a:r>
            <a:r>
              <a:rPr lang="hu-HU" dirty="0" smtClean="0">
                <a:solidFill>
                  <a:srgbClr val="FFFF99"/>
                </a:solidFill>
              </a:rPr>
              <a:t> térben.  (Vitamin A raktározás, rácsrostok szintézise). Krónikus </a:t>
            </a:r>
            <a:r>
              <a:rPr lang="hu-HU" dirty="0" err="1" smtClean="0">
                <a:solidFill>
                  <a:srgbClr val="FFFF99"/>
                </a:solidFill>
              </a:rPr>
              <a:t>májgyiullsadás</a:t>
            </a:r>
            <a:r>
              <a:rPr lang="hu-HU" dirty="0" smtClean="0">
                <a:solidFill>
                  <a:srgbClr val="FFFF99"/>
                </a:solidFill>
              </a:rPr>
              <a:t>, </a:t>
            </a:r>
            <a:r>
              <a:rPr lang="hu-HU" dirty="0" err="1" smtClean="0">
                <a:solidFill>
                  <a:srgbClr val="FFFF99"/>
                </a:solidFill>
              </a:rPr>
              <a:t>cirrhózis</a:t>
            </a:r>
            <a:r>
              <a:rPr lang="hu-HU" dirty="0" smtClean="0">
                <a:solidFill>
                  <a:srgbClr val="FFFF99"/>
                </a:solidFill>
              </a:rPr>
              <a:t>: aktiválódnak, </a:t>
            </a:r>
            <a:r>
              <a:rPr lang="hu-HU" dirty="0" err="1" smtClean="0">
                <a:solidFill>
                  <a:srgbClr val="FFFF99"/>
                </a:solidFill>
              </a:rPr>
              <a:t>miofibroblasztokká</a:t>
            </a:r>
            <a:r>
              <a:rPr lang="hu-HU" dirty="0" smtClean="0">
                <a:solidFill>
                  <a:srgbClr val="FFFF99"/>
                </a:solidFill>
              </a:rPr>
              <a:t> differenciálódnak</a:t>
            </a:r>
            <a:endParaRPr lang="hu-HU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4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848600" cy="590867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FFFF66"/>
                </a:solidFill>
              </a:rPr>
              <a:t>Kupffer</a:t>
            </a:r>
            <a:r>
              <a:rPr lang="hu-HU" b="1" dirty="0">
                <a:solidFill>
                  <a:srgbClr val="FFFF66"/>
                </a:solidFill>
              </a:rPr>
              <a:t> </a:t>
            </a:r>
            <a:r>
              <a:rPr lang="hu-HU" b="1" dirty="0" err="1">
                <a:solidFill>
                  <a:srgbClr val="FFFF66"/>
                </a:solidFill>
              </a:rPr>
              <a:t>cells</a:t>
            </a:r>
            <a:r>
              <a:rPr lang="hu-HU" b="1" dirty="0">
                <a:solidFill>
                  <a:srgbClr val="FFFF66"/>
                </a:solidFill>
              </a:rPr>
              <a:t> </a:t>
            </a:r>
            <a:r>
              <a:rPr lang="hu-HU" b="1" dirty="0" smtClean="0">
                <a:solidFill>
                  <a:srgbClr val="FFFF66"/>
                </a:solidFill>
              </a:rPr>
              <a:t> </a:t>
            </a:r>
            <a:endParaRPr lang="hu-HU" dirty="0">
              <a:solidFill>
                <a:srgbClr val="FFFF66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835150" y="2708275"/>
            <a:ext cx="0" cy="4318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635375" y="1125538"/>
            <a:ext cx="0" cy="4318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4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424862" cy="64865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45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5111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FFFF66"/>
                </a:solidFill>
              </a:rPr>
              <a:t>Rácsrostok a májban (</a:t>
            </a:r>
            <a:r>
              <a:rPr lang="hu-HU" sz="2000" b="1" dirty="0" err="1" smtClean="0">
                <a:solidFill>
                  <a:srgbClr val="FFFF66"/>
                </a:solidFill>
              </a:rPr>
              <a:t>kollagen</a:t>
            </a:r>
            <a:r>
              <a:rPr lang="hu-HU" sz="2000" b="1" dirty="0" smtClean="0">
                <a:solidFill>
                  <a:srgbClr val="FFFF66"/>
                </a:solidFill>
              </a:rPr>
              <a:t> </a:t>
            </a:r>
            <a:r>
              <a:rPr lang="hu-HU" sz="2000" b="1" dirty="0">
                <a:solidFill>
                  <a:srgbClr val="FFFF66"/>
                </a:solidFill>
              </a:rPr>
              <a:t>III)</a:t>
            </a:r>
          </a:p>
        </p:txBody>
      </p:sp>
      <p:pic>
        <p:nvPicPr>
          <p:cNvPr id="10246" name="Picture 6" descr="MAJRACS20X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34325" cy="592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jsejtse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073900" cy="563721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6013" y="4652963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 dirty="0" err="1">
                <a:solidFill>
                  <a:srgbClr val="FF99CC"/>
                </a:solidFill>
              </a:rPr>
              <a:t>glycogen</a:t>
            </a:r>
            <a:endParaRPr lang="hu-HU" sz="1000" b="1" dirty="0">
              <a:solidFill>
                <a:srgbClr val="FF99CC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235825" y="5229225"/>
            <a:ext cx="93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/>
              <a:t>space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76375" y="2565400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dirty="0" err="1">
                <a:solidFill>
                  <a:srgbClr val="FF99CC"/>
                </a:solidFill>
              </a:rPr>
              <a:t>rER</a:t>
            </a:r>
            <a:endParaRPr lang="hu-HU" sz="1000" dirty="0">
              <a:solidFill>
                <a:srgbClr val="FF99CC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47813" y="188913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/>
              <a:t>A májsejt és környezetének sémás rajza</a:t>
            </a:r>
            <a:endParaRPr lang="hu-HU" b="1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5963" y="1268413"/>
            <a:ext cx="433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 dirty="0" err="1"/>
              <a:t>cell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40176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medicalhistology.us/twiki/pub/Main/ChapterThirteenSlides/b36b_pancreas_40x_label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078" y="2132856"/>
            <a:ext cx="45594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istology-world.com/photoalbum/albums/userpics/normal_pancreas3~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33" y="2132856"/>
            <a:ext cx="411474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27584" y="5589240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Langerhans</a:t>
            </a:r>
            <a:r>
              <a:rPr lang="hu-HU" dirty="0" smtClean="0"/>
              <a:t> szigetek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195736" y="3933056"/>
            <a:ext cx="72008" cy="1584176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619672" y="4149080"/>
            <a:ext cx="432048" cy="129614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embryology.med.unsw.edu.au/embryology/images/e/ea/Pancreas_histology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284" y="1772816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lassconnection.s3.amazonaws.com/20/flashcards/1746020/png/centro13483379721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9133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06888" y="2134394"/>
            <a:ext cx="1465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intercalaris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7848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accent1"/>
                </a:solidFill>
              </a:rPr>
              <a:t>Schematic drawings and microphotographs were taken from the following textbook:</a:t>
            </a:r>
          </a:p>
          <a:p>
            <a:pPr>
              <a:spcBef>
                <a:spcPct val="50000"/>
              </a:spcBef>
            </a:pPr>
            <a:endParaRPr lang="hu-HU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FFFF66"/>
                </a:solidFill>
              </a:rPr>
              <a:t>P. Röhlich (editor): Histology (in Hungarian), Semmelweis Budapest, 2006 </a:t>
            </a:r>
          </a:p>
        </p:txBody>
      </p:sp>
    </p:spTree>
    <p:extLst>
      <p:ext uri="{BB962C8B-B14F-4D97-AF65-F5344CB8AC3E}">
        <p14:creationId xmlns:p14="http://schemas.microsoft.com/office/powerpoint/2010/main" val="38837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/>
          </p:nvPr>
        </p:nvSpPr>
        <p:spPr>
          <a:xfrm>
            <a:off x="1100138" y="600075"/>
            <a:ext cx="78867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gyomor szövettana</a:t>
            </a:r>
          </a:p>
        </p:txBody>
      </p:sp>
      <p:pic>
        <p:nvPicPr>
          <p:cNvPr id="70659" name="Picture 5" descr="http://cnx.org/content/m46517/latest/2415_Histology_of_Stomach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2851150"/>
            <a:ext cx="75692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 bwMode="auto">
          <a:xfrm>
            <a:off x="6151563" y="2962275"/>
            <a:ext cx="1095375" cy="276225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 smtClean="0">
                <a:latin typeface="+mj-lt"/>
              </a:rPr>
              <a:t>fedősejt</a:t>
            </a:r>
            <a:endParaRPr lang="hu-HU" sz="1200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6429375" y="4610100"/>
            <a:ext cx="817563" cy="277813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>
                <a:latin typeface="+mn-lt"/>
              </a:rPr>
              <a:t>fősejt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5715000" y="5499100"/>
            <a:ext cx="1620838" cy="276225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 err="1">
                <a:latin typeface="+mn-lt"/>
              </a:rPr>
              <a:t>enteroendocrin</a:t>
            </a:r>
            <a:r>
              <a:rPr lang="hu-HU" sz="1200" dirty="0">
                <a:latin typeface="+mn-lt"/>
              </a:rPr>
              <a:t> sejt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6348413" y="4067175"/>
            <a:ext cx="942975" cy="276225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>
                <a:latin typeface="+mj-lt"/>
              </a:rPr>
              <a:t>mirigyek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2571750" y="5153025"/>
            <a:ext cx="781050" cy="276225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>
                <a:latin typeface="+mn-lt"/>
              </a:rPr>
              <a:t>ferde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2581275" y="5429250"/>
            <a:ext cx="781050" cy="277813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>
                <a:latin typeface="+mn-lt"/>
              </a:rPr>
              <a:t>körkörös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2543175" y="5737225"/>
            <a:ext cx="862013" cy="276225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1200" dirty="0">
                <a:latin typeface="+mn-lt"/>
              </a:rPr>
              <a:t>hosszanti</a:t>
            </a:r>
          </a:p>
        </p:txBody>
      </p:sp>
    </p:spTree>
    <p:extLst>
      <p:ext uri="{BB962C8B-B14F-4D97-AF65-F5344CB8AC3E}">
        <p14:creationId xmlns:p14="http://schemas.microsoft.com/office/powerpoint/2010/main" val="1433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 gyomor szöveti szerkezet</a:t>
            </a:r>
          </a:p>
        </p:txBody>
      </p:sp>
      <p:pic>
        <p:nvPicPr>
          <p:cNvPr id="7168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2343150"/>
            <a:ext cx="4556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762375" y="1600200"/>
            <a:ext cx="1133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0" dirty="0">
                <a:latin typeface="+mj-lt"/>
              </a:rPr>
              <a:t>t.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mucosa</a:t>
            </a:r>
            <a:endParaRPr lang="hu-HU" sz="1600" b="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71685" name="Egyenes összekötő 8"/>
          <p:cNvCxnSpPr>
            <a:cxnSpLocks noChangeShapeType="1"/>
          </p:cNvCxnSpPr>
          <p:nvPr/>
        </p:nvCxnSpPr>
        <p:spPr bwMode="auto">
          <a:xfrm flipH="1">
            <a:off x="3762375" y="1938338"/>
            <a:ext cx="209550" cy="4048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Egyenes összekötő 10"/>
          <p:cNvCxnSpPr>
            <a:cxnSpLocks noChangeShapeType="1"/>
          </p:cNvCxnSpPr>
          <p:nvPr/>
        </p:nvCxnSpPr>
        <p:spPr bwMode="auto">
          <a:xfrm>
            <a:off x="4514850" y="1938338"/>
            <a:ext cx="188913" cy="4048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zövegdoboz 17"/>
          <p:cNvSpPr txBox="1"/>
          <p:nvPr/>
        </p:nvSpPr>
        <p:spPr>
          <a:xfrm>
            <a:off x="2255839" y="1600200"/>
            <a:ext cx="1439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0" dirty="0">
                <a:latin typeface="+mj-lt"/>
              </a:rPr>
              <a:t>t</a:t>
            </a:r>
            <a:r>
              <a:rPr lang="hu-HU" sz="1600" b="0" dirty="0">
                <a:solidFill>
                  <a:srgbClr val="FFFF00"/>
                </a:solidFill>
                <a:latin typeface="+mj-lt"/>
              </a:rPr>
              <a:t>.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submucosa</a:t>
            </a:r>
            <a:endParaRPr lang="hu-HU" sz="1600" b="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71688" name="Egyenes összekötő 19"/>
          <p:cNvCxnSpPr>
            <a:cxnSpLocks noChangeShapeType="1"/>
          </p:cNvCxnSpPr>
          <p:nvPr/>
        </p:nvCxnSpPr>
        <p:spPr bwMode="auto">
          <a:xfrm flipH="1">
            <a:off x="2255838" y="1938338"/>
            <a:ext cx="363537" cy="4048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Egyenes összekötő 22"/>
          <p:cNvCxnSpPr>
            <a:cxnSpLocks noChangeShapeType="1"/>
          </p:cNvCxnSpPr>
          <p:nvPr/>
        </p:nvCxnSpPr>
        <p:spPr bwMode="auto">
          <a:xfrm>
            <a:off x="3371850" y="1938338"/>
            <a:ext cx="323850" cy="4048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90" name="Kép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8" y="2552700"/>
            <a:ext cx="40370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1" name="Egyenes összekötő nyíllal 26"/>
          <p:cNvCxnSpPr>
            <a:cxnSpLocks noChangeShapeType="1"/>
          </p:cNvCxnSpPr>
          <p:nvPr/>
        </p:nvCxnSpPr>
        <p:spPr bwMode="auto">
          <a:xfrm flipV="1">
            <a:off x="485775" y="5303838"/>
            <a:ext cx="1247775" cy="11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zövegdoboz 30"/>
          <p:cNvSpPr txBox="1"/>
          <p:nvPr/>
        </p:nvSpPr>
        <p:spPr>
          <a:xfrm>
            <a:off x="460375" y="4914900"/>
            <a:ext cx="15017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latin typeface="+mj-lt"/>
              </a:rPr>
              <a:t>t. </a:t>
            </a:r>
            <a:r>
              <a:rPr lang="hu-HU" sz="1600" dirty="0" err="1">
                <a:latin typeface="+mj-lt"/>
              </a:rPr>
              <a:t>muscularis</a:t>
            </a:r>
            <a:endParaRPr lang="hu-HU" sz="1600" dirty="0">
              <a:latin typeface="+mj-lt"/>
            </a:endParaRPr>
          </a:p>
        </p:txBody>
      </p:sp>
      <p:pic>
        <p:nvPicPr>
          <p:cNvPr id="71693" name="Kép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2343150"/>
            <a:ext cx="4556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4" name="Egyenes összekötő 33"/>
          <p:cNvCxnSpPr>
            <a:cxnSpLocks noChangeShapeType="1"/>
          </p:cNvCxnSpPr>
          <p:nvPr/>
        </p:nvCxnSpPr>
        <p:spPr bwMode="auto">
          <a:xfrm>
            <a:off x="333375" y="5848350"/>
            <a:ext cx="1266825" cy="95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zövegdoboz 35"/>
          <p:cNvSpPr txBox="1"/>
          <p:nvPr/>
        </p:nvSpPr>
        <p:spPr>
          <a:xfrm>
            <a:off x="403225" y="5507038"/>
            <a:ext cx="12731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latin typeface="+mj-lt"/>
              </a:rPr>
              <a:t>t. </a:t>
            </a:r>
            <a:r>
              <a:rPr lang="hu-HU" sz="1400" dirty="0" err="1">
                <a:latin typeface="+mj-lt"/>
              </a:rPr>
              <a:t>muscularis</a:t>
            </a:r>
            <a:endParaRPr lang="hu-HU" sz="1400" dirty="0">
              <a:latin typeface="+mj-lt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147638" y="1609725"/>
            <a:ext cx="11763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0" dirty="0">
                <a:latin typeface="+mj-lt"/>
              </a:rPr>
              <a:t>t</a:t>
            </a:r>
            <a:r>
              <a:rPr lang="hu-HU" sz="1600" b="0" dirty="0">
                <a:solidFill>
                  <a:srgbClr val="FFFF00"/>
                </a:solidFill>
                <a:latin typeface="+mj-lt"/>
              </a:rPr>
              <a:t>.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serosa</a:t>
            </a:r>
            <a:endParaRPr lang="hu-HU" sz="1600" b="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71697" name="Egyenes összekötő 37"/>
          <p:cNvCxnSpPr>
            <a:cxnSpLocks noChangeShapeType="1"/>
          </p:cNvCxnSpPr>
          <p:nvPr/>
        </p:nvCxnSpPr>
        <p:spPr bwMode="auto">
          <a:xfrm>
            <a:off x="460375" y="1922463"/>
            <a:ext cx="323850" cy="403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483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gyomor szöveti szerkezete</a:t>
            </a:r>
            <a:endParaRPr lang="hu-HU" dirty="0" smtClean="0">
              <a:solidFill>
                <a:srgbClr val="FFFF00"/>
              </a:solidFill>
            </a:endParaRPr>
          </a:p>
        </p:txBody>
      </p:sp>
      <p:pic>
        <p:nvPicPr>
          <p:cNvPr id="73731" name="Kép 3" descr="parietal ce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2513013"/>
            <a:ext cx="50466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35125"/>
            <a:ext cx="4038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3" name="Egyenes összekötő nyíllal 2"/>
          <p:cNvCxnSpPr>
            <a:cxnSpLocks noChangeShapeType="1"/>
          </p:cNvCxnSpPr>
          <p:nvPr/>
        </p:nvCxnSpPr>
        <p:spPr bwMode="auto">
          <a:xfrm flipH="1">
            <a:off x="885825" y="5265738"/>
            <a:ext cx="336550" cy="10572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4" name="Egyenes összekötő nyíllal 7"/>
          <p:cNvCxnSpPr>
            <a:cxnSpLocks noChangeShapeType="1"/>
          </p:cNvCxnSpPr>
          <p:nvPr/>
        </p:nvCxnSpPr>
        <p:spPr bwMode="auto">
          <a:xfrm flipH="1">
            <a:off x="1222375" y="5210175"/>
            <a:ext cx="412750" cy="11128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Egyenes összekötő nyíllal 12"/>
          <p:cNvCxnSpPr>
            <a:cxnSpLocks noChangeShapeType="1"/>
          </p:cNvCxnSpPr>
          <p:nvPr/>
        </p:nvCxnSpPr>
        <p:spPr bwMode="auto">
          <a:xfrm flipH="1">
            <a:off x="534988" y="4862513"/>
            <a:ext cx="458787" cy="1460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11"/>
          <p:cNvSpPr txBox="1"/>
          <p:nvPr/>
        </p:nvSpPr>
        <p:spPr>
          <a:xfrm>
            <a:off x="442913" y="6397625"/>
            <a:ext cx="904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FFFF00"/>
                </a:solidFill>
                <a:latin typeface="+mj-lt"/>
              </a:rPr>
              <a:t>fősejtek</a:t>
            </a:r>
          </a:p>
        </p:txBody>
      </p:sp>
      <p:cxnSp>
        <p:nvCxnSpPr>
          <p:cNvPr id="73737" name="Egyenes összekötő nyíllal 16"/>
          <p:cNvCxnSpPr>
            <a:cxnSpLocks noChangeShapeType="1"/>
          </p:cNvCxnSpPr>
          <p:nvPr/>
        </p:nvCxnSpPr>
        <p:spPr bwMode="auto">
          <a:xfrm>
            <a:off x="1741488" y="4379913"/>
            <a:ext cx="800100" cy="1857375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Egyenes összekötő nyíllal 19"/>
          <p:cNvCxnSpPr>
            <a:cxnSpLocks noChangeShapeType="1"/>
          </p:cNvCxnSpPr>
          <p:nvPr/>
        </p:nvCxnSpPr>
        <p:spPr bwMode="auto">
          <a:xfrm flipH="1">
            <a:off x="2800350" y="3956050"/>
            <a:ext cx="1127125" cy="2281238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9" name="Egyenes összekötő nyíllal 22"/>
          <p:cNvCxnSpPr>
            <a:cxnSpLocks noChangeShapeType="1"/>
          </p:cNvCxnSpPr>
          <p:nvPr/>
        </p:nvCxnSpPr>
        <p:spPr bwMode="auto">
          <a:xfrm>
            <a:off x="2589213" y="3538538"/>
            <a:ext cx="58737" cy="2698750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Szövegdoboz 21"/>
          <p:cNvSpPr txBox="1"/>
          <p:nvPr/>
        </p:nvSpPr>
        <p:spPr>
          <a:xfrm>
            <a:off x="2187575" y="6373813"/>
            <a:ext cx="17510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FFFF00"/>
                </a:solidFill>
                <a:latin typeface="+mn-lt"/>
              </a:rPr>
              <a:t>fedősejtek</a:t>
            </a:r>
          </a:p>
        </p:txBody>
      </p:sp>
    </p:spTree>
    <p:extLst>
      <p:ext uri="{BB962C8B-B14F-4D97-AF65-F5344CB8AC3E}">
        <p14:creationId xmlns:p14="http://schemas.microsoft.com/office/powerpoint/2010/main" val="765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 gyomor szöveti szerkezete</a:t>
            </a:r>
          </a:p>
        </p:txBody>
      </p:sp>
      <p:pic>
        <p:nvPicPr>
          <p:cNvPr id="74755" name="Picture 5" descr="stomach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1638300"/>
            <a:ext cx="790416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13075" y="6140450"/>
            <a:ext cx="2752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0" dirty="0">
                <a:solidFill>
                  <a:srgbClr val="FFFF00"/>
                </a:solidFill>
                <a:latin typeface="+mj-lt"/>
              </a:rPr>
              <a:t>fedősejtek EM kép</a:t>
            </a:r>
          </a:p>
        </p:txBody>
      </p:sp>
      <p:cxnSp>
        <p:nvCxnSpPr>
          <p:cNvPr id="74757" name="Egyenes összekötő nyíllal 3"/>
          <p:cNvCxnSpPr>
            <a:cxnSpLocks noChangeShapeType="1"/>
          </p:cNvCxnSpPr>
          <p:nvPr/>
        </p:nvCxnSpPr>
        <p:spPr bwMode="auto">
          <a:xfrm flipH="1">
            <a:off x="1155700" y="4649788"/>
            <a:ext cx="760413" cy="1327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zövegdoboz 5"/>
          <p:cNvSpPr txBox="1"/>
          <p:nvPr/>
        </p:nvSpPr>
        <p:spPr>
          <a:xfrm>
            <a:off x="241300" y="5976938"/>
            <a:ext cx="1595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b="0" dirty="0" err="1">
                <a:solidFill>
                  <a:srgbClr val="FFFF00"/>
                </a:solidFill>
                <a:latin typeface="+mj-lt"/>
              </a:rPr>
              <a:t>mitochondriumok</a:t>
            </a:r>
            <a:endParaRPr lang="hu-HU" sz="1400" b="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74759" name="Egyenes összekötő nyíllal 8"/>
          <p:cNvCxnSpPr>
            <a:cxnSpLocks noChangeShapeType="1"/>
          </p:cNvCxnSpPr>
          <p:nvPr/>
        </p:nvCxnSpPr>
        <p:spPr bwMode="auto">
          <a:xfrm>
            <a:off x="6389688" y="4762500"/>
            <a:ext cx="473075" cy="13684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11"/>
          <p:cNvSpPr txBox="1"/>
          <p:nvPr/>
        </p:nvSpPr>
        <p:spPr>
          <a:xfrm>
            <a:off x="5737225" y="6130925"/>
            <a:ext cx="3589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b="0" dirty="0" err="1">
                <a:solidFill>
                  <a:srgbClr val="FFFF00"/>
                </a:solidFill>
                <a:latin typeface="+mj-lt"/>
              </a:rPr>
              <a:t>intracelluláris</a:t>
            </a:r>
            <a:r>
              <a:rPr lang="hu-HU" sz="1400" b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sz="1400" b="0" dirty="0" err="1">
                <a:solidFill>
                  <a:srgbClr val="FFFF00"/>
                </a:solidFill>
                <a:latin typeface="+mj-lt"/>
              </a:rPr>
              <a:t>canaliculusok</a:t>
            </a:r>
            <a:r>
              <a:rPr lang="hu-HU" sz="1400" b="0" dirty="0">
                <a:solidFill>
                  <a:srgbClr val="FFFF00"/>
                </a:solidFill>
                <a:latin typeface="+mj-lt"/>
              </a:rPr>
              <a:t>+</a:t>
            </a:r>
            <a:r>
              <a:rPr lang="hu-HU" sz="1400" b="0" dirty="0" err="1">
                <a:solidFill>
                  <a:srgbClr val="FFFF00"/>
                </a:solidFill>
                <a:latin typeface="+mj-lt"/>
              </a:rPr>
              <a:t>mikrobolyhok</a:t>
            </a:r>
            <a:endParaRPr lang="hu-HU" sz="1400" b="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 gyomor szöveti szerkezete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98600" y="5445125"/>
            <a:ext cx="2755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0" dirty="0">
                <a:solidFill>
                  <a:srgbClr val="FFFF00"/>
                </a:solidFill>
                <a:latin typeface="+mj-lt"/>
              </a:rPr>
              <a:t>fősejtek: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pepszinogén</a:t>
            </a:r>
            <a:endParaRPr lang="hu-HU" sz="1600" b="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5780" name="Picture 3" descr="stomach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350" y="2166938"/>
            <a:ext cx="34528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0" descr="http://openi.nlm.nih.gov/imgs/512/35/3328736/3328736_acb-45-1-g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2409825"/>
            <a:ext cx="4476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 gyomor szöveti szerkezete</a:t>
            </a:r>
          </a:p>
        </p:txBody>
      </p:sp>
      <p:pic>
        <p:nvPicPr>
          <p:cNvPr id="76803" name="Picture 3" descr="stomac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752600"/>
            <a:ext cx="50419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4" name="Egyenes összekötő nyíllal 4"/>
          <p:cNvCxnSpPr>
            <a:cxnSpLocks noChangeShapeType="1"/>
          </p:cNvCxnSpPr>
          <p:nvPr/>
        </p:nvCxnSpPr>
        <p:spPr bwMode="auto">
          <a:xfrm flipH="1">
            <a:off x="1973263" y="4295775"/>
            <a:ext cx="625475" cy="14668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5" name="Egyenes összekötő nyíllal 6"/>
          <p:cNvCxnSpPr>
            <a:cxnSpLocks noChangeShapeType="1"/>
          </p:cNvCxnSpPr>
          <p:nvPr/>
        </p:nvCxnSpPr>
        <p:spPr bwMode="auto">
          <a:xfrm>
            <a:off x="1046163" y="3441700"/>
            <a:ext cx="758825" cy="2105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6" name="Egyenes összekötő nyíllal 10"/>
          <p:cNvCxnSpPr>
            <a:cxnSpLocks noChangeShapeType="1"/>
          </p:cNvCxnSpPr>
          <p:nvPr/>
        </p:nvCxnSpPr>
        <p:spPr bwMode="auto">
          <a:xfrm flipH="1">
            <a:off x="1889125" y="3754438"/>
            <a:ext cx="239713" cy="17922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zövegdoboz 14"/>
          <p:cNvSpPr txBox="1"/>
          <p:nvPr/>
        </p:nvSpPr>
        <p:spPr>
          <a:xfrm>
            <a:off x="588963" y="5895975"/>
            <a:ext cx="28940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800" b="0" dirty="0" err="1">
                <a:solidFill>
                  <a:srgbClr val="FFFF00"/>
                </a:solidFill>
                <a:latin typeface="+mj-lt"/>
              </a:rPr>
              <a:t>Enteroendocrin</a:t>
            </a:r>
            <a:r>
              <a:rPr lang="hu-HU" sz="1800" b="0" dirty="0">
                <a:solidFill>
                  <a:srgbClr val="FFFF00"/>
                </a:solidFill>
                <a:latin typeface="+mj-lt"/>
              </a:rPr>
              <a:t> sejtek</a:t>
            </a:r>
          </a:p>
        </p:txBody>
      </p:sp>
      <p:pic>
        <p:nvPicPr>
          <p:cNvPr id="76808" name="Picture 1028" descr="stomach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1631950"/>
            <a:ext cx="33639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9" name="Egyenes összekötő nyíllal 16"/>
          <p:cNvCxnSpPr>
            <a:cxnSpLocks noChangeShapeType="1"/>
          </p:cNvCxnSpPr>
          <p:nvPr/>
        </p:nvCxnSpPr>
        <p:spPr bwMode="auto">
          <a:xfrm flipH="1">
            <a:off x="6196013" y="4965700"/>
            <a:ext cx="51435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4367213" y="6413500"/>
            <a:ext cx="4776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denz</a:t>
            </a:r>
            <a:r>
              <a:rPr lang="hu-HU" sz="1600" b="0" dirty="0">
                <a:solidFill>
                  <a:srgbClr val="FFFF00"/>
                </a:solidFill>
                <a:latin typeface="+mj-lt"/>
              </a:rPr>
              <a:t> szekréciós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granulumok</a:t>
            </a:r>
            <a:r>
              <a:rPr lang="hu-HU" sz="1600" b="0" dirty="0">
                <a:solidFill>
                  <a:srgbClr val="FFFF00"/>
                </a:solidFill>
                <a:latin typeface="+mj-lt"/>
              </a:rPr>
              <a:t> a </a:t>
            </a:r>
            <a:r>
              <a:rPr lang="hu-HU" sz="1600" b="0" dirty="0" err="1">
                <a:solidFill>
                  <a:srgbClr val="FFFF00"/>
                </a:solidFill>
                <a:latin typeface="+mj-lt"/>
              </a:rPr>
              <a:t>bazális</a:t>
            </a:r>
            <a:r>
              <a:rPr lang="hu-HU" sz="1600" b="0" dirty="0">
                <a:solidFill>
                  <a:srgbClr val="FFFF00"/>
                </a:solidFill>
                <a:latin typeface="+mj-lt"/>
              </a:rPr>
              <a:t> citoplazmában</a:t>
            </a:r>
          </a:p>
        </p:txBody>
      </p:sp>
    </p:spTree>
    <p:extLst>
      <p:ext uri="{BB962C8B-B14F-4D97-AF65-F5344CB8AC3E}">
        <p14:creationId xmlns:p14="http://schemas.microsoft.com/office/powerpoint/2010/main" val="24018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</TotalTime>
  <Words>636</Words>
  <Application>Microsoft Office PowerPoint</Application>
  <PresentationFormat>Diavetítés a képernyőre (4:3 oldalarány)</PresentationFormat>
  <Paragraphs>218</Paragraphs>
  <Slides>39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Office-téma</vt:lpstr>
      <vt:lpstr>Az emésztőrendszer szövettana - ismétlés</vt:lpstr>
      <vt:lpstr>A bélcsatorna szöveti szerkezete</vt:lpstr>
      <vt:lpstr>Esophagus</vt:lpstr>
      <vt:lpstr>A gyomor szövettana</vt:lpstr>
      <vt:lpstr>A gyomor szöveti szerkezet</vt:lpstr>
      <vt:lpstr>A gyomor szöveti szerkezete</vt:lpstr>
      <vt:lpstr>A gyomor szöveti szerkezete</vt:lpstr>
      <vt:lpstr>A gyomor szöveti szerkezete</vt:lpstr>
      <vt:lpstr>A gyomor szöveti szerkezete</vt:lpstr>
      <vt:lpstr>PowerPoint-bemutató</vt:lpstr>
      <vt:lpstr>A bélcsatorna szöveti szerkezete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pancreas szöveti szerkezete</vt:lpstr>
      <vt:lpstr>A pancreas szöveti szerkezete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emésztőrendszer szövetana</dc:title>
  <dc:creator>kissa</dc:creator>
  <cp:lastModifiedBy>Gergely Cséplő</cp:lastModifiedBy>
  <cp:revision>25</cp:revision>
  <dcterms:created xsi:type="dcterms:W3CDTF">2014-04-07T14:07:48Z</dcterms:created>
  <dcterms:modified xsi:type="dcterms:W3CDTF">2019-05-10T08:26:33Z</dcterms:modified>
</cp:coreProperties>
</file>