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305" r:id="rId3"/>
    <p:sldId id="258" r:id="rId4"/>
    <p:sldId id="257" r:id="rId5"/>
    <p:sldId id="264" r:id="rId6"/>
    <p:sldId id="301" r:id="rId7"/>
    <p:sldId id="304" r:id="rId8"/>
    <p:sldId id="273" r:id="rId9"/>
    <p:sldId id="266" r:id="rId10"/>
    <p:sldId id="272" r:id="rId11"/>
    <p:sldId id="270" r:id="rId12"/>
    <p:sldId id="267" r:id="rId13"/>
    <p:sldId id="268" r:id="rId14"/>
    <p:sldId id="269" r:id="rId15"/>
    <p:sldId id="271" r:id="rId16"/>
    <p:sldId id="274" r:id="rId17"/>
    <p:sldId id="275" r:id="rId18"/>
    <p:sldId id="276" r:id="rId19"/>
    <p:sldId id="297" r:id="rId20"/>
    <p:sldId id="277" r:id="rId21"/>
    <p:sldId id="303" r:id="rId22"/>
    <p:sldId id="278" r:id="rId23"/>
    <p:sldId id="279" r:id="rId24"/>
    <p:sldId id="306" r:id="rId25"/>
    <p:sldId id="307" r:id="rId26"/>
    <p:sldId id="282" r:id="rId27"/>
    <p:sldId id="281" r:id="rId28"/>
    <p:sldId id="300" r:id="rId29"/>
    <p:sldId id="280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12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E045FE1-1A81-435A-9A8B-418112647E93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D8CD9-E449-4920-91C1-63BA8162ED24}" type="slidenum">
              <a:rPr lang="hu-HU"/>
              <a:pPr/>
              <a:t>1</a:t>
            </a:fld>
            <a:endParaRPr lang="hu-H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DBCDEBA-6A7E-4A3E-B9B5-59268D6DB2C7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C9976F-379F-41F1-8729-9D95AD4C699B}" type="slidenum">
              <a:rPr lang="hu-HU"/>
              <a:pPr/>
              <a:t>10</a:t>
            </a:fld>
            <a:endParaRPr lang="hu-H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F79EE-91A5-4E9C-92D9-FA70E784F2A8}" type="slidenum">
              <a:rPr lang="hu-HU"/>
              <a:pPr/>
              <a:t>11</a:t>
            </a:fld>
            <a:endParaRPr lang="hu-H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155DAD-2757-451F-A39F-4094A4F524D6}" type="slidenum">
              <a:rPr lang="hu-HU"/>
              <a:pPr/>
              <a:t>12</a:t>
            </a:fld>
            <a:endParaRPr lang="hu-HU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6262C9-45D3-4DE9-A443-25B6CE4FB9A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2B960A-70F2-4075-A757-6F9BDBD7726C}" type="slidenum">
              <a:rPr lang="hu-HU"/>
              <a:pPr/>
              <a:t>13</a:t>
            </a:fld>
            <a:endParaRPr lang="hu-H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A8C7B9-679F-49F7-A08D-03014ADAB297}" type="slidenum">
              <a:rPr lang="hu-HU"/>
              <a:pPr/>
              <a:t>14</a:t>
            </a:fld>
            <a:endParaRPr lang="hu-H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B6AF2-6838-4807-B2F9-F5EA61A98441}" type="slidenum">
              <a:rPr lang="hu-HU"/>
              <a:pPr/>
              <a:t>15</a:t>
            </a:fld>
            <a:endParaRPr lang="hu-H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EAED21-A7B4-451C-AA58-C86A1EFE83B7}" type="slidenum">
              <a:rPr lang="hu-HU"/>
              <a:pPr/>
              <a:t>16</a:t>
            </a:fld>
            <a:endParaRPr lang="hu-HU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0FBB58-9C2E-4FE3-9F2D-8E5386AA7AE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588D4B-F692-44C0-A0BA-3ADEA7BAA4B6}" type="slidenum">
              <a:rPr lang="hu-HU"/>
              <a:pPr/>
              <a:t>17</a:t>
            </a:fld>
            <a:endParaRPr lang="hu-HU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00EEEB7-2755-45AD-B23D-7DA89A0CF56F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209676-DA3B-451B-9F9D-275B54CB94AB}" type="slidenum">
              <a:rPr lang="hu-HU"/>
              <a:pPr/>
              <a:t>18</a:t>
            </a:fld>
            <a:endParaRPr lang="hu-H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70A5B1-D4B5-4F39-B605-278E895EE67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875C04-7462-461C-B8A1-207D04C65257}" type="slidenum">
              <a:rPr lang="hu-HU"/>
              <a:pPr/>
              <a:t>20</a:t>
            </a:fld>
            <a:endParaRPr lang="hu-HU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707C55-0349-441F-BA98-A6E50CA1A69C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6CD136-6A1C-4FA0-A314-5FE08DDDE2E0}" type="slidenum">
              <a:rPr lang="hu-HU" smtClean="0">
                <a:ea typeface="Microsoft YaHei" pitchFamily="32" charset="-122"/>
              </a:rPr>
              <a:pPr/>
              <a:t>2</a:t>
            </a:fld>
            <a:endParaRPr lang="hu-HU">
              <a:ea typeface="Microsoft YaHei" pitchFamily="32" charset="-122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451A84-914F-4DBC-B27A-CDF2EFA22D00}" type="slidenum">
              <a:rPr lang="hu-HU"/>
              <a:pPr/>
              <a:t>21</a:t>
            </a:fld>
            <a:endParaRPr lang="hu-HU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9D9BD2-4504-4193-962A-BA936E7CAA7F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F0A12A-EF44-4918-93CB-201FD3F821A9}" type="slidenum">
              <a:rPr lang="hu-HU"/>
              <a:pPr/>
              <a:t>22</a:t>
            </a:fld>
            <a:endParaRPr lang="hu-HU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9B979C-4A10-4790-9058-855CC556167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41BC03-6843-45B8-ABE8-4A16D322E993}" type="slidenum">
              <a:rPr lang="hu-HU"/>
              <a:pPr/>
              <a:t>23</a:t>
            </a:fld>
            <a:endParaRPr lang="hu-HU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9041D0F-FED8-43C2-A293-1473E49637B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9D0AF-74F9-4E55-BE03-22E484234DD7}" type="slidenum">
              <a:rPr lang="hu-HU"/>
              <a:pPr/>
              <a:t>24</a:t>
            </a:fld>
            <a:endParaRPr lang="hu-H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D06666-5175-4F7C-A77D-96E42EA1D0FD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9D0AF-74F9-4E55-BE03-22E484234DD7}" type="slidenum">
              <a:rPr lang="hu-HU"/>
              <a:pPr/>
              <a:t>25</a:t>
            </a:fld>
            <a:endParaRPr lang="hu-H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D06666-5175-4F7C-A77D-96E42EA1D0FD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EA3BD7-9C94-4B5A-83C9-16DE8BE81283}" type="slidenum">
              <a:rPr lang="hu-HU"/>
              <a:pPr/>
              <a:t>26</a:t>
            </a:fld>
            <a:endParaRPr lang="hu-HU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F459FD-5FD3-4192-8190-AA76112A1C3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8A2BCD-0AF4-45DC-90C1-11A94FEDD89A}" type="slidenum">
              <a:rPr lang="hu-HU"/>
              <a:pPr/>
              <a:t>27</a:t>
            </a:fld>
            <a:endParaRPr lang="hu-HU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6CBA7A-8294-4EE9-89B6-7853C70E002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8A2BCD-0AF4-45DC-90C1-11A94FEDD89A}" type="slidenum">
              <a:rPr lang="hu-HU"/>
              <a:pPr/>
              <a:t>28</a:t>
            </a:fld>
            <a:endParaRPr lang="hu-HU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6CBA7A-8294-4EE9-89B6-7853C70E002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9D0AF-74F9-4E55-BE03-22E484234DD7}" type="slidenum">
              <a:rPr lang="hu-HU"/>
              <a:pPr/>
              <a:t>29</a:t>
            </a:fld>
            <a:endParaRPr lang="hu-H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D06666-5175-4F7C-A77D-96E42EA1D0FD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03216-1E3D-426A-B49E-F6BCB005E25C}" type="slidenum">
              <a:rPr lang="hu-HU"/>
              <a:pPr/>
              <a:t>30</a:t>
            </a:fld>
            <a:endParaRPr lang="hu-HU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773622-6CD2-460C-AB00-4A64A75F204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A91254-102E-41D6-963D-2550D91C18B9}" type="slidenum">
              <a:rPr lang="hu-HU"/>
              <a:pPr/>
              <a:t>3</a:t>
            </a:fld>
            <a:endParaRPr lang="hu-HU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89CAFB-0CD3-4D74-9587-8630DC506E28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E496BE-272C-4747-B723-ADA4D649886B}" type="slidenum">
              <a:rPr lang="hu-HU"/>
              <a:pPr/>
              <a:t>31</a:t>
            </a:fld>
            <a:endParaRPr lang="hu-HU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9DC768-7F51-419C-9FB0-1EE2C5CFC38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7A5EC6-ABCE-43A8-A019-4DE810D3341C}" type="slidenum">
              <a:rPr lang="hu-HU"/>
              <a:pPr/>
              <a:t>32</a:t>
            </a:fld>
            <a:endParaRPr lang="hu-HU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F98A3A-F38E-4B34-8A64-C51CB64508C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694111-5010-4829-BBFF-5B7228232058}" type="slidenum">
              <a:rPr lang="hu-HU"/>
              <a:pPr/>
              <a:t>33</a:t>
            </a:fld>
            <a:endParaRPr lang="hu-HU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A2B203-CBD2-456A-86B1-F68446A20A3F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FEDF73-D55A-4CAB-806C-098FAE9EA168}" type="slidenum">
              <a:rPr lang="hu-HU"/>
              <a:pPr/>
              <a:t>34</a:t>
            </a:fld>
            <a:endParaRPr lang="hu-HU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4ACCF1-AC83-4513-98CA-10BE8A3D1788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8C244-938D-4C4E-A0D6-EDCAC6A45C5A}" type="slidenum">
              <a:rPr lang="hu-HU"/>
              <a:pPr/>
              <a:t>35</a:t>
            </a:fld>
            <a:endParaRPr lang="hu-HU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5FB940-7FB8-4414-A6B6-59EEAB4F719A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492C80-8E63-43CE-B586-AA14723765C3}" type="slidenum">
              <a:rPr lang="hu-HU"/>
              <a:pPr/>
              <a:t>36</a:t>
            </a:fld>
            <a:endParaRPr lang="hu-HU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2746CC-7495-421D-8507-437EDFA6D73A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436466-89AC-4C9C-AFC8-F166FFFAA240}" type="slidenum">
              <a:rPr lang="hu-HU"/>
              <a:pPr/>
              <a:t>37</a:t>
            </a:fld>
            <a:endParaRPr lang="hu-HU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593151-7823-4580-93B6-C8529677A641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1F38C5-BCDF-4C64-8805-D376D0ED80AB}" type="slidenum">
              <a:rPr lang="hu-HU"/>
              <a:pPr/>
              <a:t>38</a:t>
            </a:fld>
            <a:endParaRPr lang="hu-HU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76AC0A-D377-4C6C-B282-7D1C536114ED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3252A8-1A9A-475C-862D-A993D968A8D4}" type="slidenum">
              <a:rPr lang="hu-HU"/>
              <a:pPr/>
              <a:t>39</a:t>
            </a:fld>
            <a:endParaRPr lang="hu-HU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1FD307-8AA6-4289-8E2A-B0B11667137C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E9FD-5D56-4B77-B219-1B338D5A7EE5}" type="slidenum">
              <a:rPr lang="hu-HU"/>
              <a:pPr/>
              <a:t>40</a:t>
            </a:fld>
            <a:endParaRPr lang="hu-HU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58BDA8B-C477-440B-9D4D-135C68D18A0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BEB542-1CEE-4A3D-A033-41765FE2344C}" type="slidenum">
              <a:rPr lang="hu-HU"/>
              <a:pPr/>
              <a:t>4</a:t>
            </a:fld>
            <a:endParaRPr lang="hu-H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11E77-44E2-48C1-8E80-30F637A7F67A}" type="slidenum">
              <a:rPr lang="hu-HU"/>
              <a:pPr/>
              <a:t>5</a:t>
            </a:fld>
            <a:endParaRPr lang="hu-H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A814CA-EA1F-4E12-BE08-E6860536BD6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451A84-914F-4DBC-B27A-CDF2EFA22D00}" type="slidenum">
              <a:rPr lang="hu-HU"/>
              <a:pPr/>
              <a:t>6</a:t>
            </a:fld>
            <a:endParaRPr lang="hu-HU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9D9BD2-4504-4193-962A-BA936E7CAA7F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F0A12A-EF44-4918-93CB-201FD3F821A9}" type="slidenum">
              <a:rPr lang="hu-HU"/>
              <a:pPr/>
              <a:t>7</a:t>
            </a:fld>
            <a:endParaRPr lang="hu-HU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9B979C-4A10-4790-9058-855CC556167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54A636-F828-47BA-ABB9-B163414AC1F4}" type="slidenum">
              <a:rPr lang="hu-HU"/>
              <a:pPr/>
              <a:t>8</a:t>
            </a:fld>
            <a:endParaRPr lang="hu-HU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DF13EA3-254E-475A-A847-5CEBAD633C32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D82A1A-77BC-4D96-899B-7666FE55EF3B}" type="slidenum">
              <a:rPr lang="hu-HU"/>
              <a:pPr/>
              <a:t>9</a:t>
            </a:fld>
            <a:endParaRPr lang="hu-HU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E8735BC-469A-48F1-84AE-83C76422E0AB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691653-5337-4953-BA00-EF7C3D208A7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6A94E5-AD18-43F5-B031-28833E1B65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8C35F4-7E43-4A2F-8CDB-89D9068ED9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D92EB4-6702-4C16-B000-324BDFB98C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445514-2E98-4DB1-9BE0-8BAFC94ADA1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09DABA-C6D4-4A69-9814-FF59F3EBCC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673A5E-E9C1-45C0-BD7B-3F6437C24D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7713FC-6FAB-4040-8897-9706BE486D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F37F94-97DC-445D-9F92-36182BB975D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1D4707-154C-4AF5-B47A-5973F4BEC8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5DA7A9-DB4E-4522-A00A-ABFC376B27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Címszöveg formátumának szerkesztése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Vázlatszöveg formátumának szerkesztése</a:t>
            </a:r>
          </a:p>
          <a:p>
            <a:pPr lvl="1"/>
            <a:r>
              <a:rPr lang="en-GB"/>
              <a:t>Második vázlatszint</a:t>
            </a:r>
          </a:p>
          <a:p>
            <a:pPr lvl="2"/>
            <a:r>
              <a:rPr lang="en-GB"/>
              <a:t>Harmadik vázlatszint</a:t>
            </a:r>
          </a:p>
          <a:p>
            <a:pPr lvl="3"/>
            <a:r>
              <a:rPr lang="en-GB"/>
              <a:t>Negyedik vázlatszint</a:t>
            </a:r>
          </a:p>
          <a:p>
            <a:pPr lvl="4"/>
            <a:r>
              <a:rPr lang="en-GB"/>
              <a:t>Ötödik vázlatszint</a:t>
            </a:r>
          </a:p>
          <a:p>
            <a:pPr lvl="4"/>
            <a:r>
              <a:rPr lang="en-GB"/>
              <a:t>Hatodik vázlatszint</a:t>
            </a:r>
          </a:p>
          <a:p>
            <a:pPr lvl="4"/>
            <a:r>
              <a:rPr lang="en-GB"/>
              <a:t>Hetedik vázlatszint</a:t>
            </a:r>
          </a:p>
          <a:p>
            <a:pPr lvl="4"/>
            <a:r>
              <a:rPr lang="en-GB"/>
              <a:t>Nyolcadik vázlatszint</a:t>
            </a:r>
          </a:p>
          <a:p>
            <a:pPr lvl="4"/>
            <a:r>
              <a:rPr lang="en-GB"/>
              <a:t>Kilencedik vázlatszint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095D3D8-983F-4BC0-BFE5-583F167DEA7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6842" y="1565259"/>
            <a:ext cx="9070975" cy="3159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hu-HU" sz="4000" b="1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2. Az Izgalom Biológiája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és az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Önkísérletes Élettan </a:t>
            </a:r>
            <a:br>
              <a:rPr lang="hu-HU" sz="4800" b="1" dirty="0">
                <a:solidFill>
                  <a:srgbClr val="FFFFFF"/>
                </a:solidFill>
              </a:rPr>
            </a:br>
            <a:endParaRPr lang="hu-HU" sz="2800" b="1" dirty="0">
              <a:solidFill>
                <a:srgbClr val="7878D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1288" y="5994415"/>
            <a:ext cx="76438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 dirty="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sz="2400" dirty="0">
                <a:solidFill>
                  <a:srgbClr val="B3A2C7"/>
                </a:solidFill>
                <a:latin typeface="Calibri" charset="0"/>
              </a:rPr>
              <a:t>2019. 02. 14. előadó: dr. Kováts Dea Judit</a:t>
            </a:r>
            <a:br>
              <a:rPr lang="hu-HU" sz="2400" dirty="0">
                <a:solidFill>
                  <a:srgbClr val="B3A2C7"/>
                </a:solidFill>
                <a:latin typeface="Calibri" charset="0"/>
              </a:rPr>
            </a:br>
            <a:br>
              <a:rPr lang="hu-HU" dirty="0">
                <a:solidFill>
                  <a:srgbClr val="000000"/>
                </a:solidFill>
                <a:latin typeface="Calibri" charset="0"/>
              </a:rPr>
            </a:br>
            <a:endParaRPr lang="hu-HU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22" y="0"/>
            <a:ext cx="7492116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TEST: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2. ZSEBLÁMPA - GYAKORLAT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8313" y="1851025"/>
            <a:ext cx="4714875" cy="554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Fej/Nyak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Hát/Vállak/Lapockák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Bordakosár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Hasizmok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Csípő/Gátizom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Térd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Boka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Talp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565275"/>
            <a:ext cx="4140200" cy="532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>
                <a:solidFill>
                  <a:srgbClr val="FFFFFF"/>
                </a:solidFill>
              </a:rPr>
              <a:t>Helyes testtartás - tartáshibák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4552950"/>
            <a:ext cx="4500563" cy="300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1565275"/>
            <a:ext cx="9644062" cy="300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4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85950" y="685800"/>
            <a:ext cx="6627813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 b="1">
                <a:solidFill>
                  <a:srgbClr val="FFFEFF"/>
                </a:solidFill>
                <a:latin typeface="Arial Bold" charset="0"/>
              </a:rPr>
              <a:t>HELYES-HELYTELEN TARTÁS</a:t>
            </a:r>
          </a:p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32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44500" y="7064375"/>
            <a:ext cx="309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www.forrojoga.hu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03863" y="7064375"/>
            <a:ext cx="39354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dea.kovats@gmail.com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4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44538" y="546100"/>
            <a:ext cx="9109075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 b="1">
                <a:solidFill>
                  <a:srgbClr val="FFFEFF"/>
                </a:solidFill>
                <a:latin typeface="Arial Bold" charset="0"/>
              </a:rPr>
              <a:t>HELYES-HELYTELEN ÁLLÓ, ÜLŐPOZÍCIÓ</a:t>
            </a:r>
          </a:p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32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0025" y="1193800"/>
            <a:ext cx="5008563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25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b="1">
                <a:solidFill>
                  <a:srgbClr val="FFFEFF"/>
                </a:solidFill>
                <a:latin typeface="Arial Bold" charset="0"/>
              </a:rPr>
              <a:t>forrás:http://blog.xfree.hu/myblog.tvn?SID=&amp;pid=73677&amp;n=schuro</a:t>
            </a:r>
          </a:p>
          <a:p>
            <a:pPr>
              <a:lnSpc>
                <a:spcPts val="125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11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4500" y="7064375"/>
            <a:ext cx="309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www.forrojoga.hu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503863" y="7064375"/>
            <a:ext cx="39354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dea.kovats@gmail.com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Helyes munkapozíciók – ülő, álló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313" y="1565275"/>
            <a:ext cx="7000875" cy="542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A tartáshibák okai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650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Kevés testhasználat, mozgás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Gyakorlati működési ismereteinek hiánya 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Helytelen minták beépülése öntudatlanul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Gyenge test-tudat kapcsolat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 marL="425450" indent="-320675" algn="ctr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4000" b="1">
                <a:solidFill>
                  <a:srgbClr val="000000"/>
                </a:solidFill>
              </a:rPr>
              <a:t>Következmény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Mire elromlik, nem tudod megjavítani: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A SAJÁTODÉT...ÉS MÁSÉT?...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A tartáshibák következményei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1744663"/>
            <a:ext cx="9070975" cy="581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Láb ízületeinek kopása  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Deréktáji, nyaki feszültségek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Lógó gátizom, lógó has: sérv-problémák 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Leromló légzésfunkciók:</a:t>
            </a: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csökkent tüdőkapacitás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Rossz keringés: letapadások az érfalakon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Emésztés, bélrendszer akadályozott működése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Hormonháztartás egyensúlyának felborulása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Lassú regeneráció, visszatérő, súlyosbodó panaszok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179388"/>
            <a:ext cx="10080625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1680" rIns="0" bIns="0"/>
          <a:lstStyle/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br>
              <a:rPr lang="hu-HU" sz="3600">
                <a:solidFill>
                  <a:srgbClr val="000000"/>
                </a:solidFill>
              </a:rPr>
            </a:br>
            <a:r>
              <a:rPr lang="hu-HU" sz="4000" b="1">
                <a:solidFill>
                  <a:srgbClr val="FFFFFF"/>
                </a:solidFill>
              </a:rPr>
              <a:t>„Semelyik problémát nem tudjuk megoldani </a:t>
            </a:r>
            <a:br>
              <a:rPr lang="hu-HU" sz="4000" b="1">
                <a:solidFill>
                  <a:srgbClr val="FFFFFF"/>
                </a:solidFill>
              </a:rPr>
            </a:br>
            <a:r>
              <a:rPr lang="hu-HU" sz="4000" b="1">
                <a:solidFill>
                  <a:srgbClr val="FFFFFF"/>
                </a:solidFill>
              </a:rPr>
              <a:t>a tudatosság azon szintjén, </a:t>
            </a:r>
            <a:br>
              <a:rPr lang="hu-HU" sz="4000" b="1">
                <a:solidFill>
                  <a:srgbClr val="FFFFFF"/>
                </a:solidFill>
              </a:rPr>
            </a:br>
            <a:r>
              <a:rPr lang="hu-HU" sz="4000" b="1">
                <a:solidFill>
                  <a:srgbClr val="FFFFFF"/>
                </a:solidFill>
              </a:rPr>
              <a:t>amelyiken az keletkezett”</a:t>
            </a:r>
          </a:p>
          <a:p>
            <a:pPr marL="342900" indent="-339725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200">
                <a:solidFill>
                  <a:srgbClr val="FFFFFF"/>
                </a:solidFill>
              </a:rPr>
              <a:t>                                                             /Einstein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3565525"/>
            <a:ext cx="9826625" cy="525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br>
              <a:rPr lang="hu-HU" sz="32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FFFFFF"/>
                </a:solidFill>
              </a:rPr>
              <a:t>A tartáshibákat sem lehet megoldani</a:t>
            </a:r>
            <a:br>
              <a:rPr lang="hu-HU" sz="2800">
                <a:solidFill>
                  <a:srgbClr val="FFFFFF"/>
                </a:solidFill>
              </a:rPr>
            </a:br>
            <a:r>
              <a:rPr lang="hu-HU" sz="2800">
                <a:solidFill>
                  <a:srgbClr val="FFFFFF"/>
                </a:solidFill>
              </a:rPr>
              <a:t>ugyanazzal a viselkedéssel és gondolkodással, </a:t>
            </a:r>
            <a:br>
              <a:rPr lang="hu-HU" sz="2800">
                <a:solidFill>
                  <a:srgbClr val="FFFFFF"/>
                </a:solidFill>
              </a:rPr>
            </a:br>
            <a:r>
              <a:rPr lang="hu-HU" sz="2800">
                <a:solidFill>
                  <a:srgbClr val="FFFFFF"/>
                </a:solidFill>
              </a:rPr>
              <a:t>ahogy keletkeznek!!!</a:t>
            </a:r>
            <a:br>
              <a:rPr lang="hu-HU" sz="2800">
                <a:solidFill>
                  <a:srgbClr val="FFFFFF"/>
                </a:solidFill>
              </a:rPr>
            </a:br>
            <a:r>
              <a:rPr lang="hu-HU" sz="2800">
                <a:solidFill>
                  <a:srgbClr val="FFFFFF"/>
                </a:solidFill>
              </a:rPr>
              <a:t>Minél több időt töltünk így (helytelen testtartásban), </a:t>
            </a:r>
            <a:br>
              <a:rPr lang="hu-HU" sz="2800">
                <a:solidFill>
                  <a:srgbClr val="FFFFFF"/>
                </a:solidFill>
              </a:rPr>
            </a:br>
            <a:r>
              <a:rPr lang="hu-HU" sz="2800">
                <a:solidFill>
                  <a:srgbClr val="FFFFFF"/>
                </a:solidFill>
              </a:rPr>
              <a:t>annál hatékonyabb módszerre van szükség az egészség helyreállítására.</a:t>
            </a:r>
            <a:br>
              <a:rPr lang="hu-HU" sz="2800">
                <a:solidFill>
                  <a:srgbClr val="FFFFFF"/>
                </a:solidFill>
              </a:rPr>
            </a:br>
            <a:endParaRPr lang="hu-HU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TEST: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3. ÁLLÓ - GYAKORLAT</a:t>
            </a:r>
          </a:p>
        </p:txBody>
      </p:sp>
      <p:pic>
        <p:nvPicPr>
          <p:cNvPr id="3074" name="Picture 2" descr="C:\Users\Dell\Desktop\2019SOTE\img-1_iyeng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594" y="1636697"/>
            <a:ext cx="2714644" cy="5343562"/>
          </a:xfrm>
          <a:prstGeom prst="rect">
            <a:avLst/>
          </a:prstGeom>
          <a:noFill/>
        </p:spPr>
      </p:pic>
      <p:pic>
        <p:nvPicPr>
          <p:cNvPr id="3075" name="Picture 3" descr="C:\Users\Dell\Desktop\2019SOTE\Tadasana-Alignment-1024x10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18" y="1636697"/>
            <a:ext cx="5065722" cy="506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3775" y="157493"/>
            <a:ext cx="9072563" cy="125994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</a:tabLst>
            </a:pPr>
            <a:r>
              <a:rPr lang="hu-HU" sz="4000" dirty="0">
                <a:solidFill>
                  <a:srgbClr val="FFFFFF"/>
                </a:solidFill>
              </a:rPr>
              <a:t>8as RENDSZERE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15020" y="1889919"/>
            <a:ext cx="9508340" cy="412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2634" rIns="89991" bIns="44996"/>
          <a:lstStyle/>
          <a:p>
            <a:pPr>
              <a:spcBef>
                <a:spcPts val="1199"/>
              </a:spcBef>
              <a:spcAft>
                <a:spcPts val="1006"/>
              </a:spcAft>
              <a:buClrTx/>
              <a:tabLst>
                <a:tab pos="0" algn="l"/>
                <a:tab pos="446225" algn="l"/>
                <a:tab pos="895949" algn="l"/>
                <a:tab pos="1345675" algn="l"/>
                <a:tab pos="1793649" algn="l"/>
                <a:tab pos="2243373" algn="l"/>
                <a:tab pos="2693099" algn="l"/>
                <a:tab pos="3142823" algn="l"/>
                <a:tab pos="3590797" algn="l"/>
                <a:tab pos="4040523" algn="l"/>
                <a:tab pos="4490247" algn="l"/>
                <a:tab pos="4938221" algn="l"/>
                <a:tab pos="5387946" algn="l"/>
                <a:tab pos="5837671" algn="l"/>
                <a:tab pos="6287396" algn="l"/>
                <a:tab pos="6735370" algn="l"/>
                <a:tab pos="7185095" algn="l"/>
                <a:tab pos="7634820" algn="l"/>
                <a:tab pos="8082794" algn="l"/>
                <a:tab pos="8532518" algn="l"/>
                <a:tab pos="8982244" algn="l"/>
                <a:tab pos="9409220" algn="l"/>
              </a:tabLst>
            </a:pPr>
            <a:endParaRPr lang="hu-HU" sz="2600" dirty="0">
              <a:solidFill>
                <a:srgbClr val="000000"/>
              </a:solidFill>
            </a:endParaRPr>
          </a:p>
          <a:p>
            <a:pPr>
              <a:spcBef>
                <a:spcPts val="1199"/>
              </a:spcBef>
              <a:spcAft>
                <a:spcPts val="1006"/>
              </a:spcAft>
              <a:buClrTx/>
              <a:tabLst>
                <a:tab pos="0" algn="l"/>
                <a:tab pos="446225" algn="l"/>
                <a:tab pos="895949" algn="l"/>
                <a:tab pos="1345675" algn="l"/>
                <a:tab pos="1793649" algn="l"/>
                <a:tab pos="2243373" algn="l"/>
                <a:tab pos="2693099" algn="l"/>
                <a:tab pos="3142823" algn="l"/>
                <a:tab pos="3590797" algn="l"/>
                <a:tab pos="4040523" algn="l"/>
                <a:tab pos="4490247" algn="l"/>
                <a:tab pos="4938221" algn="l"/>
                <a:tab pos="5387946" algn="l"/>
                <a:tab pos="5837671" algn="l"/>
                <a:tab pos="6287396" algn="l"/>
                <a:tab pos="6735370" algn="l"/>
                <a:tab pos="7185095" algn="l"/>
                <a:tab pos="7634820" algn="l"/>
                <a:tab pos="8082794" algn="l"/>
                <a:tab pos="8532518" algn="l"/>
                <a:tab pos="8982244" algn="l"/>
                <a:tab pos="9409220" algn="l"/>
              </a:tabLst>
            </a:pPr>
            <a:endParaRPr lang="hu-HU" sz="1000" dirty="0">
              <a:solidFill>
                <a:srgbClr val="000000"/>
              </a:solidFill>
            </a:endParaRPr>
          </a:p>
          <a:p>
            <a:pPr>
              <a:spcBef>
                <a:spcPts val="1199"/>
              </a:spcBef>
              <a:spcAft>
                <a:spcPts val="1006"/>
              </a:spcAft>
              <a:buClrTx/>
              <a:tabLst>
                <a:tab pos="0" algn="l"/>
                <a:tab pos="446225" algn="l"/>
                <a:tab pos="895949" algn="l"/>
                <a:tab pos="1345675" algn="l"/>
                <a:tab pos="1793649" algn="l"/>
                <a:tab pos="2243373" algn="l"/>
                <a:tab pos="2693099" algn="l"/>
                <a:tab pos="3142823" algn="l"/>
                <a:tab pos="3590797" algn="l"/>
                <a:tab pos="4040523" algn="l"/>
                <a:tab pos="4490247" algn="l"/>
                <a:tab pos="4938221" algn="l"/>
                <a:tab pos="5387946" algn="l"/>
                <a:tab pos="5837671" algn="l"/>
                <a:tab pos="6287396" algn="l"/>
                <a:tab pos="6735370" algn="l"/>
                <a:tab pos="7185095" algn="l"/>
                <a:tab pos="7634820" algn="l"/>
                <a:tab pos="8082794" algn="l"/>
                <a:tab pos="8532518" algn="l"/>
                <a:tab pos="8982244" algn="l"/>
                <a:tab pos="9409220" algn="l"/>
              </a:tabLst>
            </a:pPr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82012" y="1779674"/>
            <a:ext cx="4714792" cy="498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77" rIns="0" bIns="0"/>
          <a:lstStyle/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Yama</a:t>
            </a:r>
            <a:r>
              <a:rPr lang="hu-HU" sz="3200" dirty="0">
                <a:solidFill>
                  <a:srgbClr val="000000"/>
                </a:solidFill>
              </a:rPr>
              <a:t>/</a:t>
            </a:r>
            <a:r>
              <a:rPr lang="hu-HU" sz="3200" dirty="0" err="1">
                <a:solidFill>
                  <a:srgbClr val="000000"/>
                </a:solidFill>
              </a:rPr>
              <a:t>Jama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kerülendő</a:t>
            </a:r>
          </a:p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Niyama</a:t>
            </a:r>
            <a:r>
              <a:rPr lang="hu-HU" sz="3200" dirty="0">
                <a:solidFill>
                  <a:srgbClr val="000000"/>
                </a:solidFill>
              </a:rPr>
              <a:t>/</a:t>
            </a:r>
            <a:r>
              <a:rPr lang="hu-HU" sz="3200" dirty="0" err="1">
                <a:solidFill>
                  <a:srgbClr val="000000"/>
                </a:solidFill>
              </a:rPr>
              <a:t>Nijama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követendő</a:t>
            </a:r>
          </a:p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b="1" dirty="0" err="1">
                <a:solidFill>
                  <a:srgbClr val="000000"/>
                </a:solidFill>
              </a:rPr>
              <a:t>Asana</a:t>
            </a:r>
            <a:r>
              <a:rPr lang="hu-HU" sz="3200" b="1" dirty="0">
                <a:solidFill>
                  <a:srgbClr val="000000"/>
                </a:solidFill>
              </a:rPr>
              <a:t>/</a:t>
            </a:r>
            <a:r>
              <a:rPr lang="hu-HU" sz="3200" b="1" dirty="0" err="1">
                <a:solidFill>
                  <a:srgbClr val="000000"/>
                </a:solidFill>
              </a:rPr>
              <a:t>Ászana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testtartás</a:t>
            </a:r>
          </a:p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Pranayama</a:t>
            </a:r>
            <a:r>
              <a:rPr lang="hu-HU" sz="3200" dirty="0">
                <a:solidFill>
                  <a:srgbClr val="000000"/>
                </a:solidFill>
              </a:rPr>
              <a:t>/</a:t>
            </a:r>
            <a:r>
              <a:rPr lang="hu-HU" sz="3200" dirty="0" err="1">
                <a:solidFill>
                  <a:srgbClr val="000000"/>
                </a:solidFill>
              </a:rPr>
              <a:t>Pránájáma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életáram ellenőrzése</a:t>
            </a:r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5621349" y="1811173"/>
            <a:ext cx="4459276" cy="498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77" rIns="0" bIns="0"/>
          <a:lstStyle/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Pratyahara</a:t>
            </a:r>
            <a:r>
              <a:rPr lang="hu-HU" sz="3200" dirty="0">
                <a:solidFill>
                  <a:srgbClr val="000000"/>
                </a:solidFill>
              </a:rPr>
              <a:t>/</a:t>
            </a:r>
            <a:r>
              <a:rPr lang="hu-HU" sz="3200" dirty="0" err="1">
                <a:solidFill>
                  <a:srgbClr val="000000"/>
                </a:solidFill>
              </a:rPr>
              <a:t>Pratjáhára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önmegfigyelés</a:t>
            </a:r>
          </a:p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Dharana</a:t>
            </a:r>
            <a:r>
              <a:rPr lang="hu-HU" sz="3200" dirty="0">
                <a:solidFill>
                  <a:srgbClr val="000000"/>
                </a:solidFill>
              </a:rPr>
              <a:t>/</a:t>
            </a:r>
            <a:r>
              <a:rPr lang="hu-HU" sz="3200" dirty="0" err="1">
                <a:solidFill>
                  <a:srgbClr val="000000"/>
                </a:solidFill>
              </a:rPr>
              <a:t>Dháraná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összpontosítás</a:t>
            </a:r>
          </a:p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Dhyana</a:t>
            </a:r>
            <a:r>
              <a:rPr lang="hu-HU" sz="3200" dirty="0">
                <a:solidFill>
                  <a:srgbClr val="000000"/>
                </a:solidFill>
              </a:rPr>
              <a:t>/</a:t>
            </a:r>
            <a:r>
              <a:rPr lang="hu-HU" sz="3200" dirty="0" err="1">
                <a:solidFill>
                  <a:srgbClr val="000000"/>
                </a:solidFill>
              </a:rPr>
              <a:t>Dhjána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elmélyedő szemlélet</a:t>
            </a:r>
          </a:p>
          <a:p>
            <a:pPr marL="341231" indent="-341231">
              <a:spcAft>
                <a:spcPts val="1420"/>
              </a:spcAft>
              <a:buFont typeface="Times New Roman" pitchFamily="16" charset="0"/>
              <a:buChar char="•"/>
              <a:tabLst>
                <a:tab pos="444475" algn="l"/>
                <a:tab pos="894200" algn="l"/>
                <a:tab pos="1343924" algn="l"/>
                <a:tab pos="1793649" algn="l"/>
                <a:tab pos="2241624" algn="l"/>
                <a:tab pos="2691348" algn="l"/>
                <a:tab pos="3141073" algn="l"/>
                <a:tab pos="3589048" algn="l"/>
                <a:tab pos="4038772" algn="l"/>
                <a:tab pos="4488497" algn="l"/>
                <a:tab pos="4936472" algn="l"/>
                <a:tab pos="5386196" algn="l"/>
                <a:tab pos="5835921" algn="l"/>
                <a:tab pos="6285645" algn="l"/>
                <a:tab pos="6733620" algn="l"/>
                <a:tab pos="7183345" algn="l"/>
                <a:tab pos="7633069" algn="l"/>
                <a:tab pos="8081044" algn="l"/>
                <a:tab pos="8530769" algn="l"/>
                <a:tab pos="8980493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Samadhi</a:t>
            </a:r>
            <a:r>
              <a:rPr lang="hu-HU" sz="3200" dirty="0">
                <a:solidFill>
                  <a:srgbClr val="000000"/>
                </a:solidFill>
              </a:rPr>
              <a:t>/</a:t>
            </a:r>
            <a:r>
              <a:rPr lang="hu-HU" sz="3200" dirty="0" err="1">
                <a:solidFill>
                  <a:srgbClr val="000000"/>
                </a:solidFill>
              </a:rPr>
              <a:t>Szamádhi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egység, egyesítettség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539" y="1811173"/>
            <a:ext cx="903056" cy="375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25438" y="6369050"/>
            <a:ext cx="9070975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41313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</a:rPr>
              <a:t>https://www.youtube.com/watch?v=os0I8wotOrE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342900" indent="-341313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4000" b="1" dirty="0">
                <a:solidFill>
                  <a:srgbClr val="FFFFFF"/>
                </a:solidFill>
              </a:rPr>
              <a:t>2. HANG - GYAKORLAT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1636713"/>
            <a:ext cx="72866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HOVÁ FIGYELTÉL?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53966" y="1708135"/>
            <a:ext cx="9067800" cy="4986338"/>
          </a:xfrm>
        </p:spPr>
        <p:txBody>
          <a:bodyPr/>
          <a:lstStyle/>
          <a:p>
            <a:r>
              <a:rPr lang="hu-HU" dirty="0"/>
              <a:t>HOGYAN TUDNÁD LEÍRNI?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br>
              <a:rPr lang="hu-HU" dirty="0"/>
            </a:br>
            <a:br>
              <a:rPr lang="hu-HU" dirty="0"/>
            </a:br>
            <a:r>
              <a:rPr lang="en-US" dirty="0" err="1"/>
              <a:t>Előtte</a:t>
            </a:r>
            <a:r>
              <a:rPr lang="hu-HU" dirty="0"/>
              <a:t>? Közben? Most?</a:t>
            </a:r>
          </a:p>
        </p:txBody>
      </p:sp>
      <p:pic>
        <p:nvPicPr>
          <p:cNvPr id="6" name="Picture 2" descr="C:\Users\Dell\Desktop\2019SOTE\letölté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6" y="1636697"/>
            <a:ext cx="4155642" cy="5076844"/>
          </a:xfrm>
          <a:prstGeom prst="rect">
            <a:avLst/>
          </a:prstGeom>
          <a:noFill/>
        </p:spPr>
      </p:pic>
      <p:sp>
        <p:nvSpPr>
          <p:cNvPr id="7" name="Cím 3"/>
          <p:cNvSpPr txBox="1">
            <a:spLocks/>
          </p:cNvSpPr>
          <p:nvPr/>
        </p:nvSpPr>
        <p:spPr bwMode="auto">
          <a:xfrm>
            <a:off x="2397106" y="2279639"/>
            <a:ext cx="3643338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FEJ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ím 3"/>
          <p:cNvSpPr txBox="1">
            <a:spLocks/>
          </p:cNvSpPr>
          <p:nvPr/>
        </p:nvSpPr>
        <p:spPr bwMode="auto">
          <a:xfrm>
            <a:off x="1182660" y="3351209"/>
            <a:ext cx="5995966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SZÍV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3"/>
          <p:cNvSpPr txBox="1">
            <a:spLocks/>
          </p:cNvSpPr>
          <p:nvPr/>
        </p:nvSpPr>
        <p:spPr bwMode="auto">
          <a:xfrm>
            <a:off x="2611420" y="4637093"/>
            <a:ext cx="3429024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>
                <a:solidFill>
                  <a:srgbClr val="FFFFFF"/>
                </a:solidFill>
              </a:rPr>
              <a:t>FIZIKAI-ÉRZELMI-SZELLEMI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1279525"/>
            <a:ext cx="9359900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619250"/>
            <a:ext cx="9507538" cy="41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br>
              <a:rPr lang="hu-HU" sz="2000">
                <a:solidFill>
                  <a:srgbClr val="000000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1. szellemi, gondolatok </a:t>
            </a:r>
            <a:br>
              <a:rPr lang="hu-HU" sz="2000" b="1">
                <a:solidFill>
                  <a:srgbClr val="000000"/>
                </a:solidFill>
              </a:rPr>
            </a:br>
            <a:br>
              <a:rPr lang="hu-HU" sz="2000" b="1">
                <a:solidFill>
                  <a:srgbClr val="000000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2. érzelmek</a:t>
            </a:r>
            <a:br>
              <a:rPr lang="hu-HU" sz="2800" b="1">
                <a:solidFill>
                  <a:srgbClr val="FFFFFF"/>
                </a:solidFill>
              </a:rPr>
            </a:b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3. test 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izmok működése, egyensúly,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légzés, keringés, hormonális,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vegetatív működés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0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10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Hová figyeltél?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25563" y="1851025"/>
            <a:ext cx="7286625" cy="521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804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>
                <a:solidFill>
                  <a:srgbClr val="000000"/>
                </a:solidFill>
              </a:rPr>
              <a:t>- felfogtad, tudatosult benned, 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  hogy milyen hatás ért?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>
                <a:solidFill>
                  <a:srgbClr val="000000"/>
                </a:solidFill>
              </a:rPr>
              <a:t>- hogyan irányítod, mi a figyelem?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>
                <a:solidFill>
                  <a:srgbClr val="000000"/>
                </a:solidFill>
              </a:rPr>
              <a:t>- mik annak a hatásai, 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  ha valamire ráfigyelsz?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>
                <a:solidFill>
                  <a:srgbClr val="000000"/>
                </a:solidFill>
              </a:rPr>
              <a:t>- a figyelt dolgon, és magadon?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>
                <a:solidFill>
                  <a:srgbClr val="000000"/>
                </a:solidFill>
              </a:rPr>
              <a:t>- hogyan tudod irányítani a figyelmet?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68313" y="196850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HATÁS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„az izgalom biológiája”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4063" y="1493838"/>
            <a:ext cx="885666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2263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stressz – vagy - a titkos összetevő?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851150"/>
            <a:ext cx="5397500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26063" y="2851150"/>
            <a:ext cx="4425950" cy="364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2263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hu-HU" sz="3200">
                <a:solidFill>
                  <a:srgbClr val="000000"/>
                </a:solidFill>
              </a:rPr>
              <a:t>   A szervezet 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az egyensúlyát befolyásoló hatásokra törvényszerűen ugyanazzal a reakcióval válaszol.</a:t>
            </a:r>
            <a:br>
              <a:rPr lang="hu-HU" sz="3200">
                <a:solidFill>
                  <a:srgbClr val="000000"/>
                </a:solidFill>
              </a:rPr>
            </a:b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68313" y="196850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STRESSZ HATÁS</a:t>
            </a:r>
            <a:br>
              <a:rPr lang="hu-HU" sz="4400" b="1" dirty="0">
                <a:solidFill>
                  <a:srgbClr val="FFFFFF"/>
                </a:solidFill>
              </a:rPr>
            </a:br>
            <a:r>
              <a:rPr lang="hu-HU" sz="4400" b="1" dirty="0">
                <a:solidFill>
                  <a:srgbClr val="FFFFFF"/>
                </a:solidFill>
              </a:rPr>
              <a:t>vagy izgalom </a:t>
            </a:r>
          </a:p>
        </p:txBody>
      </p:sp>
      <p:pic>
        <p:nvPicPr>
          <p:cNvPr id="1027" name="Picture 3" descr="G:\SOTE\2SOTE2019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974" y="1565259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KI A FŐNÖK? TE DÖNTESZ!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708150"/>
            <a:ext cx="342423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HATÁS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897188" y="1708150"/>
            <a:ext cx="3594100" cy="101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AMORTIZÁLÓDÁS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40500" y="1708150"/>
            <a:ext cx="292100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NYAVALYÁK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69063" y="2351088"/>
            <a:ext cx="3611562" cy="237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EDZETTSÉG</a:t>
            </a:r>
          </a:p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TELJESÍTMÉNY</a:t>
            </a:r>
          </a:p>
          <a:p>
            <a:pPr marL="430213" indent="-323850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hu-HU" sz="2800">
              <a:solidFill>
                <a:srgbClr val="00000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897188" y="2493963"/>
            <a:ext cx="3571875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ALKAMAZKODÁS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2493963"/>
            <a:ext cx="3111500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ELLENHATÁS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36963"/>
            <a:ext cx="2357438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0" y="3636963"/>
            <a:ext cx="2357438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938" y="3636963"/>
            <a:ext cx="2357437" cy="333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1768475"/>
            <a:ext cx="292100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0363" y="1339850"/>
            <a:ext cx="9359900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Ki idézi elő, honnan jönnek a hatások, </a:t>
            </a:r>
            <a:br>
              <a:rPr lang="hu-HU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képesek vagyunk-e felülírni a törvényszerűségeket?</a:t>
            </a:r>
            <a:r>
              <a:rPr lang="hu-HU" sz="2800">
                <a:solidFill>
                  <a:srgbClr val="000000"/>
                </a:solidFill>
              </a:rPr>
              <a:t> 00:52:25</a:t>
            </a: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</a:rPr>
              <a:t>https://www.youtube.com/watch?v=ry5mfVgkehs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FFFF"/>
                </a:solidFill>
              </a:rPr>
              <a:t>Mi a csudát tudunk a világról?/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What the bleep do we know?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188" y="3279775"/>
            <a:ext cx="5024437" cy="321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0" y="2565400"/>
            <a:ext cx="4286250" cy="279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79838"/>
            <a:ext cx="3611563" cy="270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1768475"/>
            <a:ext cx="292100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0363" y="1339850"/>
            <a:ext cx="9359900" cy="5511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800" dirty="0" err="1">
                <a:solidFill>
                  <a:srgbClr val="000000"/>
                </a:solidFill>
              </a:rPr>
              <a:t>Ki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hu-HU" sz="2800" dirty="0">
                <a:solidFill>
                  <a:srgbClr val="000000"/>
                </a:solidFill>
              </a:rPr>
              <a:t>szeretne sikeresen vizsgázni?</a:t>
            </a:r>
            <a:br>
              <a:rPr lang="hu-HU" sz="2800" dirty="0">
                <a:solidFill>
                  <a:srgbClr val="000000"/>
                </a:solidFill>
              </a:rPr>
            </a:b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Ki szeretne harmonikus családot?</a:t>
            </a:r>
            <a:br>
              <a:rPr lang="hu-HU" sz="2800" dirty="0">
                <a:solidFill>
                  <a:srgbClr val="000000"/>
                </a:solidFill>
              </a:rPr>
            </a:b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Élvezetes párkapcsolatot?</a:t>
            </a:r>
            <a:br>
              <a:rPr lang="hu-HU" sz="2800" dirty="0">
                <a:solidFill>
                  <a:srgbClr val="000000"/>
                </a:solidFill>
              </a:rPr>
            </a:b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Jó fej, segítőkész csoporttársakat?</a:t>
            </a:r>
            <a:br>
              <a:rPr lang="hu-HU" sz="2800" dirty="0">
                <a:solidFill>
                  <a:srgbClr val="000000"/>
                </a:solidFill>
              </a:rPr>
            </a:b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Még jobb fej vizsgáztatót?</a:t>
            </a:r>
            <a:br>
              <a:rPr lang="hu-HU" sz="2800" dirty="0">
                <a:solidFill>
                  <a:srgbClr val="000000"/>
                </a:solidFill>
              </a:rPr>
            </a:b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Később egy jó munkahelyet, egy mecénást?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>
                <a:solidFill>
                  <a:srgbClr val="FFFFFF"/>
                </a:solidFill>
              </a:rPr>
              <a:t>M</a:t>
            </a:r>
            <a:r>
              <a:rPr lang="hu-HU" sz="4000" dirty="0">
                <a:solidFill>
                  <a:srgbClr val="FFFFFF"/>
                </a:solidFill>
              </a:rPr>
              <a:t>IRE MEGYÜNK AZ ÖNISMERETTEL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68313" y="196850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Mire megyünk az önismerettel…</a:t>
            </a:r>
          </a:p>
        </p:txBody>
      </p:sp>
      <p:pic>
        <p:nvPicPr>
          <p:cNvPr id="2050" name="Picture 2" descr="G:\SOTE\2SOTE2019\3-balls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36" y="1636697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0"/>
            <a:ext cx="43195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68813" y="1708150"/>
            <a:ext cx="5611812" cy="709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1313" indent="-325438">
              <a:spcAft>
                <a:spcPts val="1413"/>
              </a:spcAft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800" dirty="0">
                <a:solidFill>
                  <a:srgbClr val="000000"/>
                </a:solidFill>
              </a:rPr>
              <a:t>   „Az ember anatómiájának 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s fiziológiájának alapos ismerete nem vezet a materializmus lejtőjére s egy felsőbb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megfoghatatlan erő létezését nem zárja ki, </a:t>
            </a:r>
            <a:br>
              <a:rPr lang="hu-HU" sz="2800" dirty="0">
                <a:solidFill>
                  <a:srgbClr val="000000"/>
                </a:solidFill>
              </a:rPr>
            </a:b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ellenkezőleg, 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tudásunk és képességeink 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korlátozott voltának beismerésére kényszerít”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                               - 1889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Kezdjük a légzéssel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570288" y="4375150"/>
            <a:ext cx="292100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7563" y="4351338"/>
            <a:ext cx="4692651" cy="2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0063" y="1636713"/>
            <a:ext cx="3429000" cy="527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75" y="1851025"/>
            <a:ext cx="2857500" cy="421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 Kerékpár</a:t>
            </a:r>
            <a:br>
              <a:rPr lang="hu-HU" sz="3200">
                <a:solidFill>
                  <a:srgbClr val="000000"/>
                </a:solidFill>
              </a:rPr>
            </a:br>
            <a:br>
              <a:rPr lang="hu-HU" sz="3200">
                <a:solidFill>
                  <a:srgbClr val="000000"/>
                </a:solidFill>
              </a:rPr>
            </a:b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3810000"/>
            <a:ext cx="365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2519363"/>
            <a:ext cx="91630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Futás</a:t>
            </a:r>
            <a:br>
              <a:rPr lang="hu-HU" sz="3200">
                <a:solidFill>
                  <a:srgbClr val="000000"/>
                </a:solidFill>
              </a:rPr>
            </a:b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519363"/>
            <a:ext cx="91630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Spártai köredzés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519363"/>
            <a:ext cx="91630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Súlyzós edzés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339975"/>
            <a:ext cx="9332913" cy="485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Jóga</a:t>
            </a:r>
            <a:br>
              <a:rPr lang="hu-HU" sz="3200">
                <a:solidFill>
                  <a:srgbClr val="000000"/>
                </a:solidFill>
              </a:rPr>
            </a:b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339975"/>
            <a:ext cx="9163050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Dea – jóga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3810000"/>
            <a:ext cx="365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2346325"/>
            <a:ext cx="9596438" cy="431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Helyes tartás + Légzés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>
                <a:solidFill>
                  <a:srgbClr val="000000"/>
                </a:solidFill>
              </a:rPr>
              <a:t>Légzés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>
                <a:solidFill>
                  <a:srgbClr val="000000"/>
                </a:solidFill>
              </a:rPr>
              <a:t>Test helyzete állva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>
                <a:solidFill>
                  <a:srgbClr val="000000"/>
                </a:solidFill>
              </a:rPr>
              <a:t>Figyelem-fókusz/zseblámpa/reflektor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>
                <a:solidFill>
                  <a:srgbClr val="000000"/>
                </a:solidFill>
              </a:rPr>
              <a:t>Csend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>
                <a:solidFill>
                  <a:srgbClr val="000000"/>
                </a:solidFill>
              </a:rPr>
              <a:t>Behunyt szem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96875" y="20796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GRATULÁLOK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Az első jógagyakorlatodhoz!:-)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9750" y="1384300"/>
            <a:ext cx="9070975" cy="657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 dirty="0">
              <a:solidFill>
                <a:srgbClr val="000000"/>
              </a:solidFill>
            </a:endParaRP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Tudatos Figyelem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+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Helyes tartás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+ 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Lazítás, könnyedség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+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Légzés  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 dirty="0">
              <a:solidFill>
                <a:srgbClr val="000000"/>
              </a:solidFill>
            </a:endParaRP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Házi feladat </a:t>
            </a:r>
            <a:r>
              <a:rPr lang="hu-HU" sz="4400" b="1" dirty="0">
                <a:solidFill>
                  <a:srgbClr val="FFFFFF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FFFFFF"/>
              </a:solidFill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518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2 perc csend + légzőgyakorlat + lazítás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- mielőtt elindulnál otthonról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- mielőtt lefeküdnél aludni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- folytasd a következő csütörtökig! </a:t>
            </a:r>
            <a:r>
              <a:rPr lang="hu-HU" sz="3200">
                <a:solidFill>
                  <a:srgbClr val="000000"/>
                </a:solidFill>
                <a:latin typeface="Wingdings" charset="2"/>
              </a:rPr>
              <a:t>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  <a:latin typeface="Wingdings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Szanszkrit, Latin, Angol,vagy Magyar?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Lenhossék: magyar nyelven tanítás az egyetemen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Gerincesek, </a:t>
            </a:r>
            <a:r>
              <a:rPr lang="hu-HU" sz="2700" dirty="0" err="1">
                <a:solidFill>
                  <a:srgbClr val="000000"/>
                </a:solidFill>
              </a:rPr>
              <a:t>Kötő-Szövet</a:t>
            </a:r>
            <a:r>
              <a:rPr lang="hu-HU" sz="2700" dirty="0">
                <a:solidFill>
                  <a:srgbClr val="000000"/>
                </a:solidFill>
              </a:rPr>
              <a:t> (Kapcsolatok Rendszere)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 Érzem a zsigereimben!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Összeszorul a gyomra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Torkon ragadja az érzés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Már megint ugyanazt a kört futjuk...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 err="1">
                <a:solidFill>
                  <a:srgbClr val="000000"/>
                </a:solidFill>
              </a:rPr>
              <a:t>Thorwald</a:t>
            </a:r>
            <a:r>
              <a:rPr lang="hu-HU" sz="2700" dirty="0">
                <a:solidFill>
                  <a:srgbClr val="000000"/>
                </a:solidFill>
              </a:rPr>
              <a:t> </a:t>
            </a:r>
            <a:r>
              <a:rPr lang="hu-HU" sz="2700" dirty="0" err="1">
                <a:solidFill>
                  <a:srgbClr val="000000"/>
                </a:solidFill>
              </a:rPr>
              <a:t>Dethlefsen-Rüdiger</a:t>
            </a:r>
            <a:r>
              <a:rPr lang="hu-HU" sz="2700" dirty="0">
                <a:solidFill>
                  <a:srgbClr val="000000"/>
                </a:solidFill>
              </a:rPr>
              <a:t> </a:t>
            </a:r>
            <a:r>
              <a:rPr lang="hu-HU" sz="2700" dirty="0" err="1">
                <a:solidFill>
                  <a:srgbClr val="000000"/>
                </a:solidFill>
              </a:rPr>
              <a:t>Dahlke</a:t>
            </a:r>
            <a:r>
              <a:rPr lang="hu-HU" sz="2700" dirty="0">
                <a:solidFill>
                  <a:srgbClr val="000000"/>
                </a:solidFill>
              </a:rPr>
              <a:t>: Út a Teljességhez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 err="1">
                <a:solidFill>
                  <a:srgbClr val="000000"/>
                </a:solidFill>
              </a:rPr>
              <a:t>Ászana</a:t>
            </a:r>
            <a:r>
              <a:rPr lang="hu-HU" sz="2700" dirty="0">
                <a:solidFill>
                  <a:srgbClr val="000000"/>
                </a:solidFill>
              </a:rPr>
              <a:t>, </a:t>
            </a:r>
            <a:r>
              <a:rPr lang="hu-HU" sz="2700" dirty="0" err="1">
                <a:solidFill>
                  <a:srgbClr val="000000"/>
                </a:solidFill>
              </a:rPr>
              <a:t>Prána</a:t>
            </a:r>
            <a:r>
              <a:rPr lang="hu-HU" sz="2700" dirty="0">
                <a:solidFill>
                  <a:srgbClr val="000000"/>
                </a:solidFill>
              </a:rPr>
              <a:t>,</a:t>
            </a:r>
            <a:r>
              <a:rPr lang="hu-HU" sz="2700" dirty="0" err="1">
                <a:solidFill>
                  <a:srgbClr val="000000"/>
                </a:solidFill>
              </a:rPr>
              <a:t>Chakra</a:t>
            </a:r>
            <a:r>
              <a:rPr lang="hu-HU" sz="2700" dirty="0">
                <a:solidFill>
                  <a:srgbClr val="000000"/>
                </a:solidFill>
              </a:rPr>
              <a:t> System, </a:t>
            </a:r>
            <a:r>
              <a:rPr lang="hu-HU" sz="2700" dirty="0" err="1">
                <a:solidFill>
                  <a:srgbClr val="000000"/>
                </a:solidFill>
              </a:rPr>
              <a:t>Nadik</a:t>
            </a:r>
            <a:r>
              <a:rPr lang="hu-HU" sz="2700" dirty="0">
                <a:solidFill>
                  <a:srgbClr val="000000"/>
                </a:solidFill>
              </a:rPr>
              <a:t>, </a:t>
            </a:r>
            <a:r>
              <a:rPr lang="hu-HU" sz="2700" dirty="0" err="1">
                <a:solidFill>
                  <a:srgbClr val="000000"/>
                </a:solidFill>
              </a:rPr>
              <a:t>Mudrák</a:t>
            </a:r>
            <a:r>
              <a:rPr lang="hu-HU" sz="2700" dirty="0">
                <a:solidFill>
                  <a:srgbClr val="000000"/>
                </a:solidFill>
              </a:rPr>
              <a:t>,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Örvények, </a:t>
            </a:r>
            <a:r>
              <a:rPr lang="hu-HU" sz="2700" dirty="0" err="1">
                <a:solidFill>
                  <a:srgbClr val="000000"/>
                </a:solidFill>
              </a:rPr>
              <a:t>Érző-Körök</a:t>
            </a:r>
            <a:r>
              <a:rPr lang="hu-HU" sz="2700" dirty="0">
                <a:solidFill>
                  <a:srgbClr val="000000"/>
                </a:solidFill>
              </a:rPr>
              <a:t>, </a:t>
            </a:r>
            <a:r>
              <a:rPr lang="hu-HU" sz="2700" dirty="0" err="1">
                <a:solidFill>
                  <a:srgbClr val="000000"/>
                </a:solidFill>
              </a:rPr>
              <a:t>Belső-Elválasztású</a:t>
            </a:r>
            <a:r>
              <a:rPr lang="hu-HU" sz="2700" dirty="0">
                <a:solidFill>
                  <a:srgbClr val="000000"/>
                </a:solidFill>
              </a:rPr>
              <a:t> mirigyek rendszere...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39813" y="1565275"/>
            <a:ext cx="7172325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1800" indent="-320675" algn="ctr">
              <a:lnSpc>
                <a:spcPct val="112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KÖSZÖNÖM </a:t>
            </a:r>
            <a:b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a FIGYELMET,</a:t>
            </a:r>
            <a:b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amit </a:t>
            </a:r>
            <a:b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MAGADRA FORDÍTOTTÁL!</a:t>
            </a:r>
            <a:br>
              <a:rPr lang="hu-HU" sz="54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3200" b="1" dirty="0">
                <a:solidFill>
                  <a:srgbClr val="A5A5E9"/>
                </a:solidFill>
                <a:latin typeface="Palatino Linotype" pitchFamily="16" charset="0"/>
              </a:rPr>
              <a:t>Találkozunk: 2019.02.21.</a:t>
            </a:r>
            <a:br>
              <a:rPr lang="hu-HU" sz="3200" b="1" dirty="0">
                <a:solidFill>
                  <a:srgbClr val="A5A5E9"/>
                </a:solidFill>
                <a:latin typeface="Palatino Linotype" pitchFamily="16" charset="0"/>
              </a:rPr>
            </a:br>
            <a:endParaRPr lang="hu-HU" sz="3200" b="1" dirty="0">
              <a:solidFill>
                <a:srgbClr val="A5A5E9"/>
              </a:solidFill>
              <a:latin typeface="Palatino Linotype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342900" indent="-341313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4000" b="1" dirty="0">
                <a:solidFill>
                  <a:srgbClr val="FFFFFF"/>
                </a:solidFill>
              </a:rPr>
              <a:t>1. HANG - GYAKORLAT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1636713"/>
            <a:ext cx="72866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HOVÁ FIGYELTÉL?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53966" y="1708135"/>
            <a:ext cx="9067800" cy="4986338"/>
          </a:xfrm>
        </p:spPr>
        <p:txBody>
          <a:bodyPr/>
          <a:lstStyle/>
          <a:p>
            <a:r>
              <a:rPr lang="hu-HU" dirty="0"/>
              <a:t>HOGYAN TUDNÁD LEÍRNI?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br>
              <a:rPr lang="hu-HU" dirty="0"/>
            </a:br>
            <a:br>
              <a:rPr lang="hu-HU" dirty="0"/>
            </a:br>
            <a:r>
              <a:rPr lang="en-US" dirty="0" err="1"/>
              <a:t>Előtte</a:t>
            </a:r>
            <a:r>
              <a:rPr lang="hu-HU" dirty="0"/>
              <a:t>? Közben? Most?</a:t>
            </a:r>
          </a:p>
        </p:txBody>
      </p:sp>
      <p:pic>
        <p:nvPicPr>
          <p:cNvPr id="6" name="Picture 2" descr="C:\Users\Dell\Desktop\2019SOTE\letölté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6" y="1636697"/>
            <a:ext cx="4155642" cy="5076844"/>
          </a:xfrm>
          <a:prstGeom prst="rect">
            <a:avLst/>
          </a:prstGeom>
          <a:noFill/>
        </p:spPr>
      </p:pic>
      <p:sp>
        <p:nvSpPr>
          <p:cNvPr id="7" name="Cím 3"/>
          <p:cNvSpPr txBox="1">
            <a:spLocks/>
          </p:cNvSpPr>
          <p:nvPr/>
        </p:nvSpPr>
        <p:spPr bwMode="auto">
          <a:xfrm>
            <a:off x="2397106" y="2279639"/>
            <a:ext cx="3643338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FEJ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ím 3"/>
          <p:cNvSpPr txBox="1">
            <a:spLocks/>
          </p:cNvSpPr>
          <p:nvPr/>
        </p:nvSpPr>
        <p:spPr bwMode="auto">
          <a:xfrm>
            <a:off x="1182660" y="3351209"/>
            <a:ext cx="5995966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SZÍV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3"/>
          <p:cNvSpPr txBox="1">
            <a:spLocks/>
          </p:cNvSpPr>
          <p:nvPr/>
        </p:nvSpPr>
        <p:spPr bwMode="auto">
          <a:xfrm>
            <a:off x="2611420" y="4637093"/>
            <a:ext cx="3429024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r>
              <a:rPr kumimoji="0" lang="hu-HU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>
                <a:solidFill>
                  <a:srgbClr val="FFFFFF"/>
                </a:solidFill>
              </a:rPr>
              <a:t>FIZIKAI-ÉRZELMI-SZELLEMI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1279525"/>
            <a:ext cx="9359900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619250"/>
            <a:ext cx="9507538" cy="41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br>
              <a:rPr lang="hu-HU" sz="2000">
                <a:solidFill>
                  <a:srgbClr val="000000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1. szellemi, gondolatok </a:t>
            </a:r>
            <a:br>
              <a:rPr lang="hu-HU" sz="2000" b="1">
                <a:solidFill>
                  <a:srgbClr val="000000"/>
                </a:solidFill>
              </a:rPr>
            </a:br>
            <a:br>
              <a:rPr lang="hu-HU" sz="2000" b="1">
                <a:solidFill>
                  <a:srgbClr val="000000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2. érzelmek</a:t>
            </a:r>
            <a:br>
              <a:rPr lang="hu-HU" sz="2800" b="1">
                <a:solidFill>
                  <a:srgbClr val="FFFFFF"/>
                </a:solidFill>
              </a:rPr>
            </a:b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3. test 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izmok működése, egyensúly,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légzés, keringés, hormonális,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vegetatív működés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0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10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TEST: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1. KÖRÖM - GYAKORLAT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04" y="1565259"/>
            <a:ext cx="4497387" cy="337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4994275"/>
            <a:ext cx="9070975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440" rIns="0" bIns="0"/>
          <a:lstStyle/>
          <a:p>
            <a:pPr marL="342900" indent="-341313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>
                <a:solidFill>
                  <a:srgbClr val="000000"/>
                </a:solidFill>
                <a:cs typeface="Arial" charset="0"/>
              </a:rPr>
              <a:t>kapilláris vérnyomás </a:t>
            </a:r>
            <a:br>
              <a:rPr lang="hu-HU" sz="3200">
                <a:solidFill>
                  <a:srgbClr val="000000"/>
                </a:solidFill>
                <a:cs typeface="Arial" charset="0"/>
              </a:rPr>
            </a:br>
            <a:r>
              <a:rPr lang="hu-HU" sz="3200">
                <a:solidFill>
                  <a:srgbClr val="000000"/>
                </a:solidFill>
                <a:cs typeface="Arial" charset="0"/>
              </a:rPr>
              <a:t>- általában 31 cm vízoszlop </a:t>
            </a:r>
            <a:br>
              <a:rPr lang="hu-HU" sz="3200">
                <a:solidFill>
                  <a:srgbClr val="000000"/>
                </a:solidFill>
                <a:cs typeface="Arial" charset="0"/>
              </a:rPr>
            </a:br>
            <a:r>
              <a:rPr lang="hu-HU" sz="3200">
                <a:solidFill>
                  <a:srgbClr val="000000"/>
                </a:solidFill>
                <a:cs typeface="Arial" charset="0"/>
              </a:rPr>
              <a:t>- 23 mm higanyoszlop nyomású </a:t>
            </a:r>
            <a:br>
              <a:rPr lang="hu-HU" sz="3200">
                <a:solidFill>
                  <a:srgbClr val="000000"/>
                </a:solidFill>
                <a:cs typeface="Arial" charset="0"/>
              </a:rPr>
            </a:br>
            <a:r>
              <a:rPr lang="hu-HU" sz="3200">
                <a:solidFill>
                  <a:srgbClr val="000000"/>
                </a:solidFill>
                <a:cs typeface="Arial" charset="0"/>
              </a:rPr>
              <a:t>- kb. 5 gr-os súly már jól látható fehéredés </a:t>
            </a:r>
          </a:p>
        </p:txBody>
      </p:sp>
      <p:pic>
        <p:nvPicPr>
          <p:cNvPr id="1026" name="Picture 2" descr="C:\Users\Dell\Desktop\2019SOTE\img_1445-1_korm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998" y="1565259"/>
            <a:ext cx="5039784" cy="37798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>
                <a:solidFill>
                  <a:srgbClr val="FFFFFF"/>
                </a:solidFill>
              </a:rPr>
              <a:t>Helyes testtartás - tartáshibák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1663700"/>
            <a:ext cx="7221538" cy="497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479</Words>
  <Application>Microsoft Office PowerPoint</Application>
  <PresentationFormat>Egyéni</PresentationFormat>
  <Paragraphs>231</Paragraphs>
  <Slides>40</Slides>
  <Notes>39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7" baseType="lpstr">
      <vt:lpstr>Arial</vt:lpstr>
      <vt:lpstr>Arial Bold</vt:lpstr>
      <vt:lpstr>Calibri</vt:lpstr>
      <vt:lpstr>Palatino Linotype</vt:lpstr>
      <vt:lpstr>Times New Roman</vt:lpstr>
      <vt:lpstr>Wingdings</vt:lpstr>
      <vt:lpstr>Office-téma</vt:lpstr>
      <vt:lpstr>PowerPoint-bemutató</vt:lpstr>
      <vt:lpstr>8as RENDSZERE</vt:lpstr>
      <vt:lpstr>PowerPoint-bemutató</vt:lpstr>
      <vt:lpstr>PowerPoint-bemutató</vt:lpstr>
      <vt:lpstr>PowerPoint-bemutató</vt:lpstr>
      <vt:lpstr>HOVÁ FIGYELTÉL?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HOVÁ FIGYELTÉL?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Dea Kovats</dc:creator>
  <cp:lastModifiedBy>Kriszta</cp:lastModifiedBy>
  <cp:revision>38</cp:revision>
  <cp:lastPrinted>1601-01-01T00:00:00Z</cp:lastPrinted>
  <dcterms:created xsi:type="dcterms:W3CDTF">2017-02-06T11:16:07Z</dcterms:created>
  <dcterms:modified xsi:type="dcterms:W3CDTF">2019-04-16T15:08:05Z</dcterms:modified>
</cp:coreProperties>
</file>