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4"/>
  </p:notesMasterIdLst>
  <p:sldIdLst>
    <p:sldId id="256" r:id="rId2"/>
    <p:sldId id="300" r:id="rId3"/>
    <p:sldId id="301" r:id="rId4"/>
    <p:sldId id="257" r:id="rId5"/>
    <p:sldId id="258" r:id="rId6"/>
    <p:sldId id="259" r:id="rId7"/>
    <p:sldId id="302" r:id="rId8"/>
    <p:sldId id="260" r:id="rId9"/>
    <p:sldId id="261" r:id="rId10"/>
    <p:sldId id="263" r:id="rId11"/>
    <p:sldId id="264" r:id="rId12"/>
    <p:sldId id="265" r:id="rId13"/>
    <p:sldId id="271" r:id="rId14"/>
    <p:sldId id="303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304" r:id="rId37"/>
    <p:sldId id="321" r:id="rId38"/>
    <p:sldId id="322" r:id="rId39"/>
    <p:sldId id="306" r:id="rId40"/>
    <p:sldId id="309" r:id="rId41"/>
    <p:sldId id="310" r:id="rId42"/>
    <p:sldId id="319" r:id="rId43"/>
    <p:sldId id="320" r:id="rId44"/>
    <p:sldId id="318" r:id="rId45"/>
    <p:sldId id="324" r:id="rId46"/>
    <p:sldId id="325" r:id="rId47"/>
    <p:sldId id="312" r:id="rId48"/>
    <p:sldId id="313" r:id="rId49"/>
    <p:sldId id="323" r:id="rId50"/>
    <p:sldId id="311" r:id="rId51"/>
    <p:sldId id="315" r:id="rId52"/>
    <p:sldId id="316" r:id="rId53"/>
    <p:sldId id="326" r:id="rId54"/>
    <p:sldId id="327" r:id="rId55"/>
    <p:sldId id="308" r:id="rId56"/>
    <p:sldId id="295" r:id="rId57"/>
    <p:sldId id="296" r:id="rId58"/>
    <p:sldId id="297" r:id="rId59"/>
    <p:sldId id="328" r:id="rId60"/>
    <p:sldId id="329" r:id="rId61"/>
    <p:sldId id="298" r:id="rId62"/>
    <p:sldId id="299" r:id="rId6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406" autoAdjust="0"/>
  </p:normalViewPr>
  <p:slideViewPr>
    <p:cSldViewPr>
      <p:cViewPr varScale="1">
        <p:scale>
          <a:sx n="94" d="100"/>
          <a:sy n="94" d="100"/>
        </p:scale>
        <p:origin x="4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4F224-4A97-44B4-BAB7-F7619BE8513A}" type="datetimeFigureOut">
              <a:rPr lang="de-DE" smtClean="0"/>
              <a:t>02.04.2019</a:t>
            </a:fld>
            <a:endParaRPr lang="de-DE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0DD77-C8D1-4BF9-A4E8-A0463B200DA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7625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Steding</a:t>
            </a:r>
            <a:r>
              <a:rPr lang="hu-HU" dirty="0"/>
              <a:t> The </a:t>
            </a:r>
            <a:r>
              <a:rPr lang="hu-HU" dirty="0" err="1"/>
              <a:t>anatomy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human</a:t>
            </a:r>
            <a:r>
              <a:rPr lang="hu-HU" baseline="0" dirty="0"/>
              <a:t> </a:t>
            </a:r>
            <a:r>
              <a:rPr lang="hu-HU" baseline="0" dirty="0" err="1"/>
              <a:t>embryo</a:t>
            </a:r>
            <a:r>
              <a:rPr lang="hu-HU" baseline="0" dirty="0"/>
              <a:t> </a:t>
            </a:r>
            <a:r>
              <a:rPr lang="hu-HU" baseline="0" dirty="0" err="1"/>
              <a:t>Karger</a:t>
            </a:r>
            <a:r>
              <a:rPr lang="hu-HU" baseline="0" dirty="0"/>
              <a:t> 2009</a:t>
            </a:r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0DD77-C8D1-4BF9-A4E8-A0463B200DA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05538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Steding</a:t>
            </a:r>
            <a:r>
              <a:rPr lang="hu-HU" dirty="0"/>
              <a:t> The </a:t>
            </a:r>
            <a:r>
              <a:rPr lang="hu-HU" dirty="0" err="1"/>
              <a:t>anatomy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human</a:t>
            </a:r>
            <a:r>
              <a:rPr lang="hu-HU" baseline="0" dirty="0"/>
              <a:t> </a:t>
            </a:r>
            <a:r>
              <a:rPr lang="hu-HU" baseline="0" dirty="0" err="1"/>
              <a:t>embryo</a:t>
            </a:r>
            <a:r>
              <a:rPr lang="hu-HU" baseline="0" dirty="0"/>
              <a:t> </a:t>
            </a:r>
            <a:r>
              <a:rPr lang="hu-HU" baseline="0" dirty="0" err="1"/>
              <a:t>Karger</a:t>
            </a:r>
            <a:r>
              <a:rPr lang="hu-HU" baseline="0" dirty="0"/>
              <a:t> 2009</a:t>
            </a:r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0DD77-C8D1-4BF9-A4E8-A0463B200DA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631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Steding</a:t>
            </a:r>
            <a:r>
              <a:rPr lang="hu-HU" dirty="0"/>
              <a:t> The </a:t>
            </a:r>
            <a:r>
              <a:rPr lang="hu-HU" dirty="0" err="1"/>
              <a:t>anatomy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human</a:t>
            </a:r>
            <a:r>
              <a:rPr lang="hu-HU" baseline="0" dirty="0"/>
              <a:t> </a:t>
            </a:r>
            <a:r>
              <a:rPr lang="hu-HU" baseline="0" dirty="0" err="1"/>
              <a:t>embryo</a:t>
            </a:r>
            <a:r>
              <a:rPr lang="hu-HU" baseline="0" dirty="0"/>
              <a:t> </a:t>
            </a:r>
            <a:r>
              <a:rPr lang="hu-HU" baseline="0" dirty="0" err="1"/>
              <a:t>Karger</a:t>
            </a:r>
            <a:r>
              <a:rPr lang="hu-HU" baseline="0" dirty="0"/>
              <a:t> 2009</a:t>
            </a:r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0DD77-C8D1-4BF9-A4E8-A0463B200DA3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7358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Steding</a:t>
            </a:r>
            <a:r>
              <a:rPr lang="hu-HU" dirty="0"/>
              <a:t> The </a:t>
            </a:r>
            <a:r>
              <a:rPr lang="hu-HU" dirty="0" err="1"/>
              <a:t>anatomy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human</a:t>
            </a:r>
            <a:r>
              <a:rPr lang="hu-HU" baseline="0" dirty="0"/>
              <a:t> </a:t>
            </a:r>
            <a:r>
              <a:rPr lang="hu-HU" baseline="0" dirty="0" err="1"/>
              <a:t>embryo</a:t>
            </a:r>
            <a:r>
              <a:rPr lang="hu-HU" baseline="0" dirty="0"/>
              <a:t> </a:t>
            </a:r>
            <a:r>
              <a:rPr lang="hu-HU" baseline="0" dirty="0" err="1"/>
              <a:t>Karger</a:t>
            </a:r>
            <a:r>
              <a:rPr lang="hu-HU" baseline="0" dirty="0"/>
              <a:t> 2009</a:t>
            </a:r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0DD77-C8D1-4BF9-A4E8-A0463B200DA3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4909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Steding</a:t>
            </a:r>
            <a:r>
              <a:rPr lang="hu-HU" dirty="0"/>
              <a:t> The </a:t>
            </a:r>
            <a:r>
              <a:rPr lang="hu-HU" dirty="0" err="1"/>
              <a:t>anatomy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human</a:t>
            </a:r>
            <a:r>
              <a:rPr lang="hu-HU" baseline="0" dirty="0"/>
              <a:t> </a:t>
            </a:r>
            <a:r>
              <a:rPr lang="hu-HU" baseline="0" dirty="0" err="1"/>
              <a:t>embryo</a:t>
            </a:r>
            <a:r>
              <a:rPr lang="hu-HU" baseline="0" dirty="0"/>
              <a:t> </a:t>
            </a:r>
            <a:r>
              <a:rPr lang="hu-HU" baseline="0" dirty="0" err="1"/>
              <a:t>Karger</a:t>
            </a:r>
            <a:r>
              <a:rPr lang="hu-HU" baseline="0" dirty="0"/>
              <a:t> 2009</a:t>
            </a:r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0DD77-C8D1-4BF9-A4E8-A0463B200DA3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8610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Steding</a:t>
            </a:r>
            <a:r>
              <a:rPr lang="hu-HU" dirty="0"/>
              <a:t> The </a:t>
            </a:r>
            <a:r>
              <a:rPr lang="hu-HU" dirty="0" err="1"/>
              <a:t>anatomy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human</a:t>
            </a:r>
            <a:r>
              <a:rPr lang="hu-HU" baseline="0" dirty="0"/>
              <a:t> </a:t>
            </a:r>
            <a:r>
              <a:rPr lang="hu-HU" baseline="0" dirty="0" err="1"/>
              <a:t>embryo</a:t>
            </a:r>
            <a:r>
              <a:rPr lang="hu-HU" baseline="0" dirty="0"/>
              <a:t> </a:t>
            </a:r>
            <a:r>
              <a:rPr lang="hu-HU" baseline="0" dirty="0" err="1"/>
              <a:t>Karger</a:t>
            </a:r>
            <a:r>
              <a:rPr lang="hu-HU" baseline="0" dirty="0"/>
              <a:t> </a:t>
            </a:r>
            <a:r>
              <a:rPr lang="hu-HU" baseline="0" dirty="0" smtClean="0"/>
              <a:t>2009</a:t>
            </a:r>
          </a:p>
          <a:p>
            <a:r>
              <a:rPr lang="hu-HU" baseline="0" dirty="0" smtClean="0"/>
              <a:t>4: </a:t>
            </a:r>
            <a:r>
              <a:rPr lang="hu-HU" baseline="0" dirty="0" err="1" smtClean="0"/>
              <a:t>conus</a:t>
            </a:r>
            <a:endParaRPr lang="hu-HU" baseline="0" dirty="0" smtClean="0"/>
          </a:p>
          <a:p>
            <a:r>
              <a:rPr lang="hu-HU" baseline="0" dirty="0" smtClean="0"/>
              <a:t>5: </a:t>
            </a:r>
            <a:r>
              <a:rPr lang="hu-HU" baseline="0" dirty="0" err="1" smtClean="0"/>
              <a:t>truncus</a:t>
            </a:r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0DD77-C8D1-4BF9-A4E8-A0463B200DA3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80692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Steding</a:t>
            </a:r>
            <a:r>
              <a:rPr lang="hu-HU" dirty="0"/>
              <a:t> The </a:t>
            </a:r>
            <a:r>
              <a:rPr lang="hu-HU" dirty="0" err="1"/>
              <a:t>anatomy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human</a:t>
            </a:r>
            <a:r>
              <a:rPr lang="hu-HU" baseline="0" dirty="0"/>
              <a:t> </a:t>
            </a:r>
            <a:r>
              <a:rPr lang="hu-HU" baseline="0" dirty="0" err="1"/>
              <a:t>embryo</a:t>
            </a:r>
            <a:r>
              <a:rPr lang="hu-HU" baseline="0" dirty="0"/>
              <a:t> </a:t>
            </a:r>
            <a:r>
              <a:rPr lang="hu-HU" baseline="0" dirty="0" err="1"/>
              <a:t>Karger</a:t>
            </a:r>
            <a:r>
              <a:rPr lang="hu-HU" baseline="0" dirty="0"/>
              <a:t> 2009</a:t>
            </a:r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0DD77-C8D1-4BF9-A4E8-A0463B200DA3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11472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Steding</a:t>
            </a:r>
            <a:r>
              <a:rPr lang="hu-HU" dirty="0"/>
              <a:t> The </a:t>
            </a:r>
            <a:r>
              <a:rPr lang="hu-HU" dirty="0" err="1"/>
              <a:t>anatomy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human</a:t>
            </a:r>
            <a:r>
              <a:rPr lang="hu-HU" baseline="0" dirty="0"/>
              <a:t> </a:t>
            </a:r>
            <a:r>
              <a:rPr lang="hu-HU" baseline="0" dirty="0" err="1"/>
              <a:t>embryo</a:t>
            </a:r>
            <a:r>
              <a:rPr lang="hu-HU" baseline="0" dirty="0"/>
              <a:t> </a:t>
            </a:r>
            <a:r>
              <a:rPr lang="hu-HU" baseline="0" dirty="0" err="1"/>
              <a:t>Karger</a:t>
            </a:r>
            <a:r>
              <a:rPr lang="hu-HU" baseline="0" dirty="0"/>
              <a:t> 2009</a:t>
            </a:r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0DD77-C8D1-4BF9-A4E8-A0463B200DA3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1521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Steding</a:t>
            </a:r>
            <a:r>
              <a:rPr lang="hu-HU" dirty="0"/>
              <a:t> The </a:t>
            </a:r>
            <a:r>
              <a:rPr lang="hu-HU" dirty="0" err="1"/>
              <a:t>anatomy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human</a:t>
            </a:r>
            <a:r>
              <a:rPr lang="hu-HU" baseline="0" dirty="0"/>
              <a:t> </a:t>
            </a:r>
            <a:r>
              <a:rPr lang="hu-HU" baseline="0" dirty="0" err="1"/>
              <a:t>embryo</a:t>
            </a:r>
            <a:r>
              <a:rPr lang="hu-HU" baseline="0" dirty="0"/>
              <a:t> </a:t>
            </a:r>
            <a:r>
              <a:rPr lang="hu-HU" baseline="0" dirty="0" err="1"/>
              <a:t>Karger</a:t>
            </a:r>
            <a:r>
              <a:rPr lang="hu-HU" baseline="0" dirty="0"/>
              <a:t> 2009</a:t>
            </a:r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0DD77-C8D1-4BF9-A4E8-A0463B200DA3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32088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Steding</a:t>
            </a:r>
            <a:r>
              <a:rPr lang="hu-HU" dirty="0"/>
              <a:t> The </a:t>
            </a:r>
            <a:r>
              <a:rPr lang="hu-HU" dirty="0" err="1"/>
              <a:t>anatomy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human</a:t>
            </a:r>
            <a:r>
              <a:rPr lang="hu-HU" baseline="0" dirty="0"/>
              <a:t> </a:t>
            </a:r>
            <a:r>
              <a:rPr lang="hu-HU" baseline="0" dirty="0" err="1"/>
              <a:t>embryo</a:t>
            </a:r>
            <a:r>
              <a:rPr lang="hu-HU" baseline="0" dirty="0"/>
              <a:t> </a:t>
            </a:r>
            <a:r>
              <a:rPr lang="hu-HU" baseline="0" dirty="0" err="1"/>
              <a:t>Karger</a:t>
            </a:r>
            <a:r>
              <a:rPr lang="hu-HU" baseline="0" dirty="0"/>
              <a:t> 2009</a:t>
            </a:r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0DD77-C8D1-4BF9-A4E8-A0463B200DA3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41654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Steding</a:t>
            </a:r>
            <a:r>
              <a:rPr lang="hu-HU" dirty="0"/>
              <a:t> The </a:t>
            </a:r>
            <a:r>
              <a:rPr lang="hu-HU" dirty="0" err="1"/>
              <a:t>anatomy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human</a:t>
            </a:r>
            <a:r>
              <a:rPr lang="hu-HU" baseline="0" dirty="0"/>
              <a:t> </a:t>
            </a:r>
            <a:r>
              <a:rPr lang="hu-HU" baseline="0" dirty="0" err="1"/>
              <a:t>embryo</a:t>
            </a:r>
            <a:r>
              <a:rPr lang="hu-HU" baseline="0" dirty="0"/>
              <a:t> </a:t>
            </a:r>
            <a:r>
              <a:rPr lang="hu-HU" baseline="0" dirty="0" err="1"/>
              <a:t>Karger</a:t>
            </a:r>
            <a:r>
              <a:rPr lang="hu-HU" baseline="0" dirty="0"/>
              <a:t> 2009</a:t>
            </a:r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0DD77-C8D1-4BF9-A4E8-A0463B200DA3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4203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Steding</a:t>
            </a:r>
            <a:r>
              <a:rPr lang="hu-HU" dirty="0"/>
              <a:t> The </a:t>
            </a:r>
            <a:r>
              <a:rPr lang="hu-HU" dirty="0" err="1"/>
              <a:t>anatomy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human</a:t>
            </a:r>
            <a:r>
              <a:rPr lang="hu-HU" baseline="0" dirty="0"/>
              <a:t> </a:t>
            </a:r>
            <a:r>
              <a:rPr lang="hu-HU" baseline="0" dirty="0" err="1"/>
              <a:t>embryo</a:t>
            </a:r>
            <a:r>
              <a:rPr lang="hu-HU" baseline="0" dirty="0"/>
              <a:t> </a:t>
            </a:r>
            <a:r>
              <a:rPr lang="hu-HU" baseline="0" dirty="0" err="1"/>
              <a:t>Karger</a:t>
            </a:r>
            <a:r>
              <a:rPr lang="hu-HU" baseline="0" dirty="0"/>
              <a:t> 2009</a:t>
            </a:r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0DD77-C8D1-4BF9-A4E8-A0463B200DA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76733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Steding</a:t>
            </a:r>
            <a:r>
              <a:rPr lang="hu-HU" dirty="0"/>
              <a:t> The </a:t>
            </a:r>
            <a:r>
              <a:rPr lang="hu-HU" dirty="0" err="1"/>
              <a:t>anatomy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human</a:t>
            </a:r>
            <a:r>
              <a:rPr lang="hu-HU" baseline="0" dirty="0"/>
              <a:t> </a:t>
            </a:r>
            <a:r>
              <a:rPr lang="hu-HU" baseline="0" dirty="0" err="1"/>
              <a:t>embryo</a:t>
            </a:r>
            <a:r>
              <a:rPr lang="hu-HU" baseline="0" dirty="0"/>
              <a:t> </a:t>
            </a:r>
            <a:r>
              <a:rPr lang="hu-HU" baseline="0" dirty="0" err="1"/>
              <a:t>Karger</a:t>
            </a:r>
            <a:r>
              <a:rPr lang="hu-HU" baseline="0" dirty="0"/>
              <a:t> 2009</a:t>
            </a:r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0DD77-C8D1-4BF9-A4E8-A0463B200DA3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68246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Steding</a:t>
            </a:r>
            <a:r>
              <a:rPr lang="hu-HU" dirty="0"/>
              <a:t> The </a:t>
            </a:r>
            <a:r>
              <a:rPr lang="hu-HU" dirty="0" err="1"/>
              <a:t>anatomy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human</a:t>
            </a:r>
            <a:r>
              <a:rPr lang="hu-HU" baseline="0" dirty="0"/>
              <a:t> </a:t>
            </a:r>
            <a:r>
              <a:rPr lang="hu-HU" baseline="0" dirty="0" err="1"/>
              <a:t>embryo</a:t>
            </a:r>
            <a:r>
              <a:rPr lang="hu-HU" baseline="0" dirty="0"/>
              <a:t> </a:t>
            </a:r>
            <a:r>
              <a:rPr lang="hu-HU" baseline="0" dirty="0" err="1"/>
              <a:t>Karger</a:t>
            </a:r>
            <a:r>
              <a:rPr lang="hu-HU" baseline="0" dirty="0"/>
              <a:t> 2009</a:t>
            </a:r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0DD77-C8D1-4BF9-A4E8-A0463B200DA3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33704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Steding</a:t>
            </a:r>
            <a:r>
              <a:rPr lang="hu-HU" dirty="0"/>
              <a:t> The </a:t>
            </a:r>
            <a:r>
              <a:rPr lang="hu-HU" dirty="0" err="1"/>
              <a:t>anatomy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human</a:t>
            </a:r>
            <a:r>
              <a:rPr lang="hu-HU" baseline="0" dirty="0"/>
              <a:t> </a:t>
            </a:r>
            <a:r>
              <a:rPr lang="hu-HU" baseline="0" dirty="0" err="1"/>
              <a:t>embryo</a:t>
            </a:r>
            <a:r>
              <a:rPr lang="hu-HU" baseline="0" dirty="0"/>
              <a:t> </a:t>
            </a:r>
            <a:r>
              <a:rPr lang="hu-HU" baseline="0" dirty="0" err="1"/>
              <a:t>Karger</a:t>
            </a:r>
            <a:r>
              <a:rPr lang="hu-HU" baseline="0" dirty="0"/>
              <a:t> 2009</a:t>
            </a:r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0DD77-C8D1-4BF9-A4E8-A0463B200DA3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83761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Steding</a:t>
            </a:r>
            <a:r>
              <a:rPr lang="hu-HU" dirty="0"/>
              <a:t> The </a:t>
            </a:r>
            <a:r>
              <a:rPr lang="hu-HU" dirty="0" err="1"/>
              <a:t>anatomy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human</a:t>
            </a:r>
            <a:r>
              <a:rPr lang="hu-HU" baseline="0" dirty="0"/>
              <a:t> </a:t>
            </a:r>
            <a:r>
              <a:rPr lang="hu-HU" baseline="0" dirty="0" err="1"/>
              <a:t>embryo</a:t>
            </a:r>
            <a:r>
              <a:rPr lang="hu-HU" baseline="0" dirty="0"/>
              <a:t> </a:t>
            </a:r>
            <a:r>
              <a:rPr lang="hu-HU" baseline="0" dirty="0" err="1"/>
              <a:t>Karger</a:t>
            </a:r>
            <a:r>
              <a:rPr lang="hu-HU" baseline="0" dirty="0"/>
              <a:t> 2009</a:t>
            </a:r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0DD77-C8D1-4BF9-A4E8-A0463B200DA3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71325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err="1"/>
              <a:t>Steding</a:t>
            </a:r>
            <a:r>
              <a:rPr lang="hu-HU" dirty="0"/>
              <a:t> The </a:t>
            </a:r>
            <a:r>
              <a:rPr lang="hu-HU" dirty="0" err="1"/>
              <a:t>anatomy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human</a:t>
            </a:r>
            <a:r>
              <a:rPr lang="hu-HU" baseline="0" dirty="0"/>
              <a:t> </a:t>
            </a:r>
            <a:r>
              <a:rPr lang="hu-HU" baseline="0" dirty="0" err="1"/>
              <a:t>embryo</a:t>
            </a:r>
            <a:r>
              <a:rPr lang="hu-HU" baseline="0" dirty="0"/>
              <a:t> </a:t>
            </a:r>
            <a:r>
              <a:rPr lang="hu-HU" baseline="0" dirty="0" err="1"/>
              <a:t>Karger</a:t>
            </a:r>
            <a:r>
              <a:rPr lang="hu-HU" baseline="0" dirty="0"/>
              <a:t> 2009</a:t>
            </a:r>
            <a:endParaRPr lang="de-DE" dirty="0"/>
          </a:p>
          <a:p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0DD77-C8D1-4BF9-A4E8-A0463B200DA3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14456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err="1"/>
              <a:t>Steding</a:t>
            </a:r>
            <a:r>
              <a:rPr lang="hu-HU" dirty="0"/>
              <a:t> The </a:t>
            </a:r>
            <a:r>
              <a:rPr lang="hu-HU" dirty="0" err="1"/>
              <a:t>anatomy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human</a:t>
            </a:r>
            <a:r>
              <a:rPr lang="hu-HU" baseline="0" dirty="0"/>
              <a:t> </a:t>
            </a:r>
            <a:r>
              <a:rPr lang="hu-HU" baseline="0" dirty="0" err="1"/>
              <a:t>embryo</a:t>
            </a:r>
            <a:r>
              <a:rPr lang="hu-HU" baseline="0" dirty="0"/>
              <a:t> </a:t>
            </a:r>
            <a:r>
              <a:rPr lang="hu-HU" baseline="0" dirty="0" err="1"/>
              <a:t>Karger</a:t>
            </a:r>
            <a:r>
              <a:rPr lang="hu-HU" baseline="0" dirty="0"/>
              <a:t> 2009</a:t>
            </a:r>
            <a:endParaRPr lang="de-DE" dirty="0"/>
          </a:p>
          <a:p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0DD77-C8D1-4BF9-A4E8-A0463B200DA3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2021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err="1"/>
              <a:t>Steding</a:t>
            </a:r>
            <a:r>
              <a:rPr lang="hu-HU" dirty="0"/>
              <a:t> The </a:t>
            </a:r>
            <a:r>
              <a:rPr lang="hu-HU" dirty="0" err="1"/>
              <a:t>anatomy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human</a:t>
            </a:r>
            <a:r>
              <a:rPr lang="hu-HU" baseline="0" dirty="0"/>
              <a:t> </a:t>
            </a:r>
            <a:r>
              <a:rPr lang="hu-HU" baseline="0" dirty="0" err="1"/>
              <a:t>embryo</a:t>
            </a:r>
            <a:r>
              <a:rPr lang="hu-HU" baseline="0" dirty="0"/>
              <a:t> </a:t>
            </a:r>
            <a:r>
              <a:rPr lang="hu-HU" baseline="0" dirty="0" err="1"/>
              <a:t>Karger</a:t>
            </a:r>
            <a:r>
              <a:rPr lang="hu-HU" baseline="0" dirty="0"/>
              <a:t> 2009</a:t>
            </a:r>
            <a:endParaRPr lang="de-DE" dirty="0"/>
          </a:p>
          <a:p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0DD77-C8D1-4BF9-A4E8-A0463B200DA3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02813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err="1"/>
              <a:t>Steding</a:t>
            </a:r>
            <a:r>
              <a:rPr lang="hu-HU" dirty="0"/>
              <a:t> The </a:t>
            </a:r>
            <a:r>
              <a:rPr lang="hu-HU" dirty="0" err="1"/>
              <a:t>anatomy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human</a:t>
            </a:r>
            <a:r>
              <a:rPr lang="hu-HU" baseline="0" dirty="0"/>
              <a:t> </a:t>
            </a:r>
            <a:r>
              <a:rPr lang="hu-HU" baseline="0" dirty="0" err="1"/>
              <a:t>embryo</a:t>
            </a:r>
            <a:r>
              <a:rPr lang="hu-HU" baseline="0" dirty="0"/>
              <a:t> </a:t>
            </a:r>
            <a:r>
              <a:rPr lang="hu-HU" baseline="0" dirty="0" err="1"/>
              <a:t>Karger</a:t>
            </a:r>
            <a:r>
              <a:rPr lang="hu-HU" baseline="0" dirty="0"/>
              <a:t> 2009</a:t>
            </a:r>
            <a:endParaRPr lang="de-DE" dirty="0"/>
          </a:p>
          <a:p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0DD77-C8D1-4BF9-A4E8-A0463B200DA3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60999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err="1"/>
              <a:t>Steding</a:t>
            </a:r>
            <a:r>
              <a:rPr lang="hu-HU" dirty="0"/>
              <a:t> The </a:t>
            </a:r>
            <a:r>
              <a:rPr lang="hu-HU" dirty="0" err="1"/>
              <a:t>anatomy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human</a:t>
            </a:r>
            <a:r>
              <a:rPr lang="hu-HU" baseline="0" dirty="0"/>
              <a:t> </a:t>
            </a:r>
            <a:r>
              <a:rPr lang="hu-HU" baseline="0" dirty="0" err="1"/>
              <a:t>embryo</a:t>
            </a:r>
            <a:r>
              <a:rPr lang="hu-HU" baseline="0" dirty="0"/>
              <a:t> </a:t>
            </a:r>
            <a:r>
              <a:rPr lang="hu-HU" baseline="0" dirty="0" err="1"/>
              <a:t>Karger</a:t>
            </a:r>
            <a:r>
              <a:rPr lang="hu-HU" baseline="0" dirty="0"/>
              <a:t> 2009</a:t>
            </a:r>
            <a:endParaRPr lang="de-DE" dirty="0"/>
          </a:p>
          <a:p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0DD77-C8D1-4BF9-A4E8-A0463B200DA3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14592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err="1"/>
              <a:t>Steding</a:t>
            </a:r>
            <a:r>
              <a:rPr lang="hu-HU" dirty="0"/>
              <a:t> The </a:t>
            </a:r>
            <a:r>
              <a:rPr lang="hu-HU" dirty="0" err="1"/>
              <a:t>anatomy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human</a:t>
            </a:r>
            <a:r>
              <a:rPr lang="hu-HU" baseline="0" dirty="0"/>
              <a:t> </a:t>
            </a:r>
            <a:r>
              <a:rPr lang="hu-HU" baseline="0" dirty="0" err="1"/>
              <a:t>embryo</a:t>
            </a:r>
            <a:r>
              <a:rPr lang="hu-HU" baseline="0" dirty="0"/>
              <a:t> </a:t>
            </a:r>
            <a:r>
              <a:rPr lang="hu-HU" baseline="0" dirty="0" err="1"/>
              <a:t>Karger</a:t>
            </a:r>
            <a:r>
              <a:rPr lang="hu-HU" baseline="0" dirty="0"/>
              <a:t> 2009</a:t>
            </a:r>
            <a:endParaRPr lang="de-DE" dirty="0"/>
          </a:p>
          <a:p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0DD77-C8D1-4BF9-A4E8-A0463B200DA3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859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Steding</a:t>
            </a:r>
            <a:r>
              <a:rPr lang="hu-HU" dirty="0"/>
              <a:t> The </a:t>
            </a:r>
            <a:r>
              <a:rPr lang="hu-HU" dirty="0" err="1"/>
              <a:t>anatomy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human</a:t>
            </a:r>
            <a:r>
              <a:rPr lang="hu-HU" baseline="0" dirty="0"/>
              <a:t> </a:t>
            </a:r>
            <a:r>
              <a:rPr lang="hu-HU" baseline="0" dirty="0" err="1"/>
              <a:t>embryo</a:t>
            </a:r>
            <a:r>
              <a:rPr lang="hu-HU" baseline="0" dirty="0"/>
              <a:t> </a:t>
            </a:r>
            <a:r>
              <a:rPr lang="hu-HU" baseline="0" dirty="0" err="1"/>
              <a:t>Karger</a:t>
            </a:r>
            <a:r>
              <a:rPr lang="hu-HU" baseline="0" dirty="0"/>
              <a:t> 2009</a:t>
            </a:r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0DD77-C8D1-4BF9-A4E8-A0463B200DA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77284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err="1"/>
              <a:t>Steding</a:t>
            </a:r>
            <a:r>
              <a:rPr lang="hu-HU" dirty="0"/>
              <a:t> The </a:t>
            </a:r>
            <a:r>
              <a:rPr lang="hu-HU" dirty="0" err="1"/>
              <a:t>anatomy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human</a:t>
            </a:r>
            <a:r>
              <a:rPr lang="hu-HU" baseline="0" dirty="0"/>
              <a:t> </a:t>
            </a:r>
            <a:r>
              <a:rPr lang="hu-HU" baseline="0" dirty="0" err="1"/>
              <a:t>embryo</a:t>
            </a:r>
            <a:r>
              <a:rPr lang="hu-HU" baseline="0" dirty="0"/>
              <a:t> </a:t>
            </a:r>
            <a:r>
              <a:rPr lang="hu-HU" baseline="0" dirty="0" err="1"/>
              <a:t>Karger</a:t>
            </a:r>
            <a:r>
              <a:rPr lang="hu-HU" baseline="0" dirty="0"/>
              <a:t> 2009</a:t>
            </a:r>
            <a:endParaRPr lang="de-DE" dirty="0"/>
          </a:p>
          <a:p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0DD77-C8D1-4BF9-A4E8-A0463B200DA3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65955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err="1"/>
              <a:t>Steding</a:t>
            </a:r>
            <a:r>
              <a:rPr lang="hu-HU" dirty="0"/>
              <a:t> The </a:t>
            </a:r>
            <a:r>
              <a:rPr lang="hu-HU" dirty="0" err="1"/>
              <a:t>anatomy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human</a:t>
            </a:r>
            <a:r>
              <a:rPr lang="hu-HU" baseline="0" dirty="0"/>
              <a:t> </a:t>
            </a:r>
            <a:r>
              <a:rPr lang="hu-HU" baseline="0" dirty="0" err="1"/>
              <a:t>embryo</a:t>
            </a:r>
            <a:r>
              <a:rPr lang="hu-HU" baseline="0" dirty="0"/>
              <a:t> </a:t>
            </a:r>
            <a:r>
              <a:rPr lang="hu-HU" baseline="0" dirty="0" err="1"/>
              <a:t>Karger</a:t>
            </a:r>
            <a:r>
              <a:rPr lang="hu-HU" baseline="0" dirty="0"/>
              <a:t> 2009</a:t>
            </a:r>
            <a:endParaRPr lang="de-DE" dirty="0"/>
          </a:p>
          <a:p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0DD77-C8D1-4BF9-A4E8-A0463B200DA3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23297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Steding</a:t>
            </a:r>
            <a:r>
              <a:rPr lang="hu-HU" dirty="0"/>
              <a:t> The </a:t>
            </a:r>
            <a:r>
              <a:rPr lang="hu-HU" dirty="0" err="1"/>
              <a:t>anatomy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human</a:t>
            </a:r>
            <a:r>
              <a:rPr lang="hu-HU" baseline="0" dirty="0"/>
              <a:t> </a:t>
            </a:r>
            <a:r>
              <a:rPr lang="hu-HU" baseline="0" dirty="0" err="1"/>
              <a:t>embryo</a:t>
            </a:r>
            <a:r>
              <a:rPr lang="hu-HU" baseline="0" dirty="0"/>
              <a:t> </a:t>
            </a:r>
            <a:r>
              <a:rPr lang="hu-HU" baseline="0" dirty="0" err="1"/>
              <a:t>Karger</a:t>
            </a:r>
            <a:r>
              <a:rPr lang="hu-HU" baseline="0" dirty="0"/>
              <a:t> 2009</a:t>
            </a:r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0DD77-C8D1-4BF9-A4E8-A0463B200DA3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58265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Steding</a:t>
            </a:r>
            <a:r>
              <a:rPr lang="hu-HU" dirty="0"/>
              <a:t> The </a:t>
            </a:r>
            <a:r>
              <a:rPr lang="hu-HU" dirty="0" err="1"/>
              <a:t>anatomy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human</a:t>
            </a:r>
            <a:r>
              <a:rPr lang="hu-HU" baseline="0" dirty="0"/>
              <a:t> </a:t>
            </a:r>
            <a:r>
              <a:rPr lang="hu-HU" baseline="0" dirty="0" err="1"/>
              <a:t>embryo</a:t>
            </a:r>
            <a:r>
              <a:rPr lang="hu-HU" baseline="0" dirty="0"/>
              <a:t> </a:t>
            </a:r>
            <a:r>
              <a:rPr lang="hu-HU" baseline="0" dirty="0" err="1"/>
              <a:t>Karger</a:t>
            </a:r>
            <a:r>
              <a:rPr lang="hu-HU" baseline="0" dirty="0"/>
              <a:t> 2009</a:t>
            </a:r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0DD77-C8D1-4BF9-A4E8-A0463B200DA3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25757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err="1"/>
              <a:t>Steding</a:t>
            </a:r>
            <a:r>
              <a:rPr lang="hu-HU" dirty="0"/>
              <a:t> The </a:t>
            </a:r>
            <a:r>
              <a:rPr lang="hu-HU" dirty="0" err="1"/>
              <a:t>anatomy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human</a:t>
            </a:r>
            <a:r>
              <a:rPr lang="hu-HU" baseline="0" dirty="0"/>
              <a:t> </a:t>
            </a:r>
            <a:r>
              <a:rPr lang="hu-HU" baseline="0" dirty="0" err="1"/>
              <a:t>embryo</a:t>
            </a:r>
            <a:r>
              <a:rPr lang="hu-HU" baseline="0" dirty="0"/>
              <a:t> </a:t>
            </a:r>
            <a:r>
              <a:rPr lang="hu-HU" baseline="0" dirty="0" err="1"/>
              <a:t>Karger</a:t>
            </a:r>
            <a:r>
              <a:rPr lang="hu-HU" baseline="0" dirty="0"/>
              <a:t> 2009</a:t>
            </a:r>
            <a:endParaRPr lang="de-DE" dirty="0"/>
          </a:p>
          <a:p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0DD77-C8D1-4BF9-A4E8-A0463B200DA3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48541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Steding</a:t>
            </a:r>
            <a:r>
              <a:rPr lang="hu-HU" dirty="0"/>
              <a:t> The </a:t>
            </a:r>
            <a:r>
              <a:rPr lang="hu-HU" dirty="0" err="1"/>
              <a:t>anatomy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human</a:t>
            </a:r>
            <a:r>
              <a:rPr lang="hu-HU" baseline="0" dirty="0"/>
              <a:t> </a:t>
            </a:r>
            <a:r>
              <a:rPr lang="hu-HU" baseline="0" dirty="0" err="1"/>
              <a:t>embryo</a:t>
            </a:r>
            <a:r>
              <a:rPr lang="hu-HU" baseline="0" dirty="0"/>
              <a:t> </a:t>
            </a:r>
            <a:r>
              <a:rPr lang="hu-HU" baseline="0" dirty="0" err="1"/>
              <a:t>Karger</a:t>
            </a:r>
            <a:r>
              <a:rPr lang="hu-HU" baseline="0" dirty="0"/>
              <a:t> 2009</a:t>
            </a:r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0DD77-C8D1-4BF9-A4E8-A0463B200DA3}" type="slidenum">
              <a:rPr lang="de-DE" smtClean="0"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55532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Steding</a:t>
            </a:r>
            <a:r>
              <a:rPr lang="hu-HU" dirty="0"/>
              <a:t> The </a:t>
            </a:r>
            <a:r>
              <a:rPr lang="hu-HU" dirty="0" err="1"/>
              <a:t>anatomy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human</a:t>
            </a:r>
            <a:r>
              <a:rPr lang="hu-HU" baseline="0" dirty="0"/>
              <a:t> </a:t>
            </a:r>
            <a:r>
              <a:rPr lang="hu-HU" baseline="0" dirty="0" err="1"/>
              <a:t>embryo</a:t>
            </a:r>
            <a:r>
              <a:rPr lang="hu-HU" baseline="0" dirty="0"/>
              <a:t> </a:t>
            </a:r>
            <a:r>
              <a:rPr lang="hu-HU" baseline="0" dirty="0" err="1"/>
              <a:t>Karger</a:t>
            </a:r>
            <a:r>
              <a:rPr lang="hu-HU" baseline="0" dirty="0"/>
              <a:t> 2009</a:t>
            </a:r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0DD77-C8D1-4BF9-A4E8-A0463B200DA3}" type="slidenum">
              <a:rPr lang="de-DE" smtClean="0"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32290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18: V. </a:t>
            </a:r>
            <a:r>
              <a:rPr lang="hu-HU" dirty="0" err="1" smtClean="0"/>
              <a:t>hepatica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0DD77-C8D1-4BF9-A4E8-A0463B200DA3}" type="slidenum">
              <a:rPr lang="de-DE" smtClean="0"/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29569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err="1"/>
              <a:t>Steding</a:t>
            </a:r>
            <a:r>
              <a:rPr lang="hu-HU" dirty="0"/>
              <a:t> The </a:t>
            </a:r>
            <a:r>
              <a:rPr lang="hu-HU" dirty="0" err="1"/>
              <a:t>anatomy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human</a:t>
            </a:r>
            <a:r>
              <a:rPr lang="hu-HU" baseline="0" dirty="0"/>
              <a:t> </a:t>
            </a:r>
            <a:r>
              <a:rPr lang="hu-HU" baseline="0" dirty="0" err="1"/>
              <a:t>embryo</a:t>
            </a:r>
            <a:r>
              <a:rPr lang="hu-HU" baseline="0" dirty="0"/>
              <a:t> </a:t>
            </a:r>
            <a:r>
              <a:rPr lang="hu-HU" baseline="0" dirty="0" err="1"/>
              <a:t>Karger</a:t>
            </a:r>
            <a:r>
              <a:rPr lang="hu-HU" baseline="0" dirty="0"/>
              <a:t> 2009</a:t>
            </a:r>
            <a:endParaRPr lang="de-DE" dirty="0"/>
          </a:p>
          <a:p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0DD77-C8D1-4BF9-A4E8-A0463B200DA3}" type="slidenum">
              <a:rPr lang="de-DE" smtClean="0"/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93280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Steding</a:t>
            </a:r>
            <a:r>
              <a:rPr lang="hu-HU" dirty="0"/>
              <a:t> The </a:t>
            </a:r>
            <a:r>
              <a:rPr lang="hu-HU" dirty="0" err="1"/>
              <a:t>anatomy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human</a:t>
            </a:r>
            <a:r>
              <a:rPr lang="hu-HU" baseline="0" dirty="0"/>
              <a:t> </a:t>
            </a:r>
            <a:r>
              <a:rPr lang="hu-HU" baseline="0" dirty="0" err="1"/>
              <a:t>embryo</a:t>
            </a:r>
            <a:r>
              <a:rPr lang="hu-HU" baseline="0" dirty="0"/>
              <a:t> </a:t>
            </a:r>
            <a:r>
              <a:rPr lang="hu-HU" baseline="0" dirty="0" err="1"/>
              <a:t>Karger</a:t>
            </a:r>
            <a:r>
              <a:rPr lang="hu-HU" baseline="0" dirty="0"/>
              <a:t> 2009</a:t>
            </a:r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0DD77-C8D1-4BF9-A4E8-A0463B200DA3}" type="slidenum">
              <a:rPr lang="de-DE" smtClean="0"/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7136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hu-HU">
                <a:solidFill>
                  <a:srgbClr val="990033"/>
                </a:solidFill>
              </a:rPr>
              <a:t>O’Rahilly &amp; Müller, Embryologie und Teratologie des Menschens 1999</a:t>
            </a:r>
          </a:p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23382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err="1"/>
              <a:t>Steding</a:t>
            </a:r>
            <a:r>
              <a:rPr lang="hu-HU" dirty="0"/>
              <a:t> The </a:t>
            </a:r>
            <a:r>
              <a:rPr lang="hu-HU" dirty="0" err="1"/>
              <a:t>anatomy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human</a:t>
            </a:r>
            <a:r>
              <a:rPr lang="hu-HU" baseline="0" dirty="0"/>
              <a:t> </a:t>
            </a:r>
            <a:r>
              <a:rPr lang="hu-HU" baseline="0" dirty="0" err="1"/>
              <a:t>embryo</a:t>
            </a:r>
            <a:r>
              <a:rPr lang="hu-HU" baseline="0" dirty="0"/>
              <a:t> </a:t>
            </a:r>
            <a:r>
              <a:rPr lang="hu-HU" baseline="0" dirty="0" err="1"/>
              <a:t>Karger</a:t>
            </a:r>
            <a:r>
              <a:rPr lang="hu-HU" baseline="0" dirty="0"/>
              <a:t> 2009</a:t>
            </a:r>
            <a:endParaRPr lang="de-DE" dirty="0"/>
          </a:p>
          <a:p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0DD77-C8D1-4BF9-A4E8-A0463B200DA3}" type="slidenum">
              <a:rPr lang="de-DE" smtClean="0"/>
              <a:t>54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393478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err="1"/>
              <a:t>Steding</a:t>
            </a:r>
            <a:r>
              <a:rPr lang="hu-HU" dirty="0"/>
              <a:t> The </a:t>
            </a:r>
            <a:r>
              <a:rPr lang="hu-HU" dirty="0" err="1"/>
              <a:t>anatomy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human</a:t>
            </a:r>
            <a:r>
              <a:rPr lang="hu-HU" baseline="0" dirty="0"/>
              <a:t> </a:t>
            </a:r>
            <a:r>
              <a:rPr lang="hu-HU" baseline="0" dirty="0" err="1"/>
              <a:t>embryo</a:t>
            </a:r>
            <a:r>
              <a:rPr lang="hu-HU" baseline="0" dirty="0"/>
              <a:t> </a:t>
            </a:r>
            <a:r>
              <a:rPr lang="hu-HU" baseline="0" dirty="0" err="1"/>
              <a:t>Karger</a:t>
            </a:r>
            <a:r>
              <a:rPr lang="hu-HU" baseline="0" dirty="0"/>
              <a:t> 2009</a:t>
            </a:r>
            <a:endParaRPr lang="de-DE" dirty="0"/>
          </a:p>
          <a:p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0DD77-C8D1-4BF9-A4E8-A0463B200DA3}" type="slidenum">
              <a:rPr lang="de-DE" smtClean="0"/>
              <a:t>56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482642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err="1"/>
              <a:t>Steding</a:t>
            </a:r>
            <a:r>
              <a:rPr lang="hu-HU" dirty="0"/>
              <a:t> The </a:t>
            </a:r>
            <a:r>
              <a:rPr lang="hu-HU" dirty="0" err="1"/>
              <a:t>anatomy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human</a:t>
            </a:r>
            <a:r>
              <a:rPr lang="hu-HU" baseline="0" dirty="0"/>
              <a:t> </a:t>
            </a:r>
            <a:r>
              <a:rPr lang="hu-HU" baseline="0" dirty="0" err="1"/>
              <a:t>embryo</a:t>
            </a:r>
            <a:r>
              <a:rPr lang="hu-HU" baseline="0" dirty="0"/>
              <a:t> </a:t>
            </a:r>
            <a:r>
              <a:rPr lang="hu-HU" baseline="0" dirty="0" err="1"/>
              <a:t>Karger</a:t>
            </a:r>
            <a:r>
              <a:rPr lang="hu-HU" baseline="0" dirty="0"/>
              <a:t> 2009</a:t>
            </a:r>
            <a:endParaRPr lang="de-DE" dirty="0"/>
          </a:p>
          <a:p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0DD77-C8D1-4BF9-A4E8-A0463B200DA3}" type="slidenum">
              <a:rPr lang="de-DE" smtClean="0"/>
              <a:t>57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241769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err="1"/>
              <a:t>Steding</a:t>
            </a:r>
            <a:r>
              <a:rPr lang="hu-HU" dirty="0"/>
              <a:t> The </a:t>
            </a:r>
            <a:r>
              <a:rPr lang="hu-HU" dirty="0" err="1"/>
              <a:t>anatomy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human</a:t>
            </a:r>
            <a:r>
              <a:rPr lang="hu-HU" baseline="0" dirty="0"/>
              <a:t> </a:t>
            </a:r>
            <a:r>
              <a:rPr lang="hu-HU" baseline="0" dirty="0" err="1"/>
              <a:t>embryo</a:t>
            </a:r>
            <a:r>
              <a:rPr lang="hu-HU" baseline="0" dirty="0"/>
              <a:t> </a:t>
            </a:r>
            <a:r>
              <a:rPr lang="hu-HU" baseline="0" dirty="0" err="1"/>
              <a:t>Karger</a:t>
            </a:r>
            <a:r>
              <a:rPr lang="hu-HU" baseline="0" dirty="0"/>
              <a:t> 2009</a:t>
            </a:r>
            <a:endParaRPr lang="de-DE" dirty="0"/>
          </a:p>
          <a:p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0DD77-C8D1-4BF9-A4E8-A0463B200DA3}" type="slidenum">
              <a:rPr lang="de-DE" smtClean="0"/>
              <a:t>58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955616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err="1"/>
              <a:t>Steding</a:t>
            </a:r>
            <a:r>
              <a:rPr lang="hu-HU" dirty="0"/>
              <a:t> The </a:t>
            </a:r>
            <a:r>
              <a:rPr lang="hu-HU" dirty="0" err="1"/>
              <a:t>anatomy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human</a:t>
            </a:r>
            <a:r>
              <a:rPr lang="hu-HU" baseline="0" dirty="0"/>
              <a:t> </a:t>
            </a:r>
            <a:r>
              <a:rPr lang="hu-HU" baseline="0" dirty="0" err="1"/>
              <a:t>embryo</a:t>
            </a:r>
            <a:r>
              <a:rPr lang="hu-HU" baseline="0" dirty="0"/>
              <a:t> </a:t>
            </a:r>
            <a:r>
              <a:rPr lang="hu-HU" baseline="0" dirty="0" err="1"/>
              <a:t>Karger</a:t>
            </a:r>
            <a:r>
              <a:rPr lang="hu-HU" baseline="0" dirty="0"/>
              <a:t> 2009</a:t>
            </a:r>
            <a:endParaRPr lang="de-DE" dirty="0"/>
          </a:p>
          <a:p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0DD77-C8D1-4BF9-A4E8-A0463B200DA3}" type="slidenum">
              <a:rPr lang="de-DE" smtClean="0"/>
              <a:t>61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7315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err="1"/>
              <a:t>Steding</a:t>
            </a:r>
            <a:r>
              <a:rPr lang="hu-HU" dirty="0"/>
              <a:t> The </a:t>
            </a:r>
            <a:r>
              <a:rPr lang="hu-HU" dirty="0" err="1"/>
              <a:t>anatomy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human</a:t>
            </a:r>
            <a:r>
              <a:rPr lang="hu-HU" baseline="0" dirty="0"/>
              <a:t> </a:t>
            </a:r>
            <a:r>
              <a:rPr lang="hu-HU" baseline="0" dirty="0" err="1"/>
              <a:t>embryo</a:t>
            </a:r>
            <a:r>
              <a:rPr lang="hu-HU" baseline="0" dirty="0"/>
              <a:t> </a:t>
            </a:r>
            <a:r>
              <a:rPr lang="hu-HU" baseline="0" dirty="0" err="1"/>
              <a:t>Karger</a:t>
            </a:r>
            <a:r>
              <a:rPr lang="hu-HU" baseline="0" dirty="0"/>
              <a:t> 2009</a:t>
            </a:r>
            <a:endParaRPr lang="de-DE" dirty="0"/>
          </a:p>
          <a:p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0DD77-C8D1-4BF9-A4E8-A0463B200DA3}" type="slidenum">
              <a:rPr lang="de-DE" smtClean="0"/>
              <a:t>62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8693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Steding</a:t>
            </a:r>
            <a:r>
              <a:rPr lang="hu-HU" dirty="0"/>
              <a:t> The </a:t>
            </a:r>
            <a:r>
              <a:rPr lang="hu-HU" dirty="0" err="1"/>
              <a:t>anatomy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human</a:t>
            </a:r>
            <a:r>
              <a:rPr lang="hu-HU" baseline="0" dirty="0"/>
              <a:t> </a:t>
            </a:r>
            <a:r>
              <a:rPr lang="hu-HU" baseline="0" dirty="0" err="1"/>
              <a:t>embryo</a:t>
            </a:r>
            <a:r>
              <a:rPr lang="hu-HU" baseline="0" dirty="0"/>
              <a:t> </a:t>
            </a:r>
            <a:r>
              <a:rPr lang="hu-HU" baseline="0" dirty="0" err="1"/>
              <a:t>Karger</a:t>
            </a:r>
            <a:r>
              <a:rPr lang="hu-HU" baseline="0" dirty="0"/>
              <a:t> 2009</a:t>
            </a:r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0DD77-C8D1-4BF9-A4E8-A0463B200DA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2712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Steding</a:t>
            </a:r>
            <a:r>
              <a:rPr lang="hu-HU" dirty="0"/>
              <a:t> The </a:t>
            </a:r>
            <a:r>
              <a:rPr lang="hu-HU" dirty="0" err="1"/>
              <a:t>anatomy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human</a:t>
            </a:r>
            <a:r>
              <a:rPr lang="hu-HU" baseline="0" dirty="0"/>
              <a:t> </a:t>
            </a:r>
            <a:r>
              <a:rPr lang="hu-HU" baseline="0" dirty="0" err="1"/>
              <a:t>embryo</a:t>
            </a:r>
            <a:r>
              <a:rPr lang="hu-HU" baseline="0" dirty="0"/>
              <a:t> </a:t>
            </a:r>
            <a:r>
              <a:rPr lang="hu-HU" baseline="0" dirty="0" err="1"/>
              <a:t>Karger</a:t>
            </a:r>
            <a:r>
              <a:rPr lang="hu-HU" baseline="0" dirty="0"/>
              <a:t> </a:t>
            </a:r>
            <a:r>
              <a:rPr lang="hu-HU" baseline="0" dirty="0" smtClean="0"/>
              <a:t>2009</a:t>
            </a:r>
          </a:p>
          <a:p>
            <a:endParaRPr lang="hu-HU" baseline="0" dirty="0" smtClean="0"/>
          </a:p>
          <a:p>
            <a:r>
              <a:rPr lang="hu-HU" baseline="0" dirty="0" smtClean="0"/>
              <a:t>balra: </a:t>
            </a:r>
            <a:r>
              <a:rPr lang="hu-HU" baseline="0" dirty="0" err="1" smtClean="0"/>
              <a:t>mounting</a:t>
            </a:r>
            <a:r>
              <a:rPr lang="hu-HU" baseline="0" dirty="0" smtClean="0"/>
              <a:t> </a:t>
            </a:r>
            <a:r>
              <a:rPr lang="hu-HU" baseline="0" dirty="0" err="1" smtClean="0"/>
              <a:t>medium</a:t>
            </a:r>
            <a:endParaRPr lang="hu-HU" baseline="0" dirty="0" smtClean="0"/>
          </a:p>
          <a:p>
            <a:r>
              <a:rPr lang="hu-HU" baseline="0" dirty="0" smtClean="0"/>
              <a:t>sinus </a:t>
            </a:r>
            <a:r>
              <a:rPr lang="hu-HU" baseline="0" dirty="0" err="1" smtClean="0"/>
              <a:t>cervicalis</a:t>
            </a:r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0DD77-C8D1-4BF9-A4E8-A0463B200DA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4763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Steding</a:t>
            </a:r>
            <a:r>
              <a:rPr lang="hu-HU" dirty="0"/>
              <a:t> The </a:t>
            </a:r>
            <a:r>
              <a:rPr lang="hu-HU" dirty="0" err="1"/>
              <a:t>anatomy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human</a:t>
            </a:r>
            <a:r>
              <a:rPr lang="hu-HU" baseline="0" dirty="0"/>
              <a:t> </a:t>
            </a:r>
            <a:r>
              <a:rPr lang="hu-HU" baseline="0" dirty="0" err="1"/>
              <a:t>embryo</a:t>
            </a:r>
            <a:r>
              <a:rPr lang="hu-HU" baseline="0" dirty="0"/>
              <a:t> </a:t>
            </a:r>
            <a:r>
              <a:rPr lang="hu-HU" baseline="0" dirty="0" err="1"/>
              <a:t>Karger</a:t>
            </a:r>
            <a:r>
              <a:rPr lang="hu-HU" baseline="0" dirty="0"/>
              <a:t> </a:t>
            </a:r>
            <a:r>
              <a:rPr lang="hu-HU" baseline="0" dirty="0" smtClean="0"/>
              <a:t>2009</a:t>
            </a:r>
          </a:p>
          <a:p>
            <a:r>
              <a:rPr lang="hu-HU" baseline="0" dirty="0" err="1" smtClean="0"/>
              <a:t>liver</a:t>
            </a:r>
            <a:r>
              <a:rPr lang="hu-HU" baseline="0" dirty="0" smtClean="0"/>
              <a:t> </a:t>
            </a:r>
            <a:r>
              <a:rPr lang="hu-HU" baseline="0" dirty="0" err="1" smtClean="0"/>
              <a:t>bulge</a:t>
            </a:r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0DD77-C8D1-4BF9-A4E8-A0463B200DA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7096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Steding</a:t>
            </a:r>
            <a:r>
              <a:rPr lang="hu-HU" dirty="0"/>
              <a:t> The </a:t>
            </a:r>
            <a:r>
              <a:rPr lang="hu-HU" dirty="0" err="1"/>
              <a:t>anatomy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human</a:t>
            </a:r>
            <a:r>
              <a:rPr lang="hu-HU" baseline="0" dirty="0"/>
              <a:t> </a:t>
            </a:r>
            <a:r>
              <a:rPr lang="hu-HU" baseline="0" dirty="0" err="1"/>
              <a:t>embryo</a:t>
            </a:r>
            <a:r>
              <a:rPr lang="hu-HU" baseline="0" dirty="0"/>
              <a:t> </a:t>
            </a:r>
            <a:r>
              <a:rPr lang="hu-HU" baseline="0" dirty="0" err="1"/>
              <a:t>Karger</a:t>
            </a:r>
            <a:r>
              <a:rPr lang="hu-HU" baseline="0" dirty="0"/>
              <a:t> </a:t>
            </a:r>
            <a:r>
              <a:rPr lang="hu-HU" baseline="0" dirty="0" smtClean="0"/>
              <a:t>2009</a:t>
            </a:r>
          </a:p>
          <a:p>
            <a:r>
              <a:rPr lang="hu-HU" baseline="0" dirty="0" err="1" smtClean="0"/>
              <a:t>liver</a:t>
            </a:r>
            <a:r>
              <a:rPr lang="hu-HU" baseline="0" dirty="0" smtClean="0"/>
              <a:t> </a:t>
            </a:r>
            <a:r>
              <a:rPr lang="hu-HU" baseline="0" dirty="0" err="1" smtClean="0"/>
              <a:t>bulge</a:t>
            </a:r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0DD77-C8D1-4BF9-A4E8-A0463B200DA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5001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Steding</a:t>
            </a:r>
            <a:r>
              <a:rPr lang="hu-HU" dirty="0"/>
              <a:t> The </a:t>
            </a:r>
            <a:r>
              <a:rPr lang="hu-HU" dirty="0" err="1"/>
              <a:t>anatomy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human</a:t>
            </a:r>
            <a:r>
              <a:rPr lang="hu-HU" baseline="0" dirty="0"/>
              <a:t> </a:t>
            </a:r>
            <a:r>
              <a:rPr lang="hu-HU" baseline="0" dirty="0" err="1"/>
              <a:t>embryo</a:t>
            </a:r>
            <a:r>
              <a:rPr lang="hu-HU" baseline="0" dirty="0"/>
              <a:t> </a:t>
            </a:r>
            <a:r>
              <a:rPr lang="hu-HU" baseline="0" dirty="0" err="1"/>
              <a:t>Karger</a:t>
            </a:r>
            <a:r>
              <a:rPr lang="hu-HU" baseline="0" dirty="0"/>
              <a:t> 2009</a:t>
            </a:r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0DD77-C8D1-4BF9-A4E8-A0463B200DA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3986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28FF-44A1-4D41-AFB6-104C048705B9}" type="datetimeFigureOut">
              <a:rPr lang="de-DE" smtClean="0"/>
              <a:t>02.04.2019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9996-7CFA-497F-BC09-648E5F26BFC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5885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28FF-44A1-4D41-AFB6-104C048705B9}" type="datetimeFigureOut">
              <a:rPr lang="de-DE" smtClean="0"/>
              <a:t>02.04.2019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9996-7CFA-497F-BC09-648E5F26BFC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3952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28FF-44A1-4D41-AFB6-104C048705B9}" type="datetimeFigureOut">
              <a:rPr lang="de-DE" smtClean="0"/>
              <a:t>02.04.2019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9996-7CFA-497F-BC09-648E5F26BFC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9324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28FF-44A1-4D41-AFB6-104C048705B9}" type="datetimeFigureOut">
              <a:rPr lang="de-DE" smtClean="0"/>
              <a:t>02.04.2019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9996-7CFA-497F-BC09-648E5F26BFC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3300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28FF-44A1-4D41-AFB6-104C048705B9}" type="datetimeFigureOut">
              <a:rPr lang="de-DE" smtClean="0"/>
              <a:t>02.04.2019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9996-7CFA-497F-BC09-648E5F26BFC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363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28FF-44A1-4D41-AFB6-104C048705B9}" type="datetimeFigureOut">
              <a:rPr lang="de-DE" smtClean="0"/>
              <a:t>02.04.2019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9996-7CFA-497F-BC09-648E5F26BFC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1152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28FF-44A1-4D41-AFB6-104C048705B9}" type="datetimeFigureOut">
              <a:rPr lang="de-DE" smtClean="0"/>
              <a:t>02.04.2019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9996-7CFA-497F-BC09-648E5F26BFC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0509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28FF-44A1-4D41-AFB6-104C048705B9}" type="datetimeFigureOut">
              <a:rPr lang="de-DE" smtClean="0"/>
              <a:t>02.04.2019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9996-7CFA-497F-BC09-648E5F26BFC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0049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28FF-44A1-4D41-AFB6-104C048705B9}" type="datetimeFigureOut">
              <a:rPr lang="de-DE" smtClean="0"/>
              <a:t>02.04.2019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9996-7CFA-497F-BC09-648E5F26BFC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8433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28FF-44A1-4D41-AFB6-104C048705B9}" type="datetimeFigureOut">
              <a:rPr lang="de-DE" smtClean="0"/>
              <a:t>02.04.2019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9996-7CFA-497F-BC09-648E5F26BFC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6577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28FF-44A1-4D41-AFB6-104C048705B9}" type="datetimeFigureOut">
              <a:rPr lang="de-DE" smtClean="0"/>
              <a:t>02.04.2019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9996-7CFA-497F-BC09-648E5F26BFC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7635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D28FF-44A1-4D41-AFB6-104C048705B9}" type="datetimeFigureOut">
              <a:rPr lang="de-DE" smtClean="0"/>
              <a:t>02.04.2019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A9996-7CFA-497F-BC09-648E5F26BFC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252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27584" y="1988840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hu-HU" dirty="0" err="1">
                <a:solidFill>
                  <a:srgbClr val="0070C0"/>
                </a:solidFill>
              </a:rPr>
              <a:t>Anatomie</a:t>
            </a:r>
            <a:r>
              <a:rPr lang="hu-HU" dirty="0">
                <a:solidFill>
                  <a:srgbClr val="0070C0"/>
                </a:solidFill>
              </a:rPr>
              <a:t> der </a:t>
            </a:r>
            <a:r>
              <a:rPr lang="hu-HU" dirty="0" err="1" smtClean="0">
                <a:solidFill>
                  <a:srgbClr val="0070C0"/>
                </a:solidFill>
              </a:rPr>
              <a:t>Herzentwicklung</a:t>
            </a:r>
            <a:r>
              <a:rPr lang="hu-HU" dirty="0" smtClean="0">
                <a:solidFill>
                  <a:srgbClr val="0070C0"/>
                </a:solidFill>
              </a:rPr>
              <a:t>:</a:t>
            </a:r>
            <a:br>
              <a:rPr lang="hu-HU" dirty="0" smtClean="0">
                <a:solidFill>
                  <a:srgbClr val="0070C0"/>
                </a:solidFill>
              </a:rPr>
            </a:br>
            <a:r>
              <a:rPr lang="hu-HU" smtClean="0">
                <a:solidFill>
                  <a:srgbClr val="0070C0"/>
                </a:solidFill>
              </a:rPr>
              <a:t>ein </a:t>
            </a:r>
            <a:r>
              <a:rPr lang="hu-HU" dirty="0" err="1" smtClean="0">
                <a:solidFill>
                  <a:srgbClr val="0070C0"/>
                </a:solidFill>
              </a:rPr>
              <a:t>Training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5004048" y="5445224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i="1" dirty="0" smtClean="0">
                <a:solidFill>
                  <a:srgbClr val="0070C0"/>
                </a:solidFill>
              </a:rPr>
              <a:t>Attila Magyar</a:t>
            </a:r>
          </a:p>
          <a:p>
            <a:pPr algn="ctr"/>
            <a:r>
              <a:rPr lang="hu-HU" sz="2400" b="1" i="1" dirty="0" smtClean="0">
                <a:solidFill>
                  <a:srgbClr val="0070C0"/>
                </a:solidFill>
              </a:rPr>
              <a:t>19.03.2019</a:t>
            </a:r>
            <a:endParaRPr lang="hu-HU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30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09679"/>
            <a:ext cx="6192688" cy="6638642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04928" y="33265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>
                <a:solidFill>
                  <a:srgbClr val="0070C0"/>
                </a:solidFill>
              </a:rPr>
              <a:t>Ende</a:t>
            </a:r>
            <a:r>
              <a:rPr lang="hu-HU" dirty="0" smtClean="0">
                <a:solidFill>
                  <a:srgbClr val="0070C0"/>
                </a:solidFill>
              </a:rPr>
              <a:t> der EW5</a:t>
            </a:r>
          </a:p>
          <a:p>
            <a:r>
              <a:rPr lang="hu-HU" dirty="0" smtClean="0">
                <a:solidFill>
                  <a:srgbClr val="0070C0"/>
                </a:solidFill>
              </a:rPr>
              <a:t>5-7 mm</a:t>
            </a:r>
            <a:endParaRPr lang="hu-H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094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2636"/>
            <a:ext cx="6336704" cy="6552728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04928" y="33265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EW6</a:t>
            </a:r>
          </a:p>
          <a:p>
            <a:r>
              <a:rPr lang="hu-HU" dirty="0" smtClean="0">
                <a:solidFill>
                  <a:srgbClr val="0070C0"/>
                </a:solidFill>
              </a:rPr>
              <a:t>8-18 mm</a:t>
            </a:r>
            <a:endParaRPr lang="hu-H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596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9669"/>
            <a:ext cx="5976664" cy="6539868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04928" y="33265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EW6</a:t>
            </a:r>
          </a:p>
          <a:p>
            <a:r>
              <a:rPr lang="hu-HU" dirty="0" smtClean="0">
                <a:solidFill>
                  <a:srgbClr val="0070C0"/>
                </a:solidFill>
              </a:rPr>
              <a:t>8-18 mm</a:t>
            </a:r>
            <a:endParaRPr lang="hu-H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479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90540"/>
            <a:ext cx="5328592" cy="667692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04928" y="33265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EW8</a:t>
            </a:r>
          </a:p>
          <a:p>
            <a:r>
              <a:rPr lang="hu-HU" dirty="0" smtClean="0">
                <a:solidFill>
                  <a:srgbClr val="0070C0"/>
                </a:solidFill>
              </a:rPr>
              <a:t>24-28 mm</a:t>
            </a:r>
            <a:endParaRPr lang="hu-H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571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>
                <a:solidFill>
                  <a:srgbClr val="0070C0"/>
                </a:solidFill>
              </a:rPr>
              <a:t>Herzentwicklunmg</a:t>
            </a:r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80544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51579"/>
            <a:ext cx="2601948" cy="25127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251579"/>
            <a:ext cx="3294267" cy="25127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658" y="1251579"/>
            <a:ext cx="2160240" cy="251270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04928" y="33265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EW4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345172" y="3944538"/>
            <a:ext cx="270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 smtClean="0">
                <a:solidFill>
                  <a:srgbClr val="0070C0"/>
                </a:solidFill>
              </a:rPr>
              <a:t>R</a:t>
            </a:r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973464" y="3944538"/>
            <a:ext cx="270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 smtClean="0">
                <a:solidFill>
                  <a:srgbClr val="0070C0"/>
                </a:solidFill>
              </a:rPr>
              <a:t>V</a:t>
            </a:r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6947915" y="3944538"/>
            <a:ext cx="270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 smtClean="0">
                <a:solidFill>
                  <a:srgbClr val="0070C0"/>
                </a:solidFill>
              </a:rPr>
              <a:t>L</a:t>
            </a:r>
            <a:endParaRPr lang="hu-H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389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35444"/>
            <a:ext cx="5976664" cy="6262564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04928" y="33265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EW4</a:t>
            </a:r>
          </a:p>
        </p:txBody>
      </p:sp>
    </p:spTree>
    <p:extLst>
      <p:ext uri="{BB962C8B-B14F-4D97-AF65-F5344CB8AC3E}">
        <p14:creationId xmlns:p14="http://schemas.microsoft.com/office/powerpoint/2010/main" val="466878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71121"/>
            <a:ext cx="5256584" cy="640347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04928" y="33265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EW4</a:t>
            </a:r>
          </a:p>
        </p:txBody>
      </p:sp>
    </p:spTree>
    <p:extLst>
      <p:ext uri="{BB962C8B-B14F-4D97-AF65-F5344CB8AC3E}">
        <p14:creationId xmlns:p14="http://schemas.microsoft.com/office/powerpoint/2010/main" val="3409210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51188"/>
            <a:ext cx="2604933" cy="2416005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751189"/>
            <a:ext cx="2676941" cy="243772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751188"/>
            <a:ext cx="2694251" cy="2428864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04928" y="33265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EW4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794973" y="4499828"/>
            <a:ext cx="270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 smtClean="0">
                <a:solidFill>
                  <a:srgbClr val="0070C0"/>
                </a:solidFill>
              </a:rPr>
              <a:t>R</a:t>
            </a:r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423265" y="4499828"/>
            <a:ext cx="270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 smtClean="0">
                <a:solidFill>
                  <a:srgbClr val="0070C0"/>
                </a:solidFill>
              </a:rPr>
              <a:t>V</a:t>
            </a:r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7397716" y="4499828"/>
            <a:ext cx="270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 smtClean="0">
                <a:solidFill>
                  <a:srgbClr val="0070C0"/>
                </a:solidFill>
              </a:rPr>
              <a:t>L</a:t>
            </a:r>
            <a:endParaRPr lang="hu-H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352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2761"/>
            <a:ext cx="7560840" cy="637046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04928" y="33265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EW5</a:t>
            </a:r>
          </a:p>
        </p:txBody>
      </p:sp>
    </p:spTree>
    <p:extLst>
      <p:ext uri="{BB962C8B-B14F-4D97-AF65-F5344CB8AC3E}">
        <p14:creationId xmlns:p14="http://schemas.microsoft.com/office/powerpoint/2010/main" val="2669018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76491"/>
            <a:ext cx="4047093" cy="356853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76490"/>
            <a:ext cx="4696943" cy="620460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4" y="5013176"/>
            <a:ext cx="3960702" cy="14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317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2632747" cy="252028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152" y="1628800"/>
            <a:ext cx="2981740" cy="252028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926" y="1628800"/>
            <a:ext cx="2977589" cy="252028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04928" y="332656"/>
            <a:ext cx="882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EW5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288563" y="4499828"/>
            <a:ext cx="270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 smtClean="0">
                <a:solidFill>
                  <a:srgbClr val="0070C0"/>
                </a:solidFill>
              </a:rPr>
              <a:t>R</a:t>
            </a:r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128708" y="4499828"/>
            <a:ext cx="270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 smtClean="0">
                <a:solidFill>
                  <a:srgbClr val="0070C0"/>
                </a:solidFill>
              </a:rPr>
              <a:t>V</a:t>
            </a:r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7154406" y="4499828"/>
            <a:ext cx="270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 smtClean="0">
                <a:solidFill>
                  <a:srgbClr val="0070C0"/>
                </a:solidFill>
              </a:rPr>
              <a:t>L</a:t>
            </a:r>
            <a:endParaRPr lang="hu-H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073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09519"/>
            <a:ext cx="5760640" cy="5245546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04928" y="332656"/>
            <a:ext cx="882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EW5</a:t>
            </a:r>
          </a:p>
        </p:txBody>
      </p:sp>
    </p:spTree>
    <p:extLst>
      <p:ext uri="{BB962C8B-B14F-4D97-AF65-F5344CB8AC3E}">
        <p14:creationId xmlns:p14="http://schemas.microsoft.com/office/powerpoint/2010/main" val="4195538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8371"/>
            <a:ext cx="6768752" cy="6641258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304928" y="332656"/>
            <a:ext cx="882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EW5</a:t>
            </a:r>
          </a:p>
        </p:txBody>
      </p:sp>
    </p:spTree>
    <p:extLst>
      <p:ext uri="{BB962C8B-B14F-4D97-AF65-F5344CB8AC3E}">
        <p14:creationId xmlns:p14="http://schemas.microsoft.com/office/powerpoint/2010/main" val="14813688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Csoportba foglalás 4"/>
          <p:cNvGrpSpPr/>
          <p:nvPr/>
        </p:nvGrpSpPr>
        <p:grpSpPr>
          <a:xfrm>
            <a:off x="539552" y="2132856"/>
            <a:ext cx="7753718" cy="2325858"/>
            <a:chOff x="179512" y="1863421"/>
            <a:chExt cx="7753718" cy="2325858"/>
          </a:xfrm>
        </p:grpSpPr>
        <p:pic>
          <p:nvPicPr>
            <p:cNvPr id="2" name="Kép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1863421"/>
              <a:ext cx="2448272" cy="2325858"/>
            </a:xfrm>
            <a:prstGeom prst="rect">
              <a:avLst/>
            </a:prstGeom>
          </p:spPr>
        </p:pic>
        <p:pic>
          <p:nvPicPr>
            <p:cNvPr id="3" name="Kép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1868" y="1863421"/>
              <a:ext cx="2498308" cy="2325858"/>
            </a:xfrm>
            <a:prstGeom prst="rect">
              <a:avLst/>
            </a:prstGeom>
          </p:spPr>
        </p:pic>
        <p:pic>
          <p:nvPicPr>
            <p:cNvPr id="4" name="Kép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4751" y="1863421"/>
              <a:ext cx="2578479" cy="2325858"/>
            </a:xfrm>
            <a:prstGeom prst="rect">
              <a:avLst/>
            </a:prstGeom>
          </p:spPr>
        </p:pic>
      </p:grpSp>
      <p:sp>
        <p:nvSpPr>
          <p:cNvPr id="6" name="Szövegdoboz 5"/>
          <p:cNvSpPr txBox="1"/>
          <p:nvPr/>
        </p:nvSpPr>
        <p:spPr>
          <a:xfrm>
            <a:off x="304928" y="332656"/>
            <a:ext cx="1602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>
                <a:solidFill>
                  <a:srgbClr val="0070C0"/>
                </a:solidFill>
              </a:rPr>
              <a:t>Ende</a:t>
            </a:r>
            <a:r>
              <a:rPr lang="hu-HU" dirty="0" smtClean="0">
                <a:solidFill>
                  <a:srgbClr val="0070C0"/>
                </a:solidFill>
              </a:rPr>
              <a:t> der EW5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315849" y="4715852"/>
            <a:ext cx="270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 smtClean="0">
                <a:solidFill>
                  <a:srgbClr val="0070C0"/>
                </a:solidFill>
              </a:rPr>
              <a:t>R</a:t>
            </a:r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4155994" y="4715852"/>
            <a:ext cx="270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 smtClean="0">
                <a:solidFill>
                  <a:srgbClr val="0070C0"/>
                </a:solidFill>
              </a:rPr>
              <a:t>V</a:t>
            </a:r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7181692" y="4715852"/>
            <a:ext cx="270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 smtClean="0">
                <a:solidFill>
                  <a:srgbClr val="0070C0"/>
                </a:solidFill>
              </a:rPr>
              <a:t>L</a:t>
            </a:r>
            <a:endParaRPr lang="hu-H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921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75350"/>
            <a:ext cx="5904656" cy="5571412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04928" y="332656"/>
            <a:ext cx="882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EW6</a:t>
            </a:r>
          </a:p>
        </p:txBody>
      </p:sp>
    </p:spTree>
    <p:extLst>
      <p:ext uri="{BB962C8B-B14F-4D97-AF65-F5344CB8AC3E}">
        <p14:creationId xmlns:p14="http://schemas.microsoft.com/office/powerpoint/2010/main" val="19015115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53404"/>
            <a:ext cx="7776864" cy="6151192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04928" y="332656"/>
            <a:ext cx="882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EW6</a:t>
            </a:r>
          </a:p>
          <a:p>
            <a:r>
              <a:rPr lang="hu-HU" dirty="0" smtClean="0">
                <a:solidFill>
                  <a:srgbClr val="0070C0"/>
                </a:solidFill>
              </a:rPr>
              <a:t>(</a:t>
            </a:r>
            <a:r>
              <a:rPr lang="hu-HU" dirty="0" err="1" smtClean="0">
                <a:solidFill>
                  <a:srgbClr val="0070C0"/>
                </a:solidFill>
              </a:rPr>
              <a:t>früh</a:t>
            </a:r>
            <a:r>
              <a:rPr lang="hu-HU" dirty="0" smtClean="0">
                <a:solidFill>
                  <a:srgbClr val="0070C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234837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64252"/>
            <a:ext cx="6264696" cy="625757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04928" y="332656"/>
            <a:ext cx="1098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>
                <a:solidFill>
                  <a:srgbClr val="0070C0"/>
                </a:solidFill>
              </a:rPr>
              <a:t>Ende</a:t>
            </a:r>
            <a:r>
              <a:rPr lang="hu-HU" dirty="0" smtClean="0">
                <a:solidFill>
                  <a:srgbClr val="0070C0"/>
                </a:solidFill>
              </a:rPr>
              <a:t> der EW6</a:t>
            </a:r>
          </a:p>
        </p:txBody>
      </p:sp>
    </p:spTree>
    <p:extLst>
      <p:ext uri="{BB962C8B-B14F-4D97-AF65-F5344CB8AC3E}">
        <p14:creationId xmlns:p14="http://schemas.microsoft.com/office/powerpoint/2010/main" val="32489836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1369"/>
            <a:ext cx="7272808" cy="6649424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04928" y="332656"/>
            <a:ext cx="882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EW7</a:t>
            </a:r>
          </a:p>
        </p:txBody>
      </p:sp>
    </p:spTree>
    <p:extLst>
      <p:ext uri="{BB962C8B-B14F-4D97-AF65-F5344CB8AC3E}">
        <p14:creationId xmlns:p14="http://schemas.microsoft.com/office/powerpoint/2010/main" val="4865089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06981"/>
            <a:ext cx="6048672" cy="6644038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04928" y="332656"/>
            <a:ext cx="882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EW7</a:t>
            </a:r>
          </a:p>
        </p:txBody>
      </p:sp>
    </p:spTree>
    <p:extLst>
      <p:ext uri="{BB962C8B-B14F-4D97-AF65-F5344CB8AC3E}">
        <p14:creationId xmlns:p14="http://schemas.microsoft.com/office/powerpoint/2010/main" val="40871925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14776"/>
            <a:ext cx="6624736" cy="6428448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04928" y="332656"/>
            <a:ext cx="882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EW8</a:t>
            </a:r>
          </a:p>
        </p:txBody>
      </p:sp>
    </p:spTree>
    <p:extLst>
      <p:ext uri="{BB962C8B-B14F-4D97-AF65-F5344CB8AC3E}">
        <p14:creationId xmlns:p14="http://schemas.microsoft.com/office/powerpoint/2010/main" val="1104787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7710101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814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0471"/>
            <a:ext cx="7632848" cy="6657058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783184" y="6165304"/>
            <a:ext cx="882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EW9</a:t>
            </a:r>
          </a:p>
        </p:txBody>
      </p:sp>
    </p:spTree>
    <p:extLst>
      <p:ext uri="{BB962C8B-B14F-4D97-AF65-F5344CB8AC3E}">
        <p14:creationId xmlns:p14="http://schemas.microsoft.com/office/powerpoint/2010/main" val="20224029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655019"/>
            <a:ext cx="6336704" cy="5424674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04928" y="332656"/>
            <a:ext cx="882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EW5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304928" y="6021288"/>
            <a:ext cx="306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6972719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9369"/>
            <a:ext cx="7128792" cy="6355067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04928" y="332656"/>
            <a:ext cx="882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EW6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304928" y="6021288"/>
            <a:ext cx="306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8706315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27447"/>
            <a:ext cx="6408712" cy="633196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04928" y="332656"/>
            <a:ext cx="882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EW8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304928" y="6021288"/>
            <a:ext cx="306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40628692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782" y="1052736"/>
            <a:ext cx="6808436" cy="4752528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04928" y="6021288"/>
            <a:ext cx="306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R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304928" y="332656"/>
            <a:ext cx="882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EW6</a:t>
            </a:r>
          </a:p>
        </p:txBody>
      </p:sp>
    </p:spTree>
    <p:extLst>
      <p:ext uri="{BB962C8B-B14F-4D97-AF65-F5344CB8AC3E}">
        <p14:creationId xmlns:p14="http://schemas.microsoft.com/office/powerpoint/2010/main" val="22672642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20419"/>
            <a:ext cx="7200800" cy="6217162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04928" y="6021288"/>
            <a:ext cx="306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R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304928" y="332656"/>
            <a:ext cx="882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EW9</a:t>
            </a:r>
          </a:p>
        </p:txBody>
      </p:sp>
    </p:spTree>
    <p:extLst>
      <p:ext uri="{BB962C8B-B14F-4D97-AF65-F5344CB8AC3E}">
        <p14:creationId xmlns:p14="http://schemas.microsoft.com/office/powerpoint/2010/main" val="17265188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0070C0"/>
                </a:solidFill>
              </a:rPr>
              <a:t>Septation</a:t>
            </a:r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55650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8371"/>
            <a:ext cx="6768752" cy="6641258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304928" y="332656"/>
            <a:ext cx="882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EW5</a:t>
            </a:r>
          </a:p>
        </p:txBody>
      </p:sp>
    </p:spTree>
    <p:extLst>
      <p:ext uri="{BB962C8B-B14F-4D97-AF65-F5344CB8AC3E}">
        <p14:creationId xmlns:p14="http://schemas.microsoft.com/office/powerpoint/2010/main" val="36041095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Csoportba foglalás 4"/>
          <p:cNvGrpSpPr/>
          <p:nvPr/>
        </p:nvGrpSpPr>
        <p:grpSpPr>
          <a:xfrm>
            <a:off x="539552" y="2132856"/>
            <a:ext cx="7753718" cy="2325858"/>
            <a:chOff x="179512" y="1863421"/>
            <a:chExt cx="7753718" cy="2325858"/>
          </a:xfrm>
        </p:grpSpPr>
        <p:pic>
          <p:nvPicPr>
            <p:cNvPr id="2" name="Kép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1863421"/>
              <a:ext cx="2448272" cy="2325858"/>
            </a:xfrm>
            <a:prstGeom prst="rect">
              <a:avLst/>
            </a:prstGeom>
          </p:spPr>
        </p:pic>
        <p:pic>
          <p:nvPicPr>
            <p:cNvPr id="3" name="Kép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1868" y="1863421"/>
              <a:ext cx="2498308" cy="2325858"/>
            </a:xfrm>
            <a:prstGeom prst="rect">
              <a:avLst/>
            </a:prstGeom>
          </p:spPr>
        </p:pic>
        <p:pic>
          <p:nvPicPr>
            <p:cNvPr id="4" name="Kép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4751" y="1863421"/>
              <a:ext cx="2578479" cy="2325858"/>
            </a:xfrm>
            <a:prstGeom prst="rect">
              <a:avLst/>
            </a:prstGeom>
          </p:spPr>
        </p:pic>
      </p:grpSp>
      <p:sp>
        <p:nvSpPr>
          <p:cNvPr id="6" name="Szövegdoboz 5"/>
          <p:cNvSpPr txBox="1"/>
          <p:nvPr/>
        </p:nvSpPr>
        <p:spPr>
          <a:xfrm>
            <a:off x="304928" y="332656"/>
            <a:ext cx="1602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>
                <a:solidFill>
                  <a:srgbClr val="0070C0"/>
                </a:solidFill>
              </a:rPr>
              <a:t>Ende</a:t>
            </a:r>
            <a:r>
              <a:rPr lang="hu-HU" dirty="0" smtClean="0">
                <a:solidFill>
                  <a:srgbClr val="0070C0"/>
                </a:solidFill>
              </a:rPr>
              <a:t> der EW5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315849" y="4715852"/>
            <a:ext cx="270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 smtClean="0">
                <a:solidFill>
                  <a:srgbClr val="0070C0"/>
                </a:solidFill>
              </a:rPr>
              <a:t>R</a:t>
            </a:r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4155994" y="4715852"/>
            <a:ext cx="270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 smtClean="0">
                <a:solidFill>
                  <a:srgbClr val="0070C0"/>
                </a:solidFill>
              </a:rPr>
              <a:t>V</a:t>
            </a:r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7181692" y="4715852"/>
            <a:ext cx="270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 smtClean="0">
                <a:solidFill>
                  <a:srgbClr val="0070C0"/>
                </a:solidFill>
              </a:rPr>
              <a:t>L</a:t>
            </a:r>
            <a:endParaRPr lang="hu-H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1645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1052736"/>
            <a:ext cx="2297055" cy="2088232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51520" y="260648"/>
            <a:ext cx="882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EW5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403648" y="3295134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0070C0"/>
                </a:solidFill>
              </a:rPr>
              <a:t>LA, RA, </a:t>
            </a:r>
            <a:r>
              <a:rPr lang="hu-HU" sz="1200" dirty="0" err="1" smtClean="0">
                <a:solidFill>
                  <a:srgbClr val="0070C0"/>
                </a:solidFill>
              </a:rPr>
              <a:t>pulm</a:t>
            </a:r>
            <a:r>
              <a:rPr lang="hu-HU" sz="1200" dirty="0" smtClean="0">
                <a:solidFill>
                  <a:srgbClr val="0070C0"/>
                </a:solidFill>
              </a:rPr>
              <a:t>. </a:t>
            </a:r>
            <a:r>
              <a:rPr lang="hu-HU" sz="1200" dirty="0" err="1" smtClean="0">
                <a:solidFill>
                  <a:srgbClr val="0070C0"/>
                </a:solidFill>
              </a:rPr>
              <a:t>ridges</a:t>
            </a:r>
            <a:r>
              <a:rPr lang="hu-HU" sz="1200" dirty="0" smtClean="0">
                <a:solidFill>
                  <a:srgbClr val="0070C0"/>
                </a:solidFill>
              </a:rPr>
              <a:t>, </a:t>
            </a:r>
            <a:r>
              <a:rPr lang="hu-HU" sz="1200" dirty="0" err="1" smtClean="0">
                <a:solidFill>
                  <a:srgbClr val="0070C0"/>
                </a:solidFill>
              </a:rPr>
              <a:t>lSV</a:t>
            </a:r>
            <a:r>
              <a:rPr lang="hu-HU" sz="1200" dirty="0" smtClean="0">
                <a:solidFill>
                  <a:srgbClr val="0070C0"/>
                </a:solidFill>
              </a:rPr>
              <a:t>, RSV</a:t>
            </a:r>
            <a:endParaRPr lang="hu-HU" sz="1200" dirty="0">
              <a:solidFill>
                <a:srgbClr val="0070C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403648" y="647110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rgbClr val="0070C0"/>
                </a:solidFill>
              </a:rPr>
              <a:t>von </a:t>
            </a:r>
            <a:r>
              <a:rPr lang="hu-HU" sz="1100" dirty="0" err="1" smtClean="0">
                <a:solidFill>
                  <a:srgbClr val="0070C0"/>
                </a:solidFill>
              </a:rPr>
              <a:t>ventral-rechts</a:t>
            </a:r>
            <a:r>
              <a:rPr lang="hu-HU" sz="1100" dirty="0" smtClean="0">
                <a:solidFill>
                  <a:srgbClr val="0070C0"/>
                </a:solidFill>
              </a:rPr>
              <a:t> </a:t>
            </a:r>
            <a:r>
              <a:rPr lang="hu-HU" sz="1100" dirty="0" err="1" smtClean="0">
                <a:solidFill>
                  <a:srgbClr val="0070C0"/>
                </a:solidFill>
              </a:rPr>
              <a:t>gesehen</a:t>
            </a:r>
            <a:endParaRPr lang="hu-HU" sz="1100" dirty="0">
              <a:solidFill>
                <a:srgbClr val="0070C0"/>
              </a:solidFill>
            </a:endParaRPr>
          </a:p>
        </p:txBody>
      </p:sp>
      <p:grpSp>
        <p:nvGrpSpPr>
          <p:cNvPr id="12" name="Csoportba foglalás 11"/>
          <p:cNvGrpSpPr>
            <a:grpSpLocks noChangeAspect="1"/>
          </p:cNvGrpSpPr>
          <p:nvPr/>
        </p:nvGrpSpPr>
        <p:grpSpPr>
          <a:xfrm>
            <a:off x="4499992" y="260648"/>
            <a:ext cx="2520280" cy="2936939"/>
            <a:chOff x="5898280" y="3705999"/>
            <a:chExt cx="2520280" cy="2936939"/>
          </a:xfrm>
        </p:grpSpPr>
        <p:pic>
          <p:nvPicPr>
            <p:cNvPr id="9" name="Kép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8280" y="3982998"/>
              <a:ext cx="2520280" cy="2397766"/>
            </a:xfrm>
            <a:prstGeom prst="rect">
              <a:avLst/>
            </a:prstGeom>
          </p:spPr>
        </p:pic>
        <p:sp>
          <p:nvSpPr>
            <p:cNvPr id="10" name="Szövegdoboz 9"/>
            <p:cNvSpPr txBox="1"/>
            <p:nvPr/>
          </p:nvSpPr>
          <p:spPr>
            <a:xfrm>
              <a:off x="6307056" y="6381328"/>
              <a:ext cx="18722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100" dirty="0" smtClean="0">
                  <a:solidFill>
                    <a:srgbClr val="0070C0"/>
                  </a:solidFill>
                </a:rPr>
                <a:t>von </a:t>
              </a:r>
              <a:r>
                <a:rPr lang="hu-HU" sz="1100" dirty="0" err="1" smtClean="0">
                  <a:solidFill>
                    <a:srgbClr val="0070C0"/>
                  </a:solidFill>
                </a:rPr>
                <a:t>ventral-kaudal</a:t>
              </a:r>
              <a:r>
                <a:rPr lang="hu-HU" sz="1100" dirty="0" smtClean="0">
                  <a:solidFill>
                    <a:srgbClr val="0070C0"/>
                  </a:solidFill>
                </a:rPr>
                <a:t> </a:t>
              </a:r>
              <a:r>
                <a:rPr lang="hu-HU" sz="1100" dirty="0" err="1" smtClean="0">
                  <a:solidFill>
                    <a:srgbClr val="0070C0"/>
                  </a:solidFill>
                </a:rPr>
                <a:t>gesehen</a:t>
              </a:r>
              <a:endParaRPr lang="hu-HU" sz="1100" dirty="0">
                <a:solidFill>
                  <a:srgbClr val="0070C0"/>
                </a:solidFill>
              </a:endParaRPr>
            </a:p>
          </p:txBody>
        </p:sp>
        <p:sp>
          <p:nvSpPr>
            <p:cNvPr id="11" name="Szövegdoboz 10"/>
            <p:cNvSpPr txBox="1"/>
            <p:nvPr/>
          </p:nvSpPr>
          <p:spPr>
            <a:xfrm>
              <a:off x="5898280" y="3705999"/>
              <a:ext cx="2304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dirty="0" smtClean="0">
                  <a:solidFill>
                    <a:srgbClr val="0070C0"/>
                  </a:solidFill>
                </a:rPr>
                <a:t>LA, RA, </a:t>
              </a:r>
              <a:r>
                <a:rPr lang="hu-HU" sz="1200" dirty="0" err="1" smtClean="0">
                  <a:solidFill>
                    <a:srgbClr val="0070C0"/>
                  </a:solidFill>
                </a:rPr>
                <a:t>D.Cuv</a:t>
              </a:r>
              <a:r>
                <a:rPr lang="hu-HU" sz="1200" dirty="0" smtClean="0">
                  <a:solidFill>
                    <a:srgbClr val="0070C0"/>
                  </a:solidFill>
                </a:rPr>
                <a:t> L. Sin </a:t>
              </a:r>
              <a:r>
                <a:rPr lang="hu-HU" sz="1200" dirty="0" err="1" smtClean="0">
                  <a:solidFill>
                    <a:srgbClr val="0070C0"/>
                  </a:solidFill>
                </a:rPr>
                <a:t>Ven</a:t>
              </a:r>
              <a:endParaRPr lang="hu-HU" sz="1200" dirty="0">
                <a:solidFill>
                  <a:srgbClr val="0070C0"/>
                </a:solidFill>
              </a:endParaRPr>
            </a:p>
          </p:txBody>
        </p:sp>
      </p:grpSp>
      <p:pic>
        <p:nvPicPr>
          <p:cNvPr id="13" name="Kép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319" y="3989639"/>
            <a:ext cx="1800201" cy="2046191"/>
          </a:xfrm>
          <a:prstGeom prst="rect">
            <a:avLst/>
          </a:prstGeom>
        </p:spPr>
      </p:pic>
      <p:sp>
        <p:nvSpPr>
          <p:cNvPr id="15" name="Szövegdoboz 14"/>
          <p:cNvSpPr txBox="1"/>
          <p:nvPr/>
        </p:nvSpPr>
        <p:spPr>
          <a:xfrm>
            <a:off x="1472054" y="6035830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rgbClr val="0070C0"/>
                </a:solidFill>
              </a:rPr>
              <a:t>von </a:t>
            </a:r>
            <a:r>
              <a:rPr lang="hu-HU" sz="1100" dirty="0" err="1" smtClean="0">
                <a:solidFill>
                  <a:srgbClr val="0070C0"/>
                </a:solidFill>
              </a:rPr>
              <a:t>links</a:t>
            </a:r>
            <a:r>
              <a:rPr lang="hu-HU" sz="1100" dirty="0" smtClean="0">
                <a:solidFill>
                  <a:srgbClr val="0070C0"/>
                </a:solidFill>
              </a:rPr>
              <a:t> </a:t>
            </a:r>
            <a:r>
              <a:rPr lang="hu-HU" sz="1100" dirty="0" err="1" smtClean="0">
                <a:solidFill>
                  <a:srgbClr val="0070C0"/>
                </a:solidFill>
              </a:rPr>
              <a:t>gesehen</a:t>
            </a:r>
            <a:endParaRPr lang="hu-HU" sz="1100" dirty="0">
              <a:solidFill>
                <a:srgbClr val="0070C0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752" y="3989639"/>
            <a:ext cx="2661528" cy="2068490"/>
          </a:xfrm>
          <a:prstGeom prst="rect">
            <a:avLst/>
          </a:prstGeom>
        </p:spPr>
      </p:pic>
      <p:sp>
        <p:nvSpPr>
          <p:cNvPr id="16" name="Szövegdoboz 15"/>
          <p:cNvSpPr txBox="1"/>
          <p:nvPr/>
        </p:nvSpPr>
        <p:spPr>
          <a:xfrm>
            <a:off x="5230128" y="6058129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rgbClr val="0070C0"/>
                </a:solidFill>
              </a:rPr>
              <a:t>von </a:t>
            </a:r>
            <a:r>
              <a:rPr lang="hu-HU" sz="1100" dirty="0" err="1" smtClean="0">
                <a:solidFill>
                  <a:srgbClr val="0070C0"/>
                </a:solidFill>
              </a:rPr>
              <a:t>links</a:t>
            </a:r>
            <a:r>
              <a:rPr lang="hu-HU" sz="1100" dirty="0" smtClean="0">
                <a:solidFill>
                  <a:srgbClr val="0070C0"/>
                </a:solidFill>
              </a:rPr>
              <a:t> </a:t>
            </a:r>
            <a:r>
              <a:rPr lang="hu-HU" sz="1100" dirty="0" err="1" smtClean="0">
                <a:solidFill>
                  <a:srgbClr val="0070C0"/>
                </a:solidFill>
              </a:rPr>
              <a:t>gesehen</a:t>
            </a:r>
            <a:endParaRPr lang="hu-HU" sz="11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950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2554"/>
            <a:ext cx="8208912" cy="6592892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539552" y="26064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>
                <a:solidFill>
                  <a:srgbClr val="0070C0"/>
                </a:solidFill>
              </a:rPr>
              <a:t>Anfang</a:t>
            </a:r>
            <a:r>
              <a:rPr lang="hu-HU" dirty="0" smtClean="0">
                <a:solidFill>
                  <a:srgbClr val="0070C0"/>
                </a:solidFill>
              </a:rPr>
              <a:t> EW4</a:t>
            </a:r>
          </a:p>
          <a:p>
            <a:r>
              <a:rPr lang="hu-HU" dirty="0" smtClean="0">
                <a:solidFill>
                  <a:srgbClr val="0070C0"/>
                </a:solidFill>
              </a:rPr>
              <a:t>3-5 mm</a:t>
            </a:r>
            <a:endParaRPr lang="hu-H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438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zövegdoboz 1"/>
          <p:cNvSpPr txBox="1">
            <a:spLocks noChangeArrowheads="1"/>
          </p:cNvSpPr>
          <p:nvPr/>
        </p:nvSpPr>
        <p:spPr bwMode="auto">
          <a:xfrm>
            <a:off x="6804025" y="0"/>
            <a:ext cx="23399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000" b="1" dirty="0" err="1">
                <a:solidFill>
                  <a:srgbClr val="0070C0"/>
                </a:solidFill>
              </a:rPr>
              <a:t>Hinrichsen</a:t>
            </a:r>
            <a:r>
              <a:rPr lang="hu-HU" sz="1000" b="1" dirty="0">
                <a:solidFill>
                  <a:srgbClr val="0070C0"/>
                </a:solidFill>
              </a:rPr>
              <a:t> Human </a:t>
            </a:r>
            <a:r>
              <a:rPr lang="hu-HU" sz="1000" b="1" dirty="0" err="1">
                <a:solidFill>
                  <a:srgbClr val="0070C0"/>
                </a:solidFill>
              </a:rPr>
              <a:t>Embryologie</a:t>
            </a:r>
            <a:r>
              <a:rPr lang="hu-HU" sz="1000" b="1" dirty="0">
                <a:solidFill>
                  <a:srgbClr val="0070C0"/>
                </a:solidFill>
              </a:rPr>
              <a:t> 1990</a:t>
            </a:r>
            <a:endParaRPr lang="de-DE" sz="1000" b="1" dirty="0">
              <a:solidFill>
                <a:srgbClr val="0070C0"/>
              </a:solidFill>
            </a:endParaRP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8" y="1700213"/>
            <a:ext cx="907732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44450"/>
            <a:ext cx="19939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Szövegdoboz 4"/>
          <p:cNvSpPr txBox="1">
            <a:spLocks noChangeArrowheads="1"/>
          </p:cNvSpPr>
          <p:nvPr/>
        </p:nvSpPr>
        <p:spPr bwMode="auto">
          <a:xfrm>
            <a:off x="1116013" y="6308725"/>
            <a:ext cx="74882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dirty="0" err="1">
                <a:solidFill>
                  <a:srgbClr val="0070C0"/>
                </a:solidFill>
              </a:rPr>
              <a:t>Entwicklung</a:t>
            </a:r>
            <a:r>
              <a:rPr lang="hu-HU" dirty="0">
                <a:solidFill>
                  <a:srgbClr val="0070C0"/>
                </a:solidFill>
              </a:rPr>
              <a:t> </a:t>
            </a:r>
            <a:r>
              <a:rPr lang="de-DE" dirty="0">
                <a:solidFill>
                  <a:srgbClr val="0070C0"/>
                </a:solidFill>
              </a:rPr>
              <a:t>des </a:t>
            </a:r>
            <a:r>
              <a:rPr lang="hu-HU" dirty="0" err="1">
                <a:solidFill>
                  <a:srgbClr val="0070C0"/>
                </a:solidFill>
              </a:rPr>
              <a:t>Vorhof</a:t>
            </a:r>
            <a:r>
              <a:rPr lang="de-DE" dirty="0">
                <a:solidFill>
                  <a:srgbClr val="0070C0"/>
                </a:solidFill>
              </a:rPr>
              <a:t>es</a:t>
            </a:r>
            <a:r>
              <a:rPr lang="hu-HU" dirty="0">
                <a:solidFill>
                  <a:srgbClr val="0070C0"/>
                </a:solidFill>
              </a:rPr>
              <a:t> und Sinus </a:t>
            </a:r>
            <a:r>
              <a:rPr lang="hu-HU" dirty="0" err="1">
                <a:solidFill>
                  <a:srgbClr val="0070C0"/>
                </a:solidFill>
              </a:rPr>
              <a:t>venosus</a:t>
            </a:r>
            <a:r>
              <a:rPr lang="hu-HU" dirty="0">
                <a:solidFill>
                  <a:srgbClr val="0070C0"/>
                </a:solidFill>
              </a:rPr>
              <a:t> </a:t>
            </a:r>
            <a:r>
              <a:rPr lang="de-DE" dirty="0">
                <a:solidFill>
                  <a:srgbClr val="0070C0"/>
                </a:solidFill>
              </a:rPr>
              <a:t>(</a:t>
            </a:r>
            <a:r>
              <a:rPr lang="hu-HU" dirty="0">
                <a:solidFill>
                  <a:srgbClr val="0070C0"/>
                </a:solidFill>
              </a:rPr>
              <a:t>von </a:t>
            </a:r>
            <a:r>
              <a:rPr lang="hu-HU" dirty="0" err="1">
                <a:solidFill>
                  <a:srgbClr val="0070C0"/>
                </a:solidFill>
              </a:rPr>
              <a:t>ventral</a:t>
            </a:r>
            <a:r>
              <a:rPr lang="de-DE" dirty="0">
                <a:solidFill>
                  <a:srgbClr val="0070C0"/>
                </a:solidFill>
              </a:rPr>
              <a:t> gesehen)</a:t>
            </a:r>
          </a:p>
        </p:txBody>
      </p:sp>
      <p:sp>
        <p:nvSpPr>
          <p:cNvPr id="70661" name="Szövegdoboz 5"/>
          <p:cNvSpPr txBox="1">
            <a:spLocks noChangeArrowheads="1"/>
          </p:cNvSpPr>
          <p:nvPr/>
        </p:nvSpPr>
        <p:spPr bwMode="auto">
          <a:xfrm>
            <a:off x="4787900" y="620713"/>
            <a:ext cx="32400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>
                <a:solidFill>
                  <a:srgbClr val="0070C0"/>
                </a:solidFill>
              </a:rPr>
              <a:t>F: </a:t>
            </a:r>
            <a:r>
              <a:rPr lang="de-DE" dirty="0" err="1">
                <a:solidFill>
                  <a:srgbClr val="0070C0"/>
                </a:solidFill>
              </a:rPr>
              <a:t>Sinu-atriale</a:t>
            </a:r>
            <a:r>
              <a:rPr lang="de-DE" dirty="0">
                <a:solidFill>
                  <a:srgbClr val="0070C0"/>
                </a:solidFill>
              </a:rPr>
              <a:t> Falte</a:t>
            </a:r>
          </a:p>
          <a:p>
            <a:r>
              <a:rPr lang="hu-HU" dirty="0">
                <a:solidFill>
                  <a:srgbClr val="0070C0"/>
                </a:solidFill>
              </a:rPr>
              <a:t>K: </a:t>
            </a:r>
            <a:r>
              <a:rPr lang="hu-HU" dirty="0" err="1">
                <a:solidFill>
                  <a:srgbClr val="0070C0"/>
                </a:solidFill>
              </a:rPr>
              <a:t>Sinu-atriale</a:t>
            </a:r>
            <a:r>
              <a:rPr lang="hu-HU" dirty="0">
                <a:solidFill>
                  <a:srgbClr val="0070C0"/>
                </a:solidFill>
              </a:rPr>
              <a:t> </a:t>
            </a:r>
            <a:r>
              <a:rPr lang="hu-HU" dirty="0" err="1">
                <a:solidFill>
                  <a:srgbClr val="0070C0"/>
                </a:solidFill>
              </a:rPr>
              <a:t>Klappe</a:t>
            </a:r>
            <a:endParaRPr lang="hu-HU" dirty="0">
              <a:solidFill>
                <a:srgbClr val="0070C0"/>
              </a:solidFill>
            </a:endParaRPr>
          </a:p>
          <a:p>
            <a:r>
              <a:rPr lang="hu-HU" dirty="0">
                <a:solidFill>
                  <a:srgbClr val="0070C0"/>
                </a:solidFill>
              </a:rPr>
              <a:t>o: Sinus </a:t>
            </a:r>
            <a:r>
              <a:rPr lang="hu-HU" dirty="0" err="1">
                <a:solidFill>
                  <a:srgbClr val="0070C0"/>
                </a:solidFill>
              </a:rPr>
              <a:t>venosus-Septum</a:t>
            </a:r>
            <a:endParaRPr lang="de-D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8547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75260"/>
            <a:ext cx="6624736" cy="5066882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4139952" y="6021288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rgbClr val="0070C0"/>
                </a:solidFill>
              </a:rPr>
              <a:t>von </a:t>
            </a:r>
            <a:r>
              <a:rPr lang="hu-HU" sz="1100" dirty="0" err="1" smtClean="0">
                <a:solidFill>
                  <a:srgbClr val="0070C0"/>
                </a:solidFill>
              </a:rPr>
              <a:t>links</a:t>
            </a:r>
            <a:r>
              <a:rPr lang="hu-HU" sz="1100" dirty="0" smtClean="0">
                <a:solidFill>
                  <a:srgbClr val="0070C0"/>
                </a:solidFill>
              </a:rPr>
              <a:t> </a:t>
            </a:r>
            <a:r>
              <a:rPr lang="hu-HU" sz="1100" dirty="0" err="1" smtClean="0">
                <a:solidFill>
                  <a:srgbClr val="0070C0"/>
                </a:solidFill>
              </a:rPr>
              <a:t>gesehen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51520" y="260648"/>
            <a:ext cx="882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EW5</a:t>
            </a:r>
          </a:p>
        </p:txBody>
      </p:sp>
    </p:spTree>
    <p:extLst>
      <p:ext uri="{BB962C8B-B14F-4D97-AF65-F5344CB8AC3E}">
        <p14:creationId xmlns:p14="http://schemas.microsoft.com/office/powerpoint/2010/main" val="15910975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4608512" cy="403244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700" y="188640"/>
            <a:ext cx="3214437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35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24" y="0"/>
            <a:ext cx="63387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684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99" y="980728"/>
            <a:ext cx="4680521" cy="4243013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51520" y="260648"/>
            <a:ext cx="882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EW5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3491880" y="5373216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rgbClr val="0070C0"/>
                </a:solidFill>
              </a:rPr>
              <a:t>von </a:t>
            </a:r>
            <a:r>
              <a:rPr lang="hu-HU" sz="1100" dirty="0" err="1" smtClean="0">
                <a:solidFill>
                  <a:srgbClr val="0070C0"/>
                </a:solidFill>
              </a:rPr>
              <a:t>links</a:t>
            </a:r>
            <a:r>
              <a:rPr lang="hu-HU" sz="1100" dirty="0" smtClean="0">
                <a:solidFill>
                  <a:srgbClr val="0070C0"/>
                </a:solidFill>
              </a:rPr>
              <a:t> </a:t>
            </a:r>
            <a:r>
              <a:rPr lang="hu-HU" sz="1100" dirty="0" err="1" smtClean="0">
                <a:solidFill>
                  <a:srgbClr val="0070C0"/>
                </a:solidFill>
              </a:rPr>
              <a:t>gesehen</a:t>
            </a:r>
            <a:endParaRPr lang="hu-HU" sz="11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5617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53404"/>
            <a:ext cx="7776864" cy="6151192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04928" y="332656"/>
            <a:ext cx="882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EW6</a:t>
            </a:r>
          </a:p>
          <a:p>
            <a:r>
              <a:rPr lang="hu-HU" dirty="0" smtClean="0">
                <a:solidFill>
                  <a:srgbClr val="0070C0"/>
                </a:solidFill>
              </a:rPr>
              <a:t>(</a:t>
            </a:r>
            <a:r>
              <a:rPr lang="hu-HU" dirty="0" err="1" smtClean="0">
                <a:solidFill>
                  <a:srgbClr val="0070C0"/>
                </a:solidFill>
              </a:rPr>
              <a:t>früh</a:t>
            </a:r>
            <a:r>
              <a:rPr lang="hu-HU" dirty="0" smtClean="0">
                <a:solidFill>
                  <a:srgbClr val="0070C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144637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64252"/>
            <a:ext cx="6264696" cy="625757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04928" y="332656"/>
            <a:ext cx="1098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>
                <a:solidFill>
                  <a:srgbClr val="0070C0"/>
                </a:solidFill>
              </a:rPr>
              <a:t>Ende</a:t>
            </a:r>
            <a:r>
              <a:rPr lang="hu-HU" dirty="0" smtClean="0">
                <a:solidFill>
                  <a:srgbClr val="0070C0"/>
                </a:solidFill>
              </a:rPr>
              <a:t> der EW6</a:t>
            </a:r>
          </a:p>
        </p:txBody>
      </p:sp>
    </p:spTree>
    <p:extLst>
      <p:ext uri="{BB962C8B-B14F-4D97-AF65-F5344CB8AC3E}">
        <p14:creationId xmlns:p14="http://schemas.microsoft.com/office/powerpoint/2010/main" val="2501826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16" y="160893"/>
            <a:ext cx="6822160" cy="6587787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51520" y="260648"/>
            <a:ext cx="882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EW6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7020272" y="6165304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rgbClr val="0070C0"/>
                </a:solidFill>
              </a:rPr>
              <a:t>von </a:t>
            </a:r>
            <a:r>
              <a:rPr lang="hu-HU" sz="1100" dirty="0" err="1" smtClean="0">
                <a:solidFill>
                  <a:srgbClr val="0070C0"/>
                </a:solidFill>
              </a:rPr>
              <a:t>rechts</a:t>
            </a:r>
            <a:r>
              <a:rPr lang="hu-HU" sz="1100" dirty="0" smtClean="0">
                <a:solidFill>
                  <a:srgbClr val="0070C0"/>
                </a:solidFill>
              </a:rPr>
              <a:t> </a:t>
            </a:r>
            <a:r>
              <a:rPr lang="hu-HU" sz="1100" dirty="0" err="1" smtClean="0">
                <a:solidFill>
                  <a:srgbClr val="0070C0"/>
                </a:solidFill>
              </a:rPr>
              <a:t>gesehen</a:t>
            </a:r>
            <a:endParaRPr lang="hu-HU" sz="11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66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4369"/>
            <a:ext cx="6768752" cy="6609262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51520" y="260648"/>
            <a:ext cx="882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EW6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7020272" y="6165304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rgbClr val="0070C0"/>
                </a:solidFill>
              </a:rPr>
              <a:t>von </a:t>
            </a:r>
            <a:r>
              <a:rPr lang="hu-HU" sz="1100" dirty="0" err="1" smtClean="0">
                <a:solidFill>
                  <a:srgbClr val="0070C0"/>
                </a:solidFill>
              </a:rPr>
              <a:t>rechts</a:t>
            </a:r>
            <a:r>
              <a:rPr lang="hu-HU" sz="1100" dirty="0" smtClean="0">
                <a:solidFill>
                  <a:srgbClr val="0070C0"/>
                </a:solidFill>
              </a:rPr>
              <a:t> </a:t>
            </a:r>
            <a:r>
              <a:rPr lang="hu-HU" sz="1100" dirty="0" err="1" smtClean="0">
                <a:solidFill>
                  <a:srgbClr val="0070C0"/>
                </a:solidFill>
              </a:rPr>
              <a:t>gesehen</a:t>
            </a:r>
            <a:endParaRPr lang="hu-HU" sz="11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5048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1196752"/>
            <a:ext cx="5383419" cy="4104456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51520" y="260648"/>
            <a:ext cx="882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EW6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2943228" y="580526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Septation von </a:t>
            </a:r>
            <a:r>
              <a:rPr lang="hu-HU" dirty="0" err="1" smtClean="0">
                <a:solidFill>
                  <a:srgbClr val="0070C0"/>
                </a:solidFill>
              </a:rPr>
              <a:t>dem</a:t>
            </a:r>
            <a:r>
              <a:rPr lang="hu-HU" dirty="0" smtClean="0">
                <a:solidFill>
                  <a:srgbClr val="0070C0"/>
                </a:solidFill>
              </a:rPr>
              <a:t> </a:t>
            </a:r>
            <a:r>
              <a:rPr lang="hu-HU" dirty="0" err="1" smtClean="0">
                <a:solidFill>
                  <a:srgbClr val="0070C0"/>
                </a:solidFill>
              </a:rPr>
              <a:t>Konotrunkus</a:t>
            </a:r>
            <a:r>
              <a:rPr lang="hu-HU" dirty="0" smtClean="0">
                <a:solidFill>
                  <a:srgbClr val="0070C0"/>
                </a:solidFill>
              </a:rPr>
              <a:t>, </a:t>
            </a:r>
            <a:r>
              <a:rPr lang="hu-HU" dirty="0" err="1" smtClean="0">
                <a:solidFill>
                  <a:srgbClr val="0070C0"/>
                </a:solidFill>
              </a:rPr>
              <a:t>atrioventrikuläre</a:t>
            </a:r>
            <a:r>
              <a:rPr lang="hu-HU" dirty="0" smtClean="0">
                <a:solidFill>
                  <a:srgbClr val="0070C0"/>
                </a:solidFill>
              </a:rPr>
              <a:t> Kissen</a:t>
            </a:r>
            <a:endParaRPr lang="hu-H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248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04" y="50693"/>
            <a:ext cx="5419200" cy="669067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04928" y="33265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>
                <a:solidFill>
                  <a:srgbClr val="0070C0"/>
                </a:solidFill>
              </a:rPr>
              <a:t>Anfang</a:t>
            </a:r>
            <a:r>
              <a:rPr lang="hu-HU" dirty="0" smtClean="0">
                <a:solidFill>
                  <a:srgbClr val="0070C0"/>
                </a:solidFill>
              </a:rPr>
              <a:t> EW4</a:t>
            </a:r>
          </a:p>
          <a:p>
            <a:r>
              <a:rPr lang="hu-HU" dirty="0" smtClean="0">
                <a:solidFill>
                  <a:srgbClr val="0070C0"/>
                </a:solidFill>
              </a:rPr>
              <a:t>3-5 mm</a:t>
            </a:r>
            <a:endParaRPr lang="hu-H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5686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4704"/>
            <a:ext cx="2718522" cy="208823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429000"/>
            <a:ext cx="3180408" cy="2841088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51520" y="260648"/>
            <a:ext cx="882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EW6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4644008" y="62998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>
                <a:solidFill>
                  <a:srgbClr val="0070C0"/>
                </a:solidFill>
              </a:rPr>
              <a:t>Septum</a:t>
            </a:r>
            <a:r>
              <a:rPr lang="hu-HU" dirty="0" smtClean="0">
                <a:solidFill>
                  <a:srgbClr val="0070C0"/>
                </a:solidFill>
              </a:rPr>
              <a:t> </a:t>
            </a:r>
            <a:r>
              <a:rPr lang="hu-HU" dirty="0" err="1" smtClean="0">
                <a:solidFill>
                  <a:srgbClr val="0070C0"/>
                </a:solidFill>
              </a:rPr>
              <a:t>intermedium</a:t>
            </a:r>
            <a:r>
              <a:rPr lang="hu-HU" dirty="0" smtClean="0">
                <a:solidFill>
                  <a:srgbClr val="0070C0"/>
                </a:solidFill>
              </a:rPr>
              <a:t>,</a:t>
            </a:r>
          </a:p>
          <a:p>
            <a:r>
              <a:rPr lang="hu-HU" dirty="0" err="1" smtClean="0">
                <a:solidFill>
                  <a:srgbClr val="0070C0"/>
                </a:solidFill>
              </a:rPr>
              <a:t>atrioventricular</a:t>
            </a:r>
            <a:r>
              <a:rPr lang="hu-HU" dirty="0" smtClean="0">
                <a:solidFill>
                  <a:srgbClr val="0070C0"/>
                </a:solidFill>
              </a:rPr>
              <a:t> </a:t>
            </a:r>
            <a:r>
              <a:rPr lang="hu-HU" dirty="0" err="1" smtClean="0">
                <a:solidFill>
                  <a:srgbClr val="0070C0"/>
                </a:solidFill>
              </a:rPr>
              <a:t>cushions</a:t>
            </a:r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461894" y="6035830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rgbClr val="0070C0"/>
                </a:solidFill>
              </a:rPr>
              <a:t>von </a:t>
            </a:r>
            <a:r>
              <a:rPr lang="hu-HU" sz="1100" dirty="0" err="1" smtClean="0">
                <a:solidFill>
                  <a:srgbClr val="0070C0"/>
                </a:solidFill>
              </a:rPr>
              <a:t>kaudal</a:t>
            </a:r>
            <a:r>
              <a:rPr lang="hu-HU" sz="1100" dirty="0" smtClean="0">
                <a:solidFill>
                  <a:srgbClr val="0070C0"/>
                </a:solidFill>
              </a:rPr>
              <a:t> </a:t>
            </a:r>
            <a:r>
              <a:rPr lang="hu-HU" sz="1100" dirty="0" err="1" smtClean="0">
                <a:solidFill>
                  <a:srgbClr val="0070C0"/>
                </a:solidFill>
              </a:rPr>
              <a:t>gesehen</a:t>
            </a:r>
            <a:endParaRPr lang="hu-HU" sz="11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8262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629980"/>
            <a:ext cx="4680520" cy="5106022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51520" y="260648"/>
            <a:ext cx="882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EW6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472054" y="6035830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rgbClr val="0070C0"/>
                </a:solidFill>
              </a:rPr>
              <a:t>von </a:t>
            </a:r>
            <a:r>
              <a:rPr lang="hu-HU" sz="1100" dirty="0" err="1" smtClean="0">
                <a:solidFill>
                  <a:srgbClr val="0070C0"/>
                </a:solidFill>
              </a:rPr>
              <a:t>ventral-rechts</a:t>
            </a:r>
            <a:r>
              <a:rPr lang="hu-HU" sz="1100" dirty="0" smtClean="0">
                <a:solidFill>
                  <a:srgbClr val="0070C0"/>
                </a:solidFill>
              </a:rPr>
              <a:t> </a:t>
            </a:r>
            <a:r>
              <a:rPr lang="hu-HU" sz="1100" dirty="0" err="1" smtClean="0">
                <a:solidFill>
                  <a:srgbClr val="0070C0"/>
                </a:solidFill>
              </a:rPr>
              <a:t>gesehen</a:t>
            </a:r>
            <a:endParaRPr lang="hu-HU" sz="11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7996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32656"/>
            <a:ext cx="5112568" cy="6031594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51520" y="260648"/>
            <a:ext cx="882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EW6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472054" y="6035830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rgbClr val="0070C0"/>
                </a:solidFill>
              </a:rPr>
              <a:t>von </a:t>
            </a:r>
            <a:r>
              <a:rPr lang="hu-HU" sz="1100" dirty="0" err="1" smtClean="0">
                <a:solidFill>
                  <a:srgbClr val="0070C0"/>
                </a:solidFill>
              </a:rPr>
              <a:t>ventral-rechts</a:t>
            </a:r>
            <a:r>
              <a:rPr lang="hu-HU" sz="1100" dirty="0" smtClean="0">
                <a:solidFill>
                  <a:srgbClr val="0070C0"/>
                </a:solidFill>
              </a:rPr>
              <a:t> </a:t>
            </a:r>
            <a:r>
              <a:rPr lang="hu-HU" sz="1100" dirty="0" err="1" smtClean="0">
                <a:solidFill>
                  <a:srgbClr val="0070C0"/>
                </a:solidFill>
              </a:rPr>
              <a:t>gesehen</a:t>
            </a:r>
            <a:endParaRPr lang="hu-HU" sz="11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2069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1369"/>
            <a:ext cx="7272808" cy="6649424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04928" y="332656"/>
            <a:ext cx="882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EW7</a:t>
            </a:r>
          </a:p>
        </p:txBody>
      </p:sp>
    </p:spTree>
    <p:extLst>
      <p:ext uri="{BB962C8B-B14F-4D97-AF65-F5344CB8AC3E}">
        <p14:creationId xmlns:p14="http://schemas.microsoft.com/office/powerpoint/2010/main" val="18020518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06981"/>
            <a:ext cx="6048672" cy="6644038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04928" y="332656"/>
            <a:ext cx="882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EW7</a:t>
            </a:r>
          </a:p>
        </p:txBody>
      </p:sp>
    </p:spTree>
    <p:extLst>
      <p:ext uri="{BB962C8B-B14F-4D97-AF65-F5344CB8AC3E}">
        <p14:creationId xmlns:p14="http://schemas.microsoft.com/office/powerpoint/2010/main" val="20992845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28711"/>
            <a:ext cx="5616624" cy="5898109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259632" y="6381328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rgbClr val="0070C0"/>
                </a:solidFill>
              </a:rPr>
              <a:t>von </a:t>
            </a:r>
            <a:r>
              <a:rPr lang="hu-HU" sz="1100" dirty="0" err="1" smtClean="0">
                <a:solidFill>
                  <a:srgbClr val="0070C0"/>
                </a:solidFill>
              </a:rPr>
              <a:t>kranial</a:t>
            </a:r>
            <a:r>
              <a:rPr lang="hu-HU" sz="1100" dirty="0" smtClean="0">
                <a:solidFill>
                  <a:srgbClr val="0070C0"/>
                </a:solidFill>
              </a:rPr>
              <a:t> </a:t>
            </a:r>
            <a:r>
              <a:rPr lang="hu-HU" sz="1100" dirty="0" err="1" smtClean="0">
                <a:solidFill>
                  <a:srgbClr val="0070C0"/>
                </a:solidFill>
              </a:rPr>
              <a:t>gesehen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04928" y="332656"/>
            <a:ext cx="882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EW7</a:t>
            </a:r>
          </a:p>
        </p:txBody>
      </p:sp>
    </p:spTree>
    <p:extLst>
      <p:ext uri="{BB962C8B-B14F-4D97-AF65-F5344CB8AC3E}">
        <p14:creationId xmlns:p14="http://schemas.microsoft.com/office/powerpoint/2010/main" val="41234219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42652"/>
            <a:ext cx="4680520" cy="607917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04928" y="332656"/>
            <a:ext cx="882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EW7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7092280" y="6421822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rgbClr val="0070C0"/>
                </a:solidFill>
              </a:rPr>
              <a:t>von </a:t>
            </a:r>
            <a:r>
              <a:rPr lang="hu-HU" sz="1100" dirty="0" err="1" smtClean="0">
                <a:solidFill>
                  <a:srgbClr val="0070C0"/>
                </a:solidFill>
              </a:rPr>
              <a:t>ventral</a:t>
            </a:r>
            <a:r>
              <a:rPr lang="hu-HU" sz="1100" dirty="0" smtClean="0">
                <a:solidFill>
                  <a:srgbClr val="0070C0"/>
                </a:solidFill>
              </a:rPr>
              <a:t> </a:t>
            </a:r>
            <a:r>
              <a:rPr lang="hu-HU" sz="1100" dirty="0" err="1" smtClean="0">
                <a:solidFill>
                  <a:srgbClr val="0070C0"/>
                </a:solidFill>
              </a:rPr>
              <a:t>gesehen</a:t>
            </a:r>
            <a:endParaRPr lang="hu-HU" sz="11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7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65293"/>
            <a:ext cx="5184576" cy="5874673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7092280" y="6421822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rgbClr val="0070C0"/>
                </a:solidFill>
              </a:rPr>
              <a:t>von </a:t>
            </a:r>
            <a:r>
              <a:rPr lang="hu-HU" sz="1100" dirty="0" err="1" smtClean="0">
                <a:solidFill>
                  <a:srgbClr val="0070C0"/>
                </a:solidFill>
              </a:rPr>
              <a:t>ventral</a:t>
            </a:r>
            <a:r>
              <a:rPr lang="hu-HU" sz="1100" dirty="0" smtClean="0">
                <a:solidFill>
                  <a:srgbClr val="0070C0"/>
                </a:solidFill>
              </a:rPr>
              <a:t> </a:t>
            </a:r>
            <a:r>
              <a:rPr lang="hu-HU" sz="1100" dirty="0" err="1" smtClean="0">
                <a:solidFill>
                  <a:srgbClr val="0070C0"/>
                </a:solidFill>
              </a:rPr>
              <a:t>gesehen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04928" y="332656"/>
            <a:ext cx="882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EW7</a:t>
            </a:r>
          </a:p>
        </p:txBody>
      </p:sp>
    </p:spTree>
    <p:extLst>
      <p:ext uri="{BB962C8B-B14F-4D97-AF65-F5344CB8AC3E}">
        <p14:creationId xmlns:p14="http://schemas.microsoft.com/office/powerpoint/2010/main" val="40405428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620688"/>
            <a:ext cx="5976664" cy="5490757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04928" y="332656"/>
            <a:ext cx="882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EW7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7092280" y="6421822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rgbClr val="0070C0"/>
                </a:solidFill>
              </a:rPr>
              <a:t>von </a:t>
            </a:r>
            <a:r>
              <a:rPr lang="hu-HU" sz="1100" dirty="0" err="1" smtClean="0">
                <a:solidFill>
                  <a:srgbClr val="0070C0"/>
                </a:solidFill>
              </a:rPr>
              <a:t>ventral-rechts</a:t>
            </a:r>
            <a:r>
              <a:rPr lang="hu-HU" sz="1100" dirty="0" smtClean="0">
                <a:solidFill>
                  <a:srgbClr val="0070C0"/>
                </a:solidFill>
              </a:rPr>
              <a:t> </a:t>
            </a:r>
            <a:r>
              <a:rPr lang="hu-HU" sz="1100" dirty="0" err="1" smtClean="0">
                <a:solidFill>
                  <a:srgbClr val="0070C0"/>
                </a:solidFill>
              </a:rPr>
              <a:t>gesehen</a:t>
            </a:r>
            <a:endParaRPr lang="hu-HU" sz="11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46144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559645"/>
            <a:ext cx="5184576" cy="573871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04928" y="332656"/>
            <a:ext cx="882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EW7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7092280" y="6421822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rgbClr val="0070C0"/>
                </a:solidFill>
              </a:rPr>
              <a:t>von </a:t>
            </a:r>
            <a:r>
              <a:rPr lang="hu-HU" sz="1100" dirty="0" err="1" smtClean="0">
                <a:solidFill>
                  <a:srgbClr val="0070C0"/>
                </a:solidFill>
              </a:rPr>
              <a:t>ventral-rechts</a:t>
            </a:r>
            <a:r>
              <a:rPr lang="hu-HU" sz="1100" dirty="0" smtClean="0">
                <a:solidFill>
                  <a:srgbClr val="0070C0"/>
                </a:solidFill>
              </a:rPr>
              <a:t> </a:t>
            </a:r>
            <a:r>
              <a:rPr lang="hu-HU" sz="1100" dirty="0" err="1" smtClean="0">
                <a:solidFill>
                  <a:srgbClr val="0070C0"/>
                </a:solidFill>
              </a:rPr>
              <a:t>gesehen</a:t>
            </a:r>
            <a:endParaRPr lang="hu-HU" sz="11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872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76237"/>
            <a:ext cx="6624736" cy="6705526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04928" y="33265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EW5</a:t>
            </a:r>
          </a:p>
          <a:p>
            <a:r>
              <a:rPr lang="hu-HU" dirty="0" smtClean="0">
                <a:solidFill>
                  <a:srgbClr val="0070C0"/>
                </a:solidFill>
              </a:rPr>
              <a:t>5-7 mm</a:t>
            </a:r>
            <a:endParaRPr lang="hu-H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40847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1"/>
            <a:ext cx="1728192" cy="2256815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556791"/>
            <a:ext cx="2232248" cy="2854702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008" y="1556791"/>
            <a:ext cx="2950344" cy="3742974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04928" y="332656"/>
            <a:ext cx="882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EW7-8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6516216" y="5949280"/>
            <a:ext cx="1872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err="1" smtClean="0">
                <a:solidFill>
                  <a:srgbClr val="0070C0"/>
                </a:solidFill>
              </a:rPr>
              <a:t>Pulmonarklappe</a:t>
            </a:r>
            <a:r>
              <a:rPr lang="hu-HU" sz="1100" dirty="0" smtClean="0">
                <a:solidFill>
                  <a:srgbClr val="0070C0"/>
                </a:solidFill>
              </a:rPr>
              <a:t>:</a:t>
            </a:r>
          </a:p>
          <a:p>
            <a:r>
              <a:rPr lang="hu-HU" sz="1100" dirty="0" smtClean="0">
                <a:solidFill>
                  <a:srgbClr val="0070C0"/>
                </a:solidFill>
              </a:rPr>
              <a:t>von </a:t>
            </a:r>
            <a:r>
              <a:rPr lang="hu-HU" sz="1100" dirty="0" err="1" smtClean="0">
                <a:solidFill>
                  <a:srgbClr val="0070C0"/>
                </a:solidFill>
              </a:rPr>
              <a:t>ventral</a:t>
            </a:r>
            <a:r>
              <a:rPr lang="hu-HU" sz="1100" dirty="0" smtClean="0">
                <a:solidFill>
                  <a:srgbClr val="0070C0"/>
                </a:solidFill>
              </a:rPr>
              <a:t> </a:t>
            </a:r>
            <a:r>
              <a:rPr lang="hu-HU" sz="1100" dirty="0" err="1" smtClean="0">
                <a:solidFill>
                  <a:srgbClr val="0070C0"/>
                </a:solidFill>
              </a:rPr>
              <a:t>gesehen</a:t>
            </a:r>
            <a:endParaRPr lang="hu-HU" sz="11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4629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2229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1482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3300" name="Object 4"/>
          <p:cNvGraphicFramePr>
            <a:graphicFrameLocks noChangeAspect="1"/>
          </p:cNvGraphicFramePr>
          <p:nvPr/>
        </p:nvGraphicFramePr>
        <p:xfrm>
          <a:off x="0" y="57150"/>
          <a:ext cx="9144000" cy="589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Image" r:id="rId4" imgW="4320457" imgH="2785057" progId="Photoshop.Image.7">
                  <p:embed/>
                </p:oleObj>
              </mc:Choice>
              <mc:Fallback>
                <p:oleObj name="Image" r:id="rId4" imgW="4320457" imgH="2785057" progId="Photoshop.Image.7">
                  <p:embed/>
                  <p:pic>
                    <p:nvPicPr>
                      <p:cNvPr id="1833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7150"/>
                        <a:ext cx="9144000" cy="589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301" name="Text Box 7"/>
          <p:cNvSpPr txBox="1">
            <a:spLocks noChangeArrowheads="1"/>
          </p:cNvSpPr>
          <p:nvPr/>
        </p:nvSpPr>
        <p:spPr bwMode="auto">
          <a:xfrm>
            <a:off x="4356100" y="908050"/>
            <a:ext cx="158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/>
              <a:t>Rautenhirn (Rh)</a:t>
            </a:r>
          </a:p>
        </p:txBody>
      </p:sp>
      <p:sp>
        <p:nvSpPr>
          <p:cNvPr id="183302" name="Text Box 8"/>
          <p:cNvSpPr txBox="1">
            <a:spLocks noChangeArrowheads="1"/>
          </p:cNvSpPr>
          <p:nvPr/>
        </p:nvSpPr>
        <p:spPr bwMode="auto">
          <a:xfrm>
            <a:off x="539750" y="1468438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/>
              <a:t>Mittelhirn (M)</a:t>
            </a:r>
          </a:p>
        </p:txBody>
      </p:sp>
      <p:sp>
        <p:nvSpPr>
          <p:cNvPr id="183303" name="Text Box 9"/>
          <p:cNvSpPr txBox="1">
            <a:spLocks noChangeArrowheads="1"/>
          </p:cNvSpPr>
          <p:nvPr/>
        </p:nvSpPr>
        <p:spPr bwMode="auto">
          <a:xfrm>
            <a:off x="1258888" y="321310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/>
              <a:t>Zwischenhirn (Di)</a:t>
            </a:r>
          </a:p>
        </p:txBody>
      </p:sp>
      <p:sp>
        <p:nvSpPr>
          <p:cNvPr id="183304" name="Text Box 10"/>
          <p:cNvSpPr txBox="1">
            <a:spLocks noChangeArrowheads="1"/>
          </p:cNvSpPr>
          <p:nvPr/>
        </p:nvSpPr>
        <p:spPr bwMode="auto">
          <a:xfrm>
            <a:off x="1619250" y="4076700"/>
            <a:ext cx="158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/>
              <a:t>Endhirn (Tel)</a:t>
            </a:r>
          </a:p>
        </p:txBody>
      </p:sp>
      <p:sp>
        <p:nvSpPr>
          <p:cNvPr id="183305" name="Text Box 11"/>
          <p:cNvSpPr txBox="1">
            <a:spLocks noChangeArrowheads="1"/>
          </p:cNvSpPr>
          <p:nvPr/>
        </p:nvSpPr>
        <p:spPr bwMode="auto">
          <a:xfrm>
            <a:off x="2272517" y="6085609"/>
            <a:ext cx="15843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b="1" dirty="0" err="1">
                <a:solidFill>
                  <a:srgbClr val="CC0000"/>
                </a:solidFill>
              </a:rPr>
              <a:t>Strirnwulst</a:t>
            </a:r>
            <a:endParaRPr lang="hu-HU" sz="2000" b="1" dirty="0">
              <a:solidFill>
                <a:srgbClr val="CC0000"/>
              </a:solidFill>
            </a:endParaRPr>
          </a:p>
        </p:txBody>
      </p:sp>
      <p:sp>
        <p:nvSpPr>
          <p:cNvPr id="183306" name="Line 12"/>
          <p:cNvSpPr>
            <a:spLocks noChangeShapeType="1"/>
          </p:cNvSpPr>
          <p:nvPr/>
        </p:nvSpPr>
        <p:spPr bwMode="auto">
          <a:xfrm flipV="1">
            <a:off x="3419475" y="4581525"/>
            <a:ext cx="288925" cy="1584325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83307" name="Text Box 13"/>
          <p:cNvSpPr txBox="1">
            <a:spLocks noChangeArrowheads="1"/>
          </p:cNvSpPr>
          <p:nvPr/>
        </p:nvSpPr>
        <p:spPr bwMode="auto">
          <a:xfrm>
            <a:off x="3924300" y="6308725"/>
            <a:ext cx="158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/>
              <a:t>Mundhöhle</a:t>
            </a:r>
          </a:p>
        </p:txBody>
      </p:sp>
      <p:sp>
        <p:nvSpPr>
          <p:cNvPr id="183308" name="Line 14"/>
          <p:cNvSpPr>
            <a:spLocks noChangeShapeType="1"/>
          </p:cNvSpPr>
          <p:nvPr/>
        </p:nvSpPr>
        <p:spPr bwMode="auto">
          <a:xfrm flipH="1" flipV="1">
            <a:off x="4140200" y="4221163"/>
            <a:ext cx="215900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83309" name="Text Box 15"/>
          <p:cNvSpPr txBox="1">
            <a:spLocks noChangeArrowheads="1"/>
          </p:cNvSpPr>
          <p:nvPr/>
        </p:nvSpPr>
        <p:spPr bwMode="auto">
          <a:xfrm>
            <a:off x="7380288" y="4508500"/>
            <a:ext cx="792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>
                <a:solidFill>
                  <a:srgbClr val="FFFF00"/>
                </a:solidFill>
              </a:rPr>
              <a:t>Zunge</a:t>
            </a:r>
          </a:p>
        </p:txBody>
      </p:sp>
      <p:sp>
        <p:nvSpPr>
          <p:cNvPr id="183310" name="Line 16"/>
          <p:cNvSpPr>
            <a:spLocks noChangeShapeType="1"/>
          </p:cNvSpPr>
          <p:nvPr/>
        </p:nvSpPr>
        <p:spPr bwMode="auto">
          <a:xfrm flipH="1" flipV="1">
            <a:off x="4643438" y="3573463"/>
            <a:ext cx="2665412" cy="10795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83311" name="Text Box 17"/>
          <p:cNvSpPr txBox="1">
            <a:spLocks noChangeArrowheads="1"/>
          </p:cNvSpPr>
          <p:nvPr/>
        </p:nvSpPr>
        <p:spPr bwMode="auto">
          <a:xfrm>
            <a:off x="5508625" y="6092825"/>
            <a:ext cx="935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/>
              <a:t>Herz</a:t>
            </a:r>
          </a:p>
        </p:txBody>
      </p:sp>
      <p:sp>
        <p:nvSpPr>
          <p:cNvPr id="183312" name="Line 18"/>
          <p:cNvSpPr>
            <a:spLocks noChangeShapeType="1"/>
          </p:cNvSpPr>
          <p:nvPr/>
        </p:nvSpPr>
        <p:spPr bwMode="auto">
          <a:xfrm flipH="1" flipV="1">
            <a:off x="4932363" y="5157788"/>
            <a:ext cx="64770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83313" name="Text Box 19"/>
          <p:cNvSpPr txBox="1">
            <a:spLocks noChangeArrowheads="1"/>
          </p:cNvSpPr>
          <p:nvPr/>
        </p:nvSpPr>
        <p:spPr bwMode="auto">
          <a:xfrm>
            <a:off x="7019925" y="6165850"/>
            <a:ext cx="935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/>
              <a:t>Somiten</a:t>
            </a:r>
          </a:p>
        </p:txBody>
      </p:sp>
      <p:sp>
        <p:nvSpPr>
          <p:cNvPr id="183314" name="Line 20"/>
          <p:cNvSpPr>
            <a:spLocks noChangeShapeType="1"/>
          </p:cNvSpPr>
          <p:nvPr/>
        </p:nvSpPr>
        <p:spPr bwMode="auto">
          <a:xfrm flipH="1" flipV="1">
            <a:off x="7092950" y="5661025"/>
            <a:ext cx="14287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83315" name="Line 21"/>
          <p:cNvSpPr>
            <a:spLocks noChangeShapeType="1"/>
          </p:cNvSpPr>
          <p:nvPr/>
        </p:nvSpPr>
        <p:spPr bwMode="auto">
          <a:xfrm flipH="1" flipV="1">
            <a:off x="7164388" y="5084763"/>
            <a:ext cx="71437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 flipH="1" flipV="1">
            <a:off x="1985179" y="5157787"/>
            <a:ext cx="1434693" cy="100766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1074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72551"/>
            <a:ext cx="5616624" cy="6712898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04928" y="33265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EW5</a:t>
            </a:r>
          </a:p>
          <a:p>
            <a:r>
              <a:rPr lang="hu-HU" dirty="0" smtClean="0">
                <a:solidFill>
                  <a:srgbClr val="0070C0"/>
                </a:solidFill>
              </a:rPr>
              <a:t>5-7 mm</a:t>
            </a:r>
            <a:endParaRPr lang="hu-H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650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8503"/>
            <a:ext cx="5904656" cy="6600994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04928" y="33265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EW5</a:t>
            </a:r>
          </a:p>
          <a:p>
            <a:r>
              <a:rPr lang="hu-HU" dirty="0" smtClean="0">
                <a:solidFill>
                  <a:srgbClr val="0070C0"/>
                </a:solidFill>
              </a:rPr>
              <a:t>5-7 mm</a:t>
            </a:r>
            <a:endParaRPr lang="hu-H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023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</TotalTime>
  <Words>712</Words>
  <Application>Microsoft Office PowerPoint</Application>
  <PresentationFormat>Diavetítés a képernyőre (4:3 oldalarány)</PresentationFormat>
  <Paragraphs>220</Paragraphs>
  <Slides>62</Slides>
  <Notes>45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62</vt:i4>
      </vt:variant>
    </vt:vector>
  </HeadingPairs>
  <TitlesOfParts>
    <vt:vector size="67" baseType="lpstr">
      <vt:lpstr>Arial</vt:lpstr>
      <vt:lpstr>Calibri</vt:lpstr>
      <vt:lpstr>Calibri Light</vt:lpstr>
      <vt:lpstr>Office-téma</vt:lpstr>
      <vt:lpstr>Image</vt:lpstr>
      <vt:lpstr>Anatomie der Herzentwicklung: ein Training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Herzentwicklunmg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Septation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Anatomie der Herzentwicklung</dc:title>
  <dc:creator>M</dc:creator>
  <cp:lastModifiedBy>Dr. Magyar Attila</cp:lastModifiedBy>
  <cp:revision>19</cp:revision>
  <dcterms:created xsi:type="dcterms:W3CDTF">2019-03-17T10:40:35Z</dcterms:created>
  <dcterms:modified xsi:type="dcterms:W3CDTF">2019-04-02T14:32:31Z</dcterms:modified>
</cp:coreProperties>
</file>