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notesSlides/notesSlide1.xml" ContentType="application/vnd.openxmlformats-officedocument.presentationml.notesSlide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58" r:id="rId1"/>
  </p:sldMasterIdLst>
  <p:notesMasterIdLst>
    <p:notesMasterId r:id="rId22"/>
  </p:notesMasterIdLst>
  <p:sldIdLst>
    <p:sldId id="338" r:id="rId2"/>
    <p:sldId id="446" r:id="rId3"/>
    <p:sldId id="460" r:id="rId4"/>
    <p:sldId id="459" r:id="rId5"/>
    <p:sldId id="371" r:id="rId6"/>
    <p:sldId id="461" r:id="rId7"/>
    <p:sldId id="462" r:id="rId8"/>
    <p:sldId id="463" r:id="rId9"/>
    <p:sldId id="464" r:id="rId10"/>
    <p:sldId id="465" r:id="rId11"/>
    <p:sldId id="467" r:id="rId12"/>
    <p:sldId id="468" r:id="rId13"/>
    <p:sldId id="469" r:id="rId14"/>
    <p:sldId id="470" r:id="rId15"/>
    <p:sldId id="472" r:id="rId16"/>
    <p:sldId id="471" r:id="rId17"/>
    <p:sldId id="473" r:id="rId18"/>
    <p:sldId id="475" r:id="rId19"/>
    <p:sldId id="476" r:id="rId20"/>
    <p:sldId id="477" r:id="rId21"/>
  </p:sldIdLst>
  <p:sldSz cx="9144000" cy="5143500" type="screen16x9"/>
  <p:notesSz cx="6858000" cy="9144000"/>
  <p:embeddedFontLst>
    <p:embeddedFont>
      <p:font typeface="Dosis" charset="-18"/>
      <p:regular r:id="rId23"/>
      <p:bold r:id="rId24"/>
    </p:embeddedFont>
    <p:embeddedFont>
      <p:font typeface="Georgia" pitchFamily="18" charset="0"/>
      <p:regular r:id="rId25"/>
      <p:bold r:id="rId26"/>
      <p:italic r:id="rId27"/>
      <p:boldItalic r:id="rId28"/>
    </p:embeddedFont>
    <p:embeddedFont>
      <p:font typeface="Source Sans Pro" charset="-18"/>
      <p:regular r:id="rId29"/>
      <p:bold r:id="rId30"/>
      <p:italic r:id="rId31"/>
      <p:boldItalic r:id="rId3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FFAFAF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12398B41-4D1B-4158-84D0-7E229047A2D2}">
  <a:tblStyle styleId="{12398B41-4D1B-4158-84D0-7E229047A2D2}" styleName="Table_0">
    <a:wholeTbl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insideV>
        </a:tcBdr>
      </a:tcStyle>
    </a:wholeTbl>
  </a:tblStyle>
  <a:tblStyle styleId="{3C2FFA5D-87B4-456A-9821-1D502468CF0F}" styleName="Téma alapján készült stílus 1 – 1. jelölőszín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074" autoAdjust="0"/>
    <p:restoredTop sz="97312" autoAdjust="0"/>
  </p:normalViewPr>
  <p:slideViewPr>
    <p:cSldViewPr>
      <p:cViewPr>
        <p:scale>
          <a:sx n="80" d="100"/>
          <a:sy n="80" d="100"/>
        </p:scale>
        <p:origin x="-540" y="-330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299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 sz="1100"/>
            </a:lvl1pPr>
            <a:lvl2pPr lvl="1">
              <a:spcBef>
                <a:spcPts val="0"/>
              </a:spcBef>
              <a:defRPr sz="1100"/>
            </a:lvl2pPr>
            <a:lvl3pPr lvl="2">
              <a:spcBef>
                <a:spcPts val="0"/>
              </a:spcBef>
              <a:defRPr sz="1100"/>
            </a:lvl3pPr>
            <a:lvl4pPr lvl="3">
              <a:spcBef>
                <a:spcPts val="0"/>
              </a:spcBef>
              <a:defRPr sz="1100"/>
            </a:lvl4pPr>
            <a:lvl5pPr lvl="4">
              <a:spcBef>
                <a:spcPts val="0"/>
              </a:spcBef>
              <a:defRPr sz="1100"/>
            </a:lvl5pPr>
            <a:lvl6pPr lvl="5">
              <a:spcBef>
                <a:spcPts val="0"/>
              </a:spcBef>
              <a:defRPr sz="1100"/>
            </a:lvl6pPr>
            <a:lvl7pPr lvl="6">
              <a:spcBef>
                <a:spcPts val="0"/>
              </a:spcBef>
              <a:defRPr sz="1100"/>
            </a:lvl7pPr>
            <a:lvl8pPr lvl="7">
              <a:spcBef>
                <a:spcPts val="0"/>
              </a:spcBef>
              <a:defRPr sz="1100"/>
            </a:lvl8pPr>
            <a:lvl9pPr lvl="8">
              <a:spcBef>
                <a:spcPts val="0"/>
              </a:spcBef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="" xmlns:p14="http://schemas.microsoft.com/office/powerpoint/2010/main" val="3258116305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Shape 6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Shape 6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/>
          <p:nvPr/>
        </p:nvSpPr>
        <p:spPr>
          <a:xfrm rot="10800000">
            <a:off x="-150" y="4156674"/>
            <a:ext cx="9144000" cy="276600"/>
          </a:xfrm>
          <a:prstGeom prst="rect">
            <a:avLst/>
          </a:prstGeom>
          <a:solidFill>
            <a:srgbClr val="000000">
              <a:alpha val="3460"/>
            </a:srgbClr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1" name="Shape 11"/>
          <p:cNvSpPr/>
          <p:nvPr/>
        </p:nvSpPr>
        <p:spPr>
          <a:xfrm flipH="1">
            <a:off x="-150" y="0"/>
            <a:ext cx="9144000" cy="4156799"/>
          </a:xfrm>
          <a:prstGeom prst="rect">
            <a:avLst/>
          </a:prstGeom>
          <a:solidFill>
            <a:srgbClr val="0DB7C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ctrTitle"/>
          </p:nvPr>
        </p:nvSpPr>
        <p:spPr>
          <a:xfrm>
            <a:off x="685800" y="2525225"/>
            <a:ext cx="5309699" cy="1159799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>
              <a:spcBef>
                <a:spcPts val="0"/>
              </a:spcBef>
              <a:buClr>
                <a:srgbClr val="FFFFFF"/>
              </a:buClr>
              <a:buSzPct val="100000"/>
              <a:defRPr sz="6000">
                <a:solidFill>
                  <a:srgbClr val="FFFFFF"/>
                </a:solidFill>
              </a:defRPr>
            </a:lvl1pPr>
            <a:lvl2pPr lvl="1">
              <a:spcBef>
                <a:spcPts val="0"/>
              </a:spcBef>
              <a:buClr>
                <a:srgbClr val="FFFFFF"/>
              </a:buClr>
              <a:buSzPct val="100000"/>
              <a:defRPr sz="6000">
                <a:solidFill>
                  <a:srgbClr val="FFFFFF"/>
                </a:solidFill>
              </a:defRPr>
            </a:lvl2pPr>
            <a:lvl3pPr lvl="2">
              <a:spcBef>
                <a:spcPts val="0"/>
              </a:spcBef>
              <a:buClr>
                <a:srgbClr val="FFFFFF"/>
              </a:buClr>
              <a:buSzPct val="100000"/>
              <a:defRPr sz="6000">
                <a:solidFill>
                  <a:srgbClr val="FFFFFF"/>
                </a:solidFill>
              </a:defRPr>
            </a:lvl3pPr>
            <a:lvl4pPr lvl="3">
              <a:spcBef>
                <a:spcPts val="0"/>
              </a:spcBef>
              <a:buClr>
                <a:srgbClr val="FFFFFF"/>
              </a:buClr>
              <a:buSzPct val="100000"/>
              <a:defRPr sz="6000">
                <a:solidFill>
                  <a:srgbClr val="FFFFFF"/>
                </a:solidFill>
              </a:defRPr>
            </a:lvl4pPr>
            <a:lvl5pPr lvl="4">
              <a:spcBef>
                <a:spcPts val="0"/>
              </a:spcBef>
              <a:buClr>
                <a:srgbClr val="FFFFFF"/>
              </a:buClr>
              <a:buSzPct val="100000"/>
              <a:defRPr sz="6000">
                <a:solidFill>
                  <a:srgbClr val="FFFFFF"/>
                </a:solidFill>
              </a:defRPr>
            </a:lvl5pPr>
            <a:lvl6pPr lvl="5">
              <a:spcBef>
                <a:spcPts val="0"/>
              </a:spcBef>
              <a:buClr>
                <a:srgbClr val="FFFFFF"/>
              </a:buClr>
              <a:buSzPct val="100000"/>
              <a:defRPr sz="6000">
                <a:solidFill>
                  <a:srgbClr val="FFFFFF"/>
                </a:solidFill>
              </a:defRPr>
            </a:lvl6pPr>
            <a:lvl7pPr lvl="6">
              <a:spcBef>
                <a:spcPts val="0"/>
              </a:spcBef>
              <a:buClr>
                <a:srgbClr val="FFFFFF"/>
              </a:buClr>
              <a:buSzPct val="100000"/>
              <a:defRPr sz="6000">
                <a:solidFill>
                  <a:srgbClr val="FFFFFF"/>
                </a:solidFill>
              </a:defRPr>
            </a:lvl7pPr>
            <a:lvl8pPr lvl="7">
              <a:spcBef>
                <a:spcPts val="0"/>
              </a:spcBef>
              <a:buClr>
                <a:srgbClr val="FFFFFF"/>
              </a:buClr>
              <a:buSzPct val="100000"/>
              <a:defRPr sz="6000">
                <a:solidFill>
                  <a:srgbClr val="FFFFFF"/>
                </a:solidFill>
              </a:defRPr>
            </a:lvl8pPr>
            <a:lvl9pPr lvl="8">
              <a:spcBef>
                <a:spcPts val="0"/>
              </a:spcBef>
              <a:buClr>
                <a:srgbClr val="FFFFFF"/>
              </a:buClr>
              <a:buSzPct val="100000"/>
              <a:defRPr sz="60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ubtitle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/>
          <p:nvPr/>
        </p:nvSpPr>
        <p:spPr>
          <a:xfrm rot="10800000">
            <a:off x="-150" y="3082199"/>
            <a:ext cx="9144000" cy="687600"/>
          </a:xfrm>
          <a:prstGeom prst="rect">
            <a:avLst/>
          </a:prstGeom>
          <a:solidFill>
            <a:srgbClr val="000000">
              <a:alpha val="3460"/>
            </a:srgbClr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5" name="Shape 15"/>
          <p:cNvSpPr/>
          <p:nvPr/>
        </p:nvSpPr>
        <p:spPr>
          <a:xfrm flipH="1">
            <a:off x="-150" y="0"/>
            <a:ext cx="9144000" cy="3082200"/>
          </a:xfrm>
          <a:prstGeom prst="rect">
            <a:avLst/>
          </a:prstGeom>
          <a:solidFill>
            <a:srgbClr val="0DB7C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6" name="Shape 16"/>
          <p:cNvSpPr txBox="1">
            <a:spLocks noGrp="1"/>
          </p:cNvSpPr>
          <p:nvPr>
            <p:ph type="ctrTitle"/>
          </p:nvPr>
        </p:nvSpPr>
        <p:spPr>
          <a:xfrm>
            <a:off x="685800" y="1907658"/>
            <a:ext cx="5008199" cy="1045199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rtl="0">
              <a:spcBef>
                <a:spcPts val="0"/>
              </a:spcBef>
              <a:buClr>
                <a:srgbClr val="FFFFFF"/>
              </a:buClr>
              <a:buSzPct val="100000"/>
              <a:defRPr sz="48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buClr>
                <a:srgbClr val="FFFFFF"/>
              </a:buClr>
              <a:buSzPct val="100000"/>
              <a:defRPr sz="4800"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buClr>
                <a:srgbClr val="FFFFFF"/>
              </a:buClr>
              <a:buSzPct val="100000"/>
              <a:defRPr sz="4800"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buClr>
                <a:srgbClr val="FFFFFF"/>
              </a:buClr>
              <a:buSzPct val="100000"/>
              <a:defRPr sz="4800"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buClr>
                <a:srgbClr val="FFFFFF"/>
              </a:buClr>
              <a:buSzPct val="100000"/>
              <a:defRPr sz="4800"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buClr>
                <a:srgbClr val="FFFFFF"/>
              </a:buClr>
              <a:buSzPct val="100000"/>
              <a:defRPr sz="4800"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buClr>
                <a:srgbClr val="FFFFFF"/>
              </a:buClr>
              <a:buSzPct val="100000"/>
              <a:defRPr sz="4800"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buClr>
                <a:srgbClr val="FFFFFF"/>
              </a:buClr>
              <a:buSzPct val="100000"/>
              <a:defRPr sz="4800"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buClr>
                <a:srgbClr val="FFFFFF"/>
              </a:buClr>
              <a:buSzPct val="100000"/>
              <a:defRPr sz="48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17" name="Shape 17"/>
          <p:cNvSpPr txBox="1">
            <a:spLocks noGrp="1"/>
          </p:cNvSpPr>
          <p:nvPr>
            <p:ph type="subTitle" idx="1"/>
          </p:nvPr>
        </p:nvSpPr>
        <p:spPr>
          <a:xfrm>
            <a:off x="685800" y="3082250"/>
            <a:ext cx="5008199" cy="6876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 rtl="0">
              <a:spcBef>
                <a:spcPts val="0"/>
              </a:spcBef>
              <a:buClr>
                <a:srgbClr val="415665"/>
              </a:buClr>
              <a:buSzPct val="100000"/>
              <a:buNone/>
              <a:defRPr sz="1800"/>
            </a:lvl1pPr>
            <a:lvl2pPr lvl="1" rtl="0">
              <a:spcBef>
                <a:spcPts val="0"/>
              </a:spcBef>
              <a:buClr>
                <a:srgbClr val="415665"/>
              </a:buClr>
              <a:buSzPct val="100000"/>
              <a:buNone/>
              <a:defRPr sz="1800"/>
            </a:lvl2pPr>
            <a:lvl3pPr lvl="2" rtl="0">
              <a:spcBef>
                <a:spcPts val="0"/>
              </a:spcBef>
              <a:buClr>
                <a:srgbClr val="415665"/>
              </a:buClr>
              <a:buSzPct val="100000"/>
              <a:buNone/>
              <a:defRPr sz="1800"/>
            </a:lvl3pPr>
            <a:lvl4pPr lvl="3" rtl="0">
              <a:spcBef>
                <a:spcPts val="0"/>
              </a:spcBef>
              <a:buClr>
                <a:srgbClr val="415665"/>
              </a:buClr>
              <a:buNone/>
              <a:defRPr/>
            </a:lvl4pPr>
            <a:lvl5pPr lvl="4" rtl="0">
              <a:spcBef>
                <a:spcPts val="0"/>
              </a:spcBef>
              <a:buClr>
                <a:srgbClr val="415665"/>
              </a:buClr>
              <a:buNone/>
              <a:defRPr/>
            </a:lvl5pPr>
            <a:lvl6pPr lvl="5" rtl="0">
              <a:spcBef>
                <a:spcPts val="0"/>
              </a:spcBef>
              <a:buClr>
                <a:srgbClr val="415665"/>
              </a:buClr>
              <a:buNone/>
              <a:defRPr/>
            </a:lvl6pPr>
            <a:lvl7pPr lvl="6" rtl="0">
              <a:spcBef>
                <a:spcPts val="0"/>
              </a:spcBef>
              <a:buClr>
                <a:srgbClr val="415665"/>
              </a:buClr>
              <a:buNone/>
              <a:defRPr/>
            </a:lvl7pPr>
            <a:lvl8pPr lvl="7" rtl="0">
              <a:spcBef>
                <a:spcPts val="0"/>
              </a:spcBef>
              <a:buClr>
                <a:srgbClr val="415665"/>
              </a:buClr>
              <a:buNone/>
              <a:defRPr/>
            </a:lvl8pPr>
            <a:lvl9pPr lvl="8" rtl="0">
              <a:spcBef>
                <a:spcPts val="0"/>
              </a:spcBef>
              <a:buClr>
                <a:srgbClr val="415665"/>
              </a:buClr>
              <a:buNone/>
              <a:defRPr/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sldNum" idx="12"/>
          </p:nvPr>
        </p:nvSpPr>
        <p:spPr>
          <a:xfrm>
            <a:off x="-75" y="3420000"/>
            <a:ext cx="669599" cy="17235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>
                <a:solidFill>
                  <a:srgbClr val="0DB7C4"/>
                </a:solidFill>
              </a:rPr>
              <a:pPr lvl="0" rtl="0">
                <a:spcBef>
                  <a:spcPts val="0"/>
                </a:spcBef>
                <a:buNone/>
              </a:pPr>
              <a:t>‹#›</a:t>
            </a:fld>
            <a:endParaRPr lang="en">
              <a:solidFill>
                <a:srgbClr val="0DB7C4"/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Shape 47"/>
          <p:cNvSpPr/>
          <p:nvPr/>
        </p:nvSpPr>
        <p:spPr>
          <a:xfrm flipH="1">
            <a:off x="-74" y="0"/>
            <a:ext cx="669599" cy="5143499"/>
          </a:xfrm>
          <a:prstGeom prst="rect">
            <a:avLst/>
          </a:prstGeom>
          <a:solidFill>
            <a:srgbClr val="000000">
              <a:alpha val="3460"/>
            </a:srgbClr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48" name="Shape 48"/>
          <p:cNvSpPr/>
          <p:nvPr/>
        </p:nvSpPr>
        <p:spPr>
          <a:xfrm flipH="1">
            <a:off x="-74" y="0"/>
            <a:ext cx="669599" cy="1139999"/>
          </a:xfrm>
          <a:prstGeom prst="rect">
            <a:avLst/>
          </a:prstGeom>
          <a:solidFill>
            <a:srgbClr val="0DB7C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49" name="Shape 49"/>
          <p:cNvSpPr txBox="1">
            <a:spLocks noGrp="1"/>
          </p:cNvSpPr>
          <p:nvPr>
            <p:ph type="title"/>
          </p:nvPr>
        </p:nvSpPr>
        <p:spPr>
          <a:xfrm>
            <a:off x="844425" y="5597"/>
            <a:ext cx="3552600" cy="1139999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50" name="Shape 50"/>
          <p:cNvSpPr txBox="1">
            <a:spLocks noGrp="1"/>
          </p:cNvSpPr>
          <p:nvPr>
            <p:ph type="sldNum" idx="12"/>
          </p:nvPr>
        </p:nvSpPr>
        <p:spPr>
          <a:xfrm>
            <a:off x="-75" y="0"/>
            <a:ext cx="669599" cy="1139999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pPr lvl="0">
                <a:spcBef>
                  <a:spcPts val="0"/>
                </a:spcBef>
                <a:buNone/>
              </a:pPr>
              <a:t>‹#›</a:t>
            </a:fld>
            <a:endParaRPr lang="en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844425" y="5597"/>
            <a:ext cx="3552600" cy="11399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lvl="0">
              <a:spcBef>
                <a:spcPts val="0"/>
              </a:spcBef>
              <a:buClr>
                <a:srgbClr val="0DB7C4"/>
              </a:buClr>
              <a:buSzPct val="100000"/>
              <a:buFont typeface="Dosis"/>
              <a:buNone/>
              <a:defRPr sz="2400">
                <a:solidFill>
                  <a:srgbClr val="0DB7C4"/>
                </a:solidFill>
                <a:latin typeface="Dosis"/>
                <a:ea typeface="Dosis"/>
                <a:cs typeface="Dosis"/>
                <a:sym typeface="Dosis"/>
              </a:defRPr>
            </a:lvl1pPr>
            <a:lvl2pPr lvl="1">
              <a:spcBef>
                <a:spcPts val="0"/>
              </a:spcBef>
              <a:buClr>
                <a:srgbClr val="0DB7C4"/>
              </a:buClr>
              <a:buSzPct val="100000"/>
              <a:buFont typeface="Dosis"/>
              <a:buNone/>
              <a:defRPr sz="2400">
                <a:solidFill>
                  <a:srgbClr val="0DB7C4"/>
                </a:solidFill>
                <a:latin typeface="Dosis"/>
                <a:ea typeface="Dosis"/>
                <a:cs typeface="Dosis"/>
                <a:sym typeface="Dosis"/>
              </a:defRPr>
            </a:lvl2pPr>
            <a:lvl3pPr lvl="2">
              <a:spcBef>
                <a:spcPts val="0"/>
              </a:spcBef>
              <a:buClr>
                <a:srgbClr val="0DB7C4"/>
              </a:buClr>
              <a:buSzPct val="100000"/>
              <a:buFont typeface="Dosis"/>
              <a:buNone/>
              <a:defRPr sz="2400">
                <a:solidFill>
                  <a:srgbClr val="0DB7C4"/>
                </a:solidFill>
                <a:latin typeface="Dosis"/>
                <a:ea typeface="Dosis"/>
                <a:cs typeface="Dosis"/>
                <a:sym typeface="Dosis"/>
              </a:defRPr>
            </a:lvl3pPr>
            <a:lvl4pPr lvl="3">
              <a:spcBef>
                <a:spcPts val="0"/>
              </a:spcBef>
              <a:buClr>
                <a:srgbClr val="0DB7C4"/>
              </a:buClr>
              <a:buSzPct val="100000"/>
              <a:buFont typeface="Dosis"/>
              <a:buNone/>
              <a:defRPr sz="2400">
                <a:solidFill>
                  <a:srgbClr val="0DB7C4"/>
                </a:solidFill>
                <a:latin typeface="Dosis"/>
                <a:ea typeface="Dosis"/>
                <a:cs typeface="Dosis"/>
                <a:sym typeface="Dosis"/>
              </a:defRPr>
            </a:lvl4pPr>
            <a:lvl5pPr lvl="4">
              <a:spcBef>
                <a:spcPts val="0"/>
              </a:spcBef>
              <a:buClr>
                <a:srgbClr val="0DB7C4"/>
              </a:buClr>
              <a:buSzPct val="100000"/>
              <a:buFont typeface="Dosis"/>
              <a:buNone/>
              <a:defRPr sz="2400">
                <a:solidFill>
                  <a:srgbClr val="0DB7C4"/>
                </a:solidFill>
                <a:latin typeface="Dosis"/>
                <a:ea typeface="Dosis"/>
                <a:cs typeface="Dosis"/>
                <a:sym typeface="Dosis"/>
              </a:defRPr>
            </a:lvl5pPr>
            <a:lvl6pPr lvl="5">
              <a:spcBef>
                <a:spcPts val="0"/>
              </a:spcBef>
              <a:buClr>
                <a:srgbClr val="0DB7C4"/>
              </a:buClr>
              <a:buSzPct val="100000"/>
              <a:buFont typeface="Dosis"/>
              <a:buNone/>
              <a:defRPr sz="2400">
                <a:solidFill>
                  <a:srgbClr val="0DB7C4"/>
                </a:solidFill>
                <a:latin typeface="Dosis"/>
                <a:ea typeface="Dosis"/>
                <a:cs typeface="Dosis"/>
                <a:sym typeface="Dosis"/>
              </a:defRPr>
            </a:lvl6pPr>
            <a:lvl7pPr lvl="6">
              <a:spcBef>
                <a:spcPts val="0"/>
              </a:spcBef>
              <a:buClr>
                <a:srgbClr val="0DB7C4"/>
              </a:buClr>
              <a:buSzPct val="100000"/>
              <a:buFont typeface="Dosis"/>
              <a:buNone/>
              <a:defRPr sz="2400">
                <a:solidFill>
                  <a:srgbClr val="0DB7C4"/>
                </a:solidFill>
                <a:latin typeface="Dosis"/>
                <a:ea typeface="Dosis"/>
                <a:cs typeface="Dosis"/>
                <a:sym typeface="Dosis"/>
              </a:defRPr>
            </a:lvl7pPr>
            <a:lvl8pPr lvl="7">
              <a:spcBef>
                <a:spcPts val="0"/>
              </a:spcBef>
              <a:buClr>
                <a:srgbClr val="0DB7C4"/>
              </a:buClr>
              <a:buSzPct val="100000"/>
              <a:buFont typeface="Dosis"/>
              <a:buNone/>
              <a:defRPr sz="2400">
                <a:solidFill>
                  <a:srgbClr val="0DB7C4"/>
                </a:solidFill>
                <a:latin typeface="Dosis"/>
                <a:ea typeface="Dosis"/>
                <a:cs typeface="Dosis"/>
                <a:sym typeface="Dosis"/>
              </a:defRPr>
            </a:lvl8pPr>
            <a:lvl9pPr lvl="8">
              <a:spcBef>
                <a:spcPts val="0"/>
              </a:spcBef>
              <a:buClr>
                <a:srgbClr val="0DB7C4"/>
              </a:buClr>
              <a:buSzPct val="100000"/>
              <a:buFont typeface="Dosis"/>
              <a:buNone/>
              <a:defRPr sz="2400">
                <a:solidFill>
                  <a:srgbClr val="0DB7C4"/>
                </a:solidFill>
                <a:latin typeface="Dosis"/>
                <a:ea typeface="Dosis"/>
                <a:cs typeface="Dosis"/>
                <a:sym typeface="Dosis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844425" y="1538075"/>
            <a:ext cx="5169000" cy="33878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600"/>
              </a:spcBef>
              <a:buClr>
                <a:srgbClr val="0DB7C4"/>
              </a:buClr>
              <a:buSzPct val="100000"/>
              <a:buFont typeface="Source Sans Pro"/>
              <a:buChar char="▹"/>
              <a:defRPr sz="3000">
                <a:solidFill>
                  <a:srgbClr val="41566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>
              <a:spcBef>
                <a:spcPts val="480"/>
              </a:spcBef>
              <a:buClr>
                <a:srgbClr val="0DB7C4"/>
              </a:buClr>
              <a:buSzPct val="100000"/>
              <a:buFont typeface="Source Sans Pro"/>
              <a:buChar char="▸"/>
              <a:defRPr sz="2400">
                <a:solidFill>
                  <a:srgbClr val="41566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>
              <a:spcBef>
                <a:spcPts val="480"/>
              </a:spcBef>
              <a:buClr>
                <a:srgbClr val="0DB7C4"/>
              </a:buClr>
              <a:buSzPct val="100000"/>
              <a:buFont typeface="Source Sans Pro"/>
              <a:buChar char="⬩"/>
              <a:defRPr sz="2400">
                <a:solidFill>
                  <a:srgbClr val="41566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>
              <a:spcBef>
                <a:spcPts val="360"/>
              </a:spcBef>
              <a:buClr>
                <a:srgbClr val="0DB7C4"/>
              </a:buClr>
              <a:buSzPct val="100000"/>
              <a:buFont typeface="Source Sans Pro"/>
              <a:buChar char="⬞"/>
              <a:defRPr sz="1800">
                <a:solidFill>
                  <a:srgbClr val="41566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>
              <a:spcBef>
                <a:spcPts val="360"/>
              </a:spcBef>
              <a:buClr>
                <a:srgbClr val="0DB7C4"/>
              </a:buClr>
              <a:buSzPct val="100000"/>
              <a:buFont typeface="Source Sans Pro"/>
              <a:defRPr sz="1800">
                <a:solidFill>
                  <a:srgbClr val="41566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>
              <a:spcBef>
                <a:spcPts val="360"/>
              </a:spcBef>
              <a:buClr>
                <a:srgbClr val="0DB7C4"/>
              </a:buClr>
              <a:buSzPct val="100000"/>
              <a:buFont typeface="Source Sans Pro"/>
              <a:defRPr sz="1800">
                <a:solidFill>
                  <a:srgbClr val="41566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>
              <a:spcBef>
                <a:spcPts val="360"/>
              </a:spcBef>
              <a:buClr>
                <a:srgbClr val="0DB7C4"/>
              </a:buClr>
              <a:buSzPct val="100000"/>
              <a:buFont typeface="Source Sans Pro"/>
              <a:defRPr sz="1800">
                <a:solidFill>
                  <a:srgbClr val="41566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>
              <a:spcBef>
                <a:spcPts val="360"/>
              </a:spcBef>
              <a:buClr>
                <a:srgbClr val="0DB7C4"/>
              </a:buClr>
              <a:buSzPct val="100000"/>
              <a:buFont typeface="Source Sans Pro"/>
              <a:defRPr sz="1800">
                <a:solidFill>
                  <a:srgbClr val="41566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>
              <a:spcBef>
                <a:spcPts val="360"/>
              </a:spcBef>
              <a:buClr>
                <a:srgbClr val="0DB7C4"/>
              </a:buClr>
              <a:buSzPct val="100000"/>
              <a:buFont typeface="Source Sans Pro"/>
              <a:defRPr sz="1800">
                <a:solidFill>
                  <a:srgbClr val="41566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-75" y="0"/>
            <a:ext cx="669599" cy="11399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fld id="{00000000-1234-1234-1234-123412341234}" type="slidenum">
              <a:rPr lang="en" sz="2400">
                <a:solidFill>
                  <a:srgbClr val="FFFFFF"/>
                </a:solidFill>
                <a:latin typeface="Dosis"/>
                <a:ea typeface="Dosis"/>
                <a:cs typeface="Dosis"/>
                <a:sym typeface="Dosis"/>
              </a:rPr>
              <a:pPr lvl="0" algn="ctr" rtl="0">
                <a:spcBef>
                  <a:spcPts val="0"/>
                </a:spcBef>
                <a:buNone/>
              </a:pPr>
              <a:t>‹#›</a:t>
            </a:fld>
            <a:endParaRPr lang="en" sz="2400">
              <a:solidFill>
                <a:srgbClr val="FFFFFF"/>
              </a:solidFill>
              <a:latin typeface="Dosis"/>
              <a:ea typeface="Dosis"/>
              <a:cs typeface="Dosis"/>
              <a:sym typeface="Dosis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4" r:id="rId3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1.jpeg"/><Relationship Id="rId4" Type="http://schemas.openxmlformats.org/officeDocument/2006/relationships/image" Target="../media/image30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7" Type="http://schemas.openxmlformats.org/officeDocument/2006/relationships/image" Target="../media/image37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6.jpeg"/><Relationship Id="rId5" Type="http://schemas.openxmlformats.org/officeDocument/2006/relationships/image" Target="../media/image35.png"/><Relationship Id="rId4" Type="http://schemas.openxmlformats.org/officeDocument/2006/relationships/image" Target="../media/image3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gif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9.gif"/><Relationship Id="rId4" Type="http://schemas.openxmlformats.org/officeDocument/2006/relationships/image" Target="../media/image4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3.gif"/><Relationship Id="rId4" Type="http://schemas.openxmlformats.org/officeDocument/2006/relationships/image" Target="../media/image52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7" Type="http://schemas.openxmlformats.org/officeDocument/2006/relationships/image" Target="../media/image61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.gif"/><Relationship Id="rId4" Type="http://schemas.openxmlformats.org/officeDocument/2006/relationships/image" Target="../media/image7.gi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jpeg"/><Relationship Id="rId5" Type="http://schemas.openxmlformats.org/officeDocument/2006/relationships/image" Target="../media/image18.gif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4.jpe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KÃ©ptalÃ¡lat a kÃ¶vetkezÅre: âanatomy gifâ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</p:spPr>
      </p:pic>
      <p:sp>
        <p:nvSpPr>
          <p:cNvPr id="72" name="Shape 72"/>
          <p:cNvSpPr txBox="1">
            <a:spLocks noGrp="1"/>
          </p:cNvSpPr>
          <p:nvPr>
            <p:ph type="ctrTitle"/>
          </p:nvPr>
        </p:nvSpPr>
        <p:spPr>
          <a:xfrm>
            <a:off x="685800" y="2525225"/>
            <a:ext cx="5309699" cy="1159799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lang="en" dirty="0"/>
          </a:p>
        </p:txBody>
      </p:sp>
      <p:pic>
        <p:nvPicPr>
          <p:cNvPr id="7" name="Picture 2" descr="Képtalálat a következőre: „okiti”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0"/>
            <a:ext cx="1571618" cy="1571618"/>
          </a:xfrm>
          <a:prstGeom prst="rect">
            <a:avLst/>
          </a:prstGeom>
          <a:noFill/>
        </p:spPr>
      </p:pic>
      <p:sp>
        <p:nvSpPr>
          <p:cNvPr id="10" name="Szövegdoboz 9"/>
          <p:cNvSpPr txBox="1"/>
          <p:nvPr/>
        </p:nvSpPr>
        <p:spPr>
          <a:xfrm>
            <a:off x="4929190" y="3943171"/>
            <a:ext cx="421481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 smtClean="0">
                <a:solidFill>
                  <a:srgbClr val="FF0000"/>
                </a:solidFill>
                <a:latin typeface="Georgia" panose="02040502050405020303" pitchFamily="18" charset="0"/>
              </a:rPr>
              <a:t>Az alsó végtag tájanatómiája</a:t>
            </a:r>
          </a:p>
          <a:p>
            <a:endParaRPr lang="hu-HU" sz="2400" dirty="0" smtClean="0">
              <a:solidFill>
                <a:srgbClr val="FF0000"/>
              </a:solidFill>
              <a:latin typeface="Georgia" panose="02040502050405020303" pitchFamily="18" charset="0"/>
            </a:endParaRPr>
          </a:p>
          <a:p>
            <a:r>
              <a:rPr lang="hu-HU" sz="2400" dirty="0" smtClean="0">
                <a:solidFill>
                  <a:srgbClr val="FF0000"/>
                </a:solidFill>
                <a:latin typeface="Georgia" panose="02040502050405020303" pitchFamily="18" charset="0"/>
              </a:rPr>
              <a:t>Dr</a:t>
            </a:r>
            <a:r>
              <a:rPr lang="hu-HU" sz="2400" dirty="0" smtClean="0">
                <a:solidFill>
                  <a:srgbClr val="FF0000"/>
                </a:solidFill>
                <a:latin typeface="Georgia" panose="02040502050405020303" pitchFamily="18" charset="0"/>
              </a:rPr>
              <a:t>. Horváth </a:t>
            </a:r>
            <a:r>
              <a:rPr lang="hu-HU" sz="2400" dirty="0" smtClean="0">
                <a:solidFill>
                  <a:srgbClr val="FF0000"/>
                </a:solidFill>
                <a:latin typeface="Georgia" panose="02040502050405020303" pitchFamily="18" charset="0"/>
              </a:rPr>
              <a:t>András, PhD</a:t>
            </a:r>
            <a:endParaRPr lang="hu-HU" sz="2400" dirty="0" smtClean="0">
              <a:solidFill>
                <a:srgbClr val="FF0000"/>
              </a:solidFill>
              <a:latin typeface="Georgia" panose="02040502050405020303" pitchFamily="18" charset="0"/>
            </a:endParaRPr>
          </a:p>
        </p:txBody>
      </p:sp>
    </p:spTree>
  </p:cSld>
  <p:clrMapOvr>
    <a:masterClrMapping/>
  </p:clrMapOvr>
  <p:transition advTm="6594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z="2800" dirty="0" err="1" smtClean="0">
                <a:solidFill>
                  <a:srgbClr val="00B050"/>
                </a:solidFill>
                <a:latin typeface="Georgia" pitchFamily="18" charset="0"/>
              </a:rPr>
              <a:t>Regio</a:t>
            </a:r>
            <a:r>
              <a:rPr lang="hu-HU" sz="2800" dirty="0" smtClean="0">
                <a:solidFill>
                  <a:srgbClr val="00B050"/>
                </a:solidFill>
                <a:latin typeface="Georgia" pitchFamily="18" charset="0"/>
              </a:rPr>
              <a:t> genus </a:t>
            </a:r>
            <a:r>
              <a:rPr lang="hu-HU" sz="2800" dirty="0" err="1" smtClean="0">
                <a:solidFill>
                  <a:srgbClr val="00B050"/>
                </a:solidFill>
                <a:latin typeface="Georgia" pitchFamily="18" charset="0"/>
              </a:rPr>
              <a:t>anterior</a:t>
            </a:r>
            <a:endParaRPr lang="hu-HU" sz="2800" dirty="0">
              <a:solidFill>
                <a:srgbClr val="00B050"/>
              </a:solidFill>
              <a:latin typeface="Georgia" pitchFamily="18" charset="0"/>
            </a:endParaRPr>
          </a:p>
        </p:txBody>
      </p:sp>
      <p:sp>
        <p:nvSpPr>
          <p:cNvPr id="3" name="Dia számának helye 2"/>
          <p:cNvSpPr>
            <a:spLocks noGrp="1"/>
          </p:cNvSpPr>
          <p:nvPr>
            <p:ph type="sldNum" idx="12"/>
          </p:nvPr>
        </p:nvSpPr>
        <p:spPr>
          <a:xfrm>
            <a:off x="8474401" y="4003501"/>
            <a:ext cx="669599" cy="1139999"/>
          </a:xfrm>
        </p:spPr>
        <p:txBody>
          <a:bodyPr/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mtClean="0"/>
              <a:pPr lvl="0" algn="r">
                <a:spcBef>
                  <a:spcPts val="0"/>
                </a:spcBef>
                <a:buNone/>
              </a:pPr>
              <a:t>10</a:t>
            </a:fld>
            <a:endParaRPr lang="en" dirty="0"/>
          </a:p>
        </p:txBody>
      </p:sp>
      <p:sp>
        <p:nvSpPr>
          <p:cNvPr id="5" name="Szövegdoboz 4"/>
          <p:cNvSpPr txBox="1"/>
          <p:nvPr/>
        </p:nvSpPr>
        <p:spPr>
          <a:xfrm>
            <a:off x="0" y="1071552"/>
            <a:ext cx="4643438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hu-HU" sz="2000" dirty="0" smtClean="0">
                <a:latin typeface="Georgia" pitchFamily="18" charset="0"/>
              </a:rPr>
              <a:t>Határok: térdízület +/- 3 ujj</a:t>
            </a:r>
          </a:p>
          <a:p>
            <a:endParaRPr lang="hu-HU" sz="2000" dirty="0" smtClean="0">
              <a:latin typeface="Georgia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hu-HU" sz="2000" dirty="0" smtClean="0">
                <a:latin typeface="Georgia" pitchFamily="18" charset="0"/>
              </a:rPr>
              <a:t>Izmok csoportjai és rétegei: </a:t>
            </a:r>
            <a:r>
              <a:rPr lang="hu-HU" sz="2000" dirty="0" err="1" smtClean="0">
                <a:latin typeface="Georgia" pitchFamily="18" charset="0"/>
              </a:rPr>
              <a:t>quadriceps</a:t>
            </a:r>
            <a:r>
              <a:rPr lang="hu-HU" sz="2000" dirty="0" smtClean="0">
                <a:latin typeface="Georgia" pitchFamily="18" charset="0"/>
              </a:rPr>
              <a:t> </a:t>
            </a:r>
            <a:r>
              <a:rPr lang="hu-HU" sz="2000" dirty="0" err="1" smtClean="0">
                <a:latin typeface="Georgia" pitchFamily="18" charset="0"/>
              </a:rPr>
              <a:t>ínai</a:t>
            </a:r>
            <a:endParaRPr lang="hu-HU" sz="2000" dirty="0" smtClean="0">
              <a:latin typeface="Georgia" pitchFamily="18" charset="0"/>
            </a:endParaRPr>
          </a:p>
          <a:p>
            <a:pPr>
              <a:buFont typeface="Wingdings" pitchFamily="2" charset="2"/>
              <a:buChar char="Ø"/>
            </a:pPr>
            <a:endParaRPr lang="hu-HU" sz="2000" dirty="0" smtClean="0">
              <a:latin typeface="Georgia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hu-HU" sz="2000" dirty="0" smtClean="0">
                <a:latin typeface="Georgia" pitchFamily="18" charset="0"/>
              </a:rPr>
              <a:t>Erek, idegek: </a:t>
            </a:r>
            <a:r>
              <a:rPr lang="hu-HU" sz="2000" dirty="0" err="1" smtClean="0">
                <a:latin typeface="Georgia" pitchFamily="18" charset="0"/>
              </a:rPr>
              <a:t>rete</a:t>
            </a:r>
            <a:r>
              <a:rPr lang="hu-HU" sz="2000" dirty="0" smtClean="0">
                <a:latin typeface="Georgia" pitchFamily="18" charset="0"/>
              </a:rPr>
              <a:t> </a:t>
            </a:r>
            <a:r>
              <a:rPr lang="hu-HU" sz="2000" dirty="0" err="1" smtClean="0">
                <a:latin typeface="Georgia" pitchFamily="18" charset="0"/>
              </a:rPr>
              <a:t>genu</a:t>
            </a:r>
            <a:r>
              <a:rPr lang="hu-HU" sz="2000" dirty="0" smtClean="0">
                <a:latin typeface="Georgia" pitchFamily="18" charset="0"/>
              </a:rPr>
              <a:t> (2+5+1)</a:t>
            </a:r>
          </a:p>
          <a:p>
            <a:endParaRPr lang="hu-HU" sz="2000" dirty="0" smtClean="0">
              <a:latin typeface="Georgia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hu-HU" sz="2000" dirty="0" smtClean="0">
                <a:latin typeface="Georgia" pitchFamily="18" charset="0"/>
              </a:rPr>
              <a:t>Klinikai vonatkozások: térdízület </a:t>
            </a:r>
            <a:r>
              <a:rPr lang="hu-HU" sz="2000" dirty="0" err="1" smtClean="0">
                <a:latin typeface="Georgia" pitchFamily="18" charset="0"/>
              </a:rPr>
              <a:t>meniscus</a:t>
            </a:r>
            <a:r>
              <a:rPr lang="hu-HU" sz="2000" dirty="0" smtClean="0">
                <a:latin typeface="Georgia" pitchFamily="18" charset="0"/>
              </a:rPr>
              <a:t> és szalag sérülései, </a:t>
            </a:r>
            <a:r>
              <a:rPr lang="hu-HU" sz="2000" dirty="0" err="1" smtClean="0">
                <a:latin typeface="Georgia" pitchFamily="18" charset="0"/>
              </a:rPr>
              <a:t>patella</a:t>
            </a:r>
            <a:r>
              <a:rPr lang="hu-HU" sz="2000" dirty="0" smtClean="0">
                <a:latin typeface="Georgia" pitchFamily="18" charset="0"/>
              </a:rPr>
              <a:t> reflex</a:t>
            </a:r>
            <a:endParaRPr lang="hu-HU" sz="2000" dirty="0" smtClean="0">
              <a:latin typeface="Georgia" pitchFamily="18" charset="0"/>
            </a:endParaRPr>
          </a:p>
          <a:p>
            <a:endParaRPr lang="hu-HU" sz="2000" dirty="0">
              <a:latin typeface="Georgia" pitchFamily="18" charset="0"/>
            </a:endParaRPr>
          </a:p>
        </p:txBody>
      </p:sp>
      <p:pic>
        <p:nvPicPr>
          <p:cNvPr id="50178" name="Picture 2" descr="KÃ©ptalÃ¡lat a kÃ¶vetkezÅre: ârete genusâ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00562" y="1"/>
            <a:ext cx="4643438" cy="2714626"/>
          </a:xfrm>
          <a:prstGeom prst="rect">
            <a:avLst/>
          </a:prstGeom>
          <a:noFill/>
        </p:spPr>
      </p:pic>
      <p:pic>
        <p:nvPicPr>
          <p:cNvPr id="50180" name="Picture 4" descr="KÃ©ptalÃ¡lat a kÃ¶vetkezÅre: âknee meniscusâ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3438" y="2727000"/>
            <a:ext cx="4500562" cy="2416500"/>
          </a:xfrm>
          <a:prstGeom prst="rect">
            <a:avLst/>
          </a:prstGeom>
          <a:noFill/>
        </p:spPr>
      </p:pic>
      <p:pic>
        <p:nvPicPr>
          <p:cNvPr id="50182" name="Picture 6" descr="KÃ©ptalÃ¡lat a kÃ¶vetkezÅre: âknee injury gifâ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00562" y="0"/>
            <a:ext cx="4643438" cy="2928940"/>
          </a:xfrm>
          <a:prstGeom prst="rect">
            <a:avLst/>
          </a:prstGeom>
          <a:noFill/>
        </p:spPr>
      </p:pic>
      <p:pic>
        <p:nvPicPr>
          <p:cNvPr id="50184" name="Picture 8" descr="KÃ©ptalÃ¡lat a kÃ¶vetkezÅre: âpatella reflexâ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72000" y="2786064"/>
            <a:ext cx="4572000" cy="235743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50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2" dur="500"/>
                                        <p:tgtEl>
                                          <p:spTgt spid="50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z="2800" dirty="0" err="1" smtClean="0">
                <a:solidFill>
                  <a:srgbClr val="00B050"/>
                </a:solidFill>
                <a:latin typeface="Georgia" pitchFamily="18" charset="0"/>
              </a:rPr>
              <a:t>Regio</a:t>
            </a:r>
            <a:r>
              <a:rPr lang="hu-HU" sz="2800" dirty="0" smtClean="0">
                <a:solidFill>
                  <a:srgbClr val="00B050"/>
                </a:solidFill>
                <a:latin typeface="Georgia" pitchFamily="18" charset="0"/>
              </a:rPr>
              <a:t> genus </a:t>
            </a:r>
            <a:r>
              <a:rPr lang="hu-HU" sz="2800" dirty="0" err="1" smtClean="0">
                <a:solidFill>
                  <a:srgbClr val="00B050"/>
                </a:solidFill>
                <a:latin typeface="Georgia" pitchFamily="18" charset="0"/>
              </a:rPr>
              <a:t>posterior</a:t>
            </a:r>
            <a:endParaRPr lang="hu-HU" sz="2800" dirty="0">
              <a:solidFill>
                <a:srgbClr val="00B050"/>
              </a:solidFill>
              <a:latin typeface="Georgia" pitchFamily="18" charset="0"/>
            </a:endParaRPr>
          </a:p>
        </p:txBody>
      </p:sp>
      <p:sp>
        <p:nvSpPr>
          <p:cNvPr id="3" name="Dia számának helye 2"/>
          <p:cNvSpPr>
            <a:spLocks noGrp="1"/>
          </p:cNvSpPr>
          <p:nvPr>
            <p:ph type="sldNum" idx="12"/>
          </p:nvPr>
        </p:nvSpPr>
        <p:spPr>
          <a:xfrm>
            <a:off x="8474401" y="4003501"/>
            <a:ext cx="669599" cy="1139999"/>
          </a:xfrm>
        </p:spPr>
        <p:txBody>
          <a:bodyPr/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mtClean="0"/>
              <a:pPr lvl="0" algn="r">
                <a:spcBef>
                  <a:spcPts val="0"/>
                </a:spcBef>
                <a:buNone/>
              </a:pPr>
              <a:t>11</a:t>
            </a:fld>
            <a:endParaRPr lang="en" dirty="0"/>
          </a:p>
        </p:txBody>
      </p:sp>
      <p:sp>
        <p:nvSpPr>
          <p:cNvPr id="5" name="Szövegdoboz 4"/>
          <p:cNvSpPr txBox="1"/>
          <p:nvPr/>
        </p:nvSpPr>
        <p:spPr>
          <a:xfrm>
            <a:off x="0" y="1071552"/>
            <a:ext cx="464343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hu-HU" sz="2000" dirty="0" smtClean="0">
                <a:latin typeface="Georgia" pitchFamily="18" charset="0"/>
              </a:rPr>
              <a:t>Határok: térdízület +/- 3 ujj</a:t>
            </a:r>
          </a:p>
          <a:p>
            <a:endParaRPr lang="hu-HU" sz="2000" dirty="0" smtClean="0">
              <a:latin typeface="Georgia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hu-HU" sz="2000" dirty="0" smtClean="0">
                <a:latin typeface="Georgia" pitchFamily="18" charset="0"/>
              </a:rPr>
              <a:t>Izmok csoportjai és rétegei: 2 </a:t>
            </a:r>
            <a:r>
              <a:rPr lang="hu-HU" sz="2000" dirty="0" err="1" smtClean="0">
                <a:latin typeface="Georgia" pitchFamily="18" charset="0"/>
              </a:rPr>
              <a:t>gastrocnemius</a:t>
            </a:r>
            <a:r>
              <a:rPr lang="hu-HU" sz="2000" dirty="0" smtClean="0">
                <a:latin typeface="Georgia" pitchFamily="18" charset="0"/>
              </a:rPr>
              <a:t>+ térd </a:t>
            </a:r>
            <a:r>
              <a:rPr lang="hu-HU" sz="2000" dirty="0" err="1" smtClean="0">
                <a:latin typeface="Georgia" pitchFamily="18" charset="0"/>
              </a:rPr>
              <a:t>flexorok</a:t>
            </a:r>
            <a:endParaRPr lang="hu-HU" sz="2000" dirty="0" smtClean="0">
              <a:latin typeface="Georgia" pitchFamily="18" charset="0"/>
            </a:endParaRPr>
          </a:p>
          <a:p>
            <a:pPr>
              <a:buFont typeface="Wingdings" pitchFamily="2" charset="2"/>
              <a:buChar char="Ø"/>
            </a:pPr>
            <a:endParaRPr lang="hu-HU" sz="2000" dirty="0" smtClean="0">
              <a:latin typeface="Georgia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hu-HU" sz="2000" dirty="0" smtClean="0">
                <a:latin typeface="Georgia" pitchFamily="18" charset="0"/>
              </a:rPr>
              <a:t>Erek, idegek: fossa </a:t>
            </a:r>
            <a:r>
              <a:rPr lang="hu-HU" sz="2000" dirty="0" err="1" smtClean="0">
                <a:latin typeface="Georgia" pitchFamily="18" charset="0"/>
              </a:rPr>
              <a:t>poplitea</a:t>
            </a:r>
            <a:endParaRPr lang="hu-HU" sz="2000" dirty="0" smtClean="0">
              <a:latin typeface="Georgia" pitchFamily="18" charset="0"/>
            </a:endParaRPr>
          </a:p>
          <a:p>
            <a:endParaRPr lang="hu-HU" sz="2000" dirty="0" smtClean="0">
              <a:latin typeface="Georgia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hu-HU" sz="2000" dirty="0" smtClean="0">
                <a:latin typeface="Georgia" pitchFamily="18" charset="0"/>
              </a:rPr>
              <a:t>Klinikai vonatkozások: </a:t>
            </a:r>
            <a:r>
              <a:rPr lang="hu-HU" sz="2000" dirty="0" err="1" smtClean="0">
                <a:latin typeface="Georgia" pitchFamily="18" charset="0"/>
              </a:rPr>
              <a:t>popliteális</a:t>
            </a:r>
            <a:r>
              <a:rPr lang="hu-HU" sz="2000" dirty="0" smtClean="0">
                <a:latin typeface="Georgia" pitchFamily="18" charset="0"/>
              </a:rPr>
              <a:t> duzzanat (Baker </a:t>
            </a:r>
            <a:r>
              <a:rPr lang="hu-HU" sz="2000" dirty="0" err="1" smtClean="0">
                <a:latin typeface="Georgia" pitchFamily="18" charset="0"/>
              </a:rPr>
              <a:t>cysta</a:t>
            </a:r>
            <a:r>
              <a:rPr lang="hu-HU" sz="2000" dirty="0" smtClean="0">
                <a:latin typeface="Georgia" pitchFamily="18" charset="0"/>
              </a:rPr>
              <a:t>, artéria </a:t>
            </a:r>
            <a:r>
              <a:rPr lang="hu-HU" sz="2000" dirty="0" err="1" smtClean="0">
                <a:latin typeface="Georgia" pitchFamily="18" charset="0"/>
              </a:rPr>
              <a:t>a</a:t>
            </a:r>
            <a:r>
              <a:rPr lang="hu-HU" sz="2000" dirty="0" err="1" smtClean="0">
                <a:latin typeface="Georgia" pitchFamily="18" charset="0"/>
              </a:rPr>
              <a:t>neurysma</a:t>
            </a:r>
            <a:r>
              <a:rPr lang="hu-HU" sz="2000" dirty="0" smtClean="0">
                <a:latin typeface="Georgia" pitchFamily="18" charset="0"/>
              </a:rPr>
              <a:t>, vénás trombózis, </a:t>
            </a:r>
            <a:r>
              <a:rPr lang="hu-HU" sz="2000" dirty="0" err="1" smtClean="0">
                <a:latin typeface="Georgia" pitchFamily="18" charset="0"/>
              </a:rPr>
              <a:t>lymphadenitis</a:t>
            </a:r>
            <a:r>
              <a:rPr lang="hu-HU" sz="2000" dirty="0" smtClean="0">
                <a:latin typeface="Georgia" pitchFamily="18" charset="0"/>
              </a:rPr>
              <a:t>)</a:t>
            </a:r>
            <a:endParaRPr lang="hu-HU" sz="2000" dirty="0" smtClean="0">
              <a:latin typeface="Georgia" pitchFamily="18" charset="0"/>
            </a:endParaRPr>
          </a:p>
          <a:p>
            <a:endParaRPr lang="hu-HU" sz="2000" dirty="0">
              <a:latin typeface="Georgia" pitchFamily="18" charset="0"/>
            </a:endParaRPr>
          </a:p>
        </p:txBody>
      </p:sp>
      <p:pic>
        <p:nvPicPr>
          <p:cNvPr id="51202" name="Picture 2" descr="KÃ©ptalÃ¡lat a kÃ¶vetkezÅre: âfossa popliteaâ"/>
          <p:cNvPicPr>
            <a:picLocks noChangeAspect="1" noChangeArrowheads="1"/>
          </p:cNvPicPr>
          <p:nvPr/>
        </p:nvPicPr>
        <p:blipFill>
          <a:blip r:embed="rId2"/>
          <a:srcRect b="7500"/>
          <a:stretch>
            <a:fillRect/>
          </a:stretch>
        </p:blipFill>
        <p:spPr bwMode="auto">
          <a:xfrm>
            <a:off x="4500562" y="0"/>
            <a:ext cx="4643438" cy="2643188"/>
          </a:xfrm>
          <a:prstGeom prst="rect">
            <a:avLst/>
          </a:prstGeom>
          <a:noFill/>
        </p:spPr>
      </p:pic>
      <p:pic>
        <p:nvPicPr>
          <p:cNvPr id="51204" name="Picture 4" descr="KÃ©ptalÃ¡lat a kÃ¶vetkezÅre: âfossa popliteaâ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86380" y="2643188"/>
            <a:ext cx="3066024" cy="2500312"/>
          </a:xfrm>
          <a:prstGeom prst="rect">
            <a:avLst/>
          </a:prstGeom>
          <a:noFill/>
        </p:spPr>
      </p:pic>
      <p:sp>
        <p:nvSpPr>
          <p:cNvPr id="10" name="Téglalap 9"/>
          <p:cNvSpPr/>
          <p:nvPr/>
        </p:nvSpPr>
        <p:spPr>
          <a:xfrm>
            <a:off x="5500694" y="4286262"/>
            <a:ext cx="714380" cy="1428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51208" name="Picture 8" descr="KÃ©ptalÃ¡lat a kÃ¶vetkezÅre: âpoplitea aneurysmaâ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1" y="0"/>
            <a:ext cx="4572000" cy="2466975"/>
          </a:xfrm>
          <a:prstGeom prst="rect">
            <a:avLst/>
          </a:prstGeom>
          <a:noFill/>
        </p:spPr>
      </p:pic>
      <p:pic>
        <p:nvPicPr>
          <p:cNvPr id="51210" name="Picture 10" descr="KÃ©ptalÃ¡lat a kÃ¶vetkezÅre: âbaker cyst surgeryâ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72000" y="2428876"/>
            <a:ext cx="4572000" cy="2714623"/>
          </a:xfrm>
          <a:prstGeom prst="rect">
            <a:avLst/>
          </a:prstGeom>
          <a:noFill/>
        </p:spPr>
      </p:pic>
      <p:pic>
        <p:nvPicPr>
          <p:cNvPr id="51212" name="Picture 12" descr="KapcsolÃ³dÃ³ kÃ©p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572000" y="0"/>
            <a:ext cx="4572000" cy="3325315"/>
          </a:xfrm>
          <a:prstGeom prst="rect">
            <a:avLst/>
          </a:prstGeom>
          <a:noFill/>
        </p:spPr>
      </p:pic>
      <p:pic>
        <p:nvPicPr>
          <p:cNvPr id="51214" name="Picture 14" descr="KapcsolÃ³dÃ³ kÃ©p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357818" y="0"/>
            <a:ext cx="2957591" cy="51435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51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2" dur="500"/>
                                        <p:tgtEl>
                                          <p:spTgt spid="51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7" dur="500"/>
                                        <p:tgtEl>
                                          <p:spTgt spid="51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2" dur="500"/>
                                        <p:tgtEl>
                                          <p:spTgt spid="51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z="2800" dirty="0" err="1" smtClean="0">
                <a:solidFill>
                  <a:srgbClr val="00B050"/>
                </a:solidFill>
                <a:latin typeface="Georgia" pitchFamily="18" charset="0"/>
              </a:rPr>
              <a:t>Regio</a:t>
            </a:r>
            <a:r>
              <a:rPr lang="hu-HU" sz="2800" dirty="0" smtClean="0">
                <a:solidFill>
                  <a:srgbClr val="00B050"/>
                </a:solidFill>
                <a:latin typeface="Georgia" pitchFamily="18" charset="0"/>
              </a:rPr>
              <a:t> </a:t>
            </a:r>
            <a:r>
              <a:rPr lang="hu-HU" sz="2800" dirty="0" err="1" smtClean="0">
                <a:solidFill>
                  <a:srgbClr val="00B050"/>
                </a:solidFill>
                <a:latin typeface="Georgia" pitchFamily="18" charset="0"/>
              </a:rPr>
              <a:t>cruris</a:t>
            </a:r>
            <a:r>
              <a:rPr lang="hu-HU" sz="2800" dirty="0" smtClean="0">
                <a:solidFill>
                  <a:srgbClr val="00B050"/>
                </a:solidFill>
                <a:latin typeface="Georgia" pitchFamily="18" charset="0"/>
              </a:rPr>
              <a:t> </a:t>
            </a:r>
            <a:r>
              <a:rPr lang="hu-HU" sz="2800" dirty="0" err="1" smtClean="0">
                <a:solidFill>
                  <a:srgbClr val="00B050"/>
                </a:solidFill>
                <a:latin typeface="Georgia" pitchFamily="18" charset="0"/>
              </a:rPr>
              <a:t>anterior</a:t>
            </a:r>
            <a:endParaRPr lang="hu-HU" sz="2800" dirty="0">
              <a:solidFill>
                <a:srgbClr val="00B050"/>
              </a:solidFill>
              <a:latin typeface="Georgia" pitchFamily="18" charset="0"/>
            </a:endParaRPr>
          </a:p>
        </p:txBody>
      </p:sp>
      <p:sp>
        <p:nvSpPr>
          <p:cNvPr id="3" name="Dia számának helye 2"/>
          <p:cNvSpPr>
            <a:spLocks noGrp="1"/>
          </p:cNvSpPr>
          <p:nvPr>
            <p:ph type="sldNum" idx="12"/>
          </p:nvPr>
        </p:nvSpPr>
        <p:spPr>
          <a:xfrm>
            <a:off x="8474401" y="4003501"/>
            <a:ext cx="669599" cy="1139999"/>
          </a:xfrm>
        </p:spPr>
        <p:txBody>
          <a:bodyPr/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mtClean="0"/>
              <a:pPr lvl="0" algn="r">
                <a:spcBef>
                  <a:spcPts val="0"/>
                </a:spcBef>
                <a:buNone/>
              </a:pPr>
              <a:t>12</a:t>
            </a:fld>
            <a:endParaRPr lang="en" dirty="0"/>
          </a:p>
        </p:txBody>
      </p:sp>
      <p:sp>
        <p:nvSpPr>
          <p:cNvPr id="5" name="Szövegdoboz 4"/>
          <p:cNvSpPr txBox="1"/>
          <p:nvPr/>
        </p:nvSpPr>
        <p:spPr>
          <a:xfrm>
            <a:off x="0" y="1071552"/>
            <a:ext cx="464343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hu-HU" sz="2000" dirty="0" smtClean="0">
                <a:latin typeface="Georgia" pitchFamily="18" charset="0"/>
              </a:rPr>
              <a:t>Határok: </a:t>
            </a:r>
            <a:r>
              <a:rPr lang="hu-HU" sz="2000" dirty="0" err="1" smtClean="0">
                <a:latin typeface="Georgia" pitchFamily="18" charset="0"/>
              </a:rPr>
              <a:t>tuberositas</a:t>
            </a:r>
            <a:r>
              <a:rPr lang="hu-HU" sz="2000" dirty="0" smtClean="0">
                <a:latin typeface="Georgia" pitchFamily="18" charset="0"/>
              </a:rPr>
              <a:t> </a:t>
            </a:r>
            <a:r>
              <a:rPr lang="hu-HU" sz="2000" dirty="0" err="1" smtClean="0">
                <a:latin typeface="Georgia" pitchFamily="18" charset="0"/>
              </a:rPr>
              <a:t>tibiae</a:t>
            </a:r>
            <a:r>
              <a:rPr lang="hu-HU" sz="2000" dirty="0" smtClean="0">
                <a:latin typeface="Georgia" pitchFamily="18" charset="0"/>
              </a:rPr>
              <a:t>, </a:t>
            </a:r>
            <a:r>
              <a:rPr lang="hu-HU" sz="2000" dirty="0" err="1" smtClean="0">
                <a:latin typeface="Georgia" pitchFamily="18" charset="0"/>
              </a:rPr>
              <a:t>malleolus</a:t>
            </a:r>
            <a:r>
              <a:rPr lang="hu-HU" sz="2000" dirty="0" smtClean="0">
                <a:latin typeface="Georgia" pitchFamily="18" charset="0"/>
              </a:rPr>
              <a:t> vonal</a:t>
            </a:r>
          </a:p>
          <a:p>
            <a:endParaRPr lang="hu-HU" sz="2000" dirty="0" smtClean="0">
              <a:latin typeface="Georgia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hu-HU" sz="2000" dirty="0" smtClean="0">
                <a:latin typeface="Georgia" pitchFamily="18" charset="0"/>
              </a:rPr>
              <a:t>Izmok csoportjai és rétegei: láb </a:t>
            </a:r>
            <a:r>
              <a:rPr lang="hu-HU" sz="2000" dirty="0" err="1" smtClean="0">
                <a:latin typeface="Georgia" pitchFamily="18" charset="0"/>
              </a:rPr>
              <a:t>extensorok</a:t>
            </a:r>
            <a:r>
              <a:rPr lang="hu-HU" sz="2000" dirty="0" smtClean="0">
                <a:latin typeface="Georgia" pitchFamily="18" charset="0"/>
              </a:rPr>
              <a:t>, </a:t>
            </a:r>
            <a:r>
              <a:rPr lang="hu-HU" sz="2000" dirty="0" err="1" smtClean="0">
                <a:latin typeface="Georgia" pitchFamily="18" charset="0"/>
              </a:rPr>
              <a:t>peroneus</a:t>
            </a:r>
            <a:endParaRPr lang="hu-HU" sz="2000" dirty="0" smtClean="0">
              <a:latin typeface="Georgia" pitchFamily="18" charset="0"/>
            </a:endParaRPr>
          </a:p>
          <a:p>
            <a:pPr>
              <a:buFont typeface="Wingdings" pitchFamily="2" charset="2"/>
              <a:buChar char="Ø"/>
            </a:pPr>
            <a:endParaRPr lang="hu-HU" sz="2000" dirty="0" smtClean="0">
              <a:latin typeface="Georgia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hu-HU" sz="2000" dirty="0" smtClean="0">
                <a:latin typeface="Georgia" pitchFamily="18" charset="0"/>
              </a:rPr>
              <a:t>Erek, idegek: </a:t>
            </a:r>
            <a:r>
              <a:rPr lang="hu-HU" sz="2000" dirty="0" err="1" smtClean="0">
                <a:latin typeface="Georgia" pitchFamily="18" charset="0"/>
              </a:rPr>
              <a:t>nervi</a:t>
            </a:r>
            <a:r>
              <a:rPr lang="hu-HU" sz="2000" dirty="0" smtClean="0">
                <a:latin typeface="Georgia" pitchFamily="18" charset="0"/>
              </a:rPr>
              <a:t> </a:t>
            </a:r>
            <a:r>
              <a:rPr lang="hu-HU" sz="2000" dirty="0" err="1" smtClean="0">
                <a:latin typeface="Georgia" pitchFamily="18" charset="0"/>
              </a:rPr>
              <a:t>peronei</a:t>
            </a:r>
            <a:r>
              <a:rPr lang="hu-HU" sz="2000" dirty="0" smtClean="0">
                <a:latin typeface="Georgia" pitchFamily="18" charset="0"/>
              </a:rPr>
              <a:t>, </a:t>
            </a:r>
            <a:r>
              <a:rPr lang="hu-HU" sz="2000" dirty="0" err="1" smtClean="0">
                <a:latin typeface="Georgia" pitchFamily="18" charset="0"/>
              </a:rPr>
              <a:t>arteria</a:t>
            </a:r>
            <a:r>
              <a:rPr lang="hu-HU" sz="2000" dirty="0" smtClean="0">
                <a:latin typeface="Georgia" pitchFamily="18" charset="0"/>
              </a:rPr>
              <a:t> </a:t>
            </a:r>
            <a:r>
              <a:rPr lang="hu-HU" sz="2000" dirty="0" err="1" smtClean="0">
                <a:latin typeface="Georgia" pitchFamily="18" charset="0"/>
              </a:rPr>
              <a:t>peronea</a:t>
            </a:r>
            <a:r>
              <a:rPr lang="hu-HU" sz="2000" dirty="0" smtClean="0">
                <a:latin typeface="Georgia" pitchFamily="18" charset="0"/>
              </a:rPr>
              <a:t>, </a:t>
            </a:r>
            <a:r>
              <a:rPr lang="hu-HU" sz="2000" dirty="0" err="1" smtClean="0">
                <a:latin typeface="Georgia" pitchFamily="18" charset="0"/>
              </a:rPr>
              <a:t>arteria</a:t>
            </a:r>
            <a:r>
              <a:rPr lang="hu-HU" sz="2000" dirty="0" smtClean="0">
                <a:latin typeface="Georgia" pitchFamily="18" charset="0"/>
              </a:rPr>
              <a:t> </a:t>
            </a:r>
            <a:r>
              <a:rPr lang="hu-HU" sz="2000" dirty="0" err="1" smtClean="0">
                <a:latin typeface="Georgia" pitchFamily="18" charset="0"/>
              </a:rPr>
              <a:t>tibialis</a:t>
            </a:r>
            <a:r>
              <a:rPr lang="hu-HU" sz="2000" dirty="0" smtClean="0">
                <a:latin typeface="Georgia" pitchFamily="18" charset="0"/>
              </a:rPr>
              <a:t> </a:t>
            </a:r>
            <a:r>
              <a:rPr lang="hu-HU" sz="2000" dirty="0" err="1" smtClean="0">
                <a:latin typeface="Georgia" pitchFamily="18" charset="0"/>
              </a:rPr>
              <a:t>ant</a:t>
            </a:r>
            <a:r>
              <a:rPr lang="hu-HU" sz="2000" dirty="0" smtClean="0">
                <a:latin typeface="Georgia" pitchFamily="18" charset="0"/>
              </a:rPr>
              <a:t>.</a:t>
            </a:r>
          </a:p>
          <a:p>
            <a:endParaRPr lang="hu-HU" sz="2000" dirty="0" smtClean="0">
              <a:latin typeface="Georgia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hu-HU" sz="2000" dirty="0" smtClean="0">
                <a:latin typeface="Georgia" pitchFamily="18" charset="0"/>
              </a:rPr>
              <a:t>Klinikai vonatkozások: </a:t>
            </a:r>
            <a:r>
              <a:rPr lang="hu-HU" sz="2000" dirty="0" err="1" smtClean="0">
                <a:latin typeface="Georgia" pitchFamily="18" charset="0"/>
              </a:rPr>
              <a:t>k</a:t>
            </a:r>
            <a:r>
              <a:rPr lang="hu-HU" sz="2000" dirty="0" err="1" smtClean="0">
                <a:latin typeface="Georgia" pitchFamily="18" charset="0"/>
              </a:rPr>
              <a:t>ompartment</a:t>
            </a:r>
            <a:r>
              <a:rPr lang="hu-HU" sz="2000" dirty="0" smtClean="0">
                <a:latin typeface="Georgia" pitchFamily="18" charset="0"/>
              </a:rPr>
              <a:t> szindróma</a:t>
            </a:r>
            <a:endParaRPr lang="hu-HU" sz="2000" dirty="0" smtClean="0">
              <a:latin typeface="Georgia" pitchFamily="18" charset="0"/>
            </a:endParaRPr>
          </a:p>
          <a:p>
            <a:endParaRPr lang="hu-HU" sz="2000" dirty="0">
              <a:latin typeface="Georgia" pitchFamily="18" charset="0"/>
            </a:endParaRPr>
          </a:p>
        </p:txBody>
      </p:sp>
      <p:sp>
        <p:nvSpPr>
          <p:cNvPr id="10" name="Téglalap 9"/>
          <p:cNvSpPr/>
          <p:nvPr/>
        </p:nvSpPr>
        <p:spPr>
          <a:xfrm>
            <a:off x="5500694" y="4286262"/>
            <a:ext cx="714380" cy="1428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52226" name="Picture 2" descr="KÃ©ptalÃ¡lat a kÃ¶vetkezÅre: âclinical anatomy anterior crural regionâ"/>
          <p:cNvPicPr>
            <a:picLocks noChangeAspect="1" noChangeArrowheads="1"/>
          </p:cNvPicPr>
          <p:nvPr/>
        </p:nvPicPr>
        <p:blipFill>
          <a:blip r:embed="rId2"/>
          <a:srcRect b="6944"/>
          <a:stretch>
            <a:fillRect/>
          </a:stretch>
        </p:blipFill>
        <p:spPr bwMode="auto">
          <a:xfrm>
            <a:off x="5929322" y="0"/>
            <a:ext cx="2195851" cy="2500312"/>
          </a:xfrm>
          <a:prstGeom prst="rect">
            <a:avLst/>
          </a:prstGeom>
          <a:noFill/>
        </p:spPr>
      </p:pic>
      <p:pic>
        <p:nvPicPr>
          <p:cNvPr id="52228" name="Picture 4" descr="KÃ©ptalÃ¡lat a kÃ¶vetkezÅre: âcompartment syndromeâ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14877" y="2500313"/>
            <a:ext cx="4429124" cy="2643188"/>
          </a:xfrm>
          <a:prstGeom prst="rect">
            <a:avLst/>
          </a:prstGeom>
          <a:noFill/>
        </p:spPr>
      </p:pic>
      <p:pic>
        <p:nvPicPr>
          <p:cNvPr id="52230" name="Picture 6" descr="KÃ©ptalÃ¡lat a kÃ¶vetkezÅre: âcompartment syndromeâ"/>
          <p:cNvPicPr>
            <a:picLocks noChangeAspect="1" noChangeArrowheads="1"/>
          </p:cNvPicPr>
          <p:nvPr/>
        </p:nvPicPr>
        <p:blipFill>
          <a:blip r:embed="rId4"/>
          <a:srcRect l="43270" t="20605" r="4189" b="9340"/>
          <a:stretch>
            <a:fillRect/>
          </a:stretch>
        </p:blipFill>
        <p:spPr bwMode="auto">
          <a:xfrm>
            <a:off x="5572132" y="0"/>
            <a:ext cx="2928958" cy="292895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52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z="2800" dirty="0" err="1" smtClean="0">
                <a:solidFill>
                  <a:srgbClr val="00B050"/>
                </a:solidFill>
                <a:latin typeface="Georgia" pitchFamily="18" charset="0"/>
              </a:rPr>
              <a:t>Regio</a:t>
            </a:r>
            <a:r>
              <a:rPr lang="hu-HU" sz="2800" dirty="0" smtClean="0">
                <a:solidFill>
                  <a:srgbClr val="00B050"/>
                </a:solidFill>
                <a:latin typeface="Georgia" pitchFamily="18" charset="0"/>
              </a:rPr>
              <a:t> </a:t>
            </a:r>
            <a:r>
              <a:rPr lang="hu-HU" sz="2800" dirty="0" err="1" smtClean="0">
                <a:solidFill>
                  <a:srgbClr val="00B050"/>
                </a:solidFill>
                <a:latin typeface="Georgia" pitchFamily="18" charset="0"/>
              </a:rPr>
              <a:t>cruris</a:t>
            </a:r>
            <a:r>
              <a:rPr lang="hu-HU" sz="2800" dirty="0" smtClean="0">
                <a:solidFill>
                  <a:srgbClr val="00B050"/>
                </a:solidFill>
                <a:latin typeface="Georgia" pitchFamily="18" charset="0"/>
              </a:rPr>
              <a:t> </a:t>
            </a:r>
            <a:r>
              <a:rPr lang="hu-HU" sz="2800" dirty="0" err="1" smtClean="0">
                <a:solidFill>
                  <a:srgbClr val="00B050"/>
                </a:solidFill>
                <a:latin typeface="Georgia" pitchFamily="18" charset="0"/>
              </a:rPr>
              <a:t>posterior</a:t>
            </a:r>
            <a:endParaRPr lang="hu-HU" sz="2800" dirty="0">
              <a:solidFill>
                <a:srgbClr val="00B050"/>
              </a:solidFill>
              <a:latin typeface="Georgia" pitchFamily="18" charset="0"/>
            </a:endParaRPr>
          </a:p>
        </p:txBody>
      </p:sp>
      <p:sp>
        <p:nvSpPr>
          <p:cNvPr id="3" name="Dia számának helye 2"/>
          <p:cNvSpPr>
            <a:spLocks noGrp="1"/>
          </p:cNvSpPr>
          <p:nvPr>
            <p:ph type="sldNum" idx="12"/>
          </p:nvPr>
        </p:nvSpPr>
        <p:spPr>
          <a:xfrm>
            <a:off x="8474401" y="4003501"/>
            <a:ext cx="669599" cy="1139999"/>
          </a:xfrm>
        </p:spPr>
        <p:txBody>
          <a:bodyPr/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mtClean="0"/>
              <a:pPr lvl="0" algn="r">
                <a:spcBef>
                  <a:spcPts val="0"/>
                </a:spcBef>
                <a:buNone/>
              </a:pPr>
              <a:t>13</a:t>
            </a:fld>
            <a:endParaRPr lang="en" dirty="0"/>
          </a:p>
        </p:txBody>
      </p:sp>
      <p:sp>
        <p:nvSpPr>
          <p:cNvPr id="5" name="Szövegdoboz 4"/>
          <p:cNvSpPr txBox="1"/>
          <p:nvPr/>
        </p:nvSpPr>
        <p:spPr>
          <a:xfrm>
            <a:off x="0" y="1071552"/>
            <a:ext cx="464343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hu-HU" sz="2000" dirty="0" smtClean="0">
                <a:latin typeface="Georgia" pitchFamily="18" charset="0"/>
              </a:rPr>
              <a:t>Határok: </a:t>
            </a:r>
            <a:r>
              <a:rPr lang="hu-HU" sz="2000" dirty="0" err="1" smtClean="0">
                <a:latin typeface="Georgia" pitchFamily="18" charset="0"/>
              </a:rPr>
              <a:t>tuberositas</a:t>
            </a:r>
            <a:r>
              <a:rPr lang="hu-HU" sz="2000" dirty="0" smtClean="0">
                <a:latin typeface="Georgia" pitchFamily="18" charset="0"/>
              </a:rPr>
              <a:t> </a:t>
            </a:r>
            <a:r>
              <a:rPr lang="hu-HU" sz="2000" dirty="0" err="1" smtClean="0">
                <a:latin typeface="Georgia" pitchFamily="18" charset="0"/>
              </a:rPr>
              <a:t>tibiae</a:t>
            </a:r>
            <a:r>
              <a:rPr lang="hu-HU" sz="2000" dirty="0" smtClean="0">
                <a:latin typeface="Georgia" pitchFamily="18" charset="0"/>
              </a:rPr>
              <a:t>, </a:t>
            </a:r>
            <a:r>
              <a:rPr lang="hu-HU" sz="2000" dirty="0" err="1" smtClean="0">
                <a:latin typeface="Georgia" pitchFamily="18" charset="0"/>
              </a:rPr>
              <a:t>malleolus</a:t>
            </a:r>
            <a:r>
              <a:rPr lang="hu-HU" sz="2000" dirty="0" smtClean="0">
                <a:latin typeface="Georgia" pitchFamily="18" charset="0"/>
              </a:rPr>
              <a:t> vonal</a:t>
            </a:r>
          </a:p>
          <a:p>
            <a:endParaRPr lang="hu-HU" sz="2000" dirty="0" smtClean="0">
              <a:latin typeface="Georgia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hu-HU" sz="2000" dirty="0" smtClean="0">
                <a:latin typeface="Georgia" pitchFamily="18" charset="0"/>
              </a:rPr>
              <a:t>Izmok csoportjai és rétegei: láb </a:t>
            </a:r>
            <a:r>
              <a:rPr lang="hu-HU" sz="2000" dirty="0" err="1" smtClean="0">
                <a:latin typeface="Georgia" pitchFamily="18" charset="0"/>
              </a:rPr>
              <a:t>flexorok</a:t>
            </a:r>
            <a:endParaRPr lang="hu-HU" sz="2000" dirty="0" smtClean="0">
              <a:latin typeface="Georgia" pitchFamily="18" charset="0"/>
            </a:endParaRPr>
          </a:p>
          <a:p>
            <a:pPr>
              <a:buFont typeface="Wingdings" pitchFamily="2" charset="2"/>
              <a:buChar char="Ø"/>
            </a:pPr>
            <a:endParaRPr lang="hu-HU" sz="2000" dirty="0" smtClean="0">
              <a:latin typeface="Georgia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hu-HU" sz="2000" dirty="0" smtClean="0">
                <a:latin typeface="Georgia" pitchFamily="18" charset="0"/>
              </a:rPr>
              <a:t>Erek, idegek: a. </a:t>
            </a:r>
            <a:r>
              <a:rPr lang="hu-HU" sz="2000" dirty="0" err="1" smtClean="0">
                <a:latin typeface="Georgia" pitchFamily="18" charset="0"/>
              </a:rPr>
              <a:t>tibialis</a:t>
            </a:r>
            <a:r>
              <a:rPr lang="hu-HU" sz="2000" dirty="0" smtClean="0">
                <a:latin typeface="Georgia" pitchFamily="18" charset="0"/>
              </a:rPr>
              <a:t> </a:t>
            </a:r>
            <a:r>
              <a:rPr lang="hu-HU" sz="2000" dirty="0" err="1" smtClean="0">
                <a:latin typeface="Georgia" pitchFamily="18" charset="0"/>
              </a:rPr>
              <a:t>posterior</a:t>
            </a:r>
            <a:r>
              <a:rPr lang="hu-HU" sz="2000" dirty="0" smtClean="0">
                <a:latin typeface="Georgia" pitchFamily="18" charset="0"/>
              </a:rPr>
              <a:t>, n. </a:t>
            </a:r>
            <a:r>
              <a:rPr lang="hu-HU" sz="2000" dirty="0" err="1" smtClean="0">
                <a:latin typeface="Georgia" pitchFamily="18" charset="0"/>
              </a:rPr>
              <a:t>tibialis</a:t>
            </a:r>
            <a:endParaRPr lang="hu-HU" sz="2000" dirty="0" smtClean="0">
              <a:latin typeface="Georgia" pitchFamily="18" charset="0"/>
            </a:endParaRPr>
          </a:p>
          <a:p>
            <a:endParaRPr lang="hu-HU" sz="2000" dirty="0" smtClean="0">
              <a:latin typeface="Georgia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hu-HU" sz="2000" dirty="0" smtClean="0">
                <a:latin typeface="Georgia" pitchFamily="18" charset="0"/>
              </a:rPr>
              <a:t>Klinikai vonatkozások: Achilles-ín szakadás, Achilles-reflex, </a:t>
            </a:r>
            <a:r>
              <a:rPr lang="hu-HU" sz="2000" dirty="0" err="1" smtClean="0">
                <a:latin typeface="Georgia" pitchFamily="18" charset="0"/>
              </a:rPr>
              <a:t>varixok</a:t>
            </a:r>
            <a:endParaRPr lang="hu-HU" sz="2000" dirty="0" smtClean="0">
              <a:latin typeface="Georgia" pitchFamily="18" charset="0"/>
            </a:endParaRPr>
          </a:p>
          <a:p>
            <a:endParaRPr lang="hu-HU" sz="2000" dirty="0">
              <a:latin typeface="Georgia" pitchFamily="18" charset="0"/>
            </a:endParaRPr>
          </a:p>
        </p:txBody>
      </p:sp>
      <p:sp>
        <p:nvSpPr>
          <p:cNvPr id="10" name="Téglalap 9"/>
          <p:cNvSpPr/>
          <p:nvPr/>
        </p:nvSpPr>
        <p:spPr>
          <a:xfrm>
            <a:off x="5500694" y="4286262"/>
            <a:ext cx="714380" cy="1428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53252" name="Picture 4" descr="KÃ©ptalÃ¡lat a kÃ¶vetkezÅre: âregio cruris posteriorâ"/>
          <p:cNvPicPr>
            <a:picLocks noChangeAspect="1" noChangeArrowheads="1"/>
          </p:cNvPicPr>
          <p:nvPr/>
        </p:nvPicPr>
        <p:blipFill>
          <a:blip r:embed="rId2"/>
          <a:srcRect l="49461" r="3826"/>
          <a:stretch>
            <a:fillRect/>
          </a:stretch>
        </p:blipFill>
        <p:spPr bwMode="auto">
          <a:xfrm>
            <a:off x="5500662" y="0"/>
            <a:ext cx="3643338" cy="5143500"/>
          </a:xfrm>
          <a:prstGeom prst="rect">
            <a:avLst/>
          </a:prstGeom>
          <a:noFill/>
        </p:spPr>
      </p:pic>
      <p:pic>
        <p:nvPicPr>
          <p:cNvPr id="11" name="Picture 4" descr="KÃ©ptalÃ¡lat a kÃ¶vetkezÅre: âregio cruris posteriorâ"/>
          <p:cNvPicPr>
            <a:picLocks noChangeAspect="1" noChangeArrowheads="1"/>
          </p:cNvPicPr>
          <p:nvPr/>
        </p:nvPicPr>
        <p:blipFill>
          <a:blip r:embed="rId2"/>
          <a:srcRect l="23692" r="49746"/>
          <a:stretch>
            <a:fillRect/>
          </a:stretch>
        </p:blipFill>
        <p:spPr bwMode="auto">
          <a:xfrm>
            <a:off x="5357818" y="0"/>
            <a:ext cx="3786182" cy="5143500"/>
          </a:xfrm>
          <a:prstGeom prst="rect">
            <a:avLst/>
          </a:prstGeom>
          <a:noFill/>
        </p:spPr>
      </p:pic>
      <p:pic>
        <p:nvPicPr>
          <p:cNvPr id="12" name="Picture 4" descr="KÃ©ptalÃ¡lat a kÃ¶vetkezÅre: âregio cruris posteriorâ"/>
          <p:cNvPicPr>
            <a:picLocks noChangeAspect="1" noChangeArrowheads="1"/>
          </p:cNvPicPr>
          <p:nvPr/>
        </p:nvPicPr>
        <p:blipFill>
          <a:blip r:embed="rId2"/>
          <a:srcRect r="75514"/>
          <a:stretch>
            <a:fillRect/>
          </a:stretch>
        </p:blipFill>
        <p:spPr bwMode="auto">
          <a:xfrm>
            <a:off x="5214942" y="0"/>
            <a:ext cx="3786182" cy="5143500"/>
          </a:xfrm>
          <a:prstGeom prst="rect">
            <a:avLst/>
          </a:prstGeom>
          <a:noFill/>
        </p:spPr>
      </p:pic>
      <p:pic>
        <p:nvPicPr>
          <p:cNvPr id="53254" name="Picture 6" descr="KÃ©ptalÃ¡lat a kÃ¶vetkezÅre: âachilles tendon injury sport gifâ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14876" y="0"/>
            <a:ext cx="4429124" cy="2619375"/>
          </a:xfrm>
          <a:prstGeom prst="rect">
            <a:avLst/>
          </a:prstGeom>
          <a:noFill/>
        </p:spPr>
      </p:pic>
      <p:pic>
        <p:nvPicPr>
          <p:cNvPr id="53256" name="Picture 8" descr="KÃ©ptalÃ¡lat a kÃ¶vetkezÅre: âachilles tendon injury mrâ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14876" y="2643188"/>
            <a:ext cx="4429124" cy="2500312"/>
          </a:xfrm>
          <a:prstGeom prst="rect">
            <a:avLst/>
          </a:prstGeom>
          <a:noFill/>
        </p:spPr>
      </p:pic>
      <p:pic>
        <p:nvPicPr>
          <p:cNvPr id="53258" name="Picture 10" descr="KÃ©ptalÃ¡lat a kÃ¶vetkezÅre: âachilles reflexâ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14876" y="0"/>
            <a:ext cx="4429124" cy="2500312"/>
          </a:xfrm>
          <a:prstGeom prst="rect">
            <a:avLst/>
          </a:prstGeom>
          <a:noFill/>
        </p:spPr>
      </p:pic>
      <p:pic>
        <p:nvPicPr>
          <p:cNvPr id="53260" name="Picture 12" descr="KapcsolÃ³dÃ³ kÃ©p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786446" y="2500312"/>
            <a:ext cx="2643188" cy="26431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7" dur="500"/>
                                        <p:tgtEl>
                                          <p:spTgt spid="53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0" dur="500"/>
                                        <p:tgtEl>
                                          <p:spTgt spid="53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5" dur="500"/>
                                        <p:tgtEl>
                                          <p:spTgt spid="53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0" dur="500"/>
                                        <p:tgtEl>
                                          <p:spTgt spid="53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z="2800" dirty="0" err="1" smtClean="0">
                <a:solidFill>
                  <a:srgbClr val="00B050"/>
                </a:solidFill>
                <a:latin typeface="Georgia" pitchFamily="18" charset="0"/>
              </a:rPr>
              <a:t>Regio</a:t>
            </a:r>
            <a:r>
              <a:rPr lang="hu-HU" sz="2800" dirty="0" smtClean="0">
                <a:solidFill>
                  <a:srgbClr val="00B050"/>
                </a:solidFill>
                <a:latin typeface="Georgia" pitchFamily="18" charset="0"/>
              </a:rPr>
              <a:t> </a:t>
            </a:r>
            <a:r>
              <a:rPr lang="hu-HU" sz="2800" dirty="0" err="1" smtClean="0">
                <a:solidFill>
                  <a:srgbClr val="00B050"/>
                </a:solidFill>
                <a:latin typeface="Georgia" pitchFamily="18" charset="0"/>
              </a:rPr>
              <a:t>malleolaris</a:t>
            </a:r>
            <a:r>
              <a:rPr lang="hu-HU" sz="2800" dirty="0" smtClean="0">
                <a:solidFill>
                  <a:srgbClr val="00B050"/>
                </a:solidFill>
                <a:latin typeface="Georgia" pitchFamily="18" charset="0"/>
              </a:rPr>
              <a:t> </a:t>
            </a:r>
            <a:r>
              <a:rPr lang="hu-HU" sz="2800" dirty="0" err="1" smtClean="0">
                <a:solidFill>
                  <a:srgbClr val="00B050"/>
                </a:solidFill>
                <a:latin typeface="Georgia" pitchFamily="18" charset="0"/>
              </a:rPr>
              <a:t>lateralis</a:t>
            </a:r>
            <a:endParaRPr lang="hu-HU" sz="2800" dirty="0">
              <a:solidFill>
                <a:srgbClr val="00B050"/>
              </a:solidFill>
              <a:latin typeface="Georgia" pitchFamily="18" charset="0"/>
            </a:endParaRPr>
          </a:p>
        </p:txBody>
      </p:sp>
      <p:sp>
        <p:nvSpPr>
          <p:cNvPr id="3" name="Dia számának helye 2"/>
          <p:cNvSpPr>
            <a:spLocks noGrp="1"/>
          </p:cNvSpPr>
          <p:nvPr>
            <p:ph type="sldNum" idx="12"/>
          </p:nvPr>
        </p:nvSpPr>
        <p:spPr>
          <a:xfrm>
            <a:off x="8474401" y="4003501"/>
            <a:ext cx="669599" cy="1139999"/>
          </a:xfrm>
        </p:spPr>
        <p:txBody>
          <a:bodyPr/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mtClean="0"/>
              <a:pPr lvl="0" algn="r">
                <a:spcBef>
                  <a:spcPts val="0"/>
                </a:spcBef>
                <a:buNone/>
              </a:pPr>
              <a:t>14</a:t>
            </a:fld>
            <a:endParaRPr lang="en" dirty="0"/>
          </a:p>
        </p:txBody>
      </p:sp>
      <p:sp>
        <p:nvSpPr>
          <p:cNvPr id="5" name="Szövegdoboz 4"/>
          <p:cNvSpPr txBox="1"/>
          <p:nvPr/>
        </p:nvSpPr>
        <p:spPr>
          <a:xfrm>
            <a:off x="0" y="1071552"/>
            <a:ext cx="4643438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hu-HU" sz="2000" dirty="0" smtClean="0">
                <a:latin typeface="Georgia" pitchFamily="18" charset="0"/>
              </a:rPr>
              <a:t>Határok: </a:t>
            </a:r>
            <a:r>
              <a:rPr lang="hu-HU" sz="2000" dirty="0" err="1" smtClean="0">
                <a:latin typeface="Georgia" pitchFamily="18" charset="0"/>
              </a:rPr>
              <a:t>malleolus</a:t>
            </a:r>
            <a:r>
              <a:rPr lang="hu-HU" sz="2000" dirty="0" smtClean="0">
                <a:latin typeface="Georgia" pitchFamily="18" charset="0"/>
              </a:rPr>
              <a:t> vonal- talpszél</a:t>
            </a:r>
          </a:p>
          <a:p>
            <a:endParaRPr lang="hu-HU" sz="2000" dirty="0" smtClean="0">
              <a:latin typeface="Georgia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hu-HU" sz="2000" dirty="0" smtClean="0">
                <a:latin typeface="Georgia" pitchFamily="18" charset="0"/>
              </a:rPr>
              <a:t>Izmok csoportjai és rétegei: </a:t>
            </a:r>
            <a:r>
              <a:rPr lang="hu-HU" sz="2000" dirty="0" err="1" smtClean="0">
                <a:latin typeface="Georgia" pitchFamily="18" charset="0"/>
              </a:rPr>
              <a:t>peroneus</a:t>
            </a:r>
            <a:r>
              <a:rPr lang="hu-HU" sz="2000" dirty="0" smtClean="0">
                <a:latin typeface="Georgia" pitchFamily="18" charset="0"/>
              </a:rPr>
              <a:t> izmok</a:t>
            </a:r>
          </a:p>
          <a:p>
            <a:pPr>
              <a:buFont typeface="Wingdings" pitchFamily="2" charset="2"/>
              <a:buChar char="Ø"/>
            </a:pPr>
            <a:endParaRPr lang="hu-HU" sz="2000" dirty="0" smtClean="0">
              <a:latin typeface="Georgia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hu-HU" sz="2000" dirty="0" smtClean="0">
                <a:latin typeface="Georgia" pitchFamily="18" charset="0"/>
              </a:rPr>
              <a:t>Erek, idegek: a. </a:t>
            </a:r>
            <a:r>
              <a:rPr lang="hu-HU" sz="2000" dirty="0" err="1" smtClean="0">
                <a:latin typeface="Georgia" pitchFamily="18" charset="0"/>
              </a:rPr>
              <a:t>fibularis</a:t>
            </a:r>
            <a:r>
              <a:rPr lang="hu-HU" sz="2000" dirty="0" smtClean="0">
                <a:latin typeface="Georgia" pitchFamily="18" charset="0"/>
              </a:rPr>
              <a:t>, n. </a:t>
            </a:r>
            <a:r>
              <a:rPr lang="hu-HU" sz="2000" dirty="0" err="1" smtClean="0">
                <a:latin typeface="Georgia" pitchFamily="18" charset="0"/>
              </a:rPr>
              <a:t>fibularis</a:t>
            </a:r>
            <a:r>
              <a:rPr lang="hu-HU" sz="2000" dirty="0" smtClean="0">
                <a:latin typeface="Georgia" pitchFamily="18" charset="0"/>
              </a:rPr>
              <a:t> </a:t>
            </a:r>
            <a:r>
              <a:rPr lang="hu-HU" sz="2000" dirty="0" err="1" smtClean="0">
                <a:latin typeface="Georgia" pitchFamily="18" charset="0"/>
              </a:rPr>
              <a:t>superficialis</a:t>
            </a:r>
            <a:endParaRPr lang="hu-HU" sz="2000" dirty="0" smtClean="0">
              <a:latin typeface="Georgia" pitchFamily="18" charset="0"/>
            </a:endParaRPr>
          </a:p>
          <a:p>
            <a:endParaRPr lang="hu-HU" sz="2000" dirty="0" smtClean="0">
              <a:latin typeface="Georgia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hu-HU" sz="2000" dirty="0" smtClean="0">
                <a:latin typeface="Georgia" pitchFamily="18" charset="0"/>
              </a:rPr>
              <a:t>Klinikai vonatkozások: inverziós szalagszakadás (lat coll)</a:t>
            </a:r>
            <a:endParaRPr lang="hu-HU" sz="2000" dirty="0" smtClean="0">
              <a:latin typeface="Georgia" pitchFamily="18" charset="0"/>
            </a:endParaRPr>
          </a:p>
          <a:p>
            <a:endParaRPr lang="hu-HU" sz="2000" dirty="0">
              <a:latin typeface="Georgia" pitchFamily="18" charset="0"/>
            </a:endParaRPr>
          </a:p>
        </p:txBody>
      </p:sp>
      <p:sp>
        <p:nvSpPr>
          <p:cNvPr id="10" name="Téglalap 9"/>
          <p:cNvSpPr/>
          <p:nvPr/>
        </p:nvSpPr>
        <p:spPr>
          <a:xfrm>
            <a:off x="5500694" y="4286262"/>
            <a:ext cx="714380" cy="1428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55298" name="Picture 2" descr="KÃ©ptalÃ¡lat a kÃ¶vetkezÅre: âlateral malleolar regionâ"/>
          <p:cNvPicPr>
            <a:picLocks noChangeAspect="1" noChangeArrowheads="1"/>
          </p:cNvPicPr>
          <p:nvPr/>
        </p:nvPicPr>
        <p:blipFill>
          <a:blip r:embed="rId2"/>
          <a:srcRect b="6796"/>
          <a:stretch>
            <a:fillRect/>
          </a:stretch>
        </p:blipFill>
        <p:spPr bwMode="auto">
          <a:xfrm>
            <a:off x="4643438" y="0"/>
            <a:ext cx="4500562" cy="2285998"/>
          </a:xfrm>
          <a:prstGeom prst="rect">
            <a:avLst/>
          </a:prstGeom>
          <a:noFill/>
        </p:spPr>
      </p:pic>
      <p:pic>
        <p:nvPicPr>
          <p:cNvPr id="55300" name="Picture 4" descr="KÃ©ptalÃ¡lat a kÃ¶vetkezÅre: âlateral malleolar regionâ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29190" y="2428874"/>
            <a:ext cx="4214810" cy="2714626"/>
          </a:xfrm>
          <a:prstGeom prst="rect">
            <a:avLst/>
          </a:prstGeom>
          <a:noFill/>
        </p:spPr>
      </p:pic>
      <p:pic>
        <p:nvPicPr>
          <p:cNvPr id="55302" name="Picture 6" descr="KÃ©ptalÃ¡lat a kÃ¶vetkezÅre: âlateral ankle sprainâ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43438" y="1"/>
            <a:ext cx="4500562" cy="2571750"/>
          </a:xfrm>
          <a:prstGeom prst="rect">
            <a:avLst/>
          </a:prstGeom>
          <a:noFill/>
        </p:spPr>
      </p:pic>
      <p:pic>
        <p:nvPicPr>
          <p:cNvPr id="55304" name="Picture 8" descr="KÃ©ptalÃ¡lat a kÃ¶vetkezÅre: âlateral ankle sprain gifâ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14876" y="2500312"/>
            <a:ext cx="4429124" cy="26431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55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0" dur="500"/>
                                        <p:tgtEl>
                                          <p:spTgt spid="55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6" name="Picture 6" descr="KÃ©ptalÃ¡lat a kÃ¶vetkezÅre: âmedial malleolar regionâ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14876" y="0"/>
            <a:ext cx="4375078" cy="2459563"/>
          </a:xfrm>
          <a:prstGeom prst="rect">
            <a:avLst/>
          </a:prstGeom>
          <a:noFill/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z="2800" dirty="0" err="1" smtClean="0">
                <a:solidFill>
                  <a:srgbClr val="00B050"/>
                </a:solidFill>
                <a:latin typeface="Georgia" pitchFamily="18" charset="0"/>
              </a:rPr>
              <a:t>Regio</a:t>
            </a:r>
            <a:r>
              <a:rPr lang="hu-HU" sz="2800" dirty="0" smtClean="0">
                <a:solidFill>
                  <a:srgbClr val="00B050"/>
                </a:solidFill>
                <a:latin typeface="Georgia" pitchFamily="18" charset="0"/>
              </a:rPr>
              <a:t> </a:t>
            </a:r>
            <a:r>
              <a:rPr lang="hu-HU" sz="2800" dirty="0" err="1" smtClean="0">
                <a:solidFill>
                  <a:srgbClr val="00B050"/>
                </a:solidFill>
                <a:latin typeface="Georgia" pitchFamily="18" charset="0"/>
              </a:rPr>
              <a:t>malleolaris</a:t>
            </a:r>
            <a:r>
              <a:rPr lang="hu-HU" sz="2800" dirty="0" smtClean="0">
                <a:solidFill>
                  <a:srgbClr val="00B050"/>
                </a:solidFill>
                <a:latin typeface="Georgia" pitchFamily="18" charset="0"/>
              </a:rPr>
              <a:t> </a:t>
            </a:r>
            <a:r>
              <a:rPr lang="hu-HU" sz="2800" dirty="0" err="1" smtClean="0">
                <a:solidFill>
                  <a:srgbClr val="00B050"/>
                </a:solidFill>
                <a:latin typeface="Georgia" pitchFamily="18" charset="0"/>
              </a:rPr>
              <a:t>medialis</a:t>
            </a:r>
            <a:endParaRPr lang="hu-HU" sz="2800" dirty="0">
              <a:solidFill>
                <a:srgbClr val="00B050"/>
              </a:solidFill>
              <a:latin typeface="Georgia" pitchFamily="18" charset="0"/>
            </a:endParaRPr>
          </a:p>
        </p:txBody>
      </p:sp>
      <p:sp>
        <p:nvSpPr>
          <p:cNvPr id="3" name="Dia számának helye 2"/>
          <p:cNvSpPr>
            <a:spLocks noGrp="1"/>
          </p:cNvSpPr>
          <p:nvPr>
            <p:ph type="sldNum" idx="12"/>
          </p:nvPr>
        </p:nvSpPr>
        <p:spPr>
          <a:xfrm>
            <a:off x="8474401" y="4003501"/>
            <a:ext cx="669599" cy="1139999"/>
          </a:xfrm>
        </p:spPr>
        <p:txBody>
          <a:bodyPr/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mtClean="0"/>
              <a:pPr lvl="0" algn="r">
                <a:spcBef>
                  <a:spcPts val="0"/>
                </a:spcBef>
                <a:buNone/>
              </a:pPr>
              <a:t>15</a:t>
            </a:fld>
            <a:endParaRPr lang="en" dirty="0"/>
          </a:p>
        </p:txBody>
      </p:sp>
      <p:sp>
        <p:nvSpPr>
          <p:cNvPr id="5" name="Szövegdoboz 4"/>
          <p:cNvSpPr txBox="1"/>
          <p:nvPr/>
        </p:nvSpPr>
        <p:spPr>
          <a:xfrm>
            <a:off x="0" y="1071552"/>
            <a:ext cx="4643438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hu-HU" sz="2000" dirty="0" smtClean="0">
                <a:latin typeface="Georgia" pitchFamily="18" charset="0"/>
              </a:rPr>
              <a:t>Határok: </a:t>
            </a:r>
            <a:r>
              <a:rPr lang="hu-HU" sz="2000" dirty="0" err="1" smtClean="0">
                <a:latin typeface="Georgia" pitchFamily="18" charset="0"/>
              </a:rPr>
              <a:t>malleolus</a:t>
            </a:r>
            <a:r>
              <a:rPr lang="hu-HU" sz="2000" dirty="0" smtClean="0">
                <a:latin typeface="Georgia" pitchFamily="18" charset="0"/>
              </a:rPr>
              <a:t> vonal- talpszél</a:t>
            </a:r>
          </a:p>
          <a:p>
            <a:endParaRPr lang="hu-HU" sz="2000" dirty="0" smtClean="0">
              <a:latin typeface="Georgia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hu-HU" sz="2000" dirty="0" smtClean="0">
                <a:latin typeface="Georgia" pitchFamily="18" charset="0"/>
              </a:rPr>
              <a:t>Izmok csoportjai és rétegei: mély láb </a:t>
            </a:r>
            <a:r>
              <a:rPr lang="hu-HU" sz="2000" dirty="0" err="1" smtClean="0">
                <a:latin typeface="Georgia" pitchFamily="18" charset="0"/>
              </a:rPr>
              <a:t>flexorok</a:t>
            </a:r>
            <a:r>
              <a:rPr lang="hu-HU" sz="2000" dirty="0" smtClean="0">
                <a:latin typeface="Georgia" pitchFamily="18" charset="0"/>
              </a:rPr>
              <a:t> (</a:t>
            </a:r>
            <a:r>
              <a:rPr lang="hu-HU" sz="2000" dirty="0" err="1" smtClean="0">
                <a:latin typeface="Georgia" pitchFamily="18" charset="0"/>
              </a:rPr>
              <a:t>chiasma</a:t>
            </a:r>
            <a:r>
              <a:rPr lang="hu-HU" sz="2000" dirty="0" smtClean="0">
                <a:latin typeface="Georgia" pitchFamily="18" charset="0"/>
              </a:rPr>
              <a:t> </a:t>
            </a:r>
            <a:r>
              <a:rPr lang="hu-HU" sz="2000" dirty="0" err="1" smtClean="0">
                <a:latin typeface="Georgia" pitchFamily="18" charset="0"/>
              </a:rPr>
              <a:t>cruris</a:t>
            </a:r>
            <a:r>
              <a:rPr lang="hu-HU" sz="2000" dirty="0" smtClean="0">
                <a:latin typeface="Georgia" pitchFamily="18" charset="0"/>
              </a:rPr>
              <a:t>)</a:t>
            </a:r>
          </a:p>
          <a:p>
            <a:pPr>
              <a:buFont typeface="Wingdings" pitchFamily="2" charset="2"/>
              <a:buChar char="Ø"/>
            </a:pPr>
            <a:endParaRPr lang="hu-HU" sz="2000" dirty="0" smtClean="0">
              <a:latin typeface="Georgia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hu-HU" sz="2000" dirty="0" smtClean="0">
                <a:latin typeface="Georgia" pitchFamily="18" charset="0"/>
              </a:rPr>
              <a:t>Erek, idegek: </a:t>
            </a:r>
            <a:r>
              <a:rPr lang="hu-HU" sz="2000" dirty="0" err="1" smtClean="0">
                <a:latin typeface="Georgia" pitchFamily="18" charset="0"/>
              </a:rPr>
              <a:t>canalis</a:t>
            </a:r>
            <a:r>
              <a:rPr lang="hu-HU" sz="2000" dirty="0" smtClean="0">
                <a:latin typeface="Georgia" pitchFamily="18" charset="0"/>
              </a:rPr>
              <a:t> </a:t>
            </a:r>
            <a:r>
              <a:rPr lang="hu-HU" sz="2000" dirty="0" err="1" smtClean="0">
                <a:latin typeface="Georgia" pitchFamily="18" charset="0"/>
              </a:rPr>
              <a:t>tarsi</a:t>
            </a:r>
            <a:endParaRPr lang="hu-HU" sz="2000" dirty="0" smtClean="0">
              <a:latin typeface="Georgia" pitchFamily="18" charset="0"/>
            </a:endParaRPr>
          </a:p>
          <a:p>
            <a:endParaRPr lang="hu-HU" sz="2000" dirty="0" smtClean="0">
              <a:latin typeface="Georgia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hu-HU" sz="2000" dirty="0" smtClean="0">
                <a:latin typeface="Georgia" pitchFamily="18" charset="0"/>
              </a:rPr>
              <a:t>Klinikai vonatkozások: </a:t>
            </a:r>
            <a:r>
              <a:rPr lang="hu-HU" sz="2000" dirty="0" err="1" smtClean="0">
                <a:latin typeface="Georgia" pitchFamily="18" charset="0"/>
              </a:rPr>
              <a:t>everziós</a:t>
            </a:r>
            <a:r>
              <a:rPr lang="hu-HU" sz="2000" dirty="0" smtClean="0">
                <a:latin typeface="Georgia" pitchFamily="18" charset="0"/>
              </a:rPr>
              <a:t> szalagszakadás (</a:t>
            </a:r>
            <a:r>
              <a:rPr lang="hu-HU" sz="2000" dirty="0" err="1" smtClean="0">
                <a:latin typeface="Georgia" pitchFamily="18" charset="0"/>
              </a:rPr>
              <a:t>lig</a:t>
            </a:r>
            <a:r>
              <a:rPr lang="hu-HU" sz="2000" dirty="0" smtClean="0">
                <a:latin typeface="Georgia" pitchFamily="18" charset="0"/>
              </a:rPr>
              <a:t> </a:t>
            </a:r>
            <a:r>
              <a:rPr lang="hu-HU" sz="2000" dirty="0" err="1" smtClean="0">
                <a:latin typeface="Georgia" pitchFamily="18" charset="0"/>
              </a:rPr>
              <a:t>deltoideum</a:t>
            </a:r>
            <a:r>
              <a:rPr lang="hu-HU" sz="2000" dirty="0" smtClean="0">
                <a:latin typeface="Georgia" pitchFamily="18" charset="0"/>
              </a:rPr>
              <a:t>)</a:t>
            </a:r>
            <a:endParaRPr lang="hu-HU" sz="2000" dirty="0" smtClean="0">
              <a:latin typeface="Georgia" pitchFamily="18" charset="0"/>
            </a:endParaRPr>
          </a:p>
          <a:p>
            <a:endParaRPr lang="hu-HU" sz="2000" dirty="0">
              <a:latin typeface="Georgia" pitchFamily="18" charset="0"/>
            </a:endParaRPr>
          </a:p>
        </p:txBody>
      </p:sp>
      <p:sp>
        <p:nvSpPr>
          <p:cNvPr id="10" name="Téglalap 9"/>
          <p:cNvSpPr/>
          <p:nvPr/>
        </p:nvSpPr>
        <p:spPr>
          <a:xfrm>
            <a:off x="5500694" y="4286262"/>
            <a:ext cx="714380" cy="1428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11" name="Picture 2" descr="KÃ©ptalÃ¡lat a kÃ¶vetkezÅre: âlateral malleolar regionâ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14875" y="2428874"/>
            <a:ext cx="4429125" cy="2714626"/>
          </a:xfrm>
          <a:prstGeom prst="rect">
            <a:avLst/>
          </a:prstGeom>
          <a:noFill/>
        </p:spPr>
      </p:pic>
      <p:pic>
        <p:nvPicPr>
          <p:cNvPr id="56322" name="Picture 2" descr="KÃ©ptalÃ¡lat a kÃ¶vetkezÅre: âmedial ankle sprain gifâ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43438" y="0"/>
            <a:ext cx="4500562" cy="2393174"/>
          </a:xfrm>
          <a:prstGeom prst="rect">
            <a:avLst/>
          </a:prstGeom>
          <a:noFill/>
        </p:spPr>
      </p:pic>
      <p:pic>
        <p:nvPicPr>
          <p:cNvPr id="56324" name="Picture 4" descr="KÃ©ptalÃ¡lat a kÃ¶vetkezÅre: âankle sprain tennis gifâ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643438" y="2428873"/>
            <a:ext cx="4500562" cy="271462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56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0" dur="500"/>
                                        <p:tgtEl>
                                          <p:spTgt spid="56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z="2800" dirty="0" err="1" smtClean="0">
                <a:solidFill>
                  <a:srgbClr val="00B050"/>
                </a:solidFill>
                <a:latin typeface="Georgia" pitchFamily="18" charset="0"/>
              </a:rPr>
              <a:t>Dorsum</a:t>
            </a:r>
            <a:r>
              <a:rPr lang="hu-HU" sz="2800" dirty="0" smtClean="0">
                <a:solidFill>
                  <a:srgbClr val="00B050"/>
                </a:solidFill>
                <a:latin typeface="Georgia" pitchFamily="18" charset="0"/>
              </a:rPr>
              <a:t> </a:t>
            </a:r>
            <a:r>
              <a:rPr lang="hu-HU" sz="2800" dirty="0" err="1" smtClean="0">
                <a:solidFill>
                  <a:srgbClr val="00B050"/>
                </a:solidFill>
                <a:latin typeface="Georgia" pitchFamily="18" charset="0"/>
              </a:rPr>
              <a:t>pedis</a:t>
            </a:r>
            <a:endParaRPr lang="hu-HU" sz="2800" dirty="0">
              <a:solidFill>
                <a:srgbClr val="00B050"/>
              </a:solidFill>
              <a:latin typeface="Georgia" pitchFamily="18" charset="0"/>
            </a:endParaRPr>
          </a:p>
        </p:txBody>
      </p:sp>
      <p:sp>
        <p:nvSpPr>
          <p:cNvPr id="3" name="Dia számának helye 2"/>
          <p:cNvSpPr>
            <a:spLocks noGrp="1"/>
          </p:cNvSpPr>
          <p:nvPr>
            <p:ph type="sldNum" idx="12"/>
          </p:nvPr>
        </p:nvSpPr>
        <p:spPr>
          <a:xfrm>
            <a:off x="8474401" y="4003501"/>
            <a:ext cx="669599" cy="1139999"/>
          </a:xfrm>
        </p:spPr>
        <p:txBody>
          <a:bodyPr/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mtClean="0"/>
              <a:pPr lvl="0" algn="r">
                <a:spcBef>
                  <a:spcPts val="0"/>
                </a:spcBef>
                <a:buNone/>
              </a:pPr>
              <a:t>16</a:t>
            </a:fld>
            <a:endParaRPr lang="en" dirty="0"/>
          </a:p>
        </p:txBody>
      </p:sp>
      <p:sp>
        <p:nvSpPr>
          <p:cNvPr id="5" name="Szövegdoboz 4"/>
          <p:cNvSpPr txBox="1"/>
          <p:nvPr/>
        </p:nvSpPr>
        <p:spPr>
          <a:xfrm>
            <a:off x="0" y="1071552"/>
            <a:ext cx="421481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hu-HU" sz="2000" dirty="0" smtClean="0">
                <a:latin typeface="Georgia" pitchFamily="18" charset="0"/>
              </a:rPr>
              <a:t>Határok: </a:t>
            </a:r>
            <a:r>
              <a:rPr lang="hu-HU" sz="2000" dirty="0" err="1" smtClean="0">
                <a:latin typeface="Georgia" pitchFamily="18" charset="0"/>
              </a:rPr>
              <a:t>malleolus</a:t>
            </a:r>
            <a:r>
              <a:rPr lang="hu-HU" sz="2000" dirty="0" smtClean="0">
                <a:latin typeface="Georgia" pitchFamily="18" charset="0"/>
              </a:rPr>
              <a:t> vonal- ujjak töve</a:t>
            </a:r>
          </a:p>
          <a:p>
            <a:endParaRPr lang="hu-HU" sz="2000" dirty="0" smtClean="0">
              <a:latin typeface="Georgia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hu-HU" sz="2000" dirty="0" smtClean="0">
                <a:latin typeface="Georgia" pitchFamily="18" charset="0"/>
              </a:rPr>
              <a:t>Izmok csoportjai és rétegei: láb rövid </a:t>
            </a:r>
            <a:r>
              <a:rPr lang="hu-HU" sz="2000" dirty="0" err="1" smtClean="0">
                <a:latin typeface="Georgia" pitchFamily="18" charset="0"/>
              </a:rPr>
              <a:t>extensorok</a:t>
            </a:r>
            <a:endParaRPr lang="hu-HU" sz="2000" dirty="0" smtClean="0">
              <a:latin typeface="Georgia" pitchFamily="18" charset="0"/>
            </a:endParaRPr>
          </a:p>
          <a:p>
            <a:pPr>
              <a:buFont typeface="Wingdings" pitchFamily="2" charset="2"/>
              <a:buChar char="Ø"/>
            </a:pPr>
            <a:endParaRPr lang="hu-HU" sz="2000" dirty="0" smtClean="0">
              <a:latin typeface="Georgia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hu-HU" sz="2000" dirty="0" smtClean="0">
                <a:latin typeface="Georgia" pitchFamily="18" charset="0"/>
              </a:rPr>
              <a:t>Erek, idegek: a. </a:t>
            </a:r>
            <a:r>
              <a:rPr lang="hu-HU" sz="2000" dirty="0" err="1" smtClean="0">
                <a:latin typeface="Georgia" pitchFamily="18" charset="0"/>
              </a:rPr>
              <a:t>dorsalis</a:t>
            </a:r>
            <a:r>
              <a:rPr lang="hu-HU" sz="2000" dirty="0" smtClean="0">
                <a:latin typeface="Georgia" pitchFamily="18" charset="0"/>
              </a:rPr>
              <a:t> </a:t>
            </a:r>
            <a:r>
              <a:rPr lang="hu-HU" sz="2000" dirty="0" err="1" smtClean="0">
                <a:latin typeface="Georgia" pitchFamily="18" charset="0"/>
              </a:rPr>
              <a:t>pedis</a:t>
            </a:r>
            <a:r>
              <a:rPr lang="hu-HU" sz="2000" dirty="0" smtClean="0">
                <a:latin typeface="Georgia" pitchFamily="18" charset="0"/>
              </a:rPr>
              <a:t>, </a:t>
            </a:r>
            <a:r>
              <a:rPr lang="hu-HU" sz="2000" dirty="0" err="1" smtClean="0">
                <a:latin typeface="Georgia" pitchFamily="18" charset="0"/>
              </a:rPr>
              <a:t>nn</a:t>
            </a:r>
            <a:r>
              <a:rPr lang="hu-HU" sz="2000" dirty="0" smtClean="0">
                <a:latin typeface="Georgia" pitchFamily="18" charset="0"/>
              </a:rPr>
              <a:t>. </a:t>
            </a:r>
            <a:r>
              <a:rPr lang="hu-HU" sz="2000" dirty="0" err="1" smtClean="0">
                <a:latin typeface="Georgia" pitchFamily="18" charset="0"/>
              </a:rPr>
              <a:t>cutanei</a:t>
            </a:r>
            <a:endParaRPr lang="hu-HU" sz="2000" dirty="0" smtClean="0">
              <a:latin typeface="Georgia" pitchFamily="18" charset="0"/>
            </a:endParaRPr>
          </a:p>
          <a:p>
            <a:endParaRPr lang="hu-HU" sz="2000" dirty="0" smtClean="0">
              <a:latin typeface="Georgia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hu-HU" sz="2000" dirty="0" smtClean="0">
                <a:latin typeface="Georgia" pitchFamily="18" charset="0"/>
              </a:rPr>
              <a:t>Klinikai vonatkozások: ADP pulzus (diabétesz, </a:t>
            </a:r>
            <a:r>
              <a:rPr lang="hu-HU" sz="2000" dirty="0" err="1" smtClean="0">
                <a:latin typeface="Georgia" pitchFamily="18" charset="0"/>
              </a:rPr>
              <a:t>kisérbetegség</a:t>
            </a:r>
            <a:r>
              <a:rPr lang="hu-HU" sz="2000" dirty="0" smtClean="0">
                <a:latin typeface="Georgia" pitchFamily="18" charset="0"/>
              </a:rPr>
              <a:t>)</a:t>
            </a:r>
            <a:endParaRPr lang="hu-HU" sz="2000" dirty="0" smtClean="0">
              <a:latin typeface="Georgia" pitchFamily="18" charset="0"/>
            </a:endParaRPr>
          </a:p>
          <a:p>
            <a:endParaRPr lang="hu-HU" sz="2000" dirty="0">
              <a:latin typeface="Georgia" pitchFamily="18" charset="0"/>
            </a:endParaRPr>
          </a:p>
        </p:txBody>
      </p:sp>
      <p:sp>
        <p:nvSpPr>
          <p:cNvPr id="10" name="Téglalap 9"/>
          <p:cNvSpPr/>
          <p:nvPr/>
        </p:nvSpPr>
        <p:spPr>
          <a:xfrm>
            <a:off x="5500694" y="4286262"/>
            <a:ext cx="714380" cy="1428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54276" name="Picture 4" descr="KÃ©ptalÃ¡lat a kÃ¶vetkezÅre: âdorsum pedisâ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6248" y="571486"/>
            <a:ext cx="2466599" cy="3714758"/>
          </a:xfrm>
          <a:prstGeom prst="rect">
            <a:avLst/>
          </a:prstGeom>
          <a:noFill/>
        </p:spPr>
      </p:pic>
      <p:pic>
        <p:nvPicPr>
          <p:cNvPr id="54278" name="Picture 6" descr="KÃ©ptalÃ¡lat a kÃ¶vetkezÅre: âdorsum pedisâ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62750" y="500048"/>
            <a:ext cx="2381250" cy="37719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z="2800" dirty="0" err="1" smtClean="0">
                <a:solidFill>
                  <a:srgbClr val="00B050"/>
                </a:solidFill>
                <a:latin typeface="Georgia" pitchFamily="18" charset="0"/>
              </a:rPr>
              <a:t>Planta</a:t>
            </a:r>
            <a:r>
              <a:rPr lang="hu-HU" sz="2800" dirty="0" smtClean="0">
                <a:solidFill>
                  <a:srgbClr val="00B050"/>
                </a:solidFill>
                <a:latin typeface="Georgia" pitchFamily="18" charset="0"/>
              </a:rPr>
              <a:t> </a:t>
            </a:r>
            <a:r>
              <a:rPr lang="hu-HU" sz="2800" dirty="0" err="1" smtClean="0">
                <a:solidFill>
                  <a:srgbClr val="00B050"/>
                </a:solidFill>
                <a:latin typeface="Georgia" pitchFamily="18" charset="0"/>
              </a:rPr>
              <a:t>pedis</a:t>
            </a:r>
            <a:endParaRPr lang="hu-HU" sz="2800" dirty="0">
              <a:solidFill>
                <a:srgbClr val="00B050"/>
              </a:solidFill>
              <a:latin typeface="Georgia" pitchFamily="18" charset="0"/>
            </a:endParaRPr>
          </a:p>
        </p:txBody>
      </p:sp>
      <p:sp>
        <p:nvSpPr>
          <p:cNvPr id="3" name="Dia számának helye 2"/>
          <p:cNvSpPr>
            <a:spLocks noGrp="1"/>
          </p:cNvSpPr>
          <p:nvPr>
            <p:ph type="sldNum" idx="12"/>
          </p:nvPr>
        </p:nvSpPr>
        <p:spPr>
          <a:xfrm>
            <a:off x="8474401" y="4003501"/>
            <a:ext cx="669599" cy="1139999"/>
          </a:xfrm>
        </p:spPr>
        <p:txBody>
          <a:bodyPr/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mtClean="0"/>
              <a:pPr lvl="0" algn="r">
                <a:spcBef>
                  <a:spcPts val="0"/>
                </a:spcBef>
                <a:buNone/>
              </a:pPr>
              <a:t>17</a:t>
            </a:fld>
            <a:endParaRPr lang="en" dirty="0"/>
          </a:p>
        </p:txBody>
      </p:sp>
      <p:sp>
        <p:nvSpPr>
          <p:cNvPr id="5" name="Szövegdoboz 4"/>
          <p:cNvSpPr txBox="1"/>
          <p:nvPr/>
        </p:nvSpPr>
        <p:spPr>
          <a:xfrm>
            <a:off x="0" y="1071552"/>
            <a:ext cx="421481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hu-HU" sz="2000" dirty="0" smtClean="0">
                <a:latin typeface="Georgia" pitchFamily="18" charset="0"/>
              </a:rPr>
              <a:t>Határok: </a:t>
            </a:r>
            <a:r>
              <a:rPr lang="hu-HU" sz="2000" dirty="0" err="1" smtClean="0">
                <a:latin typeface="Georgia" pitchFamily="18" charset="0"/>
              </a:rPr>
              <a:t>tuber</a:t>
            </a:r>
            <a:r>
              <a:rPr lang="hu-HU" sz="2000" dirty="0" smtClean="0">
                <a:latin typeface="Georgia" pitchFamily="18" charset="0"/>
              </a:rPr>
              <a:t> </a:t>
            </a:r>
            <a:r>
              <a:rPr lang="hu-HU" sz="2000" dirty="0" err="1" smtClean="0">
                <a:latin typeface="Georgia" pitchFamily="18" charset="0"/>
              </a:rPr>
              <a:t>calcanei-</a:t>
            </a:r>
            <a:r>
              <a:rPr lang="hu-HU" sz="2000" dirty="0" smtClean="0">
                <a:latin typeface="Georgia" pitchFamily="18" charset="0"/>
              </a:rPr>
              <a:t> ujjak töve</a:t>
            </a:r>
          </a:p>
          <a:p>
            <a:endParaRPr lang="hu-HU" sz="2000" dirty="0" smtClean="0">
              <a:latin typeface="Georgia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hu-HU" sz="2000" dirty="0" smtClean="0">
                <a:latin typeface="Georgia" pitchFamily="18" charset="0"/>
              </a:rPr>
              <a:t>Izmok csoportjai és rétegei: </a:t>
            </a:r>
            <a:r>
              <a:rPr lang="hu-HU" sz="2000" dirty="0" err="1" smtClean="0">
                <a:latin typeface="Georgia" pitchFamily="18" charset="0"/>
              </a:rPr>
              <a:t>aponeurosis</a:t>
            </a:r>
            <a:r>
              <a:rPr lang="hu-HU" sz="2000" dirty="0" smtClean="0">
                <a:latin typeface="Georgia" pitchFamily="18" charset="0"/>
              </a:rPr>
              <a:t>+ 4 réteg</a:t>
            </a:r>
          </a:p>
          <a:p>
            <a:pPr>
              <a:buFont typeface="Wingdings" pitchFamily="2" charset="2"/>
              <a:buChar char="Ø"/>
            </a:pPr>
            <a:endParaRPr lang="hu-HU" sz="2000" dirty="0" smtClean="0">
              <a:latin typeface="Georgia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hu-HU" sz="2000" dirty="0" smtClean="0">
                <a:latin typeface="Georgia" pitchFamily="18" charset="0"/>
              </a:rPr>
              <a:t>Erek, idegek: a., n. </a:t>
            </a:r>
            <a:r>
              <a:rPr lang="hu-HU" sz="2000" dirty="0" err="1" smtClean="0">
                <a:latin typeface="Georgia" pitchFamily="18" charset="0"/>
              </a:rPr>
              <a:t>plantaris</a:t>
            </a:r>
            <a:r>
              <a:rPr lang="hu-HU" sz="2000" dirty="0" smtClean="0">
                <a:latin typeface="Georgia" pitchFamily="18" charset="0"/>
              </a:rPr>
              <a:t> </a:t>
            </a:r>
            <a:r>
              <a:rPr lang="hu-HU" sz="2000" dirty="0" err="1" smtClean="0">
                <a:latin typeface="Georgia" pitchFamily="18" charset="0"/>
              </a:rPr>
              <a:t>medialis</a:t>
            </a:r>
            <a:r>
              <a:rPr lang="hu-HU" sz="2000" dirty="0" smtClean="0">
                <a:latin typeface="Georgia" pitchFamily="18" charset="0"/>
              </a:rPr>
              <a:t>, </a:t>
            </a:r>
            <a:r>
              <a:rPr lang="hu-HU" sz="2000" dirty="0" err="1" smtClean="0">
                <a:latin typeface="Georgia" pitchFamily="18" charset="0"/>
              </a:rPr>
              <a:t>lateralis</a:t>
            </a:r>
            <a:r>
              <a:rPr lang="hu-HU" sz="2000" dirty="0" smtClean="0">
                <a:latin typeface="Georgia" pitchFamily="18" charset="0"/>
              </a:rPr>
              <a:t> (1.-2. réteg közt)</a:t>
            </a:r>
          </a:p>
          <a:p>
            <a:endParaRPr lang="hu-HU" sz="2000" dirty="0" smtClean="0">
              <a:latin typeface="Georgia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hu-HU" sz="2000" dirty="0" smtClean="0">
                <a:latin typeface="Georgia" pitchFamily="18" charset="0"/>
              </a:rPr>
              <a:t>Klinikai vonatkozások: lábboltozat és deformitások</a:t>
            </a:r>
            <a:endParaRPr lang="hu-HU" sz="2000" dirty="0" smtClean="0">
              <a:latin typeface="Georgia" pitchFamily="18" charset="0"/>
            </a:endParaRPr>
          </a:p>
          <a:p>
            <a:endParaRPr lang="hu-HU" sz="2000" dirty="0">
              <a:latin typeface="Georgia" pitchFamily="18" charset="0"/>
            </a:endParaRPr>
          </a:p>
        </p:txBody>
      </p:sp>
      <p:sp>
        <p:nvSpPr>
          <p:cNvPr id="10" name="Téglalap 9"/>
          <p:cNvSpPr/>
          <p:nvPr/>
        </p:nvSpPr>
        <p:spPr>
          <a:xfrm>
            <a:off x="5500694" y="4286262"/>
            <a:ext cx="714380" cy="1428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57346" name="Picture 2" descr="KÃ©ptalÃ¡lat a kÃ¶vetkezÅre: âmuscle layers of the footâ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00562" y="0"/>
            <a:ext cx="4643438" cy="5000642"/>
          </a:xfrm>
          <a:prstGeom prst="rect">
            <a:avLst/>
          </a:prstGeom>
          <a:noFill/>
        </p:spPr>
      </p:pic>
      <p:pic>
        <p:nvPicPr>
          <p:cNvPr id="57348" name="Picture 4" descr="KÃ©ptalÃ¡lat a kÃ¶vetkezÅre: âmuscle layers of the footâ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0"/>
            <a:ext cx="4572000" cy="5143500"/>
          </a:xfrm>
          <a:prstGeom prst="rect">
            <a:avLst/>
          </a:prstGeom>
          <a:noFill/>
        </p:spPr>
      </p:pic>
      <p:pic>
        <p:nvPicPr>
          <p:cNvPr id="57350" name="Picture 6" descr="KÃ©ptalÃ¡lat a kÃ¶vetkezÅre: âmuscle layers of the footâ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29124" y="0"/>
            <a:ext cx="4714876" cy="5143500"/>
          </a:xfrm>
          <a:prstGeom prst="rect">
            <a:avLst/>
          </a:prstGeom>
          <a:noFill/>
        </p:spPr>
      </p:pic>
      <p:pic>
        <p:nvPicPr>
          <p:cNvPr id="57352" name="Picture 8" descr="KÃ©ptalÃ¡lat a kÃ¶vetkezÅre: âmuscle layers of the footâ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429124" y="0"/>
            <a:ext cx="4714876" cy="5143500"/>
          </a:xfrm>
          <a:prstGeom prst="rect">
            <a:avLst/>
          </a:prstGeom>
          <a:noFill/>
        </p:spPr>
      </p:pic>
      <p:pic>
        <p:nvPicPr>
          <p:cNvPr id="57354" name="Picture 10" descr="KÃ©ptalÃ¡lat a kÃ¶vetkezÅre: âmuscle layers of the footâ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752975" y="0"/>
            <a:ext cx="4391025" cy="2352675"/>
          </a:xfrm>
          <a:prstGeom prst="rect">
            <a:avLst/>
          </a:prstGeom>
          <a:noFill/>
        </p:spPr>
      </p:pic>
      <p:pic>
        <p:nvPicPr>
          <p:cNvPr id="57356" name="Picture 12" descr="KÃ©ptalÃ¡lat a kÃ¶vetkezÅre: âplantar arteryâ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572000" y="2285998"/>
            <a:ext cx="4572000" cy="285750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57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2" dur="500"/>
                                        <p:tgtEl>
                                          <p:spTgt spid="573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7" dur="500"/>
                                        <p:tgtEl>
                                          <p:spTgt spid="573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2" dur="500"/>
                                        <p:tgtEl>
                                          <p:spTgt spid="57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7" dur="500"/>
                                        <p:tgtEl>
                                          <p:spTgt spid="573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z="2800" dirty="0" err="1" smtClean="0">
                <a:solidFill>
                  <a:srgbClr val="00B050"/>
                </a:solidFill>
                <a:latin typeface="Georgia" pitchFamily="18" charset="0"/>
              </a:rPr>
              <a:t>Planta</a:t>
            </a:r>
            <a:r>
              <a:rPr lang="hu-HU" sz="2800" dirty="0" smtClean="0">
                <a:solidFill>
                  <a:srgbClr val="00B050"/>
                </a:solidFill>
                <a:latin typeface="Georgia" pitchFamily="18" charset="0"/>
              </a:rPr>
              <a:t> </a:t>
            </a:r>
            <a:r>
              <a:rPr lang="hu-HU" sz="2800" dirty="0" err="1" smtClean="0">
                <a:solidFill>
                  <a:srgbClr val="00B050"/>
                </a:solidFill>
                <a:latin typeface="Georgia" pitchFamily="18" charset="0"/>
              </a:rPr>
              <a:t>pedis</a:t>
            </a:r>
            <a:endParaRPr lang="hu-HU" sz="2800" dirty="0">
              <a:solidFill>
                <a:srgbClr val="00B050"/>
              </a:solidFill>
              <a:latin typeface="Georgia" pitchFamily="18" charset="0"/>
            </a:endParaRPr>
          </a:p>
        </p:txBody>
      </p:sp>
      <p:sp>
        <p:nvSpPr>
          <p:cNvPr id="3" name="Dia számának helye 2"/>
          <p:cNvSpPr>
            <a:spLocks noGrp="1"/>
          </p:cNvSpPr>
          <p:nvPr>
            <p:ph type="sldNum" idx="12"/>
          </p:nvPr>
        </p:nvSpPr>
        <p:spPr>
          <a:xfrm>
            <a:off x="8474401" y="4003501"/>
            <a:ext cx="669599" cy="1139999"/>
          </a:xfrm>
        </p:spPr>
        <p:txBody>
          <a:bodyPr/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mtClean="0"/>
              <a:pPr lvl="0" algn="r">
                <a:spcBef>
                  <a:spcPts val="0"/>
                </a:spcBef>
                <a:buNone/>
              </a:pPr>
              <a:t>18</a:t>
            </a:fld>
            <a:endParaRPr lang="en" dirty="0"/>
          </a:p>
        </p:txBody>
      </p:sp>
      <p:sp>
        <p:nvSpPr>
          <p:cNvPr id="10" name="Téglalap 9"/>
          <p:cNvSpPr/>
          <p:nvPr/>
        </p:nvSpPr>
        <p:spPr>
          <a:xfrm>
            <a:off x="5500694" y="4286262"/>
            <a:ext cx="714380" cy="1428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/>
          <a:srcRect l="26903" t="30273" r="30820" b="15039"/>
          <a:stretch>
            <a:fillRect/>
          </a:stretch>
        </p:blipFill>
        <p:spPr bwMode="auto">
          <a:xfrm>
            <a:off x="0" y="1142990"/>
            <a:ext cx="4643438" cy="33770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9394" name="Picture 2"/>
          <p:cNvPicPr>
            <a:picLocks noChangeAspect="1" noChangeArrowheads="1"/>
          </p:cNvPicPr>
          <p:nvPr/>
        </p:nvPicPr>
        <p:blipFill>
          <a:blip r:embed="rId3"/>
          <a:srcRect l="20864" t="39063" r="25878" b="22851"/>
          <a:stretch>
            <a:fillRect/>
          </a:stretch>
        </p:blipFill>
        <p:spPr bwMode="auto">
          <a:xfrm>
            <a:off x="4923662" y="3286130"/>
            <a:ext cx="4220337" cy="1696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6" name="Téglalap 15"/>
          <p:cNvSpPr/>
          <p:nvPr/>
        </p:nvSpPr>
        <p:spPr>
          <a:xfrm>
            <a:off x="5929322" y="3214692"/>
            <a:ext cx="285752" cy="164307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59395" name="Picture 3"/>
          <p:cNvPicPr>
            <a:picLocks noChangeAspect="1" noChangeArrowheads="1"/>
          </p:cNvPicPr>
          <p:nvPr/>
        </p:nvPicPr>
        <p:blipFill>
          <a:blip r:embed="rId4"/>
          <a:srcRect l="27896" t="26718" r="31331" b="14121"/>
          <a:stretch>
            <a:fillRect/>
          </a:stretch>
        </p:blipFill>
        <p:spPr bwMode="auto">
          <a:xfrm>
            <a:off x="4500562" y="-1"/>
            <a:ext cx="4643438" cy="303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z="2800" dirty="0" smtClean="0">
                <a:solidFill>
                  <a:srgbClr val="00B050"/>
                </a:solidFill>
                <a:latin typeface="Georgia" pitchFamily="18" charset="0"/>
              </a:rPr>
              <a:t>Bőrbeidegzés, nyirokelvezetés</a:t>
            </a:r>
            <a:endParaRPr lang="hu-HU" sz="2800" dirty="0">
              <a:solidFill>
                <a:srgbClr val="00B050"/>
              </a:solidFill>
              <a:latin typeface="Georgia" pitchFamily="18" charset="0"/>
            </a:endParaRPr>
          </a:p>
        </p:txBody>
      </p:sp>
      <p:sp>
        <p:nvSpPr>
          <p:cNvPr id="3" name="Dia számának helye 2"/>
          <p:cNvSpPr>
            <a:spLocks noGrp="1"/>
          </p:cNvSpPr>
          <p:nvPr>
            <p:ph type="sldNum" idx="12"/>
          </p:nvPr>
        </p:nvSpPr>
        <p:spPr>
          <a:xfrm>
            <a:off x="8474401" y="4003501"/>
            <a:ext cx="669599" cy="1139999"/>
          </a:xfrm>
        </p:spPr>
        <p:txBody>
          <a:bodyPr/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mtClean="0"/>
              <a:pPr lvl="0" algn="r">
                <a:spcBef>
                  <a:spcPts val="0"/>
                </a:spcBef>
                <a:buNone/>
              </a:pPr>
              <a:t>19</a:t>
            </a:fld>
            <a:endParaRPr lang="en" dirty="0"/>
          </a:p>
        </p:txBody>
      </p:sp>
      <p:sp>
        <p:nvSpPr>
          <p:cNvPr id="10" name="Téglalap 9"/>
          <p:cNvSpPr/>
          <p:nvPr/>
        </p:nvSpPr>
        <p:spPr>
          <a:xfrm>
            <a:off x="5500694" y="4286262"/>
            <a:ext cx="714380" cy="1428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6" name="Téglalap 15"/>
          <p:cNvSpPr/>
          <p:nvPr/>
        </p:nvSpPr>
        <p:spPr>
          <a:xfrm>
            <a:off x="5929322" y="3214692"/>
            <a:ext cx="285752" cy="164307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65540" name="Picture 4" descr="KÃ©ptalÃ¡lat a kÃ¶vetkezÅre: âskin innervation lower limbâ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071552"/>
            <a:ext cx="5072066" cy="4071948"/>
          </a:xfrm>
          <a:prstGeom prst="rect">
            <a:avLst/>
          </a:prstGeom>
          <a:noFill/>
        </p:spPr>
      </p:pic>
      <p:pic>
        <p:nvPicPr>
          <p:cNvPr id="65542" name="Picture 6" descr="KÃ©ptalÃ¡lat a kÃ¶vetkezÅre: âlymphatic drainage of lower limbâ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14942" y="0"/>
            <a:ext cx="3929058" cy="51435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z="3600" dirty="0" smtClean="0">
                <a:latin typeface="Georgia" pitchFamily="18" charset="0"/>
              </a:rPr>
              <a:t>Megfontolásra</a:t>
            </a:r>
            <a:endParaRPr lang="hu-HU" sz="3600" dirty="0">
              <a:latin typeface="Georgia" pitchFamily="18" charset="0"/>
            </a:endParaRPr>
          </a:p>
        </p:txBody>
      </p:sp>
      <p:sp>
        <p:nvSpPr>
          <p:cNvPr id="3" name="Dia számának helye 2"/>
          <p:cNvSpPr>
            <a:spLocks noGrp="1"/>
          </p:cNvSpPr>
          <p:nvPr>
            <p:ph type="sldNum" idx="12"/>
          </p:nvPr>
        </p:nvSpPr>
        <p:spPr>
          <a:xfrm>
            <a:off x="8474401" y="4003501"/>
            <a:ext cx="669599" cy="1139999"/>
          </a:xfrm>
        </p:spPr>
        <p:txBody>
          <a:bodyPr/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mtClean="0"/>
              <a:pPr lvl="0" algn="r">
                <a:spcBef>
                  <a:spcPts val="0"/>
                </a:spcBef>
                <a:buNone/>
              </a:pPr>
              <a:t>2</a:t>
            </a:fld>
            <a:endParaRPr lang="en" dirty="0"/>
          </a:p>
        </p:txBody>
      </p:sp>
      <p:sp>
        <p:nvSpPr>
          <p:cNvPr id="4" name="Szövegdoboz 3"/>
          <p:cNvSpPr txBox="1"/>
          <p:nvPr/>
        </p:nvSpPr>
        <p:spPr>
          <a:xfrm>
            <a:off x="857224" y="1428742"/>
            <a:ext cx="421484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dirty="0" smtClean="0">
                <a:latin typeface="Georgia" pitchFamily="18" charset="0"/>
              </a:rPr>
              <a:t>Célország egészségügyi kérdései</a:t>
            </a:r>
          </a:p>
          <a:p>
            <a:r>
              <a:rPr lang="hu-HU" sz="2000" dirty="0" smtClean="0">
                <a:latin typeface="Georgia" pitchFamily="18" charset="0"/>
              </a:rPr>
              <a:t>Lehetséges veszélyek felmérése</a:t>
            </a:r>
          </a:p>
          <a:p>
            <a:r>
              <a:rPr lang="hu-HU" sz="2000" dirty="0" smtClean="0">
                <a:latin typeface="Georgia" pitchFamily="18" charset="0"/>
              </a:rPr>
              <a:t>Utazás módjának kiválasztása</a:t>
            </a:r>
          </a:p>
          <a:p>
            <a:r>
              <a:rPr lang="hu-HU" sz="2000" dirty="0" smtClean="0">
                <a:latin typeface="Georgia" pitchFamily="18" charset="0"/>
              </a:rPr>
              <a:t>Veszélyelhárítás</a:t>
            </a:r>
            <a:endParaRPr lang="hu-HU" sz="2000" dirty="0">
              <a:latin typeface="Georgia" pitchFamily="18" charset="0"/>
            </a:endParaRPr>
          </a:p>
        </p:txBody>
      </p:sp>
      <p:pic>
        <p:nvPicPr>
          <p:cNvPr id="2050" name="Picture 2" descr="KÃ©ptalÃ¡lat a kÃ¶vetkezÅre: âexam gifâ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9199287" cy="5143500"/>
          </a:xfrm>
          <a:prstGeom prst="rect">
            <a:avLst/>
          </a:prstGeom>
          <a:noFill/>
        </p:spPr>
      </p:pic>
      <p:pic>
        <p:nvPicPr>
          <p:cNvPr id="2052" name="Picture 4" descr="KÃ©ptalÃ¡lat a kÃ¶vetkezÅre: âjanuary 1st gymâ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 sz="2800" dirty="0">
              <a:solidFill>
                <a:srgbClr val="00B050"/>
              </a:solidFill>
              <a:latin typeface="Georgia" pitchFamily="18" charset="0"/>
            </a:endParaRPr>
          </a:p>
        </p:txBody>
      </p:sp>
      <p:sp>
        <p:nvSpPr>
          <p:cNvPr id="3" name="Dia számának helye 2"/>
          <p:cNvSpPr>
            <a:spLocks noGrp="1"/>
          </p:cNvSpPr>
          <p:nvPr>
            <p:ph type="sldNum" idx="12"/>
          </p:nvPr>
        </p:nvSpPr>
        <p:spPr>
          <a:xfrm>
            <a:off x="8474401" y="4003501"/>
            <a:ext cx="669599" cy="1139999"/>
          </a:xfrm>
        </p:spPr>
        <p:txBody>
          <a:bodyPr/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mtClean="0"/>
              <a:pPr lvl="0" algn="r">
                <a:spcBef>
                  <a:spcPts val="0"/>
                </a:spcBef>
                <a:buNone/>
              </a:pPr>
              <a:t>20</a:t>
            </a:fld>
            <a:endParaRPr lang="en" dirty="0"/>
          </a:p>
        </p:txBody>
      </p:sp>
      <p:sp>
        <p:nvSpPr>
          <p:cNvPr id="10" name="Téglalap 9"/>
          <p:cNvSpPr/>
          <p:nvPr/>
        </p:nvSpPr>
        <p:spPr>
          <a:xfrm>
            <a:off x="5500694" y="4286262"/>
            <a:ext cx="714380" cy="1428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6" name="Téglalap 15"/>
          <p:cNvSpPr/>
          <p:nvPr/>
        </p:nvSpPr>
        <p:spPr>
          <a:xfrm>
            <a:off x="5929322" y="3214692"/>
            <a:ext cx="285752" cy="164307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66562" name="Picture 2" descr="KÃ©ptalÃ¡lat a kÃ¶vetkezÅre: âanatomy memesâ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"/>
            <a:ext cx="9144000" cy="5197091"/>
          </a:xfrm>
          <a:prstGeom prst="rect">
            <a:avLst/>
          </a:prstGeom>
          <a:noFill/>
        </p:spPr>
      </p:pic>
      <p:pic>
        <p:nvPicPr>
          <p:cNvPr id="66564" name="Picture 4" descr="KÃ©ptalÃ¡lat a kÃ¶vetkezÅre: âanatomy memesâ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665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42" name="Picture 10" descr="KÃ©ptalÃ¡lat a kÃ¶vetkezÅre: âbrain gifâ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43636" y="0"/>
            <a:ext cx="3000364" cy="5143500"/>
          </a:xfrm>
          <a:prstGeom prst="rect">
            <a:avLst/>
          </a:prstGeom>
          <a:noFill/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z="3600" dirty="0" smtClean="0">
                <a:latin typeface="Georgia" pitchFamily="18" charset="0"/>
              </a:rPr>
              <a:t>Megfontolásra</a:t>
            </a:r>
            <a:endParaRPr lang="hu-HU" sz="3600" dirty="0">
              <a:latin typeface="Georgia" pitchFamily="18" charset="0"/>
            </a:endParaRPr>
          </a:p>
        </p:txBody>
      </p:sp>
      <p:sp>
        <p:nvSpPr>
          <p:cNvPr id="3" name="Dia számának helye 2"/>
          <p:cNvSpPr>
            <a:spLocks noGrp="1"/>
          </p:cNvSpPr>
          <p:nvPr>
            <p:ph type="sldNum" idx="12"/>
          </p:nvPr>
        </p:nvSpPr>
        <p:spPr>
          <a:xfrm>
            <a:off x="8474401" y="4003501"/>
            <a:ext cx="669599" cy="1139999"/>
          </a:xfrm>
        </p:spPr>
        <p:txBody>
          <a:bodyPr/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mtClean="0"/>
              <a:pPr lvl="0" algn="r">
                <a:spcBef>
                  <a:spcPts val="0"/>
                </a:spcBef>
                <a:buNone/>
              </a:pPr>
              <a:t>3</a:t>
            </a:fld>
            <a:endParaRPr lang="en" dirty="0"/>
          </a:p>
        </p:txBody>
      </p:sp>
      <p:pic>
        <p:nvPicPr>
          <p:cNvPr id="44038" name="Picture 6" descr="KÃ©ptalÃ¡lat a kÃ¶vetkezÅre: âhuman body layers gifâ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" y="0"/>
            <a:ext cx="3000365" cy="5143500"/>
          </a:xfrm>
          <a:prstGeom prst="rect">
            <a:avLst/>
          </a:prstGeom>
          <a:noFill/>
        </p:spPr>
      </p:pic>
      <p:pic>
        <p:nvPicPr>
          <p:cNvPr id="44040" name="Picture 8" descr="KÃ©ptalÃ¡lat a kÃ¶vetkezÅre: âhuman body layers gifâ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00365" y="0"/>
            <a:ext cx="3143272" cy="5143500"/>
          </a:xfrm>
          <a:prstGeom prst="rect">
            <a:avLst/>
          </a:prstGeom>
          <a:noFill/>
        </p:spPr>
      </p:pic>
      <p:pic>
        <p:nvPicPr>
          <p:cNvPr id="44034" name="Picture 2" descr="KÃ©ptalÃ¡lat a kÃ¶vetkezÅre: âwinter is here gifâ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-2"/>
            <a:ext cx="9144000" cy="51435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44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z="2800" dirty="0" smtClean="0">
                <a:solidFill>
                  <a:srgbClr val="00B050"/>
                </a:solidFill>
                <a:latin typeface="Georgia" pitchFamily="18" charset="0"/>
              </a:rPr>
              <a:t>Régió leírása</a:t>
            </a:r>
            <a:endParaRPr lang="hu-HU" sz="2800" dirty="0">
              <a:solidFill>
                <a:srgbClr val="00B050"/>
              </a:solidFill>
              <a:latin typeface="Georgia" pitchFamily="18" charset="0"/>
            </a:endParaRPr>
          </a:p>
        </p:txBody>
      </p:sp>
      <p:sp>
        <p:nvSpPr>
          <p:cNvPr id="3" name="Dia számának helye 2"/>
          <p:cNvSpPr>
            <a:spLocks noGrp="1"/>
          </p:cNvSpPr>
          <p:nvPr>
            <p:ph type="sldNum" idx="12"/>
          </p:nvPr>
        </p:nvSpPr>
        <p:spPr>
          <a:xfrm>
            <a:off x="8474401" y="4003501"/>
            <a:ext cx="669599" cy="1139999"/>
          </a:xfrm>
        </p:spPr>
        <p:txBody>
          <a:bodyPr/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mtClean="0"/>
              <a:pPr lvl="0" algn="r">
                <a:spcBef>
                  <a:spcPts val="0"/>
                </a:spcBef>
                <a:buNone/>
              </a:pPr>
              <a:t>4</a:t>
            </a:fld>
            <a:endParaRPr lang="en" dirty="0"/>
          </a:p>
        </p:txBody>
      </p:sp>
      <p:sp>
        <p:nvSpPr>
          <p:cNvPr id="5" name="Szövegdoboz 4"/>
          <p:cNvSpPr txBox="1"/>
          <p:nvPr/>
        </p:nvSpPr>
        <p:spPr>
          <a:xfrm>
            <a:off x="642910" y="1071552"/>
            <a:ext cx="4214842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hu-HU" sz="2000" dirty="0" smtClean="0">
                <a:solidFill>
                  <a:srgbClr val="FF0000"/>
                </a:solidFill>
                <a:latin typeface="Georgia" pitchFamily="18" charset="0"/>
              </a:rPr>
              <a:t>Határok</a:t>
            </a:r>
          </a:p>
          <a:p>
            <a:pPr>
              <a:buFont typeface="Wingdings" pitchFamily="2" charset="2"/>
              <a:buChar char="Ø"/>
            </a:pPr>
            <a:endParaRPr lang="hu-HU" sz="2000" dirty="0" smtClean="0">
              <a:latin typeface="Georgia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hu-HU" sz="2000" dirty="0" smtClean="0">
                <a:solidFill>
                  <a:srgbClr val="002060"/>
                </a:solidFill>
                <a:latin typeface="Georgia" pitchFamily="18" charset="0"/>
              </a:rPr>
              <a:t>Bőrbeidegzés</a:t>
            </a:r>
          </a:p>
          <a:p>
            <a:pPr>
              <a:buFont typeface="Wingdings" pitchFamily="2" charset="2"/>
              <a:buChar char="Ø"/>
            </a:pPr>
            <a:endParaRPr lang="hu-HU" sz="2000" dirty="0" smtClean="0">
              <a:latin typeface="Georgia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hu-HU" sz="2000" dirty="0" err="1" smtClean="0">
                <a:solidFill>
                  <a:srgbClr val="002060"/>
                </a:solidFill>
                <a:latin typeface="Georgia" pitchFamily="18" charset="0"/>
              </a:rPr>
              <a:t>Fascia</a:t>
            </a:r>
            <a:r>
              <a:rPr lang="hu-HU" sz="2000" dirty="0" smtClean="0">
                <a:solidFill>
                  <a:srgbClr val="002060"/>
                </a:solidFill>
                <a:latin typeface="Georgia" pitchFamily="18" charset="0"/>
              </a:rPr>
              <a:t> és </a:t>
            </a:r>
            <a:r>
              <a:rPr lang="hu-HU" sz="2000" dirty="0" err="1" smtClean="0">
                <a:solidFill>
                  <a:srgbClr val="002060"/>
                </a:solidFill>
                <a:latin typeface="Georgia" pitchFamily="18" charset="0"/>
              </a:rPr>
              <a:t>epifascialis</a:t>
            </a:r>
            <a:r>
              <a:rPr lang="hu-HU" sz="2000" dirty="0" smtClean="0">
                <a:solidFill>
                  <a:srgbClr val="002060"/>
                </a:solidFill>
                <a:latin typeface="Georgia" pitchFamily="18" charset="0"/>
              </a:rPr>
              <a:t> képletek</a:t>
            </a:r>
          </a:p>
          <a:p>
            <a:pPr>
              <a:buFont typeface="Wingdings" pitchFamily="2" charset="2"/>
              <a:buChar char="Ø"/>
            </a:pPr>
            <a:endParaRPr lang="hu-HU" sz="2000" dirty="0" smtClean="0">
              <a:latin typeface="Georgia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hu-HU" sz="2000" dirty="0" smtClean="0">
                <a:solidFill>
                  <a:srgbClr val="FF0000"/>
                </a:solidFill>
                <a:latin typeface="Georgia" pitchFamily="18" charset="0"/>
              </a:rPr>
              <a:t>Izmok csoportjai és rétegei</a:t>
            </a:r>
          </a:p>
          <a:p>
            <a:pPr>
              <a:buFont typeface="Wingdings" pitchFamily="2" charset="2"/>
              <a:buChar char="Ø"/>
            </a:pPr>
            <a:endParaRPr lang="hu-HU" sz="2000" dirty="0" smtClean="0">
              <a:latin typeface="Georgia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hu-HU" sz="2000" dirty="0" smtClean="0">
                <a:solidFill>
                  <a:srgbClr val="FF0000"/>
                </a:solidFill>
                <a:latin typeface="Georgia" pitchFamily="18" charset="0"/>
              </a:rPr>
              <a:t>Erek, idegek</a:t>
            </a:r>
          </a:p>
          <a:p>
            <a:pPr>
              <a:buFont typeface="Wingdings" pitchFamily="2" charset="2"/>
              <a:buChar char="Ø"/>
            </a:pPr>
            <a:endParaRPr lang="hu-HU" sz="2000" dirty="0" smtClean="0">
              <a:latin typeface="Georgia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hu-HU" sz="2000" dirty="0" smtClean="0">
                <a:solidFill>
                  <a:srgbClr val="002060"/>
                </a:solidFill>
                <a:latin typeface="Georgia" pitchFamily="18" charset="0"/>
              </a:rPr>
              <a:t>Nyirokelvezeté</a:t>
            </a:r>
            <a:r>
              <a:rPr lang="hu-HU" sz="2000" dirty="0" smtClean="0">
                <a:latin typeface="Georgia" pitchFamily="18" charset="0"/>
              </a:rPr>
              <a:t>s</a:t>
            </a:r>
          </a:p>
          <a:p>
            <a:pPr>
              <a:buFont typeface="Wingdings" pitchFamily="2" charset="2"/>
              <a:buChar char="Ø"/>
            </a:pPr>
            <a:endParaRPr lang="hu-HU" sz="2000" dirty="0" smtClean="0">
              <a:latin typeface="Georgia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hu-HU" sz="2000" dirty="0" smtClean="0">
                <a:solidFill>
                  <a:srgbClr val="FF0000"/>
                </a:solidFill>
                <a:latin typeface="Georgia" pitchFamily="18" charset="0"/>
              </a:rPr>
              <a:t>Klinikai vonatkozások</a:t>
            </a:r>
            <a:endParaRPr lang="hu-HU" sz="2000" dirty="0" smtClean="0">
              <a:solidFill>
                <a:srgbClr val="FF0000"/>
              </a:solidFill>
              <a:latin typeface="Georgia" pitchFamily="18" charset="0"/>
            </a:endParaRPr>
          </a:p>
          <a:p>
            <a:endParaRPr lang="hu-HU" sz="2000" dirty="0">
              <a:latin typeface="Georgia" pitchFamily="18" charset="0"/>
            </a:endParaRPr>
          </a:p>
        </p:txBody>
      </p:sp>
      <p:pic>
        <p:nvPicPr>
          <p:cNvPr id="32770" name="Picture 2" descr="KÃ©ptalÃ¡lat a kÃ¶vetkezÅre: âhuman body layers gifâ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5008" y="-1"/>
            <a:ext cx="2428892" cy="517502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u-HU" dirty="0" smtClean="0"/>
              <a:t> </a:t>
            </a:r>
            <a:endParaRPr lang="hu-HU" dirty="0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304800" y="2787774"/>
            <a:ext cx="6696092" cy="687600"/>
          </a:xfrm>
        </p:spPr>
        <p:txBody>
          <a:bodyPr/>
          <a:lstStyle/>
          <a:p>
            <a:endParaRPr lang="hu-HU" sz="2400" dirty="0" smtClean="0">
              <a:latin typeface="Georgia" pitchFamily="18" charset="0"/>
            </a:endParaRPr>
          </a:p>
          <a:p>
            <a:r>
              <a:rPr lang="hu-HU" sz="2400" dirty="0" err="1" smtClean="0">
                <a:solidFill>
                  <a:schemeClr val="tx1"/>
                </a:solidFill>
              </a:rPr>
              <a:t>Regio</a:t>
            </a:r>
            <a:r>
              <a:rPr lang="hu-HU" sz="2400" dirty="0" smtClean="0">
                <a:solidFill>
                  <a:schemeClr val="tx1"/>
                </a:solidFill>
              </a:rPr>
              <a:t> </a:t>
            </a:r>
            <a:r>
              <a:rPr lang="hu-HU" sz="2400" dirty="0" err="1" smtClean="0">
                <a:solidFill>
                  <a:schemeClr val="tx1"/>
                </a:solidFill>
              </a:rPr>
              <a:t>glutea</a:t>
            </a:r>
            <a:endParaRPr lang="hu-HU" sz="2400" dirty="0" smtClean="0">
              <a:solidFill>
                <a:schemeClr val="tx1"/>
              </a:solidFill>
            </a:endParaRPr>
          </a:p>
          <a:p>
            <a:r>
              <a:rPr lang="hu-HU" sz="2400" dirty="0" err="1" smtClean="0">
                <a:solidFill>
                  <a:schemeClr val="tx1"/>
                </a:solidFill>
              </a:rPr>
              <a:t>Regio</a:t>
            </a:r>
            <a:r>
              <a:rPr lang="hu-HU" sz="2400" dirty="0" smtClean="0">
                <a:solidFill>
                  <a:schemeClr val="tx1"/>
                </a:solidFill>
              </a:rPr>
              <a:t> </a:t>
            </a:r>
            <a:r>
              <a:rPr lang="hu-HU" sz="2400" dirty="0" err="1" smtClean="0">
                <a:solidFill>
                  <a:schemeClr val="tx1"/>
                </a:solidFill>
              </a:rPr>
              <a:t>subinguinalis</a:t>
            </a:r>
            <a:endParaRPr lang="hu-HU" sz="2400" dirty="0" smtClean="0">
              <a:solidFill>
                <a:schemeClr val="tx1"/>
              </a:solidFill>
            </a:endParaRPr>
          </a:p>
          <a:p>
            <a:r>
              <a:rPr lang="hu-HU" sz="2400" dirty="0" err="1" smtClean="0"/>
              <a:t>Regio</a:t>
            </a:r>
            <a:r>
              <a:rPr lang="hu-HU" sz="2400" dirty="0" smtClean="0"/>
              <a:t> </a:t>
            </a:r>
            <a:r>
              <a:rPr lang="hu-HU" sz="2400" dirty="0" err="1" smtClean="0"/>
              <a:t>femoris</a:t>
            </a:r>
            <a:r>
              <a:rPr lang="hu-HU" sz="2400" dirty="0" smtClean="0"/>
              <a:t> </a:t>
            </a:r>
            <a:r>
              <a:rPr lang="hu-HU" sz="2400" dirty="0" err="1" smtClean="0"/>
              <a:t>anterior</a:t>
            </a:r>
            <a:endParaRPr lang="hu-HU" sz="2400" dirty="0" smtClean="0"/>
          </a:p>
          <a:p>
            <a:r>
              <a:rPr lang="hu-HU" sz="2400" dirty="0" err="1" smtClean="0"/>
              <a:t>Regio</a:t>
            </a:r>
            <a:r>
              <a:rPr lang="hu-HU" sz="2400" dirty="0" smtClean="0"/>
              <a:t> </a:t>
            </a:r>
            <a:r>
              <a:rPr lang="hu-HU" sz="2400" dirty="0" err="1" smtClean="0"/>
              <a:t>femoris</a:t>
            </a:r>
            <a:r>
              <a:rPr lang="hu-HU" sz="2400" dirty="0" smtClean="0"/>
              <a:t> </a:t>
            </a:r>
            <a:r>
              <a:rPr lang="hu-HU" sz="2400" dirty="0" err="1" smtClean="0"/>
              <a:t>posterior</a:t>
            </a:r>
            <a:endParaRPr lang="hu-HU" sz="2400" dirty="0" smtClean="0"/>
          </a:p>
          <a:p>
            <a:r>
              <a:rPr lang="hu-HU" sz="2400" dirty="0" err="1" smtClean="0">
                <a:solidFill>
                  <a:schemeClr val="accent1">
                    <a:lumMod val="50000"/>
                  </a:schemeClr>
                </a:solidFill>
              </a:rPr>
              <a:t>Regio</a:t>
            </a:r>
            <a:r>
              <a:rPr lang="hu-HU" sz="2400" dirty="0" smtClean="0">
                <a:solidFill>
                  <a:schemeClr val="accent1">
                    <a:lumMod val="50000"/>
                  </a:schemeClr>
                </a:solidFill>
              </a:rPr>
              <a:t> genus </a:t>
            </a:r>
            <a:r>
              <a:rPr lang="hu-HU" sz="2400" dirty="0" err="1" smtClean="0">
                <a:solidFill>
                  <a:schemeClr val="accent1">
                    <a:lumMod val="50000"/>
                  </a:schemeClr>
                </a:solidFill>
              </a:rPr>
              <a:t>anterior</a:t>
            </a:r>
            <a:endParaRPr lang="hu-HU" sz="2400" dirty="0" smtClean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hu-HU" sz="2400" dirty="0" err="1" smtClean="0">
                <a:solidFill>
                  <a:schemeClr val="accent1">
                    <a:lumMod val="50000"/>
                  </a:schemeClr>
                </a:solidFill>
              </a:rPr>
              <a:t>Regio</a:t>
            </a:r>
            <a:r>
              <a:rPr lang="hu-HU" sz="2400" dirty="0" smtClean="0">
                <a:solidFill>
                  <a:schemeClr val="accent1">
                    <a:lumMod val="50000"/>
                  </a:schemeClr>
                </a:solidFill>
              </a:rPr>
              <a:t> genus </a:t>
            </a:r>
            <a:r>
              <a:rPr lang="hu-HU" sz="2400" dirty="0" err="1" smtClean="0">
                <a:solidFill>
                  <a:schemeClr val="accent1">
                    <a:lumMod val="50000"/>
                  </a:schemeClr>
                </a:solidFill>
              </a:rPr>
              <a:t>posterior</a:t>
            </a:r>
            <a:r>
              <a:rPr lang="hu-HU" sz="24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endParaRPr lang="hu-HU" sz="2400" dirty="0" smtClean="0"/>
          </a:p>
          <a:p>
            <a:r>
              <a:rPr lang="hu-HU" sz="2400" dirty="0" err="1" smtClean="0">
                <a:solidFill>
                  <a:srgbClr val="FF0000"/>
                </a:solidFill>
              </a:rPr>
              <a:t>Regio</a:t>
            </a:r>
            <a:r>
              <a:rPr lang="hu-HU" sz="2400" dirty="0" smtClean="0">
                <a:solidFill>
                  <a:srgbClr val="FF0000"/>
                </a:solidFill>
              </a:rPr>
              <a:t> </a:t>
            </a:r>
            <a:r>
              <a:rPr lang="hu-HU" sz="2400" dirty="0" err="1" smtClean="0">
                <a:solidFill>
                  <a:srgbClr val="FF0000"/>
                </a:solidFill>
              </a:rPr>
              <a:t>cruris</a:t>
            </a:r>
            <a:r>
              <a:rPr lang="hu-HU" sz="2400" dirty="0" smtClean="0">
                <a:solidFill>
                  <a:srgbClr val="FF0000"/>
                </a:solidFill>
              </a:rPr>
              <a:t> </a:t>
            </a:r>
            <a:r>
              <a:rPr lang="hu-HU" sz="2400" dirty="0" err="1" smtClean="0">
                <a:solidFill>
                  <a:srgbClr val="FF0000"/>
                </a:solidFill>
              </a:rPr>
              <a:t>anterior</a:t>
            </a:r>
            <a:endParaRPr lang="hu-HU" sz="2400" dirty="0" smtClean="0">
              <a:solidFill>
                <a:srgbClr val="FF0000"/>
              </a:solidFill>
            </a:endParaRPr>
          </a:p>
          <a:p>
            <a:r>
              <a:rPr lang="hu-HU" sz="2400" dirty="0" err="1" smtClean="0">
                <a:solidFill>
                  <a:srgbClr val="FF0000"/>
                </a:solidFill>
              </a:rPr>
              <a:t>Regio</a:t>
            </a:r>
            <a:r>
              <a:rPr lang="hu-HU" sz="2400" dirty="0" smtClean="0">
                <a:solidFill>
                  <a:srgbClr val="FF0000"/>
                </a:solidFill>
              </a:rPr>
              <a:t> </a:t>
            </a:r>
            <a:r>
              <a:rPr lang="hu-HU" sz="2400" dirty="0" err="1" smtClean="0">
                <a:solidFill>
                  <a:srgbClr val="FF0000"/>
                </a:solidFill>
              </a:rPr>
              <a:t>cruris</a:t>
            </a:r>
            <a:r>
              <a:rPr lang="hu-HU" sz="2400" dirty="0" smtClean="0">
                <a:solidFill>
                  <a:srgbClr val="FF0000"/>
                </a:solidFill>
              </a:rPr>
              <a:t> </a:t>
            </a:r>
            <a:r>
              <a:rPr lang="hu-HU" sz="2400" dirty="0" err="1" smtClean="0">
                <a:solidFill>
                  <a:srgbClr val="FF0000"/>
                </a:solidFill>
              </a:rPr>
              <a:t>posterior</a:t>
            </a:r>
            <a:endParaRPr lang="hu-HU" sz="2400" dirty="0" smtClean="0">
              <a:solidFill>
                <a:srgbClr val="FF0000"/>
              </a:solidFill>
            </a:endParaRPr>
          </a:p>
          <a:p>
            <a:r>
              <a:rPr lang="hu-HU" sz="2400" dirty="0" err="1" smtClean="0">
                <a:solidFill>
                  <a:srgbClr val="00B050"/>
                </a:solidFill>
              </a:rPr>
              <a:t>Regio</a:t>
            </a:r>
            <a:r>
              <a:rPr lang="hu-HU" sz="2400" dirty="0" smtClean="0">
                <a:solidFill>
                  <a:srgbClr val="00B050"/>
                </a:solidFill>
              </a:rPr>
              <a:t> </a:t>
            </a:r>
            <a:r>
              <a:rPr lang="hu-HU" sz="2400" dirty="0" err="1" smtClean="0">
                <a:solidFill>
                  <a:srgbClr val="00B050"/>
                </a:solidFill>
              </a:rPr>
              <a:t>malleoli</a:t>
            </a:r>
            <a:r>
              <a:rPr lang="hu-HU" sz="2400" dirty="0" smtClean="0">
                <a:solidFill>
                  <a:srgbClr val="00B050"/>
                </a:solidFill>
              </a:rPr>
              <a:t> </a:t>
            </a:r>
            <a:r>
              <a:rPr lang="hu-HU" sz="2400" dirty="0" err="1" smtClean="0">
                <a:solidFill>
                  <a:srgbClr val="00B050"/>
                </a:solidFill>
              </a:rPr>
              <a:t>medialis</a:t>
            </a:r>
            <a:endParaRPr lang="hu-HU" sz="2400" dirty="0" smtClean="0">
              <a:solidFill>
                <a:srgbClr val="00B050"/>
              </a:solidFill>
            </a:endParaRPr>
          </a:p>
          <a:p>
            <a:r>
              <a:rPr lang="hu-HU" sz="2400" dirty="0" err="1" smtClean="0">
                <a:solidFill>
                  <a:srgbClr val="00B050"/>
                </a:solidFill>
              </a:rPr>
              <a:t>Regio</a:t>
            </a:r>
            <a:r>
              <a:rPr lang="hu-HU" sz="2400" dirty="0" smtClean="0">
                <a:solidFill>
                  <a:srgbClr val="00B050"/>
                </a:solidFill>
              </a:rPr>
              <a:t> </a:t>
            </a:r>
            <a:r>
              <a:rPr lang="hu-HU" sz="2400" dirty="0" err="1" smtClean="0">
                <a:solidFill>
                  <a:srgbClr val="00B050"/>
                </a:solidFill>
              </a:rPr>
              <a:t>malleoli</a:t>
            </a:r>
            <a:r>
              <a:rPr lang="hu-HU" sz="2400" dirty="0" smtClean="0">
                <a:solidFill>
                  <a:srgbClr val="00B050"/>
                </a:solidFill>
              </a:rPr>
              <a:t> </a:t>
            </a:r>
            <a:r>
              <a:rPr lang="hu-HU" sz="2400" dirty="0" err="1" smtClean="0">
                <a:solidFill>
                  <a:srgbClr val="00B050"/>
                </a:solidFill>
              </a:rPr>
              <a:t>lateralis</a:t>
            </a:r>
            <a:endParaRPr lang="hu-HU" sz="2400" dirty="0" smtClean="0">
              <a:solidFill>
                <a:srgbClr val="00B050"/>
              </a:solidFill>
            </a:endParaRPr>
          </a:p>
          <a:p>
            <a:r>
              <a:rPr lang="hu-HU" sz="2400" dirty="0" err="1" smtClean="0">
                <a:solidFill>
                  <a:srgbClr val="002060"/>
                </a:solidFill>
              </a:rPr>
              <a:t>Planta</a:t>
            </a:r>
            <a:r>
              <a:rPr lang="hu-HU" sz="2400" dirty="0" smtClean="0">
                <a:solidFill>
                  <a:srgbClr val="002060"/>
                </a:solidFill>
              </a:rPr>
              <a:t> </a:t>
            </a:r>
            <a:r>
              <a:rPr lang="hu-HU" sz="2400" dirty="0" err="1" smtClean="0">
                <a:solidFill>
                  <a:srgbClr val="002060"/>
                </a:solidFill>
              </a:rPr>
              <a:t>pedis</a:t>
            </a:r>
            <a:endParaRPr lang="hu-HU" sz="2400" dirty="0" smtClean="0">
              <a:solidFill>
                <a:srgbClr val="002060"/>
              </a:solidFill>
            </a:endParaRPr>
          </a:p>
          <a:p>
            <a:r>
              <a:rPr lang="hu-HU" sz="2400" dirty="0" err="1" smtClean="0">
                <a:solidFill>
                  <a:srgbClr val="002060"/>
                </a:solidFill>
              </a:rPr>
              <a:t>Dorsum</a:t>
            </a:r>
            <a:r>
              <a:rPr lang="hu-HU" sz="2400" dirty="0" smtClean="0">
                <a:solidFill>
                  <a:srgbClr val="002060"/>
                </a:solidFill>
              </a:rPr>
              <a:t> </a:t>
            </a:r>
            <a:r>
              <a:rPr lang="hu-HU" sz="2400" dirty="0" err="1" smtClean="0">
                <a:solidFill>
                  <a:srgbClr val="002060"/>
                </a:solidFill>
              </a:rPr>
              <a:t>pedis</a:t>
            </a:r>
            <a:endParaRPr lang="hu-HU" sz="2400" dirty="0" smtClean="0">
              <a:solidFill>
                <a:srgbClr val="002060"/>
              </a:solidFill>
            </a:endParaRPr>
          </a:p>
          <a:p>
            <a:pPr marL="285750" indent="-285750">
              <a:buBlip>
                <a:blip r:embed="rId2"/>
              </a:buBlip>
            </a:pPr>
            <a:endParaRPr lang="hu-HU" sz="2400" dirty="0">
              <a:latin typeface="Georgia" pitchFamily="18" charset="0"/>
            </a:endParaRPr>
          </a:p>
          <a:p>
            <a:endParaRPr lang="hu-HU" sz="2400" dirty="0">
              <a:latin typeface="Georgia" pitchFamily="18" charset="0"/>
            </a:endParaRPr>
          </a:p>
        </p:txBody>
      </p:sp>
      <p:sp>
        <p:nvSpPr>
          <p:cNvPr id="4" name="Dia számának helye 3"/>
          <p:cNvSpPr>
            <a:spLocks noGrp="1"/>
          </p:cNvSpPr>
          <p:nvPr>
            <p:ph type="sldNum" idx="12"/>
          </p:nvPr>
        </p:nvSpPr>
        <p:spPr>
          <a:xfrm>
            <a:off x="8474401" y="3420000"/>
            <a:ext cx="669599" cy="1723500"/>
          </a:xfrm>
        </p:spPr>
        <p:txBody>
          <a:bodyPr/>
          <a:lstStyle/>
          <a:p>
            <a:pPr lvl="0" algn="r" rtl="0">
              <a:spcBef>
                <a:spcPts val="0"/>
              </a:spcBef>
              <a:buNone/>
            </a:pPr>
            <a:fld id="{00000000-1234-1234-1234-123412341234}" type="slidenum">
              <a:rPr lang="en" sz="1000" smtClean="0">
                <a:solidFill>
                  <a:srgbClr val="0DB7C4"/>
                </a:solidFill>
                <a:latin typeface="Georgia" pitchFamily="18" charset="0"/>
              </a:rPr>
              <a:pPr lvl="0" algn="r" rtl="0">
                <a:spcBef>
                  <a:spcPts val="0"/>
                </a:spcBef>
                <a:buNone/>
              </a:pPr>
              <a:t>5</a:t>
            </a:fld>
            <a:endParaRPr lang="en" sz="1000" dirty="0">
              <a:solidFill>
                <a:srgbClr val="0DB7C4"/>
              </a:solidFill>
              <a:latin typeface="Georgia" pitchFamily="18" charset="0"/>
            </a:endParaRPr>
          </a:p>
        </p:txBody>
      </p:sp>
      <p:sp>
        <p:nvSpPr>
          <p:cNvPr id="12" name="Cím 1"/>
          <p:cNvSpPr txBox="1">
            <a:spLocks/>
          </p:cNvSpPr>
          <p:nvPr/>
        </p:nvSpPr>
        <p:spPr>
          <a:xfrm>
            <a:off x="0" y="0"/>
            <a:ext cx="8686800" cy="838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Dosis"/>
              <a:buNone/>
              <a:defRPr sz="4800" b="0" i="0" u="none" strike="noStrike" cap="none">
                <a:solidFill>
                  <a:srgbClr val="FFFFFF"/>
                </a:solidFill>
                <a:latin typeface="Dosis"/>
                <a:ea typeface="Dosis"/>
                <a:cs typeface="Dosis"/>
                <a:sym typeface="Dosis"/>
              </a:defRPr>
            </a:lvl1pPr>
            <a:lvl2pPr lvl="1" rtl="0">
              <a:spcBef>
                <a:spcPts val="0"/>
              </a:spcBef>
              <a:buClr>
                <a:srgbClr val="FFFFFF"/>
              </a:buClr>
              <a:buSzPct val="100000"/>
              <a:buFont typeface="Dosis"/>
              <a:buNone/>
              <a:defRPr sz="4800">
                <a:solidFill>
                  <a:srgbClr val="FFFFFF"/>
                </a:solidFill>
                <a:latin typeface="Dosis"/>
                <a:ea typeface="Dosis"/>
                <a:cs typeface="Dosis"/>
                <a:sym typeface="Dosis"/>
              </a:defRPr>
            </a:lvl2pPr>
            <a:lvl3pPr lvl="2" rtl="0">
              <a:spcBef>
                <a:spcPts val="0"/>
              </a:spcBef>
              <a:buClr>
                <a:srgbClr val="FFFFFF"/>
              </a:buClr>
              <a:buSzPct val="100000"/>
              <a:buFont typeface="Dosis"/>
              <a:buNone/>
              <a:defRPr sz="4800">
                <a:solidFill>
                  <a:srgbClr val="FFFFFF"/>
                </a:solidFill>
                <a:latin typeface="Dosis"/>
                <a:ea typeface="Dosis"/>
                <a:cs typeface="Dosis"/>
                <a:sym typeface="Dosis"/>
              </a:defRPr>
            </a:lvl3pPr>
            <a:lvl4pPr lvl="3" rtl="0">
              <a:spcBef>
                <a:spcPts val="0"/>
              </a:spcBef>
              <a:buClr>
                <a:srgbClr val="FFFFFF"/>
              </a:buClr>
              <a:buSzPct val="100000"/>
              <a:buFont typeface="Dosis"/>
              <a:buNone/>
              <a:defRPr sz="4800">
                <a:solidFill>
                  <a:srgbClr val="FFFFFF"/>
                </a:solidFill>
                <a:latin typeface="Dosis"/>
                <a:ea typeface="Dosis"/>
                <a:cs typeface="Dosis"/>
                <a:sym typeface="Dosis"/>
              </a:defRPr>
            </a:lvl4pPr>
            <a:lvl5pPr lvl="4" rtl="0">
              <a:spcBef>
                <a:spcPts val="0"/>
              </a:spcBef>
              <a:buClr>
                <a:srgbClr val="FFFFFF"/>
              </a:buClr>
              <a:buSzPct val="100000"/>
              <a:buFont typeface="Dosis"/>
              <a:buNone/>
              <a:defRPr sz="4800">
                <a:solidFill>
                  <a:srgbClr val="FFFFFF"/>
                </a:solidFill>
                <a:latin typeface="Dosis"/>
                <a:ea typeface="Dosis"/>
                <a:cs typeface="Dosis"/>
                <a:sym typeface="Dosis"/>
              </a:defRPr>
            </a:lvl5pPr>
            <a:lvl6pPr lvl="5" rtl="0">
              <a:spcBef>
                <a:spcPts val="0"/>
              </a:spcBef>
              <a:buClr>
                <a:srgbClr val="FFFFFF"/>
              </a:buClr>
              <a:buSzPct val="100000"/>
              <a:buFont typeface="Dosis"/>
              <a:buNone/>
              <a:defRPr sz="4800">
                <a:solidFill>
                  <a:srgbClr val="FFFFFF"/>
                </a:solidFill>
                <a:latin typeface="Dosis"/>
                <a:ea typeface="Dosis"/>
                <a:cs typeface="Dosis"/>
                <a:sym typeface="Dosis"/>
              </a:defRPr>
            </a:lvl6pPr>
            <a:lvl7pPr lvl="6" rtl="0">
              <a:spcBef>
                <a:spcPts val="0"/>
              </a:spcBef>
              <a:buClr>
                <a:srgbClr val="FFFFFF"/>
              </a:buClr>
              <a:buSzPct val="100000"/>
              <a:buFont typeface="Dosis"/>
              <a:buNone/>
              <a:defRPr sz="4800">
                <a:solidFill>
                  <a:srgbClr val="FFFFFF"/>
                </a:solidFill>
                <a:latin typeface="Dosis"/>
                <a:ea typeface="Dosis"/>
                <a:cs typeface="Dosis"/>
                <a:sym typeface="Dosis"/>
              </a:defRPr>
            </a:lvl7pPr>
            <a:lvl8pPr lvl="7" rtl="0">
              <a:spcBef>
                <a:spcPts val="0"/>
              </a:spcBef>
              <a:buClr>
                <a:srgbClr val="FFFFFF"/>
              </a:buClr>
              <a:buSzPct val="100000"/>
              <a:buFont typeface="Dosis"/>
              <a:buNone/>
              <a:defRPr sz="4800">
                <a:solidFill>
                  <a:srgbClr val="FFFFFF"/>
                </a:solidFill>
                <a:latin typeface="Dosis"/>
                <a:ea typeface="Dosis"/>
                <a:cs typeface="Dosis"/>
                <a:sym typeface="Dosis"/>
              </a:defRPr>
            </a:lvl8pPr>
            <a:lvl9pPr lvl="8" rtl="0">
              <a:spcBef>
                <a:spcPts val="0"/>
              </a:spcBef>
              <a:buClr>
                <a:srgbClr val="FFFFFF"/>
              </a:buClr>
              <a:buSzPct val="100000"/>
              <a:buFont typeface="Dosis"/>
              <a:buNone/>
              <a:defRPr sz="4800">
                <a:solidFill>
                  <a:srgbClr val="FFFFFF"/>
                </a:solidFill>
                <a:latin typeface="Dosis"/>
                <a:ea typeface="Dosis"/>
                <a:cs typeface="Dosis"/>
                <a:sym typeface="Dosis"/>
              </a:defRPr>
            </a:lvl9pPr>
          </a:lstStyle>
          <a:p>
            <a:r>
              <a:rPr lang="hu-HU" sz="4000" dirty="0" smtClean="0">
                <a:latin typeface="Georgia" pitchFamily="18" charset="0"/>
              </a:rPr>
              <a:t>Alsó végtag régiói</a:t>
            </a:r>
            <a:endParaRPr lang="hu-HU" sz="4000" dirty="0">
              <a:latin typeface="Georgia" pitchFamily="18" charset="0"/>
            </a:endParaRPr>
          </a:p>
        </p:txBody>
      </p:sp>
      <p:pic>
        <p:nvPicPr>
          <p:cNvPr id="23554" name="Picture 2" descr="KÃ©ptalÃ¡lat a kÃ¶vetkezÅre: âearth gifâ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14810" y="0"/>
            <a:ext cx="4929190" cy="51435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284116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z="2800" dirty="0" err="1" smtClean="0">
                <a:solidFill>
                  <a:srgbClr val="00B050"/>
                </a:solidFill>
                <a:latin typeface="Georgia" pitchFamily="18" charset="0"/>
              </a:rPr>
              <a:t>Regio</a:t>
            </a:r>
            <a:r>
              <a:rPr lang="hu-HU" sz="2800" dirty="0" smtClean="0">
                <a:solidFill>
                  <a:srgbClr val="00B050"/>
                </a:solidFill>
                <a:latin typeface="Georgia" pitchFamily="18" charset="0"/>
              </a:rPr>
              <a:t> </a:t>
            </a:r>
            <a:r>
              <a:rPr lang="hu-HU" sz="2800" dirty="0" err="1" smtClean="0">
                <a:solidFill>
                  <a:srgbClr val="00B050"/>
                </a:solidFill>
                <a:latin typeface="Georgia" pitchFamily="18" charset="0"/>
              </a:rPr>
              <a:t>glutea</a:t>
            </a:r>
            <a:endParaRPr lang="hu-HU" sz="2800" dirty="0">
              <a:solidFill>
                <a:srgbClr val="00B050"/>
              </a:solidFill>
              <a:latin typeface="Georgia" pitchFamily="18" charset="0"/>
            </a:endParaRPr>
          </a:p>
        </p:txBody>
      </p:sp>
      <p:sp>
        <p:nvSpPr>
          <p:cNvPr id="3" name="Dia számának helye 2"/>
          <p:cNvSpPr>
            <a:spLocks noGrp="1"/>
          </p:cNvSpPr>
          <p:nvPr>
            <p:ph type="sldNum" idx="12"/>
          </p:nvPr>
        </p:nvSpPr>
        <p:spPr>
          <a:xfrm>
            <a:off x="8474401" y="4003501"/>
            <a:ext cx="669599" cy="1139999"/>
          </a:xfrm>
        </p:spPr>
        <p:txBody>
          <a:bodyPr/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mtClean="0"/>
              <a:pPr lvl="0" algn="r">
                <a:spcBef>
                  <a:spcPts val="0"/>
                </a:spcBef>
                <a:buNone/>
              </a:pPr>
              <a:t>6</a:t>
            </a:fld>
            <a:endParaRPr lang="en" dirty="0"/>
          </a:p>
        </p:txBody>
      </p:sp>
      <p:sp>
        <p:nvSpPr>
          <p:cNvPr id="5" name="Szövegdoboz 4"/>
          <p:cNvSpPr txBox="1"/>
          <p:nvPr/>
        </p:nvSpPr>
        <p:spPr>
          <a:xfrm>
            <a:off x="0" y="1071552"/>
            <a:ext cx="4071934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hu-HU" sz="2000" dirty="0" smtClean="0">
                <a:latin typeface="Georgia" pitchFamily="18" charset="0"/>
              </a:rPr>
              <a:t>Határok: </a:t>
            </a:r>
            <a:r>
              <a:rPr lang="hu-HU" sz="2000" dirty="0" err="1" smtClean="0">
                <a:latin typeface="Georgia" pitchFamily="18" charset="0"/>
              </a:rPr>
              <a:t>sulcus</a:t>
            </a:r>
            <a:r>
              <a:rPr lang="hu-HU" sz="2000" dirty="0" smtClean="0">
                <a:latin typeface="Georgia" pitchFamily="18" charset="0"/>
              </a:rPr>
              <a:t> </a:t>
            </a:r>
            <a:r>
              <a:rPr lang="hu-HU" sz="2000" dirty="0" err="1" smtClean="0">
                <a:latin typeface="Georgia" pitchFamily="18" charset="0"/>
              </a:rPr>
              <a:t>gluteus</a:t>
            </a:r>
            <a:r>
              <a:rPr lang="hu-HU" sz="2000" dirty="0" smtClean="0">
                <a:latin typeface="Georgia" pitchFamily="18" charset="0"/>
              </a:rPr>
              <a:t>, </a:t>
            </a:r>
            <a:r>
              <a:rPr lang="hu-HU" sz="2000" dirty="0" err="1" smtClean="0">
                <a:latin typeface="Georgia" pitchFamily="18" charset="0"/>
              </a:rPr>
              <a:t>crista</a:t>
            </a:r>
            <a:r>
              <a:rPr lang="hu-HU" sz="2000" dirty="0" smtClean="0">
                <a:latin typeface="Georgia" pitchFamily="18" charset="0"/>
              </a:rPr>
              <a:t> </a:t>
            </a:r>
            <a:r>
              <a:rPr lang="hu-HU" sz="2000" dirty="0" err="1" smtClean="0">
                <a:latin typeface="Georgia" pitchFamily="18" charset="0"/>
              </a:rPr>
              <a:t>sacralis</a:t>
            </a:r>
            <a:r>
              <a:rPr lang="hu-HU" sz="2000" dirty="0" smtClean="0">
                <a:latin typeface="Georgia" pitchFamily="18" charset="0"/>
              </a:rPr>
              <a:t> </a:t>
            </a:r>
            <a:r>
              <a:rPr lang="hu-HU" sz="2000" dirty="0" err="1" smtClean="0">
                <a:latin typeface="Georgia" pitchFamily="18" charset="0"/>
              </a:rPr>
              <a:t>lateralis</a:t>
            </a:r>
            <a:r>
              <a:rPr lang="hu-HU" sz="2000" dirty="0" smtClean="0">
                <a:latin typeface="Georgia" pitchFamily="18" charset="0"/>
              </a:rPr>
              <a:t>, </a:t>
            </a:r>
            <a:r>
              <a:rPr lang="hu-HU" sz="2000" dirty="0" err="1" smtClean="0">
                <a:latin typeface="Georgia" pitchFamily="18" charset="0"/>
              </a:rPr>
              <a:t>spina</a:t>
            </a:r>
            <a:r>
              <a:rPr lang="hu-HU" sz="2000" dirty="0" smtClean="0">
                <a:latin typeface="Georgia" pitchFamily="18" charset="0"/>
              </a:rPr>
              <a:t> </a:t>
            </a:r>
            <a:r>
              <a:rPr lang="hu-HU" sz="2000" dirty="0" err="1" smtClean="0">
                <a:latin typeface="Georgia" pitchFamily="18" charset="0"/>
              </a:rPr>
              <a:t>iliaca</a:t>
            </a:r>
            <a:r>
              <a:rPr lang="hu-HU" sz="2000" dirty="0" smtClean="0">
                <a:latin typeface="Georgia" pitchFamily="18" charset="0"/>
              </a:rPr>
              <a:t> </a:t>
            </a:r>
            <a:r>
              <a:rPr lang="hu-HU" sz="2000" dirty="0" err="1" smtClean="0">
                <a:latin typeface="Georgia" pitchFamily="18" charset="0"/>
              </a:rPr>
              <a:t>anterior</a:t>
            </a:r>
            <a:r>
              <a:rPr lang="hu-HU" sz="2000" dirty="0" smtClean="0">
                <a:latin typeface="Georgia" pitchFamily="18" charset="0"/>
              </a:rPr>
              <a:t> </a:t>
            </a:r>
            <a:r>
              <a:rPr lang="hu-HU" sz="2000" dirty="0" err="1" smtClean="0">
                <a:latin typeface="Georgia" pitchFamily="18" charset="0"/>
              </a:rPr>
              <a:t>superior</a:t>
            </a:r>
            <a:r>
              <a:rPr lang="hu-HU" sz="2000" dirty="0" smtClean="0">
                <a:latin typeface="Georgia" pitchFamily="18" charset="0"/>
              </a:rPr>
              <a:t>, </a:t>
            </a:r>
            <a:r>
              <a:rPr lang="hu-HU" sz="2000" dirty="0" err="1" smtClean="0">
                <a:latin typeface="Georgia" pitchFamily="18" charset="0"/>
              </a:rPr>
              <a:t>crista</a:t>
            </a:r>
            <a:r>
              <a:rPr lang="hu-HU" sz="2000" dirty="0" smtClean="0">
                <a:latin typeface="Georgia" pitchFamily="18" charset="0"/>
              </a:rPr>
              <a:t> </a:t>
            </a:r>
            <a:r>
              <a:rPr lang="hu-HU" sz="2000" dirty="0" err="1" smtClean="0">
                <a:latin typeface="Georgia" pitchFamily="18" charset="0"/>
              </a:rPr>
              <a:t>iliaca</a:t>
            </a:r>
            <a:endParaRPr lang="hu-HU" sz="2000" dirty="0" smtClean="0">
              <a:latin typeface="Georgia" pitchFamily="18" charset="0"/>
            </a:endParaRPr>
          </a:p>
          <a:p>
            <a:endParaRPr lang="hu-HU" sz="2000" dirty="0" smtClean="0">
              <a:latin typeface="Georgia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hu-HU" sz="2000" dirty="0" smtClean="0">
                <a:latin typeface="Georgia" pitchFamily="18" charset="0"/>
              </a:rPr>
              <a:t>Izmok csoportjai és rétegei: külső és belső csípőizmok</a:t>
            </a:r>
          </a:p>
          <a:p>
            <a:pPr>
              <a:buFont typeface="Wingdings" pitchFamily="2" charset="2"/>
              <a:buChar char="Ø"/>
            </a:pPr>
            <a:endParaRPr lang="hu-HU" sz="2000" dirty="0" smtClean="0">
              <a:latin typeface="Georgia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hu-HU" sz="2000" dirty="0" smtClean="0">
                <a:latin typeface="Georgia" pitchFamily="18" charset="0"/>
              </a:rPr>
              <a:t>Erek, idegek: </a:t>
            </a:r>
            <a:r>
              <a:rPr lang="hu-HU" sz="2000" dirty="0" err="1" smtClean="0">
                <a:latin typeface="Georgia" pitchFamily="18" charset="0"/>
              </a:rPr>
              <a:t>hiatus</a:t>
            </a:r>
            <a:r>
              <a:rPr lang="hu-HU" sz="2000" dirty="0" smtClean="0">
                <a:latin typeface="Georgia" pitchFamily="18" charset="0"/>
              </a:rPr>
              <a:t> </a:t>
            </a:r>
            <a:r>
              <a:rPr lang="hu-HU" sz="2000" dirty="0" err="1" smtClean="0">
                <a:latin typeface="Georgia" pitchFamily="18" charset="0"/>
              </a:rPr>
              <a:t>supra</a:t>
            </a:r>
            <a:r>
              <a:rPr lang="hu-HU" sz="2000" dirty="0" smtClean="0">
                <a:latin typeface="Georgia" pitchFamily="18" charset="0"/>
              </a:rPr>
              <a:t>/</a:t>
            </a:r>
            <a:r>
              <a:rPr lang="hu-HU" sz="2000" dirty="0" err="1" smtClean="0">
                <a:latin typeface="Georgia" pitchFamily="18" charset="0"/>
              </a:rPr>
              <a:t>infrapiriformis</a:t>
            </a:r>
            <a:r>
              <a:rPr lang="hu-HU" sz="2000" dirty="0" smtClean="0">
                <a:latin typeface="Georgia" pitchFamily="18" charset="0"/>
              </a:rPr>
              <a:t>, </a:t>
            </a:r>
            <a:r>
              <a:rPr lang="hu-HU" sz="2000" dirty="0" err="1" smtClean="0">
                <a:latin typeface="Georgia" pitchFamily="18" charset="0"/>
              </a:rPr>
              <a:t>foramen</a:t>
            </a:r>
            <a:r>
              <a:rPr lang="hu-HU" sz="2000" dirty="0" smtClean="0">
                <a:latin typeface="Georgia" pitchFamily="18" charset="0"/>
              </a:rPr>
              <a:t> </a:t>
            </a:r>
            <a:r>
              <a:rPr lang="hu-HU" sz="2000" dirty="0" err="1" smtClean="0">
                <a:latin typeface="Georgia" pitchFamily="18" charset="0"/>
              </a:rPr>
              <a:t>ischiadicum</a:t>
            </a:r>
            <a:r>
              <a:rPr lang="hu-HU" sz="2000" dirty="0" smtClean="0">
                <a:latin typeface="Georgia" pitchFamily="18" charset="0"/>
              </a:rPr>
              <a:t> </a:t>
            </a:r>
            <a:r>
              <a:rPr lang="hu-HU" sz="2000" dirty="0" err="1" smtClean="0">
                <a:latin typeface="Georgia" pitchFamily="18" charset="0"/>
              </a:rPr>
              <a:t>minus</a:t>
            </a:r>
            <a:endParaRPr lang="hu-HU" sz="2000" dirty="0" smtClean="0">
              <a:latin typeface="Georgia" pitchFamily="18" charset="0"/>
            </a:endParaRPr>
          </a:p>
          <a:p>
            <a:endParaRPr lang="hu-HU" sz="2000" dirty="0" smtClean="0">
              <a:latin typeface="Georgia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hu-HU" sz="2000" dirty="0" smtClean="0">
                <a:latin typeface="Georgia" pitchFamily="18" charset="0"/>
              </a:rPr>
              <a:t>Klinikai vonatkozások: </a:t>
            </a:r>
            <a:r>
              <a:rPr lang="hu-HU" sz="2000" dirty="0" err="1" smtClean="0">
                <a:latin typeface="Georgia" pitchFamily="18" charset="0"/>
              </a:rPr>
              <a:t>im</a:t>
            </a:r>
            <a:r>
              <a:rPr lang="hu-HU" sz="2000" dirty="0" smtClean="0">
                <a:latin typeface="Georgia" pitchFamily="18" charset="0"/>
              </a:rPr>
              <a:t>. Injekció, </a:t>
            </a:r>
            <a:r>
              <a:rPr lang="hu-HU" sz="2000" dirty="0" err="1" smtClean="0">
                <a:latin typeface="Georgia" pitchFamily="18" charset="0"/>
              </a:rPr>
              <a:t>Trendelenburg-jel</a:t>
            </a:r>
            <a:endParaRPr lang="hu-HU" sz="2000" dirty="0" smtClean="0">
              <a:latin typeface="Georgia" pitchFamily="18" charset="0"/>
            </a:endParaRPr>
          </a:p>
          <a:p>
            <a:endParaRPr lang="hu-HU" sz="2000" dirty="0">
              <a:latin typeface="Georgia" pitchFamily="18" charset="0"/>
            </a:endParaRPr>
          </a:p>
        </p:txBody>
      </p:sp>
      <p:pic>
        <p:nvPicPr>
          <p:cNvPr id="45058" name="Picture 2" descr="KÃ©ptalÃ¡lat a kÃ¶vetkezÅre: âregio gluteaâ"/>
          <p:cNvPicPr>
            <a:picLocks noChangeAspect="1" noChangeArrowheads="1"/>
          </p:cNvPicPr>
          <p:nvPr/>
        </p:nvPicPr>
        <p:blipFill>
          <a:blip r:embed="rId2"/>
          <a:srcRect t="13836"/>
          <a:stretch>
            <a:fillRect/>
          </a:stretch>
        </p:blipFill>
        <p:spPr bwMode="auto">
          <a:xfrm>
            <a:off x="4058945" y="0"/>
            <a:ext cx="5085055" cy="5143500"/>
          </a:xfrm>
          <a:prstGeom prst="rect">
            <a:avLst/>
          </a:prstGeom>
          <a:noFill/>
        </p:spPr>
      </p:pic>
      <p:pic>
        <p:nvPicPr>
          <p:cNvPr id="45060" name="Picture 4" descr="KÃ©ptalÃ¡lat a kÃ¶vetkezÅre: âintramuscular gluteal injectionâ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71934" y="428610"/>
            <a:ext cx="5072066" cy="4126819"/>
          </a:xfrm>
          <a:prstGeom prst="rect">
            <a:avLst/>
          </a:prstGeom>
          <a:noFill/>
        </p:spPr>
      </p:pic>
      <p:pic>
        <p:nvPicPr>
          <p:cNvPr id="45062" name="Picture 6" descr="KÃ©ptalÃ¡lat a kÃ¶vetkezÅre: âtrendelenburg signâ"/>
          <p:cNvPicPr>
            <a:picLocks noChangeAspect="1" noChangeArrowheads="1"/>
          </p:cNvPicPr>
          <p:nvPr/>
        </p:nvPicPr>
        <p:blipFill>
          <a:blip r:embed="rId4"/>
          <a:srcRect l="17188" r="17187"/>
          <a:stretch>
            <a:fillRect/>
          </a:stretch>
        </p:blipFill>
        <p:spPr bwMode="auto">
          <a:xfrm>
            <a:off x="4429124" y="0"/>
            <a:ext cx="4500595" cy="51435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45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2" dur="500"/>
                                        <p:tgtEl>
                                          <p:spTgt spid="450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z="2800" dirty="0" err="1" smtClean="0">
                <a:solidFill>
                  <a:srgbClr val="00B050"/>
                </a:solidFill>
                <a:latin typeface="Georgia" pitchFamily="18" charset="0"/>
              </a:rPr>
              <a:t>Regio</a:t>
            </a:r>
            <a:r>
              <a:rPr lang="hu-HU" sz="2800" dirty="0" smtClean="0">
                <a:solidFill>
                  <a:srgbClr val="00B050"/>
                </a:solidFill>
                <a:latin typeface="Georgia" pitchFamily="18" charset="0"/>
              </a:rPr>
              <a:t> </a:t>
            </a:r>
            <a:r>
              <a:rPr lang="hu-HU" sz="2800" dirty="0" err="1" smtClean="0">
                <a:solidFill>
                  <a:srgbClr val="00B050"/>
                </a:solidFill>
                <a:latin typeface="Georgia" pitchFamily="18" charset="0"/>
              </a:rPr>
              <a:t>subinguinalis</a:t>
            </a:r>
            <a:endParaRPr lang="hu-HU" sz="2800" dirty="0">
              <a:solidFill>
                <a:srgbClr val="00B050"/>
              </a:solidFill>
              <a:latin typeface="Georgia" pitchFamily="18" charset="0"/>
            </a:endParaRPr>
          </a:p>
        </p:txBody>
      </p:sp>
      <p:sp>
        <p:nvSpPr>
          <p:cNvPr id="3" name="Dia számának helye 2"/>
          <p:cNvSpPr>
            <a:spLocks noGrp="1"/>
          </p:cNvSpPr>
          <p:nvPr>
            <p:ph type="sldNum" idx="12"/>
          </p:nvPr>
        </p:nvSpPr>
        <p:spPr>
          <a:xfrm>
            <a:off x="8474401" y="4003501"/>
            <a:ext cx="669599" cy="1139999"/>
          </a:xfrm>
        </p:spPr>
        <p:txBody>
          <a:bodyPr/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mtClean="0"/>
              <a:pPr lvl="0" algn="r">
                <a:spcBef>
                  <a:spcPts val="0"/>
                </a:spcBef>
                <a:buNone/>
              </a:pPr>
              <a:t>7</a:t>
            </a:fld>
            <a:endParaRPr lang="en" dirty="0"/>
          </a:p>
        </p:txBody>
      </p:sp>
      <p:sp>
        <p:nvSpPr>
          <p:cNvPr id="5" name="Szövegdoboz 4"/>
          <p:cNvSpPr txBox="1"/>
          <p:nvPr/>
        </p:nvSpPr>
        <p:spPr>
          <a:xfrm>
            <a:off x="0" y="1071552"/>
            <a:ext cx="4643438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hu-HU" sz="2000" dirty="0" smtClean="0">
                <a:latin typeface="Georgia" pitchFamily="18" charset="0"/>
              </a:rPr>
              <a:t>Határok: </a:t>
            </a:r>
            <a:r>
              <a:rPr lang="hu-HU" sz="2000" dirty="0" err="1" smtClean="0">
                <a:latin typeface="Georgia" pitchFamily="18" charset="0"/>
              </a:rPr>
              <a:t>sulcus</a:t>
            </a:r>
            <a:r>
              <a:rPr lang="hu-HU" sz="2000" dirty="0" smtClean="0">
                <a:latin typeface="Georgia" pitchFamily="18" charset="0"/>
              </a:rPr>
              <a:t> </a:t>
            </a:r>
            <a:r>
              <a:rPr lang="hu-HU" sz="2000" dirty="0" err="1" smtClean="0">
                <a:latin typeface="Georgia" pitchFamily="18" charset="0"/>
              </a:rPr>
              <a:t>gluteus</a:t>
            </a:r>
            <a:r>
              <a:rPr lang="hu-HU" sz="2000" dirty="0" smtClean="0">
                <a:latin typeface="Georgia" pitchFamily="18" charset="0"/>
              </a:rPr>
              <a:t>, </a:t>
            </a:r>
            <a:r>
              <a:rPr lang="hu-HU" sz="2000" dirty="0" err="1" smtClean="0">
                <a:latin typeface="Georgia" pitchFamily="18" charset="0"/>
              </a:rPr>
              <a:t>ligamentum</a:t>
            </a:r>
            <a:r>
              <a:rPr lang="hu-HU" sz="2000" dirty="0" smtClean="0">
                <a:latin typeface="Georgia" pitchFamily="18" charset="0"/>
              </a:rPr>
              <a:t> </a:t>
            </a:r>
            <a:r>
              <a:rPr lang="hu-HU" sz="2000" dirty="0" err="1" smtClean="0">
                <a:latin typeface="Georgia" pitchFamily="18" charset="0"/>
              </a:rPr>
              <a:t>inguinale</a:t>
            </a:r>
            <a:r>
              <a:rPr lang="hu-HU" sz="2000" dirty="0" smtClean="0">
                <a:latin typeface="Georgia" pitchFamily="18" charset="0"/>
              </a:rPr>
              <a:t>, </a:t>
            </a:r>
            <a:r>
              <a:rPr lang="hu-HU" sz="2000" dirty="0" err="1" smtClean="0">
                <a:latin typeface="Georgia" pitchFamily="18" charset="0"/>
              </a:rPr>
              <a:t>spina</a:t>
            </a:r>
            <a:r>
              <a:rPr lang="hu-HU" sz="2000" dirty="0" smtClean="0">
                <a:latin typeface="Georgia" pitchFamily="18" charset="0"/>
              </a:rPr>
              <a:t> </a:t>
            </a:r>
            <a:r>
              <a:rPr lang="hu-HU" sz="2000" dirty="0" err="1" smtClean="0">
                <a:latin typeface="Georgia" pitchFamily="18" charset="0"/>
              </a:rPr>
              <a:t>iliaca</a:t>
            </a:r>
            <a:r>
              <a:rPr lang="hu-HU" sz="2000" dirty="0" smtClean="0">
                <a:latin typeface="Georgia" pitchFamily="18" charset="0"/>
              </a:rPr>
              <a:t> </a:t>
            </a:r>
            <a:r>
              <a:rPr lang="hu-HU" sz="2000" dirty="0" err="1" smtClean="0">
                <a:latin typeface="Georgia" pitchFamily="18" charset="0"/>
              </a:rPr>
              <a:t>anterior</a:t>
            </a:r>
            <a:r>
              <a:rPr lang="hu-HU" sz="2000" dirty="0" smtClean="0">
                <a:latin typeface="Georgia" pitchFamily="18" charset="0"/>
              </a:rPr>
              <a:t> </a:t>
            </a:r>
            <a:r>
              <a:rPr lang="hu-HU" sz="2000" dirty="0" err="1" smtClean="0">
                <a:latin typeface="Georgia" pitchFamily="18" charset="0"/>
              </a:rPr>
              <a:t>superior</a:t>
            </a:r>
            <a:r>
              <a:rPr lang="hu-HU" sz="2000" dirty="0" smtClean="0">
                <a:latin typeface="Georgia" pitchFamily="18" charset="0"/>
              </a:rPr>
              <a:t>, comb </a:t>
            </a:r>
            <a:r>
              <a:rPr lang="hu-HU" sz="2000" dirty="0" err="1" smtClean="0">
                <a:latin typeface="Georgia" pitchFamily="18" charset="0"/>
              </a:rPr>
              <a:t>medialis</a:t>
            </a:r>
            <a:r>
              <a:rPr lang="hu-HU" sz="2000" dirty="0" smtClean="0">
                <a:latin typeface="Georgia" pitchFamily="18" charset="0"/>
              </a:rPr>
              <a:t> széle</a:t>
            </a:r>
          </a:p>
          <a:p>
            <a:endParaRPr lang="hu-HU" sz="2000" dirty="0" smtClean="0">
              <a:latin typeface="Georgia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hu-HU" sz="2000" dirty="0" smtClean="0">
                <a:latin typeface="Georgia" pitchFamily="18" charset="0"/>
              </a:rPr>
              <a:t>Izmok csoportjai és rétegei: csípő </a:t>
            </a:r>
            <a:r>
              <a:rPr lang="hu-HU" sz="2000" dirty="0" err="1" smtClean="0">
                <a:latin typeface="Georgia" pitchFamily="18" charset="0"/>
              </a:rPr>
              <a:t>adduktorok</a:t>
            </a:r>
            <a:r>
              <a:rPr lang="hu-HU" sz="2000" dirty="0" smtClean="0">
                <a:latin typeface="Georgia" pitchFamily="18" charset="0"/>
              </a:rPr>
              <a:t>+ térd </a:t>
            </a:r>
            <a:r>
              <a:rPr lang="hu-HU" sz="2000" dirty="0" err="1" smtClean="0">
                <a:latin typeface="Georgia" pitchFamily="18" charset="0"/>
              </a:rPr>
              <a:t>extensorok</a:t>
            </a:r>
            <a:endParaRPr lang="hu-HU" sz="2000" dirty="0" smtClean="0">
              <a:latin typeface="Georgia" pitchFamily="18" charset="0"/>
            </a:endParaRPr>
          </a:p>
          <a:p>
            <a:pPr>
              <a:buFont typeface="Wingdings" pitchFamily="2" charset="2"/>
              <a:buChar char="Ø"/>
            </a:pPr>
            <a:endParaRPr lang="hu-HU" sz="2000" dirty="0" smtClean="0">
              <a:latin typeface="Georgia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hu-HU" sz="2000" dirty="0" smtClean="0">
                <a:latin typeface="Georgia" pitchFamily="18" charset="0"/>
              </a:rPr>
              <a:t>Erek, idegek: fossa </a:t>
            </a:r>
            <a:r>
              <a:rPr lang="hu-HU" sz="2000" dirty="0" err="1" smtClean="0">
                <a:latin typeface="Georgia" pitchFamily="18" charset="0"/>
              </a:rPr>
              <a:t>iliopectinea</a:t>
            </a:r>
            <a:r>
              <a:rPr lang="hu-HU" sz="2000" dirty="0" smtClean="0">
                <a:latin typeface="Georgia" pitchFamily="18" charset="0"/>
              </a:rPr>
              <a:t>, </a:t>
            </a:r>
            <a:r>
              <a:rPr lang="hu-HU" sz="2000" dirty="0" err="1" smtClean="0">
                <a:latin typeface="Georgia" pitchFamily="18" charset="0"/>
              </a:rPr>
              <a:t>hiatus</a:t>
            </a:r>
            <a:r>
              <a:rPr lang="hu-HU" sz="2000" dirty="0" smtClean="0">
                <a:latin typeface="Georgia" pitchFamily="18" charset="0"/>
              </a:rPr>
              <a:t> </a:t>
            </a:r>
            <a:r>
              <a:rPr lang="hu-HU" sz="2000" dirty="0" err="1" smtClean="0">
                <a:latin typeface="Georgia" pitchFamily="18" charset="0"/>
              </a:rPr>
              <a:t>subinguinalis</a:t>
            </a:r>
            <a:r>
              <a:rPr lang="hu-HU" sz="2000" dirty="0" smtClean="0">
                <a:latin typeface="Georgia" pitchFamily="18" charset="0"/>
              </a:rPr>
              <a:t>, </a:t>
            </a:r>
            <a:r>
              <a:rPr lang="hu-HU" sz="2000" dirty="0" err="1" smtClean="0">
                <a:latin typeface="Georgia" pitchFamily="18" charset="0"/>
              </a:rPr>
              <a:t>hiatus</a:t>
            </a:r>
            <a:r>
              <a:rPr lang="hu-HU" sz="2000" dirty="0" smtClean="0">
                <a:latin typeface="Georgia" pitchFamily="18" charset="0"/>
              </a:rPr>
              <a:t> </a:t>
            </a:r>
            <a:r>
              <a:rPr lang="hu-HU" sz="2000" dirty="0" err="1" smtClean="0">
                <a:latin typeface="Georgia" pitchFamily="18" charset="0"/>
              </a:rPr>
              <a:t>saphenus</a:t>
            </a:r>
            <a:endParaRPr lang="hu-HU" sz="2000" dirty="0" smtClean="0">
              <a:latin typeface="Georgia" pitchFamily="18" charset="0"/>
            </a:endParaRPr>
          </a:p>
          <a:p>
            <a:endParaRPr lang="hu-HU" sz="2000" dirty="0" smtClean="0">
              <a:latin typeface="Georgia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hu-HU" sz="2000" dirty="0" smtClean="0">
                <a:latin typeface="Georgia" pitchFamily="18" charset="0"/>
              </a:rPr>
              <a:t>Klinikai vonatkozások: </a:t>
            </a:r>
            <a:r>
              <a:rPr lang="hu-HU" sz="2000" dirty="0" err="1" smtClean="0">
                <a:latin typeface="Georgia" pitchFamily="18" charset="0"/>
              </a:rPr>
              <a:t>érkatéter</a:t>
            </a:r>
            <a:r>
              <a:rPr lang="hu-HU" sz="2000" dirty="0" smtClean="0">
                <a:latin typeface="Georgia" pitchFamily="18" charset="0"/>
              </a:rPr>
              <a:t>, </a:t>
            </a:r>
            <a:r>
              <a:rPr lang="hu-HU" sz="2000" dirty="0" err="1" smtClean="0">
                <a:latin typeface="Georgia" pitchFamily="18" charset="0"/>
              </a:rPr>
              <a:t>hernia</a:t>
            </a:r>
            <a:r>
              <a:rPr lang="hu-HU" sz="2000" dirty="0" smtClean="0">
                <a:latin typeface="Georgia" pitchFamily="18" charset="0"/>
              </a:rPr>
              <a:t> </a:t>
            </a:r>
            <a:r>
              <a:rPr lang="hu-HU" sz="2000" dirty="0" err="1" smtClean="0">
                <a:latin typeface="Georgia" pitchFamily="18" charset="0"/>
              </a:rPr>
              <a:t>femoralis</a:t>
            </a:r>
            <a:r>
              <a:rPr lang="hu-HU" sz="2000" dirty="0" smtClean="0">
                <a:latin typeface="Georgia" pitchFamily="18" charset="0"/>
              </a:rPr>
              <a:t>, </a:t>
            </a:r>
            <a:r>
              <a:rPr lang="hu-HU" sz="2000" dirty="0" err="1" smtClean="0">
                <a:latin typeface="Georgia" pitchFamily="18" charset="0"/>
              </a:rPr>
              <a:t>meralgia</a:t>
            </a:r>
            <a:r>
              <a:rPr lang="hu-HU" sz="2000" dirty="0" smtClean="0">
                <a:latin typeface="Georgia" pitchFamily="18" charset="0"/>
              </a:rPr>
              <a:t> </a:t>
            </a:r>
            <a:r>
              <a:rPr lang="hu-HU" sz="2000" dirty="0" err="1" smtClean="0">
                <a:latin typeface="Georgia" pitchFamily="18" charset="0"/>
              </a:rPr>
              <a:t>paresthetica</a:t>
            </a:r>
            <a:endParaRPr lang="hu-HU" sz="2000" dirty="0" smtClean="0">
              <a:latin typeface="Georgia" pitchFamily="18" charset="0"/>
            </a:endParaRPr>
          </a:p>
          <a:p>
            <a:endParaRPr lang="hu-HU" sz="2000" dirty="0">
              <a:latin typeface="Georgia" pitchFamily="18" charset="0"/>
            </a:endParaRPr>
          </a:p>
        </p:txBody>
      </p:sp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2"/>
          <a:srcRect l="22916" t="25149" r="27084" b="26679"/>
          <a:stretch>
            <a:fillRect/>
          </a:stretch>
        </p:blipFill>
        <p:spPr bwMode="auto">
          <a:xfrm>
            <a:off x="4659925" y="0"/>
            <a:ext cx="4484075" cy="24288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6086" name="Picture 6" descr="KÃ©ptalÃ¡lat a kÃ¶vetkezÅre: âfossa iliopectineaâ"/>
          <p:cNvPicPr>
            <a:picLocks noChangeAspect="1" noChangeArrowheads="1"/>
          </p:cNvPicPr>
          <p:nvPr/>
        </p:nvPicPr>
        <p:blipFill>
          <a:blip r:embed="rId3"/>
          <a:srcRect t="15690" r="51058" b="325"/>
          <a:stretch>
            <a:fillRect/>
          </a:stretch>
        </p:blipFill>
        <p:spPr bwMode="auto">
          <a:xfrm>
            <a:off x="4643438" y="2477208"/>
            <a:ext cx="2071702" cy="2666292"/>
          </a:xfrm>
          <a:prstGeom prst="rect">
            <a:avLst/>
          </a:prstGeom>
          <a:noFill/>
        </p:spPr>
      </p:pic>
      <p:pic>
        <p:nvPicPr>
          <p:cNvPr id="46088" name="Picture 8" descr="KÃ©ptalÃ¡lat a kÃ¶vetkezÅre: âhiatus saphenusâ"/>
          <p:cNvPicPr>
            <a:picLocks noChangeAspect="1" noChangeArrowheads="1"/>
          </p:cNvPicPr>
          <p:nvPr/>
        </p:nvPicPr>
        <p:blipFill>
          <a:blip r:embed="rId4"/>
          <a:srcRect r="64602"/>
          <a:stretch>
            <a:fillRect/>
          </a:stretch>
        </p:blipFill>
        <p:spPr bwMode="auto">
          <a:xfrm>
            <a:off x="6786578" y="2428874"/>
            <a:ext cx="2357422" cy="2714626"/>
          </a:xfrm>
          <a:prstGeom prst="rect">
            <a:avLst/>
          </a:prstGeom>
          <a:noFill/>
        </p:spPr>
      </p:pic>
      <p:pic>
        <p:nvPicPr>
          <p:cNvPr id="46090" name="Picture 10" descr="KÃ©ptalÃ¡lat a kÃ¶vetkezÅre: âfemoral artery catheterizationâ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72000" y="0"/>
            <a:ext cx="4572000" cy="5143500"/>
          </a:xfrm>
          <a:prstGeom prst="rect">
            <a:avLst/>
          </a:prstGeom>
          <a:noFill/>
        </p:spPr>
      </p:pic>
      <p:pic>
        <p:nvPicPr>
          <p:cNvPr id="46092" name="Picture 12" descr="KÃ©ptalÃ¡lat a kÃ¶vetkezÅre: âmeralgia paraestheticaâ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572000" y="0"/>
            <a:ext cx="4572000" cy="5143500"/>
          </a:xfrm>
          <a:prstGeom prst="rect">
            <a:avLst/>
          </a:prstGeom>
          <a:noFill/>
        </p:spPr>
      </p:pic>
      <p:pic>
        <p:nvPicPr>
          <p:cNvPr id="14" name="Kép 1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572000" y="0"/>
            <a:ext cx="4572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460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2" dur="500"/>
                                        <p:tgtEl>
                                          <p:spTgt spid="460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z="2800" dirty="0" err="1" smtClean="0">
                <a:solidFill>
                  <a:srgbClr val="00B050"/>
                </a:solidFill>
                <a:latin typeface="Georgia" pitchFamily="18" charset="0"/>
              </a:rPr>
              <a:t>Regio</a:t>
            </a:r>
            <a:r>
              <a:rPr lang="hu-HU" sz="2800" dirty="0" smtClean="0">
                <a:solidFill>
                  <a:srgbClr val="00B050"/>
                </a:solidFill>
                <a:latin typeface="Georgia" pitchFamily="18" charset="0"/>
              </a:rPr>
              <a:t> </a:t>
            </a:r>
            <a:r>
              <a:rPr lang="hu-HU" sz="2800" dirty="0" err="1" smtClean="0">
                <a:solidFill>
                  <a:srgbClr val="00B050"/>
                </a:solidFill>
                <a:latin typeface="Georgia" pitchFamily="18" charset="0"/>
              </a:rPr>
              <a:t>femoris</a:t>
            </a:r>
            <a:r>
              <a:rPr lang="hu-HU" sz="2800" dirty="0" smtClean="0">
                <a:solidFill>
                  <a:srgbClr val="00B050"/>
                </a:solidFill>
                <a:latin typeface="Georgia" pitchFamily="18" charset="0"/>
              </a:rPr>
              <a:t> </a:t>
            </a:r>
            <a:r>
              <a:rPr lang="hu-HU" sz="2800" dirty="0" err="1" smtClean="0">
                <a:solidFill>
                  <a:srgbClr val="00B050"/>
                </a:solidFill>
                <a:latin typeface="Georgia" pitchFamily="18" charset="0"/>
              </a:rPr>
              <a:t>anterior</a:t>
            </a:r>
            <a:endParaRPr lang="hu-HU" sz="2800" dirty="0">
              <a:solidFill>
                <a:srgbClr val="00B050"/>
              </a:solidFill>
              <a:latin typeface="Georgia" pitchFamily="18" charset="0"/>
            </a:endParaRPr>
          </a:p>
        </p:txBody>
      </p:sp>
      <p:sp>
        <p:nvSpPr>
          <p:cNvPr id="3" name="Dia számának helye 2"/>
          <p:cNvSpPr>
            <a:spLocks noGrp="1"/>
          </p:cNvSpPr>
          <p:nvPr>
            <p:ph type="sldNum" idx="12"/>
          </p:nvPr>
        </p:nvSpPr>
        <p:spPr>
          <a:xfrm>
            <a:off x="8474401" y="4003501"/>
            <a:ext cx="669599" cy="1139999"/>
          </a:xfrm>
        </p:spPr>
        <p:txBody>
          <a:bodyPr/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mtClean="0"/>
              <a:pPr lvl="0" algn="r">
                <a:spcBef>
                  <a:spcPts val="0"/>
                </a:spcBef>
                <a:buNone/>
              </a:pPr>
              <a:t>8</a:t>
            </a:fld>
            <a:endParaRPr lang="en" dirty="0"/>
          </a:p>
        </p:txBody>
      </p:sp>
      <p:sp>
        <p:nvSpPr>
          <p:cNvPr id="5" name="Szövegdoboz 4"/>
          <p:cNvSpPr txBox="1"/>
          <p:nvPr/>
        </p:nvSpPr>
        <p:spPr>
          <a:xfrm>
            <a:off x="0" y="1071552"/>
            <a:ext cx="4643438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hu-HU" sz="2000" dirty="0" smtClean="0">
                <a:latin typeface="Georgia" pitchFamily="18" charset="0"/>
              </a:rPr>
              <a:t>Határok: </a:t>
            </a:r>
            <a:r>
              <a:rPr lang="hu-HU" sz="2000" dirty="0" err="1" smtClean="0">
                <a:latin typeface="Georgia" pitchFamily="18" charset="0"/>
              </a:rPr>
              <a:t>sulcus</a:t>
            </a:r>
            <a:r>
              <a:rPr lang="hu-HU" sz="2000" dirty="0" smtClean="0">
                <a:latin typeface="Georgia" pitchFamily="18" charset="0"/>
              </a:rPr>
              <a:t> </a:t>
            </a:r>
            <a:r>
              <a:rPr lang="hu-HU" sz="2000" dirty="0" err="1" smtClean="0">
                <a:latin typeface="Georgia" pitchFamily="18" charset="0"/>
              </a:rPr>
              <a:t>gluteus</a:t>
            </a:r>
            <a:r>
              <a:rPr lang="hu-HU" sz="2000" dirty="0" smtClean="0">
                <a:latin typeface="Georgia" pitchFamily="18" charset="0"/>
              </a:rPr>
              <a:t>, </a:t>
            </a:r>
            <a:r>
              <a:rPr lang="hu-HU" sz="2000" dirty="0" err="1" smtClean="0">
                <a:latin typeface="Georgia" pitchFamily="18" charset="0"/>
              </a:rPr>
              <a:t>patella</a:t>
            </a:r>
            <a:r>
              <a:rPr lang="hu-HU" sz="2000" dirty="0" smtClean="0">
                <a:latin typeface="Georgia" pitchFamily="18" charset="0"/>
              </a:rPr>
              <a:t>+3ujj, </a:t>
            </a:r>
            <a:r>
              <a:rPr lang="hu-HU" sz="2000" dirty="0" err="1" smtClean="0">
                <a:latin typeface="Georgia" pitchFamily="18" charset="0"/>
              </a:rPr>
              <a:t>femur</a:t>
            </a:r>
            <a:r>
              <a:rPr lang="hu-HU" sz="2000" dirty="0" smtClean="0">
                <a:latin typeface="Georgia" pitchFamily="18" charset="0"/>
              </a:rPr>
              <a:t> </a:t>
            </a:r>
            <a:r>
              <a:rPr lang="hu-HU" sz="2000" dirty="0" err="1" smtClean="0">
                <a:latin typeface="Georgia" pitchFamily="18" charset="0"/>
              </a:rPr>
              <a:t>condylus</a:t>
            </a:r>
            <a:r>
              <a:rPr lang="hu-HU" sz="2000" dirty="0" smtClean="0">
                <a:latin typeface="Georgia" pitchFamily="18" charset="0"/>
              </a:rPr>
              <a:t> lat et </a:t>
            </a:r>
            <a:r>
              <a:rPr lang="hu-HU" sz="2000" dirty="0" err="1" smtClean="0">
                <a:latin typeface="Georgia" pitchFamily="18" charset="0"/>
              </a:rPr>
              <a:t>med</a:t>
            </a:r>
            <a:endParaRPr lang="hu-HU" sz="2000" dirty="0" smtClean="0">
              <a:latin typeface="Georgia" pitchFamily="18" charset="0"/>
            </a:endParaRPr>
          </a:p>
          <a:p>
            <a:endParaRPr lang="hu-HU" sz="2000" dirty="0" smtClean="0">
              <a:latin typeface="Georgia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hu-HU" sz="2000" dirty="0" smtClean="0">
                <a:latin typeface="Georgia" pitchFamily="18" charset="0"/>
              </a:rPr>
              <a:t>Izmok csoportjai és rétegei: csípő </a:t>
            </a:r>
            <a:r>
              <a:rPr lang="hu-HU" sz="2000" dirty="0" err="1" smtClean="0">
                <a:latin typeface="Georgia" pitchFamily="18" charset="0"/>
              </a:rPr>
              <a:t>adduktorok</a:t>
            </a:r>
            <a:r>
              <a:rPr lang="hu-HU" sz="2000" dirty="0" smtClean="0">
                <a:latin typeface="Georgia" pitchFamily="18" charset="0"/>
              </a:rPr>
              <a:t>+ térd </a:t>
            </a:r>
            <a:r>
              <a:rPr lang="hu-HU" sz="2000" dirty="0" err="1" smtClean="0">
                <a:latin typeface="Georgia" pitchFamily="18" charset="0"/>
              </a:rPr>
              <a:t>extensorok</a:t>
            </a:r>
            <a:endParaRPr lang="hu-HU" sz="2000" dirty="0" smtClean="0">
              <a:latin typeface="Georgia" pitchFamily="18" charset="0"/>
            </a:endParaRPr>
          </a:p>
          <a:p>
            <a:pPr>
              <a:buFont typeface="Wingdings" pitchFamily="2" charset="2"/>
              <a:buChar char="Ø"/>
            </a:pPr>
            <a:endParaRPr lang="hu-HU" sz="2000" dirty="0" smtClean="0">
              <a:latin typeface="Georgia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hu-HU" sz="2000" dirty="0" smtClean="0">
                <a:latin typeface="Georgia" pitchFamily="18" charset="0"/>
              </a:rPr>
              <a:t>Erek, idegek: </a:t>
            </a:r>
            <a:r>
              <a:rPr lang="hu-HU" sz="2000" dirty="0" err="1" smtClean="0">
                <a:latin typeface="Georgia" pitchFamily="18" charset="0"/>
              </a:rPr>
              <a:t>canalis</a:t>
            </a:r>
            <a:r>
              <a:rPr lang="hu-HU" sz="2000" dirty="0" smtClean="0">
                <a:latin typeface="Georgia" pitchFamily="18" charset="0"/>
              </a:rPr>
              <a:t> </a:t>
            </a:r>
            <a:r>
              <a:rPr lang="hu-HU" sz="2000" dirty="0" err="1" smtClean="0">
                <a:latin typeface="Georgia" pitchFamily="18" charset="0"/>
              </a:rPr>
              <a:t>adductorius</a:t>
            </a:r>
            <a:r>
              <a:rPr lang="hu-HU" sz="2000" dirty="0" smtClean="0">
                <a:latin typeface="Georgia" pitchFamily="18" charset="0"/>
              </a:rPr>
              <a:t> (</a:t>
            </a:r>
            <a:r>
              <a:rPr lang="hu-HU" sz="2000" dirty="0" err="1" smtClean="0">
                <a:latin typeface="Georgia" pitchFamily="18" charset="0"/>
              </a:rPr>
              <a:t>apex</a:t>
            </a:r>
            <a:r>
              <a:rPr lang="hu-HU" sz="2000" dirty="0" smtClean="0">
                <a:latin typeface="Georgia" pitchFamily="18" charset="0"/>
              </a:rPr>
              <a:t> </a:t>
            </a:r>
            <a:r>
              <a:rPr lang="hu-HU" sz="2000" dirty="0" err="1" smtClean="0">
                <a:latin typeface="Georgia" pitchFamily="18" charset="0"/>
              </a:rPr>
              <a:t>trigonum</a:t>
            </a:r>
            <a:r>
              <a:rPr lang="hu-HU" sz="2000" dirty="0" smtClean="0">
                <a:latin typeface="Georgia" pitchFamily="18" charset="0"/>
              </a:rPr>
              <a:t> </a:t>
            </a:r>
            <a:r>
              <a:rPr lang="hu-HU" sz="2000" dirty="0" err="1" smtClean="0">
                <a:latin typeface="Georgia" pitchFamily="18" charset="0"/>
              </a:rPr>
              <a:t>femorale-</a:t>
            </a:r>
            <a:r>
              <a:rPr lang="hu-HU" sz="2000" dirty="0" smtClean="0">
                <a:latin typeface="Georgia" pitchFamily="18" charset="0"/>
              </a:rPr>
              <a:t> </a:t>
            </a:r>
            <a:r>
              <a:rPr lang="hu-HU" sz="2000" dirty="0" err="1" smtClean="0">
                <a:latin typeface="Georgia" pitchFamily="18" charset="0"/>
              </a:rPr>
              <a:t>hiatus</a:t>
            </a:r>
            <a:r>
              <a:rPr lang="hu-HU" sz="2000" dirty="0" smtClean="0">
                <a:latin typeface="Georgia" pitchFamily="18" charset="0"/>
              </a:rPr>
              <a:t> </a:t>
            </a:r>
            <a:r>
              <a:rPr lang="hu-HU" sz="2000" dirty="0" err="1" smtClean="0">
                <a:latin typeface="Georgia" pitchFamily="18" charset="0"/>
              </a:rPr>
              <a:t>adductorius</a:t>
            </a:r>
            <a:r>
              <a:rPr lang="hu-HU" sz="2000" dirty="0" smtClean="0">
                <a:latin typeface="Georgia" pitchFamily="18" charset="0"/>
              </a:rPr>
              <a:t>)</a:t>
            </a:r>
            <a:endParaRPr lang="hu-HU" sz="2000" dirty="0" smtClean="0">
              <a:latin typeface="Georgia" pitchFamily="18" charset="0"/>
            </a:endParaRPr>
          </a:p>
          <a:p>
            <a:endParaRPr lang="hu-HU" sz="2000" dirty="0" smtClean="0">
              <a:latin typeface="Georgia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hu-HU" sz="2000" dirty="0" smtClean="0">
                <a:latin typeface="Georgia" pitchFamily="18" charset="0"/>
              </a:rPr>
              <a:t>Klinikai vonatkozások: </a:t>
            </a:r>
            <a:r>
              <a:rPr lang="hu-HU" sz="2000" dirty="0" err="1" smtClean="0">
                <a:latin typeface="Georgia" pitchFamily="18" charset="0"/>
              </a:rPr>
              <a:t>saphenus</a:t>
            </a:r>
            <a:r>
              <a:rPr lang="hu-HU" sz="2000" dirty="0" smtClean="0">
                <a:latin typeface="Georgia" pitchFamily="18" charset="0"/>
              </a:rPr>
              <a:t> blokád</a:t>
            </a:r>
            <a:endParaRPr lang="hu-HU" sz="2000" dirty="0" smtClean="0">
              <a:latin typeface="Georgia" pitchFamily="18" charset="0"/>
            </a:endParaRPr>
          </a:p>
          <a:p>
            <a:endParaRPr lang="hu-HU" sz="2000" dirty="0">
              <a:latin typeface="Georgia" pitchFamily="18" charset="0"/>
            </a:endParaRPr>
          </a:p>
        </p:txBody>
      </p:sp>
      <p:pic>
        <p:nvPicPr>
          <p:cNvPr id="47110" name="Picture 6" descr="KÃ©ptalÃ¡lat a kÃ¶vetkezÅre: âfemoral trigoneâ"/>
          <p:cNvPicPr>
            <a:picLocks noChangeAspect="1" noChangeArrowheads="1"/>
          </p:cNvPicPr>
          <p:nvPr/>
        </p:nvPicPr>
        <p:blipFill>
          <a:blip r:embed="rId2"/>
          <a:srcRect b="7157"/>
          <a:stretch>
            <a:fillRect/>
          </a:stretch>
        </p:blipFill>
        <p:spPr bwMode="auto">
          <a:xfrm>
            <a:off x="6072198" y="0"/>
            <a:ext cx="3071802" cy="2285998"/>
          </a:xfrm>
          <a:prstGeom prst="rect">
            <a:avLst/>
          </a:prstGeom>
          <a:noFill/>
        </p:spPr>
      </p:pic>
      <p:pic>
        <p:nvPicPr>
          <p:cNvPr id="47112" name="Picture 8" descr="KÃ©ptalÃ¡lat a kÃ¶vetkezÅre: âadductor hiatusâ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3438" y="0"/>
            <a:ext cx="1428759" cy="5143500"/>
          </a:xfrm>
          <a:prstGeom prst="rect">
            <a:avLst/>
          </a:prstGeom>
          <a:noFill/>
        </p:spPr>
      </p:pic>
      <p:pic>
        <p:nvPicPr>
          <p:cNvPr id="47114" name="Picture 10" descr="KÃ©ptalÃ¡lat a kÃ¶vetkezÅre: âblock adductor canalâ"/>
          <p:cNvPicPr>
            <a:picLocks noChangeAspect="1" noChangeArrowheads="1"/>
          </p:cNvPicPr>
          <p:nvPr/>
        </p:nvPicPr>
        <p:blipFill>
          <a:blip r:embed="rId4"/>
          <a:srcRect b="5780"/>
          <a:stretch>
            <a:fillRect/>
          </a:stretch>
        </p:blipFill>
        <p:spPr bwMode="auto">
          <a:xfrm>
            <a:off x="6072166" y="2500313"/>
            <a:ext cx="3071834" cy="2643188"/>
          </a:xfrm>
          <a:prstGeom prst="rect">
            <a:avLst/>
          </a:prstGeom>
          <a:noFill/>
        </p:spPr>
      </p:pic>
      <p:pic>
        <p:nvPicPr>
          <p:cNvPr id="47116" name="Picture 12" descr="KÃ©ptalÃ¡lat a kÃ¶vetkezÅre: âblock adductor canalâ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143504" y="0"/>
            <a:ext cx="3286148" cy="51435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47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z="2800" dirty="0" err="1" smtClean="0">
                <a:solidFill>
                  <a:srgbClr val="00B050"/>
                </a:solidFill>
                <a:latin typeface="Georgia" pitchFamily="18" charset="0"/>
              </a:rPr>
              <a:t>Regio</a:t>
            </a:r>
            <a:r>
              <a:rPr lang="hu-HU" sz="2800" dirty="0" smtClean="0">
                <a:solidFill>
                  <a:srgbClr val="00B050"/>
                </a:solidFill>
                <a:latin typeface="Georgia" pitchFamily="18" charset="0"/>
              </a:rPr>
              <a:t> </a:t>
            </a:r>
            <a:r>
              <a:rPr lang="hu-HU" sz="2800" dirty="0" err="1" smtClean="0">
                <a:solidFill>
                  <a:srgbClr val="00B050"/>
                </a:solidFill>
                <a:latin typeface="Georgia" pitchFamily="18" charset="0"/>
              </a:rPr>
              <a:t>femoris</a:t>
            </a:r>
            <a:r>
              <a:rPr lang="hu-HU" sz="2800" dirty="0" smtClean="0">
                <a:solidFill>
                  <a:srgbClr val="00B050"/>
                </a:solidFill>
                <a:latin typeface="Georgia" pitchFamily="18" charset="0"/>
              </a:rPr>
              <a:t> </a:t>
            </a:r>
            <a:r>
              <a:rPr lang="hu-HU" sz="2800" dirty="0" err="1" smtClean="0">
                <a:solidFill>
                  <a:srgbClr val="00B050"/>
                </a:solidFill>
                <a:latin typeface="Georgia" pitchFamily="18" charset="0"/>
              </a:rPr>
              <a:t>posterior</a:t>
            </a:r>
            <a:endParaRPr lang="hu-HU" sz="2800" dirty="0">
              <a:solidFill>
                <a:srgbClr val="00B050"/>
              </a:solidFill>
              <a:latin typeface="Georgia" pitchFamily="18" charset="0"/>
            </a:endParaRPr>
          </a:p>
        </p:txBody>
      </p:sp>
      <p:sp>
        <p:nvSpPr>
          <p:cNvPr id="3" name="Dia számának helye 2"/>
          <p:cNvSpPr>
            <a:spLocks noGrp="1"/>
          </p:cNvSpPr>
          <p:nvPr>
            <p:ph type="sldNum" idx="12"/>
          </p:nvPr>
        </p:nvSpPr>
        <p:spPr>
          <a:xfrm>
            <a:off x="8474401" y="4003501"/>
            <a:ext cx="669599" cy="1139999"/>
          </a:xfrm>
        </p:spPr>
        <p:txBody>
          <a:bodyPr/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mtClean="0"/>
              <a:pPr lvl="0" algn="r">
                <a:spcBef>
                  <a:spcPts val="0"/>
                </a:spcBef>
                <a:buNone/>
              </a:pPr>
              <a:t>9</a:t>
            </a:fld>
            <a:endParaRPr lang="en" dirty="0"/>
          </a:p>
        </p:txBody>
      </p:sp>
      <p:sp>
        <p:nvSpPr>
          <p:cNvPr id="5" name="Szövegdoboz 4"/>
          <p:cNvSpPr txBox="1"/>
          <p:nvPr/>
        </p:nvSpPr>
        <p:spPr>
          <a:xfrm>
            <a:off x="0" y="1071552"/>
            <a:ext cx="4643438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hu-HU" sz="2000" dirty="0" smtClean="0">
                <a:latin typeface="Georgia" pitchFamily="18" charset="0"/>
              </a:rPr>
              <a:t>Határok: </a:t>
            </a:r>
            <a:r>
              <a:rPr lang="hu-HU" sz="2000" dirty="0" err="1" smtClean="0">
                <a:latin typeface="Georgia" pitchFamily="18" charset="0"/>
              </a:rPr>
              <a:t>sulcus</a:t>
            </a:r>
            <a:r>
              <a:rPr lang="hu-HU" sz="2000" dirty="0" smtClean="0">
                <a:latin typeface="Georgia" pitchFamily="18" charset="0"/>
              </a:rPr>
              <a:t> </a:t>
            </a:r>
            <a:r>
              <a:rPr lang="hu-HU" sz="2000" dirty="0" err="1" smtClean="0">
                <a:latin typeface="Georgia" pitchFamily="18" charset="0"/>
              </a:rPr>
              <a:t>gluteus</a:t>
            </a:r>
            <a:r>
              <a:rPr lang="hu-HU" sz="2000" dirty="0" smtClean="0">
                <a:latin typeface="Georgia" pitchFamily="18" charset="0"/>
              </a:rPr>
              <a:t>, </a:t>
            </a:r>
            <a:r>
              <a:rPr lang="hu-HU" sz="2000" dirty="0" err="1" smtClean="0">
                <a:latin typeface="Georgia" pitchFamily="18" charset="0"/>
              </a:rPr>
              <a:t>patella</a:t>
            </a:r>
            <a:r>
              <a:rPr lang="hu-HU" sz="2000" dirty="0" smtClean="0">
                <a:latin typeface="Georgia" pitchFamily="18" charset="0"/>
              </a:rPr>
              <a:t>+3ujj, </a:t>
            </a:r>
            <a:r>
              <a:rPr lang="hu-HU" sz="2000" dirty="0" err="1" smtClean="0">
                <a:latin typeface="Georgia" pitchFamily="18" charset="0"/>
              </a:rPr>
              <a:t>femur</a:t>
            </a:r>
            <a:r>
              <a:rPr lang="hu-HU" sz="2000" dirty="0" smtClean="0">
                <a:latin typeface="Georgia" pitchFamily="18" charset="0"/>
              </a:rPr>
              <a:t> </a:t>
            </a:r>
            <a:r>
              <a:rPr lang="hu-HU" sz="2000" dirty="0" err="1" smtClean="0">
                <a:latin typeface="Georgia" pitchFamily="18" charset="0"/>
              </a:rPr>
              <a:t>condylus</a:t>
            </a:r>
            <a:r>
              <a:rPr lang="hu-HU" sz="2000" dirty="0" smtClean="0">
                <a:latin typeface="Georgia" pitchFamily="18" charset="0"/>
              </a:rPr>
              <a:t> lat et </a:t>
            </a:r>
            <a:r>
              <a:rPr lang="hu-HU" sz="2000" dirty="0" err="1" smtClean="0">
                <a:latin typeface="Georgia" pitchFamily="18" charset="0"/>
              </a:rPr>
              <a:t>med</a:t>
            </a:r>
            <a:endParaRPr lang="hu-HU" sz="2000" dirty="0" smtClean="0">
              <a:latin typeface="Georgia" pitchFamily="18" charset="0"/>
            </a:endParaRPr>
          </a:p>
          <a:p>
            <a:endParaRPr lang="hu-HU" sz="2000" dirty="0" smtClean="0">
              <a:latin typeface="Georgia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hu-HU" sz="2000" dirty="0" smtClean="0">
                <a:latin typeface="Georgia" pitchFamily="18" charset="0"/>
              </a:rPr>
              <a:t>Izmok csoportjai és rétegei: térd </a:t>
            </a:r>
            <a:r>
              <a:rPr lang="hu-HU" sz="2000" dirty="0" err="1" smtClean="0">
                <a:latin typeface="Georgia" pitchFamily="18" charset="0"/>
              </a:rPr>
              <a:t>flexorok</a:t>
            </a:r>
            <a:endParaRPr lang="hu-HU" sz="2000" dirty="0" smtClean="0">
              <a:latin typeface="Georgia" pitchFamily="18" charset="0"/>
            </a:endParaRPr>
          </a:p>
          <a:p>
            <a:pPr>
              <a:buFont typeface="Wingdings" pitchFamily="2" charset="2"/>
              <a:buChar char="Ø"/>
            </a:pPr>
            <a:endParaRPr lang="hu-HU" sz="2000" dirty="0" smtClean="0">
              <a:latin typeface="Georgia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hu-HU" sz="2000" dirty="0" smtClean="0">
                <a:latin typeface="Georgia" pitchFamily="18" charset="0"/>
              </a:rPr>
              <a:t>Erek, idegek: </a:t>
            </a:r>
            <a:r>
              <a:rPr lang="hu-HU" sz="2000" dirty="0" err="1" smtClean="0">
                <a:latin typeface="Georgia" pitchFamily="18" charset="0"/>
              </a:rPr>
              <a:t>nervus</a:t>
            </a:r>
            <a:r>
              <a:rPr lang="hu-HU" sz="2000" dirty="0" smtClean="0">
                <a:latin typeface="Georgia" pitchFamily="18" charset="0"/>
              </a:rPr>
              <a:t> </a:t>
            </a:r>
            <a:r>
              <a:rPr lang="hu-HU" sz="2000" dirty="0" err="1" smtClean="0">
                <a:latin typeface="Georgia" pitchFamily="18" charset="0"/>
              </a:rPr>
              <a:t>ischiadicus</a:t>
            </a:r>
            <a:r>
              <a:rPr lang="hu-HU" sz="2000" dirty="0" smtClean="0">
                <a:latin typeface="Georgia" pitchFamily="18" charset="0"/>
              </a:rPr>
              <a:t>+ ágai; </a:t>
            </a:r>
            <a:r>
              <a:rPr lang="hu-HU" sz="2000" dirty="0" err="1" smtClean="0">
                <a:latin typeface="Georgia" pitchFamily="18" charset="0"/>
              </a:rPr>
              <a:t>nervus</a:t>
            </a:r>
            <a:r>
              <a:rPr lang="hu-HU" sz="2000" dirty="0" smtClean="0">
                <a:latin typeface="Georgia" pitchFamily="18" charset="0"/>
              </a:rPr>
              <a:t> </a:t>
            </a:r>
            <a:r>
              <a:rPr lang="hu-HU" sz="2000" dirty="0" err="1" smtClean="0">
                <a:latin typeface="Georgia" pitchFamily="18" charset="0"/>
              </a:rPr>
              <a:t>cutaneus</a:t>
            </a:r>
            <a:r>
              <a:rPr lang="hu-HU" sz="2000" dirty="0" smtClean="0">
                <a:latin typeface="Georgia" pitchFamily="18" charset="0"/>
              </a:rPr>
              <a:t> </a:t>
            </a:r>
            <a:r>
              <a:rPr lang="hu-HU" sz="2000" dirty="0" err="1" smtClean="0">
                <a:latin typeface="Georgia" pitchFamily="18" charset="0"/>
              </a:rPr>
              <a:t>femoris</a:t>
            </a:r>
            <a:r>
              <a:rPr lang="hu-HU" sz="2000" dirty="0" smtClean="0">
                <a:latin typeface="Georgia" pitchFamily="18" charset="0"/>
              </a:rPr>
              <a:t> </a:t>
            </a:r>
            <a:r>
              <a:rPr lang="hu-HU" sz="2000" dirty="0" err="1" smtClean="0">
                <a:latin typeface="Georgia" pitchFamily="18" charset="0"/>
              </a:rPr>
              <a:t>posterior</a:t>
            </a:r>
            <a:endParaRPr lang="hu-HU" sz="2000" dirty="0" smtClean="0">
              <a:latin typeface="Georgia" pitchFamily="18" charset="0"/>
            </a:endParaRPr>
          </a:p>
          <a:p>
            <a:endParaRPr lang="hu-HU" sz="2000" dirty="0" smtClean="0">
              <a:latin typeface="Georgia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hu-HU" sz="2000" dirty="0" smtClean="0">
                <a:latin typeface="Georgia" pitchFamily="18" charset="0"/>
              </a:rPr>
              <a:t>Klinikai vonatkozások: </a:t>
            </a:r>
            <a:r>
              <a:rPr lang="hu-HU" sz="2000" dirty="0" err="1" smtClean="0">
                <a:latin typeface="Georgia" pitchFamily="18" charset="0"/>
              </a:rPr>
              <a:t>plexus</a:t>
            </a:r>
            <a:r>
              <a:rPr lang="hu-HU" sz="2000" dirty="0" smtClean="0">
                <a:latin typeface="Georgia" pitchFamily="18" charset="0"/>
              </a:rPr>
              <a:t> </a:t>
            </a:r>
            <a:r>
              <a:rPr lang="hu-HU" sz="2000" dirty="0" err="1" smtClean="0">
                <a:latin typeface="Georgia" pitchFamily="18" charset="0"/>
              </a:rPr>
              <a:t>sacralis</a:t>
            </a:r>
            <a:r>
              <a:rPr lang="hu-HU" sz="2000" dirty="0" smtClean="0">
                <a:latin typeface="Georgia" pitchFamily="18" charset="0"/>
              </a:rPr>
              <a:t> kisugárzó fájdalma (</a:t>
            </a:r>
            <a:r>
              <a:rPr lang="hu-HU" sz="2000" dirty="0" err="1" smtClean="0">
                <a:latin typeface="Georgia" pitchFamily="18" charset="0"/>
              </a:rPr>
              <a:t>ischiász</a:t>
            </a:r>
            <a:r>
              <a:rPr lang="hu-HU" sz="2000" dirty="0" smtClean="0">
                <a:latin typeface="Georgia" pitchFamily="18" charset="0"/>
              </a:rPr>
              <a:t> </a:t>
            </a:r>
            <a:r>
              <a:rPr lang="hu-HU" sz="2000" dirty="0" err="1" smtClean="0">
                <a:latin typeface="Georgia" pitchFamily="18" charset="0"/>
              </a:rPr>
              <a:t>vs</a:t>
            </a:r>
            <a:r>
              <a:rPr lang="hu-HU" sz="2000" dirty="0" smtClean="0">
                <a:latin typeface="Georgia" pitchFamily="18" charset="0"/>
              </a:rPr>
              <a:t> </a:t>
            </a:r>
            <a:r>
              <a:rPr lang="hu-HU" sz="2000" dirty="0" err="1" smtClean="0">
                <a:latin typeface="Georgia" pitchFamily="18" charset="0"/>
              </a:rPr>
              <a:t>pelvic</a:t>
            </a:r>
            <a:r>
              <a:rPr lang="hu-HU" sz="2000" dirty="0" smtClean="0">
                <a:latin typeface="Georgia" pitchFamily="18" charset="0"/>
              </a:rPr>
              <a:t> </a:t>
            </a:r>
            <a:r>
              <a:rPr lang="hu-HU" sz="2000" dirty="0" err="1" smtClean="0">
                <a:latin typeface="Georgia" pitchFamily="18" charset="0"/>
              </a:rPr>
              <a:t>pain</a:t>
            </a:r>
            <a:r>
              <a:rPr lang="hu-HU" sz="2000" dirty="0" smtClean="0">
                <a:latin typeface="Georgia" pitchFamily="18" charset="0"/>
              </a:rPr>
              <a:t> </a:t>
            </a:r>
            <a:r>
              <a:rPr lang="hu-HU" sz="2000" dirty="0" err="1" smtClean="0">
                <a:latin typeface="Georgia" pitchFamily="18" charset="0"/>
              </a:rPr>
              <a:t>syndrome</a:t>
            </a:r>
            <a:r>
              <a:rPr lang="hu-HU" sz="2000" dirty="0" smtClean="0">
                <a:latin typeface="Georgia" pitchFamily="18" charset="0"/>
              </a:rPr>
              <a:t>)</a:t>
            </a:r>
            <a:endParaRPr lang="hu-HU" sz="2000" dirty="0" smtClean="0">
              <a:latin typeface="Georgia" pitchFamily="18" charset="0"/>
            </a:endParaRPr>
          </a:p>
          <a:p>
            <a:endParaRPr lang="hu-HU" sz="2000" dirty="0">
              <a:latin typeface="Georgia" pitchFamily="18" charset="0"/>
            </a:endParaRPr>
          </a:p>
        </p:txBody>
      </p:sp>
      <p:pic>
        <p:nvPicPr>
          <p:cNvPr id="48130" name="Picture 2" descr="KÃ©ptalÃ¡lat a kÃ¶vetkezÅre: âclinical anatomy of posterior femoral regionâ"/>
          <p:cNvPicPr>
            <a:picLocks noChangeAspect="1" noChangeArrowheads="1"/>
          </p:cNvPicPr>
          <p:nvPr/>
        </p:nvPicPr>
        <p:blipFill>
          <a:blip r:embed="rId2"/>
          <a:srcRect b="6944"/>
          <a:stretch>
            <a:fillRect/>
          </a:stretch>
        </p:blipFill>
        <p:spPr bwMode="auto">
          <a:xfrm>
            <a:off x="5500694" y="1737766"/>
            <a:ext cx="2786050" cy="3405734"/>
          </a:xfrm>
          <a:prstGeom prst="rect">
            <a:avLst/>
          </a:prstGeom>
          <a:noFill/>
        </p:spPr>
      </p:pic>
      <p:pic>
        <p:nvPicPr>
          <p:cNvPr id="48132" name="Picture 4" descr="KÃ©ptalÃ¡lat a kÃ¶vetkezÅre: ânerves posterior femoral regionâ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29190" y="0"/>
            <a:ext cx="4214810" cy="2500311"/>
          </a:xfrm>
          <a:prstGeom prst="rect">
            <a:avLst/>
          </a:prstGeom>
          <a:noFill/>
        </p:spPr>
      </p:pic>
      <p:pic>
        <p:nvPicPr>
          <p:cNvPr id="48134" name="Picture 6" descr="KÃ©ptalÃ¡lat a kÃ¶vetkezÅre: âsacral disc herniationâ"/>
          <p:cNvPicPr>
            <a:picLocks noChangeAspect="1" noChangeArrowheads="1"/>
          </p:cNvPicPr>
          <p:nvPr/>
        </p:nvPicPr>
        <p:blipFill>
          <a:blip r:embed="rId4"/>
          <a:srcRect l="51724"/>
          <a:stretch>
            <a:fillRect/>
          </a:stretch>
        </p:blipFill>
        <p:spPr bwMode="auto">
          <a:xfrm>
            <a:off x="4804496" y="0"/>
            <a:ext cx="4339504" cy="51435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48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Cerimon template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10814</TotalTime>
  <Words>593</Words>
  <Application>Microsoft Office PowerPoint</Application>
  <PresentationFormat>Diavetítés a képernyőre (16:9 oldalarány)</PresentationFormat>
  <Paragraphs>155</Paragraphs>
  <Slides>20</Slides>
  <Notes>1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5</vt:i4>
      </vt:variant>
      <vt:variant>
        <vt:lpstr>Téma</vt:lpstr>
      </vt:variant>
      <vt:variant>
        <vt:i4>1</vt:i4>
      </vt:variant>
      <vt:variant>
        <vt:lpstr>Diacímek</vt:lpstr>
      </vt:variant>
      <vt:variant>
        <vt:i4>20</vt:i4>
      </vt:variant>
    </vt:vector>
  </HeadingPairs>
  <TitlesOfParts>
    <vt:vector size="26" baseType="lpstr">
      <vt:lpstr>Arial</vt:lpstr>
      <vt:lpstr>Dosis</vt:lpstr>
      <vt:lpstr>Georgia</vt:lpstr>
      <vt:lpstr>Wingdings</vt:lpstr>
      <vt:lpstr>Source Sans Pro</vt:lpstr>
      <vt:lpstr>Cerimon template</vt:lpstr>
      <vt:lpstr>1. dia</vt:lpstr>
      <vt:lpstr>Megfontolásra</vt:lpstr>
      <vt:lpstr>Megfontolásra</vt:lpstr>
      <vt:lpstr>Régió leírása</vt:lpstr>
      <vt:lpstr> </vt:lpstr>
      <vt:lpstr>Regio glutea</vt:lpstr>
      <vt:lpstr>Regio subinguinalis</vt:lpstr>
      <vt:lpstr>Regio femoris anterior</vt:lpstr>
      <vt:lpstr>Regio femoris posterior</vt:lpstr>
      <vt:lpstr>Regio genus anterior</vt:lpstr>
      <vt:lpstr>Regio genus posterior</vt:lpstr>
      <vt:lpstr>Regio cruris anterior</vt:lpstr>
      <vt:lpstr>Regio cruris posterior</vt:lpstr>
      <vt:lpstr>Regio malleolaris lateralis</vt:lpstr>
      <vt:lpstr>Regio malleolaris medialis</vt:lpstr>
      <vt:lpstr>Dorsum pedis</vt:lpstr>
      <vt:lpstr>Planta pedis</vt:lpstr>
      <vt:lpstr>Planta pedis</vt:lpstr>
      <vt:lpstr>Bőrbeidegzés, nyirokelvezetés</vt:lpstr>
      <vt:lpstr>20. dia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Alvás és alvási panaszok</dc:title>
  <dc:creator>Tibi</dc:creator>
  <cp:lastModifiedBy>horvatha</cp:lastModifiedBy>
  <cp:revision>260</cp:revision>
  <dcterms:modified xsi:type="dcterms:W3CDTF">2019-02-04T19:23:03Z</dcterms:modified>
</cp:coreProperties>
</file>