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47" r:id="rId2"/>
    <p:sldId id="309" r:id="rId3"/>
    <p:sldId id="262" r:id="rId4"/>
    <p:sldId id="263" r:id="rId5"/>
    <p:sldId id="264" r:id="rId6"/>
    <p:sldId id="293" r:id="rId7"/>
    <p:sldId id="323" r:id="rId8"/>
    <p:sldId id="349" r:id="rId9"/>
    <p:sldId id="326" r:id="rId10"/>
    <p:sldId id="324" r:id="rId11"/>
    <p:sldId id="307" r:id="rId12"/>
    <p:sldId id="308" r:id="rId13"/>
    <p:sldId id="281" r:id="rId14"/>
    <p:sldId id="268" r:id="rId15"/>
    <p:sldId id="297" r:id="rId16"/>
    <p:sldId id="311" r:id="rId17"/>
    <p:sldId id="310" r:id="rId18"/>
    <p:sldId id="325" r:id="rId19"/>
    <p:sldId id="312" r:id="rId20"/>
    <p:sldId id="313" r:id="rId21"/>
    <p:sldId id="314" r:id="rId22"/>
    <p:sldId id="294" r:id="rId23"/>
    <p:sldId id="318" r:id="rId24"/>
    <p:sldId id="327" r:id="rId25"/>
    <p:sldId id="317" r:id="rId26"/>
    <p:sldId id="319" r:id="rId27"/>
    <p:sldId id="320" r:id="rId28"/>
    <p:sldId id="321" r:id="rId29"/>
    <p:sldId id="295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E25C4-01DD-412C-8E24-67B8976434BE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EA3B8-3F58-4A19-AB1E-884531C633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42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7B3688-722A-473C-8F24-C4D6D45B97DC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6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29700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9F70CE-95C4-45D0-8FB0-82CF36421F32}" type="slidenum">
              <a:rPr lang="hu-HU" sz="1200">
                <a:latin typeface="Calibri" pitchFamily="34" charset="0"/>
              </a:rPr>
              <a:pPr algn="r"/>
              <a:t>30</a:t>
            </a:fld>
            <a:endParaRPr lang="hu-H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8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34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3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62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28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58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67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06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40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36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96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72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17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6FF6-4AFA-4D67-B1FF-ADBE95811C82}" type="datetimeFigureOut">
              <a:rPr lang="hu-HU" smtClean="0"/>
              <a:t>2019. 05. 13.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6759-A887-462C-87E7-72A5492FA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zabo.arnold@med.semmelweis-univ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5" y="869963"/>
            <a:ext cx="8188919" cy="21431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e-DE" b="1" dirty="0"/>
              <a:t>Lymphatische Drainage von Kopf, Hals, Thorax und Abdomen. Klinische Aspekte.</a:t>
            </a:r>
            <a:endParaRPr lang="hu-HU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4984"/>
            <a:ext cx="6400800" cy="3429000"/>
          </a:xfrm>
        </p:spPr>
        <p:txBody>
          <a:bodyPr/>
          <a:lstStyle/>
          <a:p>
            <a:pPr eaLnBrk="1" hangingPunct="1"/>
            <a:r>
              <a:rPr lang="hu-HU" sz="2400" b="1" dirty="0"/>
              <a:t>Dr. Szabó Arnold</a:t>
            </a:r>
          </a:p>
          <a:p>
            <a:pPr eaLnBrk="1" hangingPunct="1"/>
            <a:r>
              <a:rPr lang="hu-HU" sz="1600" dirty="0" err="1">
                <a:hlinkClick r:id="rId3"/>
              </a:rPr>
              <a:t>szabo.arnold</a:t>
            </a:r>
            <a:r>
              <a:rPr lang="hu-HU" sz="1600" dirty="0">
                <a:hlinkClick r:id="rId3"/>
              </a:rPr>
              <a:t>@</a:t>
            </a:r>
            <a:r>
              <a:rPr lang="hu-HU" sz="1600" dirty="0" err="1">
                <a:hlinkClick r:id="rId3"/>
              </a:rPr>
              <a:t>med.semmelweis-univ.hu</a:t>
            </a:r>
            <a:endParaRPr lang="hu-HU" sz="1600" dirty="0"/>
          </a:p>
          <a:p>
            <a:pPr eaLnBrk="1" hangingPunct="1"/>
            <a:endParaRPr lang="hu-HU" sz="1600" dirty="0"/>
          </a:p>
          <a:p>
            <a:pPr eaLnBrk="1" hangingPunct="1"/>
            <a:r>
              <a:rPr lang="hu-HU" sz="2400" dirty="0"/>
              <a:t>Semmelweis </a:t>
            </a:r>
            <a:r>
              <a:rPr lang="hu-HU" sz="2400" dirty="0" err="1"/>
              <a:t>Universität</a:t>
            </a:r>
            <a:endParaRPr lang="hu-HU" sz="2400" dirty="0"/>
          </a:p>
          <a:p>
            <a:pPr eaLnBrk="1" hangingPunct="1"/>
            <a:r>
              <a:rPr lang="hu-HU" sz="2400" dirty="0" err="1"/>
              <a:t>Institut</a:t>
            </a:r>
            <a:r>
              <a:rPr lang="hu-HU" sz="2400" dirty="0"/>
              <a:t> </a:t>
            </a:r>
            <a:r>
              <a:rPr lang="hu-HU" sz="2400" dirty="0" err="1"/>
              <a:t>für</a:t>
            </a:r>
            <a:r>
              <a:rPr lang="hu-HU" sz="2400" dirty="0"/>
              <a:t> </a:t>
            </a:r>
            <a:r>
              <a:rPr lang="hu-HU" sz="2400" dirty="0" err="1"/>
              <a:t>Anatomie</a:t>
            </a:r>
            <a:r>
              <a:rPr lang="hu-HU" sz="2400" dirty="0"/>
              <a:t>, </a:t>
            </a:r>
            <a:r>
              <a:rPr lang="hu-HU" sz="2400" dirty="0" err="1"/>
              <a:t>Histologie</a:t>
            </a:r>
            <a:r>
              <a:rPr lang="hu-HU" sz="2400" dirty="0"/>
              <a:t> und </a:t>
            </a:r>
            <a:r>
              <a:rPr lang="hu-HU" sz="2400" dirty="0" err="1"/>
              <a:t>Embryologie</a:t>
            </a:r>
            <a:endParaRPr lang="hu-HU" sz="2400" dirty="0"/>
          </a:p>
          <a:p>
            <a:pPr eaLnBrk="1" hangingPunct="1"/>
            <a:endParaRPr lang="hu-HU" sz="900" dirty="0"/>
          </a:p>
          <a:p>
            <a:pPr eaLnBrk="1" hangingPunct="1"/>
            <a:r>
              <a:rPr lang="hu-HU" sz="2400" dirty="0"/>
              <a:t>13-14. 05. 2019</a:t>
            </a:r>
          </a:p>
          <a:p>
            <a:pPr eaLnBrk="1" hangingPunct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64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98174" y="1441163"/>
            <a:ext cx="52619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Man </a:t>
            </a:r>
            <a:r>
              <a:rPr lang="hu-HU" dirty="0" err="1"/>
              <a:t>unterscheidet</a:t>
            </a:r>
            <a:r>
              <a:rPr lang="hu-HU" dirty="0"/>
              <a:t> </a:t>
            </a:r>
            <a:r>
              <a:rPr lang="hu-HU" dirty="0" err="1"/>
              <a:t>nach</a:t>
            </a:r>
            <a:r>
              <a:rPr lang="hu-HU" dirty="0"/>
              <a:t> </a:t>
            </a:r>
            <a:r>
              <a:rPr lang="hu-HU" dirty="0" err="1"/>
              <a:t>ihrer</a:t>
            </a:r>
            <a:r>
              <a:rPr lang="hu-HU" dirty="0"/>
              <a:t> </a:t>
            </a:r>
            <a:r>
              <a:rPr lang="hu-HU" dirty="0" err="1"/>
              <a:t>groben</a:t>
            </a:r>
            <a:r>
              <a:rPr lang="hu-HU" dirty="0"/>
              <a:t> </a:t>
            </a:r>
            <a:r>
              <a:rPr lang="hu-HU" dirty="0" err="1"/>
              <a:t>topografischen</a:t>
            </a:r>
            <a:r>
              <a:rPr lang="hu-HU" dirty="0"/>
              <a:t> </a:t>
            </a:r>
            <a:r>
              <a:rPr lang="hu-HU" dirty="0" err="1"/>
              <a:t>Lage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Mediastinum</a:t>
            </a:r>
            <a:r>
              <a:rPr lang="hu-HU" dirty="0"/>
              <a:t> </a:t>
            </a:r>
            <a:r>
              <a:rPr lang="hu-HU" dirty="0" err="1"/>
              <a:t>anteriore</a:t>
            </a:r>
            <a:r>
              <a:rPr lang="hu-HU" dirty="0"/>
              <a:t> (</a:t>
            </a:r>
            <a:r>
              <a:rPr lang="hu-HU" dirty="0" err="1"/>
              <a:t>vordere</a:t>
            </a:r>
            <a:r>
              <a:rPr lang="hu-HU" dirty="0"/>
              <a:t>) und </a:t>
            </a:r>
            <a:r>
              <a:rPr lang="hu-HU" dirty="0" err="1"/>
              <a:t>posteriore</a:t>
            </a:r>
            <a:r>
              <a:rPr lang="hu-HU" dirty="0"/>
              <a:t> (</a:t>
            </a:r>
            <a:r>
              <a:rPr lang="hu-HU" dirty="0" err="1"/>
              <a:t>hintere</a:t>
            </a:r>
            <a:r>
              <a:rPr lang="hu-HU" dirty="0"/>
              <a:t>) </a:t>
            </a:r>
            <a:r>
              <a:rPr lang="hu-HU" dirty="0" err="1"/>
              <a:t>Lymphknoten</a:t>
            </a:r>
            <a:r>
              <a:rPr lang="hu-HU" dirty="0"/>
              <a:t>:</a:t>
            </a:r>
          </a:p>
          <a:p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mediastinales</a:t>
            </a:r>
            <a:r>
              <a:rPr lang="hu-HU" dirty="0"/>
              <a:t> </a:t>
            </a:r>
            <a:r>
              <a:rPr lang="hu-HU" dirty="0" err="1"/>
              <a:t>anteriores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parasternales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praepericardiales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phrenici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mediastinales</a:t>
            </a:r>
            <a:r>
              <a:rPr lang="hu-HU" dirty="0"/>
              <a:t> </a:t>
            </a:r>
            <a:r>
              <a:rPr lang="hu-HU" dirty="0" err="1"/>
              <a:t>posteriores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paratracheales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juxtaoesophageales</a:t>
            </a: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Nodi</a:t>
            </a:r>
            <a:r>
              <a:rPr lang="hu-HU" dirty="0" smtClean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tracheobronchiales</a:t>
            </a:r>
            <a:r>
              <a:rPr lang="hu-HU" dirty="0"/>
              <a:t> </a:t>
            </a:r>
            <a:r>
              <a:rPr lang="hu-HU" dirty="0" err="1"/>
              <a:t>inferiores</a:t>
            </a:r>
            <a:r>
              <a:rPr lang="hu-HU" dirty="0"/>
              <a:t> et </a:t>
            </a:r>
            <a:r>
              <a:rPr lang="hu-HU" dirty="0" err="1"/>
              <a:t>superiores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bronchopulmonales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praevertebrales</a:t>
            </a:r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knoten</a:t>
            </a:r>
            <a:r>
              <a:rPr kumimoji="0" lang="hu-HU" sz="3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 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Mediastinums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" y="1207055"/>
            <a:ext cx="4087955" cy="36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90" y="741082"/>
            <a:ext cx="3906368" cy="41625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90" y="741082"/>
            <a:ext cx="3343886" cy="2575696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Brustdrüse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90" y="5054139"/>
            <a:ext cx="3906368" cy="125522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89" y="3429000"/>
            <a:ext cx="3812681" cy="318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111" y="1379984"/>
            <a:ext cx="3725543" cy="17207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329" y="4430684"/>
            <a:ext cx="3911325" cy="161266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61" y="1478685"/>
            <a:ext cx="3901027" cy="476417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285005" y="3075780"/>
            <a:ext cx="11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Inspektion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6034" y="6192980"/>
            <a:ext cx="349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Palpation</a:t>
            </a:r>
            <a:r>
              <a:rPr lang="hu-HU" dirty="0"/>
              <a:t> der </a:t>
            </a:r>
            <a:r>
              <a:rPr lang="hu-HU" dirty="0" err="1"/>
              <a:t>vier</a:t>
            </a:r>
            <a:r>
              <a:rPr lang="hu-HU" dirty="0"/>
              <a:t> </a:t>
            </a:r>
            <a:r>
              <a:rPr lang="hu-HU" dirty="0" err="1"/>
              <a:t>Quadranten</a:t>
            </a:r>
            <a:r>
              <a:rPr lang="hu-HU" dirty="0"/>
              <a:t> und </a:t>
            </a:r>
          </a:p>
          <a:p>
            <a:pPr algn="ctr"/>
            <a:r>
              <a:rPr lang="hu-HU" dirty="0"/>
              <a:t>der </a:t>
            </a:r>
            <a:r>
              <a:rPr lang="hu-HU" dirty="0" err="1"/>
              <a:t>Warzenregion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459284" y="6058191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Palpation der Achselhöhle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8191" y="72368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Selbstuntersuchung der Brustdrüse</a:t>
            </a:r>
          </a:p>
        </p:txBody>
      </p:sp>
    </p:spTree>
    <p:extLst>
      <p:ext uri="{BB962C8B-B14F-4D97-AF65-F5344CB8AC3E}">
        <p14:creationId xmlns:p14="http://schemas.microsoft.com/office/powerpoint/2010/main" val="25700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01601" y="1215368"/>
            <a:ext cx="3203310" cy="534508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8191" y="72368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Mammographie</a:t>
            </a:r>
            <a:endParaRPr kumimoji="0" lang="de-CH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63217" y="2495529"/>
            <a:ext cx="3224229" cy="40649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7452" y="1008055"/>
            <a:ext cx="8769096" cy="35067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58191" y="72368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Sentinel-Lymphknoten</a:t>
            </a:r>
            <a:endParaRPr kumimoji="0" lang="de-CH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468" y="4208233"/>
            <a:ext cx="4416829" cy="24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58191" y="130559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abletung</a:t>
            </a:r>
            <a:r>
              <a:rPr lang="hu-HU" sz="3600" dirty="0">
                <a:latin typeface="+mj-lt"/>
                <a:ea typeface="+mj-ea"/>
                <a:cs typeface="+mj-cs"/>
              </a:rPr>
              <a:t> – </a:t>
            </a:r>
            <a:r>
              <a:rPr lang="hu-HU" sz="3600" dirty="0" err="1">
                <a:latin typeface="+mj-lt"/>
                <a:ea typeface="+mj-ea"/>
                <a:cs typeface="+mj-cs"/>
              </a:rPr>
              <a:t>Brust</a:t>
            </a:r>
            <a:r>
              <a:rPr lang="hu-HU" sz="3600" dirty="0">
                <a:latin typeface="+mj-lt"/>
                <a:ea typeface="+mj-ea"/>
                <a:cs typeface="+mj-cs"/>
              </a:rPr>
              <a:t>, </a:t>
            </a:r>
            <a:r>
              <a:rPr lang="hu-HU" sz="3600" dirty="0" err="1">
                <a:latin typeface="+mj-lt"/>
                <a:ea typeface="+mj-ea"/>
                <a:cs typeface="+mj-cs"/>
              </a:rPr>
              <a:t>Brusthöhle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0" y="806335"/>
            <a:ext cx="4023410" cy="59519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561" y="1523997"/>
            <a:ext cx="2451184" cy="6456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561" y="2169621"/>
            <a:ext cx="2422908" cy="435213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747" y="2792072"/>
            <a:ext cx="2382128" cy="12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66" y="4596938"/>
            <a:ext cx="5733412" cy="214357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5838"/>
            <a:ext cx="4608782" cy="3507973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Leber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ject 8"/>
          <p:cNvSpPr/>
          <p:nvPr/>
        </p:nvSpPr>
        <p:spPr>
          <a:xfrm rot="5400000">
            <a:off x="2868862" y="6037295"/>
            <a:ext cx="204691" cy="297104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4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5"/>
                </a:lnTo>
                <a:lnTo>
                  <a:pt x="32004" y="208025"/>
                </a:lnTo>
                <a:lnTo>
                  <a:pt x="32004" y="192024"/>
                </a:lnTo>
                <a:close/>
              </a:path>
              <a:path w="96519" h="288289">
                <a:moveTo>
                  <a:pt x="64008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8" y="208025"/>
                </a:lnTo>
                <a:lnTo>
                  <a:pt x="64008" y="0"/>
                </a:lnTo>
                <a:close/>
              </a:path>
              <a:path w="96519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5"/>
                </a:lnTo>
                <a:lnTo>
                  <a:pt x="88011" y="208025"/>
                </a:lnTo>
                <a:lnTo>
                  <a:pt x="96012" y="1920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302822" y="6031958"/>
            <a:ext cx="266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P</a:t>
            </a:r>
            <a:r>
              <a:rPr lang="hu-HU" sz="1400" dirty="0" err="1" smtClean="0"/>
              <a:t>leura</a:t>
            </a:r>
            <a:r>
              <a:rPr lang="hu-HU" sz="1400" dirty="0" smtClean="0"/>
              <a:t>-</a:t>
            </a:r>
            <a:r>
              <a:rPr lang="de-AT" sz="1400" dirty="0" smtClean="0"/>
              <a:t> und L</a:t>
            </a:r>
            <a:r>
              <a:rPr lang="hu-HU" sz="1400" dirty="0" err="1" smtClean="0"/>
              <a:t>ungen</a:t>
            </a:r>
            <a:r>
              <a:rPr lang="de-AT" sz="1400" dirty="0" err="1" smtClean="0"/>
              <a:t>metastasen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2800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" y="2053243"/>
            <a:ext cx="4610100" cy="36576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633" y="2709949"/>
            <a:ext cx="4251242" cy="2743200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abletung</a:t>
            </a:r>
            <a:r>
              <a:rPr lang="hu-HU" sz="3600" dirty="0">
                <a:latin typeface="+mj-lt"/>
                <a:ea typeface="+mj-ea"/>
                <a:cs typeface="+mj-cs"/>
              </a:rPr>
              <a:t> des </a:t>
            </a:r>
            <a:r>
              <a:rPr lang="hu-HU" sz="3600" dirty="0" err="1">
                <a:latin typeface="+mj-lt"/>
                <a:ea typeface="+mj-ea"/>
                <a:cs typeface="+mj-cs"/>
              </a:rPr>
              <a:t>Magens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28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67" y="1379913"/>
            <a:ext cx="5757466" cy="490450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541" y="0"/>
            <a:ext cx="1007458" cy="137991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113522" y="1379913"/>
            <a:ext cx="105349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100" b="1" dirty="0"/>
              <a:t>Rudolf Ludwig </a:t>
            </a:r>
          </a:p>
          <a:p>
            <a:pPr algn="ctr"/>
            <a:r>
              <a:rPr lang="hu-HU" sz="1100" b="1" dirty="0"/>
              <a:t>Carl </a:t>
            </a:r>
            <a:r>
              <a:rPr lang="hu-HU" sz="1100" b="1" dirty="0" err="1"/>
              <a:t>Virchow</a:t>
            </a:r>
            <a:endParaRPr lang="hu-HU" sz="1100" b="1" dirty="0"/>
          </a:p>
          <a:p>
            <a:pPr algn="ctr"/>
            <a:r>
              <a:rPr lang="hu-HU" sz="1100" dirty="0"/>
              <a:t>(1821 –1902)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Virchow-Lymphknoten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28973" y="6382466"/>
            <a:ext cx="788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Geschwollener </a:t>
            </a:r>
            <a:r>
              <a:rPr lang="de-DE" dirty="0" err="1"/>
              <a:t>supraclavikulare</a:t>
            </a:r>
            <a:r>
              <a:rPr lang="de-DE" dirty="0"/>
              <a:t> Lymphknoten auf der linken Seite</a:t>
            </a:r>
            <a:r>
              <a:rPr lang="hu-HU" dirty="0"/>
              <a:t> bei </a:t>
            </a:r>
            <a:r>
              <a:rPr lang="hu-HU" dirty="0" err="1"/>
              <a:t>Magenkrebs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1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559" y="4717610"/>
            <a:ext cx="6046124" cy="198560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213"/>
            <a:ext cx="4530642" cy="3794897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Pankreas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99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6" y="897775"/>
            <a:ext cx="3550927" cy="5893723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70658" y="149631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knoten</a:t>
            </a:r>
            <a:r>
              <a:rPr kumimoji="0" lang="hu-HU" sz="3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</a:t>
            </a:r>
            <a:r>
              <a:rPr kumimoji="0" lang="hu-HU" sz="3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Hals- und 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Kopfbereich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18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nyang60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" y="1341438"/>
            <a:ext cx="46037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035107CF-23DC-41B9-9270-8E230E6226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4450"/>
            <a:ext cx="7886700" cy="9125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600" dirty="0" err="1"/>
              <a:t>Lymph</a:t>
            </a:r>
            <a:r>
              <a:rPr lang="hu-HU" sz="3600" dirty="0" err="1"/>
              <a:t>knoten</a:t>
            </a:r>
            <a:r>
              <a:rPr lang="hu-HU" sz="3600" dirty="0"/>
              <a:t> am </a:t>
            </a:r>
            <a:r>
              <a:rPr lang="hu-HU" sz="3600" dirty="0" err="1"/>
              <a:t>Darmbereich</a:t>
            </a:r>
            <a:endParaRPr lang="de-DE" sz="36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81A83BB-145F-4899-ACA0-3429BD05586F}"/>
              </a:ext>
            </a:extLst>
          </p:cNvPr>
          <p:cNvSpPr/>
          <p:nvPr/>
        </p:nvSpPr>
        <p:spPr>
          <a:xfrm>
            <a:off x="4675950" y="1241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pancreaticodoudenales</a:t>
            </a:r>
            <a:r>
              <a:rPr lang="hu-HU" dirty="0"/>
              <a:t> </a:t>
            </a:r>
            <a:r>
              <a:rPr lang="hu-HU" dirty="0" err="1"/>
              <a:t>sup</a:t>
            </a:r>
            <a:r>
              <a:rPr lang="hu-HU" dirty="0"/>
              <a:t>.</a:t>
            </a:r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pancreaticodoudenales</a:t>
            </a:r>
            <a:r>
              <a:rPr lang="hu-HU" dirty="0"/>
              <a:t> </a:t>
            </a:r>
            <a:r>
              <a:rPr lang="hu-HU" dirty="0" err="1"/>
              <a:t>inf</a:t>
            </a:r>
            <a:r>
              <a:rPr lang="hu-HU" dirty="0"/>
              <a:t>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C70C40E-8A70-4342-B1AC-A5B95B55BE1A}"/>
              </a:ext>
            </a:extLst>
          </p:cNvPr>
          <p:cNvSpPr/>
          <p:nvPr/>
        </p:nvSpPr>
        <p:spPr>
          <a:xfrm>
            <a:off x="4675950" y="257769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juxtaintestinales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mesenterici</a:t>
            </a:r>
            <a:r>
              <a:rPr lang="hu-HU" dirty="0"/>
              <a:t> </a:t>
            </a:r>
            <a:r>
              <a:rPr lang="hu-HU" dirty="0" err="1"/>
              <a:t>sup</a:t>
            </a:r>
            <a:r>
              <a:rPr lang="hu-HU" dirty="0"/>
              <a:t>. </a:t>
            </a:r>
            <a:r>
              <a:rPr lang="hu-HU" dirty="0" err="1"/>
              <a:t>centrales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precoaecales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paracoaecales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retrocoaecales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ileocoaecales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appendiculares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sigmoidei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rectales</a:t>
            </a:r>
            <a:r>
              <a:rPr lang="hu-HU" dirty="0"/>
              <a:t> </a:t>
            </a:r>
            <a:r>
              <a:rPr lang="hu-HU" dirty="0" err="1"/>
              <a:t>superiores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841D9B9-65F5-42DF-A55D-5BFC3278777C}"/>
              </a:ext>
            </a:extLst>
          </p:cNvPr>
          <p:cNvSpPr/>
          <p:nvPr/>
        </p:nvSpPr>
        <p:spPr>
          <a:xfrm>
            <a:off x="6533338" y="1875534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4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5"/>
                </a:lnTo>
                <a:lnTo>
                  <a:pt x="32004" y="208025"/>
                </a:lnTo>
                <a:lnTo>
                  <a:pt x="32004" y="192024"/>
                </a:lnTo>
                <a:close/>
              </a:path>
              <a:path w="96519" h="288289">
                <a:moveTo>
                  <a:pt x="64008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8" y="208025"/>
                </a:lnTo>
                <a:lnTo>
                  <a:pt x="64008" y="0"/>
                </a:lnTo>
                <a:close/>
              </a:path>
              <a:path w="96519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5"/>
                </a:lnTo>
                <a:lnTo>
                  <a:pt x="88011" y="208025"/>
                </a:lnTo>
                <a:lnTo>
                  <a:pt x="96012" y="1920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8CA2CF7-412B-41F3-B9C0-C41E6AD43419}"/>
              </a:ext>
            </a:extLst>
          </p:cNvPr>
          <p:cNvSpPr/>
          <p:nvPr/>
        </p:nvSpPr>
        <p:spPr>
          <a:xfrm>
            <a:off x="4974334" y="2106324"/>
            <a:ext cx="297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	 </a:t>
            </a:r>
            <a:r>
              <a:rPr lang="hu-HU" b="1" dirty="0" err="1"/>
              <a:t>Nodi</a:t>
            </a:r>
            <a:r>
              <a:rPr lang="hu-HU" b="1" dirty="0"/>
              <a:t> </a:t>
            </a:r>
            <a:r>
              <a:rPr lang="hu-HU" b="1" dirty="0" err="1"/>
              <a:t>lymphatici</a:t>
            </a:r>
            <a:r>
              <a:rPr lang="hu-HU" b="1" dirty="0"/>
              <a:t> </a:t>
            </a:r>
            <a:r>
              <a:rPr lang="hu-HU" b="1" dirty="0" err="1"/>
              <a:t>coeliaci</a:t>
            </a:r>
            <a:endParaRPr lang="hu-HU" b="1" dirty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731BAA7-90C3-4FB6-841A-BB093CE39914}"/>
              </a:ext>
            </a:extLst>
          </p:cNvPr>
          <p:cNvSpPr/>
          <p:nvPr/>
        </p:nvSpPr>
        <p:spPr>
          <a:xfrm>
            <a:off x="6449198" y="4570637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4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5"/>
                </a:lnTo>
                <a:lnTo>
                  <a:pt x="32004" y="208025"/>
                </a:lnTo>
                <a:lnTo>
                  <a:pt x="32004" y="192024"/>
                </a:lnTo>
                <a:close/>
              </a:path>
              <a:path w="96519" h="288289">
                <a:moveTo>
                  <a:pt x="64008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8" y="208025"/>
                </a:lnTo>
                <a:lnTo>
                  <a:pt x="64008" y="0"/>
                </a:lnTo>
                <a:close/>
              </a:path>
              <a:path w="96519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5"/>
                </a:lnTo>
                <a:lnTo>
                  <a:pt x="88011" y="208025"/>
                </a:lnTo>
                <a:lnTo>
                  <a:pt x="96012" y="1920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4416497-9ED2-43AD-A9E6-952D2D8C1237}"/>
              </a:ext>
            </a:extLst>
          </p:cNvPr>
          <p:cNvSpPr/>
          <p:nvPr/>
        </p:nvSpPr>
        <p:spPr>
          <a:xfrm>
            <a:off x="4249942" y="4783762"/>
            <a:ext cx="442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	 </a:t>
            </a:r>
            <a:r>
              <a:rPr lang="hu-HU" b="1" dirty="0" err="1"/>
              <a:t>Nodi</a:t>
            </a:r>
            <a:r>
              <a:rPr lang="hu-HU" b="1" dirty="0"/>
              <a:t> </a:t>
            </a:r>
            <a:r>
              <a:rPr lang="hu-HU" b="1" dirty="0" err="1"/>
              <a:t>lymphatici</a:t>
            </a:r>
            <a:r>
              <a:rPr lang="hu-HU" b="1" dirty="0"/>
              <a:t> </a:t>
            </a:r>
            <a:r>
              <a:rPr lang="hu-HU" b="1" dirty="0" err="1"/>
              <a:t>mesenterici</a:t>
            </a:r>
            <a:r>
              <a:rPr lang="hu-HU" b="1" dirty="0"/>
              <a:t> </a:t>
            </a:r>
            <a:r>
              <a:rPr lang="hu-HU" b="1" smtClean="0"/>
              <a:t>superiores</a:t>
            </a:r>
            <a:endParaRPr lang="hu-HU" b="1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60405672-4EDB-451A-9739-B8419643ACD5}"/>
              </a:ext>
            </a:extLst>
          </p:cNvPr>
          <p:cNvSpPr/>
          <p:nvPr/>
        </p:nvSpPr>
        <p:spPr>
          <a:xfrm>
            <a:off x="6449198" y="6021724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4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5"/>
                </a:lnTo>
                <a:lnTo>
                  <a:pt x="32004" y="208025"/>
                </a:lnTo>
                <a:lnTo>
                  <a:pt x="32004" y="192024"/>
                </a:lnTo>
                <a:close/>
              </a:path>
              <a:path w="96519" h="288289">
                <a:moveTo>
                  <a:pt x="64008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8" y="208025"/>
                </a:lnTo>
                <a:lnTo>
                  <a:pt x="64008" y="0"/>
                </a:lnTo>
                <a:close/>
              </a:path>
              <a:path w="96519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5"/>
                </a:lnTo>
                <a:lnTo>
                  <a:pt x="88011" y="208025"/>
                </a:lnTo>
                <a:lnTo>
                  <a:pt x="96012" y="1920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4158A5BF-CBFD-4CB6-B98C-7F3B36FF7252}"/>
              </a:ext>
            </a:extLst>
          </p:cNvPr>
          <p:cNvSpPr/>
          <p:nvPr/>
        </p:nvSpPr>
        <p:spPr>
          <a:xfrm>
            <a:off x="4249942" y="6225216"/>
            <a:ext cx="439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	 </a:t>
            </a:r>
            <a:r>
              <a:rPr lang="hu-HU" b="1" dirty="0" err="1"/>
              <a:t>Nodi</a:t>
            </a:r>
            <a:r>
              <a:rPr lang="hu-HU" b="1" dirty="0"/>
              <a:t> </a:t>
            </a:r>
            <a:r>
              <a:rPr lang="hu-HU" b="1" dirty="0" err="1"/>
              <a:t>lymphatici</a:t>
            </a:r>
            <a:r>
              <a:rPr lang="hu-HU" b="1" dirty="0"/>
              <a:t> </a:t>
            </a:r>
            <a:r>
              <a:rPr lang="hu-HU" b="1" dirty="0" err="1"/>
              <a:t>mesenterici</a:t>
            </a:r>
            <a:r>
              <a:rPr lang="hu-HU" b="1" dirty="0"/>
              <a:t> </a:t>
            </a:r>
            <a:r>
              <a:rPr lang="hu-HU" b="1" dirty="0" err="1"/>
              <a:t>inferiores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658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acte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943487"/>
            <a:ext cx="23495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bélbolyhok2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242" y="952497"/>
            <a:ext cx="6119813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643298" y="312208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/>
              <a:t>L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37772" y="51482"/>
            <a:ext cx="7468455" cy="646331"/>
          </a:xfrm>
          <a:prstGeom prst="rect">
            <a:avLst/>
          </a:prstGeom>
          <a:extLst/>
        </p:spPr>
        <p:txBody>
          <a:bodyPr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dirty="0" err="1"/>
              <a:t>Zentrales</a:t>
            </a:r>
            <a:r>
              <a:rPr lang="hu-HU" altLang="hu-HU" dirty="0"/>
              <a:t> </a:t>
            </a:r>
            <a:r>
              <a:rPr lang="hu-HU" altLang="hu-HU" dirty="0" err="1"/>
              <a:t>Lymphgefäß</a:t>
            </a:r>
            <a:r>
              <a:rPr lang="hu-HU" altLang="hu-HU" dirty="0"/>
              <a:t> in </a:t>
            </a:r>
            <a:r>
              <a:rPr lang="hu-HU" altLang="hu-HU" dirty="0" err="1"/>
              <a:t>der</a:t>
            </a:r>
            <a:r>
              <a:rPr lang="hu-HU" altLang="hu-HU" dirty="0"/>
              <a:t> </a:t>
            </a:r>
            <a:r>
              <a:rPr lang="hu-HU" altLang="hu-HU" dirty="0" err="1"/>
              <a:t>Darmzotte</a:t>
            </a:r>
            <a:endParaRPr lang="hu-HU" altLang="hu-HU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907242" y="4938709"/>
            <a:ext cx="2990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L = </a:t>
            </a:r>
            <a:r>
              <a:rPr lang="hu-HU" altLang="hu-HU" sz="1800" dirty="0" err="1"/>
              <a:t>zentrales</a:t>
            </a:r>
            <a:r>
              <a:rPr lang="hu-HU" altLang="hu-HU" sz="1800" dirty="0"/>
              <a:t> </a:t>
            </a:r>
            <a:r>
              <a:rPr lang="hu-HU" altLang="hu-HU" sz="1800" dirty="0" err="1"/>
              <a:t>Chylus-Gefäß</a:t>
            </a:r>
            <a:endParaRPr lang="hu-HU" altLang="hu-HU" sz="18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3F022F1-5947-4960-8F44-A8ADBAE436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89" y="5128410"/>
            <a:ext cx="1933906" cy="14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– </a:t>
            </a:r>
            <a:r>
              <a:rPr lang="hu-HU" sz="3600" dirty="0" err="1">
                <a:latin typeface="+mj-lt"/>
                <a:ea typeface="+mj-ea"/>
                <a:cs typeface="+mj-cs"/>
              </a:rPr>
              <a:t>Bauchhöhle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0" y="699421"/>
            <a:ext cx="4164561" cy="60920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912" y="865353"/>
            <a:ext cx="4050315" cy="31015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912" y="3966946"/>
            <a:ext cx="406132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62" y="1090677"/>
            <a:ext cx="4843549" cy="276706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835" y="3366656"/>
            <a:ext cx="5791040" cy="2908622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des </a:t>
            </a:r>
            <a:r>
              <a:rPr lang="hu-HU" sz="3600" dirty="0" err="1">
                <a:latin typeface="+mj-lt"/>
                <a:ea typeface="+mj-ea"/>
                <a:cs typeface="+mj-cs"/>
              </a:rPr>
              <a:t>Rektums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4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renal glands lymphatic drainage">
            <a:extLst>
              <a:ext uri="{FF2B5EF4-FFF2-40B4-BE49-F238E27FC236}">
                <a16:creationId xmlns:a16="http://schemas.microsoft.com/office/drawing/2014/main" id="{FE86471B-DDA2-4CE4-8021-9AA8DA23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119" y="997866"/>
            <a:ext cx="4703761" cy="56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4FA8D44-763A-4F2C-AF79-033D00C63A63}"/>
              </a:ext>
            </a:extLst>
          </p:cNvPr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Niere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0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79661" y="5266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paravesiculares</a:t>
            </a:r>
            <a:endParaRPr lang="hu-HU" dirty="0"/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praevesiculares</a:t>
            </a:r>
            <a:endParaRPr lang="hu-HU" dirty="0"/>
          </a:p>
          <a:p>
            <a:r>
              <a:rPr lang="hu-HU" dirty="0"/>
              <a:t> </a:t>
            </a: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postvesiculares</a:t>
            </a:r>
            <a:r>
              <a:rPr lang="hu-HU" dirty="0"/>
              <a:t> </a:t>
            </a:r>
          </a:p>
          <a:p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vesiculares</a:t>
            </a:r>
            <a:r>
              <a:rPr lang="hu-HU" dirty="0"/>
              <a:t> </a:t>
            </a:r>
            <a:r>
              <a:rPr lang="hu-HU" dirty="0" err="1"/>
              <a:t>laterales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D442062-2D1C-46A1-AC58-BBF3555DE5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6" y="745775"/>
            <a:ext cx="5917671" cy="4487333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BA8E9156-DD24-4A42-9562-E411CAAEBA49}"/>
              </a:ext>
            </a:extLst>
          </p:cNvPr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Harnblase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18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386" y="3266900"/>
            <a:ext cx="3587584" cy="32336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57" y="1241719"/>
            <a:ext cx="4031273" cy="3385347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weiblichen</a:t>
            </a:r>
            <a:r>
              <a:rPr lang="hu-HU" sz="3600" dirty="0">
                <a:latin typeface="+mj-lt"/>
                <a:ea typeface="+mj-ea"/>
                <a:cs typeface="+mj-cs"/>
              </a:rPr>
              <a:t> </a:t>
            </a:r>
            <a:r>
              <a:rPr lang="hu-HU" sz="3600" dirty="0" err="1">
                <a:latin typeface="+mj-lt"/>
                <a:ea typeface="+mj-ea"/>
                <a:cs typeface="+mj-cs"/>
              </a:rPr>
              <a:t>Geschlechtsorgane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810" y="1436229"/>
            <a:ext cx="3597108" cy="18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" y="1645921"/>
            <a:ext cx="3896269" cy="303990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177" y="3379854"/>
            <a:ext cx="4962698" cy="2611946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männlichen</a:t>
            </a:r>
            <a:r>
              <a:rPr lang="hu-HU" sz="3600" dirty="0">
                <a:latin typeface="+mj-lt"/>
                <a:ea typeface="+mj-ea"/>
                <a:cs typeface="+mj-cs"/>
              </a:rPr>
              <a:t> </a:t>
            </a:r>
            <a:r>
              <a:rPr lang="hu-HU" sz="3600" dirty="0" err="1">
                <a:latin typeface="+mj-lt"/>
                <a:ea typeface="+mj-ea"/>
                <a:cs typeface="+mj-cs"/>
              </a:rPr>
              <a:t>Geschlechtsorgane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22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" y="1562793"/>
            <a:ext cx="5530227" cy="373241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598" y="4231179"/>
            <a:ext cx="5100810" cy="2381734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Prostata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00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58191" y="72368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abletung</a:t>
            </a:r>
            <a:r>
              <a:rPr lang="hu-HU" sz="3600" dirty="0">
                <a:latin typeface="+mj-lt"/>
                <a:ea typeface="+mj-ea"/>
                <a:cs typeface="+mj-cs"/>
              </a:rPr>
              <a:t> – </a:t>
            </a:r>
            <a:r>
              <a:rPr lang="hu-HU" sz="3600" dirty="0" err="1">
                <a:latin typeface="+mj-lt"/>
                <a:ea typeface="+mj-ea"/>
                <a:cs typeface="+mj-cs"/>
              </a:rPr>
              <a:t>Retroperitoneum</a:t>
            </a:r>
            <a:r>
              <a:rPr lang="hu-HU" sz="3600" dirty="0">
                <a:latin typeface="+mj-lt"/>
                <a:ea typeface="+mj-ea"/>
                <a:cs typeface="+mj-cs"/>
              </a:rPr>
              <a:t>, Becken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85" y="764237"/>
            <a:ext cx="4157631" cy="60355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006" y="1923863"/>
            <a:ext cx="4616869" cy="24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9426"/>
            <a:ext cx="3989704" cy="25898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Nodi lymphatici occipitales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(3)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5" dirty="0">
                <a:latin typeface="Calibri"/>
                <a:cs typeface="Calibri"/>
              </a:rPr>
              <a:t>(</a:t>
            </a:r>
            <a:r>
              <a:rPr lang="hu-HU" sz="1400" spc="-15" dirty="0" err="1">
                <a:latin typeface="Calibri"/>
                <a:cs typeface="Calibri"/>
              </a:rPr>
              <a:t>Kopfschwarte</a:t>
            </a:r>
            <a:r>
              <a:rPr sz="1400" spc="-15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Hinterhaupt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lang="hu-HU" sz="1400" spc="-5" dirty="0" err="1">
                <a:latin typeface="Calibri"/>
                <a:cs typeface="Calibri"/>
              </a:rPr>
              <a:t>tiefe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Nackenmuskeln</a:t>
            </a:r>
            <a:r>
              <a:rPr sz="1400" spc="-10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mastoidei/retroauriculares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(4)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latin typeface="Calibri"/>
                <a:cs typeface="Calibri"/>
              </a:rPr>
              <a:t>(</a:t>
            </a:r>
            <a:r>
              <a:rPr lang="hu-HU" sz="1400" spc="-10" dirty="0" err="1">
                <a:latin typeface="Calibri"/>
                <a:cs typeface="Calibri"/>
              </a:rPr>
              <a:t>Hinterhaupt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lang="hu-HU" sz="1400" spc="-5" dirty="0" err="1">
                <a:latin typeface="Calibri"/>
                <a:cs typeface="Calibri"/>
              </a:rPr>
              <a:t>Gehörgang</a:t>
            </a:r>
            <a:r>
              <a:rPr sz="1400" spc="-5" dirty="0">
                <a:latin typeface="Calibri"/>
                <a:cs typeface="Calibri"/>
              </a:rPr>
              <a:t>, </a:t>
            </a:r>
            <a:r>
              <a:rPr lang="hu-HU" sz="1400" spc="-5" dirty="0" err="1">
                <a:latin typeface="Calibri"/>
                <a:cs typeface="Calibri"/>
              </a:rPr>
              <a:t>Ohrmuschel</a:t>
            </a:r>
            <a:r>
              <a:rPr sz="1400" spc="-1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parotidei </a:t>
            </a:r>
            <a:r>
              <a:rPr sz="1600" spc="-5" dirty="0">
                <a:latin typeface="Calibri"/>
                <a:cs typeface="Calibri"/>
              </a:rPr>
              <a:t>superficiales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(5)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hu-HU" sz="1400" spc="-10" dirty="0">
                <a:cs typeface="Calibri"/>
              </a:rPr>
              <a:t>(</a:t>
            </a:r>
            <a:r>
              <a:rPr lang="hu-HU" sz="1400" spc="-10" dirty="0" err="1">
                <a:cs typeface="Calibri"/>
              </a:rPr>
              <a:t>Hinterhaupt</a:t>
            </a:r>
            <a:r>
              <a:rPr lang="hu-HU" sz="1400" spc="-10" dirty="0">
                <a:cs typeface="Calibri"/>
              </a:rPr>
              <a:t>, </a:t>
            </a:r>
            <a:r>
              <a:rPr lang="hu-HU" sz="1400" spc="-5" dirty="0" err="1">
                <a:cs typeface="Calibri"/>
              </a:rPr>
              <a:t>Ohrmuschel</a:t>
            </a:r>
            <a:r>
              <a:rPr lang="hu-HU" sz="1400" spc="-15" dirty="0">
                <a:cs typeface="Calibri"/>
              </a:rPr>
              <a:t>)</a:t>
            </a:r>
            <a:endParaRPr lang="hu-HU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parotidei profundi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(6)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lang="hu-HU" sz="1400" spc="-5" dirty="0" err="1">
                <a:latin typeface="Calibri"/>
                <a:cs typeface="Calibri"/>
              </a:rPr>
              <a:t>Gehörgang,Paukenhöhle</a:t>
            </a:r>
            <a:r>
              <a:rPr sz="1400" spc="-5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Nasopharynx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lang="hu-HU" sz="1400" spc="-5" dirty="0" err="1">
                <a:latin typeface="Calibri"/>
                <a:cs typeface="Calibri"/>
              </a:rPr>
              <a:t>Nasenhöhle</a:t>
            </a:r>
            <a:r>
              <a:rPr lang="hu-HU" sz="1400" spc="-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723134"/>
            <a:ext cx="4655820" cy="48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Nodi lymphatici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linguales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10" dirty="0">
                <a:latin typeface="Calibri"/>
                <a:cs typeface="Calibri"/>
              </a:rPr>
              <a:t>(</a:t>
            </a:r>
            <a:r>
              <a:rPr lang="hu-HU" sz="1400" spc="-10" dirty="0" err="1">
                <a:latin typeface="Calibri"/>
                <a:cs typeface="Calibri"/>
              </a:rPr>
              <a:t>Zunge</a:t>
            </a:r>
            <a:r>
              <a:rPr lang="hu-HU" sz="1400" spc="-10" dirty="0">
                <a:latin typeface="Calibri"/>
                <a:cs typeface="Calibri"/>
              </a:rPr>
              <a:t> </a:t>
            </a:r>
            <a:r>
              <a:rPr lang="hu-HU" sz="1400" spc="-10" dirty="0" err="1">
                <a:latin typeface="Calibri"/>
                <a:cs typeface="Calibri"/>
              </a:rPr>
              <a:t>bis</a:t>
            </a:r>
            <a:r>
              <a:rPr lang="hu-HU" sz="1400" spc="-10" dirty="0">
                <a:latin typeface="Calibri"/>
                <a:cs typeface="Calibri"/>
              </a:rPr>
              <a:t> </a:t>
            </a:r>
            <a:r>
              <a:rPr lang="hu-HU" sz="1400" spc="-10" dirty="0" err="1">
                <a:latin typeface="Calibri"/>
                <a:cs typeface="Calibri"/>
              </a:rPr>
              <a:t>auf</a:t>
            </a:r>
            <a:r>
              <a:rPr lang="hu-HU" sz="1400" spc="-10" dirty="0">
                <a:latin typeface="Calibri"/>
                <a:cs typeface="Calibri"/>
              </a:rPr>
              <a:t> </a:t>
            </a:r>
            <a:r>
              <a:rPr lang="hu-HU" sz="1400" spc="-10" dirty="0" err="1">
                <a:latin typeface="Calibri"/>
                <a:cs typeface="Calibri"/>
              </a:rPr>
              <a:t>Zungenspitze</a:t>
            </a:r>
            <a:r>
              <a:rPr sz="1400" spc="-1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394379"/>
            <a:ext cx="3382010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faciales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(11-14)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(</a:t>
            </a:r>
            <a:r>
              <a:rPr lang="hu-HU" sz="1400" spc="-10" dirty="0" err="1">
                <a:latin typeface="Calibri"/>
                <a:cs typeface="Calibri"/>
              </a:rPr>
              <a:t>Augenlid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lang="hu-HU" sz="1400" spc="-30" dirty="0" err="1">
                <a:latin typeface="Calibri"/>
                <a:cs typeface="Calibri"/>
              </a:rPr>
              <a:t>Nase</a:t>
            </a:r>
            <a:r>
              <a:rPr sz="1400" spc="-30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Gesicht</a:t>
            </a:r>
            <a:r>
              <a:rPr lang="hu-HU" sz="1400" spc="-10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Wange</a:t>
            </a:r>
            <a:r>
              <a:rPr sz="1400" spc="-10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Nodi lymphatici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submentales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lang="hu-HU" sz="1400" spc="-5" dirty="0" err="1">
                <a:latin typeface="Calibri"/>
                <a:cs typeface="Calibri"/>
              </a:rPr>
              <a:t>Untere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Lippe</a:t>
            </a:r>
            <a:r>
              <a:rPr sz="1400" spc="-15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Mundboden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lang="hu-HU" sz="1400" spc="65" dirty="0" err="1">
                <a:latin typeface="Calibri"/>
                <a:cs typeface="Calibri"/>
              </a:rPr>
              <a:t>Zungenspitze</a:t>
            </a:r>
            <a:r>
              <a:rPr sz="1400" spc="-10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710834"/>
            <a:ext cx="809498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Nodi lymphatici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submandibulares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lang="hu-HU" sz="1400" spc="-5" dirty="0" err="1">
                <a:latin typeface="Calibri"/>
                <a:cs typeface="Calibri"/>
              </a:rPr>
              <a:t>Medialer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Augenwinkel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Gesicht</a:t>
            </a:r>
            <a:r>
              <a:rPr lang="hu-HU" sz="1400" spc="-10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Nares</a:t>
            </a:r>
            <a:r>
              <a:rPr lang="hu-HU" sz="1400" spc="-10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obere</a:t>
            </a:r>
            <a:r>
              <a:rPr lang="hu-HU" sz="1400" spc="-10" dirty="0">
                <a:latin typeface="Calibri"/>
                <a:cs typeface="Calibri"/>
              </a:rPr>
              <a:t> und </a:t>
            </a:r>
            <a:r>
              <a:rPr lang="hu-HU" sz="1400" spc="-10" dirty="0" err="1">
                <a:latin typeface="Calibri"/>
                <a:cs typeface="Calibri"/>
              </a:rPr>
              <a:t>lateraler</a:t>
            </a:r>
            <a:r>
              <a:rPr lang="hu-HU" sz="1400" spc="-10" dirty="0">
                <a:latin typeface="Calibri"/>
                <a:cs typeface="Calibri"/>
              </a:rPr>
              <a:t> </a:t>
            </a:r>
            <a:r>
              <a:rPr lang="hu-HU" sz="1400" spc="-10" dirty="0" err="1">
                <a:latin typeface="Calibri"/>
                <a:cs typeface="Calibri"/>
              </a:rPr>
              <a:t>Teil</a:t>
            </a:r>
            <a:r>
              <a:rPr lang="hu-HU" sz="1400" spc="-10" dirty="0">
                <a:latin typeface="Calibri"/>
                <a:cs typeface="Calibri"/>
              </a:rPr>
              <a:t> der </a:t>
            </a:r>
            <a:r>
              <a:rPr lang="hu-HU" sz="1400" spc="-10" dirty="0" err="1">
                <a:latin typeface="Calibri"/>
                <a:cs typeface="Calibri"/>
              </a:rPr>
              <a:t>unteren</a:t>
            </a:r>
            <a:r>
              <a:rPr lang="hu-HU" sz="1400" spc="-10" dirty="0">
                <a:latin typeface="Calibri"/>
                <a:cs typeface="Calibri"/>
              </a:rPr>
              <a:t> </a:t>
            </a:r>
            <a:r>
              <a:rPr lang="hu-HU" sz="1400" spc="-10" dirty="0" err="1">
                <a:latin typeface="Calibri"/>
                <a:cs typeface="Calibri"/>
              </a:rPr>
              <a:t>Lippe</a:t>
            </a:r>
            <a:r>
              <a:rPr lang="hu-HU" sz="1400" spc="-10" dirty="0">
                <a:latin typeface="Calibri"/>
                <a:cs typeface="Calibri"/>
              </a:rPr>
              <a:t>, </a:t>
            </a:r>
            <a:r>
              <a:rPr lang="hu-HU" sz="1400" spc="-10" dirty="0" err="1">
                <a:latin typeface="Calibri"/>
                <a:cs typeface="Calibri"/>
              </a:rPr>
              <a:t>Zunge</a:t>
            </a:r>
            <a:r>
              <a:rPr lang="hu-HU" sz="1400" spc="-1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54167" y="207263"/>
            <a:ext cx="3954780" cy="33116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5771" y="3645408"/>
            <a:ext cx="3302508" cy="23286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637" y="6507886"/>
            <a:ext cx="82234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→ </a:t>
            </a:r>
            <a:r>
              <a:rPr lang="hu-HU" sz="1800" b="1" dirty="0">
                <a:latin typeface="Calibri"/>
                <a:cs typeface="Calibri"/>
              </a:rPr>
              <a:t> </a:t>
            </a:r>
            <a:r>
              <a:rPr lang="hu-HU" sz="1800" b="1" dirty="0" err="1">
                <a:latin typeface="Calibri"/>
                <a:cs typeface="Calibri"/>
              </a:rPr>
              <a:t>die</a:t>
            </a:r>
            <a:r>
              <a:rPr lang="hu-HU" sz="1800" b="1" dirty="0">
                <a:latin typeface="Calibri"/>
                <a:cs typeface="Calibri"/>
              </a:rPr>
              <a:t> </a:t>
            </a:r>
            <a:r>
              <a:rPr lang="hu-HU" sz="1800" b="1" dirty="0" err="1">
                <a:latin typeface="Calibri"/>
                <a:cs typeface="Calibri"/>
              </a:rPr>
              <a:t>Lymphe</a:t>
            </a:r>
            <a:r>
              <a:rPr lang="hu-HU" sz="1800" b="1" dirty="0">
                <a:latin typeface="Calibri"/>
                <a:cs typeface="Calibri"/>
              </a:rPr>
              <a:t> </a:t>
            </a:r>
            <a:r>
              <a:rPr lang="hu-HU" sz="1800" b="1" dirty="0" err="1">
                <a:latin typeface="Calibri"/>
                <a:cs typeface="Calibri"/>
              </a:rPr>
              <a:t>wird</a:t>
            </a:r>
            <a:r>
              <a:rPr lang="hu-HU" sz="1800" b="1" dirty="0">
                <a:latin typeface="Calibri"/>
                <a:cs typeface="Calibri"/>
              </a:rPr>
              <a:t> in </a:t>
            </a:r>
            <a:r>
              <a:rPr lang="hu-HU" sz="1800" b="1" dirty="0" err="1">
                <a:latin typeface="Calibri"/>
                <a:cs typeface="Calibri"/>
              </a:rPr>
              <a:t>die</a:t>
            </a:r>
            <a:r>
              <a:rPr lang="hu-HU" sz="1800" b="1" dirty="0">
                <a:latin typeface="Calibri"/>
                <a:cs typeface="Calibri"/>
              </a:rPr>
              <a:t> </a:t>
            </a:r>
            <a:r>
              <a:rPr sz="1800" b="1" dirty="0" err="1">
                <a:latin typeface="Calibri"/>
                <a:cs typeface="Calibri"/>
              </a:rPr>
              <a:t>Nodi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lymphatici cervicales </a:t>
            </a:r>
            <a:r>
              <a:rPr sz="1800" b="1" spc="-10" dirty="0" err="1">
                <a:latin typeface="Calibri"/>
                <a:cs typeface="Calibri"/>
              </a:rPr>
              <a:t>laterales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profundi</a:t>
            </a:r>
            <a:r>
              <a:rPr lang="hu-HU" sz="1800" b="1" spc="-5" dirty="0">
                <a:latin typeface="Calibri"/>
                <a:cs typeface="Calibri"/>
              </a:rPr>
              <a:t> </a:t>
            </a:r>
            <a:r>
              <a:rPr lang="hu-HU" sz="1800" b="1" spc="-5" dirty="0" err="1">
                <a:latin typeface="Calibri"/>
                <a:cs typeface="Calibri"/>
              </a:rPr>
              <a:t>weitergeleitet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8893" y="3287648"/>
            <a:ext cx="421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03360" y="5761431"/>
            <a:ext cx="4851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ö</a:t>
            </a:r>
            <a:r>
              <a:rPr sz="1200" dirty="0">
                <a:latin typeface="Calibri"/>
                <a:cs typeface="Calibri"/>
              </a:rPr>
              <a:t>mb</a:t>
            </a:r>
            <a:r>
              <a:rPr sz="1200" spc="-5" dirty="0">
                <a:latin typeface="Calibri"/>
                <a:cs typeface="Calibri"/>
              </a:rPr>
              <a:t>öl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-1313409" y="831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des </a:t>
            </a:r>
            <a:r>
              <a:rPr lang="hu-HU" sz="3600" dirty="0" err="1">
                <a:latin typeface="+mj-lt"/>
                <a:ea typeface="+mj-ea"/>
                <a:cs typeface="+mj-cs"/>
              </a:rPr>
              <a:t>Kopfes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70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zövegdoboz 1"/>
          <p:cNvSpPr txBox="1">
            <a:spLocks noChangeArrowheads="1"/>
          </p:cNvSpPr>
          <p:nvPr/>
        </p:nvSpPr>
        <p:spPr bwMode="auto">
          <a:xfrm>
            <a:off x="2071688" y="32452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dirty="0" err="1">
                <a:latin typeface="Calibri" pitchFamily="34" charset="0"/>
              </a:rPr>
              <a:t>Angewendete</a:t>
            </a:r>
            <a:r>
              <a:rPr lang="hu-HU" sz="3200" dirty="0">
                <a:latin typeface="Calibri" pitchFamily="34" charset="0"/>
              </a:rPr>
              <a:t> </a:t>
            </a:r>
            <a:r>
              <a:rPr lang="hu-HU" sz="3200" dirty="0" err="1">
                <a:latin typeface="Calibri" pitchFamily="34" charset="0"/>
              </a:rPr>
              <a:t>Literatur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15363" name="Szövegdoboz 2"/>
          <p:cNvSpPr txBox="1">
            <a:spLocks noChangeArrowheads="1"/>
          </p:cNvSpPr>
          <p:nvPr/>
        </p:nvSpPr>
        <p:spPr bwMode="auto">
          <a:xfrm>
            <a:off x="571500" y="1613113"/>
            <a:ext cx="80724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i="1" dirty="0" err="1">
                <a:latin typeface="Calibri" pitchFamily="34" charset="0"/>
              </a:rPr>
              <a:t>Sobotta</a:t>
            </a:r>
            <a:r>
              <a:rPr lang="hu-HU" i="1" dirty="0">
                <a:latin typeface="Calibri" pitchFamily="34" charset="0"/>
              </a:rPr>
              <a:t>: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Anatomie</a:t>
            </a:r>
            <a:r>
              <a:rPr lang="hu-HU" dirty="0">
                <a:latin typeface="Calibri" pitchFamily="34" charset="0"/>
              </a:rPr>
              <a:t> des </a:t>
            </a:r>
            <a:r>
              <a:rPr lang="hu-HU" dirty="0" err="1">
                <a:latin typeface="Calibri" pitchFamily="34" charset="0"/>
              </a:rPr>
              <a:t>Menschen</a:t>
            </a:r>
            <a:endParaRPr lang="hu-HU" dirty="0"/>
          </a:p>
          <a:p>
            <a:endParaRPr lang="hu-HU" dirty="0"/>
          </a:p>
          <a:p>
            <a:r>
              <a:rPr lang="hu-HU" i="1" dirty="0">
                <a:latin typeface="Calibri" pitchFamily="34" charset="0"/>
              </a:rPr>
              <a:t>Drake</a:t>
            </a:r>
            <a:r>
              <a:rPr lang="hu-HU" dirty="0">
                <a:latin typeface="Calibri" pitchFamily="34" charset="0"/>
              </a:rPr>
              <a:t>: </a:t>
            </a:r>
            <a:r>
              <a:rPr lang="hu-HU" dirty="0" err="1">
                <a:latin typeface="Calibri" pitchFamily="34" charset="0"/>
              </a:rPr>
              <a:t>Gray's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Anatomy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for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Students</a:t>
            </a:r>
            <a:endParaRPr lang="hu-HU" dirty="0"/>
          </a:p>
          <a:p>
            <a:endParaRPr lang="hu-HU" dirty="0"/>
          </a:p>
          <a:p>
            <a:r>
              <a:rPr lang="hu-HU" i="1" dirty="0" err="1">
                <a:latin typeface="Calibri" pitchFamily="34" charset="0"/>
              </a:rPr>
              <a:t>Fritsch</a:t>
            </a:r>
            <a:r>
              <a:rPr lang="hu-HU" i="1" dirty="0"/>
              <a:t>, </a:t>
            </a:r>
            <a:r>
              <a:rPr lang="hu-HU" i="1" dirty="0" err="1">
                <a:latin typeface="Calibri" pitchFamily="34" charset="0"/>
              </a:rPr>
              <a:t>Kühnel</a:t>
            </a:r>
            <a:r>
              <a:rPr lang="hu-HU" i="1" dirty="0">
                <a:latin typeface="Calibri" pitchFamily="34" charset="0"/>
              </a:rPr>
              <a:t>: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Taschenatlas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Anatomie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Rohen</a:t>
            </a:r>
            <a:r>
              <a:rPr lang="hu-HU" i="1" dirty="0"/>
              <a:t>, </a:t>
            </a:r>
            <a:r>
              <a:rPr lang="hu-HU" i="1" dirty="0" err="1"/>
              <a:t>Yokochi</a:t>
            </a:r>
            <a:r>
              <a:rPr lang="hu-HU" i="1" dirty="0"/>
              <a:t>, </a:t>
            </a:r>
            <a:r>
              <a:rPr lang="hu-HU" i="1" dirty="0" err="1"/>
              <a:t>Lütjen-Drecoll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r>
              <a:rPr lang="hu-HU" dirty="0"/>
              <a:t> 	</a:t>
            </a:r>
          </a:p>
          <a:p>
            <a:endParaRPr lang="hu-HU" dirty="0"/>
          </a:p>
          <a:p>
            <a:r>
              <a:rPr lang="hu-HU" i="1" dirty="0" err="1"/>
              <a:t>Netter</a:t>
            </a:r>
            <a:r>
              <a:rPr lang="hu-HU" i="1" dirty="0"/>
              <a:t>:</a:t>
            </a:r>
            <a:r>
              <a:rPr lang="hu-HU" dirty="0"/>
              <a:t> Atlas der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Lippert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Lehrbuch</a:t>
            </a:r>
            <a:r>
              <a:rPr lang="hu-HU" dirty="0"/>
              <a:t> </a:t>
            </a:r>
            <a:r>
              <a:rPr lang="hu-HU" dirty="0" err="1"/>
              <a:t>Anatomie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Schünke</a:t>
            </a:r>
            <a:r>
              <a:rPr lang="hu-HU" i="1" dirty="0"/>
              <a:t>, </a:t>
            </a:r>
            <a:r>
              <a:rPr lang="hu-HU" i="1" dirty="0" err="1"/>
              <a:t>Schulte</a:t>
            </a:r>
            <a:r>
              <a:rPr lang="hu-HU" i="1" dirty="0"/>
              <a:t>, Schumacher, </a:t>
            </a:r>
            <a:r>
              <a:rPr lang="hu-HU" i="1" dirty="0" err="1"/>
              <a:t>Voll</a:t>
            </a:r>
            <a:r>
              <a:rPr lang="hu-HU" i="1" dirty="0"/>
              <a:t>, </a:t>
            </a:r>
            <a:r>
              <a:rPr lang="hu-HU" i="1" dirty="0" err="1"/>
              <a:t>Wesker</a:t>
            </a:r>
            <a:r>
              <a:rPr lang="hu-HU" i="1" dirty="0"/>
              <a:t>:</a:t>
            </a:r>
            <a:r>
              <a:rPr lang="hu-HU" dirty="0"/>
              <a:t> Prometheus</a:t>
            </a:r>
          </a:p>
          <a:p>
            <a:endParaRPr lang="hu-HU" dirty="0"/>
          </a:p>
          <a:p>
            <a:r>
              <a:rPr lang="hu-HU" dirty="0" err="1"/>
              <a:t>Vorlesungen</a:t>
            </a:r>
            <a:r>
              <a:rPr lang="hu-HU" dirty="0"/>
              <a:t> von Dr. </a:t>
            </a:r>
            <a:r>
              <a:rPr lang="hu-HU" dirty="0" err="1"/>
              <a:t>Tamas</a:t>
            </a:r>
            <a:r>
              <a:rPr lang="hu-HU" dirty="0"/>
              <a:t> </a:t>
            </a:r>
            <a:r>
              <a:rPr lang="hu-HU" dirty="0" err="1"/>
              <a:t>Ruttkay</a:t>
            </a:r>
            <a:r>
              <a:rPr lang="hu-HU" dirty="0"/>
              <a:t> und Dr. Katalin Kocsis</a:t>
            </a:r>
          </a:p>
          <a:p>
            <a:endParaRPr lang="hu-HU" dirty="0"/>
          </a:p>
          <a:p>
            <a:endParaRPr lang="hu-HU" dirty="0"/>
          </a:p>
          <a:p>
            <a:endParaRPr lang="hu-HU" dirty="0">
              <a:latin typeface="Calibri" pitchFamily="34" charset="0"/>
            </a:endParaRPr>
          </a:p>
          <a:p>
            <a:endParaRPr lang="hu-HU" dirty="0">
              <a:latin typeface="Calibri" pitchFamily="34" charset="0"/>
            </a:endParaRPr>
          </a:p>
          <a:p>
            <a:endParaRPr lang="hu-H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03" y="657289"/>
            <a:ext cx="5208270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Nodi </a:t>
            </a:r>
            <a:r>
              <a:rPr sz="1800" b="1" spc="-5" dirty="0">
                <a:latin typeface="Calibri"/>
                <a:cs typeface="Calibri"/>
              </a:rPr>
              <a:t>lymphatici cervicales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anteriores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 superficiales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(18)</a:t>
            </a:r>
            <a:endParaRPr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latin typeface="Calibri"/>
                <a:cs typeface="Calibri"/>
              </a:rPr>
              <a:t>(</a:t>
            </a:r>
            <a:r>
              <a:rPr lang="hu-HU" sz="1600" spc="-15" dirty="0" err="1">
                <a:latin typeface="Calibri"/>
                <a:cs typeface="Calibri"/>
              </a:rPr>
              <a:t>vordere</a:t>
            </a:r>
            <a:r>
              <a:rPr lang="hu-HU" sz="1600" spc="-15" dirty="0">
                <a:latin typeface="Calibri"/>
                <a:cs typeface="Calibri"/>
              </a:rPr>
              <a:t> </a:t>
            </a:r>
            <a:r>
              <a:rPr lang="hu-HU" sz="1600" spc="-15" dirty="0" err="1">
                <a:latin typeface="Calibri"/>
                <a:cs typeface="Calibri"/>
              </a:rPr>
              <a:t>Halshaut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profundi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 </a:t>
            </a:r>
            <a:r>
              <a:rPr sz="1800" spc="-15" dirty="0">
                <a:latin typeface="Calibri"/>
                <a:cs typeface="Calibri"/>
              </a:rPr>
              <a:t>infrahyoidei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(19a)</a:t>
            </a:r>
            <a:endParaRPr sz="1800" dirty="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200"/>
              </a:spcBef>
            </a:pPr>
            <a:r>
              <a:rPr sz="1600" spc="-10" dirty="0">
                <a:latin typeface="Calibri"/>
                <a:cs typeface="Calibri"/>
              </a:rPr>
              <a:t>(</a:t>
            </a:r>
            <a:r>
              <a:rPr lang="hu-HU" sz="1600" spc="-10" dirty="0">
                <a:latin typeface="Calibri"/>
                <a:cs typeface="Calibri"/>
              </a:rPr>
              <a:t>V</a:t>
            </a:r>
            <a:r>
              <a:rPr sz="1600" spc="-10" dirty="0" err="1">
                <a:latin typeface="Calibri"/>
                <a:cs typeface="Calibri"/>
              </a:rPr>
              <a:t>estibulum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laryngis, </a:t>
            </a:r>
            <a:r>
              <a:rPr lang="hu-HU" sz="1600" spc="-10" dirty="0">
                <a:latin typeface="Calibri"/>
                <a:cs typeface="Calibri"/>
              </a:rPr>
              <a:t>R</a:t>
            </a:r>
            <a:r>
              <a:rPr sz="1600" spc="-10" dirty="0" err="1">
                <a:latin typeface="Calibri"/>
                <a:cs typeface="Calibri"/>
              </a:rPr>
              <a:t>ecessus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piriformis)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8207" y="3002933"/>
            <a:ext cx="3429635" cy="2843086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 praelaryngeales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spc="-10" dirty="0">
                <a:latin typeface="Calibri"/>
                <a:cs typeface="Calibri"/>
              </a:rPr>
              <a:t>(</a:t>
            </a:r>
            <a:r>
              <a:rPr lang="hu-HU" sz="1600" spc="-10" dirty="0" err="1">
                <a:latin typeface="Calibri"/>
                <a:cs typeface="Calibri"/>
              </a:rPr>
              <a:t>Kaudaler</a:t>
            </a:r>
            <a:r>
              <a:rPr lang="hu-HU" sz="1600" spc="-10" dirty="0">
                <a:latin typeface="Calibri"/>
                <a:cs typeface="Calibri"/>
              </a:rPr>
              <a:t> </a:t>
            </a:r>
            <a:r>
              <a:rPr lang="hu-HU" sz="1600" spc="-10" dirty="0" err="1">
                <a:latin typeface="Calibri"/>
                <a:cs typeface="Calibri"/>
              </a:rPr>
              <a:t>Kehlkopf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 </a:t>
            </a:r>
            <a:r>
              <a:rPr sz="1800" spc="-10" dirty="0">
                <a:latin typeface="Calibri"/>
                <a:cs typeface="Calibri"/>
              </a:rPr>
              <a:t>thyroidei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(21)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10" dirty="0">
                <a:latin typeface="Calibri"/>
                <a:cs typeface="Calibri"/>
              </a:rPr>
              <a:t>(</a:t>
            </a:r>
            <a:r>
              <a:rPr lang="hu-HU" sz="1600" spc="-10" dirty="0" err="1">
                <a:latin typeface="Calibri"/>
                <a:cs typeface="Calibri"/>
              </a:rPr>
              <a:t>Schilddrüse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 </a:t>
            </a:r>
            <a:r>
              <a:rPr sz="1800" spc="-10" dirty="0">
                <a:latin typeface="Calibri"/>
                <a:cs typeface="Calibri"/>
              </a:rPr>
              <a:t>praetracheales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(22)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10" dirty="0">
                <a:latin typeface="Calibri"/>
                <a:cs typeface="Calibri"/>
              </a:rPr>
              <a:t>(</a:t>
            </a:r>
            <a:r>
              <a:rPr lang="hu-HU" sz="1600" spc="-10" dirty="0">
                <a:latin typeface="Calibri"/>
                <a:cs typeface="Calibri"/>
              </a:rPr>
              <a:t>T</a:t>
            </a:r>
            <a:r>
              <a:rPr sz="1600" spc="-10" dirty="0" err="1">
                <a:latin typeface="Calibri"/>
                <a:cs typeface="Calibri"/>
              </a:rPr>
              <a:t>rachea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lang="hu-HU" sz="1600" spc="-5" dirty="0">
                <a:latin typeface="Calibri"/>
                <a:cs typeface="Calibri"/>
              </a:rPr>
              <a:t>und </a:t>
            </a:r>
            <a:r>
              <a:rPr lang="hu-HU" sz="1600" spc="-5" dirty="0" err="1">
                <a:latin typeface="Calibri"/>
                <a:cs typeface="Calibri"/>
              </a:rPr>
              <a:t>Kehlkopf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 </a:t>
            </a:r>
            <a:r>
              <a:rPr sz="1800" spc="-10" dirty="0">
                <a:latin typeface="Calibri"/>
                <a:cs typeface="Calibri"/>
              </a:rPr>
              <a:t>paratracheales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(23)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59" y="2781300"/>
            <a:ext cx="1879092" cy="33162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79364" y="33528"/>
            <a:ext cx="3515867" cy="309372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9364" y="3238500"/>
            <a:ext cx="3502151" cy="32019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3788" y="5908187"/>
            <a:ext cx="8303842" cy="879087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672589">
              <a:lnSpc>
                <a:spcPct val="100000"/>
              </a:lnSpc>
              <a:spcBef>
                <a:spcPts val="655"/>
              </a:spcBef>
            </a:pPr>
            <a:r>
              <a:rPr sz="1800" dirty="0">
                <a:latin typeface="Calibri"/>
                <a:cs typeface="Calibri"/>
              </a:rPr>
              <a:t>Nodi </a:t>
            </a:r>
            <a:r>
              <a:rPr sz="1800" spc="-5" dirty="0">
                <a:latin typeface="Calibri"/>
                <a:cs typeface="Calibri"/>
              </a:rPr>
              <a:t>lymphatici retropharyngeales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(13)</a:t>
            </a:r>
            <a:endParaRPr lang="hu-HU" sz="1800" spc="-5" dirty="0">
              <a:latin typeface="Calibri"/>
              <a:cs typeface="Calibri"/>
            </a:endParaRPr>
          </a:p>
          <a:p>
            <a:pPr marL="1672589">
              <a:lnSpc>
                <a:spcPct val="100000"/>
              </a:lnSpc>
              <a:spcBef>
                <a:spcPts val="655"/>
              </a:spcBef>
            </a:pP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b="1" dirty="0">
                <a:cs typeface="Calibri"/>
              </a:rPr>
              <a:t>→  </a:t>
            </a:r>
            <a:r>
              <a:rPr lang="hu-HU" b="1" dirty="0" err="1">
                <a:cs typeface="Calibri"/>
              </a:rPr>
              <a:t>die</a:t>
            </a:r>
            <a:r>
              <a:rPr lang="hu-HU" b="1" dirty="0">
                <a:cs typeface="Calibri"/>
              </a:rPr>
              <a:t> </a:t>
            </a:r>
            <a:r>
              <a:rPr lang="hu-HU" b="1" dirty="0" err="1">
                <a:cs typeface="Calibri"/>
              </a:rPr>
              <a:t>Lymphe</a:t>
            </a:r>
            <a:r>
              <a:rPr lang="hu-HU" b="1" dirty="0">
                <a:cs typeface="Calibri"/>
              </a:rPr>
              <a:t> </a:t>
            </a:r>
            <a:r>
              <a:rPr lang="hu-HU" b="1" dirty="0" err="1">
                <a:cs typeface="Calibri"/>
              </a:rPr>
              <a:t>wird</a:t>
            </a:r>
            <a:r>
              <a:rPr lang="hu-HU" b="1" dirty="0">
                <a:cs typeface="Calibri"/>
              </a:rPr>
              <a:t> in </a:t>
            </a:r>
            <a:r>
              <a:rPr lang="hu-HU" b="1" dirty="0" err="1">
                <a:cs typeface="Calibri"/>
              </a:rPr>
              <a:t>die</a:t>
            </a:r>
            <a:r>
              <a:rPr lang="hu-HU" b="1" dirty="0">
                <a:cs typeface="Calibri"/>
              </a:rPr>
              <a:t> </a:t>
            </a:r>
            <a:r>
              <a:rPr lang="hu-HU" b="1" dirty="0" err="1">
                <a:cs typeface="Calibri"/>
              </a:rPr>
              <a:t>Nodi</a:t>
            </a:r>
            <a:r>
              <a:rPr lang="hu-HU" b="1" dirty="0">
                <a:cs typeface="Calibri"/>
              </a:rPr>
              <a:t> </a:t>
            </a:r>
            <a:r>
              <a:rPr lang="hu-HU" b="1" spc="-5" dirty="0" err="1">
                <a:cs typeface="Calibri"/>
              </a:rPr>
              <a:t>lymphatici</a:t>
            </a:r>
            <a:r>
              <a:rPr lang="hu-HU" b="1" spc="-5" dirty="0">
                <a:cs typeface="Calibri"/>
              </a:rPr>
              <a:t> </a:t>
            </a:r>
            <a:r>
              <a:rPr lang="hu-HU" b="1" spc="-5" dirty="0" err="1">
                <a:cs typeface="Calibri"/>
              </a:rPr>
              <a:t>cervicales</a:t>
            </a:r>
            <a:r>
              <a:rPr lang="hu-HU" b="1" spc="-5" dirty="0">
                <a:cs typeface="Calibri"/>
              </a:rPr>
              <a:t> </a:t>
            </a:r>
            <a:r>
              <a:rPr lang="hu-HU" b="1" spc="-10" dirty="0" err="1">
                <a:cs typeface="Calibri"/>
              </a:rPr>
              <a:t>laterales</a:t>
            </a:r>
            <a:r>
              <a:rPr lang="hu-HU" b="1" spc="-135" dirty="0">
                <a:cs typeface="Calibri"/>
              </a:rPr>
              <a:t> </a:t>
            </a:r>
            <a:r>
              <a:rPr lang="hu-HU" b="1" spc="-5" dirty="0" err="1">
                <a:cs typeface="Calibri"/>
              </a:rPr>
              <a:t>profundi</a:t>
            </a:r>
            <a:r>
              <a:rPr lang="hu-HU" b="1" spc="-5" dirty="0">
                <a:cs typeface="Calibri"/>
              </a:rPr>
              <a:t> </a:t>
            </a:r>
            <a:r>
              <a:rPr lang="hu-HU" b="1" spc="-5" dirty="0" err="1">
                <a:cs typeface="Calibri"/>
              </a:rPr>
              <a:t>weitergeleitet</a:t>
            </a:r>
            <a:endParaRPr lang="hu-HU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0826" y="6191199"/>
            <a:ext cx="421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15" y="5856528"/>
            <a:ext cx="421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40826" y="2875279"/>
            <a:ext cx="421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-1313409" y="831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des </a:t>
            </a:r>
            <a:r>
              <a:rPr lang="hu-HU" sz="3600" dirty="0" err="1">
                <a:latin typeface="+mj-lt"/>
                <a:ea typeface="+mj-ea"/>
                <a:cs typeface="+mj-cs"/>
              </a:rPr>
              <a:t>Halses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0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81" y="718679"/>
            <a:ext cx="5785003" cy="17550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Nodi lymphatici cervicales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laterales</a:t>
            </a:r>
            <a:endParaRPr sz="16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Nodi lymphatici superficiales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(258.2)</a:t>
            </a:r>
            <a:endParaRPr sz="16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00"/>
              </a:spcBef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lang="hu-HU" sz="1400" spc="-5" dirty="0" err="1">
                <a:latin typeface="Calibri"/>
                <a:cs typeface="Calibri"/>
              </a:rPr>
              <a:t>Ohrmuschel</a:t>
            </a:r>
            <a:r>
              <a:rPr sz="1400" spc="-15" dirty="0">
                <a:latin typeface="Calibri"/>
                <a:cs typeface="Calibri"/>
              </a:rPr>
              <a:t>, </a:t>
            </a:r>
            <a:r>
              <a:rPr lang="hu-HU" sz="1400" spc="-10" dirty="0">
                <a:latin typeface="Calibri"/>
                <a:cs typeface="Calibri"/>
              </a:rPr>
              <a:t>P</a:t>
            </a:r>
            <a:r>
              <a:rPr sz="1400" spc="-10" dirty="0" err="1">
                <a:latin typeface="Calibri"/>
                <a:cs typeface="Calibri"/>
              </a:rPr>
              <a:t>arotis</a:t>
            </a:r>
            <a:r>
              <a:rPr sz="1400" spc="-1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profundi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superiores</a:t>
            </a:r>
            <a:endParaRPr sz="1600" dirty="0">
              <a:latin typeface="Calibri"/>
              <a:cs typeface="Calibri"/>
            </a:endParaRPr>
          </a:p>
          <a:p>
            <a:pPr marL="966469" marR="5080" indent="-40005">
              <a:lnSpc>
                <a:spcPct val="102899"/>
              </a:lnSpc>
              <a:spcBef>
                <a:spcPts val="150"/>
              </a:spcBef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lang="hu-HU" sz="1400" spc="-5" dirty="0" err="1">
                <a:latin typeface="Calibri"/>
                <a:cs typeface="Calibri"/>
              </a:rPr>
              <a:t>Sie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wirken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als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sekundärer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Lymphknoten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für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die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Organe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vom</a:t>
            </a:r>
            <a:r>
              <a:rPr lang="hu-HU" sz="1400" spc="-5" dirty="0">
                <a:latin typeface="Calibri"/>
                <a:cs typeface="Calibri"/>
              </a:rPr>
              <a:t> </a:t>
            </a:r>
            <a:r>
              <a:rPr lang="hu-HU" sz="1400" spc="-5" dirty="0" err="1">
                <a:latin typeface="Calibri"/>
                <a:cs typeface="Calibri"/>
              </a:rPr>
              <a:t>Kopf</a:t>
            </a:r>
            <a:r>
              <a:rPr lang="hu-HU" sz="1400" spc="-5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9782" y="2473711"/>
            <a:ext cx="352679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28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laterales (4)  </a:t>
            </a: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anteriores (5)  </a:t>
            </a:r>
            <a:r>
              <a:rPr sz="1600" spc="-5" dirty="0">
                <a:latin typeface="Calibri"/>
                <a:cs typeface="Calibri"/>
              </a:rPr>
              <a:t>Nodus jugulodigastricus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(6)</a:t>
            </a:r>
            <a:endParaRPr lang="hu-HU" sz="1600" spc="-10" dirty="0">
              <a:latin typeface="Calibri"/>
              <a:cs typeface="Calibri"/>
            </a:endParaRPr>
          </a:p>
          <a:p>
            <a:pPr marL="12700" marR="1052830">
              <a:lnSpc>
                <a:spcPct val="100000"/>
              </a:lnSpc>
              <a:spcBef>
                <a:spcPts val="95"/>
              </a:spcBef>
            </a:pPr>
            <a:r>
              <a:rPr lang="hu-HU" sz="1400" dirty="0" smtClean="0">
                <a:latin typeface="Calibri"/>
                <a:cs typeface="Calibri"/>
              </a:rPr>
              <a:t>  </a:t>
            </a:r>
            <a:r>
              <a:rPr lang="hu-HU" sz="1400" i="1" dirty="0" smtClean="0">
                <a:latin typeface="Calibri"/>
                <a:cs typeface="Calibri"/>
              </a:rPr>
              <a:t> (</a:t>
            </a:r>
            <a:r>
              <a:rPr lang="hu-HU" sz="1400" i="1" dirty="0" err="1" smtClean="0">
                <a:latin typeface="Calibri"/>
                <a:cs typeface="Calibri"/>
              </a:rPr>
              <a:t>Leicht</a:t>
            </a:r>
            <a:r>
              <a:rPr lang="hu-HU" sz="1400" i="1" dirty="0" smtClean="0">
                <a:latin typeface="Calibri"/>
                <a:cs typeface="Calibri"/>
              </a:rPr>
              <a:t> </a:t>
            </a:r>
            <a:r>
              <a:rPr lang="hu-HU" sz="1400" i="1" dirty="0" err="1" smtClean="0">
                <a:latin typeface="Calibri"/>
                <a:cs typeface="Calibri"/>
              </a:rPr>
              <a:t>tastbar</a:t>
            </a:r>
            <a:r>
              <a:rPr lang="hu-HU" sz="1400" i="1" dirty="0" smtClean="0">
                <a:latin typeface="Calibri"/>
                <a:cs typeface="Calibri"/>
              </a:rPr>
              <a:t>)</a:t>
            </a:r>
            <a:endParaRPr sz="1400" i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7158" y="3817343"/>
            <a:ext cx="4056379" cy="174150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 err="1">
                <a:latin typeface="Calibri"/>
                <a:cs typeface="Calibri"/>
              </a:rPr>
              <a:t>profundi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inferiores</a:t>
            </a:r>
            <a:endParaRPr lang="hu-HU"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lang="de-DE" sz="1400" spc="-5" dirty="0">
                <a:cs typeface="Calibri"/>
              </a:rPr>
              <a:t>Sie wirken als sekundärer Lymphknoten für </a:t>
            </a:r>
            <a:r>
              <a:rPr lang="hu-HU" sz="1400" spc="-5" dirty="0">
                <a:cs typeface="Calibri"/>
              </a:rPr>
              <a:t>den Hals und </a:t>
            </a:r>
            <a:r>
              <a:rPr lang="hu-HU" sz="1400" spc="-5" dirty="0" err="1">
                <a:cs typeface="Calibri"/>
              </a:rPr>
              <a:t>als</a:t>
            </a:r>
            <a:r>
              <a:rPr lang="hu-HU" sz="1400" spc="-5" dirty="0">
                <a:cs typeface="Calibri"/>
              </a:rPr>
              <a:t> </a:t>
            </a:r>
            <a:r>
              <a:rPr lang="hu-HU" sz="1400" spc="-5" dirty="0" err="1">
                <a:cs typeface="Calibri"/>
              </a:rPr>
              <a:t>letzte</a:t>
            </a:r>
            <a:r>
              <a:rPr lang="hu-HU" sz="1400" spc="-5" dirty="0">
                <a:cs typeface="Calibri"/>
              </a:rPr>
              <a:t> </a:t>
            </a:r>
            <a:r>
              <a:rPr lang="hu-HU" sz="1400" spc="-5" dirty="0" err="1">
                <a:cs typeface="Calibri"/>
              </a:rPr>
              <a:t>Filterstation</a:t>
            </a:r>
            <a:r>
              <a:rPr lang="hu-HU" sz="1400" spc="-5" dirty="0">
                <a:cs typeface="Calibri"/>
              </a:rPr>
              <a:t> </a:t>
            </a:r>
            <a:r>
              <a:rPr lang="hu-HU" sz="1400" spc="-5" dirty="0" err="1">
                <a:cs typeface="Calibri"/>
              </a:rPr>
              <a:t>für</a:t>
            </a:r>
            <a:r>
              <a:rPr lang="hu-HU" sz="1400" spc="-5" dirty="0">
                <a:cs typeface="Calibri"/>
              </a:rPr>
              <a:t> </a:t>
            </a:r>
            <a:r>
              <a:rPr lang="hu-HU" sz="1400" spc="-5" dirty="0" err="1">
                <a:cs typeface="Calibri"/>
              </a:rPr>
              <a:t>die</a:t>
            </a:r>
            <a:r>
              <a:rPr lang="hu-HU" sz="1400" spc="-5" dirty="0">
                <a:cs typeface="Calibri"/>
              </a:rPr>
              <a:t> </a:t>
            </a:r>
            <a:r>
              <a:rPr lang="hu-HU" sz="1400" spc="-5" dirty="0" err="1">
                <a:cs typeface="Calibri"/>
              </a:rPr>
              <a:t>Kopforgane</a:t>
            </a:r>
            <a:r>
              <a:rPr lang="hu-HU" sz="1400" spc="-5" dirty="0">
                <a:cs typeface="Calibri"/>
              </a:rPr>
              <a:t>)</a:t>
            </a:r>
            <a:endParaRPr sz="145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Nodus </a:t>
            </a:r>
            <a:r>
              <a:rPr sz="1600" spc="-10" dirty="0">
                <a:latin typeface="Calibri"/>
                <a:cs typeface="Calibri"/>
              </a:rPr>
              <a:t>jugulo-omohyoideus (8)</a:t>
            </a:r>
            <a:r>
              <a:rPr sz="1600" spc="65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927100" marR="5657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laterales (9)  </a:t>
            </a: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anteriores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(10)</a:t>
            </a:r>
            <a:endParaRPr sz="16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supraclaviculares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(11)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3684" y="617219"/>
            <a:ext cx="3255264" cy="28651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3684" y="3645406"/>
            <a:ext cx="3255264" cy="309676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477" y="5650285"/>
            <a:ext cx="5568887" cy="99770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760"/>
              </a:spcBef>
            </a:pPr>
            <a:r>
              <a:rPr sz="1600" spc="-5" dirty="0">
                <a:latin typeface="Calibri"/>
                <a:cs typeface="Calibri"/>
              </a:rPr>
              <a:t>Nodi lymphatici </a:t>
            </a:r>
            <a:r>
              <a:rPr sz="1600" spc="-10" dirty="0">
                <a:latin typeface="Calibri"/>
                <a:cs typeface="Calibri"/>
              </a:rPr>
              <a:t>retropharyngeales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(13)</a:t>
            </a:r>
            <a:endParaRPr lang="hu-HU" sz="1600" spc="-10" dirty="0">
              <a:latin typeface="Calibri"/>
              <a:cs typeface="Calibri"/>
            </a:endParaRPr>
          </a:p>
          <a:p>
            <a:pPr marL="897890">
              <a:lnSpc>
                <a:spcPct val="100000"/>
              </a:lnSpc>
              <a:spcBef>
                <a:spcPts val="760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dirty="0">
                <a:latin typeface="Calibri"/>
                <a:cs typeface="Calibri"/>
              </a:rPr>
              <a:t>→ </a:t>
            </a:r>
            <a:r>
              <a:rPr lang="hu-HU" sz="1800" b="1" dirty="0" err="1">
                <a:latin typeface="Calibri"/>
                <a:cs typeface="Calibri"/>
              </a:rPr>
              <a:t>die</a:t>
            </a:r>
            <a:r>
              <a:rPr lang="hu-HU" sz="1800" b="1" dirty="0">
                <a:latin typeface="Calibri"/>
                <a:cs typeface="Calibri"/>
              </a:rPr>
              <a:t> </a:t>
            </a:r>
            <a:r>
              <a:rPr lang="hu-HU" sz="1800" b="1" dirty="0" err="1">
                <a:latin typeface="Calibri"/>
                <a:cs typeface="Calibri"/>
              </a:rPr>
              <a:t>Lymphe</a:t>
            </a:r>
            <a:r>
              <a:rPr lang="hu-HU" sz="1800" b="1" dirty="0">
                <a:latin typeface="Calibri"/>
                <a:cs typeface="Calibri"/>
              </a:rPr>
              <a:t> </a:t>
            </a:r>
            <a:r>
              <a:rPr lang="hu-HU" sz="1800" b="1" dirty="0" err="1">
                <a:latin typeface="Calibri"/>
                <a:cs typeface="Calibri"/>
              </a:rPr>
              <a:t>fließt</a:t>
            </a:r>
            <a:r>
              <a:rPr lang="hu-HU" b="1" dirty="0">
                <a:latin typeface="Calibri"/>
                <a:cs typeface="Calibri"/>
              </a:rPr>
              <a:t> </a:t>
            </a:r>
            <a:r>
              <a:rPr lang="de-DE" b="1" dirty="0">
                <a:latin typeface="Calibri"/>
                <a:cs typeface="Calibri"/>
              </a:rPr>
              <a:t>letztendlich</a:t>
            </a:r>
            <a:r>
              <a:rPr lang="hu-HU" b="1" dirty="0">
                <a:latin typeface="Calibri"/>
                <a:cs typeface="Calibri"/>
              </a:rPr>
              <a:t> in </a:t>
            </a:r>
            <a:r>
              <a:rPr sz="1800" b="1" spc="-20" dirty="0">
                <a:latin typeface="Calibri"/>
                <a:cs typeface="Calibri"/>
              </a:rPr>
              <a:t>Truncus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jugularis</a:t>
            </a:r>
            <a:r>
              <a:rPr lang="hu-HU" sz="1800" b="1" spc="-5" dirty="0">
                <a:latin typeface="Calibri"/>
                <a:cs typeface="Calibri"/>
              </a:rPr>
              <a:t> </a:t>
            </a:r>
            <a:r>
              <a:rPr lang="hu-HU" sz="1800" b="1" spc="-5" dirty="0" err="1">
                <a:latin typeface="Calibri"/>
                <a:cs typeface="Calibri"/>
              </a:rPr>
              <a:t>ein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92095" y="1717534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4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5"/>
                </a:lnTo>
                <a:lnTo>
                  <a:pt x="32004" y="208025"/>
                </a:lnTo>
                <a:lnTo>
                  <a:pt x="32004" y="192024"/>
                </a:lnTo>
                <a:close/>
              </a:path>
              <a:path w="96519" h="288289">
                <a:moveTo>
                  <a:pt x="64008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8" y="208025"/>
                </a:lnTo>
                <a:lnTo>
                  <a:pt x="64008" y="0"/>
                </a:lnTo>
                <a:close/>
              </a:path>
              <a:path w="96519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5"/>
                </a:lnTo>
                <a:lnTo>
                  <a:pt x="88011" y="208025"/>
                </a:lnTo>
                <a:lnTo>
                  <a:pt x="96012" y="1920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74989" y="6513982"/>
            <a:ext cx="421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40826" y="3229736"/>
            <a:ext cx="421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-1313409" y="831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des </a:t>
            </a:r>
            <a:r>
              <a:rPr lang="hu-HU" sz="3600" dirty="0" err="1">
                <a:latin typeface="+mj-lt"/>
                <a:ea typeface="+mj-ea"/>
                <a:cs typeface="+mj-cs"/>
              </a:rPr>
              <a:t>Halses</a:t>
            </a:r>
            <a:r>
              <a:rPr lang="hu-HU" sz="3600" dirty="0">
                <a:latin typeface="+mj-lt"/>
                <a:ea typeface="+mj-ea"/>
                <a:cs typeface="+mj-cs"/>
              </a:rPr>
              <a:t> II.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8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00" y="781958"/>
            <a:ext cx="4159143" cy="5963968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58191" y="6267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– </a:t>
            </a:r>
            <a:r>
              <a:rPr lang="hu-HU" sz="3600" dirty="0" err="1">
                <a:latin typeface="+mj-lt"/>
                <a:ea typeface="+mj-ea"/>
                <a:cs typeface="+mj-cs"/>
              </a:rPr>
              <a:t>Kopf</a:t>
            </a:r>
            <a:r>
              <a:rPr lang="hu-HU" sz="3600" dirty="0">
                <a:latin typeface="+mj-lt"/>
                <a:ea typeface="+mj-ea"/>
                <a:cs typeface="+mj-cs"/>
              </a:rPr>
              <a:t>, Hals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2994116-2B38-4DFF-AE1E-383A4D0464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961" y="781958"/>
            <a:ext cx="3548180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3" y="1756064"/>
            <a:ext cx="4589405" cy="407947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302" y="1156582"/>
            <a:ext cx="3712146" cy="33108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895" y="4467415"/>
            <a:ext cx="3772553" cy="1301616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ableitung</a:t>
            </a:r>
            <a:r>
              <a:rPr lang="hu-HU" sz="36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dirty="0">
                <a:latin typeface="+mj-lt"/>
                <a:ea typeface="+mj-ea"/>
                <a:cs typeface="+mj-cs"/>
              </a:rPr>
              <a:t>der </a:t>
            </a:r>
            <a:r>
              <a:rPr lang="hu-HU" sz="3600" dirty="0" err="1">
                <a:latin typeface="+mj-lt"/>
                <a:ea typeface="+mj-ea"/>
                <a:cs typeface="+mj-cs"/>
              </a:rPr>
              <a:t>Lungen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949" y="5832332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4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5"/>
                </a:lnTo>
                <a:lnTo>
                  <a:pt x="32004" y="208025"/>
                </a:lnTo>
                <a:lnTo>
                  <a:pt x="32004" y="192024"/>
                </a:lnTo>
                <a:close/>
              </a:path>
              <a:path w="96519" h="288289">
                <a:moveTo>
                  <a:pt x="64008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8" y="208025"/>
                </a:lnTo>
                <a:lnTo>
                  <a:pt x="64008" y="0"/>
                </a:lnTo>
                <a:close/>
              </a:path>
              <a:path w="96519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5"/>
                </a:lnTo>
                <a:lnTo>
                  <a:pt x="88011" y="208025"/>
                </a:lnTo>
                <a:lnTo>
                  <a:pt x="96012" y="1920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zövegdoboz 8"/>
          <p:cNvSpPr txBox="1"/>
          <p:nvPr/>
        </p:nvSpPr>
        <p:spPr>
          <a:xfrm>
            <a:off x="5403273" y="6120622"/>
            <a:ext cx="374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Peritoneale und Lebermetastasen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58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65721" y="2411688"/>
            <a:ext cx="4519115" cy="337849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3" y="2468751"/>
            <a:ext cx="5414598" cy="3891742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Pleurale</a:t>
            </a:r>
            <a:r>
              <a:rPr kumimoji="0" lang="hu-HU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Metastase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09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9181FEA-C47A-43BF-96B7-7CC32EC30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77555" y="1358734"/>
            <a:ext cx="4767307" cy="517967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D131CAA-6737-430F-9C20-AB33540109BE}"/>
              </a:ext>
            </a:extLst>
          </p:cNvPr>
          <p:cNvSpPr txBox="1">
            <a:spLocks/>
          </p:cNvSpPr>
          <p:nvPr/>
        </p:nvSpPr>
        <p:spPr>
          <a:xfrm>
            <a:off x="58191" y="64055"/>
            <a:ext cx="9002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Lymph</a:t>
            </a:r>
            <a:r>
              <a:rPr kumimoji="0" lang="hu-HU" sz="3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abletung</a:t>
            </a:r>
            <a:r>
              <a:rPr lang="hu-HU" sz="3600" dirty="0">
                <a:latin typeface="+mj-lt"/>
                <a:ea typeface="+mj-ea"/>
                <a:cs typeface="+mj-cs"/>
              </a:rPr>
              <a:t> </a:t>
            </a:r>
            <a:r>
              <a:rPr lang="hu-HU" sz="3600" dirty="0" err="1">
                <a:latin typeface="+mj-lt"/>
                <a:ea typeface="+mj-ea"/>
                <a:cs typeface="+mj-cs"/>
              </a:rPr>
              <a:t>der</a:t>
            </a:r>
            <a:r>
              <a:rPr lang="hu-HU" sz="3600" dirty="0">
                <a:latin typeface="+mj-lt"/>
                <a:ea typeface="+mj-ea"/>
                <a:cs typeface="+mj-cs"/>
              </a:rPr>
              <a:t> </a:t>
            </a:r>
            <a:r>
              <a:rPr lang="hu-HU" sz="3600" dirty="0" err="1">
                <a:latin typeface="+mj-lt"/>
                <a:ea typeface="+mj-ea"/>
                <a:cs typeface="+mj-cs"/>
              </a:rPr>
              <a:t>Speiseröhre</a:t>
            </a:r>
            <a:endParaRPr kumimoji="0" lang="de-DE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3D9C64A-F9B2-46E6-B865-CB7682C6F717}"/>
              </a:ext>
            </a:extLst>
          </p:cNvPr>
          <p:cNvSpPr txBox="1"/>
          <p:nvPr/>
        </p:nvSpPr>
        <p:spPr>
          <a:xfrm>
            <a:off x="4944862" y="1532724"/>
            <a:ext cx="3824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Proximaler</a:t>
            </a:r>
            <a:r>
              <a:rPr lang="hu-HU" b="1" dirty="0"/>
              <a:t> (</a:t>
            </a:r>
            <a:r>
              <a:rPr lang="hu-HU" b="1" dirty="0" err="1"/>
              <a:t>cervicaler</a:t>
            </a:r>
            <a:r>
              <a:rPr lang="hu-HU" b="1" dirty="0"/>
              <a:t>) </a:t>
            </a:r>
            <a:r>
              <a:rPr lang="hu-HU" b="1" dirty="0" err="1"/>
              <a:t>Teil</a:t>
            </a:r>
            <a:endParaRPr lang="hu-HU" b="1" dirty="0"/>
          </a:p>
          <a:p>
            <a:r>
              <a:rPr lang="hu-HU" dirty="0"/>
              <a:t>	</a:t>
            </a: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cervivales</a:t>
            </a:r>
            <a:endParaRPr lang="hu-HU" dirty="0"/>
          </a:p>
          <a:p>
            <a:r>
              <a:rPr lang="hu-HU" dirty="0"/>
              <a:t>	 </a:t>
            </a: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supraclaviculares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016CBE6-AE67-4F3F-88E5-0BF33E9AD33B}"/>
              </a:ext>
            </a:extLst>
          </p:cNvPr>
          <p:cNvSpPr txBox="1"/>
          <p:nvPr/>
        </p:nvSpPr>
        <p:spPr>
          <a:xfrm>
            <a:off x="4944862" y="2967335"/>
            <a:ext cx="3915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Thorakaler</a:t>
            </a:r>
            <a:r>
              <a:rPr lang="hu-HU" b="1" dirty="0"/>
              <a:t> </a:t>
            </a:r>
            <a:r>
              <a:rPr lang="hu-HU" b="1" dirty="0" err="1"/>
              <a:t>Teil</a:t>
            </a:r>
            <a:endParaRPr lang="hu-HU" b="1" dirty="0"/>
          </a:p>
          <a:p>
            <a:r>
              <a:rPr lang="hu-HU" dirty="0"/>
              <a:t>	</a:t>
            </a: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paraesophageales</a:t>
            </a:r>
            <a:endParaRPr lang="hu-HU" dirty="0"/>
          </a:p>
          <a:p>
            <a:r>
              <a:rPr lang="hu-HU" dirty="0"/>
              <a:t>	 </a:t>
            </a: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paraaortici</a:t>
            </a:r>
            <a:endParaRPr lang="hu-HU" dirty="0"/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767459D-712C-4F58-A084-3F4258B211F0}"/>
              </a:ext>
            </a:extLst>
          </p:cNvPr>
          <p:cNvSpPr txBox="1"/>
          <p:nvPr/>
        </p:nvSpPr>
        <p:spPr>
          <a:xfrm>
            <a:off x="4944862" y="4319343"/>
            <a:ext cx="2924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Abdominaler</a:t>
            </a:r>
            <a:r>
              <a:rPr lang="hu-HU" b="1" dirty="0"/>
              <a:t> </a:t>
            </a:r>
            <a:r>
              <a:rPr lang="hu-HU" b="1" dirty="0" err="1"/>
              <a:t>Teil</a:t>
            </a:r>
            <a:endParaRPr lang="hu-HU" b="1" dirty="0"/>
          </a:p>
          <a:p>
            <a:r>
              <a:rPr lang="hu-HU" dirty="0"/>
              <a:t>	</a:t>
            </a: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gastrici</a:t>
            </a:r>
            <a:endParaRPr lang="hu-HU" dirty="0"/>
          </a:p>
          <a:p>
            <a:r>
              <a:rPr lang="hu-HU" dirty="0"/>
              <a:t>	 </a:t>
            </a:r>
            <a:r>
              <a:rPr lang="hu-HU" dirty="0" err="1"/>
              <a:t>Nodi</a:t>
            </a:r>
            <a:r>
              <a:rPr lang="hu-HU" dirty="0"/>
              <a:t> </a:t>
            </a:r>
            <a:r>
              <a:rPr lang="hu-HU" dirty="0" err="1"/>
              <a:t>lymphatici</a:t>
            </a:r>
            <a:r>
              <a:rPr lang="hu-HU" dirty="0"/>
              <a:t> </a:t>
            </a:r>
            <a:r>
              <a:rPr lang="hu-HU" dirty="0" err="1"/>
              <a:t>coeliaci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35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666</Words>
  <Application>Microsoft Office PowerPoint</Application>
  <PresentationFormat>Diavetítés a képernyőre (4:3 oldalarány)</PresentationFormat>
  <Paragraphs>185</Paragraphs>
  <Slides>30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Office-téma</vt:lpstr>
      <vt:lpstr>Lymphatische Drainage von Kopf, Hals, Thorax und Abdomen. Klinische Aspekte.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Lymphknoten am Darmbereich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Arnold Szabó</dc:creator>
  <cp:lastModifiedBy>Gergely Cséplő</cp:lastModifiedBy>
  <cp:revision>53</cp:revision>
  <cp:lastPrinted>2019-05-13T04:49:25Z</cp:lastPrinted>
  <dcterms:created xsi:type="dcterms:W3CDTF">2019-05-12T12:50:27Z</dcterms:created>
  <dcterms:modified xsi:type="dcterms:W3CDTF">2019-05-13T14:45:01Z</dcterms:modified>
</cp:coreProperties>
</file>