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256" r:id="rId2"/>
    <p:sldId id="423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70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275" r:id="rId20"/>
    <p:sldId id="273" r:id="rId21"/>
    <p:sldId id="274" r:id="rId22"/>
    <p:sldId id="276" r:id="rId23"/>
    <p:sldId id="279" r:id="rId24"/>
    <p:sldId id="278" r:id="rId25"/>
    <p:sldId id="280" r:id="rId26"/>
    <p:sldId id="282" r:id="rId27"/>
    <p:sldId id="281" r:id="rId28"/>
    <p:sldId id="28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305" r:id="rId40"/>
    <p:sldId id="306" r:id="rId41"/>
    <p:sldId id="307" r:id="rId42"/>
    <p:sldId id="308" r:id="rId43"/>
    <p:sldId id="310" r:id="rId44"/>
    <p:sldId id="309" r:id="rId45"/>
    <p:sldId id="311" r:id="rId46"/>
    <p:sldId id="312" r:id="rId47"/>
    <p:sldId id="313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9" r:id="rId62"/>
    <p:sldId id="330" r:id="rId63"/>
    <p:sldId id="332" r:id="rId64"/>
    <p:sldId id="333" r:id="rId65"/>
    <p:sldId id="334" r:id="rId66"/>
    <p:sldId id="336" r:id="rId67"/>
    <p:sldId id="335" r:id="rId68"/>
    <p:sldId id="337" r:id="rId69"/>
    <p:sldId id="338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39" r:id="rId81"/>
    <p:sldId id="350" r:id="rId82"/>
    <p:sldId id="351" r:id="rId83"/>
    <p:sldId id="352" r:id="rId84"/>
    <p:sldId id="356" r:id="rId85"/>
    <p:sldId id="360" r:id="rId86"/>
    <p:sldId id="361" r:id="rId87"/>
    <p:sldId id="362" r:id="rId88"/>
    <p:sldId id="363" r:id="rId89"/>
    <p:sldId id="371" r:id="rId90"/>
    <p:sldId id="373" r:id="rId91"/>
    <p:sldId id="377" r:id="rId92"/>
    <p:sldId id="379" r:id="rId93"/>
    <p:sldId id="380" r:id="rId94"/>
    <p:sldId id="381" r:id="rId95"/>
    <p:sldId id="386" r:id="rId96"/>
    <p:sldId id="441" r:id="rId97"/>
    <p:sldId id="442" r:id="rId98"/>
    <p:sldId id="392" r:id="rId99"/>
    <p:sldId id="393" r:id="rId100"/>
    <p:sldId id="394" r:id="rId101"/>
    <p:sldId id="421" r:id="rId102"/>
    <p:sldId id="440" r:id="rId103"/>
    <p:sldId id="424" r:id="rId104"/>
    <p:sldId id="425" r:id="rId105"/>
    <p:sldId id="426" r:id="rId106"/>
    <p:sldId id="427" r:id="rId107"/>
    <p:sldId id="428" r:id="rId108"/>
    <p:sldId id="429" r:id="rId109"/>
    <p:sldId id="430" r:id="rId110"/>
    <p:sldId id="431" r:id="rId111"/>
    <p:sldId id="432" r:id="rId112"/>
    <p:sldId id="433" r:id="rId113"/>
    <p:sldId id="434" r:id="rId114"/>
    <p:sldId id="435" r:id="rId115"/>
    <p:sldId id="436" r:id="rId116"/>
    <p:sldId id="437" r:id="rId117"/>
    <p:sldId id="438" r:id="rId118"/>
    <p:sldId id="439" r:id="rId119"/>
    <p:sldId id="422" r:id="rId12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5" autoAdjust="0"/>
    <p:restoredTop sz="94660"/>
  </p:normalViewPr>
  <p:slideViewPr>
    <p:cSldViewPr>
      <p:cViewPr varScale="1">
        <p:scale>
          <a:sx n="101" d="100"/>
          <a:sy n="101" d="100"/>
        </p:scale>
        <p:origin x="126" y="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32418504"/>
        <c:axId val="432417720"/>
        <c:axId val="0"/>
      </c:bar3DChart>
      <c:catAx>
        <c:axId val="432418504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89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8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432417720"/>
        <c:crosses val="autoZero"/>
        <c:auto val="1"/>
        <c:lblAlgn val="ctr"/>
        <c:lblOffset val="100"/>
        <c:tickMarkSkip val="1"/>
        <c:noMultiLvlLbl val="0"/>
      </c:catAx>
      <c:valAx>
        <c:axId val="432417720"/>
        <c:scaling>
          <c:orientation val="minMax"/>
        </c:scaling>
        <c:delete val="0"/>
        <c:axPos val="l"/>
        <c:majorGridlines>
          <c:spPr>
            <a:ln w="1893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189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8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432418504"/>
        <c:crosses val="autoZero"/>
        <c:crossBetween val="between"/>
      </c:valAx>
      <c:spPr>
        <a:noFill/>
        <a:ln w="15147">
          <a:noFill/>
        </a:ln>
      </c:spPr>
    </c:plotArea>
    <c:legend>
      <c:legendPos val="r"/>
      <c:layout>
        <c:manualLayout>
          <c:xMode val="edge"/>
          <c:yMode val="edge"/>
          <c:x val="0.87731811697574891"/>
          <c:y val="0.40860215053763443"/>
          <c:w val="0.1169757489300999"/>
          <c:h val="0.18279569892473121"/>
        </c:manualLayout>
      </c:layout>
      <c:overlay val="0"/>
      <c:spPr>
        <a:noFill/>
        <a:ln w="1893">
          <a:solidFill>
            <a:schemeClr val="tx1"/>
          </a:solidFill>
          <a:prstDash val="solid"/>
        </a:ln>
      </c:spPr>
      <c:txPr>
        <a:bodyPr/>
        <a:lstStyle/>
        <a:p>
          <a:pPr>
            <a:defRPr sz="808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image" Target="../media/image179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image" Target="../media/image18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image" Target="../media/image16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image" Target="../media/image17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image" Target="../media/image1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B92B3-71A0-4E19-AA72-ED2644E47603}" type="datetimeFigureOut">
              <a:rPr lang="hu-HU" smtClean="0"/>
              <a:t>2019. 02. 07.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6C9FA-3797-47F1-8EB9-CBC0309A4AB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6823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4AD3E5-1929-47DE-BC53-CAAA5265CA12}" type="slidenum">
              <a:rPr lang="hu-HU"/>
              <a:pPr/>
              <a:t>103</a:t>
            </a:fld>
            <a:endParaRPr lang="hu-HU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2157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C1374-ABF6-4D31-B234-DDA8C45B90C0}" type="slidenum">
              <a:rPr lang="hu-HU"/>
              <a:pPr/>
              <a:t>112</a:t>
            </a:fld>
            <a:endParaRPr lang="hu-HU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3905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3FD016-A279-45E2-9047-C68F6C786D0F}" type="slidenum">
              <a:rPr lang="hu-HU"/>
              <a:pPr/>
              <a:t>113</a:t>
            </a:fld>
            <a:endParaRPr lang="hu-H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998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05967-24BD-4202-A584-FA66C77CF37F}" type="slidenum">
              <a:rPr lang="hu-HU"/>
              <a:pPr/>
              <a:t>114</a:t>
            </a:fld>
            <a:endParaRPr lang="hu-H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1750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7DE400-AF3C-47CA-9ACF-2D3143E5CA43}" type="slidenum">
              <a:rPr lang="hu-HU"/>
              <a:pPr/>
              <a:t>116</a:t>
            </a:fld>
            <a:endParaRPr lang="hu-HU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5183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9E9AD-C316-4BD0-B045-24F4F2CBE098}" type="slidenum">
              <a:rPr lang="hu-HU"/>
              <a:pPr/>
              <a:t>117</a:t>
            </a:fld>
            <a:endParaRPr lang="hu-HU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071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A20DD-B1A5-42AE-AE71-97B6EF71C8F9}" type="slidenum">
              <a:rPr lang="hu-HU"/>
              <a:pPr/>
              <a:t>118</a:t>
            </a:fld>
            <a:endParaRPr lang="hu-HU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44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12FA3-A5F7-4D5C-8CE8-18545051976A}" type="slidenum">
              <a:rPr lang="hu-HU"/>
              <a:pPr/>
              <a:t>104</a:t>
            </a:fld>
            <a:endParaRPr lang="hu-HU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85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B61EB-C51F-4709-9E1C-85369DF19A1E}" type="slidenum">
              <a:rPr lang="hu-HU"/>
              <a:pPr/>
              <a:t>105</a:t>
            </a:fld>
            <a:endParaRPr lang="hu-HU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618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5013D8-7767-4CF4-976C-6CA3D5AE2F0C}" type="slidenum">
              <a:rPr lang="hu-HU"/>
              <a:pPr/>
              <a:t>106</a:t>
            </a:fld>
            <a:endParaRPr lang="hu-HU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4084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722F4-C3A9-4D8D-A83B-7B43CB6D23AB}" type="slidenum">
              <a:rPr lang="hu-HU"/>
              <a:pPr/>
              <a:t>107</a:t>
            </a:fld>
            <a:endParaRPr lang="hu-H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588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591C68-9B52-4B20-8FAC-DCEC9AFDF5AD}" type="slidenum">
              <a:rPr lang="hu-HU"/>
              <a:pPr/>
              <a:t>108</a:t>
            </a:fld>
            <a:endParaRPr lang="hu-HU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506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FCB674-C475-4E60-9139-31571EF0CED2}" type="slidenum">
              <a:rPr lang="hu-HU"/>
              <a:pPr/>
              <a:t>109</a:t>
            </a:fld>
            <a:endParaRPr lang="hu-HU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988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534AAC-A83A-4B65-8BDE-7B26157A1B53}" type="slidenum">
              <a:rPr lang="hu-HU"/>
              <a:pPr/>
              <a:t>110</a:t>
            </a:fld>
            <a:endParaRPr lang="hu-HU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05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D66D47-E776-433F-A4D6-0774920A606F}" type="slidenum">
              <a:rPr lang="hu-HU"/>
              <a:pPr/>
              <a:t>111</a:t>
            </a:fld>
            <a:endParaRPr lang="hu-HU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870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28B7F-B94C-4ADA-8BD3-AE5F7FDF63A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2F32C-63B4-439F-BA08-CA580B45093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63396-172B-462E-B2EC-7990EBBDB76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E16464-9DB0-4ACD-A7CD-67C75CCA078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F382BD-E37F-41E0-AD8A-558C6FC39AD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92F5C0A-14C7-4827-85FB-1774B123CDE0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329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96845-E895-407D-8B42-01977DB5B71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7E379-2E6E-40BB-95BF-C120EE04B27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E8445-308D-4BDB-8592-89CFAE88749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4BC39-A483-4A03-BEAC-988C46375CB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DBC79-D97F-4C71-BD3F-12CEB3568A7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8EB64-F400-4DF0-B210-9BB553E9F8D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06502-4667-4275-811A-2ED3556A30C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4DE94-C187-4175-80B0-B22E9F80077E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263F22-D8EA-43E2-8E45-ED73F809E687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3.png"/><Relationship Id="rId5" Type="http://schemas.openxmlformats.org/officeDocument/2006/relationships/oleObject" Target="../embeddings/oleObject1.bin"/><Relationship Id="rId4" Type="http://schemas.openxmlformats.org/officeDocument/2006/relationships/chart" Target="../charts/char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4.png"/><Relationship Id="rId4" Type="http://schemas.openxmlformats.org/officeDocument/2006/relationships/oleObject" Target="../embeddings/oleObject2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5.png"/><Relationship Id="rId4" Type="http://schemas.openxmlformats.org/officeDocument/2006/relationships/oleObject" Target="../embeddings/oleObject3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6.png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hyperlink" Target="http://anatomia.uw.hu/anat-007/anat-007-i.jpg" TargetMode="External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7.png"/><Relationship Id="rId4" Type="http://schemas.openxmlformats.org/officeDocument/2006/relationships/oleObject" Target="../embeddings/oleObject5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8.png"/><Relationship Id="rId4" Type="http://schemas.openxmlformats.org/officeDocument/2006/relationships/oleObject" Target="../embeddings/oleObject6.bin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69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7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2.png"/><Relationship Id="rId4" Type="http://schemas.openxmlformats.org/officeDocument/2006/relationships/oleObject" Target="../embeddings/oleObject10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74.png"/><Relationship Id="rId4" Type="http://schemas.openxmlformats.org/officeDocument/2006/relationships/oleObject" Target="../embeddings/oleObject12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7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77.png"/><Relationship Id="rId4" Type="http://schemas.openxmlformats.org/officeDocument/2006/relationships/oleObject" Target="../embeddings/oleObject15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8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79.png"/><Relationship Id="rId4" Type="http://schemas.openxmlformats.org/officeDocument/2006/relationships/oleObject" Target="../embeddings/oleObject17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81.png"/><Relationship Id="rId4" Type="http://schemas.openxmlformats.org/officeDocument/2006/relationships/oleObject" Target="../embeddings/oleObject19.bin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hyperlink" Target="http://anatomia.uw.hu/anat-007/anat-007-d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hyperlink" Target="http://anatomia.uw.hu/anat-007/anat-007-f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hyperlink" Target="http://anatomia.uw.hu/anat-007/anat-007-h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anatomia.uw.hu/anat-007/anat-007-n.gif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anatomia.uw.hu/anat-007/anat-007-m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hyperlink" Target="http://anatomia.uw.hu/anat-007/anat-007-k.jpg" TargetMode="Externa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anatomia.uw.hu/anat-007/anat-007-u.jpg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anatomia.uw.hu/anat-007/anat-007-p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http://anatomia.uw.hu/anat-007/anat-007-t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imgres?imgurl=http://www.bu.edu/histology/i/10207ooa.jpg&amp;imgrefurl=http://www.bu.edu/histology/p/10207ooa.htm&amp;usg=__LuTmN-IuBaBTc6MQ_urJthDpGN4=&amp;h=391&amp;w=603&amp;sz=89&amp;hl=hu&amp;start=20&amp;zoom=1&amp;itbs=1&amp;tbnid=Zqk-kzhtnP39qM:&amp;tbnh=88&amp;tbnw=135&amp;prev=/images?q%3Dmucus%2Bacini%26hl%3Dhu%26sa%3DX%26gbv%3D2%26tbs%3Disch:1&amp;ei=HIdRTYa_LdCEswau45ndB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7/Fibroblast.jp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413" y="764704"/>
            <a:ext cx="7772400" cy="147002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BEVEZETÉS. </a:t>
            </a:r>
            <a:b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ALAPSZÖVETEK, BŐR</a:t>
            </a:r>
            <a:endParaRPr lang="hu-H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93713" y="3501008"/>
            <a:ext cx="8305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>
                <a:latin typeface="Arial Narrow" panose="020B0606020202030204" pitchFamily="34" charset="0"/>
              </a:rPr>
              <a:t>Semmelweis Egyetem, </a:t>
            </a:r>
          </a:p>
          <a:p>
            <a:pPr algn="ctr">
              <a:spcBef>
                <a:spcPct val="0"/>
              </a:spcBef>
              <a:buNone/>
            </a:pPr>
            <a:r>
              <a:rPr lang="hu-HU" altLang="hu-HU" sz="2800" b="1" dirty="0">
                <a:latin typeface="Arial Narrow" panose="020B0606020202030204" pitchFamily="34" charset="0"/>
              </a:rPr>
              <a:t>Anatómiai, Szövet- és Fejlődéstani Intézet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hu-HU" sz="28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>
                <a:latin typeface="Arial Narrow" panose="020B0606020202030204" pitchFamily="34" charset="0"/>
              </a:rPr>
              <a:t>Dr. Kocsis Katalin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800" b="1" dirty="0"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>
                <a:latin typeface="Arial Narrow" panose="020B0606020202030204" pitchFamily="34" charset="0"/>
              </a:rPr>
              <a:t>20</a:t>
            </a:r>
            <a:r>
              <a:rPr lang="en-US" altLang="hu-HU" sz="2800" b="1" dirty="0" smtClean="0">
                <a:latin typeface="Arial Narrow" panose="020B0606020202030204" pitchFamily="34" charset="0"/>
              </a:rPr>
              <a:t>1</a:t>
            </a:r>
            <a:r>
              <a:rPr lang="hu-HU" altLang="hu-HU" sz="2800" b="1" dirty="0" smtClean="0">
                <a:latin typeface="Arial Narrow" panose="020B0606020202030204" pitchFamily="34" charset="0"/>
              </a:rPr>
              <a:t>9.02.07.</a:t>
            </a:r>
            <a:endParaRPr lang="hu-HU" altLang="hu-HU" sz="28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A HÁMOK OSZTÁLYOZÁSA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6686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hu-HU" sz="2400" b="1"/>
              <a:t>A SEJTRÉTEG SZÁMA SZERINT: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Egyrétegű (1 sejtsor)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Többrétegű (több sejtsor)</a:t>
            </a:r>
          </a:p>
          <a:p>
            <a:pPr>
              <a:buFontTx/>
              <a:buNone/>
            </a:pPr>
            <a:r>
              <a:rPr lang="hu-HU"/>
              <a:t> </a:t>
            </a:r>
          </a:p>
          <a:p>
            <a:pPr>
              <a:buFontTx/>
              <a:buNone/>
            </a:pPr>
            <a:r>
              <a:rPr lang="hu-HU" sz="2400" b="1"/>
              <a:t>A SEJTEK ALAKJA SZERINT: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Laphám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Köbhám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Hengerhám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Átmeneti hám (urothel)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1714500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IDEGROSTOK HÜVELYEI</a:t>
            </a:r>
            <a:br>
              <a:rPr lang="hu-HU" sz="3200" b="1">
                <a:solidFill>
                  <a:schemeClr val="tx1"/>
                </a:solidFill>
              </a:rPr>
            </a:br>
            <a:r>
              <a:rPr lang="hu-HU" sz="3200" b="1">
                <a:solidFill>
                  <a:schemeClr val="tx1"/>
                </a:solidFill>
              </a:rPr>
              <a:t>Fénymikroszkópos képek</a:t>
            </a:r>
            <a:r>
              <a:rPr lang="en-US" sz="4000" b="1">
                <a:solidFill>
                  <a:schemeClr val="bg1"/>
                </a:solidFill>
              </a:rPr>
              <a:t/>
            </a:r>
            <a:br>
              <a:rPr lang="en-US" sz="4000" b="1">
                <a:solidFill>
                  <a:schemeClr val="bg1"/>
                </a:solidFill>
              </a:rPr>
            </a:b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2790825" y="1749425"/>
            <a:ext cx="3752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b="1"/>
              <a:t>Központi idegrendszer</a:t>
            </a:r>
          </a:p>
          <a:p>
            <a:pPr algn="ctr"/>
            <a:r>
              <a:rPr lang="hu-HU" b="1"/>
              <a:t>csak myelin hüvelyes idegrostok</a:t>
            </a:r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971550" y="5705475"/>
            <a:ext cx="26352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Hematoxylin-eosin festés</a:t>
            </a:r>
          </a:p>
          <a:p>
            <a:r>
              <a:rPr lang="hu-HU" sz="1600" b="1"/>
              <a:t>      Axon + pia mater</a:t>
            </a:r>
          </a:p>
          <a:p>
            <a:endParaRPr lang="en-US" sz="1600" b="1"/>
          </a:p>
        </p:txBody>
      </p:sp>
      <p:grpSp>
        <p:nvGrpSpPr>
          <p:cNvPr id="202757" name="Group 5"/>
          <p:cNvGrpSpPr>
            <a:grpSpLocks/>
          </p:cNvGrpSpPr>
          <p:nvPr/>
        </p:nvGrpSpPr>
        <p:grpSpPr bwMode="auto">
          <a:xfrm>
            <a:off x="4333875" y="2924175"/>
            <a:ext cx="3910013" cy="2938463"/>
            <a:chOff x="703" y="3022"/>
            <a:chExt cx="1270" cy="1127"/>
          </a:xfrm>
        </p:grpSpPr>
        <p:sp>
          <p:nvSpPr>
            <p:cNvPr id="202758" name="Text Box 6"/>
            <p:cNvSpPr txBox="1">
              <a:spLocks noChangeArrowheads="1"/>
            </p:cNvSpPr>
            <p:nvPr/>
          </p:nvSpPr>
          <p:spPr bwMode="auto">
            <a:xfrm>
              <a:off x="1003" y="3926"/>
              <a:ext cx="735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600" b="1"/>
                <a:t>Luxol fast blue festés</a:t>
              </a:r>
            </a:p>
            <a:p>
              <a:pPr algn="ctr"/>
              <a:r>
                <a:rPr lang="hu-HU" sz="1600" b="1"/>
                <a:t>csak myelint festi</a:t>
              </a:r>
            </a:p>
          </p:txBody>
        </p:sp>
        <p:pic>
          <p:nvPicPr>
            <p:cNvPr id="202759" name="Picture 7" descr="fila radiculaia km luxok fast blue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3022"/>
              <a:ext cx="1270" cy="907"/>
            </a:xfrm>
            <a:prstGeom prst="rect">
              <a:avLst/>
            </a:prstGeom>
            <a:noFill/>
          </p:spPr>
        </p:pic>
      </p:grpSp>
      <p:pic>
        <p:nvPicPr>
          <p:cNvPr id="202760" name="Picture 8" descr="velos kp idegr optic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2825750"/>
            <a:ext cx="2771775" cy="2762250"/>
          </a:xfrm>
          <a:prstGeom prst="rect">
            <a:avLst/>
          </a:prstGeom>
          <a:noFill/>
        </p:spPr>
      </p:pic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1936750" y="3789363"/>
            <a:ext cx="690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Axon</a:t>
            </a:r>
            <a:endParaRPr lang="en-US" sz="1600" b="1"/>
          </a:p>
        </p:txBody>
      </p:sp>
      <p:sp>
        <p:nvSpPr>
          <p:cNvPr id="202762" name="Line 10"/>
          <p:cNvSpPr>
            <a:spLocks noChangeShapeType="1"/>
          </p:cNvSpPr>
          <p:nvPr/>
        </p:nvSpPr>
        <p:spPr bwMode="auto">
          <a:xfrm>
            <a:off x="1619250" y="26368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1168400" y="2300288"/>
            <a:ext cx="110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Pia mater</a:t>
            </a:r>
            <a:endParaRPr lang="en-US" sz="1600" b="1"/>
          </a:p>
        </p:txBody>
      </p:sp>
      <p:sp>
        <p:nvSpPr>
          <p:cNvPr id="202764" name="Line 12"/>
          <p:cNvSpPr>
            <a:spLocks noChangeShapeType="1"/>
          </p:cNvSpPr>
          <p:nvPr/>
        </p:nvSpPr>
        <p:spPr bwMode="auto">
          <a:xfrm flipH="1" flipV="1">
            <a:off x="2484438" y="4652963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2392363" y="4724400"/>
            <a:ext cx="11414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 b="1"/>
              <a:t>Myelinhüvely</a:t>
            </a:r>
          </a:p>
        </p:txBody>
      </p:sp>
      <p:sp>
        <p:nvSpPr>
          <p:cNvPr id="202766" name="Line 14"/>
          <p:cNvSpPr>
            <a:spLocks noChangeShapeType="1"/>
          </p:cNvSpPr>
          <p:nvPr/>
        </p:nvSpPr>
        <p:spPr bwMode="auto">
          <a:xfrm>
            <a:off x="2339975" y="4149725"/>
            <a:ext cx="714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SATELLITA SEJTEK</a:t>
            </a:r>
            <a:br>
              <a:rPr lang="hu-HU" sz="3200" b="1">
                <a:solidFill>
                  <a:schemeClr val="tx1"/>
                </a:solidFill>
              </a:rPr>
            </a:b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22336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hu-HU" sz="1800" b="1"/>
              <a:t>ganglionokban, a neuronok perikaryonja körül található kisméretű, köbös sejtek (</a:t>
            </a:r>
            <a:r>
              <a:rPr lang="hu-HU" sz="1800" b="1">
                <a:solidFill>
                  <a:srgbClr val="FF0000"/>
                </a:solidFill>
              </a:rPr>
              <a:t>piros nyilak</a:t>
            </a:r>
            <a:r>
              <a:rPr lang="hu-HU" sz="1800" b="1"/>
              <a:t>)</a:t>
            </a:r>
          </a:p>
          <a:p>
            <a:pPr>
              <a:lnSpc>
                <a:spcPct val="130000"/>
              </a:lnSpc>
            </a:pPr>
            <a:r>
              <a:rPr lang="hu-HU" sz="1800" b="1"/>
              <a:t>feladatuk ganglionsejtek mikrokörnyezetének kialakítása elektromos szigetelést biztosítanak, de myelint nem képeznek</a:t>
            </a:r>
          </a:p>
          <a:p>
            <a:pPr>
              <a:lnSpc>
                <a:spcPct val="130000"/>
              </a:lnSpc>
            </a:pPr>
            <a:r>
              <a:rPr lang="hu-HU" sz="1800" b="1"/>
              <a:t>metabolikus folyamatokat támogatnak</a:t>
            </a:r>
          </a:p>
          <a:p>
            <a:pPr>
              <a:lnSpc>
                <a:spcPct val="130000"/>
              </a:lnSpc>
            </a:pPr>
            <a:endParaRPr lang="en-US" sz="1800" b="1"/>
          </a:p>
        </p:txBody>
      </p:sp>
      <p:grpSp>
        <p:nvGrpSpPr>
          <p:cNvPr id="230404" name="Group 4"/>
          <p:cNvGrpSpPr>
            <a:grpSpLocks/>
          </p:cNvGrpSpPr>
          <p:nvPr/>
        </p:nvGrpSpPr>
        <p:grpSpPr bwMode="auto">
          <a:xfrm>
            <a:off x="1187450" y="3141663"/>
            <a:ext cx="6769100" cy="3025775"/>
            <a:chOff x="658" y="1639"/>
            <a:chExt cx="4717" cy="2608"/>
          </a:xfrm>
        </p:grpSpPr>
        <p:pic>
          <p:nvPicPr>
            <p:cNvPr id="230405" name="Picture 5" descr="drg"/>
            <p:cNvPicPr>
              <a:picLocks noChangeAspect="1" noChangeArrowheads="1"/>
            </p:cNvPicPr>
            <p:nvPr/>
          </p:nvPicPr>
          <p:blipFill>
            <a:blip r:embed="rId2" cstate="print">
              <a:lum bright="14000"/>
            </a:blip>
            <a:srcRect/>
            <a:stretch>
              <a:fillRect/>
            </a:stretch>
          </p:blipFill>
          <p:spPr bwMode="auto">
            <a:xfrm>
              <a:off x="658" y="1639"/>
              <a:ext cx="4717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406" name="Line 6"/>
            <p:cNvSpPr>
              <a:spLocks noChangeShapeType="1"/>
            </p:cNvSpPr>
            <p:nvPr/>
          </p:nvSpPr>
          <p:spPr bwMode="auto">
            <a:xfrm flipH="1">
              <a:off x="4694" y="3067"/>
              <a:ext cx="318" cy="13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30407" name="Line 7"/>
            <p:cNvSpPr>
              <a:spLocks noChangeShapeType="1"/>
            </p:cNvSpPr>
            <p:nvPr/>
          </p:nvSpPr>
          <p:spPr bwMode="auto">
            <a:xfrm flipH="1">
              <a:off x="3787" y="3521"/>
              <a:ext cx="318" cy="13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30408" name="Line 8"/>
            <p:cNvSpPr>
              <a:spLocks noChangeShapeType="1"/>
            </p:cNvSpPr>
            <p:nvPr/>
          </p:nvSpPr>
          <p:spPr bwMode="auto">
            <a:xfrm flipH="1">
              <a:off x="4241" y="2069"/>
              <a:ext cx="318" cy="13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30409" name="Text Box 9"/>
          <p:cNvSpPr txBox="1">
            <a:spLocks noChangeArrowheads="1"/>
          </p:cNvSpPr>
          <p:nvPr/>
        </p:nvSpPr>
        <p:spPr bwMode="auto">
          <a:xfrm>
            <a:off x="1258888" y="5661025"/>
            <a:ext cx="113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/>
              <a:t>ganglion</a:t>
            </a:r>
            <a:endParaRPr lang="en-US" b="1"/>
          </a:p>
        </p:txBody>
      </p:sp>
      <p:sp>
        <p:nvSpPr>
          <p:cNvPr id="230410" name="Line 10"/>
          <p:cNvSpPr>
            <a:spLocks noChangeShapeType="1"/>
          </p:cNvSpPr>
          <p:nvPr/>
        </p:nvSpPr>
        <p:spPr bwMode="auto">
          <a:xfrm flipV="1">
            <a:off x="4572000" y="5949950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3995738" y="6353175"/>
            <a:ext cx="1438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ganglion sejt</a:t>
            </a:r>
            <a:endParaRPr lang="en-US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51920" y="263691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BŐR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5961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801092" y="808459"/>
            <a:ext cx="8842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0033CC"/>
                </a:solidFill>
              </a:rPr>
              <a:t>Bőr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1691680" y="476672"/>
            <a:ext cx="2551113" cy="576262"/>
            <a:chOff x="1037" y="935"/>
            <a:chExt cx="1607" cy="363"/>
          </a:xfrm>
        </p:grpSpPr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1383" y="935"/>
              <a:ext cx="12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400" b="1" dirty="0" err="1" smtClean="0">
                  <a:solidFill>
                    <a:srgbClr val="FF0000"/>
                  </a:solidFill>
                </a:rPr>
                <a:t>Epid</a:t>
              </a:r>
              <a:r>
                <a:rPr lang="hu-HU" sz="2400" b="1" dirty="0" err="1" smtClean="0">
                  <a:solidFill>
                    <a:srgbClr val="FF0000"/>
                  </a:solidFill>
                </a:rPr>
                <a:t>ermis</a:t>
              </a:r>
              <a:endParaRPr lang="hu-H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0245" name="Line 5"/>
            <p:cNvSpPr>
              <a:spLocks noChangeShapeType="1"/>
            </p:cNvSpPr>
            <p:nvPr/>
          </p:nvSpPr>
          <p:spPr bwMode="auto">
            <a:xfrm flipV="1">
              <a:off x="1037" y="1071"/>
              <a:ext cx="408" cy="227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246" name="Group 6"/>
          <p:cNvGrpSpPr>
            <a:grpSpLocks/>
          </p:cNvGrpSpPr>
          <p:nvPr/>
        </p:nvGrpSpPr>
        <p:grpSpPr bwMode="auto">
          <a:xfrm>
            <a:off x="1699618" y="979912"/>
            <a:ext cx="1765301" cy="461963"/>
            <a:chOff x="1111" y="1258"/>
            <a:chExt cx="1112" cy="291"/>
          </a:xfrm>
        </p:grpSpPr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1448" y="1258"/>
              <a:ext cx="7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400" b="1" dirty="0" err="1">
                  <a:solidFill>
                    <a:srgbClr val="FF0000"/>
                  </a:solidFill>
                </a:rPr>
                <a:t>D</a:t>
              </a:r>
              <a:r>
                <a:rPr lang="hu-HU" sz="2400" b="1" dirty="0" err="1" smtClean="0">
                  <a:solidFill>
                    <a:srgbClr val="FF0000"/>
                  </a:solidFill>
                </a:rPr>
                <a:t>ermis</a:t>
              </a:r>
              <a:endParaRPr lang="hu-HU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0248" name="Line 8"/>
            <p:cNvSpPr>
              <a:spLocks noChangeShapeType="1"/>
            </p:cNvSpPr>
            <p:nvPr/>
          </p:nvSpPr>
          <p:spPr bwMode="auto">
            <a:xfrm>
              <a:off x="1111" y="1389"/>
              <a:ext cx="363" cy="0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1809155" y="1413297"/>
            <a:ext cx="4946650" cy="600075"/>
            <a:chOff x="1111" y="1525"/>
            <a:chExt cx="3116" cy="378"/>
          </a:xfrm>
        </p:grpSpPr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1338" y="1615"/>
              <a:ext cx="28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400" b="1" dirty="0" err="1">
                  <a:solidFill>
                    <a:srgbClr val="FF0000"/>
                  </a:solidFill>
                </a:rPr>
                <a:t>Tela</a:t>
              </a:r>
              <a:r>
                <a:rPr lang="hu-HU" sz="2400" b="1" dirty="0">
                  <a:solidFill>
                    <a:srgbClr val="FF0000"/>
                  </a:solidFill>
                </a:rPr>
                <a:t> </a:t>
              </a:r>
              <a:r>
                <a:rPr lang="hu-HU" sz="2400" b="1" dirty="0" err="1">
                  <a:solidFill>
                    <a:srgbClr val="FF0000"/>
                  </a:solidFill>
                </a:rPr>
                <a:t>subcutanea</a:t>
              </a:r>
              <a:r>
                <a:rPr lang="hu-HU" sz="2400" b="1" dirty="0">
                  <a:solidFill>
                    <a:srgbClr val="FF0000"/>
                  </a:solidFill>
                </a:rPr>
                <a:t> (</a:t>
              </a:r>
              <a:r>
                <a:rPr lang="hu-HU" sz="2400" b="1" dirty="0" err="1">
                  <a:solidFill>
                    <a:srgbClr val="FF0000"/>
                  </a:solidFill>
                </a:rPr>
                <a:t>hypodermis</a:t>
              </a:r>
              <a:r>
                <a:rPr lang="hu-HU" sz="2400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1111" y="1525"/>
              <a:ext cx="272" cy="272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729655" y="2349922"/>
            <a:ext cx="53703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0033CC"/>
                </a:solidFill>
              </a:rPr>
              <a:t>izzadság mirigy, illatmirigy</a:t>
            </a:r>
            <a:endParaRPr lang="hu-HU" sz="3200" b="1" dirty="0">
              <a:solidFill>
                <a:srgbClr val="0033CC"/>
              </a:solidFill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729655" y="3500859"/>
            <a:ext cx="306846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0033CC"/>
                </a:solidFill>
              </a:rPr>
              <a:t>faggyúmirigy</a:t>
            </a:r>
            <a:r>
              <a:rPr lang="hu-HU" sz="3200" b="1" dirty="0">
                <a:solidFill>
                  <a:srgbClr val="0033CC"/>
                </a:solidFill>
              </a:rPr>
              <a:t>, </a:t>
            </a:r>
            <a:endParaRPr lang="hu-HU" sz="3200" b="1" dirty="0" smtClean="0">
              <a:solidFill>
                <a:srgbClr val="0033CC"/>
              </a:solidFill>
            </a:endParaRPr>
          </a:p>
          <a:p>
            <a:endParaRPr lang="hu-HU" sz="3200" b="1" dirty="0" smtClean="0">
              <a:solidFill>
                <a:srgbClr val="0033CC"/>
              </a:solidFill>
            </a:endParaRPr>
          </a:p>
          <a:p>
            <a:r>
              <a:rPr lang="hu-HU" sz="3200" b="1" dirty="0" smtClean="0">
                <a:solidFill>
                  <a:srgbClr val="0033CC"/>
                </a:solidFill>
              </a:rPr>
              <a:t>szőr</a:t>
            </a:r>
            <a:r>
              <a:rPr lang="hu-HU" sz="3200" b="1" dirty="0">
                <a:solidFill>
                  <a:srgbClr val="0033CC"/>
                </a:solidFill>
              </a:rPr>
              <a:t>, köröm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729655" y="5352300"/>
            <a:ext cx="2509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rgbClr val="0033CC"/>
                </a:solidFill>
              </a:rPr>
              <a:t>emlő </a:t>
            </a:r>
            <a:r>
              <a:rPr lang="hu-HU" sz="3200" b="1" dirty="0">
                <a:solidFill>
                  <a:srgbClr val="0033CC"/>
                </a:solidFill>
              </a:rPr>
              <a:t>mirigy</a:t>
            </a:r>
          </a:p>
        </p:txBody>
      </p:sp>
    </p:spTree>
    <p:extLst>
      <p:ext uri="{BB962C8B-B14F-4D97-AF65-F5344CB8AC3E}">
        <p14:creationId xmlns:p14="http://schemas.microsoft.com/office/powerpoint/2010/main" val="13114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66FF"/>
                </a:solidFill>
              </a:rPr>
              <a:t>Bőr és bőrfüggelékek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900113" y="1411288"/>
            <a:ext cx="37909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rgbClr val="FF0000"/>
                </a:solidFill>
              </a:rPr>
              <a:t>Az integumentum részei:</a:t>
            </a:r>
          </a:p>
          <a:p>
            <a:pPr>
              <a:buFontTx/>
              <a:buChar char="•"/>
            </a:pPr>
            <a:r>
              <a:rPr lang="hu-HU" sz="2400" b="1">
                <a:solidFill>
                  <a:srgbClr val="FF0000"/>
                </a:solidFill>
              </a:rPr>
              <a:t>Bőr</a:t>
            </a:r>
          </a:p>
          <a:p>
            <a:pPr>
              <a:buFontTx/>
              <a:buChar char="•"/>
            </a:pPr>
            <a:r>
              <a:rPr lang="hu-HU" sz="2400" b="1">
                <a:solidFill>
                  <a:srgbClr val="FF0000"/>
                </a:solidFill>
              </a:rPr>
              <a:t>Bőr függelékek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-36513" y="2852738"/>
            <a:ext cx="9082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chemeClr val="accent1">
                    <a:lumMod val="25000"/>
                  </a:schemeClr>
                </a:solidFill>
              </a:rPr>
              <a:t>Bőr:	</a:t>
            </a:r>
            <a:r>
              <a:rPr lang="hu-HU" sz="2000" b="1" dirty="0" err="1">
                <a:solidFill>
                  <a:schemeClr val="accent1">
                    <a:lumMod val="25000"/>
                  </a:schemeClr>
                </a:solidFill>
              </a:rPr>
              <a:t>Epidermis</a:t>
            </a:r>
            <a:r>
              <a:rPr lang="hu-HU" sz="2000" b="1" dirty="0">
                <a:solidFill>
                  <a:schemeClr val="accent1">
                    <a:lumMod val="25000"/>
                  </a:schemeClr>
                </a:solidFill>
              </a:rPr>
              <a:t>: többrétegű, elszarusodó laphám</a:t>
            </a:r>
          </a:p>
          <a:p>
            <a:r>
              <a:rPr lang="hu-HU" sz="2000" b="1" dirty="0">
                <a:solidFill>
                  <a:schemeClr val="accent1">
                    <a:lumMod val="25000"/>
                  </a:schemeClr>
                </a:solidFill>
              </a:rPr>
              <a:t>	</a:t>
            </a:r>
            <a:r>
              <a:rPr lang="hu-HU" sz="2000" b="1" dirty="0" err="1">
                <a:solidFill>
                  <a:schemeClr val="accent1">
                    <a:lumMod val="25000"/>
                  </a:schemeClr>
                </a:solidFill>
              </a:rPr>
              <a:t>Dermis</a:t>
            </a:r>
            <a:r>
              <a:rPr lang="hu-HU" sz="2000" b="1" dirty="0">
                <a:solidFill>
                  <a:schemeClr val="accent1">
                    <a:lumMod val="25000"/>
                  </a:schemeClr>
                </a:solidFill>
              </a:rPr>
              <a:t>: tömöttrostos </a:t>
            </a:r>
            <a:r>
              <a:rPr lang="hu-HU" sz="2000" b="1" dirty="0" smtClean="0">
                <a:solidFill>
                  <a:schemeClr val="accent1">
                    <a:lumMod val="25000"/>
                  </a:schemeClr>
                </a:solidFill>
              </a:rPr>
              <a:t>kötőszövet</a:t>
            </a:r>
          </a:p>
          <a:p>
            <a:r>
              <a:rPr lang="hu-HU" sz="2000" b="1" dirty="0" smtClean="0">
                <a:solidFill>
                  <a:schemeClr val="accent1">
                    <a:lumMod val="25000"/>
                  </a:schemeClr>
                </a:solidFill>
              </a:rPr>
              <a:t>	</a:t>
            </a:r>
            <a:r>
              <a:rPr lang="hu-HU" sz="2000" b="1" dirty="0" err="1" smtClean="0">
                <a:solidFill>
                  <a:schemeClr val="accent1">
                    <a:lumMod val="25000"/>
                  </a:schemeClr>
                </a:solidFill>
              </a:rPr>
              <a:t>Hypodermis</a:t>
            </a:r>
            <a:r>
              <a:rPr lang="hu-HU" sz="2000" b="1" dirty="0">
                <a:solidFill>
                  <a:schemeClr val="accent1">
                    <a:lumMod val="25000"/>
                  </a:schemeClr>
                </a:solidFill>
              </a:rPr>
              <a:t>: bőralatti kötőszövet (változó vastagságú zsírszövet)</a:t>
            </a:r>
          </a:p>
          <a:p>
            <a:endParaRPr lang="hu-HU" sz="2000" b="1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07504" y="4431293"/>
            <a:ext cx="507523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006666"/>
                </a:solidFill>
              </a:rPr>
              <a:t>Származékok:	Szőrtüszők és szőrszálak</a:t>
            </a:r>
          </a:p>
          <a:p>
            <a:r>
              <a:rPr lang="hu-HU" sz="2000" b="1" dirty="0">
                <a:solidFill>
                  <a:srgbClr val="006666"/>
                </a:solidFill>
              </a:rPr>
              <a:t>		Izzadság (illat) mirigyek</a:t>
            </a:r>
          </a:p>
          <a:p>
            <a:r>
              <a:rPr lang="hu-HU" sz="2000" b="1" dirty="0">
                <a:solidFill>
                  <a:srgbClr val="006666"/>
                </a:solidFill>
              </a:rPr>
              <a:t>		Faggyú mirigyek</a:t>
            </a:r>
          </a:p>
          <a:p>
            <a:r>
              <a:rPr lang="hu-HU" sz="2000" b="1" dirty="0">
                <a:solidFill>
                  <a:srgbClr val="006666"/>
                </a:solidFill>
              </a:rPr>
              <a:t>		Köröm</a:t>
            </a:r>
          </a:p>
          <a:p>
            <a:r>
              <a:rPr lang="hu-HU" sz="2000" b="1" dirty="0">
                <a:solidFill>
                  <a:srgbClr val="006666"/>
                </a:solidFill>
              </a:rPr>
              <a:t>	</a:t>
            </a:r>
            <a:r>
              <a:rPr lang="hu-HU" sz="2000" b="1" dirty="0" smtClean="0">
                <a:solidFill>
                  <a:srgbClr val="006666"/>
                </a:solidFill>
              </a:rPr>
              <a:t>	Emlő </a:t>
            </a:r>
            <a:r>
              <a:rPr lang="hu-HU" sz="2000" b="1" dirty="0">
                <a:solidFill>
                  <a:srgbClr val="006666"/>
                </a:solidFill>
              </a:rPr>
              <a:t>mirigy</a:t>
            </a:r>
          </a:p>
        </p:txBody>
      </p:sp>
    </p:spTree>
    <p:extLst>
      <p:ext uri="{BB962C8B-B14F-4D97-AF65-F5344CB8AC3E}">
        <p14:creationId xmlns:p14="http://schemas.microsoft.com/office/powerpoint/2010/main" val="8674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>
                <a:solidFill>
                  <a:srgbClr val="0066FF"/>
                </a:solidFill>
              </a:rPr>
              <a:t>A bőr főbb </a:t>
            </a:r>
            <a:r>
              <a:rPr lang="hu-HU" sz="3600" b="1" dirty="0" smtClean="0">
                <a:solidFill>
                  <a:srgbClr val="0066FF"/>
                </a:solidFill>
              </a:rPr>
              <a:t>funkciói</a:t>
            </a:r>
            <a:endParaRPr lang="hu-HU" sz="3600" b="1" dirty="0">
              <a:solidFill>
                <a:srgbClr val="0066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260600"/>
          </a:xfrm>
        </p:spPr>
        <p:txBody>
          <a:bodyPr/>
          <a:lstStyle/>
          <a:p>
            <a:r>
              <a:rPr lang="hu-HU" sz="2800" b="1">
                <a:solidFill>
                  <a:srgbClr val="FF0000"/>
                </a:solidFill>
              </a:rPr>
              <a:t>Barrier (védelem)</a:t>
            </a:r>
          </a:p>
          <a:p>
            <a:r>
              <a:rPr lang="hu-HU" sz="2800" b="1">
                <a:solidFill>
                  <a:srgbClr val="FF0000"/>
                </a:solidFill>
              </a:rPr>
              <a:t>Homeostazis fenntartása</a:t>
            </a:r>
          </a:p>
          <a:p>
            <a:r>
              <a:rPr lang="hu-HU" sz="2800" b="1">
                <a:solidFill>
                  <a:srgbClr val="FF0000"/>
                </a:solidFill>
              </a:rPr>
              <a:t>Érzékszerv</a:t>
            </a:r>
          </a:p>
          <a:p>
            <a:r>
              <a:rPr lang="hu-HU" sz="2800" b="1">
                <a:solidFill>
                  <a:srgbClr val="FF0000"/>
                </a:solidFill>
              </a:rPr>
              <a:t>Kiválasztó szerv</a:t>
            </a:r>
          </a:p>
        </p:txBody>
      </p:sp>
    </p:spTree>
    <p:extLst>
      <p:ext uri="{BB962C8B-B14F-4D97-AF65-F5344CB8AC3E}">
        <p14:creationId xmlns:p14="http://schemas.microsoft.com/office/powerpoint/2010/main" val="17699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A bőr szerkezete</a:t>
            </a:r>
          </a:p>
        </p:txBody>
      </p:sp>
      <p:graphicFrame>
        <p:nvGraphicFramePr>
          <p:cNvPr id="22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513013"/>
          <a:ext cx="4038600" cy="269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38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1916113"/>
          <a:ext cx="6553200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Image" r:id="rId5" imgW="2834406" imgH="1932272" progId="Photoshop.Image.7">
                  <p:embed/>
                </p:oleObj>
              </mc:Choice>
              <mc:Fallback>
                <p:oleObj name="Image" r:id="rId5" imgW="2834406" imgH="193227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16113"/>
                        <a:ext cx="6553200" cy="446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89" name="Group 5"/>
          <p:cNvGrpSpPr>
            <a:grpSpLocks/>
          </p:cNvGrpSpPr>
          <p:nvPr/>
        </p:nvGrpSpPr>
        <p:grpSpPr bwMode="auto">
          <a:xfrm>
            <a:off x="3708400" y="1655763"/>
            <a:ext cx="1447800" cy="1196975"/>
            <a:chOff x="2336" y="1043"/>
            <a:chExt cx="912" cy="754"/>
          </a:xfrm>
        </p:grpSpPr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2359" y="1043"/>
              <a:ext cx="88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>
                  <a:solidFill>
                    <a:srgbClr val="336600"/>
                  </a:solidFill>
                </a:rPr>
                <a:t>Epidermis</a:t>
              </a:r>
              <a:endParaRPr lang="hu-HU" sz="2000" b="1" dirty="0">
                <a:solidFill>
                  <a:srgbClr val="336600"/>
                </a:solidFill>
              </a:endParaRPr>
            </a:p>
          </p:txBody>
        </p:sp>
        <p:sp>
          <p:nvSpPr>
            <p:cNvPr id="16391" name="Line 7"/>
            <p:cNvSpPr>
              <a:spLocks noChangeShapeType="1"/>
            </p:cNvSpPr>
            <p:nvPr/>
          </p:nvSpPr>
          <p:spPr bwMode="auto">
            <a:xfrm>
              <a:off x="2336" y="1389"/>
              <a:ext cx="0" cy="40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4643439" y="2708276"/>
            <a:ext cx="1114425" cy="2376488"/>
            <a:chOff x="2925" y="1706"/>
            <a:chExt cx="702" cy="1497"/>
          </a:xfrm>
        </p:grpSpPr>
        <p:sp>
          <p:nvSpPr>
            <p:cNvPr id="16393" name="Text Box 9"/>
            <p:cNvSpPr txBox="1">
              <a:spLocks noChangeArrowheads="1"/>
            </p:cNvSpPr>
            <p:nvPr/>
          </p:nvSpPr>
          <p:spPr bwMode="auto">
            <a:xfrm>
              <a:off x="2969" y="2183"/>
              <a:ext cx="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>
                  <a:solidFill>
                    <a:srgbClr val="336600"/>
                  </a:solidFill>
                </a:rPr>
                <a:t>Dermis</a:t>
              </a:r>
              <a:endParaRPr lang="hu-HU" sz="2000" b="1" dirty="0">
                <a:solidFill>
                  <a:srgbClr val="336600"/>
                </a:solidFill>
              </a:endParaRPr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>
              <a:off x="2925" y="1706"/>
              <a:ext cx="0" cy="14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6395" name="Group 11"/>
          <p:cNvGrpSpPr>
            <a:grpSpLocks/>
          </p:cNvGrpSpPr>
          <p:nvPr/>
        </p:nvGrpSpPr>
        <p:grpSpPr bwMode="auto">
          <a:xfrm>
            <a:off x="5724525" y="4400551"/>
            <a:ext cx="3063875" cy="1476375"/>
            <a:chOff x="3606" y="2772"/>
            <a:chExt cx="1930" cy="930"/>
          </a:xfrm>
        </p:grpSpPr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4380" y="2772"/>
              <a:ext cx="11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 b="1" dirty="0" err="1">
                  <a:solidFill>
                    <a:srgbClr val="336600"/>
                  </a:solidFill>
                </a:rPr>
                <a:t>Hypodermis</a:t>
              </a:r>
              <a:endParaRPr lang="hu-HU" sz="2000" b="1" dirty="0">
                <a:solidFill>
                  <a:srgbClr val="336600"/>
                </a:solidFill>
              </a:endParaRPr>
            </a:p>
          </p:txBody>
        </p:sp>
        <p:sp>
          <p:nvSpPr>
            <p:cNvPr id="16397" name="Line 13"/>
            <p:cNvSpPr>
              <a:spLocks noChangeShapeType="1"/>
            </p:cNvSpPr>
            <p:nvPr/>
          </p:nvSpPr>
          <p:spPr bwMode="auto">
            <a:xfrm flipH="1">
              <a:off x="3606" y="2931"/>
              <a:ext cx="771" cy="77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1908175" y="4221163"/>
            <a:ext cx="2389188" cy="1014412"/>
            <a:chOff x="1202" y="2659"/>
            <a:chExt cx="1505" cy="639"/>
          </a:xfrm>
        </p:grpSpPr>
        <p:sp>
          <p:nvSpPr>
            <p:cNvPr id="16399" name="Text Box 15"/>
            <p:cNvSpPr txBox="1">
              <a:spLocks noChangeArrowheads="1"/>
            </p:cNvSpPr>
            <p:nvPr/>
          </p:nvSpPr>
          <p:spPr bwMode="auto">
            <a:xfrm>
              <a:off x="1519" y="3067"/>
              <a:ext cx="1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0000FF"/>
                  </a:solidFill>
                </a:rPr>
                <a:t>Izzadság mirigy</a:t>
              </a:r>
            </a:p>
          </p:txBody>
        </p:sp>
        <p:sp>
          <p:nvSpPr>
            <p:cNvPr id="16400" name="Line 16"/>
            <p:cNvSpPr>
              <a:spLocks noChangeShapeType="1"/>
            </p:cNvSpPr>
            <p:nvPr/>
          </p:nvSpPr>
          <p:spPr bwMode="auto">
            <a:xfrm flipH="1" flipV="1">
              <a:off x="1202" y="2840"/>
              <a:ext cx="499" cy="273"/>
            </a:xfrm>
            <a:prstGeom prst="line">
              <a:avLst/>
            </a:prstGeom>
            <a:noFill/>
            <a:ln w="38100">
              <a:solidFill>
                <a:srgbClr val="36563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6401" name="Line 17"/>
            <p:cNvSpPr>
              <a:spLocks noChangeShapeType="1"/>
            </p:cNvSpPr>
            <p:nvPr/>
          </p:nvSpPr>
          <p:spPr bwMode="auto">
            <a:xfrm flipH="1" flipV="1">
              <a:off x="1875" y="2750"/>
              <a:ext cx="98" cy="363"/>
            </a:xfrm>
            <a:prstGeom prst="line">
              <a:avLst/>
            </a:prstGeom>
            <a:noFill/>
            <a:ln w="38100">
              <a:solidFill>
                <a:srgbClr val="36563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6402" name="Line 18"/>
            <p:cNvSpPr>
              <a:spLocks noChangeShapeType="1"/>
            </p:cNvSpPr>
            <p:nvPr/>
          </p:nvSpPr>
          <p:spPr bwMode="auto">
            <a:xfrm flipV="1">
              <a:off x="2245" y="2659"/>
              <a:ext cx="363" cy="363"/>
            </a:xfrm>
            <a:prstGeom prst="line">
              <a:avLst/>
            </a:prstGeom>
            <a:noFill/>
            <a:ln w="38100">
              <a:solidFill>
                <a:srgbClr val="36563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4466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Vastag bőr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95288" y="1628775"/>
          <a:ext cx="5616575" cy="371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Image" r:id="rId4" imgW="2864883" imgH="1895378" progId="Photoshop.Image.7">
                  <p:embed/>
                </p:oleObj>
              </mc:Choice>
              <mc:Fallback>
                <p:oleObj name="Image" r:id="rId4" imgW="2864883" imgH="189537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628775"/>
                        <a:ext cx="5616575" cy="371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519113" y="4221163"/>
            <a:ext cx="2673350" cy="1538287"/>
            <a:chOff x="327" y="2659"/>
            <a:chExt cx="1684" cy="969"/>
          </a:xfrm>
        </p:grpSpPr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327" y="3397"/>
              <a:ext cx="1684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FFFF00"/>
                  </a:solidFill>
                </a:rPr>
                <a:t>Vater-Pacini  végződés</a:t>
              </a:r>
            </a:p>
          </p:txBody>
        </p:sp>
        <p:sp>
          <p:nvSpPr>
            <p:cNvPr id="20486" name="Line 6"/>
            <p:cNvSpPr>
              <a:spLocks noChangeShapeType="1"/>
            </p:cNvSpPr>
            <p:nvPr/>
          </p:nvSpPr>
          <p:spPr bwMode="auto">
            <a:xfrm flipH="1" flipV="1">
              <a:off x="465" y="2659"/>
              <a:ext cx="419" cy="72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3851275" y="4437063"/>
            <a:ext cx="1504950" cy="1446212"/>
            <a:chOff x="2426" y="2795"/>
            <a:chExt cx="948" cy="911"/>
          </a:xfrm>
        </p:grpSpPr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2426" y="3475"/>
              <a:ext cx="948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FFFF00"/>
                  </a:solidFill>
                </a:rPr>
                <a:t>Hypodermis</a:t>
              </a:r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 flipV="1">
              <a:off x="2880" y="2795"/>
              <a:ext cx="0" cy="68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5724530" y="2008188"/>
            <a:ext cx="2065340" cy="541337"/>
            <a:chOff x="3606" y="1265"/>
            <a:chExt cx="1301" cy="341"/>
          </a:xfrm>
        </p:grpSpPr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4047" y="1265"/>
              <a:ext cx="860" cy="233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 dirty="0" err="1" smtClean="0">
                  <a:solidFill>
                    <a:srgbClr val="FFFF00"/>
                  </a:solidFill>
                </a:rPr>
                <a:t>Epid</a:t>
              </a:r>
              <a:r>
                <a:rPr lang="hu-HU" b="1" dirty="0" err="1" smtClean="0">
                  <a:solidFill>
                    <a:srgbClr val="FFFF00"/>
                  </a:solidFill>
                </a:rPr>
                <a:t>ermis</a:t>
              </a:r>
              <a:r>
                <a:rPr lang="hu-HU" b="1" dirty="0" smtClean="0">
                  <a:solidFill>
                    <a:srgbClr val="FFFF00"/>
                  </a:solidFill>
                </a:rPr>
                <a:t> </a:t>
              </a:r>
              <a:endParaRPr lang="hu-HU" b="1" dirty="0">
                <a:solidFill>
                  <a:srgbClr val="FFFF00"/>
                </a:solidFill>
              </a:endParaRPr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 flipH="1">
              <a:off x="3606" y="1344"/>
              <a:ext cx="453" cy="26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5508627" y="2513013"/>
            <a:ext cx="1882776" cy="946150"/>
            <a:chOff x="3470" y="1583"/>
            <a:chExt cx="1186" cy="596"/>
          </a:xfrm>
        </p:grpSpPr>
        <p:sp>
          <p:nvSpPr>
            <p:cNvPr id="20494" name="Text Box 14"/>
            <p:cNvSpPr txBox="1">
              <a:spLocks noChangeArrowheads="1"/>
            </p:cNvSpPr>
            <p:nvPr/>
          </p:nvSpPr>
          <p:spPr bwMode="auto">
            <a:xfrm>
              <a:off x="4228" y="158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0000FF"/>
                  </a:solidFill>
                </a:rPr>
                <a:t>és</a:t>
              </a:r>
            </a:p>
          </p:txBody>
        </p: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3470" y="1946"/>
              <a:ext cx="1186" cy="233"/>
              <a:chOff x="3470" y="1946"/>
              <a:chExt cx="1186" cy="233"/>
            </a:xfrm>
          </p:grpSpPr>
          <p:sp>
            <p:nvSpPr>
              <p:cNvPr id="20496" name="Text Box 16"/>
              <p:cNvSpPr txBox="1">
                <a:spLocks noChangeArrowheads="1"/>
              </p:cNvSpPr>
              <p:nvPr/>
            </p:nvSpPr>
            <p:spPr bwMode="auto">
              <a:xfrm>
                <a:off x="4047" y="1946"/>
                <a:ext cx="609" cy="233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b="1" dirty="0" err="1">
                    <a:solidFill>
                      <a:srgbClr val="FFFF00"/>
                    </a:solidFill>
                  </a:rPr>
                  <a:t>D</a:t>
                </a:r>
                <a:r>
                  <a:rPr lang="hu-HU" b="1" dirty="0" err="1" smtClean="0">
                    <a:solidFill>
                      <a:srgbClr val="FFFF00"/>
                    </a:solidFill>
                  </a:rPr>
                  <a:t>ermis</a:t>
                </a:r>
                <a:endParaRPr lang="hu-HU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flipH="1">
                <a:off x="3470" y="2069"/>
                <a:ext cx="544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20498" name="Group 18"/>
          <p:cNvGrpSpPr>
            <a:grpSpLocks/>
          </p:cNvGrpSpPr>
          <p:nvPr/>
        </p:nvGrpSpPr>
        <p:grpSpPr bwMode="auto">
          <a:xfrm>
            <a:off x="4140200" y="3213100"/>
            <a:ext cx="2825750" cy="1014413"/>
            <a:chOff x="2608" y="2024"/>
            <a:chExt cx="1780" cy="639"/>
          </a:xfrm>
        </p:grpSpPr>
        <p:sp>
          <p:nvSpPr>
            <p:cNvPr id="20499" name="Text Box 19"/>
            <p:cNvSpPr txBox="1">
              <a:spLocks noChangeArrowheads="1"/>
            </p:cNvSpPr>
            <p:nvPr/>
          </p:nvSpPr>
          <p:spPr bwMode="auto">
            <a:xfrm>
              <a:off x="3152" y="2432"/>
              <a:ext cx="1236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FFFF00"/>
                  </a:solidFill>
                </a:rPr>
                <a:t>Kivezető csövek</a:t>
              </a:r>
            </a:p>
          </p:txBody>
        </p:sp>
        <p:sp>
          <p:nvSpPr>
            <p:cNvPr id="20500" name="Line 20"/>
            <p:cNvSpPr>
              <a:spLocks noChangeShapeType="1"/>
            </p:cNvSpPr>
            <p:nvPr/>
          </p:nvSpPr>
          <p:spPr bwMode="auto">
            <a:xfrm flipV="1">
              <a:off x="3198" y="2024"/>
              <a:ext cx="0" cy="4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501" name="Line 21"/>
            <p:cNvSpPr>
              <a:spLocks noChangeShapeType="1"/>
            </p:cNvSpPr>
            <p:nvPr/>
          </p:nvSpPr>
          <p:spPr bwMode="auto">
            <a:xfrm flipH="1" flipV="1">
              <a:off x="2608" y="2069"/>
              <a:ext cx="499" cy="49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502" name="Line 22"/>
            <p:cNvSpPr>
              <a:spLocks noChangeShapeType="1"/>
            </p:cNvSpPr>
            <p:nvPr/>
          </p:nvSpPr>
          <p:spPr bwMode="auto">
            <a:xfrm flipV="1">
              <a:off x="3379" y="2256"/>
              <a:ext cx="227" cy="131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42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Epidermis</a:t>
            </a:r>
          </a:p>
        </p:txBody>
      </p:sp>
      <p:graphicFrame>
        <p:nvGraphicFramePr>
          <p:cNvPr id="18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68313" y="1341438"/>
          <a:ext cx="6553200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Image" r:id="rId4" imgW="2828310" imgH="1895378" progId="Photoshop.Image.7">
                  <p:embed/>
                </p:oleObj>
              </mc:Choice>
              <mc:Fallback>
                <p:oleObj name="Image" r:id="rId4" imgW="2828310" imgH="189537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341438"/>
                        <a:ext cx="6553200" cy="439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442" name="Group 10"/>
          <p:cNvGrpSpPr>
            <a:grpSpLocks/>
          </p:cNvGrpSpPr>
          <p:nvPr/>
        </p:nvGrpSpPr>
        <p:grpSpPr bwMode="auto">
          <a:xfrm>
            <a:off x="5003800" y="1360488"/>
            <a:ext cx="3670300" cy="1492250"/>
            <a:chOff x="3152" y="857"/>
            <a:chExt cx="2312" cy="940"/>
          </a:xfrm>
        </p:grpSpPr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4500" y="857"/>
              <a:ext cx="964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FFFF00"/>
                  </a:solidFill>
                </a:rPr>
                <a:t>Str.corneum</a:t>
              </a:r>
            </a:p>
          </p:txBody>
        </p:sp>
        <p:sp>
          <p:nvSpPr>
            <p:cNvPr id="18444" name="Line 12"/>
            <p:cNvSpPr>
              <a:spLocks noChangeShapeType="1"/>
            </p:cNvSpPr>
            <p:nvPr/>
          </p:nvSpPr>
          <p:spPr bwMode="auto">
            <a:xfrm>
              <a:off x="3152" y="1117"/>
              <a:ext cx="0" cy="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6227763" y="2368550"/>
            <a:ext cx="2441575" cy="1276350"/>
            <a:chOff x="3923" y="1492"/>
            <a:chExt cx="1538" cy="804"/>
          </a:xfrm>
        </p:grpSpPr>
        <p:sp>
          <p:nvSpPr>
            <p:cNvPr id="18446" name="Text Box 14"/>
            <p:cNvSpPr txBox="1">
              <a:spLocks noChangeArrowheads="1"/>
            </p:cNvSpPr>
            <p:nvPr/>
          </p:nvSpPr>
          <p:spPr bwMode="auto">
            <a:xfrm>
              <a:off x="4513" y="1492"/>
              <a:ext cx="948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FFFF00"/>
                  </a:solidFill>
                </a:rPr>
                <a:t>Str. lucidum</a:t>
              </a:r>
            </a:p>
          </p:txBody>
        </p:sp>
        <p:sp>
          <p:nvSpPr>
            <p:cNvPr id="18447" name="Line 15"/>
            <p:cNvSpPr>
              <a:spLocks noChangeShapeType="1"/>
            </p:cNvSpPr>
            <p:nvPr/>
          </p:nvSpPr>
          <p:spPr bwMode="auto">
            <a:xfrm flipH="1">
              <a:off x="3923" y="1707"/>
              <a:ext cx="589" cy="58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8448" name="Group 16"/>
          <p:cNvGrpSpPr>
            <a:grpSpLocks/>
          </p:cNvGrpSpPr>
          <p:nvPr/>
        </p:nvGrpSpPr>
        <p:grpSpPr bwMode="auto">
          <a:xfrm>
            <a:off x="6372225" y="3716338"/>
            <a:ext cx="2771775" cy="366712"/>
            <a:chOff x="4014" y="2341"/>
            <a:chExt cx="1746" cy="231"/>
          </a:xfrm>
        </p:grpSpPr>
        <p:sp>
          <p:nvSpPr>
            <p:cNvPr id="18449" name="Text Box 17"/>
            <p:cNvSpPr txBox="1">
              <a:spLocks noChangeArrowheads="1"/>
            </p:cNvSpPr>
            <p:nvPr/>
          </p:nvSpPr>
          <p:spPr bwMode="auto">
            <a:xfrm>
              <a:off x="4540" y="2341"/>
              <a:ext cx="1220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FFFF00"/>
                  </a:solidFill>
                </a:rPr>
                <a:t>Str. granulosum</a:t>
              </a:r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H="1">
              <a:off x="4014" y="2478"/>
              <a:ext cx="499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8451" name="Group 19"/>
          <p:cNvGrpSpPr>
            <a:grpSpLocks/>
          </p:cNvGrpSpPr>
          <p:nvPr/>
        </p:nvGrpSpPr>
        <p:grpSpPr bwMode="auto">
          <a:xfrm>
            <a:off x="5148263" y="3213100"/>
            <a:ext cx="3795712" cy="1944688"/>
            <a:chOff x="3243" y="2024"/>
            <a:chExt cx="2391" cy="1225"/>
          </a:xfrm>
        </p:grpSpPr>
        <p:sp>
          <p:nvSpPr>
            <p:cNvPr id="18452" name="Line 20"/>
            <p:cNvSpPr>
              <a:spLocks noChangeShapeType="1"/>
            </p:cNvSpPr>
            <p:nvPr/>
          </p:nvSpPr>
          <p:spPr bwMode="auto">
            <a:xfrm>
              <a:off x="3243" y="2024"/>
              <a:ext cx="0" cy="12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grpSp>
          <p:nvGrpSpPr>
            <p:cNvPr id="18453" name="Group 21"/>
            <p:cNvGrpSpPr>
              <a:grpSpLocks/>
            </p:cNvGrpSpPr>
            <p:nvPr/>
          </p:nvGrpSpPr>
          <p:grpSpPr bwMode="auto">
            <a:xfrm>
              <a:off x="4195" y="2704"/>
              <a:ext cx="1439" cy="413"/>
              <a:chOff x="4195" y="2704"/>
              <a:chExt cx="1439" cy="413"/>
            </a:xfrm>
          </p:grpSpPr>
          <p:sp>
            <p:nvSpPr>
              <p:cNvPr id="18454" name="Text Box 22"/>
              <p:cNvSpPr txBox="1">
                <a:spLocks noChangeArrowheads="1"/>
              </p:cNvSpPr>
              <p:nvPr/>
            </p:nvSpPr>
            <p:spPr bwMode="auto">
              <a:xfrm>
                <a:off x="4558" y="2886"/>
                <a:ext cx="1076" cy="231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b="1">
                    <a:solidFill>
                      <a:srgbClr val="FFFF00"/>
                    </a:solidFill>
                  </a:rPr>
                  <a:t>Str. spinosum</a:t>
                </a:r>
              </a:p>
            </p:txBody>
          </p:sp>
          <p:sp>
            <p:nvSpPr>
              <p:cNvPr id="18455" name="Line 23"/>
              <p:cNvSpPr>
                <a:spLocks noChangeShapeType="1"/>
              </p:cNvSpPr>
              <p:nvPr/>
            </p:nvSpPr>
            <p:spPr bwMode="auto">
              <a:xfrm>
                <a:off x="4195" y="2704"/>
                <a:ext cx="0" cy="409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8456" name="Group 24"/>
          <p:cNvGrpSpPr>
            <a:grpSpLocks/>
          </p:cNvGrpSpPr>
          <p:nvPr/>
        </p:nvGrpSpPr>
        <p:grpSpPr bwMode="auto">
          <a:xfrm>
            <a:off x="5580063" y="4878388"/>
            <a:ext cx="3224212" cy="1149350"/>
            <a:chOff x="3515" y="3073"/>
            <a:chExt cx="2031" cy="724"/>
          </a:xfrm>
        </p:grpSpPr>
        <p:sp>
          <p:nvSpPr>
            <p:cNvPr id="18457" name="Text Box 25"/>
            <p:cNvSpPr txBox="1">
              <a:spLocks noChangeArrowheads="1"/>
            </p:cNvSpPr>
            <p:nvPr/>
          </p:nvSpPr>
          <p:spPr bwMode="auto">
            <a:xfrm>
              <a:off x="4649" y="3566"/>
              <a:ext cx="897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>
                  <a:solidFill>
                    <a:srgbClr val="FFFF00"/>
                  </a:solidFill>
                </a:rPr>
                <a:t>Str. basale</a:t>
              </a:r>
            </a:p>
          </p:txBody>
        </p:sp>
        <p:sp>
          <p:nvSpPr>
            <p:cNvPr id="18458" name="Line 26"/>
            <p:cNvSpPr>
              <a:spLocks noChangeShapeType="1"/>
            </p:cNvSpPr>
            <p:nvPr/>
          </p:nvSpPr>
          <p:spPr bwMode="auto">
            <a:xfrm flipH="1" flipV="1">
              <a:off x="3515" y="3073"/>
              <a:ext cx="1089" cy="62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8315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Str. granulosum</a:t>
            </a:r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0825" y="1628775"/>
          <a:ext cx="5905500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Image" r:id="rId4" imgW="2828310" imgH="1853031" progId="Photoshop.Image.7">
                  <p:embed/>
                </p:oleObj>
              </mc:Choice>
              <mc:Fallback>
                <p:oleObj name="Image" r:id="rId4" imgW="2828310" imgH="185303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8775"/>
                        <a:ext cx="5905500" cy="386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300788" y="2716213"/>
            <a:ext cx="24685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>
                <a:solidFill>
                  <a:srgbClr val="A50021"/>
                </a:solidFill>
              </a:rPr>
              <a:t>Granulumok: gazdag  cystinben  és histidinben</a:t>
            </a:r>
            <a:r>
              <a:rPr lang="hu-HU"/>
              <a:t> </a:t>
            </a: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1922463" y="4365625"/>
            <a:ext cx="3802062" cy="1939925"/>
            <a:chOff x="1211" y="2750"/>
            <a:chExt cx="2395" cy="1222"/>
          </a:xfrm>
        </p:grpSpPr>
        <p:sp>
          <p:nvSpPr>
            <p:cNvPr id="22535" name="Text Box 7"/>
            <p:cNvSpPr txBox="1">
              <a:spLocks noChangeArrowheads="1"/>
            </p:cNvSpPr>
            <p:nvPr/>
          </p:nvSpPr>
          <p:spPr bwMode="auto">
            <a:xfrm>
              <a:off x="1211" y="3741"/>
              <a:ext cx="23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>
                  <a:solidFill>
                    <a:srgbClr val="0000FF"/>
                  </a:solidFill>
                </a:rPr>
                <a:t>„Tüskék” a sejtek között </a:t>
              </a: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1474" y="2886"/>
              <a:ext cx="227" cy="90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 flipH="1" flipV="1">
              <a:off x="1882" y="2750"/>
              <a:ext cx="590" cy="104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2538" name="Group 10"/>
          <p:cNvGrpSpPr>
            <a:grpSpLocks/>
          </p:cNvGrpSpPr>
          <p:nvPr/>
        </p:nvGrpSpPr>
        <p:grpSpPr bwMode="auto">
          <a:xfrm>
            <a:off x="5003800" y="3994150"/>
            <a:ext cx="3816350" cy="366713"/>
            <a:chOff x="3152" y="2516"/>
            <a:chExt cx="2404" cy="231"/>
          </a:xfrm>
        </p:grpSpPr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4069" y="2516"/>
              <a:ext cx="148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>
                  <a:solidFill>
                    <a:srgbClr val="FF0000"/>
                  </a:solidFill>
                </a:rPr>
                <a:t>Str. spinosum</a:t>
              </a:r>
            </a:p>
          </p:txBody>
        </p:sp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 flipH="1">
              <a:off x="3152" y="2659"/>
              <a:ext cx="907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5003800" y="1906588"/>
            <a:ext cx="3600450" cy="1016000"/>
            <a:chOff x="3152" y="1201"/>
            <a:chExt cx="2268" cy="640"/>
          </a:xfrm>
        </p:grpSpPr>
        <p:sp>
          <p:nvSpPr>
            <p:cNvPr id="22542" name="Text Box 14"/>
            <p:cNvSpPr txBox="1">
              <a:spLocks noChangeArrowheads="1"/>
            </p:cNvSpPr>
            <p:nvPr/>
          </p:nvSpPr>
          <p:spPr bwMode="auto">
            <a:xfrm>
              <a:off x="3978" y="1201"/>
              <a:ext cx="1442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>
                  <a:solidFill>
                    <a:srgbClr val="FF0000"/>
                  </a:solidFill>
                </a:rPr>
                <a:t>Keratohyalin granulumok a sejtekben</a:t>
              </a:r>
              <a:r>
                <a:rPr lang="hu-HU"/>
                <a:t> </a:t>
              </a:r>
            </a:p>
          </p:txBody>
        </p:sp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 flipH="1">
              <a:off x="3152" y="1344"/>
              <a:ext cx="862" cy="49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0789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EGYRÉTEGŰ HÁMOK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635750" cy="452596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hu-HU" sz="1800" b="1"/>
              <a:t>- EGYRÉTEGŰ LAPHÁM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800" b="1"/>
              <a:t>- EGYRÉTEGŰ KÖBHÁM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800" b="1"/>
              <a:t>- EGYRÉTEGŰ HENGERHÁM</a:t>
            </a:r>
          </a:p>
          <a:p>
            <a:pPr>
              <a:lnSpc>
                <a:spcPct val="150000"/>
              </a:lnSpc>
              <a:buFontTx/>
              <a:buNone/>
            </a:pPr>
            <a:endParaRPr lang="hu-HU" sz="1800" b="1"/>
          </a:p>
          <a:p>
            <a:pPr>
              <a:lnSpc>
                <a:spcPct val="150000"/>
              </a:lnSpc>
              <a:buFontTx/>
              <a:buNone/>
            </a:pPr>
            <a:r>
              <a:rPr lang="hu-HU" sz="1800" b="1"/>
              <a:t>- EGYRÉTEGŰ, TÖBBMAGSOROS HENGERHÁM</a:t>
            </a:r>
          </a:p>
        </p:txBody>
      </p:sp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4067175" y="1628775"/>
            <a:ext cx="2327275" cy="1241425"/>
            <a:chOff x="2562" y="1026"/>
            <a:chExt cx="1466" cy="782"/>
          </a:xfrm>
        </p:grpSpPr>
        <p:pic>
          <p:nvPicPr>
            <p:cNvPr id="29700" name="Picture 4" descr="simsquam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898" b="14493"/>
            <a:stretch>
              <a:fillRect/>
            </a:stretch>
          </p:blipFill>
          <p:spPr bwMode="auto">
            <a:xfrm>
              <a:off x="2562" y="1026"/>
              <a:ext cx="1466" cy="59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2789" y="1616"/>
              <a:ext cx="10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Egyrétegű laphám</a:t>
              </a:r>
            </a:p>
          </p:txBody>
        </p:sp>
      </p:grpSp>
      <p:grpSp>
        <p:nvGrpSpPr>
          <p:cNvPr id="29711" name="Group 15"/>
          <p:cNvGrpSpPr>
            <a:grpSpLocks/>
          </p:cNvGrpSpPr>
          <p:nvPr/>
        </p:nvGrpSpPr>
        <p:grpSpPr bwMode="auto">
          <a:xfrm>
            <a:off x="6300788" y="2708275"/>
            <a:ext cx="2447925" cy="1441450"/>
            <a:chOff x="3969" y="1706"/>
            <a:chExt cx="1542" cy="908"/>
          </a:xfrm>
        </p:grpSpPr>
        <p:pic>
          <p:nvPicPr>
            <p:cNvPr id="29702" name="Picture 6" descr="simpcub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72" t="19521" r="18375" b="44267"/>
            <a:stretch>
              <a:fillRect/>
            </a:stretch>
          </p:blipFill>
          <p:spPr bwMode="auto">
            <a:xfrm>
              <a:off x="3969" y="1706"/>
              <a:ext cx="1542" cy="70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4228" y="2422"/>
              <a:ext cx="11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Egyrétegű köbhám</a:t>
              </a:r>
            </a:p>
          </p:txBody>
        </p:sp>
      </p:grpSp>
      <p:grpSp>
        <p:nvGrpSpPr>
          <p:cNvPr id="29712" name="Group 16"/>
          <p:cNvGrpSpPr>
            <a:grpSpLocks/>
          </p:cNvGrpSpPr>
          <p:nvPr/>
        </p:nvGrpSpPr>
        <p:grpSpPr bwMode="auto">
          <a:xfrm>
            <a:off x="5364163" y="4581525"/>
            <a:ext cx="2232025" cy="1655763"/>
            <a:chOff x="3379" y="2886"/>
            <a:chExt cx="1406" cy="1043"/>
          </a:xfrm>
        </p:grpSpPr>
        <p:pic>
          <p:nvPicPr>
            <p:cNvPr id="29704" name="Picture 8" descr="simco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40" t="10164" r="17944" b="42302"/>
            <a:stretch>
              <a:fillRect/>
            </a:stretch>
          </p:blipFill>
          <p:spPr bwMode="auto">
            <a:xfrm>
              <a:off x="3379" y="2886"/>
              <a:ext cx="1315" cy="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12"/>
            <p:cNvSpPr txBox="1">
              <a:spLocks noChangeArrowheads="1"/>
            </p:cNvSpPr>
            <p:nvPr/>
          </p:nvSpPr>
          <p:spPr bwMode="auto">
            <a:xfrm>
              <a:off x="3490" y="3737"/>
              <a:ext cx="129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Egyrétegű hengerhám</a:t>
              </a:r>
            </a:p>
          </p:txBody>
        </p:sp>
      </p:grpSp>
      <p:grpSp>
        <p:nvGrpSpPr>
          <p:cNvPr id="29717" name="Group 21"/>
          <p:cNvGrpSpPr>
            <a:grpSpLocks/>
          </p:cNvGrpSpPr>
          <p:nvPr/>
        </p:nvGrpSpPr>
        <p:grpSpPr bwMode="auto">
          <a:xfrm>
            <a:off x="1403350" y="4365625"/>
            <a:ext cx="2879725" cy="2100263"/>
            <a:chOff x="884" y="2750"/>
            <a:chExt cx="1814" cy="1323"/>
          </a:xfrm>
        </p:grpSpPr>
        <p:pic>
          <p:nvPicPr>
            <p:cNvPr id="29715" name="Picture 19" descr="anat-007-i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2750"/>
              <a:ext cx="1814" cy="1070"/>
            </a:xfrm>
            <a:prstGeom prst="rect">
              <a:avLst/>
            </a:prstGeom>
            <a:noFill/>
          </p:spPr>
        </p:pic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1098" y="3747"/>
              <a:ext cx="153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Egyrétegű, többmagsoros </a:t>
              </a:r>
            </a:p>
            <a:p>
              <a:r>
                <a:rPr lang="hu-HU" sz="1400" b="1"/>
                <a:t>     csillós hengerhám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14338"/>
            <a:ext cx="8229600" cy="1143000"/>
          </a:xfrm>
        </p:spPr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Stratum basale</a:t>
            </a:r>
          </a:p>
        </p:txBody>
      </p:sp>
      <p:graphicFrame>
        <p:nvGraphicFramePr>
          <p:cNvPr id="2457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3850" y="1628775"/>
          <a:ext cx="6335713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Image" r:id="rId4" imgW="2785170" imgH="1803961" progId="Photoshop.Image.7">
                  <p:embed/>
                </p:oleObj>
              </mc:Choice>
              <mc:Fallback>
                <p:oleObj name="Image" r:id="rId4" imgW="2785170" imgH="1803961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628775"/>
                        <a:ext cx="6335713" cy="410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5219700" y="2708275"/>
            <a:ext cx="3924300" cy="2014538"/>
            <a:chOff x="3288" y="1706"/>
            <a:chExt cx="2472" cy="1269"/>
          </a:xfrm>
        </p:grpSpPr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4274" y="1706"/>
              <a:ext cx="1486" cy="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b="1" dirty="0">
                  <a:solidFill>
                    <a:srgbClr val="003399"/>
                  </a:solidFill>
                </a:rPr>
                <a:t>A </a:t>
              </a:r>
              <a:r>
                <a:rPr lang="hu-HU" b="1" dirty="0" err="1">
                  <a:solidFill>
                    <a:srgbClr val="003399"/>
                  </a:solidFill>
                </a:rPr>
                <a:t>str.basale</a:t>
              </a:r>
              <a:r>
                <a:rPr lang="hu-HU" b="1" dirty="0">
                  <a:solidFill>
                    <a:srgbClr val="003399"/>
                  </a:solidFill>
                </a:rPr>
                <a:t> (</a:t>
              </a:r>
              <a:r>
                <a:rPr lang="hu-HU" b="1" dirty="0" err="1">
                  <a:solidFill>
                    <a:srgbClr val="003399"/>
                  </a:solidFill>
                </a:rPr>
                <a:t>germinativum</a:t>
              </a:r>
              <a:r>
                <a:rPr lang="hu-HU" b="1" dirty="0">
                  <a:solidFill>
                    <a:srgbClr val="003399"/>
                  </a:solidFill>
                </a:rPr>
                <a:t>) </a:t>
              </a:r>
              <a:r>
                <a:rPr lang="hu-HU" b="1" dirty="0" smtClean="0">
                  <a:solidFill>
                    <a:srgbClr val="003399"/>
                  </a:solidFill>
                </a:rPr>
                <a:t>őssejteket </a:t>
              </a:r>
              <a:r>
                <a:rPr lang="hu-HU" b="1" dirty="0">
                  <a:solidFill>
                    <a:srgbClr val="003399"/>
                  </a:solidFill>
                </a:rPr>
                <a:t>tartalmaz, ahonnan az új sejtek (</a:t>
              </a:r>
              <a:r>
                <a:rPr lang="hu-HU" b="1" dirty="0" err="1">
                  <a:solidFill>
                    <a:srgbClr val="003399"/>
                  </a:solidFill>
                </a:rPr>
                <a:t>keratinocyták</a:t>
              </a:r>
              <a:r>
                <a:rPr lang="hu-HU" b="1" dirty="0">
                  <a:solidFill>
                    <a:srgbClr val="003399"/>
                  </a:solidFill>
                </a:rPr>
                <a:t>) kifejlődnek.</a:t>
              </a:r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H="1">
              <a:off x="3288" y="1933"/>
              <a:ext cx="953" cy="95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2195513" y="4797425"/>
            <a:ext cx="2359025" cy="1577975"/>
            <a:chOff x="1383" y="3022"/>
            <a:chExt cx="1486" cy="994"/>
          </a:xfrm>
        </p:grpSpPr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1383" y="3612"/>
              <a:ext cx="148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b="1">
                  <a:solidFill>
                    <a:srgbClr val="A50021"/>
                  </a:solidFill>
                </a:rPr>
                <a:t>Sok melanin pigment: sötét bőr</a:t>
              </a:r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H="1" flipV="1">
              <a:off x="1429" y="3022"/>
              <a:ext cx="226" cy="635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flipV="1">
              <a:off x="2109" y="3113"/>
              <a:ext cx="91" cy="499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0354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Dermis-Epidermis határ</a:t>
            </a:r>
          </a:p>
        </p:txBody>
      </p:sp>
      <p:graphicFrame>
        <p:nvGraphicFramePr>
          <p:cNvPr id="3072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50825" y="1557338"/>
          <a:ext cx="6624638" cy="433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Image" r:id="rId4" imgW="2810024" imgH="1840528" progId="Photoshop.Image.7">
                  <p:embed/>
                </p:oleObj>
              </mc:Choice>
              <mc:Fallback>
                <p:oleObj name="Image" r:id="rId4" imgW="2810024" imgH="184052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557338"/>
                        <a:ext cx="6624638" cy="433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4284663" y="1989138"/>
            <a:ext cx="4700587" cy="1306512"/>
            <a:chOff x="2699" y="1337"/>
            <a:chExt cx="2961" cy="823"/>
          </a:xfrm>
        </p:grpSpPr>
        <p:sp>
          <p:nvSpPr>
            <p:cNvPr id="30726" name="Text Box 6"/>
            <p:cNvSpPr txBox="1">
              <a:spLocks noChangeArrowheads="1"/>
            </p:cNvSpPr>
            <p:nvPr/>
          </p:nvSpPr>
          <p:spPr bwMode="auto">
            <a:xfrm>
              <a:off x="4377" y="1337"/>
              <a:ext cx="1283" cy="442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>
                  <a:solidFill>
                    <a:srgbClr val="FFFF00"/>
                  </a:solidFill>
                </a:rPr>
                <a:t>Kötőszöveti papillák</a:t>
              </a:r>
            </a:p>
          </p:txBody>
        </p:sp>
        <p:sp>
          <p:nvSpPr>
            <p:cNvPr id="30727" name="Text Box 7"/>
            <p:cNvSpPr txBox="1">
              <a:spLocks noChangeArrowheads="1"/>
            </p:cNvSpPr>
            <p:nvPr/>
          </p:nvSpPr>
          <p:spPr bwMode="auto">
            <a:xfrm>
              <a:off x="4364" y="1583"/>
              <a:ext cx="1283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>
                <a:solidFill>
                  <a:srgbClr val="A50021"/>
                </a:solidFill>
              </a:endParaRPr>
            </a:p>
            <a:p>
              <a:endParaRPr lang="hu-HU">
                <a:solidFill>
                  <a:srgbClr val="A50021"/>
                </a:solidFill>
              </a:endParaRPr>
            </a:p>
            <a:p>
              <a:r>
                <a:rPr lang="hu-HU">
                  <a:solidFill>
                    <a:srgbClr val="A50021"/>
                  </a:solidFill>
                </a:rPr>
                <a:t>Lazarostos ktsz.</a:t>
              </a:r>
            </a:p>
          </p:txBody>
        </p:sp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 flipH="1">
              <a:off x="2699" y="1480"/>
              <a:ext cx="1678" cy="4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0729" name="Group 9"/>
          <p:cNvGrpSpPr>
            <a:grpSpLocks/>
          </p:cNvGrpSpPr>
          <p:nvPr/>
        </p:nvGrpSpPr>
        <p:grpSpPr bwMode="auto">
          <a:xfrm>
            <a:off x="4716463" y="4313238"/>
            <a:ext cx="4427537" cy="1073150"/>
            <a:chOff x="2971" y="2717"/>
            <a:chExt cx="2789" cy="676"/>
          </a:xfrm>
        </p:grpSpPr>
        <p:sp>
          <p:nvSpPr>
            <p:cNvPr id="30730" name="Text Box 10"/>
            <p:cNvSpPr txBox="1">
              <a:spLocks noChangeArrowheads="1"/>
            </p:cNvSpPr>
            <p:nvPr/>
          </p:nvSpPr>
          <p:spPr bwMode="auto">
            <a:xfrm>
              <a:off x="4410" y="2717"/>
              <a:ext cx="1244" cy="231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FFFF00"/>
                  </a:solidFill>
                </a:rPr>
                <a:t>Retikularis réteg</a:t>
              </a:r>
            </a:p>
          </p:txBody>
        </p:sp>
        <p:sp>
          <p:nvSpPr>
            <p:cNvPr id="30731" name="Text Box 11"/>
            <p:cNvSpPr txBox="1">
              <a:spLocks noChangeArrowheads="1"/>
            </p:cNvSpPr>
            <p:nvPr/>
          </p:nvSpPr>
          <p:spPr bwMode="auto">
            <a:xfrm>
              <a:off x="4364" y="2989"/>
              <a:ext cx="13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>
                  <a:solidFill>
                    <a:srgbClr val="A50021"/>
                  </a:solidFill>
                </a:rPr>
                <a:t>Irreguláris tömött rostos ktsz.</a:t>
              </a:r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 flipH="1">
              <a:off x="2971" y="2795"/>
              <a:ext cx="1406" cy="37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2536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Izzadság mirigyek</a:t>
            </a:r>
          </a:p>
        </p:txBody>
      </p:sp>
      <p:graphicFrame>
        <p:nvGraphicFramePr>
          <p:cNvPr id="3277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73025" y="1914525"/>
          <a:ext cx="5003800" cy="3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Image" r:id="rId4" imgW="5892063" imgH="3847619" progId="Photoshop.Image.7">
                  <p:embed/>
                </p:oleObj>
              </mc:Choice>
              <mc:Fallback>
                <p:oleObj name="Image" r:id="rId4" imgW="5892063" imgH="384761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1914525"/>
                        <a:ext cx="5003800" cy="326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867400" y="1773238"/>
          <a:ext cx="2784475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Image" r:id="rId6" imgW="2785170" imgH="1822245" progId="Photoshop.Image.7">
                  <p:embed/>
                </p:oleObj>
              </mc:Choice>
              <mc:Fallback>
                <p:oleObj name="Image" r:id="rId6" imgW="2785170" imgH="182224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773238"/>
                        <a:ext cx="2784475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2916238" y="3860800"/>
            <a:ext cx="5106987" cy="2530475"/>
            <a:chOff x="1837" y="2432"/>
            <a:chExt cx="3217" cy="1594"/>
          </a:xfrm>
        </p:grpSpPr>
        <p:graphicFrame>
          <p:nvGraphicFramePr>
            <p:cNvPr id="32775" name="Object 7"/>
            <p:cNvGraphicFramePr>
              <a:graphicFrameLocks noChangeAspect="1"/>
            </p:cNvGraphicFramePr>
            <p:nvPr/>
          </p:nvGraphicFramePr>
          <p:xfrm>
            <a:off x="3288" y="2886"/>
            <a:ext cx="1766" cy="1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98" name="Image" r:id="rId8" imgW="2803454" imgH="1810056" progId="Photoshop.Image.7">
                    <p:embed/>
                  </p:oleObj>
                </mc:Choice>
                <mc:Fallback>
                  <p:oleObj name="Image" r:id="rId8" imgW="2803454" imgH="1810056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2886"/>
                          <a:ext cx="1766" cy="1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1837" y="2432"/>
              <a:ext cx="771" cy="726"/>
            </a:xfrm>
            <a:prstGeom prst="rect">
              <a:avLst/>
            </a:prstGeom>
            <a:noFill/>
            <a:ln w="28575">
              <a:solidFill>
                <a:srgbClr val="00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2608" y="2886"/>
              <a:ext cx="998" cy="453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2778" name="Line 10"/>
          <p:cNvSpPr>
            <a:spLocks noChangeShapeType="1"/>
          </p:cNvSpPr>
          <p:nvPr/>
        </p:nvSpPr>
        <p:spPr bwMode="auto">
          <a:xfrm>
            <a:off x="7092950" y="42211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32787" name="Group 19"/>
          <p:cNvGrpSpPr>
            <a:grpSpLocks/>
          </p:cNvGrpSpPr>
          <p:nvPr/>
        </p:nvGrpSpPr>
        <p:grpSpPr bwMode="auto">
          <a:xfrm>
            <a:off x="4067175" y="2492375"/>
            <a:ext cx="3168650" cy="2952750"/>
            <a:chOff x="2562" y="1570"/>
            <a:chExt cx="1996" cy="1860"/>
          </a:xfrm>
        </p:grpSpPr>
        <p:sp>
          <p:nvSpPr>
            <p:cNvPr id="32780" name="Text Box 12"/>
            <p:cNvSpPr txBox="1">
              <a:spLocks noChangeArrowheads="1"/>
            </p:cNvSpPr>
            <p:nvPr/>
          </p:nvSpPr>
          <p:spPr bwMode="auto">
            <a:xfrm>
              <a:off x="3288" y="2516"/>
              <a:ext cx="1124" cy="25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000" b="1">
                  <a:solidFill>
                    <a:srgbClr val="FFFF00"/>
                  </a:solidFill>
                </a:rPr>
                <a:t>Kivezető cső</a:t>
              </a:r>
            </a:p>
          </p:txBody>
        </p:sp>
        <p:grpSp>
          <p:nvGrpSpPr>
            <p:cNvPr id="32781" name="Group 13"/>
            <p:cNvGrpSpPr>
              <a:grpSpLocks/>
            </p:cNvGrpSpPr>
            <p:nvPr/>
          </p:nvGrpSpPr>
          <p:grpSpPr bwMode="auto">
            <a:xfrm>
              <a:off x="2562" y="1570"/>
              <a:ext cx="1996" cy="1860"/>
              <a:chOff x="2562" y="1570"/>
              <a:chExt cx="1996" cy="1860"/>
            </a:xfrm>
          </p:grpSpPr>
          <p:sp>
            <p:nvSpPr>
              <p:cNvPr id="32782" name="Line 14"/>
              <p:cNvSpPr>
                <a:spLocks noChangeShapeType="1"/>
              </p:cNvSpPr>
              <p:nvPr/>
            </p:nvSpPr>
            <p:spPr bwMode="auto">
              <a:xfrm>
                <a:off x="3606" y="2840"/>
                <a:ext cx="134" cy="499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2783" name="Line 15"/>
              <p:cNvSpPr>
                <a:spLocks noChangeShapeType="1"/>
              </p:cNvSpPr>
              <p:nvPr/>
            </p:nvSpPr>
            <p:spPr bwMode="auto">
              <a:xfrm>
                <a:off x="3878" y="2750"/>
                <a:ext cx="680" cy="680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2784" name="Line 16"/>
              <p:cNvSpPr>
                <a:spLocks noChangeShapeType="1"/>
              </p:cNvSpPr>
              <p:nvPr/>
            </p:nvSpPr>
            <p:spPr bwMode="auto">
              <a:xfrm flipV="1">
                <a:off x="3696" y="1616"/>
                <a:ext cx="590" cy="862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2785" name="Line 17"/>
              <p:cNvSpPr>
                <a:spLocks noChangeShapeType="1"/>
              </p:cNvSpPr>
              <p:nvPr/>
            </p:nvSpPr>
            <p:spPr bwMode="auto">
              <a:xfrm flipH="1" flipV="1">
                <a:off x="2562" y="1570"/>
                <a:ext cx="862" cy="908"/>
              </a:xfrm>
              <a:prstGeom prst="line">
                <a:avLst/>
              </a:prstGeom>
              <a:noFill/>
              <a:ln w="38100">
                <a:solidFill>
                  <a:srgbClr val="A5002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10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00FF"/>
                </a:solidFill>
              </a:rPr>
              <a:t>Faggyúmirigy</a:t>
            </a:r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3693542"/>
              </p:ext>
            </p:extLst>
          </p:nvPr>
        </p:nvGraphicFramePr>
        <p:xfrm>
          <a:off x="323056" y="1853407"/>
          <a:ext cx="4968875" cy="315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Image" r:id="rId4" imgW="5866667" imgH="3720635" progId="Photoshop.Image.7">
                  <p:embed/>
                </p:oleObj>
              </mc:Choice>
              <mc:Fallback>
                <p:oleObj name="Image" r:id="rId4" imgW="5866667" imgH="372063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056" y="1853407"/>
                        <a:ext cx="4968875" cy="315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35600" y="1628775"/>
          <a:ext cx="3268663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name="Image" r:id="rId6" imgW="5790476" imgH="3873016" progId="Photoshop.Image.7">
                  <p:embed/>
                </p:oleObj>
              </mc:Choice>
              <mc:Fallback>
                <p:oleObj name="Image" r:id="rId6" imgW="5790476" imgH="387301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1628775"/>
                        <a:ext cx="3268663" cy="218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1619250" y="3860800"/>
            <a:ext cx="1550988" cy="2408238"/>
            <a:chOff x="1053" y="2296"/>
            <a:chExt cx="977" cy="1517"/>
          </a:xfrm>
        </p:grpSpPr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>
              <a:off x="1053" y="3563"/>
              <a:ext cx="977" cy="25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>
                  <a:solidFill>
                    <a:srgbClr val="FFFF00"/>
                  </a:solidFill>
                </a:rPr>
                <a:t>Bulbus</a:t>
              </a:r>
              <a:r>
                <a:rPr lang="hu-HU" sz="2000" b="1" dirty="0">
                  <a:solidFill>
                    <a:srgbClr val="FFFF00"/>
                  </a:solidFill>
                </a:rPr>
                <a:t> </a:t>
              </a:r>
              <a:r>
                <a:rPr lang="hu-HU" sz="2000" b="1" dirty="0" err="1" smtClean="0">
                  <a:solidFill>
                    <a:srgbClr val="FFFF00"/>
                  </a:solidFill>
                </a:rPr>
                <a:t>pili</a:t>
              </a:r>
              <a:endParaRPr lang="hu-HU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36871" name="Line 7"/>
            <p:cNvSpPr>
              <a:spLocks noChangeShapeType="1"/>
            </p:cNvSpPr>
            <p:nvPr/>
          </p:nvSpPr>
          <p:spPr bwMode="auto">
            <a:xfrm flipV="1">
              <a:off x="1338" y="2296"/>
              <a:ext cx="0" cy="127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6873" name="Group 9"/>
          <p:cNvGrpSpPr>
            <a:grpSpLocks/>
          </p:cNvGrpSpPr>
          <p:nvPr/>
        </p:nvGrpSpPr>
        <p:grpSpPr bwMode="auto">
          <a:xfrm>
            <a:off x="5003800" y="3933825"/>
            <a:ext cx="1771650" cy="647700"/>
            <a:chOff x="3152" y="2478"/>
            <a:chExt cx="1116" cy="408"/>
          </a:xfrm>
        </p:grpSpPr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3379" y="2478"/>
              <a:ext cx="889" cy="250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>
                  <a:solidFill>
                    <a:srgbClr val="FFFF00"/>
                  </a:solidFill>
                </a:rPr>
                <a:t>Epidermis</a:t>
              </a:r>
            </a:p>
          </p:txBody>
        </p:sp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 flipH="1">
              <a:off x="3152" y="2523"/>
              <a:ext cx="210" cy="36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6876" name="Group 12"/>
          <p:cNvGrpSpPr>
            <a:grpSpLocks/>
          </p:cNvGrpSpPr>
          <p:nvPr/>
        </p:nvGrpSpPr>
        <p:grpSpPr bwMode="auto">
          <a:xfrm>
            <a:off x="2393518" y="1931194"/>
            <a:ext cx="3633787" cy="1943100"/>
            <a:chOff x="1927" y="1298"/>
            <a:chExt cx="2359" cy="1224"/>
          </a:xfrm>
        </p:grpSpPr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1927" y="1298"/>
              <a:ext cx="1225" cy="1224"/>
            </a:xfrm>
            <a:prstGeom prst="rect">
              <a:avLst/>
            </a:prstGeom>
            <a:noFill/>
            <a:ln w="38100">
              <a:solidFill>
                <a:srgbClr val="36563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 flipV="1">
              <a:off x="3243" y="1661"/>
              <a:ext cx="1043" cy="280"/>
            </a:xfrm>
            <a:prstGeom prst="line">
              <a:avLst/>
            </a:prstGeom>
            <a:noFill/>
            <a:ln w="38100">
              <a:solidFill>
                <a:srgbClr val="36563E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3649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33CC"/>
                </a:solidFill>
              </a:rPr>
              <a:t>Köröm (unguis)</a:t>
            </a:r>
          </a:p>
        </p:txBody>
      </p:sp>
      <p:graphicFrame>
        <p:nvGraphicFramePr>
          <p:cNvPr id="4710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95288" y="2133600"/>
          <a:ext cx="3779837" cy="237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Image" r:id="rId4" imgW="2606045" imgH="1641143" progId="Photoshop.Image.7">
                  <p:embed/>
                </p:oleObj>
              </mc:Choice>
              <mc:Fallback>
                <p:oleObj name="Image" r:id="rId4" imgW="2606045" imgH="164114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133600"/>
                        <a:ext cx="3779837" cy="2379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0" y="2205038"/>
          <a:ext cx="3895725" cy="223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" name="Image" r:id="rId6" imgW="2592000" imgH="1490475" progId="Photoshop.Image.7">
                  <p:embed/>
                </p:oleObj>
              </mc:Choice>
              <mc:Fallback>
                <p:oleObj name="Image" r:id="rId6" imgW="2592000" imgH="149047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05038"/>
                        <a:ext cx="3895725" cy="223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10" name="Group 6"/>
          <p:cNvGrpSpPr>
            <a:grpSpLocks/>
          </p:cNvGrpSpPr>
          <p:nvPr/>
        </p:nvGrpSpPr>
        <p:grpSpPr bwMode="auto">
          <a:xfrm>
            <a:off x="3203575" y="2349500"/>
            <a:ext cx="2736850" cy="935038"/>
            <a:chOff x="2018" y="1480"/>
            <a:chExt cx="1724" cy="589"/>
          </a:xfrm>
        </p:grpSpPr>
        <p:grpSp>
          <p:nvGrpSpPr>
            <p:cNvPr id="47111" name="Group 7"/>
            <p:cNvGrpSpPr>
              <a:grpSpLocks/>
            </p:cNvGrpSpPr>
            <p:nvPr/>
          </p:nvGrpSpPr>
          <p:grpSpPr bwMode="auto">
            <a:xfrm>
              <a:off x="2018" y="1480"/>
              <a:ext cx="1484" cy="250"/>
              <a:chOff x="2154" y="1320"/>
              <a:chExt cx="1484" cy="250"/>
            </a:xfrm>
          </p:grpSpPr>
          <p:sp>
            <p:nvSpPr>
              <p:cNvPr id="47112" name="Text Box 8"/>
              <p:cNvSpPr txBox="1">
                <a:spLocks noChangeArrowheads="1"/>
              </p:cNvSpPr>
              <p:nvPr/>
            </p:nvSpPr>
            <p:spPr bwMode="auto">
              <a:xfrm>
                <a:off x="2686" y="1320"/>
                <a:ext cx="95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2000" b="1">
                    <a:solidFill>
                      <a:srgbClr val="663300"/>
                    </a:solidFill>
                  </a:rPr>
                  <a:t>Köröm ágy</a:t>
                </a:r>
              </a:p>
            </p:txBody>
          </p:sp>
          <p:sp>
            <p:nvSpPr>
              <p:cNvPr id="47113" name="Line 9"/>
              <p:cNvSpPr>
                <a:spLocks noChangeShapeType="1"/>
              </p:cNvSpPr>
              <p:nvPr/>
            </p:nvSpPr>
            <p:spPr bwMode="auto">
              <a:xfrm flipH="1">
                <a:off x="2154" y="1480"/>
                <a:ext cx="545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47114" name="Line 10"/>
            <p:cNvSpPr>
              <a:spLocks noChangeShapeType="1"/>
            </p:cNvSpPr>
            <p:nvPr/>
          </p:nvSpPr>
          <p:spPr bwMode="auto">
            <a:xfrm>
              <a:off x="3152" y="1661"/>
              <a:ext cx="590" cy="40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7115" name="Group 11"/>
          <p:cNvGrpSpPr>
            <a:grpSpLocks/>
          </p:cNvGrpSpPr>
          <p:nvPr/>
        </p:nvGrpSpPr>
        <p:grpSpPr bwMode="auto">
          <a:xfrm>
            <a:off x="3348038" y="1628775"/>
            <a:ext cx="3887787" cy="1368425"/>
            <a:chOff x="2109" y="1026"/>
            <a:chExt cx="2449" cy="862"/>
          </a:xfrm>
        </p:grpSpPr>
        <p:sp>
          <p:nvSpPr>
            <p:cNvPr id="47116" name="Text Box 12"/>
            <p:cNvSpPr txBox="1">
              <a:spLocks noChangeArrowheads="1"/>
            </p:cNvSpPr>
            <p:nvPr/>
          </p:nvSpPr>
          <p:spPr bwMode="auto">
            <a:xfrm>
              <a:off x="2517" y="1026"/>
              <a:ext cx="6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>
                  <a:solidFill>
                    <a:srgbClr val="663300"/>
                  </a:solidFill>
                </a:rPr>
                <a:t>Köröm</a:t>
              </a:r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auto">
            <a:xfrm flipH="1">
              <a:off x="2109" y="1162"/>
              <a:ext cx="453" cy="318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>
              <a:off x="2880" y="1207"/>
              <a:ext cx="1678" cy="681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7119" name="Group 15"/>
          <p:cNvGrpSpPr>
            <a:grpSpLocks/>
          </p:cNvGrpSpPr>
          <p:nvPr/>
        </p:nvGrpSpPr>
        <p:grpSpPr bwMode="auto">
          <a:xfrm>
            <a:off x="2484438" y="3068638"/>
            <a:ext cx="3311525" cy="1873250"/>
            <a:chOff x="1565" y="1933"/>
            <a:chExt cx="2086" cy="1180"/>
          </a:xfrm>
        </p:grpSpPr>
        <p:sp>
          <p:nvSpPr>
            <p:cNvPr id="47120" name="Text Box 16"/>
            <p:cNvSpPr txBox="1">
              <a:spLocks noChangeArrowheads="1"/>
            </p:cNvSpPr>
            <p:nvPr/>
          </p:nvSpPr>
          <p:spPr bwMode="auto">
            <a:xfrm>
              <a:off x="1733" y="2863"/>
              <a:ext cx="13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>
                  <a:solidFill>
                    <a:srgbClr val="663300"/>
                  </a:solidFill>
                </a:rPr>
                <a:t>Distalis phalanx</a:t>
              </a: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 flipV="1">
              <a:off x="1565" y="1933"/>
              <a:ext cx="317" cy="952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7122" name="Line 18"/>
            <p:cNvSpPr>
              <a:spLocks noChangeShapeType="1"/>
            </p:cNvSpPr>
            <p:nvPr/>
          </p:nvSpPr>
          <p:spPr bwMode="auto">
            <a:xfrm flipV="1">
              <a:off x="2472" y="2640"/>
              <a:ext cx="1179" cy="272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7123" name="Group 19"/>
          <p:cNvGrpSpPr>
            <a:grpSpLocks/>
          </p:cNvGrpSpPr>
          <p:nvPr/>
        </p:nvGrpSpPr>
        <p:grpSpPr bwMode="auto">
          <a:xfrm>
            <a:off x="3708400" y="1479550"/>
            <a:ext cx="3400425" cy="1012825"/>
            <a:chOff x="2336" y="932"/>
            <a:chExt cx="2142" cy="638"/>
          </a:xfrm>
        </p:grpSpPr>
        <p:sp>
          <p:nvSpPr>
            <p:cNvPr id="47124" name="Line 20"/>
            <p:cNvSpPr>
              <a:spLocks noChangeShapeType="1"/>
            </p:cNvSpPr>
            <p:nvPr/>
          </p:nvSpPr>
          <p:spPr bwMode="auto">
            <a:xfrm flipH="1">
              <a:off x="2336" y="1117"/>
              <a:ext cx="998" cy="4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7125" name="Text Box 21"/>
            <p:cNvSpPr txBox="1">
              <a:spLocks noChangeArrowheads="1"/>
            </p:cNvSpPr>
            <p:nvPr/>
          </p:nvSpPr>
          <p:spPr bwMode="auto">
            <a:xfrm>
              <a:off x="3321" y="932"/>
              <a:ext cx="115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>
                  <a:solidFill>
                    <a:srgbClr val="FF0000"/>
                  </a:solidFill>
                </a:rPr>
                <a:t>hyponychium</a:t>
              </a:r>
            </a:p>
          </p:txBody>
        </p:sp>
      </p:grpSp>
      <p:grpSp>
        <p:nvGrpSpPr>
          <p:cNvPr id="47126" name="Group 22"/>
          <p:cNvGrpSpPr>
            <a:grpSpLocks/>
          </p:cNvGrpSpPr>
          <p:nvPr/>
        </p:nvGrpSpPr>
        <p:grpSpPr bwMode="auto">
          <a:xfrm>
            <a:off x="4911725" y="3429000"/>
            <a:ext cx="1906588" cy="463550"/>
            <a:chOff x="3094" y="2160"/>
            <a:chExt cx="1201" cy="292"/>
          </a:xfrm>
        </p:grpSpPr>
        <p:sp>
          <p:nvSpPr>
            <p:cNvPr id="47127" name="Text Box 23"/>
            <p:cNvSpPr txBox="1">
              <a:spLocks noChangeArrowheads="1"/>
            </p:cNvSpPr>
            <p:nvPr/>
          </p:nvSpPr>
          <p:spPr bwMode="auto">
            <a:xfrm>
              <a:off x="3094" y="2202"/>
              <a:ext cx="12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>
                  <a:solidFill>
                    <a:srgbClr val="FFFF00"/>
                  </a:solidFill>
                </a:rPr>
                <a:t>Köröm gyökér</a:t>
              </a:r>
            </a:p>
          </p:txBody>
        </p:sp>
        <p:sp>
          <p:nvSpPr>
            <p:cNvPr id="47128" name="Line 24"/>
            <p:cNvSpPr>
              <a:spLocks noChangeShapeType="1"/>
            </p:cNvSpPr>
            <p:nvPr/>
          </p:nvSpPr>
          <p:spPr bwMode="auto">
            <a:xfrm flipH="1" flipV="1">
              <a:off x="3288" y="2160"/>
              <a:ext cx="182" cy="9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667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33CC"/>
                </a:solidFill>
              </a:rPr>
              <a:t>Szőrszál </a:t>
            </a:r>
            <a:r>
              <a:rPr lang="hu-HU" sz="4000" b="1">
                <a:solidFill>
                  <a:srgbClr val="0033CC"/>
                </a:solidFill>
              </a:rPr>
              <a:t>(vázlatos szerkezet)</a:t>
            </a:r>
          </a:p>
        </p:txBody>
      </p:sp>
      <p:graphicFrame>
        <p:nvGraphicFramePr>
          <p:cNvPr id="7782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914525" y="1600200"/>
          <a:ext cx="53149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Image" r:id="rId3" imgW="7619048" imgH="6488889" progId="Photoshop.Image.7">
                  <p:embed/>
                </p:oleObj>
              </mc:Choice>
              <mc:Fallback>
                <p:oleObj name="Image" r:id="rId3" imgW="7619048" imgH="648888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525" y="1600200"/>
                        <a:ext cx="53149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423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1116013" y="2060575"/>
            <a:ext cx="7088187" cy="3744913"/>
            <a:chOff x="703" y="1298"/>
            <a:chExt cx="4465" cy="2359"/>
          </a:xfrm>
        </p:grpSpPr>
        <p:graphicFrame>
          <p:nvGraphicFramePr>
            <p:cNvPr id="51203" name="Object 3"/>
            <p:cNvGraphicFramePr>
              <a:graphicFrameLocks noChangeAspect="1"/>
            </p:cNvGraphicFramePr>
            <p:nvPr/>
          </p:nvGraphicFramePr>
          <p:xfrm>
            <a:off x="703" y="1322"/>
            <a:ext cx="1675" cy="2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6" name="Image" r:id="rId4" imgW="2532571" imgH="3529591" progId="Photoshop.Image.7">
                    <p:embed/>
                  </p:oleObj>
                </mc:Choice>
                <mc:Fallback>
                  <p:oleObj name="Image" r:id="rId4" imgW="2532571" imgH="3529591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" y="1322"/>
                          <a:ext cx="1675" cy="2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51" y="1298"/>
            <a:ext cx="1517" cy="23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7" name="Image" r:id="rId6" imgW="2510033" imgH="3831344" progId="Photoshop.Image.7">
                    <p:embed/>
                  </p:oleObj>
                </mc:Choice>
                <mc:Fallback>
                  <p:oleObj name="Image" r:id="rId6" imgW="2510033" imgH="3831344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1" y="1298"/>
                          <a:ext cx="1517" cy="23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2555875" y="2636838"/>
            <a:ext cx="3960813" cy="1157287"/>
            <a:chOff x="1610" y="1661"/>
            <a:chExt cx="2495" cy="729"/>
          </a:xfrm>
        </p:grpSpPr>
        <p:sp>
          <p:nvSpPr>
            <p:cNvPr id="51206" name="Line 6"/>
            <p:cNvSpPr>
              <a:spLocks noChangeShapeType="1"/>
            </p:cNvSpPr>
            <p:nvPr/>
          </p:nvSpPr>
          <p:spPr bwMode="auto">
            <a:xfrm flipH="1">
              <a:off x="1610" y="1797"/>
              <a:ext cx="272" cy="0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grpSp>
          <p:nvGrpSpPr>
            <p:cNvPr id="51207" name="Group 7"/>
            <p:cNvGrpSpPr>
              <a:grpSpLocks/>
            </p:cNvGrpSpPr>
            <p:nvPr/>
          </p:nvGrpSpPr>
          <p:grpSpPr bwMode="auto">
            <a:xfrm>
              <a:off x="1701" y="1661"/>
              <a:ext cx="2404" cy="729"/>
              <a:chOff x="1701" y="1661"/>
              <a:chExt cx="2404" cy="729"/>
            </a:xfrm>
          </p:grpSpPr>
          <p:sp>
            <p:nvSpPr>
              <p:cNvPr id="51208" name="Text Box 8"/>
              <p:cNvSpPr txBox="1">
                <a:spLocks noChangeArrowheads="1"/>
              </p:cNvSpPr>
              <p:nvPr/>
            </p:nvSpPr>
            <p:spPr bwMode="auto">
              <a:xfrm>
                <a:off x="1846" y="1661"/>
                <a:ext cx="157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b="1">
                    <a:solidFill>
                      <a:srgbClr val="663300"/>
                    </a:solidFill>
                  </a:rPr>
                  <a:t>Belső gyökér hüvely</a:t>
                </a:r>
              </a:p>
            </p:txBody>
          </p:sp>
          <p:grpSp>
            <p:nvGrpSpPr>
              <p:cNvPr id="51209" name="Group 9"/>
              <p:cNvGrpSpPr>
                <a:grpSpLocks/>
              </p:cNvGrpSpPr>
              <p:nvPr/>
            </p:nvGrpSpPr>
            <p:grpSpPr bwMode="auto">
              <a:xfrm>
                <a:off x="1701" y="1797"/>
                <a:ext cx="2404" cy="593"/>
                <a:chOff x="1701" y="1797"/>
                <a:chExt cx="2404" cy="593"/>
              </a:xfrm>
            </p:grpSpPr>
            <p:grpSp>
              <p:nvGrpSpPr>
                <p:cNvPr id="51210" name="Group 10"/>
                <p:cNvGrpSpPr>
                  <a:grpSpLocks/>
                </p:cNvGrpSpPr>
                <p:nvPr/>
              </p:nvGrpSpPr>
              <p:grpSpPr bwMode="auto">
                <a:xfrm>
                  <a:off x="1701" y="1884"/>
                  <a:ext cx="1814" cy="231"/>
                  <a:chOff x="1701" y="1884"/>
                  <a:chExt cx="1814" cy="231"/>
                </a:xfrm>
              </p:grpSpPr>
              <p:sp>
                <p:nvSpPr>
                  <p:cNvPr id="5121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37" y="1884"/>
                    <a:ext cx="1578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hu-HU" b="1">
                        <a:solidFill>
                          <a:srgbClr val="663300"/>
                        </a:solidFill>
                      </a:rPr>
                      <a:t>Külső gyökér hüvely</a:t>
                    </a:r>
                  </a:p>
                </p:txBody>
              </p:sp>
              <p:sp>
                <p:nvSpPr>
                  <p:cNvPr id="51212" name="Line 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01" y="2024"/>
                    <a:ext cx="272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6633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  <p:sp>
              <p:nvSpPr>
                <p:cNvPr id="51213" name="Line 13"/>
                <p:cNvSpPr>
                  <a:spLocks noChangeShapeType="1"/>
                </p:cNvSpPr>
                <p:nvPr/>
              </p:nvSpPr>
              <p:spPr bwMode="auto">
                <a:xfrm>
                  <a:off x="3152" y="1797"/>
                  <a:ext cx="953" cy="454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1214" name="Line 14"/>
                <p:cNvSpPr>
                  <a:spLocks noChangeShapeType="1"/>
                </p:cNvSpPr>
                <p:nvPr/>
              </p:nvSpPr>
              <p:spPr bwMode="auto">
                <a:xfrm>
                  <a:off x="3288" y="2024"/>
                  <a:ext cx="635" cy="366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sp>
        <p:nvSpPr>
          <p:cNvPr id="5121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33CC"/>
                </a:solidFill>
              </a:rPr>
              <a:t>Szőrtüsző szerkezete</a:t>
            </a:r>
          </a:p>
        </p:txBody>
      </p:sp>
      <p:grpSp>
        <p:nvGrpSpPr>
          <p:cNvPr id="51216" name="Group 16"/>
          <p:cNvGrpSpPr>
            <a:grpSpLocks/>
          </p:cNvGrpSpPr>
          <p:nvPr/>
        </p:nvGrpSpPr>
        <p:grpSpPr bwMode="auto">
          <a:xfrm>
            <a:off x="1835150" y="4437063"/>
            <a:ext cx="1008063" cy="360362"/>
            <a:chOff x="1156" y="2795"/>
            <a:chExt cx="635" cy="227"/>
          </a:xfrm>
        </p:grpSpPr>
        <p:sp>
          <p:nvSpPr>
            <p:cNvPr id="51217" name="AutoShape 17"/>
            <p:cNvSpPr>
              <a:spLocks noChangeArrowheads="1"/>
            </p:cNvSpPr>
            <p:nvPr/>
          </p:nvSpPr>
          <p:spPr bwMode="auto">
            <a:xfrm>
              <a:off x="1609" y="2795"/>
              <a:ext cx="182" cy="227"/>
            </a:xfrm>
            <a:prstGeom prst="curvedLeftArrow">
              <a:avLst>
                <a:gd name="adj1" fmla="val 24945"/>
                <a:gd name="adj2" fmla="val 49890"/>
                <a:gd name="adj3" fmla="val 33333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18" name="AutoShape 18"/>
            <p:cNvSpPr>
              <a:spLocks noChangeArrowheads="1"/>
            </p:cNvSpPr>
            <p:nvPr/>
          </p:nvSpPr>
          <p:spPr bwMode="auto">
            <a:xfrm flipH="1">
              <a:off x="1156" y="2795"/>
              <a:ext cx="182" cy="227"/>
            </a:xfrm>
            <a:prstGeom prst="curvedLeftArrow">
              <a:avLst>
                <a:gd name="adj1" fmla="val 24945"/>
                <a:gd name="adj2" fmla="val 49890"/>
                <a:gd name="adj3" fmla="val 33333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1156" y="2795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0099"/>
                  </a:solidFill>
                </a:rPr>
                <a:t>  gyökér</a:t>
              </a:r>
            </a:p>
          </p:txBody>
        </p:sp>
      </p:grpSp>
      <p:grpSp>
        <p:nvGrpSpPr>
          <p:cNvPr id="51220" name="Group 20"/>
          <p:cNvGrpSpPr>
            <a:grpSpLocks/>
          </p:cNvGrpSpPr>
          <p:nvPr/>
        </p:nvGrpSpPr>
        <p:grpSpPr bwMode="auto">
          <a:xfrm>
            <a:off x="2554288" y="3429000"/>
            <a:ext cx="4465637" cy="792163"/>
            <a:chOff x="1609" y="2160"/>
            <a:chExt cx="2813" cy="499"/>
          </a:xfrm>
        </p:grpSpPr>
        <p:sp>
          <p:nvSpPr>
            <p:cNvPr id="51221" name="Text Box 21"/>
            <p:cNvSpPr txBox="1">
              <a:spLocks noChangeArrowheads="1"/>
            </p:cNvSpPr>
            <p:nvPr/>
          </p:nvSpPr>
          <p:spPr bwMode="auto">
            <a:xfrm>
              <a:off x="2740" y="2251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>
                  <a:solidFill>
                    <a:srgbClr val="663300"/>
                  </a:solidFill>
                </a:rPr>
                <a:t>cortex</a:t>
              </a:r>
            </a:p>
          </p:txBody>
        </p:sp>
        <p:sp>
          <p:nvSpPr>
            <p:cNvPr id="51222" name="Line 22"/>
            <p:cNvSpPr>
              <a:spLocks noChangeShapeType="1"/>
            </p:cNvSpPr>
            <p:nvPr/>
          </p:nvSpPr>
          <p:spPr bwMode="auto">
            <a:xfrm>
              <a:off x="3198" y="2387"/>
              <a:ext cx="1224" cy="272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 flipH="1" flipV="1">
              <a:off x="1609" y="2160"/>
              <a:ext cx="1180" cy="181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1225" name="Group 25"/>
          <p:cNvGrpSpPr>
            <a:grpSpLocks/>
          </p:cNvGrpSpPr>
          <p:nvPr/>
        </p:nvGrpSpPr>
        <p:grpSpPr bwMode="auto">
          <a:xfrm>
            <a:off x="2484438" y="3500438"/>
            <a:ext cx="1497012" cy="366712"/>
            <a:chOff x="1565" y="2205"/>
            <a:chExt cx="943" cy="231"/>
          </a:xfrm>
        </p:grpSpPr>
        <p:sp>
          <p:nvSpPr>
            <p:cNvPr id="51226" name="Text Box 26"/>
            <p:cNvSpPr txBox="1">
              <a:spLocks noChangeArrowheads="1"/>
            </p:cNvSpPr>
            <p:nvPr/>
          </p:nvSpPr>
          <p:spPr bwMode="auto">
            <a:xfrm>
              <a:off x="1837" y="2205"/>
              <a:ext cx="6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>
                  <a:solidFill>
                    <a:srgbClr val="663300"/>
                  </a:solidFill>
                </a:rPr>
                <a:t>medulla</a:t>
              </a:r>
            </a:p>
          </p:txBody>
        </p:sp>
        <p:sp>
          <p:nvSpPr>
            <p:cNvPr id="51227" name="Line 27"/>
            <p:cNvSpPr>
              <a:spLocks noChangeShapeType="1"/>
            </p:cNvSpPr>
            <p:nvPr/>
          </p:nvSpPr>
          <p:spPr bwMode="auto">
            <a:xfrm flipH="1">
              <a:off x="1565" y="2341"/>
              <a:ext cx="317" cy="0"/>
            </a:xfrm>
            <a:prstGeom prst="line">
              <a:avLst/>
            </a:prstGeom>
            <a:noFill/>
            <a:ln w="381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1228" name="Group 28"/>
          <p:cNvGrpSpPr>
            <a:grpSpLocks/>
          </p:cNvGrpSpPr>
          <p:nvPr/>
        </p:nvGrpSpPr>
        <p:grpSpPr bwMode="auto">
          <a:xfrm>
            <a:off x="1187450" y="5084763"/>
            <a:ext cx="1149350" cy="1189037"/>
            <a:chOff x="748" y="3203"/>
            <a:chExt cx="724" cy="749"/>
          </a:xfrm>
        </p:grpSpPr>
        <p:sp>
          <p:nvSpPr>
            <p:cNvPr id="51229" name="Text Box 29"/>
            <p:cNvSpPr txBox="1">
              <a:spLocks noChangeArrowheads="1"/>
            </p:cNvSpPr>
            <p:nvPr/>
          </p:nvSpPr>
          <p:spPr bwMode="auto">
            <a:xfrm>
              <a:off x="748" y="3702"/>
              <a:ext cx="6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>
                  <a:solidFill>
                    <a:srgbClr val="0033CC"/>
                  </a:solidFill>
                </a:rPr>
                <a:t>Papilla</a:t>
              </a:r>
            </a:p>
          </p:txBody>
        </p:sp>
        <p:sp>
          <p:nvSpPr>
            <p:cNvPr id="51230" name="Line 30"/>
            <p:cNvSpPr>
              <a:spLocks noChangeShapeType="1"/>
            </p:cNvSpPr>
            <p:nvPr/>
          </p:nvSpPr>
          <p:spPr bwMode="auto">
            <a:xfrm flipV="1">
              <a:off x="1338" y="3203"/>
              <a:ext cx="134" cy="499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9690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33CC"/>
                </a:solidFill>
              </a:rPr>
              <a:t>Emlő (mamma)</a:t>
            </a:r>
          </a:p>
        </p:txBody>
      </p:sp>
      <p:graphicFrame>
        <p:nvGraphicFramePr>
          <p:cNvPr id="6963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190625" y="1916113"/>
          <a:ext cx="2943225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0" name="Image" r:id="rId4" imgW="2569469" imgH="3017526" progId="Photoshop.Image.7">
                  <p:embed/>
                </p:oleObj>
              </mc:Choice>
              <mc:Fallback>
                <p:oleObj name="Image" r:id="rId4" imgW="2569469" imgH="301752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25" y="1916113"/>
                        <a:ext cx="2943225" cy="345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1743075" y="5440363"/>
            <a:ext cx="127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rgbClr val="FF0000"/>
                </a:solidFill>
              </a:rPr>
              <a:t>elölnézet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5219700" y="5445125"/>
            <a:ext cx="142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rgbClr val="FF0000"/>
                </a:solidFill>
              </a:rPr>
              <a:t>oldalnézet</a:t>
            </a:r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1042988" y="2997200"/>
            <a:ext cx="1008062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9651" name="Line 19"/>
          <p:cNvSpPr>
            <a:spLocks noChangeShapeType="1"/>
          </p:cNvSpPr>
          <p:nvPr/>
        </p:nvSpPr>
        <p:spPr bwMode="auto">
          <a:xfrm>
            <a:off x="1403350" y="3429000"/>
            <a:ext cx="1008063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9653" name="Line 21"/>
          <p:cNvSpPr>
            <a:spLocks noChangeShapeType="1"/>
          </p:cNvSpPr>
          <p:nvPr/>
        </p:nvSpPr>
        <p:spPr bwMode="auto">
          <a:xfrm flipV="1">
            <a:off x="1476375" y="3644900"/>
            <a:ext cx="1008063" cy="144463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 flipV="1">
            <a:off x="1476375" y="3860800"/>
            <a:ext cx="935038" cy="2159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graphicFrame>
        <p:nvGraphicFramePr>
          <p:cNvPr id="69661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3438" y="1916113"/>
          <a:ext cx="2778125" cy="352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1" name="Image" r:id="rId6" imgW="2254001" imgH="2862078" progId="Photoshop.Image.7">
                  <p:embed/>
                </p:oleObj>
              </mc:Choice>
              <mc:Fallback>
                <p:oleObj name="Image" r:id="rId6" imgW="2254001" imgH="286207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916113"/>
                        <a:ext cx="2778125" cy="352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64" name="Line 32"/>
          <p:cNvSpPr>
            <a:spLocks noChangeShapeType="1"/>
          </p:cNvSpPr>
          <p:nvPr/>
        </p:nvSpPr>
        <p:spPr bwMode="auto">
          <a:xfrm flipH="1">
            <a:off x="5580063" y="2852738"/>
            <a:ext cx="1871662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9665" name="Line 33"/>
          <p:cNvSpPr>
            <a:spLocks noChangeShapeType="1"/>
          </p:cNvSpPr>
          <p:nvPr/>
        </p:nvSpPr>
        <p:spPr bwMode="auto">
          <a:xfrm flipH="1">
            <a:off x="7164388" y="3357563"/>
            <a:ext cx="4318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9666" name="Line 34"/>
          <p:cNvSpPr>
            <a:spLocks noChangeShapeType="1"/>
          </p:cNvSpPr>
          <p:nvPr/>
        </p:nvSpPr>
        <p:spPr bwMode="auto">
          <a:xfrm flipH="1">
            <a:off x="5795963" y="4797425"/>
            <a:ext cx="180022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9667" name="Text Box 35"/>
          <p:cNvSpPr txBox="1">
            <a:spLocks noChangeArrowheads="1"/>
          </p:cNvSpPr>
          <p:nvPr/>
        </p:nvSpPr>
        <p:spPr bwMode="auto">
          <a:xfrm>
            <a:off x="7380288" y="2565400"/>
            <a:ext cx="1747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>
                <a:solidFill>
                  <a:srgbClr val="FF0066"/>
                </a:solidFill>
              </a:rPr>
              <a:t>m. pectoralis major</a:t>
            </a:r>
          </a:p>
        </p:txBody>
      </p:sp>
      <p:sp>
        <p:nvSpPr>
          <p:cNvPr id="69668" name="Text Box 36"/>
          <p:cNvSpPr txBox="1">
            <a:spLocks noChangeArrowheads="1"/>
          </p:cNvSpPr>
          <p:nvPr/>
        </p:nvSpPr>
        <p:spPr bwMode="auto">
          <a:xfrm>
            <a:off x="7524750" y="3141663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papilla</a:t>
            </a:r>
          </a:p>
        </p:txBody>
      </p:sp>
      <p:sp>
        <p:nvSpPr>
          <p:cNvPr id="69669" name="Text Box 37"/>
          <p:cNvSpPr txBox="1">
            <a:spLocks noChangeArrowheads="1"/>
          </p:cNvSpPr>
          <p:nvPr/>
        </p:nvSpPr>
        <p:spPr bwMode="auto">
          <a:xfrm>
            <a:off x="7504113" y="4600575"/>
            <a:ext cx="141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m. serratus</a:t>
            </a:r>
          </a:p>
          <a:p>
            <a:r>
              <a:rPr lang="hu-HU" b="1">
                <a:solidFill>
                  <a:srgbClr val="FF0066"/>
                </a:solidFill>
              </a:rPr>
              <a:t>ant.</a:t>
            </a:r>
          </a:p>
        </p:txBody>
      </p:sp>
      <p:sp>
        <p:nvSpPr>
          <p:cNvPr id="69671" name="Text Box 39"/>
          <p:cNvSpPr txBox="1">
            <a:spLocks noChangeArrowheads="1"/>
          </p:cNvSpPr>
          <p:nvPr/>
        </p:nvSpPr>
        <p:spPr bwMode="auto">
          <a:xfrm>
            <a:off x="160338" y="2565400"/>
            <a:ext cx="17478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>
                <a:solidFill>
                  <a:srgbClr val="FF0066"/>
                </a:solidFill>
              </a:rPr>
              <a:t>m. pectoralis major</a:t>
            </a:r>
          </a:p>
        </p:txBody>
      </p:sp>
      <p:sp>
        <p:nvSpPr>
          <p:cNvPr id="69672" name="Text Box 40"/>
          <p:cNvSpPr txBox="1">
            <a:spLocks noChangeArrowheads="1"/>
          </p:cNvSpPr>
          <p:nvPr/>
        </p:nvSpPr>
        <p:spPr bwMode="auto">
          <a:xfrm>
            <a:off x="611188" y="3573463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papilla</a:t>
            </a:r>
          </a:p>
        </p:txBody>
      </p:sp>
      <p:sp>
        <p:nvSpPr>
          <p:cNvPr id="69673" name="Text Box 41"/>
          <p:cNvSpPr txBox="1">
            <a:spLocks noChangeArrowheads="1"/>
          </p:cNvSpPr>
          <p:nvPr/>
        </p:nvSpPr>
        <p:spPr bwMode="auto">
          <a:xfrm>
            <a:off x="611188" y="320675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areola</a:t>
            </a:r>
          </a:p>
        </p:txBody>
      </p:sp>
      <p:sp>
        <p:nvSpPr>
          <p:cNvPr id="69674" name="Text Box 42"/>
          <p:cNvSpPr txBox="1">
            <a:spLocks noChangeArrowheads="1"/>
          </p:cNvSpPr>
          <p:nvPr/>
        </p:nvSpPr>
        <p:spPr bwMode="auto">
          <a:xfrm>
            <a:off x="539750" y="4005263"/>
            <a:ext cx="146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gl.areolares</a:t>
            </a:r>
          </a:p>
        </p:txBody>
      </p:sp>
    </p:spTree>
    <p:extLst>
      <p:ext uri="{BB962C8B-B14F-4D97-AF65-F5344CB8AC3E}">
        <p14:creationId xmlns:p14="http://schemas.microsoft.com/office/powerpoint/2010/main" val="25811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chemeClr val="accent2"/>
                </a:solidFill>
              </a:rPr>
              <a:t>Terhes nő emlője</a:t>
            </a:r>
          </a:p>
        </p:txBody>
      </p:sp>
      <p:graphicFrame>
        <p:nvGraphicFramePr>
          <p:cNvPr id="72715" name="Object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985838" y="1981200"/>
          <a:ext cx="2290762" cy="396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Image" r:id="rId4" imgW="2290286" imgH="3968504" progId="Photoshop.Image.7">
                  <p:embed/>
                </p:oleObj>
              </mc:Choice>
              <mc:Fallback>
                <p:oleObj name="Image" r:id="rId4" imgW="2290286" imgH="396850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38" y="1981200"/>
                        <a:ext cx="2290762" cy="396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8" name="Object 14"/>
          <p:cNvGraphicFramePr>
            <a:graphicFrameLocks noGrp="1" noChangeAspect="1"/>
          </p:cNvGraphicFramePr>
          <p:nvPr>
            <p:ph sz="half" idx="2"/>
          </p:nvPr>
        </p:nvGraphicFramePr>
        <p:xfrm>
          <a:off x="4906963" y="2413000"/>
          <a:ext cx="3071812" cy="3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5" name="Image" r:id="rId6" imgW="2624000" imgH="2898286" progId="Photoshop.Image.7">
                  <p:embed/>
                </p:oleObj>
              </mc:Choice>
              <mc:Fallback>
                <p:oleObj name="Image" r:id="rId6" imgW="2624000" imgH="289828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6963" y="2413000"/>
                        <a:ext cx="3071812" cy="339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179388" y="3567113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Ductuli lactiferi</a:t>
            </a: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1619250" y="551656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lobuli</a:t>
            </a:r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>
            <a:off x="755650" y="4221163"/>
            <a:ext cx="647700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2723" name="Text Box 19"/>
          <p:cNvSpPr txBox="1">
            <a:spLocks noChangeArrowheads="1"/>
          </p:cNvSpPr>
          <p:nvPr/>
        </p:nvSpPr>
        <p:spPr bwMode="auto">
          <a:xfrm>
            <a:off x="-36513" y="4005263"/>
            <a:ext cx="908051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papilla</a:t>
            </a:r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158750" y="4437063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Sinus lactiferus</a:t>
            </a:r>
          </a:p>
        </p:txBody>
      </p:sp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5464175" y="2341563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papilla</a:t>
            </a:r>
          </a:p>
        </p:txBody>
      </p: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5041900" y="5516563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66"/>
                </a:solidFill>
              </a:rPr>
              <a:t>Ductuli lactiferi</a:t>
            </a:r>
          </a:p>
        </p:txBody>
      </p:sp>
    </p:spTree>
    <p:extLst>
      <p:ext uri="{BB962C8B-B14F-4D97-AF65-F5344CB8AC3E}">
        <p14:creationId xmlns:p14="http://schemas.microsoft.com/office/powerpoint/2010/main" val="21207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000" b="1" dirty="0"/>
              <a:t>BIBLIOGRÁFIA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600" b="1" dirty="0" err="1"/>
              <a:t>Röhlich</a:t>
            </a:r>
            <a:r>
              <a:rPr lang="hu-HU" sz="1600" b="1" dirty="0"/>
              <a:t>, Pál. Szövettan, 2007</a:t>
            </a:r>
          </a:p>
          <a:p>
            <a:r>
              <a:rPr lang="hu-HU" sz="1600" b="1" dirty="0"/>
              <a:t>Ross, MH; </a:t>
            </a:r>
            <a:r>
              <a:rPr lang="hu-HU" sz="1600" b="1" dirty="0" err="1"/>
              <a:t>Romrell</a:t>
            </a:r>
            <a:r>
              <a:rPr lang="hu-HU" sz="1600" b="1" dirty="0"/>
              <a:t>, </a:t>
            </a:r>
            <a:r>
              <a:rPr lang="hu-HU" sz="1600" b="1" dirty="0" err="1"/>
              <a:t>LJ</a:t>
            </a:r>
            <a:r>
              <a:rPr lang="hu-HU" sz="1600" b="1" dirty="0"/>
              <a:t>; Kaye, </a:t>
            </a:r>
            <a:r>
              <a:rPr lang="hu-HU" sz="1600" b="1" dirty="0" err="1"/>
              <a:t>GI</a:t>
            </a:r>
            <a:r>
              <a:rPr lang="hu-HU" sz="1600" b="1" dirty="0"/>
              <a:t>. </a:t>
            </a:r>
            <a:r>
              <a:rPr lang="hu-HU" sz="1600" b="1" dirty="0" err="1"/>
              <a:t>Histology</a:t>
            </a:r>
            <a:r>
              <a:rPr lang="hu-HU" sz="1600" b="1" dirty="0"/>
              <a:t>. A text and </a:t>
            </a:r>
            <a:r>
              <a:rPr lang="hu-HU" sz="1600" b="1" dirty="0" err="1" smtClean="0"/>
              <a:t>atlas</a:t>
            </a:r>
            <a:endParaRPr lang="hu-HU" sz="1600" b="1" dirty="0"/>
          </a:p>
          <a:p>
            <a:r>
              <a:rPr lang="hu-HU" sz="1600" b="1" dirty="0" err="1"/>
              <a:t>Junqueira</a:t>
            </a:r>
            <a:r>
              <a:rPr lang="hu-HU" sz="1600" b="1" dirty="0"/>
              <a:t>, </a:t>
            </a:r>
            <a:r>
              <a:rPr lang="hu-HU" sz="1600" b="1" dirty="0" err="1"/>
              <a:t>LC</a:t>
            </a:r>
            <a:r>
              <a:rPr lang="hu-HU" sz="1600" b="1" dirty="0"/>
              <a:t>; </a:t>
            </a:r>
            <a:r>
              <a:rPr lang="hu-HU" sz="1600" b="1" dirty="0" err="1"/>
              <a:t>Carneiro</a:t>
            </a:r>
            <a:r>
              <a:rPr lang="hu-HU" sz="1600" b="1" dirty="0"/>
              <a:t>, J; </a:t>
            </a:r>
            <a:r>
              <a:rPr lang="hu-HU" sz="1600" b="1" dirty="0" err="1"/>
              <a:t>Kelley</a:t>
            </a:r>
            <a:r>
              <a:rPr lang="hu-HU" sz="1600" b="1" dirty="0"/>
              <a:t>, </a:t>
            </a:r>
            <a:r>
              <a:rPr lang="hu-HU" sz="1600" b="1" dirty="0" err="1"/>
              <a:t>RO</a:t>
            </a:r>
            <a:r>
              <a:rPr lang="hu-HU" sz="1600" b="1" dirty="0"/>
              <a:t>. Basic </a:t>
            </a:r>
            <a:r>
              <a:rPr lang="hu-HU" sz="1600" b="1" dirty="0" err="1" smtClean="0"/>
              <a:t>Histology</a:t>
            </a:r>
            <a:endParaRPr lang="hu-HU" sz="1600" b="1" dirty="0"/>
          </a:p>
          <a:p>
            <a:pPr algn="just">
              <a:lnSpc>
                <a:spcPct val="130000"/>
              </a:lnSpc>
            </a:pPr>
            <a:r>
              <a:rPr lang="hu-HU" sz="1600" b="1" dirty="0" err="1"/>
              <a:t>Wenger</a:t>
            </a:r>
            <a:r>
              <a:rPr lang="hu-HU" sz="1600" b="1" dirty="0"/>
              <a:t> Tibor: A makroszkópos és mikroszkópos Anatómia  alapjai</a:t>
            </a:r>
          </a:p>
          <a:p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EGYRÉTEGŰ LAPHÁM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</a:pPr>
            <a:r>
              <a:rPr lang="hu-HU" sz="1400" b="1"/>
              <a:t>ellapult sejtek, sejtek szélesebbek</a:t>
            </a:r>
          </a:p>
          <a:p>
            <a:pPr algn="just">
              <a:lnSpc>
                <a:spcPct val="120000"/>
              </a:lnSpc>
            </a:pPr>
            <a:r>
              <a:rPr lang="hu-HU" sz="1400" b="1"/>
              <a:t>sejtmag ellapult</a:t>
            </a:r>
          </a:p>
          <a:p>
            <a:pPr algn="just">
              <a:lnSpc>
                <a:spcPct val="120000"/>
              </a:lnSpc>
            </a:pPr>
            <a:r>
              <a:rPr lang="hu-HU" sz="1400" b="1"/>
              <a:t>tüdő alveolusok felszínei</a:t>
            </a:r>
          </a:p>
          <a:p>
            <a:pPr algn="just">
              <a:lnSpc>
                <a:spcPct val="120000"/>
              </a:lnSpc>
            </a:pPr>
            <a:r>
              <a:rPr lang="hu-HU" sz="1400" b="1"/>
              <a:t>kapillárisok falai, vér-és nyirokerek falai (endothel)</a:t>
            </a:r>
          </a:p>
          <a:p>
            <a:pPr algn="just">
              <a:lnSpc>
                <a:spcPct val="120000"/>
              </a:lnSpc>
            </a:pPr>
            <a:r>
              <a:rPr lang="hu-HU" sz="1400" b="1"/>
              <a:t> savós hártyák hámja (mesothel)</a:t>
            </a:r>
          </a:p>
        </p:txBody>
      </p:sp>
      <p:pic>
        <p:nvPicPr>
          <p:cNvPr id="15365" name="Picture 5" descr="szovet02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11863" y="1484313"/>
            <a:ext cx="2740025" cy="1025525"/>
          </a:xfrm>
          <a:noFill/>
          <a:ln/>
        </p:spPr>
      </p:pic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5148263" y="3402013"/>
            <a:ext cx="3240087" cy="2619375"/>
            <a:chOff x="3470" y="2296"/>
            <a:chExt cx="2041" cy="1650"/>
          </a:xfrm>
        </p:grpSpPr>
        <p:pic>
          <p:nvPicPr>
            <p:cNvPr id="15368" name="Picture 8" descr="P31_0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" y="2317"/>
              <a:ext cx="2041" cy="162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4150" y="2478"/>
              <a:ext cx="363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372" name="Line 12"/>
            <p:cNvSpPr>
              <a:spLocks noChangeShapeType="1"/>
            </p:cNvSpPr>
            <p:nvPr/>
          </p:nvSpPr>
          <p:spPr bwMode="auto">
            <a:xfrm>
              <a:off x="4513" y="2478"/>
              <a:ext cx="408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4241" y="2296"/>
              <a:ext cx="6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mesothel</a:t>
              </a:r>
            </a:p>
          </p:txBody>
        </p:sp>
      </p:grpSp>
      <p:grpSp>
        <p:nvGrpSpPr>
          <p:cNvPr id="15378" name="Group 18"/>
          <p:cNvGrpSpPr>
            <a:grpSpLocks/>
          </p:cNvGrpSpPr>
          <p:nvPr/>
        </p:nvGrpSpPr>
        <p:grpSpPr bwMode="auto">
          <a:xfrm>
            <a:off x="1331913" y="3860800"/>
            <a:ext cx="2879725" cy="2393950"/>
            <a:chOff x="839" y="2432"/>
            <a:chExt cx="1814" cy="1508"/>
          </a:xfrm>
        </p:grpSpPr>
        <p:pic>
          <p:nvPicPr>
            <p:cNvPr id="15376" name="Picture 16" descr="Endothel1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" y="2432"/>
              <a:ext cx="1814" cy="1361"/>
            </a:xfrm>
            <a:prstGeom prst="rect">
              <a:avLst/>
            </a:prstGeom>
            <a:noFill/>
          </p:spPr>
        </p:pic>
        <p:sp>
          <p:nvSpPr>
            <p:cNvPr id="15377" name="Text Box 17"/>
            <p:cNvSpPr txBox="1">
              <a:spLocks noChangeArrowheads="1"/>
            </p:cNvSpPr>
            <p:nvPr/>
          </p:nvSpPr>
          <p:spPr bwMode="auto">
            <a:xfrm>
              <a:off x="1257" y="3748"/>
              <a:ext cx="5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endothel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EGYRÉTEGŰ KÖBHÁM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27688" cy="4525963"/>
          </a:xfrm>
        </p:spPr>
        <p:txBody>
          <a:bodyPr/>
          <a:lstStyle/>
          <a:p>
            <a:pPr>
              <a:buFontTx/>
              <a:buNone/>
            </a:pPr>
            <a:r>
              <a:rPr lang="hu-HU" sz="1400" b="1"/>
              <a:t>sejtek hasáb vagy csonka gúla alakúak</a:t>
            </a:r>
          </a:p>
          <a:p>
            <a:pPr>
              <a:buFontTx/>
              <a:buNone/>
            </a:pPr>
            <a:r>
              <a:rPr lang="hu-HU" sz="1400" b="1"/>
              <a:t>magasság, szélesség azonos</a:t>
            </a:r>
          </a:p>
          <a:p>
            <a:pPr>
              <a:buFontTx/>
              <a:buNone/>
            </a:pPr>
            <a:r>
              <a:rPr lang="hu-HU" sz="1400" b="1"/>
              <a:t>kerek mag középen</a:t>
            </a:r>
          </a:p>
          <a:p>
            <a:pPr>
              <a:buFontTx/>
              <a:buNone/>
            </a:pPr>
            <a:r>
              <a:rPr lang="hu-HU" sz="1400" b="1"/>
              <a:t>petefészek hámja, egyes vese tubulusok hámja</a:t>
            </a:r>
          </a:p>
          <a:p>
            <a:pPr>
              <a:buFontTx/>
              <a:buNone/>
            </a:pPr>
            <a:r>
              <a:rPr lang="hu-HU" sz="1400" b="1"/>
              <a:t>amnionhám, mirigy kivezetőcső</a:t>
            </a:r>
          </a:p>
        </p:txBody>
      </p:sp>
      <p:grpSp>
        <p:nvGrpSpPr>
          <p:cNvPr id="20484" name="Group 24"/>
          <p:cNvGrpSpPr>
            <a:grpSpLocks/>
          </p:cNvGrpSpPr>
          <p:nvPr/>
        </p:nvGrpSpPr>
        <p:grpSpPr bwMode="auto">
          <a:xfrm>
            <a:off x="5219700" y="3789363"/>
            <a:ext cx="2808288" cy="2411412"/>
            <a:chOff x="2200" y="2720"/>
            <a:chExt cx="1769" cy="1519"/>
          </a:xfrm>
        </p:grpSpPr>
        <p:pic>
          <p:nvPicPr>
            <p:cNvPr id="20485" name="Picture 5" descr="duct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2720"/>
              <a:ext cx="1769" cy="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6" name="Line 9"/>
            <p:cNvSpPr>
              <a:spLocks noChangeShapeType="1"/>
            </p:cNvSpPr>
            <p:nvPr/>
          </p:nvSpPr>
          <p:spPr bwMode="auto">
            <a:xfrm flipV="1">
              <a:off x="2657" y="3627"/>
              <a:ext cx="58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87" name="Text Box 10"/>
            <p:cNvSpPr txBox="1">
              <a:spLocks noChangeArrowheads="1"/>
            </p:cNvSpPr>
            <p:nvPr/>
          </p:nvSpPr>
          <p:spPr bwMode="auto">
            <a:xfrm>
              <a:off x="2242" y="3951"/>
              <a:ext cx="9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Egyrétegű köbhám</a:t>
              </a:r>
            </a:p>
            <a:p>
              <a:r>
                <a:rPr lang="hu-HU" sz="1200" b="1"/>
                <a:t>     kivezetőcső</a:t>
              </a:r>
            </a:p>
          </p:txBody>
        </p:sp>
        <p:sp>
          <p:nvSpPr>
            <p:cNvPr id="20488" name="Line 12"/>
            <p:cNvSpPr>
              <a:spLocks noChangeShapeType="1"/>
            </p:cNvSpPr>
            <p:nvPr/>
          </p:nvSpPr>
          <p:spPr bwMode="auto">
            <a:xfrm flipV="1">
              <a:off x="2657" y="3581"/>
              <a:ext cx="343" cy="4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495" name="Group 15"/>
          <p:cNvGrpSpPr>
            <a:grpSpLocks/>
          </p:cNvGrpSpPr>
          <p:nvPr/>
        </p:nvGrpSpPr>
        <p:grpSpPr bwMode="auto">
          <a:xfrm>
            <a:off x="71438" y="3644900"/>
            <a:ext cx="4284662" cy="2519363"/>
            <a:chOff x="521" y="2296"/>
            <a:chExt cx="2858" cy="1769"/>
          </a:xfrm>
        </p:grpSpPr>
        <p:pic>
          <p:nvPicPr>
            <p:cNvPr id="20490" name="Picture 10" descr="Glomerul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0" y="2296"/>
              <a:ext cx="1769" cy="176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521" y="3612"/>
              <a:ext cx="105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Tubulus proximalis</a:t>
              </a:r>
            </a:p>
          </p:txBody>
        </p:sp>
        <p:sp>
          <p:nvSpPr>
            <p:cNvPr id="20493" name="Line 13"/>
            <p:cNvSpPr>
              <a:spLocks noChangeShapeType="1"/>
            </p:cNvSpPr>
            <p:nvPr/>
          </p:nvSpPr>
          <p:spPr bwMode="auto">
            <a:xfrm flipV="1">
              <a:off x="1519" y="3657"/>
              <a:ext cx="499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494" name="Line 14"/>
            <p:cNvSpPr>
              <a:spLocks noChangeShapeType="1"/>
            </p:cNvSpPr>
            <p:nvPr/>
          </p:nvSpPr>
          <p:spPr bwMode="auto">
            <a:xfrm flipV="1">
              <a:off x="1519" y="2659"/>
              <a:ext cx="862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0497" name="Picture 17" descr="anat-007-d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95963" y="1268413"/>
            <a:ext cx="3022600" cy="157162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EGYRÉTEGŰ HENGERHÁM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067550" cy="1757363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henger alakú sejtek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sejtek magassága nagyobb, mint a szélessége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sejtmag bazálisan, alapra merőlegesen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gyomor-vékony-vastagbél, epehólyag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400" b="1"/>
          </a:p>
        </p:txBody>
      </p:sp>
      <p:pic>
        <p:nvPicPr>
          <p:cNvPr id="22537" name="Picture 9" descr="hengerham_F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3457575"/>
            <a:ext cx="3960812" cy="2779713"/>
          </a:xfrm>
          <a:noFill/>
          <a:ln/>
        </p:spPr>
      </p:pic>
      <p:grpSp>
        <p:nvGrpSpPr>
          <p:cNvPr id="22532" name="Group 12"/>
          <p:cNvGrpSpPr>
            <a:grpSpLocks/>
          </p:cNvGrpSpPr>
          <p:nvPr/>
        </p:nvGrpSpPr>
        <p:grpSpPr bwMode="auto">
          <a:xfrm>
            <a:off x="5364163" y="1700213"/>
            <a:ext cx="3240087" cy="2016125"/>
            <a:chOff x="3651" y="935"/>
            <a:chExt cx="1724" cy="1222"/>
          </a:xfrm>
        </p:grpSpPr>
        <p:pic>
          <p:nvPicPr>
            <p:cNvPr id="22533" name="Picture 8" descr="07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981"/>
              <a:ext cx="1724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4" name="Text Box 10"/>
            <p:cNvSpPr txBox="1">
              <a:spLocks noChangeArrowheads="1"/>
            </p:cNvSpPr>
            <p:nvPr/>
          </p:nvSpPr>
          <p:spPr bwMode="auto">
            <a:xfrm>
              <a:off x="3651" y="935"/>
              <a:ext cx="1316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hu-HU" sz="1200" b="1"/>
                <a:t>Egyrétegű hengerhám,     gyomor</a:t>
              </a:r>
            </a:p>
          </p:txBody>
        </p:sp>
        <p:sp>
          <p:nvSpPr>
            <p:cNvPr id="22535" name="Line 11"/>
            <p:cNvSpPr>
              <a:spLocks noChangeShapeType="1"/>
            </p:cNvSpPr>
            <p:nvPr/>
          </p:nvSpPr>
          <p:spPr bwMode="auto">
            <a:xfrm>
              <a:off x="4286" y="1117"/>
              <a:ext cx="13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2540" name="Picture 12" descr="anat-007-f">
            <a:hlinkClick r:id="rId4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5600" y="4005263"/>
            <a:ext cx="3138488" cy="21875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EGYRÉTEGŰ TÖBBMAGSOROS HENGERHÁM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138988" cy="1828800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sejtek mindegyike érintkezik a lamina basalissal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a sejtek különböző nagyságúak – a sejtmagok különböző magasságban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kinociliummal rendelkező formája – respirátiós hám - légutakban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stereociliummal rendelkező formája – mellékhere csatornákban</a:t>
            </a:r>
          </a:p>
        </p:txBody>
      </p:sp>
      <p:pic>
        <p:nvPicPr>
          <p:cNvPr id="24581" name="Picture 5" descr="trachea041h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8888" y="3284538"/>
            <a:ext cx="2382837" cy="2978150"/>
          </a:xfrm>
          <a:noFill/>
          <a:ln/>
        </p:spPr>
      </p:pic>
      <p:grpSp>
        <p:nvGrpSpPr>
          <p:cNvPr id="24589" name="Group 13"/>
          <p:cNvGrpSpPr>
            <a:grpSpLocks/>
          </p:cNvGrpSpPr>
          <p:nvPr/>
        </p:nvGrpSpPr>
        <p:grpSpPr bwMode="auto">
          <a:xfrm>
            <a:off x="4716463" y="3573463"/>
            <a:ext cx="2690812" cy="2901950"/>
            <a:chOff x="3016" y="2115"/>
            <a:chExt cx="1877" cy="1976"/>
          </a:xfrm>
        </p:grpSpPr>
        <p:pic>
          <p:nvPicPr>
            <p:cNvPr id="24584" name="Picture 8" descr="221099_xlarg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115"/>
              <a:ext cx="1877" cy="167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4587" name="Text Box 11"/>
            <p:cNvSpPr txBox="1">
              <a:spLocks noChangeArrowheads="1"/>
            </p:cNvSpPr>
            <p:nvPr/>
          </p:nvSpPr>
          <p:spPr bwMode="auto">
            <a:xfrm>
              <a:off x="3470" y="3884"/>
              <a:ext cx="1227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Ductus epididymis</a:t>
              </a:r>
            </a:p>
          </p:txBody>
        </p:sp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 flipV="1">
              <a:off x="4014" y="297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4595" name="Group 19"/>
          <p:cNvGrpSpPr>
            <a:grpSpLocks/>
          </p:cNvGrpSpPr>
          <p:nvPr/>
        </p:nvGrpSpPr>
        <p:grpSpPr bwMode="auto">
          <a:xfrm>
            <a:off x="6588125" y="1268413"/>
            <a:ext cx="2160588" cy="2098675"/>
            <a:chOff x="4150" y="799"/>
            <a:chExt cx="1361" cy="1322"/>
          </a:xfrm>
        </p:grpSpPr>
        <p:pic>
          <p:nvPicPr>
            <p:cNvPr id="24591" name="Picture 15" descr="anat-007-h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799"/>
              <a:ext cx="1361" cy="1322"/>
            </a:xfrm>
            <a:prstGeom prst="rect">
              <a:avLst/>
            </a:prstGeom>
            <a:noFill/>
          </p:spPr>
        </p:pic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 flipH="1">
              <a:off x="4694" y="1117"/>
              <a:ext cx="363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>
              <a:off x="5057" y="1117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4594" name="Text Box 18"/>
            <p:cNvSpPr txBox="1">
              <a:spLocks noChangeArrowheads="1"/>
            </p:cNvSpPr>
            <p:nvPr/>
          </p:nvSpPr>
          <p:spPr bwMode="auto">
            <a:xfrm>
              <a:off x="4909" y="903"/>
              <a:ext cx="4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csillók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TÖBBRÉTEGŰ HÁMOK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hu-HU" sz="1600" b="1" dirty="0"/>
              <a:t>OSZTÁLYOZÁSA:</a:t>
            </a:r>
          </a:p>
          <a:p>
            <a:pPr>
              <a:buFontTx/>
              <a:buNone/>
            </a:pPr>
            <a:r>
              <a:rPr lang="hu-HU" sz="1600" b="1" dirty="0"/>
              <a:t>A legfelső sejt alakja alapján</a:t>
            </a:r>
          </a:p>
          <a:p>
            <a:pPr>
              <a:buFontTx/>
              <a:buNone/>
            </a:pPr>
            <a:endParaRPr lang="hu-HU" sz="1600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/>
              <a:t>- TÖBBRÉTEGŰ LAPHÁM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 smtClean="0"/>
              <a:t>- </a:t>
            </a:r>
            <a:r>
              <a:rPr lang="hu-HU" sz="1600" b="1" dirty="0"/>
              <a:t>TÖBBRÉTEGŰ KÖBHÁM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 smtClean="0"/>
              <a:t>- </a:t>
            </a:r>
            <a:r>
              <a:rPr lang="hu-HU" sz="1600" b="1" dirty="0"/>
              <a:t>TÖBBRÉTEGŰ </a:t>
            </a:r>
            <a:r>
              <a:rPr lang="hu-HU" sz="1600" b="1" dirty="0" smtClean="0"/>
              <a:t>HENGERHÁM</a:t>
            </a:r>
          </a:p>
          <a:p>
            <a:pPr>
              <a:lnSpc>
                <a:spcPct val="150000"/>
              </a:lnSpc>
              <a:buFontTx/>
              <a:buNone/>
            </a:pPr>
            <a:endParaRPr lang="hu-HU" sz="1600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 smtClean="0"/>
              <a:t>- </a:t>
            </a:r>
            <a:r>
              <a:rPr lang="hu-HU" sz="1600" b="1" dirty="0" err="1" smtClean="0"/>
              <a:t>UROTHELIUM</a:t>
            </a:r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TÖBBRÉTEGŰ ELSZARUSODÓ</a:t>
            </a:r>
            <a:br>
              <a:rPr lang="hu-HU" sz="2800" b="1"/>
            </a:br>
            <a:r>
              <a:rPr lang="hu-HU" sz="2800" b="1"/>
              <a:t>LAPHÁM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627688" cy="3484563"/>
          </a:xfrm>
        </p:spPr>
        <p:txBody>
          <a:bodyPr/>
          <a:lstStyle/>
          <a:p>
            <a:pPr>
              <a:buFontTx/>
              <a:buNone/>
            </a:pPr>
            <a:r>
              <a:rPr lang="hu-HU" sz="1400" b="1" dirty="0"/>
              <a:t>nagyobb mechanikai igénybevételnek kitett területeken</a:t>
            </a:r>
          </a:p>
          <a:p>
            <a:pPr>
              <a:buFontTx/>
              <a:buNone/>
            </a:pPr>
            <a:r>
              <a:rPr lang="hu-HU" sz="1400" b="1" dirty="0"/>
              <a:t>több, egymásra épülő sejtréteg</a:t>
            </a:r>
          </a:p>
          <a:p>
            <a:pPr>
              <a:buFontTx/>
              <a:buNone/>
            </a:pPr>
            <a:r>
              <a:rPr lang="hu-HU" sz="1400" b="1" dirty="0"/>
              <a:t>szaru véd a kiszáradástól</a:t>
            </a:r>
          </a:p>
          <a:p>
            <a:pPr>
              <a:buFontTx/>
              <a:buNone/>
            </a:pPr>
            <a:r>
              <a:rPr lang="hu-HU" sz="1400" b="1" dirty="0"/>
              <a:t>bőr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Stratum</a:t>
            </a:r>
            <a:r>
              <a:rPr lang="hu-HU" sz="1400" b="1" dirty="0"/>
              <a:t> </a:t>
            </a:r>
            <a:r>
              <a:rPr lang="hu-HU" sz="1400" b="1" dirty="0" err="1" smtClean="0"/>
              <a:t>basale</a:t>
            </a:r>
            <a:r>
              <a:rPr lang="hu-HU" sz="1400" b="1" dirty="0" smtClean="0"/>
              <a:t> (</a:t>
            </a:r>
            <a:r>
              <a:rPr lang="hu-HU" sz="1400" b="1" dirty="0" err="1" smtClean="0"/>
              <a:t>germinativum</a:t>
            </a:r>
            <a:r>
              <a:rPr lang="hu-HU" sz="1400" b="1" dirty="0" smtClean="0"/>
              <a:t>)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Stratum</a:t>
            </a:r>
            <a:r>
              <a:rPr lang="hu-HU" sz="1400" b="1" dirty="0"/>
              <a:t> </a:t>
            </a:r>
            <a:r>
              <a:rPr lang="hu-HU" sz="1400" b="1" dirty="0" err="1" smtClean="0"/>
              <a:t>polygonale</a:t>
            </a:r>
            <a:r>
              <a:rPr lang="hu-HU" sz="1400" b="1" dirty="0" smtClean="0"/>
              <a:t> (</a:t>
            </a:r>
            <a:r>
              <a:rPr lang="hu-HU" sz="1400" b="1" dirty="0" err="1" smtClean="0"/>
              <a:t>spinosum</a:t>
            </a:r>
            <a:r>
              <a:rPr lang="hu-HU" sz="1400" b="1" dirty="0" smtClean="0"/>
              <a:t>)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Stratum</a:t>
            </a:r>
            <a:r>
              <a:rPr lang="hu-HU" sz="1400" b="1" dirty="0"/>
              <a:t> </a:t>
            </a:r>
            <a:r>
              <a:rPr lang="hu-HU" sz="1400" b="1" dirty="0" err="1"/>
              <a:t>granulosum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Stratum</a:t>
            </a:r>
            <a:r>
              <a:rPr lang="hu-HU" sz="1400" b="1" dirty="0"/>
              <a:t> </a:t>
            </a:r>
            <a:r>
              <a:rPr lang="hu-HU" sz="1400" b="1" dirty="0" err="1"/>
              <a:t>lucidum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Stratum</a:t>
            </a:r>
            <a:r>
              <a:rPr lang="hu-HU" sz="1400" b="1" dirty="0"/>
              <a:t> </a:t>
            </a:r>
            <a:r>
              <a:rPr lang="hu-HU" sz="1400" b="1" dirty="0" err="1"/>
              <a:t>corneum</a:t>
            </a:r>
            <a:endParaRPr lang="hu-HU" sz="1400" b="1" dirty="0"/>
          </a:p>
        </p:txBody>
      </p:sp>
      <p:pic>
        <p:nvPicPr>
          <p:cNvPr id="32773" name="Picture 5" descr="anat-007-n">
            <a:hlinkClick r:id="rId2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12160" y="4437112"/>
            <a:ext cx="2952750" cy="1989138"/>
          </a:xfrm>
          <a:ln/>
        </p:spPr>
      </p:pic>
      <p:grpSp>
        <p:nvGrpSpPr>
          <p:cNvPr id="32781" name="Group 13"/>
          <p:cNvGrpSpPr>
            <a:grpSpLocks/>
          </p:cNvGrpSpPr>
          <p:nvPr/>
        </p:nvGrpSpPr>
        <p:grpSpPr bwMode="auto">
          <a:xfrm>
            <a:off x="3435350" y="2214736"/>
            <a:ext cx="2293938" cy="3057525"/>
            <a:chOff x="1927" y="1752"/>
            <a:chExt cx="1445" cy="1926"/>
          </a:xfrm>
        </p:grpSpPr>
        <p:pic>
          <p:nvPicPr>
            <p:cNvPr id="32779" name="Picture 11" descr="skin%20layer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7" y="1752"/>
              <a:ext cx="1445" cy="1926"/>
            </a:xfrm>
            <a:prstGeom prst="rect">
              <a:avLst/>
            </a:prstGeom>
            <a:noFill/>
          </p:spPr>
        </p:pic>
        <p:sp>
          <p:nvSpPr>
            <p:cNvPr id="32780" name="Text Box 12"/>
            <p:cNvSpPr txBox="1">
              <a:spLocks noChangeArrowheads="1"/>
            </p:cNvSpPr>
            <p:nvPr/>
          </p:nvSpPr>
          <p:spPr bwMode="auto">
            <a:xfrm>
              <a:off x="1960" y="3489"/>
              <a:ext cx="2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bőr</a:t>
              </a:r>
            </a:p>
          </p:txBody>
        </p:sp>
      </p:grpSp>
      <p:pic>
        <p:nvPicPr>
          <p:cNvPr id="32784" name="Picture 16" descr="Skinlaye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95963" y="1293813"/>
            <a:ext cx="2663825" cy="2640012"/>
          </a:xfrm>
          <a:noFill/>
          <a:ln/>
        </p:spPr>
      </p:pic>
      <p:pic>
        <p:nvPicPr>
          <p:cNvPr id="32787" name="Picture 19" descr="skin5b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376488" cy="1628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TÖBBRÉTEGŰ EL NEM SZARUSODÓ LAPHÁM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96975"/>
            <a:ext cx="5051425" cy="1871663"/>
          </a:xfrm>
        </p:spPr>
        <p:txBody>
          <a:bodyPr/>
          <a:lstStyle/>
          <a:p>
            <a:pPr>
              <a:buFontTx/>
              <a:buNone/>
            </a:pPr>
            <a:r>
              <a:rPr lang="hu-HU" sz="1400" b="1" dirty="0"/>
              <a:t>mechanikai igénybevételnek kitett helyeken</a:t>
            </a:r>
          </a:p>
          <a:p>
            <a:pPr>
              <a:buFontTx/>
              <a:buNone/>
            </a:pPr>
            <a:r>
              <a:rPr lang="hu-HU" sz="1400" b="1" dirty="0"/>
              <a:t>szaru hiányzik</a:t>
            </a:r>
          </a:p>
          <a:p>
            <a:pPr>
              <a:buFontTx/>
              <a:buNone/>
            </a:pPr>
            <a:r>
              <a:rPr lang="hu-HU" sz="1400" b="1" dirty="0"/>
              <a:t>testnedvek tartják nedvesen ezeket a területeket</a:t>
            </a:r>
          </a:p>
          <a:p>
            <a:pPr>
              <a:buFontTx/>
              <a:buNone/>
            </a:pPr>
            <a:r>
              <a:rPr lang="hu-HU" sz="1400" b="1" dirty="0"/>
              <a:t>szájüreg, nyelőcső, hüvely, végbélnyílás, </a:t>
            </a:r>
            <a:r>
              <a:rPr lang="hu-HU" sz="1400" b="1" dirty="0" smtClean="0"/>
              <a:t>szaruhártya</a:t>
            </a:r>
          </a:p>
          <a:p>
            <a:r>
              <a:rPr lang="hu-HU" sz="1400" b="1" dirty="0" err="1" smtClean="0"/>
              <a:t>Stratum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basale</a:t>
            </a:r>
            <a:r>
              <a:rPr lang="hu-HU" sz="1400" b="1" dirty="0" smtClean="0"/>
              <a:t> (</a:t>
            </a:r>
            <a:r>
              <a:rPr lang="hu-HU" sz="1400" b="1" dirty="0" err="1" smtClean="0"/>
              <a:t>germinativum</a:t>
            </a:r>
            <a:r>
              <a:rPr lang="hu-HU" sz="1400" b="1" dirty="0" smtClean="0"/>
              <a:t>)</a:t>
            </a:r>
            <a:endParaRPr lang="hu-HU" sz="1400" b="1" dirty="0"/>
          </a:p>
          <a:p>
            <a:r>
              <a:rPr lang="hu-HU" sz="1400" b="1" dirty="0" err="1"/>
              <a:t>Stratum</a:t>
            </a:r>
            <a:r>
              <a:rPr lang="hu-HU" sz="1400" b="1" dirty="0"/>
              <a:t> </a:t>
            </a:r>
            <a:r>
              <a:rPr lang="hu-HU" sz="1400" b="1" dirty="0" err="1" smtClean="0"/>
              <a:t>polygonale</a:t>
            </a:r>
            <a:r>
              <a:rPr lang="hu-HU" sz="1400" b="1" dirty="0" smtClean="0"/>
              <a:t> (</a:t>
            </a:r>
            <a:r>
              <a:rPr lang="hu-HU" sz="1400" b="1" dirty="0" err="1" smtClean="0"/>
              <a:t>spinosum</a:t>
            </a:r>
            <a:r>
              <a:rPr lang="hu-HU" sz="1400" b="1" dirty="0" smtClean="0"/>
              <a:t>)</a:t>
            </a:r>
            <a:endParaRPr lang="hu-HU" sz="1400" b="1" dirty="0"/>
          </a:p>
          <a:p>
            <a:r>
              <a:rPr lang="hu-HU" sz="1400" b="1" dirty="0" err="1"/>
              <a:t>Stratum</a:t>
            </a:r>
            <a:r>
              <a:rPr lang="hu-HU" sz="1400" b="1" dirty="0"/>
              <a:t> </a:t>
            </a:r>
            <a:r>
              <a:rPr lang="hu-HU" sz="1400" b="1" dirty="0" err="1"/>
              <a:t>planocellulare</a:t>
            </a:r>
            <a:endParaRPr lang="hu-HU" sz="1400" b="1" dirty="0"/>
          </a:p>
          <a:p>
            <a:pPr>
              <a:buFontTx/>
              <a:buNone/>
            </a:pPr>
            <a:endParaRPr lang="hu-HU" sz="1400" b="1" dirty="0"/>
          </a:p>
        </p:txBody>
      </p:sp>
      <p:grpSp>
        <p:nvGrpSpPr>
          <p:cNvPr id="37904" name="Group 16"/>
          <p:cNvGrpSpPr>
            <a:grpSpLocks/>
          </p:cNvGrpSpPr>
          <p:nvPr/>
        </p:nvGrpSpPr>
        <p:grpSpPr bwMode="auto">
          <a:xfrm>
            <a:off x="611188" y="3652838"/>
            <a:ext cx="3290887" cy="2152650"/>
            <a:chOff x="2925" y="1752"/>
            <a:chExt cx="2547" cy="1315"/>
          </a:xfrm>
        </p:grpSpPr>
        <p:pic>
          <p:nvPicPr>
            <p:cNvPr id="37901" name="Picture 13" descr="P510178-Oesophagus_wall,_light_micrograph-SP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752"/>
              <a:ext cx="2544" cy="131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7903" name="Text Box 15"/>
            <p:cNvSpPr txBox="1">
              <a:spLocks noChangeArrowheads="1"/>
            </p:cNvSpPr>
            <p:nvPr/>
          </p:nvSpPr>
          <p:spPr bwMode="auto">
            <a:xfrm>
              <a:off x="2925" y="2886"/>
              <a:ext cx="654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nyelőcső</a:t>
              </a:r>
            </a:p>
          </p:txBody>
        </p:sp>
      </p:grpSp>
      <p:grpSp>
        <p:nvGrpSpPr>
          <p:cNvPr id="37916" name="Group 28"/>
          <p:cNvGrpSpPr>
            <a:grpSpLocks/>
          </p:cNvGrpSpPr>
          <p:nvPr/>
        </p:nvGrpSpPr>
        <p:grpSpPr bwMode="auto">
          <a:xfrm>
            <a:off x="4140200" y="1916113"/>
            <a:ext cx="4535488" cy="1801812"/>
            <a:chOff x="2699" y="799"/>
            <a:chExt cx="2857" cy="1135"/>
          </a:xfrm>
        </p:grpSpPr>
        <p:pic>
          <p:nvPicPr>
            <p:cNvPr id="37906" name="Picture 18" descr="anat-007-m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" y="799"/>
              <a:ext cx="1688" cy="1135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37915" name="Group 27"/>
            <p:cNvGrpSpPr>
              <a:grpSpLocks/>
            </p:cNvGrpSpPr>
            <p:nvPr/>
          </p:nvGrpSpPr>
          <p:grpSpPr bwMode="auto">
            <a:xfrm>
              <a:off x="2699" y="1071"/>
              <a:ext cx="1169" cy="808"/>
              <a:chOff x="2699" y="1071"/>
              <a:chExt cx="1169" cy="808"/>
            </a:xfrm>
          </p:grpSpPr>
          <p:sp>
            <p:nvSpPr>
              <p:cNvPr id="37908" name="Line 20"/>
              <p:cNvSpPr>
                <a:spLocks noChangeShapeType="1"/>
              </p:cNvSpPr>
              <p:nvPr/>
            </p:nvSpPr>
            <p:spPr bwMode="auto">
              <a:xfrm>
                <a:off x="3592" y="1792"/>
                <a:ext cx="2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909" name="Text Box 21"/>
              <p:cNvSpPr txBox="1">
                <a:spLocks noChangeArrowheads="1"/>
              </p:cNvSpPr>
              <p:nvPr/>
            </p:nvSpPr>
            <p:spPr bwMode="auto">
              <a:xfrm>
                <a:off x="2789" y="1706"/>
                <a:ext cx="80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Stratum basale</a:t>
                </a:r>
              </a:p>
            </p:txBody>
          </p:sp>
          <p:sp>
            <p:nvSpPr>
              <p:cNvPr id="37910" name="Line 22"/>
              <p:cNvSpPr>
                <a:spLocks noChangeShapeType="1"/>
              </p:cNvSpPr>
              <p:nvPr/>
            </p:nvSpPr>
            <p:spPr bwMode="auto">
              <a:xfrm>
                <a:off x="3833" y="1279"/>
                <a:ext cx="0" cy="3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911" name="Text Box 23"/>
              <p:cNvSpPr txBox="1">
                <a:spLocks noChangeArrowheads="1"/>
              </p:cNvSpPr>
              <p:nvPr/>
            </p:nvSpPr>
            <p:spPr bwMode="auto">
              <a:xfrm>
                <a:off x="2835" y="1409"/>
                <a:ext cx="101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Stratum polygonale</a:t>
                </a:r>
              </a:p>
            </p:txBody>
          </p:sp>
          <p:sp>
            <p:nvSpPr>
              <p:cNvPr id="37912" name="Line 24"/>
              <p:cNvSpPr>
                <a:spLocks noChangeShapeType="1"/>
              </p:cNvSpPr>
              <p:nvPr/>
            </p:nvSpPr>
            <p:spPr bwMode="auto">
              <a:xfrm>
                <a:off x="3833" y="1121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7913" name="Text Box 25"/>
              <p:cNvSpPr txBox="1">
                <a:spLocks noChangeArrowheads="1"/>
              </p:cNvSpPr>
              <p:nvPr/>
            </p:nvSpPr>
            <p:spPr bwMode="auto">
              <a:xfrm>
                <a:off x="2699" y="1071"/>
                <a:ext cx="115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Stratum planocellulare</a:t>
                </a:r>
              </a:p>
            </p:txBody>
          </p:sp>
        </p:grpSp>
      </p:grpSp>
      <p:pic>
        <p:nvPicPr>
          <p:cNvPr id="37918" name="Picture 30" descr="anat-007-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0" y="4221163"/>
            <a:ext cx="3017838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TÖBBRÉTEGŰ KÖBHÁM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1400" b="1"/>
              <a:t>bazális és a felszíni rétegben köbsejtek</a:t>
            </a:r>
          </a:p>
          <a:p>
            <a:pPr>
              <a:buFontTx/>
              <a:buNone/>
            </a:pPr>
            <a:r>
              <a:rPr lang="hu-HU" sz="1400" b="1"/>
              <a:t>verejtékmirigy kivezetőcsövek</a:t>
            </a:r>
          </a:p>
        </p:txBody>
      </p: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3563938" y="2746375"/>
            <a:ext cx="4321175" cy="2633663"/>
            <a:chOff x="2245" y="1730"/>
            <a:chExt cx="2722" cy="1659"/>
          </a:xfrm>
        </p:grpSpPr>
        <p:pic>
          <p:nvPicPr>
            <p:cNvPr id="44037" name="Picture 5" descr="2971812780100531129wBTUlz_ph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" y="1730"/>
              <a:ext cx="2544" cy="165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2414" y="3216"/>
              <a:ext cx="8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Merocrin mirigy</a:t>
              </a:r>
            </a:p>
          </p:txBody>
        </p:sp>
        <p:sp>
          <p:nvSpPr>
            <p:cNvPr id="44040" name="Line 8"/>
            <p:cNvSpPr>
              <a:spLocks noChangeShapeType="1"/>
            </p:cNvSpPr>
            <p:nvPr/>
          </p:nvSpPr>
          <p:spPr bwMode="auto">
            <a:xfrm flipV="1">
              <a:off x="2880" y="2478"/>
              <a:ext cx="318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 flipV="1">
              <a:off x="2880" y="2614"/>
              <a:ext cx="454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4042" name="Text Box 10"/>
            <p:cNvSpPr txBox="1">
              <a:spLocks noChangeArrowheads="1"/>
            </p:cNvSpPr>
            <p:nvPr/>
          </p:nvSpPr>
          <p:spPr bwMode="auto">
            <a:xfrm>
              <a:off x="2245" y="2614"/>
              <a:ext cx="65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kivezetőcső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emmelweiskiado.hu/images/termekek/2/1459/semmelweis_kiado_1537171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524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79912" y="404664"/>
            <a:ext cx="5040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Anatómiai, Szövet- és Fejlődéstani Intézet</a:t>
            </a:r>
          </a:p>
          <a:p>
            <a:r>
              <a:rPr lang="hu-HU" dirty="0" smtClean="0"/>
              <a:t>intézetvezető: Dr. Szél Ágoston</a:t>
            </a:r>
          </a:p>
          <a:p>
            <a:endParaRPr lang="hu-HU" dirty="0"/>
          </a:p>
          <a:p>
            <a:r>
              <a:rPr lang="hu-HU" dirty="0" smtClean="0"/>
              <a:t>Anatómia, </a:t>
            </a:r>
            <a:r>
              <a:rPr lang="hu-HU" dirty="0" err="1" smtClean="0"/>
              <a:t>GYTK</a:t>
            </a:r>
            <a:r>
              <a:rPr lang="hu-HU" dirty="0" smtClean="0"/>
              <a:t> hallgatók számára</a:t>
            </a:r>
          </a:p>
          <a:p>
            <a:endParaRPr lang="hu-HU" dirty="0"/>
          </a:p>
          <a:p>
            <a:r>
              <a:rPr lang="hu-HU" dirty="0" smtClean="0"/>
              <a:t>tantárgyi előadó: </a:t>
            </a:r>
          </a:p>
          <a:p>
            <a:r>
              <a:rPr lang="hu-HU" b="1" dirty="0" smtClean="0"/>
              <a:t>Dr. Csáki Ágnes egyetemi docens</a:t>
            </a:r>
          </a:p>
          <a:p>
            <a:endParaRPr lang="hu-HU" dirty="0"/>
          </a:p>
          <a:p>
            <a:r>
              <a:rPr lang="hu-HU" dirty="0" smtClean="0"/>
              <a:t>tanulmányi felelős:</a:t>
            </a:r>
          </a:p>
          <a:p>
            <a:r>
              <a:rPr lang="hu-HU" b="1" dirty="0" smtClean="0"/>
              <a:t>Dr. Kocsis Katalin egyetemi adjunktus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intézeti honlap:</a:t>
            </a:r>
          </a:p>
          <a:p>
            <a:r>
              <a:rPr lang="hu-HU" b="1" dirty="0"/>
              <a:t>http://</a:t>
            </a:r>
            <a:r>
              <a:rPr lang="hu-HU" b="1" dirty="0" err="1"/>
              <a:t>semmelweis.hu</a:t>
            </a:r>
            <a:r>
              <a:rPr lang="hu-HU" b="1" dirty="0"/>
              <a:t>/</a:t>
            </a:r>
            <a:r>
              <a:rPr lang="hu-HU" b="1" dirty="0" err="1"/>
              <a:t>anatomia</a:t>
            </a:r>
            <a:r>
              <a:rPr lang="hu-HU" b="1" dirty="0" smtClean="0"/>
              <a:t>/</a:t>
            </a:r>
          </a:p>
          <a:p>
            <a:endParaRPr lang="hu-HU" dirty="0" smtClean="0"/>
          </a:p>
          <a:p>
            <a:r>
              <a:rPr lang="hu-HU" dirty="0" smtClean="0"/>
              <a:t>login </a:t>
            </a:r>
            <a:r>
              <a:rPr lang="hu-HU" dirty="0" err="1" smtClean="0"/>
              <a:t>name</a:t>
            </a:r>
            <a:r>
              <a:rPr lang="hu-HU" dirty="0" smtClean="0"/>
              <a:t>: </a:t>
            </a:r>
            <a:r>
              <a:rPr lang="hu-HU" b="1" dirty="0" err="1" smtClean="0"/>
              <a:t>educatio</a:t>
            </a:r>
            <a:endParaRPr lang="hu-HU" b="1" dirty="0" smtClean="0"/>
          </a:p>
          <a:p>
            <a:r>
              <a:rPr lang="hu-HU" dirty="0" err="1" smtClean="0"/>
              <a:t>password</a:t>
            </a:r>
            <a:r>
              <a:rPr lang="hu-HU" dirty="0" smtClean="0"/>
              <a:t>: </a:t>
            </a:r>
            <a:r>
              <a:rPr lang="hu-HU" b="1" dirty="0" err="1" smtClean="0"/>
              <a:t>Semmelweis1769</a:t>
            </a:r>
            <a:endParaRPr lang="hu-HU" b="1" dirty="0" smtClean="0"/>
          </a:p>
          <a:p>
            <a:endParaRPr lang="hu-HU" dirty="0"/>
          </a:p>
          <a:p>
            <a:r>
              <a:rPr lang="hu-HU" dirty="0" err="1" smtClean="0"/>
              <a:t>e-learning</a:t>
            </a:r>
            <a:r>
              <a:rPr lang="hu-HU" dirty="0" smtClean="0"/>
              <a:t>, </a:t>
            </a:r>
            <a:r>
              <a:rPr lang="hu-HU" dirty="0" err="1" smtClean="0"/>
              <a:t>SeKA</a:t>
            </a:r>
            <a:r>
              <a:rPr lang="hu-HU" dirty="0" smtClean="0"/>
              <a:t> kód a demonstrációhoz és a vizsgához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77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TÖBBRÉTEGŰ HENGERHÁM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139136" cy="9652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/>
              <a:t>a </a:t>
            </a:r>
            <a:r>
              <a:rPr lang="hu-HU" sz="1400" b="1" dirty="0" err="1"/>
              <a:t>bazális</a:t>
            </a:r>
            <a:r>
              <a:rPr lang="hu-HU" sz="1400" b="1" dirty="0"/>
              <a:t> és a felszíni rétegben hengerhámsejtek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 err="1"/>
              <a:t>exokrin</a:t>
            </a:r>
            <a:r>
              <a:rPr lang="hu-HU" sz="1400" b="1" dirty="0"/>
              <a:t> mirigyek nagy </a:t>
            </a:r>
            <a:r>
              <a:rPr lang="hu-HU" sz="1400" b="1" dirty="0" err="1"/>
              <a:t>kivezetőcsöve</a:t>
            </a:r>
            <a:r>
              <a:rPr lang="hu-HU" sz="1400" b="1" dirty="0"/>
              <a:t>, kötőhártya </a:t>
            </a:r>
            <a:r>
              <a:rPr lang="hu-HU" sz="1400" b="1" dirty="0" smtClean="0"/>
              <a:t>áthajlása, férfi húgycső</a:t>
            </a:r>
            <a:endParaRPr lang="hu-HU" sz="1400" b="1" dirty="0"/>
          </a:p>
        </p:txBody>
      </p:sp>
      <p:pic>
        <p:nvPicPr>
          <p:cNvPr id="40965" name="Picture 5" descr="anat-007-u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3043238"/>
            <a:ext cx="3395662" cy="2693987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/>
              <a:t>UROTHELIUM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többrétegű köbhámnak felel meg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vesemedence felszínén, vesevezeték üreg felé tekintő részén,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húgyhólyag belső felszínén, a húgycső kezdeti szakaszában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körte és  esernyő alakú sejtek több rétegben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ozmotikus nyomást képesek elviselni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400" b="1"/>
          </a:p>
        </p:txBody>
      </p:sp>
      <p:pic>
        <p:nvPicPr>
          <p:cNvPr id="43015" name="Picture 7" descr="anat-007-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3573463"/>
            <a:ext cx="3313113" cy="2808287"/>
          </a:xfrm>
          <a:prstGeom prst="rect">
            <a:avLst/>
          </a:prstGeom>
          <a:noFill/>
        </p:spPr>
      </p:pic>
      <p:grpSp>
        <p:nvGrpSpPr>
          <p:cNvPr id="43024" name="Group 16"/>
          <p:cNvGrpSpPr>
            <a:grpSpLocks/>
          </p:cNvGrpSpPr>
          <p:nvPr/>
        </p:nvGrpSpPr>
        <p:grpSpPr bwMode="auto">
          <a:xfrm>
            <a:off x="4284663" y="2578100"/>
            <a:ext cx="4613275" cy="2862263"/>
            <a:chOff x="2699" y="1624"/>
            <a:chExt cx="2906" cy="1803"/>
          </a:xfrm>
        </p:grpSpPr>
        <p:pic>
          <p:nvPicPr>
            <p:cNvPr id="43013" name="Picture 5" descr="anat-007-t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6" y="1979"/>
              <a:ext cx="1999" cy="1448"/>
            </a:xfrm>
            <a:prstGeom prst="rect">
              <a:avLst/>
            </a:prstGeom>
            <a:noFill/>
          </p:spPr>
        </p:pic>
        <p:sp>
          <p:nvSpPr>
            <p:cNvPr id="43016" name="Line 8"/>
            <p:cNvSpPr>
              <a:spLocks noChangeShapeType="1"/>
            </p:cNvSpPr>
            <p:nvPr/>
          </p:nvSpPr>
          <p:spPr bwMode="auto">
            <a:xfrm>
              <a:off x="3424" y="3203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3017" name="Text Box 9"/>
            <p:cNvSpPr txBox="1">
              <a:spLocks noChangeArrowheads="1"/>
            </p:cNvSpPr>
            <p:nvPr/>
          </p:nvSpPr>
          <p:spPr bwMode="auto">
            <a:xfrm>
              <a:off x="2699" y="3076"/>
              <a:ext cx="7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Bazális réteg</a:t>
              </a:r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>
              <a:off x="3651" y="2387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3020" name="Text Box 12"/>
            <p:cNvSpPr txBox="1">
              <a:spLocks noChangeArrowheads="1"/>
            </p:cNvSpPr>
            <p:nvPr/>
          </p:nvSpPr>
          <p:spPr bwMode="auto">
            <a:xfrm>
              <a:off x="2744" y="2627"/>
              <a:ext cx="9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Körte alakú sejtek</a:t>
              </a:r>
            </a:p>
            <a:p>
              <a:r>
                <a:rPr lang="hu-HU" sz="1200" b="1"/>
                <a:t>        rétege</a:t>
              </a:r>
            </a:p>
          </p:txBody>
        </p:sp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 flipH="1">
              <a:off x="4332" y="1797"/>
              <a:ext cx="22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>
              <a:off x="4558" y="1797"/>
              <a:ext cx="454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3023" name="Text Box 15"/>
            <p:cNvSpPr txBox="1">
              <a:spLocks noChangeArrowheads="1"/>
            </p:cNvSpPr>
            <p:nvPr/>
          </p:nvSpPr>
          <p:spPr bwMode="auto">
            <a:xfrm>
              <a:off x="4195" y="1624"/>
              <a:ext cx="7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Esernyő sejtek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MIRIGYHÁMOK OSZTÁLYOZÁSA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12875"/>
            <a:ext cx="8712968" cy="4525963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smtClean="0"/>
              <a:t>Endokrin mirigyek - nincs </a:t>
            </a:r>
            <a:r>
              <a:rPr lang="hu-HU" sz="1600" b="1" dirty="0" err="1" smtClean="0"/>
              <a:t>kivezetőcső</a:t>
            </a:r>
            <a:r>
              <a:rPr lang="hu-HU" sz="1600" b="1" dirty="0" smtClean="0"/>
              <a:t>, a vérbe ürítik a termelt hormont, külön fejezet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 smtClean="0"/>
              <a:t>Exokrin</a:t>
            </a:r>
            <a:r>
              <a:rPr lang="hu-HU" sz="1600" b="1" dirty="0" smtClean="0"/>
              <a:t> mirigyek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 smtClean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smtClean="0"/>
              <a:t>szekréciós </a:t>
            </a:r>
            <a:r>
              <a:rPr lang="hu-HU" sz="1600" b="1" dirty="0"/>
              <a:t>tevékenységre specializálódott sejtek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1. EGYSEJTŰ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Egyedi mirigyhámsejtek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2. TÖBBSEJTŰ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Mirigyhámsejtek </a:t>
            </a:r>
            <a:r>
              <a:rPr lang="hu-HU" sz="1600" b="1" dirty="0" smtClean="0"/>
              <a:t>kisebb-nagyobb csoportokat, szerveket </a:t>
            </a:r>
            <a:r>
              <a:rPr lang="hu-HU" sz="1600" b="1" dirty="0"/>
              <a:t>képeznek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Char char="-"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>
              <a:lnSpc>
                <a:spcPct val="90000"/>
              </a:lnSpc>
              <a:buFontTx/>
              <a:buNone/>
            </a:pPr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EGYSEJTŰ MIRIGYEK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354888" cy="2476500"/>
          </a:xfrm>
        </p:spPr>
        <p:txBody>
          <a:bodyPr/>
          <a:lstStyle/>
          <a:p>
            <a:pPr algn="just">
              <a:buFontTx/>
              <a:buNone/>
            </a:pPr>
            <a:r>
              <a:rPr lang="hu-HU" sz="1800" b="1"/>
              <a:t>KEHELYSEJTEK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felszíni hámsejtek között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kehelyre emlékeztető formájú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mucint (hidrofil glikoprotein) termel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a megtermelt sűrű váladék a sejt apikális részében található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a sejtmag a „kehely” alsó részében helyezkedik el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a légutak és a bélrendszer hámjában </a:t>
            </a:r>
          </a:p>
          <a:p>
            <a:pPr algn="just">
              <a:buFontTx/>
              <a:buNone/>
            </a:pPr>
            <a:endParaRPr lang="hu-HU" sz="1400" b="1"/>
          </a:p>
        </p:txBody>
      </p:sp>
      <p:grpSp>
        <p:nvGrpSpPr>
          <p:cNvPr id="49156" name="Group 14"/>
          <p:cNvGrpSpPr>
            <a:grpSpLocks/>
          </p:cNvGrpSpPr>
          <p:nvPr/>
        </p:nvGrpSpPr>
        <p:grpSpPr bwMode="auto">
          <a:xfrm>
            <a:off x="6011863" y="3933825"/>
            <a:ext cx="2193925" cy="2524125"/>
            <a:chOff x="3969" y="2568"/>
            <a:chExt cx="1200" cy="1500"/>
          </a:xfrm>
        </p:grpSpPr>
        <p:pic>
          <p:nvPicPr>
            <p:cNvPr id="49157" name="Picture 11" descr="goblet_h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69" y="2568"/>
              <a:ext cx="1200" cy="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12"/>
            <p:cNvSpPr txBox="1">
              <a:spLocks noChangeArrowheads="1"/>
            </p:cNvSpPr>
            <p:nvPr/>
          </p:nvSpPr>
          <p:spPr bwMode="auto">
            <a:xfrm>
              <a:off x="3969" y="3892"/>
              <a:ext cx="50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/>
                <a:t>kehelysejt</a:t>
              </a:r>
            </a:p>
          </p:txBody>
        </p:sp>
        <p:sp>
          <p:nvSpPr>
            <p:cNvPr id="49159" name="Line 13"/>
            <p:cNvSpPr>
              <a:spLocks noChangeShapeType="1"/>
            </p:cNvSpPr>
            <p:nvPr/>
          </p:nvSpPr>
          <p:spPr bwMode="auto">
            <a:xfrm flipV="1">
              <a:off x="4286" y="3022"/>
              <a:ext cx="182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9166" name="Group 14"/>
          <p:cNvGrpSpPr>
            <a:grpSpLocks/>
          </p:cNvGrpSpPr>
          <p:nvPr/>
        </p:nvGrpSpPr>
        <p:grpSpPr bwMode="auto">
          <a:xfrm>
            <a:off x="971550" y="4149725"/>
            <a:ext cx="3240088" cy="2124075"/>
            <a:chOff x="612" y="2614"/>
            <a:chExt cx="2041" cy="1338"/>
          </a:xfrm>
        </p:grpSpPr>
        <p:pic>
          <p:nvPicPr>
            <p:cNvPr id="49161" name="Picture 9" descr="2704513350100531129xgxWye_ph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614"/>
              <a:ext cx="2041" cy="133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645" y="3761"/>
              <a:ext cx="114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Kehelysejt, duodenum</a:t>
              </a:r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V="1">
              <a:off x="975" y="3475"/>
              <a:ext cx="45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 flipV="1">
              <a:off x="975" y="3339"/>
              <a:ext cx="726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sz="2400" b="1" dirty="0" smtClean="0"/>
              <a:t>TÖBBSEJTŰ MIRIGYEK </a:t>
            </a:r>
            <a:r>
              <a:rPr lang="hu-HU" sz="2400" b="1" dirty="0"/>
              <a:t>OSZTÁLYOZÁSA</a:t>
            </a:r>
            <a:br>
              <a:rPr lang="hu-HU" sz="2400" b="1" dirty="0"/>
            </a:br>
            <a:r>
              <a:rPr lang="hu-HU" sz="2000" b="1" dirty="0"/>
              <a:t>AZ </a:t>
            </a:r>
            <a:r>
              <a:rPr lang="hu-HU" sz="2000" b="1" dirty="0" err="1"/>
              <a:t>EXOCRIN</a:t>
            </a:r>
            <a:r>
              <a:rPr lang="hu-HU" sz="2000" b="1" dirty="0"/>
              <a:t> MIRIGY ELVÁLASZTÓ DARABJÁNAK ALAKJA SZERINT</a:t>
            </a:r>
            <a:br>
              <a:rPr lang="hu-HU" sz="2000" b="1" dirty="0"/>
            </a:br>
            <a:endParaRPr lang="hu-HU" sz="2000" b="1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hu-HU" sz="1800" b="1"/>
              <a:t>- BOGYÓS (alveolaris)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800" b="1"/>
              <a:t>- CSÖVES (tubulosus)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800" b="1"/>
              <a:t>- TUBULO-ALVEOLARIS </a:t>
            </a:r>
          </a:p>
        </p:txBody>
      </p:sp>
      <p:pic>
        <p:nvPicPr>
          <p:cNvPr id="4813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1916113"/>
            <a:ext cx="3422650" cy="1760537"/>
          </a:xfrm>
          <a:noFill/>
          <a:ln/>
        </p:spPr>
      </p:pic>
      <p:pic>
        <p:nvPicPr>
          <p:cNvPr id="4813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3573463"/>
            <a:ext cx="3816350" cy="1382712"/>
          </a:xfrm>
          <a:noFill/>
          <a:ln/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292600"/>
            <a:ext cx="2979738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hu-HU" sz="2800" b="1" dirty="0" smtClean="0"/>
              <a:t>EGYES </a:t>
            </a:r>
            <a:r>
              <a:rPr lang="hu-HU" sz="2800" b="1" dirty="0" err="1" smtClean="0"/>
              <a:t>MIRIGYVÉGKAMRÁK</a:t>
            </a:r>
            <a:r>
              <a:rPr lang="hu-HU" sz="2800" b="1" dirty="0" smtClean="0"/>
              <a:t> OSZTÁLYOZÁSA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400" b="1" dirty="0"/>
              <a:t>A TERMELT VÁLADÉK KÉMIAI JELLEGE SZERINT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32000"/>
            <a:ext cx="8229600" cy="2260600"/>
          </a:xfrm>
        </p:spPr>
        <p:txBody>
          <a:bodyPr/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hu-HU" sz="2000" b="1"/>
              <a:t>- NYÁKOS (MUCINOSUS)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hu-HU" sz="2000" b="1"/>
              <a:t>- SAVÓS (SEROSUS)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SAVÓS (</a:t>
            </a:r>
            <a:r>
              <a:rPr lang="hu-HU" sz="2800" b="1" dirty="0" err="1"/>
              <a:t>SEROSUS</a:t>
            </a:r>
            <a:r>
              <a:rPr lang="hu-HU" sz="2800" b="1" dirty="0"/>
              <a:t>) </a:t>
            </a:r>
            <a:r>
              <a:rPr lang="hu-HU" sz="2800" b="1" dirty="0" smtClean="0"/>
              <a:t>VÉGKAMRÁK</a:t>
            </a:r>
            <a:endParaRPr lang="hu-HU" sz="2800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843588" cy="2476500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a sejtek enzimekben gazdag váladékot termelnek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mirigy </a:t>
            </a:r>
            <a:r>
              <a:rPr lang="hu-HU" sz="1400" b="1" dirty="0" err="1"/>
              <a:t>lumene</a:t>
            </a:r>
            <a:r>
              <a:rPr lang="hu-HU" sz="1400" b="1" dirty="0"/>
              <a:t> szűk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sejtek </a:t>
            </a:r>
            <a:r>
              <a:rPr lang="hu-HU" sz="1400" b="1" dirty="0" err="1"/>
              <a:t>cytoplazmája</a:t>
            </a:r>
            <a:r>
              <a:rPr lang="hu-HU" sz="1400" b="1" dirty="0"/>
              <a:t> </a:t>
            </a:r>
            <a:r>
              <a:rPr lang="hu-HU" sz="1400" b="1" dirty="0" err="1"/>
              <a:t>bazophilan</a:t>
            </a:r>
            <a:r>
              <a:rPr lang="hu-HU" sz="1400" b="1" dirty="0"/>
              <a:t> festődik a magas durva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 err="1"/>
              <a:t>endoplazmás</a:t>
            </a:r>
            <a:r>
              <a:rPr lang="hu-HU" sz="1400" b="1" dirty="0"/>
              <a:t> </a:t>
            </a:r>
            <a:r>
              <a:rPr lang="hu-HU" sz="1400" b="1" dirty="0" err="1"/>
              <a:t>retikulum</a:t>
            </a:r>
            <a:r>
              <a:rPr lang="hu-HU" sz="1400" b="1" dirty="0"/>
              <a:t> tartalma miatt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fültőmirigy (</a:t>
            </a:r>
            <a:r>
              <a:rPr lang="hu-HU" sz="1400" b="1" dirty="0" err="1"/>
              <a:t>parotis</a:t>
            </a:r>
            <a:r>
              <a:rPr lang="hu-HU" sz="1400" b="1" dirty="0"/>
              <a:t>), </a:t>
            </a:r>
            <a:r>
              <a:rPr lang="hu-HU" sz="1400" b="1" dirty="0" err="1"/>
              <a:t>pancreas</a:t>
            </a:r>
            <a:r>
              <a:rPr lang="hu-HU" sz="1400" b="1" dirty="0"/>
              <a:t> </a:t>
            </a:r>
            <a:r>
              <a:rPr lang="hu-HU" sz="1400" b="1" dirty="0" err="1"/>
              <a:t>exokrin</a:t>
            </a:r>
            <a:r>
              <a:rPr lang="hu-HU" sz="1400" b="1" dirty="0"/>
              <a:t> része</a:t>
            </a:r>
          </a:p>
          <a:p>
            <a:endParaRPr lang="hu-HU" sz="1400" b="1" dirty="0"/>
          </a:p>
        </p:txBody>
      </p:sp>
      <p:pic>
        <p:nvPicPr>
          <p:cNvPr id="56339" name="Picture 19" descr="PANCREASACINI3%20WITH%20LABEL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1196975"/>
            <a:ext cx="2663825" cy="1776413"/>
          </a:xfrm>
          <a:prstGeom prst="rect">
            <a:avLst/>
          </a:prstGeom>
          <a:noFill/>
        </p:spPr>
      </p:pic>
      <p:grpSp>
        <p:nvGrpSpPr>
          <p:cNvPr id="56343" name="Group 23"/>
          <p:cNvGrpSpPr>
            <a:grpSpLocks/>
          </p:cNvGrpSpPr>
          <p:nvPr/>
        </p:nvGrpSpPr>
        <p:grpSpPr bwMode="auto">
          <a:xfrm>
            <a:off x="2843213" y="4005263"/>
            <a:ext cx="2592387" cy="2519362"/>
            <a:chOff x="1701" y="2523"/>
            <a:chExt cx="1633" cy="1587"/>
          </a:xfrm>
        </p:grpSpPr>
        <p:grpSp>
          <p:nvGrpSpPr>
            <p:cNvPr id="56335" name="Group 15"/>
            <p:cNvGrpSpPr>
              <a:grpSpLocks/>
            </p:cNvGrpSpPr>
            <p:nvPr/>
          </p:nvGrpSpPr>
          <p:grpSpPr bwMode="auto">
            <a:xfrm>
              <a:off x="1701" y="2523"/>
              <a:ext cx="1633" cy="1563"/>
              <a:chOff x="2789" y="2432"/>
              <a:chExt cx="1566" cy="1472"/>
            </a:xfrm>
          </p:grpSpPr>
          <p:pic>
            <p:nvPicPr>
              <p:cNvPr id="56330" name="Picture 10" descr="Parotis-Ubersicht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9" y="2432"/>
                <a:ext cx="1566" cy="1472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56332" name="Line 12"/>
              <p:cNvSpPr>
                <a:spLocks noChangeShapeType="1"/>
              </p:cNvSpPr>
              <p:nvPr/>
            </p:nvSpPr>
            <p:spPr bwMode="auto">
              <a:xfrm flipH="1">
                <a:off x="3560" y="3113"/>
                <a:ext cx="227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333" name="Line 13"/>
              <p:cNvSpPr>
                <a:spLocks noChangeShapeType="1"/>
              </p:cNvSpPr>
              <p:nvPr/>
            </p:nvSpPr>
            <p:spPr bwMode="auto">
              <a:xfrm flipH="1">
                <a:off x="3651" y="3113"/>
                <a:ext cx="136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56334" name="Text Box 14"/>
              <p:cNvSpPr txBox="1">
                <a:spLocks noChangeArrowheads="1"/>
              </p:cNvSpPr>
              <p:nvPr/>
            </p:nvSpPr>
            <p:spPr bwMode="auto">
              <a:xfrm>
                <a:off x="3470" y="2976"/>
                <a:ext cx="710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Serosus acini</a:t>
                </a:r>
              </a:p>
            </p:txBody>
          </p:sp>
        </p:grpSp>
        <p:sp>
          <p:nvSpPr>
            <p:cNvPr id="56342" name="Text Box 22"/>
            <p:cNvSpPr txBox="1">
              <a:spLocks noChangeArrowheads="1"/>
            </p:cNvSpPr>
            <p:nvPr/>
          </p:nvSpPr>
          <p:spPr bwMode="auto">
            <a:xfrm>
              <a:off x="1718" y="3937"/>
              <a:ext cx="4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parotis</a:t>
              </a:r>
            </a:p>
          </p:txBody>
        </p:sp>
      </p:grpSp>
      <p:pic>
        <p:nvPicPr>
          <p:cNvPr id="56345" name="Picture 25" descr="image01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3573463"/>
            <a:ext cx="1639887" cy="2185987"/>
          </a:xfrm>
          <a:noFill/>
          <a:ln/>
        </p:spPr>
      </p:pic>
      <p:grpSp>
        <p:nvGrpSpPr>
          <p:cNvPr id="56349" name="Group 29"/>
          <p:cNvGrpSpPr>
            <a:grpSpLocks/>
          </p:cNvGrpSpPr>
          <p:nvPr/>
        </p:nvGrpSpPr>
        <p:grpSpPr bwMode="auto">
          <a:xfrm>
            <a:off x="5940425" y="3644900"/>
            <a:ext cx="2952750" cy="1674813"/>
            <a:chOff x="3742" y="2296"/>
            <a:chExt cx="1860" cy="1055"/>
          </a:xfrm>
        </p:grpSpPr>
        <p:pic>
          <p:nvPicPr>
            <p:cNvPr id="56341" name="Picture 21" descr="103_0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296"/>
              <a:ext cx="1860" cy="1055"/>
            </a:xfrm>
            <a:prstGeom prst="rect">
              <a:avLst/>
            </a:prstGeom>
            <a:noFill/>
          </p:spPr>
        </p:pic>
        <p:sp>
          <p:nvSpPr>
            <p:cNvPr id="56347" name="Text Box 27"/>
            <p:cNvSpPr txBox="1">
              <a:spLocks noChangeArrowheads="1"/>
            </p:cNvSpPr>
            <p:nvPr/>
          </p:nvSpPr>
          <p:spPr bwMode="auto">
            <a:xfrm>
              <a:off x="3742" y="3158"/>
              <a:ext cx="82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Serosus acinus</a:t>
              </a:r>
            </a:p>
          </p:txBody>
        </p:sp>
        <p:sp>
          <p:nvSpPr>
            <p:cNvPr id="56348" name="Line 28"/>
            <p:cNvSpPr>
              <a:spLocks noChangeShapeType="1"/>
            </p:cNvSpPr>
            <p:nvPr/>
          </p:nvSpPr>
          <p:spPr bwMode="auto">
            <a:xfrm flipV="1">
              <a:off x="4105" y="2931"/>
              <a:ext cx="272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NYÁKOS (</a:t>
            </a:r>
            <a:r>
              <a:rPr lang="hu-HU" sz="2800" b="1" dirty="0" err="1"/>
              <a:t>MUCINOSUS</a:t>
            </a:r>
            <a:r>
              <a:rPr lang="hu-HU" sz="2800" b="1" dirty="0"/>
              <a:t>) </a:t>
            </a:r>
            <a:r>
              <a:rPr lang="hu-HU" sz="2800" b="1" dirty="0" err="1" smtClean="0"/>
              <a:t>MIRIGYVÉGKAMRÁK</a:t>
            </a:r>
            <a:r>
              <a:rPr lang="hu-HU" sz="2800" dirty="0" smtClean="0"/>
              <a:t> </a:t>
            </a:r>
            <a:endParaRPr lang="hu-HU" sz="28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283450" cy="2333625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magas szénhidrát tartalmú, tapadós váladékot termelnek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végkamra lumene tág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sűrű váladék miatt a sejtmag lelapított, a mirigysejtek bazális részén látható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cytoplazma világos, habos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mucint speciális festékkel (mucikarmin) vagy PAS-reakcióval tehetjük láthatóvá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nyelv alatti mirigy (glandula sublingualis), állkapocs alatti mirigy (glandula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submandibularis) </a:t>
            </a:r>
            <a:endParaRPr lang="hu-HU" sz="1400" b="1" u="sng"/>
          </a:p>
          <a:p>
            <a:pPr lvl="4" algn="just">
              <a:lnSpc>
                <a:spcPct val="120000"/>
              </a:lnSpc>
            </a:pPr>
            <a:endParaRPr lang="hu-HU" sz="900" b="1"/>
          </a:p>
        </p:txBody>
      </p:sp>
      <p:grpSp>
        <p:nvGrpSpPr>
          <p:cNvPr id="55320" name="Group 24"/>
          <p:cNvGrpSpPr>
            <a:grpSpLocks/>
          </p:cNvGrpSpPr>
          <p:nvPr/>
        </p:nvGrpSpPr>
        <p:grpSpPr bwMode="auto">
          <a:xfrm>
            <a:off x="1049338" y="4076700"/>
            <a:ext cx="2830512" cy="2290763"/>
            <a:chOff x="661" y="2568"/>
            <a:chExt cx="1783" cy="1443"/>
          </a:xfrm>
        </p:grpSpPr>
        <p:pic>
          <p:nvPicPr>
            <p:cNvPr id="55301" name="Picture 5" descr="mham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" y="2568"/>
              <a:ext cx="1783" cy="137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793" y="3838"/>
              <a:ext cx="15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Glandula submandibularis (HE)</a:t>
              </a:r>
            </a:p>
          </p:txBody>
        </p:sp>
        <p:sp>
          <p:nvSpPr>
            <p:cNvPr id="55305" name="Line 9"/>
            <p:cNvSpPr>
              <a:spLocks noChangeShapeType="1"/>
            </p:cNvSpPr>
            <p:nvPr/>
          </p:nvSpPr>
          <p:spPr bwMode="auto">
            <a:xfrm flipH="1">
              <a:off x="1615" y="2914"/>
              <a:ext cx="260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55306" name="Line 10"/>
            <p:cNvSpPr>
              <a:spLocks noChangeShapeType="1"/>
            </p:cNvSpPr>
            <p:nvPr/>
          </p:nvSpPr>
          <p:spPr bwMode="auto">
            <a:xfrm>
              <a:off x="1875" y="2871"/>
              <a:ext cx="4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55307" name="Text Box 11"/>
            <p:cNvSpPr txBox="1">
              <a:spLocks noChangeArrowheads="1"/>
            </p:cNvSpPr>
            <p:nvPr/>
          </p:nvSpPr>
          <p:spPr bwMode="auto">
            <a:xfrm>
              <a:off x="1529" y="2784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Mucinosus acini</a:t>
              </a:r>
            </a:p>
          </p:txBody>
        </p:sp>
      </p:grpSp>
      <p:grpSp>
        <p:nvGrpSpPr>
          <p:cNvPr id="55316" name="Group 20"/>
          <p:cNvGrpSpPr>
            <a:grpSpLocks/>
          </p:cNvGrpSpPr>
          <p:nvPr/>
        </p:nvGrpSpPr>
        <p:grpSpPr bwMode="auto">
          <a:xfrm>
            <a:off x="5062538" y="4149725"/>
            <a:ext cx="3668712" cy="2362200"/>
            <a:chOff x="3189" y="2614"/>
            <a:chExt cx="2311" cy="1488"/>
          </a:xfrm>
        </p:grpSpPr>
        <p:pic>
          <p:nvPicPr>
            <p:cNvPr id="55310" name="Picture 14" descr="mham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614"/>
              <a:ext cx="1195" cy="137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5312" name="Text Box 16"/>
            <p:cNvSpPr txBox="1">
              <a:spLocks noChangeArrowheads="1"/>
            </p:cNvSpPr>
            <p:nvPr/>
          </p:nvSpPr>
          <p:spPr bwMode="auto">
            <a:xfrm>
              <a:off x="3189" y="3929"/>
              <a:ext cx="13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Glandula submandibularis</a:t>
              </a:r>
            </a:p>
          </p:txBody>
        </p:sp>
        <p:sp>
          <p:nvSpPr>
            <p:cNvPr id="55313" name="Line 17"/>
            <p:cNvSpPr>
              <a:spLocks noChangeShapeType="1"/>
            </p:cNvSpPr>
            <p:nvPr/>
          </p:nvSpPr>
          <p:spPr bwMode="auto">
            <a:xfrm flipH="1">
              <a:off x="3969" y="3067"/>
              <a:ext cx="68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55314" name="Line 18"/>
            <p:cNvSpPr>
              <a:spLocks noChangeShapeType="1"/>
            </p:cNvSpPr>
            <p:nvPr/>
          </p:nvSpPr>
          <p:spPr bwMode="auto">
            <a:xfrm flipH="1" flipV="1">
              <a:off x="3515" y="2886"/>
              <a:ext cx="1134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55315" name="Text Box 19"/>
            <p:cNvSpPr txBox="1">
              <a:spLocks noChangeArrowheads="1"/>
            </p:cNvSpPr>
            <p:nvPr/>
          </p:nvSpPr>
          <p:spPr bwMode="auto">
            <a:xfrm>
              <a:off x="4636" y="2990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Mucinosus acini</a:t>
              </a:r>
            </a:p>
          </p:txBody>
        </p:sp>
      </p:grpSp>
      <p:pic>
        <p:nvPicPr>
          <p:cNvPr id="55318" name="Picture 22" descr="Acinar_mucous_gland_400x_PA112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1412875"/>
            <a:ext cx="11430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KEVERT (SEROMUCINOSUS) MIRIGYEK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229600" cy="2089150"/>
          </a:xfrm>
        </p:spPr>
        <p:txBody>
          <a:bodyPr/>
          <a:lstStyle/>
          <a:p>
            <a:pPr>
              <a:buFontTx/>
              <a:buNone/>
            </a:pPr>
            <a:r>
              <a:rPr lang="hu-HU" sz="2000" b="1"/>
              <a:t>GIANUZZI-FÉLE FÉLHOLD: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/>
              <a:t>mucinosus mirigyvégkamra végén egy serosus sapka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/>
              <a:t>mind serosus, mind mucinosus váladékot termel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/>
              <a:t>lysosim – antimikrobális hatás – nyálkahártya védeleme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/>
              <a:t>glandula sublingualis et submandibularis</a:t>
            </a:r>
          </a:p>
          <a:p>
            <a:pPr>
              <a:lnSpc>
                <a:spcPct val="120000"/>
              </a:lnSpc>
              <a:buFontTx/>
              <a:buNone/>
            </a:pPr>
            <a:endParaRPr lang="hu-HU" sz="1400" b="1"/>
          </a:p>
        </p:txBody>
      </p:sp>
      <p:grpSp>
        <p:nvGrpSpPr>
          <p:cNvPr id="63503" name="Group 15"/>
          <p:cNvGrpSpPr>
            <a:grpSpLocks/>
          </p:cNvGrpSpPr>
          <p:nvPr/>
        </p:nvGrpSpPr>
        <p:grpSpPr bwMode="auto">
          <a:xfrm>
            <a:off x="4572000" y="1341438"/>
            <a:ext cx="4056063" cy="2951162"/>
            <a:chOff x="2880" y="845"/>
            <a:chExt cx="2555" cy="1859"/>
          </a:xfrm>
        </p:grpSpPr>
        <p:pic>
          <p:nvPicPr>
            <p:cNvPr id="63495" name="Picture 7" descr="glands003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845"/>
              <a:ext cx="1512" cy="1430"/>
            </a:xfrm>
            <a:prstGeom prst="rect">
              <a:avLst/>
            </a:prstGeom>
            <a:noFill/>
          </p:spPr>
        </p:pic>
        <p:sp>
          <p:nvSpPr>
            <p:cNvPr id="63498" name="Line 10"/>
            <p:cNvSpPr>
              <a:spLocks noChangeShapeType="1"/>
            </p:cNvSpPr>
            <p:nvPr/>
          </p:nvSpPr>
          <p:spPr bwMode="auto">
            <a:xfrm flipV="1">
              <a:off x="3787" y="1706"/>
              <a:ext cx="63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2880" y="1797"/>
              <a:ext cx="9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Mucinosus acinus</a:t>
              </a:r>
            </a:p>
          </p:txBody>
        </p:sp>
        <p:sp>
          <p:nvSpPr>
            <p:cNvPr id="63500" name="Line 12"/>
            <p:cNvSpPr>
              <a:spLocks noChangeShapeType="1"/>
            </p:cNvSpPr>
            <p:nvPr/>
          </p:nvSpPr>
          <p:spPr bwMode="auto">
            <a:xfrm flipV="1">
              <a:off x="4740" y="2069"/>
              <a:ext cx="136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63501" name="Text Box 13"/>
            <p:cNvSpPr txBox="1">
              <a:spLocks noChangeArrowheads="1"/>
            </p:cNvSpPr>
            <p:nvPr/>
          </p:nvSpPr>
          <p:spPr bwMode="auto">
            <a:xfrm>
              <a:off x="4332" y="2531"/>
              <a:ext cx="7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Serosus sapka</a:t>
              </a:r>
            </a:p>
          </p:txBody>
        </p:sp>
        <p:sp>
          <p:nvSpPr>
            <p:cNvPr id="63502" name="Text Box 14"/>
            <p:cNvSpPr txBox="1">
              <a:spLocks noChangeArrowheads="1"/>
            </p:cNvSpPr>
            <p:nvPr/>
          </p:nvSpPr>
          <p:spPr bwMode="auto">
            <a:xfrm>
              <a:off x="3878" y="2123"/>
              <a:ext cx="10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Gianuzzi-féle félhold</a:t>
              </a:r>
            </a:p>
          </p:txBody>
        </p:sp>
      </p:grpSp>
      <p:grpSp>
        <p:nvGrpSpPr>
          <p:cNvPr id="63507" name="Group 19"/>
          <p:cNvGrpSpPr>
            <a:grpSpLocks/>
          </p:cNvGrpSpPr>
          <p:nvPr/>
        </p:nvGrpSpPr>
        <p:grpSpPr bwMode="auto">
          <a:xfrm>
            <a:off x="900113" y="3429000"/>
            <a:ext cx="5649912" cy="3057525"/>
            <a:chOff x="567" y="2160"/>
            <a:chExt cx="3559" cy="1926"/>
          </a:xfrm>
        </p:grpSpPr>
        <p:pic>
          <p:nvPicPr>
            <p:cNvPr id="63493" name="Picture 5" descr="ANd9GcRlPtjibQ6LIMsTQgP41h9cWuGBNpUR4sBKot1s-oGYvzJcjBe50XGJfVu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7" y="2160"/>
              <a:ext cx="1859" cy="1212"/>
            </a:xfrm>
            <a:prstGeom prst="rect">
              <a:avLst/>
            </a:prstGeom>
            <a:noFill/>
          </p:spPr>
        </p:pic>
        <p:pic>
          <p:nvPicPr>
            <p:cNvPr id="63497" name="Picture 9" descr="par45h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9" y="2659"/>
              <a:ext cx="1427" cy="1427"/>
            </a:xfrm>
            <a:prstGeom prst="rect">
              <a:avLst/>
            </a:prstGeom>
            <a:noFill/>
          </p:spPr>
        </p:pic>
        <p:sp>
          <p:nvSpPr>
            <p:cNvPr id="63504" name="Text Box 16"/>
            <p:cNvSpPr txBox="1">
              <a:spLocks noChangeArrowheads="1"/>
            </p:cNvSpPr>
            <p:nvPr/>
          </p:nvSpPr>
          <p:spPr bwMode="auto">
            <a:xfrm>
              <a:off x="1338" y="3612"/>
              <a:ext cx="10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Gianuzzi-féle félhold</a:t>
              </a:r>
            </a:p>
          </p:txBody>
        </p:sp>
        <p:sp>
          <p:nvSpPr>
            <p:cNvPr id="63505" name="Line 17"/>
            <p:cNvSpPr>
              <a:spLocks noChangeShapeType="1"/>
            </p:cNvSpPr>
            <p:nvPr/>
          </p:nvSpPr>
          <p:spPr bwMode="auto">
            <a:xfrm flipH="1" flipV="1">
              <a:off x="1565" y="3203"/>
              <a:ext cx="226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63506" name="Line 18"/>
            <p:cNvSpPr>
              <a:spLocks noChangeShapeType="1"/>
            </p:cNvSpPr>
            <p:nvPr/>
          </p:nvSpPr>
          <p:spPr bwMode="auto">
            <a:xfrm flipV="1">
              <a:off x="1791" y="3430"/>
              <a:ext cx="99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/>
              <a:t>MIRIGYEK </a:t>
            </a:r>
            <a:r>
              <a:rPr lang="hu-HU" sz="2800" b="1" dirty="0"/>
              <a:t>OSZTÁLYOZÁSA A VÁLADÉK</a:t>
            </a:r>
            <a:br>
              <a:rPr lang="hu-HU" sz="2800" b="1" dirty="0"/>
            </a:br>
            <a:r>
              <a:rPr lang="hu-HU" sz="2800" b="1" dirty="0"/>
              <a:t>KIÜRÍTÉSÉNEK MÓDJA SZERINT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55788"/>
            <a:ext cx="8229600" cy="4525962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hu-HU" sz="2000" b="1" dirty="0"/>
              <a:t>- </a:t>
            </a:r>
            <a:r>
              <a:rPr lang="hu-HU" sz="2000" b="1" dirty="0" err="1"/>
              <a:t>MEROKRIN</a:t>
            </a:r>
            <a:endParaRPr lang="hu-HU" sz="2000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hu-HU" sz="2000" b="1" dirty="0"/>
              <a:t>- </a:t>
            </a:r>
            <a:r>
              <a:rPr lang="hu-HU" sz="2000" b="1" dirty="0" err="1"/>
              <a:t>APOKRIN</a:t>
            </a:r>
            <a:endParaRPr lang="hu-HU" sz="2000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hu-HU" sz="2000" b="1" dirty="0"/>
              <a:t>- </a:t>
            </a:r>
            <a:r>
              <a:rPr lang="hu-HU" sz="2000" b="1" dirty="0" err="1"/>
              <a:t>HOLOKRIN</a:t>
            </a:r>
            <a:r>
              <a:rPr lang="hu-HU" sz="20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SZÖVET DEFINÍCIÓJA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A szervezetet felépítő sejtek különféle feladatok megvalósítására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specializálódott, ún. differenciálódott sejtek.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1600" b="1" dirty="0"/>
              <a:t>A szövet azonos alakú és működésű sejtek összessége: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1600" b="1" dirty="0"/>
              <a:t>- sejtekből és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sejtközötti</a:t>
            </a:r>
            <a:r>
              <a:rPr lang="hu-HU" sz="1600" b="1" dirty="0"/>
              <a:t> állományból áll.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z="16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hu-HU" sz="1600" b="1" dirty="0"/>
              <a:t>Sejt – Szövet- Szerv - Szervrendszer - Szervezet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Szervek az alapszövetekből a szerveződés magasabb szintjét képező komplexek.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Szervrendszer több szerv együttese, ami a szervezet számára fontos életfunkciók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kivitelezésben játszik szerepet.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MEROKRIN SZEKRÉCIÓ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994525" cy="1541463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smtClean="0"/>
              <a:t>gyakori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 smtClean="0"/>
              <a:t>- a </a:t>
            </a:r>
            <a:r>
              <a:rPr lang="hu-HU" sz="1400" b="1" dirty="0"/>
              <a:t>termelt váladékot legtöbb esetben membrán veszi körül, majd </a:t>
            </a:r>
            <a:r>
              <a:rPr lang="hu-HU" sz="1400" b="1" dirty="0" err="1"/>
              <a:t>exocytosissal</a:t>
            </a:r>
            <a:r>
              <a:rPr lang="hu-HU" sz="1400" b="1" dirty="0"/>
              <a:t> ürül ki a sejtből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ez az ürítési mód nem jár </a:t>
            </a:r>
            <a:r>
              <a:rPr lang="hu-HU" sz="1400" b="1" dirty="0" err="1"/>
              <a:t>cytoplazma</a:t>
            </a:r>
            <a:r>
              <a:rPr lang="hu-HU" sz="1400" b="1" dirty="0"/>
              <a:t> veszteséggel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hasnyálmirigy, gyomormirigyek, nyálmirigyek, verejtékmirigy</a:t>
            </a:r>
          </a:p>
          <a:p>
            <a:endParaRPr lang="hu-HU" sz="2800" dirty="0"/>
          </a:p>
        </p:txBody>
      </p:sp>
      <p:pic>
        <p:nvPicPr>
          <p:cNvPr id="72709" name="Picture 5" descr="gland_saliva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3663" y="2276475"/>
            <a:ext cx="2052637" cy="2185988"/>
          </a:xfrm>
          <a:noFill/>
          <a:ln/>
        </p:spPr>
      </p:pic>
      <p:pic>
        <p:nvPicPr>
          <p:cNvPr id="72715" name="Picture 11" descr="GB1-os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3573463"/>
            <a:ext cx="4225925" cy="244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/>
              <a:t>APOKRIN</a:t>
            </a:r>
            <a:r>
              <a:rPr lang="hu-HU" sz="2800" b="1" dirty="0"/>
              <a:t> SZEKRÉCIÓ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059488" cy="4525963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endParaRPr lang="hu-HU" sz="1400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hu-HU" sz="1400" b="1" dirty="0" smtClean="0"/>
              <a:t>ritka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hu-HU" sz="1400" b="1" dirty="0" smtClean="0"/>
              <a:t>a </a:t>
            </a:r>
            <a:r>
              <a:rPr lang="hu-HU" sz="1400" b="1" dirty="0"/>
              <a:t>termelt váladék a sejt </a:t>
            </a:r>
            <a:r>
              <a:rPr lang="hu-HU" sz="1400" b="1" dirty="0" err="1"/>
              <a:t>apikális</a:t>
            </a:r>
            <a:r>
              <a:rPr lang="hu-HU" sz="1400" b="1" dirty="0"/>
              <a:t> </a:t>
            </a:r>
            <a:r>
              <a:rPr lang="hu-HU" sz="1400" b="1" dirty="0" err="1"/>
              <a:t>cytoplazmájának</a:t>
            </a:r>
            <a:r>
              <a:rPr lang="hu-HU" sz="1400" b="1" dirty="0"/>
              <a:t> egy kis részével leválik</a:t>
            </a:r>
            <a:endParaRPr lang="hu-HU" sz="1400" b="1" dirty="0" smtClean="0"/>
          </a:p>
          <a:p>
            <a:pPr>
              <a:lnSpc>
                <a:spcPct val="120000"/>
              </a:lnSpc>
              <a:buFontTx/>
              <a:buChar char="-"/>
            </a:pPr>
            <a:r>
              <a:rPr lang="hu-HU" sz="1400" b="1" dirty="0" smtClean="0"/>
              <a:t>a </a:t>
            </a:r>
            <a:r>
              <a:rPr lang="hu-HU" sz="1400" b="1" dirty="0" err="1"/>
              <a:t>laktáló</a:t>
            </a:r>
            <a:r>
              <a:rPr lang="hu-HU" sz="1400" b="1" dirty="0"/>
              <a:t> emlőben a zsírcseppek ily módon kerülnek az anyatejbe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hu-HU" sz="1400" b="1" dirty="0"/>
              <a:t>illatmirigyek</a:t>
            </a:r>
          </a:p>
        </p:txBody>
      </p:sp>
      <p:pic>
        <p:nvPicPr>
          <p:cNvPr id="73733" name="Picture 5" descr="em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04025" y="1196975"/>
            <a:ext cx="1839913" cy="2185988"/>
          </a:xfrm>
          <a:noFill/>
          <a:ln/>
        </p:spPr>
      </p:pic>
      <p:grpSp>
        <p:nvGrpSpPr>
          <p:cNvPr id="73741" name="Group 13"/>
          <p:cNvGrpSpPr>
            <a:grpSpLocks/>
          </p:cNvGrpSpPr>
          <p:nvPr/>
        </p:nvGrpSpPr>
        <p:grpSpPr bwMode="auto">
          <a:xfrm>
            <a:off x="1722437" y="3615730"/>
            <a:ext cx="3529013" cy="2668587"/>
            <a:chOff x="748" y="2024"/>
            <a:chExt cx="2223" cy="1681"/>
          </a:xfrm>
        </p:grpSpPr>
        <p:pic>
          <p:nvPicPr>
            <p:cNvPr id="73736" name="Picture 8" descr="apokrineschweissdr_312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" y="2024"/>
              <a:ext cx="2223" cy="168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3738" name="Text Box 10"/>
            <p:cNvSpPr txBox="1">
              <a:spLocks noChangeArrowheads="1"/>
            </p:cNvSpPr>
            <p:nvPr/>
          </p:nvSpPr>
          <p:spPr bwMode="auto">
            <a:xfrm>
              <a:off x="748" y="3529"/>
              <a:ext cx="9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Apokrin szekréció</a:t>
              </a:r>
            </a:p>
          </p:txBody>
        </p:sp>
        <p:sp>
          <p:nvSpPr>
            <p:cNvPr id="73739" name="Line 11"/>
            <p:cNvSpPr>
              <a:spLocks noChangeShapeType="1"/>
            </p:cNvSpPr>
            <p:nvPr/>
          </p:nvSpPr>
          <p:spPr bwMode="auto">
            <a:xfrm flipV="1">
              <a:off x="1020" y="2478"/>
              <a:ext cx="318" cy="1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73740" name="Line 12"/>
            <p:cNvSpPr>
              <a:spLocks noChangeShapeType="1"/>
            </p:cNvSpPr>
            <p:nvPr/>
          </p:nvSpPr>
          <p:spPr bwMode="auto">
            <a:xfrm flipV="1">
              <a:off x="1020" y="2251"/>
              <a:ext cx="227" cy="1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73742" name="Picture 8" descr="apocr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652963"/>
            <a:ext cx="215265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/>
              <a:t>HOLOKRIN</a:t>
            </a:r>
            <a:r>
              <a:rPr lang="hu-HU" sz="2800" b="1" dirty="0"/>
              <a:t> SZEKRÉCIÓ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986463" cy="4525963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a szekréció során a mirigysejt teljes egészben átalakul váladékká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smtClean="0"/>
              <a:t>csak a </a:t>
            </a:r>
            <a:r>
              <a:rPr lang="hu-HU" sz="1400" b="1" dirty="0"/>
              <a:t>bőrben levő faggyúmirigy</a:t>
            </a:r>
          </a:p>
          <a:p>
            <a:endParaRPr lang="hu-HU" sz="1200" b="1" dirty="0"/>
          </a:p>
        </p:txBody>
      </p:sp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611188" y="2924175"/>
            <a:ext cx="3527425" cy="2400300"/>
            <a:chOff x="431" y="2069"/>
            <a:chExt cx="2271" cy="1587"/>
          </a:xfrm>
        </p:grpSpPr>
        <p:pic>
          <p:nvPicPr>
            <p:cNvPr id="74757" name="Picture 5" descr="IMG001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069"/>
              <a:ext cx="2271" cy="1587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4759" name="Text Box 7"/>
            <p:cNvSpPr txBox="1">
              <a:spLocks noChangeArrowheads="1"/>
            </p:cNvSpPr>
            <p:nvPr/>
          </p:nvSpPr>
          <p:spPr bwMode="auto">
            <a:xfrm>
              <a:off x="1882" y="3475"/>
              <a:ext cx="763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Faggyúmirigy</a:t>
              </a:r>
            </a:p>
          </p:txBody>
        </p:sp>
        <p:sp>
          <p:nvSpPr>
            <p:cNvPr id="74760" name="Line 8"/>
            <p:cNvSpPr>
              <a:spLocks noChangeShapeType="1"/>
            </p:cNvSpPr>
            <p:nvPr/>
          </p:nvSpPr>
          <p:spPr bwMode="auto">
            <a:xfrm flipH="1" flipV="1">
              <a:off x="1882" y="3249"/>
              <a:ext cx="318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4771" name="Group 19"/>
          <p:cNvGrpSpPr>
            <a:grpSpLocks/>
          </p:cNvGrpSpPr>
          <p:nvPr/>
        </p:nvGrpSpPr>
        <p:grpSpPr bwMode="auto">
          <a:xfrm>
            <a:off x="7072313" y="549275"/>
            <a:ext cx="1744662" cy="3995738"/>
            <a:chOff x="4455" y="346"/>
            <a:chExt cx="1099" cy="2517"/>
          </a:xfrm>
        </p:grpSpPr>
        <p:pic>
          <p:nvPicPr>
            <p:cNvPr id="74766" name="Picture 14" descr="dermis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" y="346"/>
              <a:ext cx="907" cy="1814"/>
            </a:xfrm>
            <a:prstGeom prst="rect">
              <a:avLst/>
            </a:prstGeom>
            <a:noFill/>
          </p:spPr>
        </p:pic>
        <p:sp>
          <p:nvSpPr>
            <p:cNvPr id="74768" name="Text Box 16"/>
            <p:cNvSpPr txBox="1">
              <a:spLocks noChangeArrowheads="1"/>
            </p:cNvSpPr>
            <p:nvPr/>
          </p:nvSpPr>
          <p:spPr bwMode="auto">
            <a:xfrm>
              <a:off x="4455" y="2115"/>
              <a:ext cx="1099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1. Szőrszál </a:t>
              </a:r>
            </a:p>
            <a:p>
              <a:r>
                <a:rPr lang="hu-HU" sz="1200" b="1"/>
                <a:t>2. Faggyúmirigy </a:t>
              </a:r>
            </a:p>
            <a:p>
              <a:r>
                <a:rPr lang="hu-HU" sz="1200" b="1"/>
                <a:t>3. Bulbus </a:t>
              </a:r>
            </a:p>
            <a:p>
              <a:r>
                <a:rPr lang="hu-HU" sz="1200" b="1"/>
                <a:t>4. Kötőszöveti papilla</a:t>
              </a:r>
            </a:p>
            <a:p>
              <a:r>
                <a:rPr lang="hu-HU" sz="1200" b="1"/>
                <a:t>5. Verejtékmirigy</a:t>
              </a:r>
            </a:p>
            <a:p>
              <a:endParaRPr lang="hu-HU" sz="1200" b="1"/>
            </a:p>
          </p:txBody>
        </p:sp>
      </p:grpSp>
      <p:pic>
        <p:nvPicPr>
          <p:cNvPr id="74769" name="Picture 5" descr="holocri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56100" y="4437063"/>
            <a:ext cx="3008313" cy="21875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ÉRZÉKHÁM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484313"/>
            <a:ext cx="7427913" cy="4525962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érzékszervekben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külvilág egyes ingereinek felvételére specializálódtak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érzékhámsejtek a támasztósejtek közé ékelődnek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sejtjei szoros kapcsolatban vannak idegrostokkal és –végződésekkel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szaglóhám, halló-egyensúlyozó szerv szőrsejtjei, ízlelőbimbók a nyelvben</a:t>
            </a:r>
          </a:p>
        </p:txBody>
      </p:sp>
      <p:pic>
        <p:nvPicPr>
          <p:cNvPr id="81925" name="Picture 5" descr="ful15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3644900"/>
            <a:ext cx="1563687" cy="2185988"/>
          </a:xfrm>
          <a:noFill/>
          <a:ln/>
        </p:spPr>
      </p:pic>
      <p:grpSp>
        <p:nvGrpSpPr>
          <p:cNvPr id="81932" name="Group 12"/>
          <p:cNvGrpSpPr>
            <a:grpSpLocks/>
          </p:cNvGrpSpPr>
          <p:nvPr/>
        </p:nvGrpSpPr>
        <p:grpSpPr bwMode="auto">
          <a:xfrm>
            <a:off x="6804025" y="881063"/>
            <a:ext cx="1943100" cy="2187575"/>
            <a:chOff x="2064" y="2750"/>
            <a:chExt cx="1224" cy="1378"/>
          </a:xfrm>
        </p:grpSpPr>
        <p:pic>
          <p:nvPicPr>
            <p:cNvPr id="81928" name="Picture 8" descr="nervus-olfactoriu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750"/>
              <a:ext cx="1211" cy="137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1930" name="Text Box 10"/>
            <p:cNvSpPr txBox="1">
              <a:spLocks noChangeArrowheads="1"/>
            </p:cNvSpPr>
            <p:nvPr/>
          </p:nvSpPr>
          <p:spPr bwMode="auto">
            <a:xfrm>
              <a:off x="2580" y="2750"/>
              <a:ext cx="7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szaglórostok</a:t>
              </a:r>
            </a:p>
          </p:txBody>
        </p:sp>
        <p:sp>
          <p:nvSpPr>
            <p:cNvPr id="81931" name="Line 11"/>
            <p:cNvSpPr>
              <a:spLocks noChangeShapeType="1"/>
            </p:cNvSpPr>
            <p:nvPr/>
          </p:nvSpPr>
          <p:spPr bwMode="auto">
            <a:xfrm flipH="1">
              <a:off x="2608" y="2886"/>
              <a:ext cx="272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1936" name="Group 16"/>
          <p:cNvGrpSpPr>
            <a:grpSpLocks/>
          </p:cNvGrpSpPr>
          <p:nvPr/>
        </p:nvGrpSpPr>
        <p:grpSpPr bwMode="auto">
          <a:xfrm>
            <a:off x="2195513" y="3573463"/>
            <a:ext cx="1039812" cy="2435225"/>
            <a:chOff x="3152" y="2523"/>
            <a:chExt cx="655" cy="1534"/>
          </a:xfrm>
        </p:grpSpPr>
        <p:pic>
          <p:nvPicPr>
            <p:cNvPr id="81934" name="Picture 14" descr="1126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2" y="2523"/>
              <a:ext cx="655" cy="1364"/>
            </a:xfrm>
            <a:prstGeom prst="rect">
              <a:avLst/>
            </a:prstGeom>
            <a:noFill/>
          </p:spPr>
        </p:pic>
        <p:sp>
          <p:nvSpPr>
            <p:cNvPr id="81935" name="Text Box 15"/>
            <p:cNvSpPr txBox="1">
              <a:spLocks noChangeArrowheads="1"/>
            </p:cNvSpPr>
            <p:nvPr/>
          </p:nvSpPr>
          <p:spPr bwMode="auto">
            <a:xfrm>
              <a:off x="3152" y="3884"/>
              <a:ext cx="5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szőrsejtek</a:t>
              </a: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877050" y="3716338"/>
            <a:ext cx="1762125" cy="2074862"/>
            <a:chOff x="4150" y="2659"/>
            <a:chExt cx="1110" cy="1307"/>
          </a:xfrm>
        </p:grpSpPr>
        <p:pic>
          <p:nvPicPr>
            <p:cNvPr id="81938" name="Picture 18" descr="%D0%A0%D0%B8%D1%81%D1%83%D0%BD%D0%BE%D0%BA18-185x18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50" y="2659"/>
              <a:ext cx="1110" cy="1110"/>
            </a:xfrm>
            <a:prstGeom prst="rect">
              <a:avLst/>
            </a:prstGeom>
            <a:noFill/>
          </p:spPr>
        </p:pic>
        <p:sp>
          <p:nvSpPr>
            <p:cNvPr id="81939" name="Text Box 19"/>
            <p:cNvSpPr txBox="1">
              <a:spLocks noChangeArrowheads="1"/>
            </p:cNvSpPr>
            <p:nvPr/>
          </p:nvSpPr>
          <p:spPr bwMode="auto">
            <a:xfrm>
              <a:off x="4422" y="3793"/>
              <a:ext cx="6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ízlelőbimbó</a:t>
              </a:r>
            </a:p>
          </p:txBody>
        </p:sp>
      </p:grpSp>
      <p:pic>
        <p:nvPicPr>
          <p:cNvPr id="81942" name="Picture 22" descr="0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789363"/>
            <a:ext cx="3097212" cy="2109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PIGMENTHÁM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43813" cy="4525963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sejtek citoplazmájában melanint tartalmazó membránnal körülhatárolt pigmentszemcsék (barna)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szem ideghártyájában lévő pigment réteg, védelem</a:t>
            </a:r>
          </a:p>
          <a:p>
            <a:endParaRPr lang="hu-HU" sz="1400" b="1"/>
          </a:p>
        </p:txBody>
      </p:sp>
      <p:pic>
        <p:nvPicPr>
          <p:cNvPr id="82953" name="Picture 9" descr="ret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3068638"/>
            <a:ext cx="4038600" cy="28336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KÖTŐSZÖVET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a sejtek nem fekszenek szorosan egymás mellé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közöttük sejt közötti tér található, amit kötőszöveti  rostok és alapállomány tölt ki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(</a:t>
            </a:r>
            <a:r>
              <a:rPr lang="hu-HU" sz="1400" b="1" dirty="0" err="1"/>
              <a:t>extracelluláris</a:t>
            </a:r>
            <a:r>
              <a:rPr lang="hu-HU" sz="1400" b="1" dirty="0"/>
              <a:t> mátrix)</a:t>
            </a:r>
          </a:p>
          <a:p>
            <a:pPr>
              <a:buFontTx/>
              <a:buNone/>
            </a:pPr>
            <a:endParaRPr lang="hu-HU" sz="1400" b="1" dirty="0">
              <a:solidFill>
                <a:srgbClr val="001000"/>
              </a:solidFill>
            </a:endParaRPr>
          </a:p>
          <a:p>
            <a:pPr>
              <a:buFontTx/>
              <a:buNone/>
            </a:pPr>
            <a:r>
              <a:rPr lang="hu-HU" sz="1400" b="1" dirty="0" err="1">
                <a:solidFill>
                  <a:srgbClr val="001000"/>
                </a:solidFill>
              </a:rPr>
              <a:t>EXTRACELLULÁRIS</a:t>
            </a:r>
            <a:r>
              <a:rPr lang="hu-HU" sz="1400" b="1" dirty="0">
                <a:solidFill>
                  <a:srgbClr val="001000"/>
                </a:solidFill>
              </a:rPr>
              <a:t> MÁTRIX:</a:t>
            </a:r>
          </a:p>
          <a:p>
            <a:pPr>
              <a:buFontTx/>
              <a:buNone/>
            </a:pPr>
            <a:r>
              <a:rPr lang="hu-HU" sz="1400" b="1" dirty="0">
                <a:solidFill>
                  <a:srgbClr val="001000"/>
                </a:solidFill>
              </a:rPr>
              <a:t>- ROSTOK: </a:t>
            </a:r>
            <a:r>
              <a:rPr lang="hu-HU" sz="1400" b="1" dirty="0" smtClean="0">
                <a:solidFill>
                  <a:srgbClr val="001000"/>
                </a:solidFill>
              </a:rPr>
              <a:t>	kollagén</a:t>
            </a:r>
            <a:endParaRPr lang="hu-HU" sz="1400" b="1" dirty="0">
              <a:solidFill>
                <a:srgbClr val="001000"/>
              </a:solidFill>
            </a:endParaRPr>
          </a:p>
          <a:p>
            <a:pPr>
              <a:buFontTx/>
              <a:buNone/>
            </a:pPr>
            <a:r>
              <a:rPr lang="hu-HU" sz="1400" b="1" dirty="0">
                <a:solidFill>
                  <a:srgbClr val="001000"/>
                </a:solidFill>
              </a:rPr>
              <a:t>		 </a:t>
            </a:r>
            <a:r>
              <a:rPr lang="hu-HU" sz="1400" b="1" dirty="0" smtClean="0">
                <a:solidFill>
                  <a:srgbClr val="001000"/>
                </a:solidFill>
              </a:rPr>
              <a:t>	</a:t>
            </a:r>
            <a:r>
              <a:rPr lang="hu-HU" sz="1400" b="1" dirty="0" err="1" smtClean="0">
                <a:solidFill>
                  <a:srgbClr val="001000"/>
                </a:solidFill>
              </a:rPr>
              <a:t>elastikus</a:t>
            </a:r>
            <a:endParaRPr lang="hu-HU" sz="1400" b="1" dirty="0">
              <a:solidFill>
                <a:srgbClr val="001000"/>
              </a:solidFill>
            </a:endParaRPr>
          </a:p>
          <a:p>
            <a:pPr>
              <a:buFontTx/>
              <a:buNone/>
            </a:pPr>
            <a:r>
              <a:rPr lang="hu-HU" sz="1400" b="1" dirty="0">
                <a:solidFill>
                  <a:srgbClr val="001000"/>
                </a:solidFill>
              </a:rPr>
              <a:t>		</a:t>
            </a:r>
            <a:r>
              <a:rPr lang="hu-HU" sz="1400" b="1" dirty="0" smtClean="0">
                <a:solidFill>
                  <a:srgbClr val="001000"/>
                </a:solidFill>
              </a:rPr>
              <a:t>	</a:t>
            </a:r>
            <a:r>
              <a:rPr lang="hu-HU" sz="1400" b="1" dirty="0" err="1" smtClean="0">
                <a:solidFill>
                  <a:srgbClr val="001000"/>
                </a:solidFill>
              </a:rPr>
              <a:t>retikuláris</a:t>
            </a:r>
            <a:endParaRPr lang="hu-HU" sz="1400" b="1" dirty="0">
              <a:solidFill>
                <a:srgbClr val="001000"/>
              </a:solidFill>
            </a:endParaRPr>
          </a:p>
          <a:p>
            <a:pPr>
              <a:buFontTx/>
              <a:buNone/>
            </a:pPr>
            <a:r>
              <a:rPr lang="hu-HU" sz="1400" b="1" dirty="0">
                <a:solidFill>
                  <a:srgbClr val="001000"/>
                </a:solidFill>
              </a:rPr>
              <a:t>- ALAPÁLLOMÁNY:  </a:t>
            </a:r>
            <a:r>
              <a:rPr lang="hu-HU" sz="1400" b="1" dirty="0" err="1">
                <a:solidFill>
                  <a:srgbClr val="001000"/>
                </a:solidFill>
              </a:rPr>
              <a:t>proteoglykánok</a:t>
            </a:r>
            <a:endParaRPr lang="hu-HU" sz="1400" b="1" dirty="0">
              <a:solidFill>
                <a:srgbClr val="001000"/>
              </a:solidFill>
            </a:endParaRPr>
          </a:p>
          <a:p>
            <a:pPr>
              <a:buFontTx/>
              <a:buNone/>
            </a:pPr>
            <a:r>
              <a:rPr lang="hu-HU" sz="1400" b="1" dirty="0">
                <a:solidFill>
                  <a:srgbClr val="001000"/>
                </a:solidFill>
              </a:rPr>
              <a:t>                                   </a:t>
            </a:r>
            <a:r>
              <a:rPr lang="hu-HU" sz="1400" b="1" dirty="0" smtClean="0">
                <a:solidFill>
                  <a:srgbClr val="001000"/>
                </a:solidFill>
              </a:rPr>
              <a:t> </a:t>
            </a:r>
            <a:r>
              <a:rPr lang="hu-HU" sz="1400" b="1" dirty="0" err="1" smtClean="0">
                <a:solidFill>
                  <a:srgbClr val="001000"/>
                </a:solidFill>
              </a:rPr>
              <a:t>glükózaminoglikánok</a:t>
            </a:r>
            <a:r>
              <a:rPr lang="hu-HU" sz="1400" b="1" dirty="0">
                <a:solidFill>
                  <a:srgbClr val="001000"/>
                </a:solidFill>
              </a:rPr>
              <a:t>	</a:t>
            </a:r>
          </a:p>
          <a:p>
            <a:pPr>
              <a:buFontTx/>
              <a:buNone/>
            </a:pPr>
            <a:r>
              <a:rPr lang="hu-HU" sz="1400" b="1" dirty="0">
                <a:solidFill>
                  <a:srgbClr val="001000"/>
                </a:solidFill>
              </a:rPr>
              <a:t>                                 </a:t>
            </a:r>
            <a:r>
              <a:rPr lang="hu-HU" sz="1400" b="1" dirty="0" smtClean="0">
                <a:solidFill>
                  <a:srgbClr val="001000"/>
                </a:solidFill>
              </a:rPr>
              <a:t>   </a:t>
            </a:r>
            <a:r>
              <a:rPr lang="hu-HU" sz="1400" b="1" dirty="0">
                <a:solidFill>
                  <a:srgbClr val="001000"/>
                </a:solidFill>
              </a:rPr>
              <a:t>adhéziós molekulák</a:t>
            </a:r>
          </a:p>
          <a:p>
            <a:pPr>
              <a:buFontTx/>
              <a:buNone/>
            </a:pPr>
            <a:r>
              <a:rPr lang="hu-HU" sz="1400" b="1" dirty="0">
                <a:solidFill>
                  <a:srgbClr val="001000"/>
                </a:solidFill>
              </a:rPr>
              <a:t>                            </a:t>
            </a:r>
            <a:r>
              <a:rPr lang="hu-HU" sz="1400" b="1" dirty="0" smtClean="0">
                <a:solidFill>
                  <a:srgbClr val="001000"/>
                </a:solidFill>
              </a:rPr>
              <a:t>        </a:t>
            </a:r>
            <a:r>
              <a:rPr lang="hu-HU" sz="1400" b="1" dirty="0" err="1">
                <a:solidFill>
                  <a:srgbClr val="001000"/>
                </a:solidFill>
              </a:rPr>
              <a:t>inorganikus</a:t>
            </a:r>
            <a:r>
              <a:rPr lang="hu-HU" sz="1400" b="1" dirty="0">
                <a:solidFill>
                  <a:srgbClr val="001000"/>
                </a:solidFill>
              </a:rPr>
              <a:t> sók</a:t>
            </a:r>
          </a:p>
          <a:p>
            <a:pPr>
              <a:buFontTx/>
              <a:buNone/>
            </a:pPr>
            <a:endParaRPr lang="hu-HU" sz="1400" b="1" dirty="0">
              <a:solidFill>
                <a:srgbClr val="001000"/>
              </a:solidFill>
            </a:endParaRPr>
          </a:p>
          <a:p>
            <a:pPr algn="just">
              <a:lnSpc>
                <a:spcPct val="120000"/>
              </a:lnSpc>
              <a:buFontTx/>
              <a:buNone/>
            </a:pPr>
            <a:endParaRPr lang="hu-HU" sz="1400" b="1" dirty="0">
              <a:solidFill>
                <a:srgbClr val="001000"/>
              </a:solidFill>
            </a:endParaRP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ezeket az anyagokat bizonyos kötőszöveti sejtek termelik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a szervek és szerv rendszerek összetartásában van szerepe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8458200" cy="1403350"/>
          </a:xfrm>
        </p:spPr>
        <p:txBody>
          <a:bodyPr/>
          <a:lstStyle/>
          <a:p>
            <a:r>
              <a:rPr lang="hu-HU" sz="3200" b="1">
                <a:solidFill>
                  <a:srgbClr val="001000"/>
                </a:solidFill>
              </a:rPr>
              <a:t>A KÖTŐSZÖVET KOMPONENSEI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68413"/>
            <a:ext cx="8458200" cy="4114800"/>
          </a:xfrm>
        </p:spPr>
        <p:txBody>
          <a:bodyPr/>
          <a:lstStyle/>
          <a:p>
            <a:pPr>
              <a:buFontTx/>
              <a:buNone/>
            </a:pPr>
            <a:r>
              <a:rPr lang="hu-HU" sz="2000" b="1">
                <a:solidFill>
                  <a:srgbClr val="FF3300"/>
                </a:solidFill>
              </a:rPr>
              <a:t>	        </a:t>
            </a:r>
            <a:r>
              <a:rPr lang="hu-HU" sz="2000" b="1">
                <a:solidFill>
                  <a:srgbClr val="001000"/>
                </a:solidFill>
              </a:rPr>
              <a:t>SEJTEK		    EXTRACELLULÁRIS MÁTRIX</a:t>
            </a: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 flipH="1">
            <a:off x="611188" y="1773238"/>
            <a:ext cx="504825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1765300" y="1773238"/>
            <a:ext cx="503238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395288" y="2060575"/>
            <a:ext cx="576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i="1">
                <a:solidFill>
                  <a:srgbClr val="001000"/>
                </a:solidFill>
                <a:latin typeface="Times New Roman" pitchFamily="18" charset="0"/>
              </a:rPr>
              <a:t>fix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1835150" y="2060575"/>
            <a:ext cx="1223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i="1">
                <a:solidFill>
                  <a:srgbClr val="001000"/>
                </a:solidFill>
                <a:latin typeface="Times New Roman" pitchFamily="18" charset="0"/>
              </a:rPr>
              <a:t>mobil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0" y="2924175"/>
            <a:ext cx="18573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fibrocyta</a:t>
            </a:r>
          </a:p>
          <a:p>
            <a:endParaRPr lang="hu-HU">
              <a:solidFill>
                <a:srgbClr val="001000"/>
              </a:solidFill>
              <a:latin typeface="Times New Roman" pitchFamily="18" charset="0"/>
            </a:endParaRPr>
          </a:p>
          <a:p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reticulum sejt</a:t>
            </a:r>
          </a:p>
          <a:p>
            <a:endParaRPr lang="hu-HU">
              <a:solidFill>
                <a:srgbClr val="001000"/>
              </a:solidFill>
              <a:latin typeface="Times New Roman" pitchFamily="18" charset="0"/>
            </a:endParaRPr>
          </a:p>
          <a:p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adipocyta</a:t>
            </a:r>
          </a:p>
          <a:p>
            <a:endParaRPr lang="hu-HU">
              <a:solidFill>
                <a:srgbClr val="001000"/>
              </a:solidFill>
              <a:latin typeface="Times New Roman" pitchFamily="18" charset="0"/>
            </a:endParaRPr>
          </a:p>
          <a:p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melanocyta</a:t>
            </a:r>
          </a:p>
          <a:p>
            <a:endParaRPr lang="hu-HU">
              <a:solidFill>
                <a:srgbClr val="001000"/>
              </a:solidFill>
              <a:latin typeface="Times New Roman" pitchFamily="18" charset="0"/>
            </a:endParaRPr>
          </a:p>
          <a:p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mesoblast</a:t>
            </a:r>
          </a:p>
          <a:p>
            <a:endParaRPr lang="hu-HU">
              <a:solidFill>
                <a:srgbClr val="001000"/>
              </a:solidFill>
              <a:latin typeface="Times New Roman" pitchFamily="18" charset="0"/>
            </a:endParaRP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1692275" y="2924175"/>
            <a:ext cx="1584325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macrophag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hízósejt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plasmasejt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granulocyta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(neutrophil, 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eosinophil)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 flipH="1">
            <a:off x="4283075" y="1773238"/>
            <a:ext cx="504825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099" name="Line 11"/>
          <p:cNvSpPr>
            <a:spLocks noChangeShapeType="1"/>
          </p:cNvSpPr>
          <p:nvPr/>
        </p:nvSpPr>
        <p:spPr bwMode="auto">
          <a:xfrm>
            <a:off x="6516688" y="1773238"/>
            <a:ext cx="503237" cy="3603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3903663" y="2060575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i="1">
                <a:solidFill>
                  <a:srgbClr val="001000"/>
                </a:solidFill>
                <a:latin typeface="Times New Roman" pitchFamily="18" charset="0"/>
              </a:rPr>
              <a:t>rostok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6048375" y="2060575"/>
            <a:ext cx="2411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i="1">
                <a:solidFill>
                  <a:srgbClr val="001000"/>
                </a:solidFill>
                <a:latin typeface="Times New Roman" pitchFamily="18" charset="0"/>
              </a:rPr>
              <a:t>    alapállomány        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3779838" y="3357563"/>
            <a:ext cx="136842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</a:rPr>
              <a:t>k</a:t>
            </a: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ollagen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elasticus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reticularis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fibrillin</a:t>
            </a:r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 flipH="1">
            <a:off x="5867400" y="2565400"/>
            <a:ext cx="504825" cy="3603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5003800" y="2924175"/>
            <a:ext cx="2592388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proteoglycan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glycosaminoglycan</a:t>
            </a:r>
          </a:p>
        </p:txBody>
      </p:sp>
      <p:sp>
        <p:nvSpPr>
          <p:cNvPr id="89105" name="Line 17"/>
          <p:cNvSpPr>
            <a:spLocks noChangeShapeType="1"/>
          </p:cNvSpPr>
          <p:nvPr/>
        </p:nvSpPr>
        <p:spPr bwMode="auto">
          <a:xfrm>
            <a:off x="8101013" y="2565400"/>
            <a:ext cx="503237" cy="3603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96188" y="2852738"/>
            <a:ext cx="18351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adh</a:t>
            </a:r>
            <a:r>
              <a:rPr lang="hu-HU">
                <a:solidFill>
                  <a:srgbClr val="001000"/>
                </a:solidFill>
              </a:rPr>
              <a:t>éziós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glycoproteinek</a:t>
            </a:r>
          </a:p>
        </p:txBody>
      </p:sp>
      <p:sp>
        <p:nvSpPr>
          <p:cNvPr id="89107" name="Text Box 19"/>
          <p:cNvSpPr txBox="1">
            <a:spLocks noChangeArrowheads="1"/>
          </p:cNvSpPr>
          <p:nvPr/>
        </p:nvSpPr>
        <p:spPr bwMode="auto">
          <a:xfrm>
            <a:off x="5076825" y="3860800"/>
            <a:ext cx="19431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hyaluronsav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chondroitin- sulphat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heparan-sulphate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keratan-sulphate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dermatan-sulphate</a:t>
            </a:r>
          </a:p>
        </p:txBody>
      </p:sp>
      <p:sp>
        <p:nvSpPr>
          <p:cNvPr id="89108" name="Line 20"/>
          <p:cNvSpPr>
            <a:spLocks noChangeShapeType="1"/>
          </p:cNvSpPr>
          <p:nvPr/>
        </p:nvSpPr>
        <p:spPr bwMode="auto">
          <a:xfrm>
            <a:off x="611188" y="2492375"/>
            <a:ext cx="0" cy="431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109" name="Line 21"/>
          <p:cNvSpPr>
            <a:spLocks noChangeShapeType="1"/>
          </p:cNvSpPr>
          <p:nvPr/>
        </p:nvSpPr>
        <p:spPr bwMode="auto">
          <a:xfrm>
            <a:off x="2339975" y="2492375"/>
            <a:ext cx="0" cy="431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110" name="Line 22"/>
          <p:cNvSpPr>
            <a:spLocks noChangeShapeType="1"/>
          </p:cNvSpPr>
          <p:nvPr/>
        </p:nvSpPr>
        <p:spPr bwMode="auto">
          <a:xfrm>
            <a:off x="4284663" y="2492375"/>
            <a:ext cx="0" cy="431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111" name="Text Box 23"/>
          <p:cNvSpPr txBox="1">
            <a:spLocks noChangeArrowheads="1"/>
          </p:cNvSpPr>
          <p:nvPr/>
        </p:nvSpPr>
        <p:spPr bwMode="auto">
          <a:xfrm>
            <a:off x="7632700" y="3860800"/>
            <a:ext cx="161925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fibronektin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laminin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tenascin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enactin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1000"/>
                </a:solidFill>
                <a:latin typeface="Times New Roman" pitchFamily="18" charset="0"/>
              </a:rPr>
              <a:t>trombospondin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/>
              <a:t>EXTRACELLULÁRIS MÁTRIX</a:t>
            </a:r>
            <a:br>
              <a:rPr lang="hu-HU" sz="2400" b="1"/>
            </a:br>
            <a:r>
              <a:rPr lang="hu-HU" sz="2400" b="1"/>
              <a:t>(SEJTKÖZÖTTI ÁLLOMÁNY)</a:t>
            </a:r>
            <a:br>
              <a:rPr lang="hu-HU" sz="2400" b="1"/>
            </a:br>
            <a:endParaRPr lang="hu-HU" sz="2400" b="1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kötőszöveti rostok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amorf alapállomány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azokat egymással és a kötőszöveti sejtekkel összekapcsoló adhéziós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molekulákból áll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meghatározza a szövet fizikai tulajdonságait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EXTRACELLULÁRIS MÁTRIX</a:t>
            </a:r>
            <a:br>
              <a:rPr lang="hu-HU" sz="2800" b="1"/>
            </a:br>
            <a:r>
              <a:rPr lang="hu-HU" sz="2800" b="1"/>
              <a:t>I. AMORF ALAPÁLLOMÁNY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A rostok és a sejtek közötti teret </a:t>
            </a:r>
            <a:r>
              <a:rPr lang="hu-HU" sz="1600" b="1" dirty="0" err="1"/>
              <a:t>filamentosus</a:t>
            </a:r>
            <a:r>
              <a:rPr lang="hu-HU" sz="1600" b="1" dirty="0"/>
              <a:t> molekulák töltik ki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/>
              <a:t>Glükózaminoglikánokból</a:t>
            </a:r>
            <a:r>
              <a:rPr lang="hu-HU" sz="1600" b="1" dirty="0"/>
              <a:t> és fehérjékből álló </a:t>
            </a:r>
            <a:r>
              <a:rPr lang="hu-HU" sz="1600" b="1" dirty="0" err="1"/>
              <a:t>p</a:t>
            </a:r>
            <a:r>
              <a:rPr lang="hu-HU" sz="1600" b="1" dirty="0" err="1" smtClean="0"/>
              <a:t>roteoglikánok</a:t>
            </a:r>
            <a:r>
              <a:rPr lang="hu-HU" sz="1600" b="1" dirty="0" smtClean="0"/>
              <a:t> </a:t>
            </a:r>
            <a:r>
              <a:rPr lang="hu-HU" sz="1600" b="1" dirty="0"/>
              <a:t>és </a:t>
            </a:r>
            <a:r>
              <a:rPr lang="hu-HU" sz="1600" b="1" dirty="0" smtClean="0"/>
              <a:t>más, pl. adhéziós </a:t>
            </a:r>
            <a:r>
              <a:rPr lang="hu-HU" sz="1600" b="1" dirty="0"/>
              <a:t>molekulák </a:t>
            </a:r>
            <a:r>
              <a:rPr lang="hu-HU" sz="1600" b="1" dirty="0" smtClean="0"/>
              <a:t>építik </a:t>
            </a:r>
            <a:r>
              <a:rPr lang="hu-HU" sz="1600" b="1" dirty="0"/>
              <a:t>fel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 smtClean="0"/>
              <a:t>GLÜKÓZAMINOGLIKÁNOK</a:t>
            </a:r>
            <a:r>
              <a:rPr lang="hu-HU" sz="1600" b="1" dirty="0" smtClean="0"/>
              <a:t> (</a:t>
            </a:r>
            <a:r>
              <a:rPr lang="hu-HU" sz="1600" b="1" dirty="0" err="1"/>
              <a:t>GAG</a:t>
            </a:r>
            <a:r>
              <a:rPr lang="hu-HU" sz="1600" b="1" dirty="0"/>
              <a:t>):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Ismétlődő </a:t>
            </a:r>
            <a:r>
              <a:rPr lang="hu-HU" sz="1600" b="1" dirty="0" err="1" smtClean="0"/>
              <a:t>diszacharid</a:t>
            </a:r>
            <a:r>
              <a:rPr lang="hu-HU" sz="1600" b="1" dirty="0" smtClean="0"/>
              <a:t> </a:t>
            </a:r>
            <a:r>
              <a:rPr lang="hu-HU" sz="1600" b="1" dirty="0"/>
              <a:t>egységekből álló nem elágazódó szénhidrátláncok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IDETARTOZNAK: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/>
              <a:t>Hialuronsav</a:t>
            </a:r>
            <a:r>
              <a:rPr lang="hu-HU" sz="1600" b="1" dirty="0"/>
              <a:t>,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/>
              <a:t>Kondroitin</a:t>
            </a:r>
            <a:r>
              <a:rPr lang="hu-HU" sz="1600" b="1" dirty="0"/>
              <a:t> - 4 -6 szulfát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/>
              <a:t>Dermatán</a:t>
            </a:r>
            <a:r>
              <a:rPr lang="hu-HU" sz="1600" b="1" dirty="0"/>
              <a:t> és </a:t>
            </a:r>
            <a:r>
              <a:rPr lang="hu-HU" sz="1600" b="1" dirty="0" err="1"/>
              <a:t>keratán</a:t>
            </a:r>
            <a:r>
              <a:rPr lang="hu-HU" sz="1600" b="1" dirty="0"/>
              <a:t>-szulfát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/>
            </a:r>
            <a:br>
              <a:rPr lang="hu-HU" sz="1600" b="1" dirty="0"/>
            </a:br>
            <a:endParaRPr lang="hu-HU" sz="1600" b="1" dirty="0"/>
          </a:p>
        </p:txBody>
      </p:sp>
      <p:pic>
        <p:nvPicPr>
          <p:cNvPr id="91140" name="Picture 4" descr="G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3933825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EXTRACELLULÁRIS MÁTRIX</a:t>
            </a:r>
            <a:br>
              <a:rPr lang="hu-HU" sz="2800" b="1"/>
            </a:br>
            <a:r>
              <a:rPr lang="hu-HU" sz="2800" b="1"/>
              <a:t>II. KÖTŐSZÖVET ROSTJAI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hu-HU" sz="2000" b="1" dirty="0"/>
              <a:t>- KOLLAGÉN</a:t>
            </a:r>
          </a:p>
          <a:p>
            <a:pPr>
              <a:lnSpc>
                <a:spcPct val="150000"/>
              </a:lnSpc>
              <a:buNone/>
            </a:pPr>
            <a:r>
              <a:rPr lang="hu-HU" sz="2000" b="1" dirty="0"/>
              <a:t>- </a:t>
            </a:r>
            <a:r>
              <a:rPr lang="hu-HU" sz="2000" b="1" dirty="0" err="1"/>
              <a:t>RETIKULÁRIS</a:t>
            </a:r>
            <a:endParaRPr lang="hu-HU" sz="2000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hu-HU" sz="2000" b="1" dirty="0" smtClean="0"/>
              <a:t>- ELASZTIKUS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ALAPSZÖVETEK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250000"/>
              </a:lnSpc>
              <a:buFontTx/>
              <a:buNone/>
            </a:pPr>
            <a:r>
              <a:rPr lang="hu-HU" sz="2400" b="1" dirty="0"/>
              <a:t>I. HÁMSZÖVET</a:t>
            </a:r>
          </a:p>
          <a:p>
            <a:pPr algn="ctr">
              <a:lnSpc>
                <a:spcPct val="250000"/>
              </a:lnSpc>
              <a:buFontTx/>
              <a:buNone/>
            </a:pPr>
            <a:r>
              <a:rPr lang="hu-HU" sz="2400" b="1" dirty="0" err="1"/>
              <a:t>II</a:t>
            </a:r>
            <a:r>
              <a:rPr lang="hu-HU" sz="2400" b="1" dirty="0"/>
              <a:t>. KÖTŐ- ÉS TÁMASZTÓSZÖVET</a:t>
            </a:r>
          </a:p>
          <a:p>
            <a:pPr algn="ctr">
              <a:lnSpc>
                <a:spcPct val="250000"/>
              </a:lnSpc>
              <a:buFontTx/>
              <a:buNone/>
            </a:pPr>
            <a:r>
              <a:rPr lang="hu-HU" sz="2400" b="1" dirty="0" err="1"/>
              <a:t>III</a:t>
            </a:r>
            <a:r>
              <a:rPr lang="hu-HU" sz="2400" b="1" dirty="0"/>
              <a:t>. IZOMSZÖVET</a:t>
            </a:r>
          </a:p>
          <a:p>
            <a:pPr algn="ctr">
              <a:lnSpc>
                <a:spcPct val="250000"/>
              </a:lnSpc>
              <a:buFontTx/>
              <a:buNone/>
            </a:pPr>
            <a:r>
              <a:rPr lang="hu-HU" sz="2400" b="1" dirty="0" err="1"/>
              <a:t>IV</a:t>
            </a:r>
            <a:r>
              <a:rPr lang="hu-HU" sz="2400" b="1" dirty="0"/>
              <a:t>. IDEGSZÖVET</a:t>
            </a:r>
          </a:p>
          <a:p>
            <a:pPr>
              <a:buFontTx/>
              <a:buNone/>
            </a:pPr>
            <a:endParaRPr lang="hu-HU" sz="2400" b="1" dirty="0"/>
          </a:p>
          <a:p>
            <a:pPr>
              <a:buFontTx/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KOLLAGÉN ROSTOK (ENYVADÓ ROST)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686800" cy="22606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/>
              <a:t>- húzással szemben ellenálló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/>
              <a:t>- főzés hatására oldódik és kocsonyás enyvet képez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/>
              <a:t>- kocsonyás állapotban nagy mennyiségű vizet képes megkötni (</a:t>
            </a:r>
            <a:r>
              <a:rPr lang="hu-HU" sz="1400" b="1" dirty="0" err="1"/>
              <a:t>pl.kocsonyafőzés</a:t>
            </a:r>
            <a:r>
              <a:rPr lang="hu-HU" sz="1400" b="1" dirty="0"/>
              <a:t>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/>
              <a:t>- kollagén rostok vékonyabb-vastagabb kötegeket alkotnak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/>
              <a:t>- kollagén rost kollagén </a:t>
            </a:r>
            <a:r>
              <a:rPr lang="hu-HU" sz="1400" b="1" dirty="0" err="1"/>
              <a:t>fibrillumokból</a:t>
            </a:r>
            <a:r>
              <a:rPr lang="hu-HU" sz="1400" b="1" dirty="0"/>
              <a:t> épül fel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fibrillumok</a:t>
            </a:r>
            <a:r>
              <a:rPr lang="hu-HU" sz="1400" b="1" dirty="0"/>
              <a:t> </a:t>
            </a:r>
            <a:r>
              <a:rPr lang="hu-HU" sz="1400" b="1" dirty="0" err="1"/>
              <a:t>tropokollagén</a:t>
            </a:r>
            <a:r>
              <a:rPr lang="hu-HU" sz="1400" b="1" dirty="0"/>
              <a:t> molekulákból állnak, amelyet három </a:t>
            </a:r>
            <a:r>
              <a:rPr lang="hu-HU" sz="1400" b="1" dirty="0" err="1" smtClean="0"/>
              <a:t>helikális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polipeptidlánc</a:t>
            </a:r>
            <a:r>
              <a:rPr lang="hu-HU" sz="1400" b="1" dirty="0" smtClean="0"/>
              <a:t> </a:t>
            </a:r>
            <a:r>
              <a:rPr lang="hu-HU" sz="1400" b="1" dirty="0"/>
              <a:t>(</a:t>
            </a:r>
            <a:r>
              <a:rPr lang="hu-HU" sz="1400" b="1" dirty="0" err="1"/>
              <a:t>α-lánc</a:t>
            </a:r>
            <a:r>
              <a:rPr lang="hu-HU" sz="1400" b="1" dirty="0"/>
              <a:t>) alkot 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395288" y="4076700"/>
            <a:ext cx="3095625" cy="2382838"/>
            <a:chOff x="521" y="2750"/>
            <a:chExt cx="1950" cy="1501"/>
          </a:xfrm>
        </p:grpSpPr>
        <p:pic>
          <p:nvPicPr>
            <p:cNvPr id="101380" name="Picture 8" descr="cctdict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750"/>
              <a:ext cx="1950" cy="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381" name="Text Box 5"/>
            <p:cNvSpPr txBox="1">
              <a:spLocks noChangeArrowheads="1"/>
            </p:cNvSpPr>
            <p:nvPr/>
          </p:nvSpPr>
          <p:spPr bwMode="auto">
            <a:xfrm>
              <a:off x="949" y="4078"/>
              <a:ext cx="8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Kollagén rostok</a:t>
              </a:r>
            </a:p>
          </p:txBody>
        </p:sp>
        <p:sp>
          <p:nvSpPr>
            <p:cNvPr id="101382" name="Line 6"/>
            <p:cNvSpPr>
              <a:spLocks noChangeShapeType="1"/>
            </p:cNvSpPr>
            <p:nvPr/>
          </p:nvSpPr>
          <p:spPr bwMode="auto">
            <a:xfrm flipH="1" flipV="1">
              <a:off x="1202" y="3884"/>
              <a:ext cx="9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01384" name="Picture 6" descr="collagen fiber stru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4424363"/>
            <a:ext cx="23177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7" name="Picture 11" descr="tropokollag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35375" y="3594100"/>
            <a:ext cx="3619500" cy="914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KOLLAGÉN ROSTOK TÍPUSAI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2400" b="1"/>
              <a:t>I-es TÍPUSÚ KOLLAGÉN: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Az összes kollagén 90%-át teszi ki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Bőr, ín, szalagok, szervtokok, csont</a:t>
            </a:r>
          </a:p>
          <a:p>
            <a:pPr>
              <a:lnSpc>
                <a:spcPct val="120000"/>
              </a:lnSpc>
              <a:buFontTx/>
              <a:buNone/>
            </a:pPr>
            <a:endParaRPr lang="hu-HU" sz="1800" b="1"/>
          </a:p>
          <a:p>
            <a:pPr>
              <a:lnSpc>
                <a:spcPct val="120000"/>
              </a:lnSpc>
              <a:buFontTx/>
              <a:buNone/>
            </a:pPr>
            <a:r>
              <a:rPr lang="hu-HU" sz="2400" b="1"/>
              <a:t>II-es TÍPUSÚ KOLLAGÉN: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</a:t>
            </a:r>
            <a:r>
              <a:rPr lang="hu-HU" sz="2400" b="1"/>
              <a:t> </a:t>
            </a:r>
            <a:r>
              <a:rPr lang="hu-HU" sz="1800" b="1"/>
              <a:t>Porcszövet, csigolyaközti porckorong nuvleus pulposusa,</a:t>
            </a:r>
          </a:p>
          <a:p>
            <a:pPr>
              <a:lnSpc>
                <a:spcPct val="120000"/>
              </a:lnSpc>
              <a:buFontTx/>
              <a:buNone/>
            </a:pPr>
            <a:endParaRPr lang="hu-HU" sz="1800" b="1"/>
          </a:p>
          <a:p>
            <a:pPr>
              <a:lnSpc>
                <a:spcPct val="120000"/>
              </a:lnSpc>
              <a:buFontTx/>
              <a:buNone/>
            </a:pPr>
            <a:r>
              <a:rPr lang="hu-HU" sz="2400" b="1"/>
              <a:t>III-as TÍPUSÚ KOLLAGÉN: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Retikuláris rostok,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800" b="1"/>
              <a:t>- Ér fala, vese, lép kötőszöveti komponense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KOLLAGÉN ROSTOK TÍPUSAI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2000" b="1"/>
              <a:t>IV-es TÍPUSÚ KOLLAGÉN:</a:t>
            </a:r>
          </a:p>
          <a:p>
            <a:pPr>
              <a:buFontTx/>
              <a:buNone/>
            </a:pPr>
            <a:r>
              <a:rPr lang="hu-HU" sz="1600" b="1"/>
              <a:t>- Lamina basalis</a:t>
            </a:r>
          </a:p>
          <a:p>
            <a:pPr>
              <a:buFontTx/>
              <a:buNone/>
            </a:pPr>
            <a:endParaRPr lang="hu-HU" sz="1600"/>
          </a:p>
          <a:p>
            <a:pPr>
              <a:buFontTx/>
              <a:buNone/>
            </a:pPr>
            <a:r>
              <a:rPr lang="hu-HU" sz="2000" b="1"/>
              <a:t>V-ös TÍPUSÚ KOLLAGÉN:</a:t>
            </a:r>
          </a:p>
          <a:p>
            <a:pPr>
              <a:buFontTx/>
              <a:buNone/>
            </a:pPr>
            <a:r>
              <a:rPr lang="hu-HU" sz="1600" b="1"/>
              <a:t>- Bőr, szaruhártya, rácsrost</a:t>
            </a:r>
          </a:p>
          <a:p>
            <a:pPr>
              <a:buFontTx/>
              <a:buNone/>
            </a:pPr>
            <a:endParaRPr lang="hu-H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RETIKULÁRIS ROST (RÁCSROST)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600" b="1"/>
              <a:t>az igen vékony rostok finom hálózatot képeznek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hu-HU" sz="1600" b="1"/>
              <a:t>retikuláris sejtek termelik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a nyirok- és vérképző szervek (csontvelő, lép, tonsillák, nyirokcsomók) vázát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alkotja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a rostokat ezüstimpregnációval tüntethetjük fel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a rostok a kollagénrost egyik típusából (III. típus) épül fel</a:t>
            </a:r>
          </a:p>
        </p:txBody>
      </p:sp>
      <p:grpSp>
        <p:nvGrpSpPr>
          <p:cNvPr id="105479" name="Group 7"/>
          <p:cNvGrpSpPr>
            <a:grpSpLocks/>
          </p:cNvGrpSpPr>
          <p:nvPr/>
        </p:nvGrpSpPr>
        <p:grpSpPr bwMode="auto">
          <a:xfrm>
            <a:off x="4514850" y="3586163"/>
            <a:ext cx="4089400" cy="3011487"/>
            <a:chOff x="2436" y="2259"/>
            <a:chExt cx="2576" cy="1897"/>
          </a:xfrm>
        </p:grpSpPr>
        <p:pic>
          <p:nvPicPr>
            <p:cNvPr id="105477" name="Picture 5" descr="07003ho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6" y="2259"/>
              <a:ext cx="2576" cy="1670"/>
            </a:xfrm>
            <a:prstGeom prst="rect">
              <a:avLst/>
            </a:prstGeom>
            <a:noFill/>
          </p:spPr>
        </p:pic>
        <p:sp>
          <p:nvSpPr>
            <p:cNvPr id="105478" name="Text Box 6"/>
            <p:cNvSpPr txBox="1">
              <a:spLocks noChangeArrowheads="1"/>
            </p:cNvSpPr>
            <p:nvPr/>
          </p:nvSpPr>
          <p:spPr bwMode="auto">
            <a:xfrm>
              <a:off x="2880" y="3983"/>
              <a:ext cx="18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Retikuláris rostok, ezüst impregnáció</a:t>
              </a:r>
            </a:p>
          </p:txBody>
        </p:sp>
      </p:grpSp>
      <p:pic>
        <p:nvPicPr>
          <p:cNvPr id="105480" name="Picture 11" descr="reticular cell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644900"/>
            <a:ext cx="367188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ELASZTIKUS ROST (RUGALMAS ROST)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800" b="1"/>
              <a:t>- </a:t>
            </a:r>
            <a:r>
              <a:rPr lang="hu-HU" sz="1400" b="1"/>
              <a:t>nyújtható, majd elengedve visszanyeri eredeti hosszát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főzéssel nem oldható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szakítószilárdságuk kisebb, mint a kollagén rosté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rostok egyenletes vastagságúak, rúgószerűen felcsavarodott vékony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fonalak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tüdő és a nagy erek falában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speciális festésekkel: pl. orcein barnára festődnek a rostok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rugalmas rostok anyagát, az elasztint és a fibrillint fibroblastok és simaizomsejtek termelik</a:t>
            </a:r>
            <a:endParaRPr lang="hu-HU" sz="1400"/>
          </a:p>
        </p:txBody>
      </p:sp>
      <p:pic>
        <p:nvPicPr>
          <p:cNvPr id="104452" name="Picture 3" descr="elast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4508500"/>
            <a:ext cx="223202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6" descr="elastic microfibril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8224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9" descr="b25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025" y="4149725"/>
            <a:ext cx="3411538" cy="2251075"/>
          </a:xfrm>
          <a:prstGeom prst="rect">
            <a:avLst/>
          </a:prstGeom>
          <a:noFill/>
        </p:spPr>
      </p:pic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1563688" y="6453188"/>
            <a:ext cx="2360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 b="1"/>
              <a:t>Elastikus rostok, aorta, orcein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KÖTŐSZÖVET SEJTJEI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12800" indent="-812800">
              <a:buFontTx/>
              <a:buNone/>
            </a:pPr>
            <a:r>
              <a:rPr lang="hu-HU" sz="2400" b="1" dirty="0"/>
              <a:t>I. FIX SEJTEK</a:t>
            </a:r>
          </a:p>
          <a:p>
            <a:pPr marL="812800" indent="-812800">
              <a:buFontTx/>
              <a:buNone/>
            </a:pPr>
            <a:r>
              <a:rPr lang="hu-HU" sz="1800" b="1" dirty="0"/>
              <a:t>- </a:t>
            </a:r>
            <a:r>
              <a:rPr lang="hu-HU" sz="1800" b="1" dirty="0" err="1" smtClean="0"/>
              <a:t>fibroblast</a:t>
            </a:r>
            <a:endParaRPr lang="hu-HU" sz="1800" b="1" dirty="0"/>
          </a:p>
          <a:p>
            <a:pPr marL="812800" indent="-812800">
              <a:buFontTx/>
              <a:buNone/>
            </a:pPr>
            <a:r>
              <a:rPr lang="hu-HU" sz="1800" b="1" dirty="0"/>
              <a:t>- </a:t>
            </a:r>
            <a:r>
              <a:rPr lang="hu-HU" sz="1800" b="1" dirty="0" err="1"/>
              <a:t>fibrocyta</a:t>
            </a:r>
            <a:endParaRPr lang="hu-HU" sz="1800" b="1" dirty="0"/>
          </a:p>
          <a:p>
            <a:pPr marL="812800" indent="-812800">
              <a:buFontTx/>
              <a:buNone/>
            </a:pPr>
            <a:r>
              <a:rPr lang="hu-HU" sz="1800" b="1" dirty="0"/>
              <a:t>- zsírsejtek</a:t>
            </a:r>
          </a:p>
          <a:p>
            <a:pPr marL="812800" indent="-812800">
              <a:buFontTx/>
              <a:buNone/>
            </a:pPr>
            <a:r>
              <a:rPr lang="hu-HU" sz="1800" b="1" dirty="0"/>
              <a:t>- </a:t>
            </a:r>
            <a:r>
              <a:rPr lang="hu-HU" sz="1800" b="1" dirty="0" err="1" smtClean="0"/>
              <a:t>reticulum</a:t>
            </a:r>
            <a:r>
              <a:rPr lang="hu-HU" sz="1800" b="1" dirty="0" smtClean="0"/>
              <a:t> sejt</a:t>
            </a:r>
            <a:endParaRPr lang="hu-HU" sz="1800" b="1" dirty="0"/>
          </a:p>
          <a:p>
            <a:pPr marL="812800" indent="-812800">
              <a:buFontTx/>
              <a:buNone/>
            </a:pPr>
            <a:endParaRPr lang="hu-HU" sz="2400" b="1" dirty="0"/>
          </a:p>
          <a:p>
            <a:pPr marL="812800" indent="-812800">
              <a:buFontTx/>
              <a:buNone/>
            </a:pPr>
            <a:r>
              <a:rPr lang="hu-HU" sz="2400" b="1" dirty="0" err="1"/>
              <a:t>II</a:t>
            </a:r>
            <a:r>
              <a:rPr lang="hu-HU" sz="2400" b="1" dirty="0"/>
              <a:t>. MOBILIS SEJTEK</a:t>
            </a:r>
          </a:p>
          <a:p>
            <a:pPr marL="812800" indent="-812800">
              <a:buFontTx/>
              <a:buNone/>
            </a:pPr>
            <a:r>
              <a:rPr lang="hu-HU" sz="1800" b="1" dirty="0"/>
              <a:t>- </a:t>
            </a:r>
            <a:r>
              <a:rPr lang="hu-HU" sz="1800" b="1" dirty="0" err="1"/>
              <a:t>macrophag</a:t>
            </a:r>
            <a:endParaRPr lang="hu-HU" sz="1800" b="1" dirty="0"/>
          </a:p>
          <a:p>
            <a:pPr marL="812800" indent="-812800">
              <a:buFontTx/>
              <a:buNone/>
            </a:pPr>
            <a:r>
              <a:rPr lang="hu-HU" sz="1800" b="1" dirty="0"/>
              <a:t>- hízósejt</a:t>
            </a:r>
          </a:p>
          <a:p>
            <a:pPr marL="812800" indent="-812800">
              <a:buFontTx/>
              <a:buNone/>
            </a:pPr>
            <a:r>
              <a:rPr lang="hu-HU" sz="1800" b="1" dirty="0"/>
              <a:t>- </a:t>
            </a:r>
            <a:r>
              <a:rPr lang="hu-HU" sz="1800" b="1" dirty="0" err="1"/>
              <a:t>lymphocyta</a:t>
            </a:r>
            <a:endParaRPr lang="hu-HU" sz="1800" b="1" dirty="0"/>
          </a:p>
          <a:p>
            <a:pPr marL="812800" indent="-812800">
              <a:buFontTx/>
              <a:buNone/>
            </a:pPr>
            <a:r>
              <a:rPr lang="hu-HU" sz="1800" b="1" dirty="0"/>
              <a:t>- </a:t>
            </a:r>
            <a:r>
              <a:rPr lang="hu-HU" sz="1800" b="1" dirty="0" err="1"/>
              <a:t>plasmasejt</a:t>
            </a:r>
            <a:endParaRPr lang="hu-HU" sz="1800" b="1" dirty="0"/>
          </a:p>
          <a:p>
            <a:pPr marL="812800" indent="-812800">
              <a:buFontTx/>
              <a:buNone/>
            </a:pPr>
            <a:r>
              <a:rPr lang="hu-HU" sz="1800" b="1" dirty="0"/>
              <a:t>- </a:t>
            </a:r>
            <a:r>
              <a:rPr lang="hu-HU" sz="1800" b="1" dirty="0" err="1"/>
              <a:t>granulocyta</a:t>
            </a:r>
            <a:r>
              <a:rPr lang="hu-HU" sz="18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FIX SEJTEK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2000" b="1" dirty="0"/>
              <a:t>I. </a:t>
            </a:r>
            <a:r>
              <a:rPr lang="hu-HU" sz="2000" b="1" dirty="0" err="1" smtClean="0"/>
              <a:t>FIBROBLAST</a:t>
            </a:r>
            <a:r>
              <a:rPr lang="hu-HU" sz="2000" b="1" dirty="0"/>
              <a:t>: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aktív sejt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az </a:t>
            </a:r>
            <a:r>
              <a:rPr lang="hu-HU" sz="1600" b="1" dirty="0" err="1"/>
              <a:t>extracelluláris</a:t>
            </a:r>
            <a:r>
              <a:rPr lang="hu-HU" sz="1600" b="1" dirty="0"/>
              <a:t> mátrix rostjait termelő sejtféleség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ovális, hólyag alakú mag és magvacska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cytoplazmája</a:t>
            </a:r>
            <a:r>
              <a:rPr lang="hu-HU" sz="1600" b="1" dirty="0"/>
              <a:t> nyúlványos, sok durva </a:t>
            </a:r>
            <a:r>
              <a:rPr lang="hu-HU" sz="1600" b="1" dirty="0" err="1"/>
              <a:t>endoplazmás</a:t>
            </a:r>
            <a:r>
              <a:rPr lang="hu-HU" sz="1600" b="1" dirty="0"/>
              <a:t> </a:t>
            </a:r>
            <a:r>
              <a:rPr lang="hu-HU" sz="1600" b="1" dirty="0" err="1"/>
              <a:t>retikulumot</a:t>
            </a:r>
            <a:r>
              <a:rPr lang="hu-HU" sz="1600" b="1" dirty="0"/>
              <a:t> tartalmaz, emiatt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 err="1"/>
              <a:t>bazophil</a:t>
            </a:r>
            <a:r>
              <a:rPr lang="hu-HU" sz="1600" b="1" dirty="0"/>
              <a:t> </a:t>
            </a:r>
            <a:r>
              <a:rPr lang="hu-HU" sz="1600" b="1" dirty="0" err="1"/>
              <a:t>festődésű</a:t>
            </a:r>
            <a:endParaRPr lang="hu-HU" sz="1600" b="1" dirty="0"/>
          </a:p>
          <a:p>
            <a:pPr>
              <a:buFontTx/>
              <a:buNone/>
            </a:pPr>
            <a:endParaRPr lang="hu-HU" sz="1600" b="1" dirty="0"/>
          </a:p>
        </p:txBody>
      </p:sp>
      <p:pic>
        <p:nvPicPr>
          <p:cNvPr id="107525" name="Picture 5" descr="FibroblastImage33no-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3644900"/>
            <a:ext cx="2619375" cy="2692400"/>
          </a:xfrm>
          <a:prstGeom prst="rect">
            <a:avLst/>
          </a:prstGeom>
          <a:noFill/>
        </p:spPr>
      </p:pic>
      <p:pic>
        <p:nvPicPr>
          <p:cNvPr id="107527" name="Picture 7" descr="File:Fibroblas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3789363"/>
            <a:ext cx="3073400" cy="230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FIX SEJTEK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2000" b="1" dirty="0" err="1"/>
              <a:t>II</a:t>
            </a:r>
            <a:r>
              <a:rPr lang="hu-HU" sz="2000" b="1" dirty="0"/>
              <a:t>. </a:t>
            </a:r>
            <a:r>
              <a:rPr lang="hu-HU" sz="2000" b="1" dirty="0" err="1" smtClean="0"/>
              <a:t>FIBROCYTA</a:t>
            </a:r>
            <a:r>
              <a:rPr lang="hu-HU" sz="2000" b="1" dirty="0"/>
              <a:t>: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a </a:t>
            </a:r>
            <a:r>
              <a:rPr lang="hu-HU" sz="1600" b="1" dirty="0" err="1"/>
              <a:t>fibroblast</a:t>
            </a:r>
            <a:r>
              <a:rPr lang="hu-HU" sz="1600" b="1" dirty="0"/>
              <a:t> inaktív formája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orsó alakú sejt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sejtmagja lapos, kihegyezett végű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 dirty="0"/>
              <a:t>- plazmája szerkezetszegény</a:t>
            </a:r>
          </a:p>
          <a:p>
            <a:pPr>
              <a:buFontTx/>
              <a:buNone/>
            </a:pPr>
            <a:endParaRPr lang="hu-HU" sz="1600" b="1" dirty="0"/>
          </a:p>
        </p:txBody>
      </p:sp>
      <p:grpSp>
        <p:nvGrpSpPr>
          <p:cNvPr id="108552" name="Group 8"/>
          <p:cNvGrpSpPr>
            <a:grpSpLocks/>
          </p:cNvGrpSpPr>
          <p:nvPr/>
        </p:nvGrpSpPr>
        <p:grpSpPr bwMode="auto">
          <a:xfrm>
            <a:off x="2930525" y="3698875"/>
            <a:ext cx="5838826" cy="2609850"/>
            <a:chOff x="1846" y="2330"/>
            <a:chExt cx="3678" cy="1644"/>
          </a:xfrm>
        </p:grpSpPr>
        <p:pic>
          <p:nvPicPr>
            <p:cNvPr id="108549" name="Picture 5" descr="0300100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330"/>
              <a:ext cx="2630" cy="1644"/>
            </a:xfrm>
            <a:prstGeom prst="rect">
              <a:avLst/>
            </a:prstGeom>
            <a:noFill/>
          </p:spPr>
        </p:pic>
        <p:sp>
          <p:nvSpPr>
            <p:cNvPr id="108550" name="Text Box 6"/>
            <p:cNvSpPr txBox="1">
              <a:spLocks noChangeArrowheads="1"/>
            </p:cNvSpPr>
            <p:nvPr/>
          </p:nvSpPr>
          <p:spPr bwMode="auto">
            <a:xfrm>
              <a:off x="1846" y="3200"/>
              <a:ext cx="55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 dirty="0" err="1" smtClean="0"/>
                <a:t>fibroblast</a:t>
              </a:r>
              <a:endParaRPr lang="hu-HU" sz="1200" b="1" dirty="0"/>
            </a:p>
          </p:txBody>
        </p:sp>
        <p:sp>
          <p:nvSpPr>
            <p:cNvPr id="108551" name="Text Box 7"/>
            <p:cNvSpPr txBox="1">
              <a:spLocks noChangeArrowheads="1"/>
            </p:cNvSpPr>
            <p:nvPr/>
          </p:nvSpPr>
          <p:spPr bwMode="auto">
            <a:xfrm>
              <a:off x="4999" y="3625"/>
              <a:ext cx="52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 dirty="0" err="1" smtClean="0"/>
                <a:t>fibrocyta</a:t>
              </a:r>
              <a:endParaRPr lang="hu-HU" sz="12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ZSÍRSEJTEK (ADIPOCYTA)</a:t>
            </a:r>
            <a:br>
              <a:rPr lang="hu-HU" sz="2800" b="1"/>
            </a:br>
            <a:r>
              <a:rPr lang="hu-HU" sz="2800" b="1"/>
              <a:t>FEHÉR ZSÍRSEJT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gömbölyű, „pecsétgyűrű alakú” sejt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a sejt térfogatának túlnyomó részét egyetlen zsírcsepp tölti ki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cytoplazmát a zsírcsepp a szélére szorítja, emiatt vékony vonalként látszik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 - a sejtmag lapos, oldalra szorul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csoportokat alkotnak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felesleges táplálékot zsír formájában raktározza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térkitöltő szerep, az erek körüli zsírszövet mechanikai védelmet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nyújt (talp-fartájék)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/>
          </a:p>
        </p:txBody>
      </p:sp>
      <p:grpSp>
        <p:nvGrpSpPr>
          <p:cNvPr id="110600" name="Group 8"/>
          <p:cNvGrpSpPr>
            <a:grpSpLocks/>
          </p:cNvGrpSpPr>
          <p:nvPr/>
        </p:nvGrpSpPr>
        <p:grpSpPr bwMode="auto">
          <a:xfrm>
            <a:off x="1397000" y="4508500"/>
            <a:ext cx="2670175" cy="1917700"/>
            <a:chOff x="3693" y="2766"/>
            <a:chExt cx="1682" cy="1208"/>
          </a:xfrm>
        </p:grpSpPr>
        <p:pic>
          <p:nvPicPr>
            <p:cNvPr id="110597" name="Picture 5" descr="220px-Yellow_adipose_tissue_in_paraffin_section_-_lipids_washed_ou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93" y="2766"/>
              <a:ext cx="1682" cy="1208"/>
            </a:xfrm>
            <a:prstGeom prst="rect">
              <a:avLst/>
            </a:prstGeom>
            <a:noFill/>
          </p:spPr>
        </p:pic>
        <p:sp>
          <p:nvSpPr>
            <p:cNvPr id="110598" name="Text Box 6"/>
            <p:cNvSpPr txBox="1">
              <a:spLocks noChangeArrowheads="1"/>
            </p:cNvSpPr>
            <p:nvPr/>
          </p:nvSpPr>
          <p:spPr bwMode="auto">
            <a:xfrm>
              <a:off x="3696" y="3748"/>
              <a:ext cx="5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adipocyta</a:t>
              </a:r>
            </a:p>
          </p:txBody>
        </p:sp>
        <p:sp>
          <p:nvSpPr>
            <p:cNvPr id="110599" name="Line 7"/>
            <p:cNvSpPr>
              <a:spLocks noChangeShapeType="1"/>
            </p:cNvSpPr>
            <p:nvPr/>
          </p:nvSpPr>
          <p:spPr bwMode="auto">
            <a:xfrm flipV="1">
              <a:off x="4014" y="3612"/>
              <a:ext cx="227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10601" name="Picture 8" descr="2_adipose_cell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5"/>
          <a:stretch>
            <a:fillRect/>
          </a:stretch>
        </p:blipFill>
        <p:spPr bwMode="auto">
          <a:xfrm>
            <a:off x="4787900" y="4365625"/>
            <a:ext cx="261461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smtClean="0"/>
              <a:t>BARNA ZSÍRSZÖVET</a:t>
            </a:r>
            <a:endParaRPr lang="hu-HU" sz="2800" b="1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 zsírsejteket </a:t>
            </a:r>
            <a:r>
              <a:rPr lang="hu-HU" sz="1600" b="1" dirty="0" err="1"/>
              <a:t>lipokróm</a:t>
            </a:r>
            <a:r>
              <a:rPr lang="hu-HU" sz="1600" b="1" dirty="0"/>
              <a:t> (</a:t>
            </a:r>
            <a:r>
              <a:rPr lang="hu-HU" sz="1600" b="1" dirty="0" err="1"/>
              <a:t>lipidtermészetű</a:t>
            </a:r>
            <a:r>
              <a:rPr lang="hu-HU" sz="1600" b="1" dirty="0"/>
              <a:t> pigment) tölti ki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trigliceridek és </a:t>
            </a:r>
            <a:r>
              <a:rPr lang="hu-HU" sz="1600" b="1" dirty="0" err="1"/>
              <a:t>lipidek</a:t>
            </a:r>
            <a:r>
              <a:rPr lang="hu-HU" sz="1600" b="1" dirty="0"/>
              <a:t> több kis csepp formában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sejtmag középen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cytoplazmában</a:t>
            </a:r>
            <a:r>
              <a:rPr lang="hu-HU" sz="1600" b="1" dirty="0"/>
              <a:t> </a:t>
            </a:r>
            <a:r>
              <a:rPr lang="hu-HU" sz="1600" b="1" dirty="0" err="1"/>
              <a:t>mitokondriumok</a:t>
            </a:r>
            <a:r>
              <a:rPr lang="hu-HU" sz="1600" b="1" dirty="0"/>
              <a:t>, glikogén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HŐTERMELÉS: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termogenin</a:t>
            </a:r>
            <a:r>
              <a:rPr lang="hu-HU" sz="1600" b="1" dirty="0"/>
              <a:t> csatornán át jutnak a protonok vissza a </a:t>
            </a:r>
            <a:r>
              <a:rPr lang="hu-HU" sz="1600" b="1" dirty="0" err="1"/>
              <a:t>mitokondrium</a:t>
            </a:r>
            <a:r>
              <a:rPr lang="hu-HU" sz="1600" b="1" dirty="0"/>
              <a:t> belső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membránjába, ami során hő keletkezik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erősen </a:t>
            </a:r>
            <a:r>
              <a:rPr lang="hu-HU" sz="1600" b="1" dirty="0" err="1"/>
              <a:t>vascularizált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smtClean="0"/>
              <a:t>szimpatikus </a:t>
            </a:r>
            <a:r>
              <a:rPr lang="hu-HU" sz="1600" b="1" dirty="0"/>
              <a:t>beidegzés</a:t>
            </a:r>
          </a:p>
        </p:txBody>
      </p:sp>
      <p:pic>
        <p:nvPicPr>
          <p:cNvPr id="111624" name="Picture 8" descr="Brown%20adipocyte%20WITH%20LABEL%20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7050" y="476250"/>
            <a:ext cx="1989138" cy="1787525"/>
          </a:xfrm>
          <a:prstGeom prst="rect">
            <a:avLst/>
          </a:prstGeom>
          <a:noFill/>
        </p:spPr>
      </p:pic>
      <p:grpSp>
        <p:nvGrpSpPr>
          <p:cNvPr id="111626" name="Group 10"/>
          <p:cNvGrpSpPr>
            <a:grpSpLocks/>
          </p:cNvGrpSpPr>
          <p:nvPr/>
        </p:nvGrpSpPr>
        <p:grpSpPr bwMode="auto">
          <a:xfrm>
            <a:off x="2963863" y="4149725"/>
            <a:ext cx="1938337" cy="2447925"/>
            <a:chOff x="1867" y="2614"/>
            <a:chExt cx="1221" cy="1542"/>
          </a:xfrm>
        </p:grpSpPr>
        <p:pic>
          <p:nvPicPr>
            <p:cNvPr id="111622" name="Picture 6" descr="ANd9GcQbW_7CNLxGPJUIF6fPrQ-_8xY22p2wt7MCI8raPDRH_9lr-eK8Y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2" y="2614"/>
              <a:ext cx="1206" cy="1506"/>
            </a:xfrm>
            <a:prstGeom prst="rect">
              <a:avLst/>
            </a:prstGeom>
            <a:noFill/>
          </p:spPr>
        </p:pic>
        <p:sp>
          <p:nvSpPr>
            <p:cNvPr id="111625" name="Text Box 9"/>
            <p:cNvSpPr txBox="1">
              <a:spLocks noChangeArrowheads="1"/>
            </p:cNvSpPr>
            <p:nvPr/>
          </p:nvSpPr>
          <p:spPr bwMode="auto">
            <a:xfrm>
              <a:off x="1867" y="3983"/>
              <a:ext cx="8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Barna zsírszövet</a:t>
              </a:r>
            </a:p>
          </p:txBody>
        </p:sp>
      </p:grpSp>
      <p:grpSp>
        <p:nvGrpSpPr>
          <p:cNvPr id="111628" name="Group 12"/>
          <p:cNvGrpSpPr>
            <a:grpSpLocks/>
          </p:cNvGrpSpPr>
          <p:nvPr/>
        </p:nvGrpSpPr>
        <p:grpSpPr bwMode="auto">
          <a:xfrm>
            <a:off x="5003800" y="3716338"/>
            <a:ext cx="3889375" cy="2184400"/>
            <a:chOff x="3152" y="2341"/>
            <a:chExt cx="2450" cy="1376"/>
          </a:xfrm>
        </p:grpSpPr>
        <p:pic>
          <p:nvPicPr>
            <p:cNvPr id="111620" name="Picture 11" descr="brown adipose tissu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2" y="2341"/>
              <a:ext cx="2450" cy="1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627" name="Text Box 11"/>
            <p:cNvSpPr txBox="1">
              <a:spLocks noChangeArrowheads="1"/>
            </p:cNvSpPr>
            <p:nvPr/>
          </p:nvSpPr>
          <p:spPr bwMode="auto">
            <a:xfrm>
              <a:off x="3923" y="2355"/>
              <a:ext cx="8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Barna zsírszövet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HÁMSZÖVET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Érmentes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Nincs sejtközötti állomány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A sejtek szorosan egymás mellett helyezkednek el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Külső - belső testfelszíneket borít (fedőhám)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Váladéktermelés (mirigyhám)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Érzőfunkciók (érzékhám)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MOBILIS SEJTEK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2000" b="1" dirty="0" err="1" smtClean="0"/>
              <a:t>MACROPHAG</a:t>
            </a:r>
            <a:r>
              <a:rPr lang="hu-HU" sz="2000" b="1" dirty="0"/>
              <a:t>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 vér </a:t>
            </a:r>
            <a:r>
              <a:rPr lang="hu-HU" sz="1600" b="1" dirty="0" err="1"/>
              <a:t>monocytái</a:t>
            </a:r>
            <a:r>
              <a:rPr lang="hu-HU" sz="1600" b="1" dirty="0"/>
              <a:t> a kötőszövetbe jutva </a:t>
            </a:r>
            <a:r>
              <a:rPr lang="hu-HU" sz="1600" b="1" dirty="0" err="1"/>
              <a:t>macrophággá</a:t>
            </a:r>
            <a:r>
              <a:rPr lang="hu-HU" sz="1600" b="1" dirty="0"/>
              <a:t> alakulnak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phagocytosis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szerepe van a gyulladásban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gyulladás során aktiválódnak, méretük megnő, </a:t>
            </a:r>
            <a:r>
              <a:rPr lang="hu-HU" sz="1600" b="1" dirty="0" err="1"/>
              <a:t>lysosomális</a:t>
            </a:r>
            <a:r>
              <a:rPr lang="hu-HU" sz="1600" b="1" dirty="0"/>
              <a:t>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enzimek mennyisége megnő, megerősödik és hatékonyabbá válik </a:t>
            </a:r>
            <a:r>
              <a:rPr lang="hu-HU" sz="1600" b="1" dirty="0" err="1"/>
              <a:t>phagocytáló</a:t>
            </a:r>
            <a:r>
              <a:rPr lang="hu-HU" sz="1600" b="1" dirty="0"/>
              <a:t>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képességük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magja bab alakú, excentrikusan helyezkedik el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cytoplazmája</a:t>
            </a:r>
            <a:r>
              <a:rPr lang="hu-HU" sz="1600" b="1" dirty="0"/>
              <a:t> a bekebelezett anyagokat tartalmazó </a:t>
            </a:r>
            <a:r>
              <a:rPr lang="hu-HU" sz="1600" b="1" dirty="0" err="1"/>
              <a:t>granulumokat</a:t>
            </a:r>
            <a:r>
              <a:rPr lang="hu-HU" sz="1600" b="1" dirty="0"/>
              <a:t> (</a:t>
            </a:r>
            <a:r>
              <a:rPr lang="hu-HU" sz="1600" b="1" dirty="0" err="1"/>
              <a:t>phagosoma</a:t>
            </a:r>
            <a:r>
              <a:rPr lang="hu-HU" sz="1600" b="1" dirty="0"/>
              <a:t>)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tartalmaz </a:t>
            </a:r>
          </a:p>
        </p:txBody>
      </p:sp>
      <p:pic>
        <p:nvPicPr>
          <p:cNvPr id="112644" name="Picture 6" descr="macroph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333375"/>
            <a:ext cx="2160587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HÍZÓSEJT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polymorph sejtek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cytoplasma basophil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kötőszöveten kívül erek mentén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400" b="1"/>
              <a:t>- heparint, hisztamint és serotonint tartalmazó szemcsék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000" b="1" i="1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000" b="1" i="1"/>
              <a:t>hisztamin különböző kiváltó okok hatására (fizikai károsodás, égés, antitset-hízósejt kötődés) kiszabadulnak a sejtből. Az ereket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000" b="1" i="1"/>
              <a:t>tágítja, hörgők simaizmának görcsét, fokozott nyákszekréciót okoz, növeli az erek permeabilitását, így a vérbőlfolyadék lép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000" b="1" i="1"/>
              <a:t>ki a környező kötőszövetbe duzzanatot, gyulladásos tüneteket okozva.Elsődleges mediátora az anaphylaxiás reakciónak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000" b="1" i="1"/>
              <a:t>és a bőr-nyálkahártya allergiás folyamatainak.</a:t>
            </a:r>
          </a:p>
          <a:p>
            <a:pPr algn="just">
              <a:lnSpc>
                <a:spcPct val="120000"/>
              </a:lnSpc>
            </a:pPr>
            <a:endParaRPr lang="hu-HU" sz="1000" b="1" i="1"/>
          </a:p>
        </p:txBody>
      </p:sp>
      <p:pic>
        <p:nvPicPr>
          <p:cNvPr id="113670" name="Picture 6" descr="images_80bcb7f1_f3a9_40b5_b133_ead1784485ca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2763838" cy="2160588"/>
          </a:xfrm>
          <a:prstGeom prst="rect">
            <a:avLst/>
          </a:prstGeom>
          <a:noFill/>
        </p:spPr>
      </p:pic>
      <p:grpSp>
        <p:nvGrpSpPr>
          <p:cNvPr id="113675" name="Group 11"/>
          <p:cNvGrpSpPr>
            <a:grpSpLocks/>
          </p:cNvGrpSpPr>
          <p:nvPr/>
        </p:nvGrpSpPr>
        <p:grpSpPr bwMode="auto">
          <a:xfrm>
            <a:off x="2268538" y="4292600"/>
            <a:ext cx="2592387" cy="1728788"/>
            <a:chOff x="1429" y="2976"/>
            <a:chExt cx="1633" cy="1089"/>
          </a:xfrm>
        </p:grpSpPr>
        <p:pic>
          <p:nvPicPr>
            <p:cNvPr id="113672" name="Picture 8" descr="image0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9" y="2976"/>
              <a:ext cx="1633" cy="1089"/>
            </a:xfrm>
            <a:prstGeom prst="rect">
              <a:avLst/>
            </a:prstGeom>
            <a:noFill/>
          </p:spPr>
        </p:pic>
        <p:sp>
          <p:nvSpPr>
            <p:cNvPr id="113673" name="Text Box 9"/>
            <p:cNvSpPr txBox="1">
              <a:spLocks noChangeArrowheads="1"/>
            </p:cNvSpPr>
            <p:nvPr/>
          </p:nvSpPr>
          <p:spPr bwMode="auto">
            <a:xfrm>
              <a:off x="1429" y="3884"/>
              <a:ext cx="4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hízósejt</a:t>
              </a:r>
            </a:p>
          </p:txBody>
        </p:sp>
        <p:sp>
          <p:nvSpPr>
            <p:cNvPr id="113674" name="Line 10"/>
            <p:cNvSpPr>
              <a:spLocks noChangeShapeType="1"/>
            </p:cNvSpPr>
            <p:nvPr/>
          </p:nvSpPr>
          <p:spPr bwMode="auto">
            <a:xfrm flipV="1">
              <a:off x="1882" y="3657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3679" name="Group 15"/>
          <p:cNvGrpSpPr>
            <a:grpSpLocks/>
          </p:cNvGrpSpPr>
          <p:nvPr/>
        </p:nvGrpSpPr>
        <p:grpSpPr bwMode="auto">
          <a:xfrm>
            <a:off x="6443663" y="476250"/>
            <a:ext cx="2135187" cy="1931988"/>
            <a:chOff x="4059" y="300"/>
            <a:chExt cx="1345" cy="1217"/>
          </a:xfrm>
        </p:grpSpPr>
        <p:pic>
          <p:nvPicPr>
            <p:cNvPr id="113668" name="Picture 4" descr="mastcell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300"/>
              <a:ext cx="1345" cy="1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676" name="Line 12"/>
            <p:cNvSpPr>
              <a:spLocks noChangeShapeType="1"/>
            </p:cNvSpPr>
            <p:nvPr/>
          </p:nvSpPr>
          <p:spPr bwMode="auto">
            <a:xfrm flipV="1">
              <a:off x="4694" y="1071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3677" name="Line 13"/>
            <p:cNvSpPr>
              <a:spLocks noChangeShapeType="1"/>
            </p:cNvSpPr>
            <p:nvPr/>
          </p:nvSpPr>
          <p:spPr bwMode="auto">
            <a:xfrm flipV="1">
              <a:off x="4694" y="981"/>
              <a:ext cx="27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3678" name="Text Box 14"/>
            <p:cNvSpPr txBox="1">
              <a:spLocks noChangeArrowheads="1"/>
            </p:cNvSpPr>
            <p:nvPr/>
          </p:nvSpPr>
          <p:spPr bwMode="auto">
            <a:xfrm>
              <a:off x="4410" y="1344"/>
              <a:ext cx="47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hízósejt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LYMPHOCYTA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kis, kerek sötét magvú sejt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keskeny cytoplazma szegély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az immunrendszer sejtjei, amelyek a vér- és nyirokerekből a kötőszövetbe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juthatnak</a:t>
            </a:r>
          </a:p>
          <a:p>
            <a:pPr algn="just">
              <a:lnSpc>
                <a:spcPct val="120000"/>
              </a:lnSpc>
            </a:pPr>
            <a:endParaRPr lang="hu-HU" sz="1600" b="1"/>
          </a:p>
        </p:txBody>
      </p:sp>
      <p:grpSp>
        <p:nvGrpSpPr>
          <p:cNvPr id="114696" name="Group 8"/>
          <p:cNvGrpSpPr>
            <a:grpSpLocks/>
          </p:cNvGrpSpPr>
          <p:nvPr/>
        </p:nvGrpSpPr>
        <p:grpSpPr bwMode="auto">
          <a:xfrm>
            <a:off x="5629275" y="3933825"/>
            <a:ext cx="2403475" cy="1714500"/>
            <a:chOff x="3546" y="2478"/>
            <a:chExt cx="1514" cy="1080"/>
          </a:xfrm>
        </p:grpSpPr>
        <p:pic>
          <p:nvPicPr>
            <p:cNvPr id="114693" name="Picture 5" descr="lymphocyt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0" y="2478"/>
              <a:ext cx="1500" cy="1050"/>
            </a:xfrm>
            <a:prstGeom prst="rect">
              <a:avLst/>
            </a:prstGeom>
            <a:noFill/>
          </p:spPr>
        </p:pic>
        <p:sp>
          <p:nvSpPr>
            <p:cNvPr id="114694" name="Text Box 6"/>
            <p:cNvSpPr txBox="1">
              <a:spLocks noChangeArrowheads="1"/>
            </p:cNvSpPr>
            <p:nvPr/>
          </p:nvSpPr>
          <p:spPr bwMode="auto">
            <a:xfrm>
              <a:off x="3546" y="3385"/>
              <a:ext cx="6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lymphocyta</a:t>
              </a:r>
            </a:p>
          </p:txBody>
        </p:sp>
        <p:sp>
          <p:nvSpPr>
            <p:cNvPr id="114695" name="Line 7"/>
            <p:cNvSpPr>
              <a:spLocks noChangeShapeType="1"/>
            </p:cNvSpPr>
            <p:nvPr/>
          </p:nvSpPr>
          <p:spPr bwMode="auto">
            <a:xfrm flipV="1">
              <a:off x="4059" y="3113"/>
              <a:ext cx="9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4702" name="Group 14"/>
          <p:cNvGrpSpPr>
            <a:grpSpLocks/>
          </p:cNvGrpSpPr>
          <p:nvPr/>
        </p:nvGrpSpPr>
        <p:grpSpPr bwMode="auto">
          <a:xfrm>
            <a:off x="1547813" y="3573463"/>
            <a:ext cx="2446337" cy="2232025"/>
            <a:chOff x="975" y="2251"/>
            <a:chExt cx="1541" cy="1406"/>
          </a:xfrm>
        </p:grpSpPr>
        <p:pic>
          <p:nvPicPr>
            <p:cNvPr id="114698" name="Picture 10" descr="d6-0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2251"/>
              <a:ext cx="1496" cy="1376"/>
            </a:xfrm>
            <a:prstGeom prst="rect">
              <a:avLst/>
            </a:prstGeom>
            <a:noFill/>
          </p:spPr>
        </p:pic>
        <p:sp>
          <p:nvSpPr>
            <p:cNvPr id="114699" name="Text Box 11"/>
            <p:cNvSpPr txBox="1">
              <a:spLocks noChangeArrowheads="1"/>
            </p:cNvSpPr>
            <p:nvPr/>
          </p:nvSpPr>
          <p:spPr bwMode="auto">
            <a:xfrm>
              <a:off x="975" y="3484"/>
              <a:ext cx="7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lypmphocyta</a:t>
              </a:r>
            </a:p>
          </p:txBody>
        </p:sp>
        <p:sp>
          <p:nvSpPr>
            <p:cNvPr id="114700" name="Line 12"/>
            <p:cNvSpPr>
              <a:spLocks noChangeShapeType="1"/>
            </p:cNvSpPr>
            <p:nvPr/>
          </p:nvSpPr>
          <p:spPr bwMode="auto">
            <a:xfrm flipV="1">
              <a:off x="1202" y="2931"/>
              <a:ext cx="45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4701" name="Line 13"/>
            <p:cNvSpPr>
              <a:spLocks noChangeShapeType="1"/>
            </p:cNvSpPr>
            <p:nvPr/>
          </p:nvSpPr>
          <p:spPr bwMode="auto">
            <a:xfrm flipV="1">
              <a:off x="1202" y="2976"/>
              <a:ext cx="31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PLAZMASEJT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magjuk excentrikus elhelyezkedésű, „kerékküllőszerű” chromatinszerkezettel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a „B”-lymphocyták végső alakjai, amelyek immunglobulin termelésért felelős 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sejtek</a:t>
            </a:r>
          </a:p>
        </p:txBody>
      </p:sp>
      <p:grpSp>
        <p:nvGrpSpPr>
          <p:cNvPr id="115721" name="Group 9"/>
          <p:cNvGrpSpPr>
            <a:grpSpLocks/>
          </p:cNvGrpSpPr>
          <p:nvPr/>
        </p:nvGrpSpPr>
        <p:grpSpPr bwMode="auto">
          <a:xfrm>
            <a:off x="1042988" y="3429000"/>
            <a:ext cx="3327400" cy="2362200"/>
            <a:chOff x="657" y="2160"/>
            <a:chExt cx="2096" cy="1488"/>
          </a:xfrm>
        </p:grpSpPr>
        <p:pic>
          <p:nvPicPr>
            <p:cNvPr id="115717" name="Picture 5" descr="d6-2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2160"/>
              <a:ext cx="2050" cy="1475"/>
            </a:xfrm>
            <a:prstGeom prst="rect">
              <a:avLst/>
            </a:prstGeom>
            <a:noFill/>
          </p:spPr>
        </p:pic>
        <p:sp>
          <p:nvSpPr>
            <p:cNvPr id="115718" name="Text Box 6"/>
            <p:cNvSpPr txBox="1">
              <a:spLocks noChangeArrowheads="1"/>
            </p:cNvSpPr>
            <p:nvPr/>
          </p:nvSpPr>
          <p:spPr bwMode="auto">
            <a:xfrm>
              <a:off x="657" y="3475"/>
              <a:ext cx="6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plazmasejt</a:t>
              </a:r>
            </a:p>
          </p:txBody>
        </p:sp>
        <p:sp>
          <p:nvSpPr>
            <p:cNvPr id="115719" name="Line 7"/>
            <p:cNvSpPr>
              <a:spLocks noChangeShapeType="1"/>
            </p:cNvSpPr>
            <p:nvPr/>
          </p:nvSpPr>
          <p:spPr bwMode="auto">
            <a:xfrm flipV="1">
              <a:off x="1519" y="3294"/>
              <a:ext cx="227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5720" name="Line 8"/>
            <p:cNvSpPr>
              <a:spLocks noChangeShapeType="1"/>
            </p:cNvSpPr>
            <p:nvPr/>
          </p:nvSpPr>
          <p:spPr bwMode="auto">
            <a:xfrm flipH="1" flipV="1">
              <a:off x="2018" y="2478"/>
              <a:ext cx="40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5727" name="Group 15"/>
          <p:cNvGrpSpPr>
            <a:grpSpLocks/>
          </p:cNvGrpSpPr>
          <p:nvPr/>
        </p:nvGrpSpPr>
        <p:grpSpPr bwMode="auto">
          <a:xfrm>
            <a:off x="5200650" y="3402013"/>
            <a:ext cx="3136900" cy="2474912"/>
            <a:chOff x="3276" y="2143"/>
            <a:chExt cx="1976" cy="1559"/>
          </a:xfrm>
        </p:grpSpPr>
        <p:pic>
          <p:nvPicPr>
            <p:cNvPr id="115723" name="Picture 11" descr="image0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8" y="2143"/>
              <a:ext cx="1964" cy="1559"/>
            </a:xfrm>
            <a:prstGeom prst="rect">
              <a:avLst/>
            </a:prstGeom>
            <a:noFill/>
          </p:spPr>
        </p:pic>
        <p:sp>
          <p:nvSpPr>
            <p:cNvPr id="115725" name="Text Box 13"/>
            <p:cNvSpPr txBox="1">
              <a:spLocks noChangeArrowheads="1"/>
            </p:cNvSpPr>
            <p:nvPr/>
          </p:nvSpPr>
          <p:spPr bwMode="auto">
            <a:xfrm>
              <a:off x="3276" y="3484"/>
              <a:ext cx="6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plazmasejt</a:t>
              </a:r>
            </a:p>
          </p:txBody>
        </p:sp>
        <p:sp>
          <p:nvSpPr>
            <p:cNvPr id="115726" name="Line 14"/>
            <p:cNvSpPr>
              <a:spLocks noChangeShapeType="1"/>
            </p:cNvSpPr>
            <p:nvPr/>
          </p:nvSpPr>
          <p:spPr bwMode="auto">
            <a:xfrm flipV="1">
              <a:off x="3560" y="3249"/>
              <a:ext cx="13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NEUTROPHYL GRANULOCYTA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érfalon keresztül jutnak a kötőszövetbe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kerek sejt, magja 2-3 lebenyből áll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cytoplazmája halvány</a:t>
            </a:r>
          </a:p>
          <a:p>
            <a:pPr algn="just">
              <a:lnSpc>
                <a:spcPct val="120000"/>
              </a:lnSpc>
              <a:buFont typeface="Symbol" pitchFamily="18" charset="2"/>
              <a:buNone/>
            </a:pPr>
            <a:r>
              <a:rPr lang="hu-HU" sz="1600" b="1"/>
              <a:t>- a  bakteriumok elleni sejtes immunvédekezés fontos elemei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200" b="1" i="1"/>
              <a:t>acut gyulladásos folyamatok során az érendothel mentén vándorolnak, majd az érfalon keresztül elsőként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200" b="1" i="1"/>
              <a:t>nagy számban a gyulladás helyére jutnak (emigratio). A gyulladás első 24-48 órájában a gyulladásos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200" b="1" i="1"/>
              <a:t>beszűrődés (infiltratio) nagy mennyiségben neutrophil granulocytát tartalmaz </a:t>
            </a:r>
          </a:p>
          <a:p>
            <a:pPr>
              <a:lnSpc>
                <a:spcPct val="90000"/>
              </a:lnSpc>
            </a:pPr>
            <a:endParaRPr lang="hu-HU" sz="1200" b="1" i="1"/>
          </a:p>
        </p:txBody>
      </p:sp>
      <p:grpSp>
        <p:nvGrpSpPr>
          <p:cNvPr id="116744" name="Group 8"/>
          <p:cNvGrpSpPr>
            <a:grpSpLocks/>
          </p:cNvGrpSpPr>
          <p:nvPr/>
        </p:nvGrpSpPr>
        <p:grpSpPr bwMode="auto">
          <a:xfrm>
            <a:off x="4787900" y="4221163"/>
            <a:ext cx="3311525" cy="2014537"/>
            <a:chOff x="3198" y="2841"/>
            <a:chExt cx="2086" cy="1269"/>
          </a:xfrm>
        </p:grpSpPr>
        <p:pic>
          <p:nvPicPr>
            <p:cNvPr id="116741" name="Picture 5" descr="Neutrophi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841"/>
              <a:ext cx="2086" cy="1269"/>
            </a:xfrm>
            <a:prstGeom prst="rect">
              <a:avLst/>
            </a:prstGeom>
            <a:noFill/>
          </p:spPr>
        </p:pic>
        <p:sp>
          <p:nvSpPr>
            <p:cNvPr id="116742" name="Text Box 6"/>
            <p:cNvSpPr txBox="1">
              <a:spLocks noChangeArrowheads="1"/>
            </p:cNvSpPr>
            <p:nvPr/>
          </p:nvSpPr>
          <p:spPr bwMode="auto">
            <a:xfrm>
              <a:off x="3198" y="3937"/>
              <a:ext cx="119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Neutrophyl granulocyta</a:t>
              </a:r>
            </a:p>
          </p:txBody>
        </p:sp>
        <p:sp>
          <p:nvSpPr>
            <p:cNvPr id="116743" name="Line 7"/>
            <p:cNvSpPr>
              <a:spLocks noChangeShapeType="1"/>
            </p:cNvSpPr>
            <p:nvPr/>
          </p:nvSpPr>
          <p:spPr bwMode="auto">
            <a:xfrm flipV="1">
              <a:off x="3787" y="3702"/>
              <a:ext cx="317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A KÖTŐSZÖVET OSZTÁLYOZÁSA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120000"/>
              </a:lnSpc>
            </a:pPr>
            <a:r>
              <a:rPr lang="hu-HU" sz="2000" b="1" dirty="0"/>
              <a:t>éretlen, embrionális </a:t>
            </a:r>
            <a:r>
              <a:rPr lang="hu-HU" sz="2000" b="1" dirty="0" smtClean="0"/>
              <a:t>kötőszövet</a:t>
            </a:r>
          </a:p>
          <a:p>
            <a:pPr marL="609600" indent="-609600">
              <a:lnSpc>
                <a:spcPct val="120000"/>
              </a:lnSpc>
            </a:pPr>
            <a:endParaRPr lang="hu-HU" sz="2000" b="1" dirty="0"/>
          </a:p>
          <a:p>
            <a:pPr marL="609600" indent="-609600">
              <a:lnSpc>
                <a:spcPct val="120000"/>
              </a:lnSpc>
            </a:pPr>
            <a:r>
              <a:rPr lang="hu-HU" sz="2000" b="1" dirty="0"/>
              <a:t>laza rostos kötőszövet</a:t>
            </a:r>
          </a:p>
          <a:p>
            <a:pPr marL="609600" indent="-609600">
              <a:lnSpc>
                <a:spcPct val="120000"/>
              </a:lnSpc>
            </a:pPr>
            <a:r>
              <a:rPr lang="hu-HU" sz="2000" b="1" dirty="0"/>
              <a:t>tömött rostos </a:t>
            </a:r>
            <a:r>
              <a:rPr lang="hu-HU" sz="2000" b="1" dirty="0" smtClean="0"/>
              <a:t>(rendezett, rendezetlen) kötőszövet</a:t>
            </a:r>
            <a:endParaRPr lang="hu-HU" sz="2000" b="1" dirty="0"/>
          </a:p>
          <a:p>
            <a:pPr marL="609600" indent="-609600">
              <a:lnSpc>
                <a:spcPct val="120000"/>
              </a:lnSpc>
            </a:pPr>
            <a:r>
              <a:rPr lang="hu-HU" sz="2000" b="1" dirty="0" err="1" smtClean="0"/>
              <a:t>retikuláris</a:t>
            </a:r>
            <a:r>
              <a:rPr lang="hu-HU" sz="2000" b="1" dirty="0" smtClean="0"/>
              <a:t> </a:t>
            </a:r>
            <a:r>
              <a:rPr lang="hu-HU" sz="2000" b="1" dirty="0"/>
              <a:t>kötőszövet</a:t>
            </a:r>
          </a:p>
          <a:p>
            <a:pPr marL="609600" indent="-609600">
              <a:lnSpc>
                <a:spcPct val="120000"/>
              </a:lnSpc>
            </a:pPr>
            <a:r>
              <a:rPr lang="hu-HU" sz="2000" b="1" dirty="0" err="1"/>
              <a:t>sejtdús</a:t>
            </a:r>
            <a:r>
              <a:rPr lang="hu-HU" sz="2000" b="1" dirty="0"/>
              <a:t> </a:t>
            </a:r>
            <a:r>
              <a:rPr lang="hu-HU" sz="2000" b="1" dirty="0" smtClean="0"/>
              <a:t>kötőszövet</a:t>
            </a:r>
          </a:p>
          <a:p>
            <a:pPr marL="609600" indent="-609600">
              <a:lnSpc>
                <a:spcPct val="120000"/>
              </a:lnSpc>
            </a:pPr>
            <a:endParaRPr lang="hu-HU" sz="2000" b="1" dirty="0"/>
          </a:p>
          <a:p>
            <a:pPr marL="609600" indent="-609600">
              <a:lnSpc>
                <a:spcPct val="120000"/>
              </a:lnSpc>
            </a:pPr>
            <a:r>
              <a:rPr lang="hu-HU" sz="2000" b="1" dirty="0"/>
              <a:t>elasztikus kötőszövet</a:t>
            </a:r>
          </a:p>
          <a:p>
            <a:pPr marL="609600" indent="-609600">
              <a:lnSpc>
                <a:spcPct val="120000"/>
              </a:lnSpc>
            </a:pPr>
            <a:r>
              <a:rPr lang="hu-HU" sz="2000" b="1" dirty="0" smtClean="0"/>
              <a:t>zsírszövet</a:t>
            </a:r>
          </a:p>
          <a:p>
            <a:pPr marL="609600" indent="-609600">
              <a:lnSpc>
                <a:spcPct val="120000"/>
              </a:lnSpc>
            </a:pPr>
            <a:r>
              <a:rPr lang="hu-HU" sz="2000" b="1" dirty="0" smtClean="0"/>
              <a:t>vér</a:t>
            </a:r>
            <a:endParaRPr lang="hu-HU" sz="2000" b="1" dirty="0"/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ÉRETLEN, EMBRIONÁLIS KÖTŐSZÖVET</a:t>
            </a:r>
            <a:br>
              <a:rPr lang="hu-HU" sz="2800" b="1"/>
            </a:br>
            <a:r>
              <a:rPr lang="hu-HU" sz="2800" b="1"/>
              <a:t>(MESENCHYMA)</a:t>
            </a:r>
            <a:r>
              <a:rPr lang="hu-HU" sz="4000"/>
              <a:t> 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primitív kötőszövet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felnőtt szervezetben nemigen fordul elő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sebgyógyulás kapcsán képződő sarjszövet ilyen embrionális típusú szövet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sejtjei orsó vagy csillag alakúak, nyúlványokkal rendelkeznek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éretlen kötőszövet a magzat köldökzsinórjának </a:t>
            </a:r>
            <a:r>
              <a:rPr lang="hu-HU" sz="1400" b="1" dirty="0" err="1"/>
              <a:t>szövete</a:t>
            </a:r>
            <a:r>
              <a:rPr lang="hu-HU" sz="1400" b="1" dirty="0"/>
              <a:t> (</a:t>
            </a:r>
            <a:r>
              <a:rPr lang="hu-HU" sz="1400" b="1" dirty="0" err="1"/>
              <a:t>Warthon</a:t>
            </a:r>
            <a:r>
              <a:rPr lang="hu-HU" sz="1400" b="1" dirty="0"/>
              <a:t>-féle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kocsonya)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a kocsonya állományában korai magzatban a </a:t>
            </a:r>
            <a:r>
              <a:rPr lang="hu-HU" sz="1400" b="1" dirty="0" err="1"/>
              <a:t>mesenchymasejtek</a:t>
            </a:r>
            <a:r>
              <a:rPr lang="hu-HU" sz="1400" b="1" dirty="0"/>
              <a:t> dominálnak, majd terhesség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vége felé </a:t>
            </a:r>
            <a:r>
              <a:rPr lang="hu-HU" sz="1400" b="1" dirty="0" err="1"/>
              <a:t>fibroblastok</a:t>
            </a:r>
            <a:r>
              <a:rPr lang="hu-HU" sz="1400" b="1" dirty="0"/>
              <a:t> veszik át a helyüket és kollagén rostképződés indul meg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 smtClean="0"/>
              <a:t>- a </a:t>
            </a:r>
            <a:r>
              <a:rPr lang="hu-HU" sz="1400" b="1" dirty="0"/>
              <a:t>kocsonyás szövet védi a köldökzsinórban futó </a:t>
            </a:r>
            <a:r>
              <a:rPr lang="hu-HU" sz="1400" b="1" dirty="0" err="1"/>
              <a:t>ereket</a:t>
            </a:r>
            <a:r>
              <a:rPr lang="hu-HU" sz="1400" b="1" dirty="0"/>
              <a:t>, amelyek a magzat táplálásában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400" b="1" dirty="0"/>
              <a:t>vesznek részt</a:t>
            </a:r>
          </a:p>
        </p:txBody>
      </p:sp>
      <p:pic>
        <p:nvPicPr>
          <p:cNvPr id="118789" name="Picture 5" descr="v0203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4365625"/>
            <a:ext cx="2182813" cy="2182813"/>
          </a:xfrm>
          <a:prstGeom prst="rect">
            <a:avLst/>
          </a:prstGeom>
          <a:noFill/>
        </p:spPr>
      </p:pic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3708400" y="6381750"/>
            <a:ext cx="1611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 b="1"/>
              <a:t>Mesenchyma sejtek</a:t>
            </a:r>
          </a:p>
        </p:txBody>
      </p:sp>
      <p:grpSp>
        <p:nvGrpSpPr>
          <p:cNvPr id="118797" name="Group 13"/>
          <p:cNvGrpSpPr>
            <a:grpSpLocks/>
          </p:cNvGrpSpPr>
          <p:nvPr/>
        </p:nvGrpSpPr>
        <p:grpSpPr bwMode="auto">
          <a:xfrm>
            <a:off x="4140200" y="5661025"/>
            <a:ext cx="431800" cy="360363"/>
            <a:chOff x="2608" y="3566"/>
            <a:chExt cx="272" cy="227"/>
          </a:xfrm>
        </p:grpSpPr>
        <p:sp>
          <p:nvSpPr>
            <p:cNvPr id="118795" name="Line 11"/>
            <p:cNvSpPr>
              <a:spLocks noChangeShapeType="1"/>
            </p:cNvSpPr>
            <p:nvPr/>
          </p:nvSpPr>
          <p:spPr bwMode="auto">
            <a:xfrm flipV="1">
              <a:off x="2608" y="3566"/>
              <a:ext cx="182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8796" name="Line 12"/>
            <p:cNvSpPr>
              <a:spLocks noChangeShapeType="1"/>
            </p:cNvSpPr>
            <p:nvPr/>
          </p:nvSpPr>
          <p:spPr bwMode="auto">
            <a:xfrm flipV="1">
              <a:off x="2699" y="3657"/>
              <a:ext cx="18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18803" name="Group 19"/>
          <p:cNvGrpSpPr>
            <a:grpSpLocks/>
          </p:cNvGrpSpPr>
          <p:nvPr/>
        </p:nvGrpSpPr>
        <p:grpSpPr bwMode="auto">
          <a:xfrm>
            <a:off x="7019925" y="981075"/>
            <a:ext cx="1784350" cy="1943100"/>
            <a:chOff x="4422" y="618"/>
            <a:chExt cx="1124" cy="1224"/>
          </a:xfrm>
        </p:grpSpPr>
        <p:pic>
          <p:nvPicPr>
            <p:cNvPr id="118799" name="Picture 15" descr="z002_00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618"/>
              <a:ext cx="1124" cy="1064"/>
            </a:xfrm>
            <a:prstGeom prst="rect">
              <a:avLst/>
            </a:prstGeom>
            <a:noFill/>
          </p:spPr>
        </p:pic>
        <p:sp>
          <p:nvSpPr>
            <p:cNvPr id="118800" name="Text Box 16"/>
            <p:cNvSpPr txBox="1">
              <a:spLocks noChangeArrowheads="1"/>
            </p:cNvSpPr>
            <p:nvPr/>
          </p:nvSpPr>
          <p:spPr bwMode="auto">
            <a:xfrm>
              <a:off x="4513" y="1669"/>
              <a:ext cx="101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Mesenchyma sejtek</a:t>
              </a:r>
            </a:p>
          </p:txBody>
        </p:sp>
        <p:sp>
          <p:nvSpPr>
            <p:cNvPr id="118801" name="Line 17"/>
            <p:cNvSpPr>
              <a:spLocks noChangeShapeType="1"/>
            </p:cNvSpPr>
            <p:nvPr/>
          </p:nvSpPr>
          <p:spPr bwMode="auto">
            <a:xfrm flipV="1">
              <a:off x="4785" y="1525"/>
              <a:ext cx="91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8802" name="Line 18"/>
            <p:cNvSpPr>
              <a:spLocks noChangeShapeType="1"/>
            </p:cNvSpPr>
            <p:nvPr/>
          </p:nvSpPr>
          <p:spPr bwMode="auto">
            <a:xfrm flipV="1">
              <a:off x="4785" y="1117"/>
              <a:ext cx="45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LAZA ROSTOS KÖTŐSZÖVET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/>
              <a:t>- főleg kollagén rostokból épül fel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/>
              <a:t>- leggyakrabban előforduló rostféleség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/>
              <a:t>- hézagpótló szerepe van, az erek és idegek körül is megtalálható</a:t>
            </a:r>
          </a:p>
          <a:p>
            <a:pPr marL="609600" indent="-609600"/>
            <a:endParaRPr lang="hu-HU" sz="1600" b="1"/>
          </a:p>
        </p:txBody>
      </p:sp>
      <p:grpSp>
        <p:nvGrpSpPr>
          <p:cNvPr id="119817" name="Group 9"/>
          <p:cNvGrpSpPr>
            <a:grpSpLocks/>
          </p:cNvGrpSpPr>
          <p:nvPr/>
        </p:nvGrpSpPr>
        <p:grpSpPr bwMode="auto">
          <a:xfrm>
            <a:off x="1042988" y="3213100"/>
            <a:ext cx="3835400" cy="3095625"/>
            <a:chOff x="657" y="2024"/>
            <a:chExt cx="2416" cy="1950"/>
          </a:xfrm>
        </p:grpSpPr>
        <p:pic>
          <p:nvPicPr>
            <p:cNvPr id="119813" name="Picture 5" descr="kottam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" y="2024"/>
              <a:ext cx="2416" cy="1866"/>
            </a:xfrm>
            <a:prstGeom prst="rect">
              <a:avLst/>
            </a:prstGeom>
            <a:noFill/>
          </p:spPr>
        </p:pic>
        <p:sp>
          <p:nvSpPr>
            <p:cNvPr id="119814" name="Text Box 6"/>
            <p:cNvSpPr txBox="1">
              <a:spLocks noChangeArrowheads="1"/>
            </p:cNvSpPr>
            <p:nvPr/>
          </p:nvSpPr>
          <p:spPr bwMode="auto">
            <a:xfrm>
              <a:off x="1247" y="3801"/>
              <a:ext cx="11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Laza rostos kötőszövet</a:t>
              </a:r>
            </a:p>
          </p:txBody>
        </p:sp>
        <p:sp>
          <p:nvSpPr>
            <p:cNvPr id="119815" name="Line 7"/>
            <p:cNvSpPr>
              <a:spLocks noChangeShapeType="1"/>
            </p:cNvSpPr>
            <p:nvPr/>
          </p:nvSpPr>
          <p:spPr bwMode="auto">
            <a:xfrm flipV="1">
              <a:off x="1474" y="2931"/>
              <a:ext cx="45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19816" name="Line 8"/>
            <p:cNvSpPr>
              <a:spLocks noChangeShapeType="1"/>
            </p:cNvSpPr>
            <p:nvPr/>
          </p:nvSpPr>
          <p:spPr bwMode="auto">
            <a:xfrm flipV="1">
              <a:off x="1474" y="3113"/>
              <a:ext cx="998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TÖMÖTT ROSTOS KÖTŐSZÖVET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150000"/>
              </a:lnSpc>
              <a:buFontTx/>
              <a:buNone/>
            </a:pPr>
            <a:r>
              <a:rPr lang="hu-HU" sz="2000" b="1"/>
              <a:t>- RENDEZETT</a:t>
            </a:r>
          </a:p>
          <a:p>
            <a:pPr marL="609600" indent="-609600" algn="just">
              <a:lnSpc>
                <a:spcPct val="150000"/>
              </a:lnSpc>
              <a:buFontTx/>
              <a:buNone/>
            </a:pPr>
            <a:r>
              <a:rPr lang="hu-HU" sz="2000" b="1"/>
              <a:t>- RENDEZETLEN</a:t>
            </a:r>
          </a:p>
          <a:p>
            <a:pPr marL="609600" indent="-609600">
              <a:lnSpc>
                <a:spcPct val="150000"/>
              </a:lnSpc>
            </a:pPr>
            <a:endParaRPr lang="hu-H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RENDEZETT TÖMÖTT ROSTOS KÖTŐSZÖVET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Inak (tendo) és szalagok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 - a kollagén rostok párhuzamosan haladó rostkötegeket alkotnak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 kötegekben ínsejteket (tendocyta) láthatunk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 sejtek magja kihegyezett pálcikára emlékeztetnek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az ínsejtek inaktív fibrocyták </a:t>
            </a:r>
          </a:p>
        </p:txBody>
      </p:sp>
      <p:grpSp>
        <p:nvGrpSpPr>
          <p:cNvPr id="121868" name="Group 12"/>
          <p:cNvGrpSpPr>
            <a:grpSpLocks/>
          </p:cNvGrpSpPr>
          <p:nvPr/>
        </p:nvGrpSpPr>
        <p:grpSpPr bwMode="auto">
          <a:xfrm>
            <a:off x="4859338" y="4005263"/>
            <a:ext cx="2952750" cy="2366962"/>
            <a:chOff x="3061" y="2523"/>
            <a:chExt cx="1860" cy="1491"/>
          </a:xfrm>
        </p:grpSpPr>
        <p:grpSp>
          <p:nvGrpSpPr>
            <p:cNvPr id="121861" name="Group 9"/>
            <p:cNvGrpSpPr>
              <a:grpSpLocks/>
            </p:cNvGrpSpPr>
            <p:nvPr/>
          </p:nvGrpSpPr>
          <p:grpSpPr bwMode="auto">
            <a:xfrm>
              <a:off x="3061" y="2523"/>
              <a:ext cx="1860" cy="1491"/>
              <a:chOff x="3457" y="760"/>
              <a:chExt cx="2008" cy="1536"/>
            </a:xfrm>
          </p:grpSpPr>
          <p:pic>
            <p:nvPicPr>
              <p:cNvPr id="121862" name="Picture 3" descr="in 40x1 kicsi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70" y="760"/>
                <a:ext cx="1995" cy="1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1863" name="Text Box 8"/>
              <p:cNvSpPr txBox="1">
                <a:spLocks noChangeArrowheads="1"/>
              </p:cNvSpPr>
              <p:nvPr/>
            </p:nvSpPr>
            <p:spPr bwMode="auto">
              <a:xfrm>
                <a:off x="3457" y="2082"/>
                <a:ext cx="189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hu-HU" sz="1200">
                  <a:solidFill>
                    <a:srgbClr val="001000"/>
                  </a:solidFill>
                </a:endParaRPr>
              </a:p>
            </p:txBody>
          </p:sp>
        </p:grpSp>
        <p:sp>
          <p:nvSpPr>
            <p:cNvPr id="121864" name="Text Box 14"/>
            <p:cNvSpPr txBox="1">
              <a:spLocks noChangeArrowheads="1"/>
            </p:cNvSpPr>
            <p:nvPr/>
          </p:nvSpPr>
          <p:spPr bwMode="auto">
            <a:xfrm>
              <a:off x="3098" y="2579"/>
              <a:ext cx="43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tendon</a:t>
              </a:r>
            </a:p>
          </p:txBody>
        </p:sp>
        <p:sp>
          <p:nvSpPr>
            <p:cNvPr id="121865" name="Line 16"/>
            <p:cNvSpPr>
              <a:spLocks noChangeShapeType="1"/>
            </p:cNvSpPr>
            <p:nvPr/>
          </p:nvSpPr>
          <p:spPr bwMode="auto">
            <a:xfrm flipH="1">
              <a:off x="3514" y="3000"/>
              <a:ext cx="352" cy="483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1866" name="Line 18"/>
            <p:cNvSpPr>
              <a:spLocks noChangeShapeType="1"/>
            </p:cNvSpPr>
            <p:nvPr/>
          </p:nvSpPr>
          <p:spPr bwMode="auto">
            <a:xfrm>
              <a:off x="3916" y="3000"/>
              <a:ext cx="151" cy="483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1867" name="Text Box 19"/>
            <p:cNvSpPr txBox="1">
              <a:spLocks noChangeArrowheads="1"/>
            </p:cNvSpPr>
            <p:nvPr/>
          </p:nvSpPr>
          <p:spPr bwMode="auto">
            <a:xfrm>
              <a:off x="3626" y="2849"/>
              <a:ext cx="5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tendocyta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A HÁMSEJT ÁLTALÁNOS JELLEMZŐI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267325" cy="4525963"/>
          </a:xfrm>
        </p:spPr>
        <p:txBody>
          <a:bodyPr/>
          <a:lstStyle/>
          <a:p>
            <a:pPr>
              <a:buFontTx/>
              <a:buNone/>
            </a:pPr>
            <a:r>
              <a:rPr lang="hu-HU" sz="1800" b="1" dirty="0"/>
              <a:t>FELSZÍNEK: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 err="1"/>
              <a:t>Bazális</a:t>
            </a:r>
            <a:r>
              <a:rPr lang="hu-HU" sz="1400" b="1" dirty="0"/>
              <a:t>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 err="1"/>
              <a:t>Luminális</a:t>
            </a:r>
            <a:r>
              <a:rPr lang="hu-HU" sz="1400" b="1" dirty="0"/>
              <a:t> (</a:t>
            </a:r>
            <a:r>
              <a:rPr lang="hu-HU" sz="1400" b="1" dirty="0" err="1"/>
              <a:t>apikális</a:t>
            </a:r>
            <a:r>
              <a:rPr lang="hu-HU" sz="1400" b="1" dirty="0"/>
              <a:t>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Laterális 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 err="1" smtClean="0"/>
              <a:t>LAMINA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BASALIS</a:t>
            </a:r>
            <a:r>
              <a:rPr lang="hu-HU" sz="1400" b="1" dirty="0" smtClean="0"/>
              <a:t> </a:t>
            </a:r>
            <a:r>
              <a:rPr lang="hu-HU" sz="1400" b="1" dirty="0"/>
              <a:t>(ALAPHÁRTYA</a:t>
            </a:r>
            <a:r>
              <a:rPr lang="hu-HU" sz="1400" b="1" dirty="0" smtClean="0"/>
              <a:t>) (</a:t>
            </a:r>
            <a:r>
              <a:rPr lang="hu-HU" sz="1400" b="1" dirty="0" err="1" smtClean="0"/>
              <a:t>membrana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basalis</a:t>
            </a:r>
            <a:r>
              <a:rPr lang="hu-HU" sz="1400" b="1" dirty="0" smtClean="0"/>
              <a:t>)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A hámsejt kötőszövet felé eső oldalán (</a:t>
            </a:r>
            <a:r>
              <a:rPr lang="hu-HU" sz="1400" b="1" dirty="0" err="1"/>
              <a:t>bazális</a:t>
            </a:r>
            <a:r>
              <a:rPr lang="hu-HU" sz="1400" b="1" dirty="0"/>
              <a:t> felszín)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A sejtek ezen az alaphártyán ülnek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FELADATA: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Rögzítés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Gát (megakadályozza a kötőszöveti sejtek benyomulását a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hámba – rák)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Hámregeneráció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400" b="1" dirty="0"/>
          </a:p>
        </p:txBody>
      </p:sp>
      <p:pic>
        <p:nvPicPr>
          <p:cNvPr id="7172" name="Picture 20" descr="13_04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425" y="4581127"/>
            <a:ext cx="2905125" cy="1970485"/>
          </a:xfrm>
          <a:noFill/>
          <a:ln/>
        </p:spPr>
      </p:pic>
      <p:pic>
        <p:nvPicPr>
          <p:cNvPr id="7174" name="Picture 7" descr="tight-junct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43663" y="1125538"/>
            <a:ext cx="2060575" cy="30956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RENDEZETLEN TÖMÖTT ROSTOS KÖTŐSZÖVET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Symbol" pitchFamily="18" charset="2"/>
              <a:buNone/>
            </a:pPr>
            <a:r>
              <a:rPr lang="hu-HU" sz="1600" b="1"/>
              <a:t>- a kollagén rostkötegek szabálytalanul, a tér minden irányába futnak</a:t>
            </a:r>
          </a:p>
          <a:p>
            <a:pPr lvl="1">
              <a:buFont typeface="Symbol" pitchFamily="18" charset="2"/>
              <a:buNone/>
            </a:pPr>
            <a:r>
              <a:rPr lang="hu-HU" sz="1600" b="1"/>
              <a:t>- bőr dermis</a:t>
            </a:r>
          </a:p>
        </p:txBody>
      </p:sp>
      <p:grpSp>
        <p:nvGrpSpPr>
          <p:cNvPr id="122889" name="Group 9"/>
          <p:cNvGrpSpPr>
            <a:grpSpLocks/>
          </p:cNvGrpSpPr>
          <p:nvPr/>
        </p:nvGrpSpPr>
        <p:grpSpPr bwMode="auto">
          <a:xfrm>
            <a:off x="3276600" y="3284538"/>
            <a:ext cx="4403725" cy="2838450"/>
            <a:chOff x="2064" y="2069"/>
            <a:chExt cx="2774" cy="1788"/>
          </a:xfrm>
        </p:grpSpPr>
        <p:pic>
          <p:nvPicPr>
            <p:cNvPr id="122885" name="Picture 5" descr="Papillary_vs_Reticular_Dermis_10x-20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069"/>
              <a:ext cx="2774" cy="1788"/>
            </a:xfrm>
            <a:prstGeom prst="rect">
              <a:avLst/>
            </a:prstGeom>
            <a:noFill/>
          </p:spPr>
        </p:pic>
        <p:sp>
          <p:nvSpPr>
            <p:cNvPr id="122886" name="Text Box 6"/>
            <p:cNvSpPr txBox="1">
              <a:spLocks noChangeArrowheads="1"/>
            </p:cNvSpPr>
            <p:nvPr/>
          </p:nvSpPr>
          <p:spPr bwMode="auto">
            <a:xfrm>
              <a:off x="2109" y="3575"/>
              <a:ext cx="43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dermis</a:t>
              </a:r>
            </a:p>
          </p:txBody>
        </p:sp>
        <p:sp>
          <p:nvSpPr>
            <p:cNvPr id="122887" name="Line 7"/>
            <p:cNvSpPr>
              <a:spLocks noChangeShapeType="1"/>
            </p:cNvSpPr>
            <p:nvPr/>
          </p:nvSpPr>
          <p:spPr bwMode="auto">
            <a:xfrm flipV="1">
              <a:off x="2381" y="3249"/>
              <a:ext cx="454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2888" name="Line 8"/>
            <p:cNvSpPr>
              <a:spLocks noChangeShapeType="1"/>
            </p:cNvSpPr>
            <p:nvPr/>
          </p:nvSpPr>
          <p:spPr bwMode="auto">
            <a:xfrm flipV="1">
              <a:off x="2381" y="3566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RETIKULÁRIS KÖTŐSZÖVET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nyúlványos kötőszöveti sejtek (retikuláris sejtek)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retikuláris rostokat termelnek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 rostok finom hálós szerkezetet hoznak létre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 vérképző és a lymphatikus (nyirok) szervek vázát (lép, nyirokcsomó, tonsilla,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csontvelő)</a:t>
            </a:r>
          </a:p>
        </p:txBody>
      </p:sp>
      <p:grpSp>
        <p:nvGrpSpPr>
          <p:cNvPr id="124936" name="Group 8"/>
          <p:cNvGrpSpPr>
            <a:grpSpLocks/>
          </p:cNvGrpSpPr>
          <p:nvPr/>
        </p:nvGrpSpPr>
        <p:grpSpPr bwMode="auto">
          <a:xfrm>
            <a:off x="1979613" y="3284538"/>
            <a:ext cx="2395537" cy="3024187"/>
            <a:chOff x="1247" y="2069"/>
            <a:chExt cx="1509" cy="1905"/>
          </a:xfrm>
        </p:grpSpPr>
        <p:pic>
          <p:nvPicPr>
            <p:cNvPr id="124933" name="Picture 5" descr="ANd9GcS3M8Xz8lbbNSJuKStp1dCNFU5bVnJPYu1FjTaAwR5OW_BtIak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47" y="2069"/>
              <a:ext cx="1509" cy="1729"/>
            </a:xfrm>
            <a:prstGeom prst="rect">
              <a:avLst/>
            </a:prstGeom>
            <a:noFill/>
          </p:spPr>
        </p:pic>
        <p:sp>
          <p:nvSpPr>
            <p:cNvPr id="124934" name="Text Box 6"/>
            <p:cNvSpPr txBox="1">
              <a:spLocks noChangeArrowheads="1"/>
            </p:cNvSpPr>
            <p:nvPr/>
          </p:nvSpPr>
          <p:spPr bwMode="auto">
            <a:xfrm>
              <a:off x="1500" y="3801"/>
              <a:ext cx="92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Retikuláris rostok</a:t>
              </a:r>
            </a:p>
          </p:txBody>
        </p:sp>
        <p:sp>
          <p:nvSpPr>
            <p:cNvPr id="124935" name="Line 7"/>
            <p:cNvSpPr>
              <a:spLocks noChangeShapeType="1"/>
            </p:cNvSpPr>
            <p:nvPr/>
          </p:nvSpPr>
          <p:spPr bwMode="auto">
            <a:xfrm flipV="1">
              <a:off x="1655" y="3203"/>
              <a:ext cx="454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124938" name="Picture 10" descr="ANd9GcSLxEP5p7X44rqDMU0G2J6Rd8zSAjj9gm3jyIebR_dlvJ4e-UQ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775" y="3284538"/>
            <a:ext cx="3690938" cy="2765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SEJTDÚS KÖTŐSZÖVET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 kötőszövet sejtes elemei dominálnak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 - a sejtek között kevesebb rostot találunk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Méhnyálkahártya (endometrium), petefészek</a:t>
            </a:r>
            <a:endParaRPr lang="hu-HU"/>
          </a:p>
        </p:txBody>
      </p:sp>
      <p:grpSp>
        <p:nvGrpSpPr>
          <p:cNvPr id="125959" name="Group 7"/>
          <p:cNvGrpSpPr>
            <a:grpSpLocks/>
          </p:cNvGrpSpPr>
          <p:nvPr/>
        </p:nvGrpSpPr>
        <p:grpSpPr bwMode="auto">
          <a:xfrm>
            <a:off x="827088" y="3398838"/>
            <a:ext cx="4032250" cy="2524125"/>
            <a:chOff x="521" y="2141"/>
            <a:chExt cx="2540" cy="1590"/>
          </a:xfrm>
        </p:grpSpPr>
        <p:pic>
          <p:nvPicPr>
            <p:cNvPr id="125957" name="Picture 5" descr="endometrium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141"/>
              <a:ext cx="2540" cy="1590"/>
            </a:xfrm>
            <a:prstGeom prst="rect">
              <a:avLst/>
            </a:prstGeom>
            <a:noFill/>
          </p:spPr>
        </p:pic>
        <p:sp>
          <p:nvSpPr>
            <p:cNvPr id="125958" name="Text Box 6"/>
            <p:cNvSpPr txBox="1">
              <a:spLocks noChangeArrowheads="1"/>
            </p:cNvSpPr>
            <p:nvPr/>
          </p:nvSpPr>
          <p:spPr bwMode="auto">
            <a:xfrm>
              <a:off x="1340" y="2478"/>
              <a:ext cx="7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endometrium</a:t>
              </a:r>
            </a:p>
          </p:txBody>
        </p:sp>
      </p:grpSp>
      <p:grpSp>
        <p:nvGrpSpPr>
          <p:cNvPr id="125963" name="Group 11"/>
          <p:cNvGrpSpPr>
            <a:grpSpLocks/>
          </p:cNvGrpSpPr>
          <p:nvPr/>
        </p:nvGrpSpPr>
        <p:grpSpPr bwMode="auto">
          <a:xfrm>
            <a:off x="5727700" y="3141663"/>
            <a:ext cx="2125663" cy="2743200"/>
            <a:chOff x="3608" y="1979"/>
            <a:chExt cx="1339" cy="1728"/>
          </a:xfrm>
        </p:grpSpPr>
        <p:pic>
          <p:nvPicPr>
            <p:cNvPr id="125961" name="Picture 9" descr="Copy%20of%20spmc_frs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1" y="1979"/>
              <a:ext cx="1296" cy="1728"/>
            </a:xfrm>
            <a:prstGeom prst="rect">
              <a:avLst/>
            </a:prstGeom>
            <a:noFill/>
          </p:spPr>
        </p:pic>
        <p:sp>
          <p:nvSpPr>
            <p:cNvPr id="125962" name="Text Box 10"/>
            <p:cNvSpPr txBox="1">
              <a:spLocks noChangeArrowheads="1"/>
            </p:cNvSpPr>
            <p:nvPr/>
          </p:nvSpPr>
          <p:spPr bwMode="auto">
            <a:xfrm>
              <a:off x="3608" y="3521"/>
              <a:ext cx="7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endometrium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TÁMASZTÓSZÖVET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Tx/>
              <a:buNone/>
            </a:pPr>
            <a:r>
              <a:rPr lang="hu-HU" sz="2000" b="1"/>
              <a:t>- PORCSZÖVET</a:t>
            </a:r>
          </a:p>
          <a:p>
            <a:pPr>
              <a:lnSpc>
                <a:spcPct val="200000"/>
              </a:lnSpc>
              <a:buFontTx/>
              <a:buNone/>
            </a:pPr>
            <a:r>
              <a:rPr lang="hu-HU" sz="2000" b="1"/>
              <a:t>- CSONTSZÖVET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PORCSZÖVET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nyomással szembeni rugalmas ellenálló képesség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rugalmas szilárdság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kismértékű hajlíthatóság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érmentes, táplálása diffúzió útján történik a porchártya felől</a:t>
            </a:r>
          </a:p>
          <a:p>
            <a:pPr marL="609600" indent="-609600" algn="just">
              <a:lnSpc>
                <a:spcPct val="120000"/>
              </a:lnSpc>
              <a:buFontTx/>
              <a:buChar char="-"/>
            </a:pPr>
            <a:endParaRPr lang="hu-HU" sz="1600" b="1" dirty="0"/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800" b="1" dirty="0" smtClean="0"/>
              <a:t>TÍPUSAI</a:t>
            </a:r>
            <a:r>
              <a:rPr lang="hu-HU" sz="2800" b="1" dirty="0" smtClean="0"/>
              <a:t>:</a:t>
            </a:r>
            <a:endParaRPr lang="hu-HU" sz="2800" b="1" dirty="0"/>
          </a:p>
          <a:p>
            <a:pPr marL="609600" indent="-609600">
              <a:buFontTx/>
              <a:buNone/>
            </a:pPr>
            <a:r>
              <a:rPr lang="hu-HU" sz="1600" b="1" dirty="0" smtClean="0"/>
              <a:t>- </a:t>
            </a:r>
            <a:r>
              <a:rPr lang="hu-HU" sz="1600" b="1" dirty="0" err="1" smtClean="0"/>
              <a:t>hyalinporc</a:t>
            </a:r>
            <a:endParaRPr lang="hu-HU" sz="1600" b="1" dirty="0"/>
          </a:p>
          <a:p>
            <a:pPr marL="609600" indent="-609600">
              <a:buFontTx/>
              <a:buNone/>
            </a:pPr>
            <a:r>
              <a:rPr lang="hu-HU" sz="1600" b="1" dirty="0"/>
              <a:t>- rugalmas </a:t>
            </a:r>
            <a:r>
              <a:rPr lang="hu-HU" sz="1600" b="1" dirty="0" smtClean="0"/>
              <a:t>porc</a:t>
            </a:r>
            <a:endParaRPr lang="hu-HU" sz="1600" b="1" dirty="0"/>
          </a:p>
          <a:p>
            <a:pPr marL="609600" indent="-609600">
              <a:buFontTx/>
              <a:buNone/>
            </a:pPr>
            <a:r>
              <a:rPr lang="hu-HU" sz="1600" b="1" dirty="0"/>
              <a:t>- rostos </a:t>
            </a:r>
            <a:r>
              <a:rPr lang="hu-HU" sz="1600" b="1" dirty="0" smtClean="0"/>
              <a:t>porc</a:t>
            </a:r>
            <a:endParaRPr lang="hu-HU" sz="1600" b="1" dirty="0"/>
          </a:p>
          <a:p>
            <a:pPr marL="609600" indent="-609600" algn="just">
              <a:lnSpc>
                <a:spcPct val="120000"/>
              </a:lnSpc>
              <a:buFontTx/>
              <a:buNone/>
            </a:pPr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HYALINPORC (ÜVEGPORC)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PORCSEJTEK (</a:t>
            </a:r>
            <a:r>
              <a:rPr lang="hu-HU" sz="1600" b="1" dirty="0" err="1"/>
              <a:t>chondrocyta</a:t>
            </a:r>
            <a:r>
              <a:rPr lang="hu-HU" sz="1600" b="1" dirty="0"/>
              <a:t>):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kerek hólyagszerű sejtek, </a:t>
            </a:r>
            <a:r>
              <a:rPr lang="hu-HU" sz="1600" b="1" dirty="0" err="1"/>
              <a:t>nucleolus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világos </a:t>
            </a:r>
            <a:r>
              <a:rPr lang="hu-HU" sz="1600" b="1" dirty="0" err="1"/>
              <a:t>cytoplazmával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- 2 - 4 </a:t>
            </a:r>
            <a:r>
              <a:rPr lang="hu-HU" sz="1600" b="1" dirty="0" err="1"/>
              <a:t>chondrocytát</a:t>
            </a:r>
            <a:r>
              <a:rPr lang="hu-HU" sz="1600" b="1" dirty="0"/>
              <a:t> egy vékony </a:t>
            </a:r>
            <a:r>
              <a:rPr lang="hu-HU" sz="1600" b="1" dirty="0" err="1"/>
              <a:t>basophil</a:t>
            </a:r>
            <a:r>
              <a:rPr lang="hu-HU" sz="1600" b="1" dirty="0"/>
              <a:t> </a:t>
            </a:r>
            <a:r>
              <a:rPr lang="hu-HU" sz="1600" b="1" dirty="0" err="1"/>
              <a:t>festődésű</a:t>
            </a:r>
            <a:r>
              <a:rPr lang="hu-HU" sz="1600" b="1" dirty="0"/>
              <a:t> un. porctok veszi körül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/>
              <a:t>EXTRACELLULÁRIS</a:t>
            </a:r>
            <a:r>
              <a:rPr lang="hu-HU" sz="1600" b="1" dirty="0"/>
              <a:t> </a:t>
            </a:r>
            <a:r>
              <a:rPr lang="hu-HU" sz="1600" b="1" dirty="0" smtClean="0"/>
              <a:t>MÁTRIX: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porcsejtek által termelt kollagén rostok és </a:t>
            </a:r>
            <a:r>
              <a:rPr lang="hu-HU" sz="1600" b="1" dirty="0" smtClean="0"/>
              <a:t>egyéb molekulák, pl. </a:t>
            </a:r>
            <a:r>
              <a:rPr lang="hu-HU" sz="1600" b="1" dirty="0" err="1" smtClean="0"/>
              <a:t>proteoglikán</a:t>
            </a:r>
            <a:r>
              <a:rPr lang="hu-HU" sz="1600" b="1" dirty="0" smtClean="0"/>
              <a:t> </a:t>
            </a:r>
            <a:r>
              <a:rPr lang="hu-HU" sz="1600" b="1" dirty="0"/>
              <a:t>alkotja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 porctok körüli alapállomány </a:t>
            </a:r>
            <a:r>
              <a:rPr lang="hu-HU" sz="1600" b="1" dirty="0" err="1"/>
              <a:t>basophil</a:t>
            </a:r>
            <a:r>
              <a:rPr lang="hu-HU" sz="1600" b="1" dirty="0"/>
              <a:t> </a:t>
            </a:r>
            <a:r>
              <a:rPr lang="hu-HU" sz="1600" b="1" dirty="0" err="1"/>
              <a:t>festődésű</a:t>
            </a:r>
            <a:r>
              <a:rPr lang="hu-HU" sz="1600" b="1" dirty="0"/>
              <a:t>, ezt porcudvarnak nevezzük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az amorf állomány teljesen elfedi a rostokat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/>
              <a:t>CHONDRON</a:t>
            </a:r>
            <a:r>
              <a:rPr lang="hu-HU" sz="1600" b="1" dirty="0"/>
              <a:t>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 porcudvar és a porctok által határolt 2 - 4 </a:t>
            </a:r>
            <a:r>
              <a:rPr lang="hu-HU" sz="1600" b="1" dirty="0" err="1"/>
              <a:t>chondrocyta</a:t>
            </a:r>
            <a:r>
              <a:rPr lang="hu-HU" sz="1600" b="1" dirty="0"/>
              <a:t> a porc egységét, a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err="1"/>
              <a:t>chondront</a:t>
            </a:r>
            <a:r>
              <a:rPr lang="hu-HU" sz="1600" b="1" dirty="0"/>
              <a:t> alkotja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Ízületek felszínén, légutak porcai, bordaporcok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HYALINPORC</a:t>
            </a:r>
          </a:p>
        </p:txBody>
      </p:sp>
      <p:grpSp>
        <p:nvGrpSpPr>
          <p:cNvPr id="132100" name="Group 21"/>
          <p:cNvGrpSpPr>
            <a:grpSpLocks/>
          </p:cNvGrpSpPr>
          <p:nvPr/>
        </p:nvGrpSpPr>
        <p:grpSpPr bwMode="auto">
          <a:xfrm>
            <a:off x="1116013" y="2565400"/>
            <a:ext cx="3168650" cy="2570163"/>
            <a:chOff x="521" y="2432"/>
            <a:chExt cx="1950" cy="1574"/>
          </a:xfrm>
        </p:grpSpPr>
        <p:pic>
          <p:nvPicPr>
            <p:cNvPr id="132101" name="Picture 16" descr="hyaline%2Bcartilage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432"/>
              <a:ext cx="1950" cy="1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102" name="Text Box 18"/>
            <p:cNvSpPr txBox="1">
              <a:spLocks noChangeArrowheads="1"/>
            </p:cNvSpPr>
            <p:nvPr/>
          </p:nvSpPr>
          <p:spPr bwMode="auto">
            <a:xfrm>
              <a:off x="521" y="3838"/>
              <a:ext cx="1213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Hyalinporc, chondrocyta</a:t>
              </a:r>
            </a:p>
          </p:txBody>
        </p:sp>
        <p:sp>
          <p:nvSpPr>
            <p:cNvPr id="132103" name="Line 19"/>
            <p:cNvSpPr>
              <a:spLocks noChangeShapeType="1"/>
            </p:cNvSpPr>
            <p:nvPr/>
          </p:nvSpPr>
          <p:spPr bwMode="auto">
            <a:xfrm flipH="1" flipV="1">
              <a:off x="1156" y="3294"/>
              <a:ext cx="409" cy="590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2104" name="Line 20"/>
            <p:cNvSpPr>
              <a:spLocks noChangeShapeType="1"/>
            </p:cNvSpPr>
            <p:nvPr/>
          </p:nvSpPr>
          <p:spPr bwMode="auto">
            <a:xfrm flipV="1">
              <a:off x="1565" y="3521"/>
              <a:ext cx="362" cy="363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2109" name="Group 13"/>
          <p:cNvGrpSpPr>
            <a:grpSpLocks/>
          </p:cNvGrpSpPr>
          <p:nvPr/>
        </p:nvGrpSpPr>
        <p:grpSpPr bwMode="auto">
          <a:xfrm>
            <a:off x="5003800" y="2636838"/>
            <a:ext cx="3362325" cy="2520950"/>
            <a:chOff x="3152" y="1661"/>
            <a:chExt cx="2118" cy="1588"/>
          </a:xfrm>
        </p:grpSpPr>
        <p:pic>
          <p:nvPicPr>
            <p:cNvPr id="132105" name="Picture 13" descr="hycart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52" y="1661"/>
              <a:ext cx="2118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106" name="Line 10"/>
            <p:cNvSpPr>
              <a:spLocks noChangeShapeType="1"/>
            </p:cNvSpPr>
            <p:nvPr/>
          </p:nvSpPr>
          <p:spPr bwMode="auto">
            <a:xfrm flipH="1" flipV="1">
              <a:off x="4513" y="2432"/>
              <a:ext cx="13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2107" name="Line 11"/>
            <p:cNvSpPr>
              <a:spLocks noChangeShapeType="1"/>
            </p:cNvSpPr>
            <p:nvPr/>
          </p:nvSpPr>
          <p:spPr bwMode="auto">
            <a:xfrm flipV="1">
              <a:off x="4649" y="2205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2108" name="Text Box 12"/>
            <p:cNvSpPr txBox="1">
              <a:spLocks noChangeArrowheads="1"/>
            </p:cNvSpPr>
            <p:nvPr/>
          </p:nvSpPr>
          <p:spPr bwMode="auto">
            <a:xfrm>
              <a:off x="4468" y="2614"/>
              <a:ext cx="6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chondron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PERICHONDRIUM (PORCHÁRTYA)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porc felszínét borítja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innen történik a porcsejtek képzése és a porc táplálása</a:t>
            </a:r>
          </a:p>
          <a:p>
            <a:endParaRPr lang="hu-HU" sz="1600" b="1"/>
          </a:p>
        </p:txBody>
      </p:sp>
      <p:grpSp>
        <p:nvGrpSpPr>
          <p:cNvPr id="131076" name="Group 13"/>
          <p:cNvGrpSpPr>
            <a:grpSpLocks/>
          </p:cNvGrpSpPr>
          <p:nvPr/>
        </p:nvGrpSpPr>
        <p:grpSpPr bwMode="auto">
          <a:xfrm>
            <a:off x="4787900" y="2852738"/>
            <a:ext cx="3276600" cy="3290887"/>
            <a:chOff x="3288" y="1979"/>
            <a:chExt cx="2064" cy="2073"/>
          </a:xfrm>
        </p:grpSpPr>
        <p:pic>
          <p:nvPicPr>
            <p:cNvPr id="131077" name="Picture 4" descr="Kép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2387"/>
              <a:ext cx="1157" cy="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078" name="Text Box 5"/>
            <p:cNvSpPr txBox="1">
              <a:spLocks noChangeArrowheads="1"/>
            </p:cNvSpPr>
            <p:nvPr/>
          </p:nvSpPr>
          <p:spPr bwMode="auto">
            <a:xfrm>
              <a:off x="3288" y="2432"/>
              <a:ext cx="7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perichondrium</a:t>
              </a:r>
            </a:p>
          </p:txBody>
        </p:sp>
        <p:sp>
          <p:nvSpPr>
            <p:cNvPr id="131079" name="Line 6"/>
            <p:cNvSpPr>
              <a:spLocks noChangeShapeType="1"/>
            </p:cNvSpPr>
            <p:nvPr/>
          </p:nvSpPr>
          <p:spPr bwMode="auto">
            <a:xfrm flipV="1">
              <a:off x="4059" y="2478"/>
              <a:ext cx="182" cy="45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1080" name="Line 7"/>
            <p:cNvSpPr>
              <a:spLocks noChangeShapeType="1"/>
            </p:cNvSpPr>
            <p:nvPr/>
          </p:nvSpPr>
          <p:spPr bwMode="auto">
            <a:xfrm>
              <a:off x="4059" y="2523"/>
              <a:ext cx="273" cy="227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1081" name="Line 9"/>
            <p:cNvSpPr>
              <a:spLocks noChangeShapeType="1"/>
            </p:cNvSpPr>
            <p:nvPr/>
          </p:nvSpPr>
          <p:spPr bwMode="auto">
            <a:xfrm>
              <a:off x="4558" y="2160"/>
              <a:ext cx="0" cy="318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1082" name="Text Box 10"/>
            <p:cNvSpPr txBox="1">
              <a:spLocks noChangeArrowheads="1"/>
            </p:cNvSpPr>
            <p:nvPr/>
          </p:nvSpPr>
          <p:spPr bwMode="auto">
            <a:xfrm>
              <a:off x="4241" y="1979"/>
              <a:ext cx="6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Külső réteg</a:t>
              </a:r>
            </a:p>
          </p:txBody>
        </p:sp>
        <p:sp>
          <p:nvSpPr>
            <p:cNvPr id="131083" name="Line 11"/>
            <p:cNvSpPr>
              <a:spLocks noChangeShapeType="1"/>
            </p:cNvSpPr>
            <p:nvPr/>
          </p:nvSpPr>
          <p:spPr bwMode="auto">
            <a:xfrm flipH="1">
              <a:off x="3923" y="2614"/>
              <a:ext cx="227" cy="226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1084" name="Text Box 12"/>
            <p:cNvSpPr txBox="1">
              <a:spLocks noChangeArrowheads="1"/>
            </p:cNvSpPr>
            <p:nvPr/>
          </p:nvSpPr>
          <p:spPr bwMode="auto">
            <a:xfrm>
              <a:off x="3606" y="2803"/>
              <a:ext cx="63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Belső réteg</a:t>
              </a:r>
            </a:p>
          </p:txBody>
        </p:sp>
      </p:grpSp>
      <p:grpSp>
        <p:nvGrpSpPr>
          <p:cNvPr id="131088" name="Group 16"/>
          <p:cNvGrpSpPr>
            <a:grpSpLocks/>
          </p:cNvGrpSpPr>
          <p:nvPr/>
        </p:nvGrpSpPr>
        <p:grpSpPr bwMode="auto">
          <a:xfrm>
            <a:off x="1116013" y="3500438"/>
            <a:ext cx="3097212" cy="2405062"/>
            <a:chOff x="703" y="2205"/>
            <a:chExt cx="1951" cy="1515"/>
          </a:xfrm>
        </p:grpSpPr>
        <p:pic>
          <p:nvPicPr>
            <p:cNvPr id="131086" name="Picture 14" descr="ANd9GcTotJAAnUCF9pnatrPrUfu6rP-98r0B3R7vqqQYN-FJEVlg2-9Q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" y="2205"/>
              <a:ext cx="1951" cy="1515"/>
            </a:xfrm>
            <a:prstGeom prst="rect">
              <a:avLst/>
            </a:prstGeom>
            <a:noFill/>
          </p:spPr>
        </p:pic>
        <p:sp>
          <p:nvSpPr>
            <p:cNvPr id="131087" name="Text Box 15"/>
            <p:cNvSpPr txBox="1">
              <a:spLocks noChangeArrowheads="1"/>
            </p:cNvSpPr>
            <p:nvPr/>
          </p:nvSpPr>
          <p:spPr bwMode="auto">
            <a:xfrm>
              <a:off x="884" y="3521"/>
              <a:ext cx="63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Hyalin porc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ELASZTIKUS PORC (RUGALMAS PORC)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szöveti szerkezet hasonló a </a:t>
            </a:r>
            <a:r>
              <a:rPr lang="hu-HU" sz="1600" b="1" dirty="0" err="1" smtClean="0"/>
              <a:t>hyalinporcéhoz</a:t>
            </a:r>
            <a:r>
              <a:rPr lang="hu-HU" sz="1600" b="1" dirty="0" smtClean="0"/>
              <a:t> 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alapállományban elasztikus rostok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chondronok</a:t>
            </a:r>
            <a:r>
              <a:rPr lang="hu-HU" sz="1600" b="1" dirty="0"/>
              <a:t> kisebbek, kevesebb porcsejt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fülkagylóban, gégefedőben, fülkürtben, gége egyes kisebb porcaiban</a:t>
            </a:r>
          </a:p>
        </p:txBody>
      </p:sp>
      <p:grpSp>
        <p:nvGrpSpPr>
          <p:cNvPr id="133132" name="Group 12"/>
          <p:cNvGrpSpPr>
            <a:grpSpLocks/>
          </p:cNvGrpSpPr>
          <p:nvPr/>
        </p:nvGrpSpPr>
        <p:grpSpPr bwMode="auto">
          <a:xfrm>
            <a:off x="684213" y="3500438"/>
            <a:ext cx="3860800" cy="2559050"/>
            <a:chOff x="2109" y="2402"/>
            <a:chExt cx="2432" cy="1612"/>
          </a:xfrm>
        </p:grpSpPr>
        <p:pic>
          <p:nvPicPr>
            <p:cNvPr id="133125" name="Picture 4" descr="Kép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6" y="2402"/>
              <a:ext cx="1938" cy="1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26" name="Line 5"/>
            <p:cNvSpPr>
              <a:spLocks noChangeShapeType="1"/>
            </p:cNvSpPr>
            <p:nvPr/>
          </p:nvSpPr>
          <p:spPr bwMode="auto">
            <a:xfrm flipV="1">
              <a:off x="2971" y="3339"/>
              <a:ext cx="0" cy="273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127" name="Line 6"/>
            <p:cNvSpPr>
              <a:spLocks noChangeShapeType="1"/>
            </p:cNvSpPr>
            <p:nvPr/>
          </p:nvSpPr>
          <p:spPr bwMode="auto">
            <a:xfrm>
              <a:off x="2971" y="3612"/>
              <a:ext cx="317" cy="45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128" name="Text Box 7"/>
            <p:cNvSpPr txBox="1">
              <a:spLocks noChangeArrowheads="1"/>
            </p:cNvSpPr>
            <p:nvPr/>
          </p:nvSpPr>
          <p:spPr bwMode="auto">
            <a:xfrm>
              <a:off x="2109" y="3521"/>
              <a:ext cx="90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Elasztikus rostok</a:t>
              </a:r>
            </a:p>
          </p:txBody>
        </p:sp>
        <p:sp>
          <p:nvSpPr>
            <p:cNvPr id="133129" name="Line 8"/>
            <p:cNvSpPr>
              <a:spLocks noChangeShapeType="1"/>
            </p:cNvSpPr>
            <p:nvPr/>
          </p:nvSpPr>
          <p:spPr bwMode="auto">
            <a:xfrm flipH="1" flipV="1">
              <a:off x="3515" y="3430"/>
              <a:ext cx="363" cy="227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130" name="Line 9"/>
            <p:cNvSpPr>
              <a:spLocks noChangeShapeType="1"/>
            </p:cNvSpPr>
            <p:nvPr/>
          </p:nvSpPr>
          <p:spPr bwMode="auto">
            <a:xfrm flipH="1">
              <a:off x="3470" y="3657"/>
              <a:ext cx="408" cy="91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131" name="Text Box 10"/>
            <p:cNvSpPr txBox="1">
              <a:spLocks noChangeArrowheads="1"/>
            </p:cNvSpPr>
            <p:nvPr/>
          </p:nvSpPr>
          <p:spPr bwMode="auto">
            <a:xfrm>
              <a:off x="3833" y="3566"/>
              <a:ext cx="7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Chondrocyta</a:t>
              </a:r>
            </a:p>
          </p:txBody>
        </p:sp>
      </p:grpSp>
      <p:grpSp>
        <p:nvGrpSpPr>
          <p:cNvPr id="133141" name="Group 21"/>
          <p:cNvGrpSpPr>
            <a:grpSpLocks/>
          </p:cNvGrpSpPr>
          <p:nvPr/>
        </p:nvGrpSpPr>
        <p:grpSpPr bwMode="auto">
          <a:xfrm>
            <a:off x="4672013" y="3556000"/>
            <a:ext cx="3716337" cy="2465388"/>
            <a:chOff x="2943" y="2285"/>
            <a:chExt cx="2341" cy="1553"/>
          </a:xfrm>
        </p:grpSpPr>
        <p:pic>
          <p:nvPicPr>
            <p:cNvPr id="133134" name="Picture 14" descr="ecartilag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3" y="2285"/>
              <a:ext cx="2341" cy="1553"/>
            </a:xfrm>
            <a:prstGeom prst="rect">
              <a:avLst/>
            </a:prstGeom>
            <a:noFill/>
          </p:spPr>
        </p:pic>
        <p:sp>
          <p:nvSpPr>
            <p:cNvPr id="133135" name="Line 15"/>
            <p:cNvSpPr>
              <a:spLocks noChangeShapeType="1"/>
            </p:cNvSpPr>
            <p:nvPr/>
          </p:nvSpPr>
          <p:spPr bwMode="auto">
            <a:xfrm flipV="1">
              <a:off x="4105" y="3385"/>
              <a:ext cx="9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3136" name="Line 16"/>
            <p:cNvSpPr>
              <a:spLocks noChangeShapeType="1"/>
            </p:cNvSpPr>
            <p:nvPr/>
          </p:nvSpPr>
          <p:spPr bwMode="auto">
            <a:xfrm flipV="1">
              <a:off x="4105" y="3385"/>
              <a:ext cx="363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3137" name="Text Box 17"/>
            <p:cNvSpPr txBox="1">
              <a:spLocks noChangeArrowheads="1"/>
            </p:cNvSpPr>
            <p:nvPr/>
          </p:nvSpPr>
          <p:spPr bwMode="auto">
            <a:xfrm>
              <a:off x="3820" y="3484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chondrocyta</a:t>
              </a:r>
            </a:p>
          </p:txBody>
        </p:sp>
        <p:sp>
          <p:nvSpPr>
            <p:cNvPr id="133138" name="Line 18"/>
            <p:cNvSpPr>
              <a:spLocks noChangeShapeType="1"/>
            </p:cNvSpPr>
            <p:nvPr/>
          </p:nvSpPr>
          <p:spPr bwMode="auto">
            <a:xfrm>
              <a:off x="3424" y="2704"/>
              <a:ext cx="18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3139" name="Line 19"/>
            <p:cNvSpPr>
              <a:spLocks noChangeShapeType="1"/>
            </p:cNvSpPr>
            <p:nvPr/>
          </p:nvSpPr>
          <p:spPr bwMode="auto">
            <a:xfrm>
              <a:off x="3424" y="2704"/>
              <a:ext cx="18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3140" name="Text Box 20"/>
            <p:cNvSpPr txBox="1">
              <a:spLocks noChangeArrowheads="1"/>
            </p:cNvSpPr>
            <p:nvPr/>
          </p:nvSpPr>
          <p:spPr bwMode="auto">
            <a:xfrm>
              <a:off x="3140" y="2536"/>
              <a:ext cx="79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Elasztikus rost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/>
              <a:t>ROSTOS PORC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692400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alapállományt kollagén </a:t>
            </a:r>
            <a:r>
              <a:rPr lang="hu-HU" sz="1400" b="1" dirty="0" err="1"/>
              <a:t>roskötegek</a:t>
            </a:r>
            <a:r>
              <a:rPr lang="hu-HU" sz="1400" b="1" dirty="0"/>
              <a:t> képezik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kötegek között helyezkednek el a </a:t>
            </a:r>
            <a:r>
              <a:rPr lang="hu-HU" sz="1400" b="1" dirty="0" err="1"/>
              <a:t>chondrocyták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a </a:t>
            </a:r>
            <a:r>
              <a:rPr lang="hu-HU" sz="1400" b="1" dirty="0" err="1"/>
              <a:t>chondronok</a:t>
            </a:r>
            <a:r>
              <a:rPr lang="hu-HU" sz="1400" b="1" dirty="0"/>
              <a:t> kicsik, 1-1 </a:t>
            </a:r>
            <a:r>
              <a:rPr lang="hu-HU" sz="1400" b="1" dirty="0" err="1" smtClean="0"/>
              <a:t>chondrocyta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hiányzik a </a:t>
            </a:r>
            <a:r>
              <a:rPr lang="hu-HU" sz="1400" b="1" dirty="0" err="1"/>
              <a:t>perichondrium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szoros kapcsolatban áll a környező tömött rostos kötőszövettel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discus</a:t>
            </a:r>
            <a:r>
              <a:rPr lang="hu-HU" sz="1400" b="1" dirty="0"/>
              <a:t>, </a:t>
            </a:r>
            <a:r>
              <a:rPr lang="hu-HU" sz="1400" b="1" dirty="0" err="1"/>
              <a:t>meniscus</a:t>
            </a:r>
            <a:r>
              <a:rPr lang="hu-HU" sz="1400" b="1" dirty="0"/>
              <a:t>,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smtClean="0"/>
              <a:t>csigolyaközti </a:t>
            </a:r>
            <a:r>
              <a:rPr lang="hu-HU" sz="1400" b="1" dirty="0"/>
              <a:t>porckorong külső gyűrű (</a:t>
            </a:r>
            <a:r>
              <a:rPr lang="hu-HU" sz="1400" b="1" dirty="0" err="1"/>
              <a:t>anulus</a:t>
            </a:r>
            <a:r>
              <a:rPr lang="hu-HU" sz="1400" b="1" dirty="0"/>
              <a:t> </a:t>
            </a:r>
            <a:r>
              <a:rPr lang="hu-HU" sz="1400" b="1" dirty="0" err="1"/>
              <a:t>fibrosus</a:t>
            </a:r>
            <a:r>
              <a:rPr lang="hu-HU" sz="1400" b="1" dirty="0"/>
              <a:t>),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symphysis</a:t>
            </a:r>
            <a:endParaRPr lang="hu-HU" sz="1400" b="1" dirty="0"/>
          </a:p>
          <a:p>
            <a:pPr algn="just">
              <a:lnSpc>
                <a:spcPct val="120000"/>
              </a:lnSpc>
              <a:buFontTx/>
              <a:buNone/>
            </a:pPr>
            <a:endParaRPr lang="hu-HU" sz="2800" dirty="0"/>
          </a:p>
        </p:txBody>
      </p:sp>
      <p:grpSp>
        <p:nvGrpSpPr>
          <p:cNvPr id="134155" name="Group 11"/>
          <p:cNvGrpSpPr>
            <a:grpSpLocks/>
          </p:cNvGrpSpPr>
          <p:nvPr/>
        </p:nvGrpSpPr>
        <p:grpSpPr bwMode="auto">
          <a:xfrm>
            <a:off x="4067175" y="4365625"/>
            <a:ext cx="4733925" cy="2298700"/>
            <a:chOff x="2562" y="2750"/>
            <a:chExt cx="2982" cy="1448"/>
          </a:xfrm>
        </p:grpSpPr>
        <p:pic>
          <p:nvPicPr>
            <p:cNvPr id="134149" name="Picture 4" descr="Kép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97" y="2750"/>
              <a:ext cx="1847" cy="1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150" name="Line 7"/>
            <p:cNvSpPr>
              <a:spLocks noChangeShapeType="1"/>
            </p:cNvSpPr>
            <p:nvPr/>
          </p:nvSpPr>
          <p:spPr bwMode="auto">
            <a:xfrm>
              <a:off x="3470" y="2976"/>
              <a:ext cx="681" cy="91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4151" name="Line 8"/>
            <p:cNvSpPr>
              <a:spLocks noChangeShapeType="1"/>
            </p:cNvSpPr>
            <p:nvPr/>
          </p:nvSpPr>
          <p:spPr bwMode="auto">
            <a:xfrm>
              <a:off x="3470" y="2976"/>
              <a:ext cx="953" cy="454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4152" name="Text Box 9"/>
            <p:cNvSpPr txBox="1">
              <a:spLocks noChangeArrowheads="1"/>
            </p:cNvSpPr>
            <p:nvPr/>
          </p:nvSpPr>
          <p:spPr bwMode="auto">
            <a:xfrm>
              <a:off x="2562" y="2886"/>
              <a:ext cx="9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Collagén I-es típus</a:t>
              </a:r>
            </a:p>
          </p:txBody>
        </p:sp>
        <p:sp>
          <p:nvSpPr>
            <p:cNvPr id="134153" name="Line 10"/>
            <p:cNvSpPr>
              <a:spLocks noChangeShapeType="1"/>
            </p:cNvSpPr>
            <p:nvPr/>
          </p:nvSpPr>
          <p:spPr bwMode="auto">
            <a:xfrm>
              <a:off x="3425" y="3748"/>
              <a:ext cx="499" cy="136"/>
            </a:xfrm>
            <a:prstGeom prst="line">
              <a:avLst/>
            </a:prstGeom>
            <a:noFill/>
            <a:ln w="9525">
              <a:solidFill>
                <a:srgbClr val="001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4154" name="Text Box 11"/>
            <p:cNvSpPr txBox="1">
              <a:spLocks noChangeArrowheads="1"/>
            </p:cNvSpPr>
            <p:nvPr/>
          </p:nvSpPr>
          <p:spPr bwMode="auto">
            <a:xfrm>
              <a:off x="2699" y="3620"/>
              <a:ext cx="7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001000"/>
                  </a:solidFill>
                </a:rPr>
                <a:t>Chondrocyta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/>
              <a:t>A HÁMSEJT ÁLTALÁNOS JELLEMZŐI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1800" b="1"/>
              <a:t>LATERÁLIS FELSZÍN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Sejtadhéziós molekulák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400" b="1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Sejtkacsoló struktúrák: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Tight junction (zonula occludens)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Zonula adherens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Macula adherens (desmosoma)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Nexus (gap junction)</a:t>
            </a:r>
          </a:p>
        </p:txBody>
      </p:sp>
      <p:grpSp>
        <p:nvGrpSpPr>
          <p:cNvPr id="8206" name="Group 14"/>
          <p:cNvGrpSpPr>
            <a:grpSpLocks/>
          </p:cNvGrpSpPr>
          <p:nvPr/>
        </p:nvGrpSpPr>
        <p:grpSpPr bwMode="auto">
          <a:xfrm>
            <a:off x="4500563" y="1847850"/>
            <a:ext cx="3921125" cy="2589213"/>
            <a:chOff x="2835" y="1026"/>
            <a:chExt cx="2470" cy="1631"/>
          </a:xfrm>
        </p:grpSpPr>
        <p:pic>
          <p:nvPicPr>
            <p:cNvPr id="8197" name="Picture 5" descr="149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026"/>
              <a:ext cx="2470" cy="9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199" name="Text Box 7"/>
            <p:cNvSpPr txBox="1">
              <a:spLocks noChangeArrowheads="1"/>
            </p:cNvSpPr>
            <p:nvPr/>
          </p:nvSpPr>
          <p:spPr bwMode="auto">
            <a:xfrm>
              <a:off x="3424" y="2024"/>
              <a:ext cx="1192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>
                <a:buFontTx/>
                <a:buAutoNum type="arabicPeriod"/>
              </a:pPr>
              <a:r>
                <a:rPr lang="hu-HU" sz="1200" b="1"/>
                <a:t>Mikroboholy</a:t>
              </a:r>
            </a:p>
            <a:p>
              <a:pPr marL="342900" indent="-342900">
                <a:buFontTx/>
                <a:buAutoNum type="arabicPeriod"/>
              </a:pPr>
              <a:r>
                <a:rPr lang="hu-HU" sz="1200" b="1"/>
                <a:t>Zonula occludens</a:t>
              </a:r>
            </a:p>
            <a:p>
              <a:pPr marL="342900" indent="-342900">
                <a:buFontTx/>
                <a:buAutoNum type="arabicPeriod"/>
              </a:pPr>
              <a:r>
                <a:rPr lang="hu-HU" sz="1200" b="1"/>
                <a:t>Zonula adherens</a:t>
              </a:r>
            </a:p>
            <a:p>
              <a:pPr marL="342900" indent="-342900">
                <a:buFontTx/>
                <a:buAutoNum type="arabicPeriod"/>
              </a:pPr>
              <a:r>
                <a:rPr lang="hu-HU" sz="1200" b="1"/>
                <a:t>Desmosoma</a:t>
              </a:r>
            </a:p>
            <a:p>
              <a:pPr marL="342900" indent="-342900">
                <a:buFontTx/>
                <a:buAutoNum type="arabicPeriod"/>
              </a:pPr>
              <a:r>
                <a:rPr lang="hu-HU" sz="1200" b="1"/>
                <a:t>Tonofilamentumok</a:t>
              </a:r>
            </a:p>
          </p:txBody>
        </p:sp>
      </p:grpSp>
      <p:grpSp>
        <p:nvGrpSpPr>
          <p:cNvPr id="8205" name="Group 13"/>
          <p:cNvGrpSpPr>
            <a:grpSpLocks/>
          </p:cNvGrpSpPr>
          <p:nvPr/>
        </p:nvGrpSpPr>
        <p:grpSpPr bwMode="auto">
          <a:xfrm>
            <a:off x="1439863" y="4437063"/>
            <a:ext cx="3348037" cy="2262187"/>
            <a:chOff x="1429" y="2931"/>
            <a:chExt cx="1746" cy="1291"/>
          </a:xfrm>
        </p:grpSpPr>
        <p:pic>
          <p:nvPicPr>
            <p:cNvPr id="8201" name="Picture 9" descr="fig12_larg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2931"/>
              <a:ext cx="1746" cy="113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1812" y="4065"/>
              <a:ext cx="584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Gap junction</a:t>
              </a: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 flipH="1" flipV="1">
              <a:off x="1927" y="3339"/>
              <a:ext cx="227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/>
              <a:t>CSONTSZÖVET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hu-HU" sz="1400" b="1"/>
              <a:t>A csontszövet mechanikai feladatát az alapállomány biztosítja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1400" b="1"/>
              <a:t>Az alapállomány rostjai a nyújtásnak, nyíróerőknek, csavarásnak, míg az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1400" b="1"/>
              <a:t>alapállomány anorganikus elemei az összenyomásnak állnak ellen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2800" b="1"/>
              <a:t>CSONTSZÖVET: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1800" b="1"/>
              <a:t>- kötő-és támasztószövet sejtek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1800" b="1"/>
              <a:t>- sejtközötti alapállomány (intracelluláris mátrix)</a:t>
            </a:r>
          </a:p>
          <a:p>
            <a:pPr>
              <a:lnSpc>
                <a:spcPct val="130000"/>
              </a:lnSpc>
              <a:buFontTx/>
              <a:buNone/>
            </a:pPr>
            <a:endParaRPr lang="hu-HU" sz="1400" b="1"/>
          </a:p>
          <a:p>
            <a:pPr>
              <a:lnSpc>
                <a:spcPct val="130000"/>
              </a:lnSpc>
              <a:buFontTx/>
              <a:buNone/>
            </a:pPr>
            <a:r>
              <a:rPr lang="hu-HU" sz="1600" b="1"/>
              <a:t>A csontszövet sejtjei: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1600" b="1"/>
              <a:t>- osteoblastok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1600" b="1"/>
              <a:t>- osteocyták 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1600" b="1"/>
              <a:t>- osteoclastok </a:t>
            </a:r>
            <a:endParaRPr lang="hu-H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/>
              <a:t>OSTEOBLAST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aktív, csontképző sejtek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az intracelluláris mátrix szerves alkotóelemeit (osteoid) termelik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csontfelszínén elhelyezkedő köb-vagy henger alakú sejtek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elvesztik szintetizáló aktivitásukat és „csontba zárt” osteocytává alakulnak</a:t>
            </a:r>
          </a:p>
          <a:p>
            <a:pPr>
              <a:lnSpc>
                <a:spcPct val="120000"/>
              </a:lnSpc>
              <a:buFontTx/>
              <a:buNone/>
            </a:pPr>
            <a:endParaRPr lang="hu-HU"/>
          </a:p>
        </p:txBody>
      </p:sp>
      <p:grpSp>
        <p:nvGrpSpPr>
          <p:cNvPr id="137227" name="Group 11"/>
          <p:cNvGrpSpPr>
            <a:grpSpLocks/>
          </p:cNvGrpSpPr>
          <p:nvPr/>
        </p:nvGrpSpPr>
        <p:grpSpPr bwMode="auto">
          <a:xfrm>
            <a:off x="1116013" y="3644900"/>
            <a:ext cx="3479800" cy="2159000"/>
            <a:chOff x="960" y="1071"/>
            <a:chExt cx="3840" cy="2359"/>
          </a:xfrm>
        </p:grpSpPr>
        <p:pic>
          <p:nvPicPr>
            <p:cNvPr id="137223" name="Picture 7" descr="035%204%20Osteoblast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071"/>
              <a:ext cx="3840" cy="2359"/>
            </a:xfrm>
            <a:prstGeom prst="rect">
              <a:avLst/>
            </a:prstGeom>
            <a:noFill/>
          </p:spPr>
        </p:pic>
        <p:sp>
          <p:nvSpPr>
            <p:cNvPr id="137224" name="Text Box 8"/>
            <p:cNvSpPr txBox="1">
              <a:spLocks noChangeArrowheads="1"/>
            </p:cNvSpPr>
            <p:nvPr/>
          </p:nvSpPr>
          <p:spPr bwMode="auto">
            <a:xfrm>
              <a:off x="1973" y="2068"/>
              <a:ext cx="104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osteoblast</a:t>
              </a:r>
            </a:p>
          </p:txBody>
        </p:sp>
        <p:sp>
          <p:nvSpPr>
            <p:cNvPr id="137225" name="Line 9"/>
            <p:cNvSpPr>
              <a:spLocks noChangeShapeType="1"/>
            </p:cNvSpPr>
            <p:nvPr/>
          </p:nvSpPr>
          <p:spPr bwMode="auto">
            <a:xfrm flipH="1">
              <a:off x="2018" y="2251"/>
              <a:ext cx="91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7226" name="Line 10"/>
            <p:cNvSpPr>
              <a:spLocks noChangeShapeType="1"/>
            </p:cNvSpPr>
            <p:nvPr/>
          </p:nvSpPr>
          <p:spPr bwMode="auto">
            <a:xfrm>
              <a:off x="2109" y="2251"/>
              <a:ext cx="317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7231" name="Group 15"/>
          <p:cNvGrpSpPr>
            <a:grpSpLocks/>
          </p:cNvGrpSpPr>
          <p:nvPr/>
        </p:nvGrpSpPr>
        <p:grpSpPr bwMode="auto">
          <a:xfrm>
            <a:off x="5076825" y="3573463"/>
            <a:ext cx="3289300" cy="2193925"/>
            <a:chOff x="3198" y="2251"/>
            <a:chExt cx="2072" cy="1382"/>
          </a:xfrm>
        </p:grpSpPr>
        <p:pic>
          <p:nvPicPr>
            <p:cNvPr id="137221" name="Picture 5" descr="osteoblast-close-u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8" y="2251"/>
              <a:ext cx="2072" cy="1382"/>
            </a:xfrm>
            <a:prstGeom prst="rect">
              <a:avLst/>
            </a:prstGeom>
            <a:noFill/>
          </p:spPr>
        </p:pic>
        <p:sp>
          <p:nvSpPr>
            <p:cNvPr id="137228" name="Text Box 12"/>
            <p:cNvSpPr txBox="1">
              <a:spLocks noChangeArrowheads="1"/>
            </p:cNvSpPr>
            <p:nvPr/>
          </p:nvSpPr>
          <p:spPr bwMode="auto">
            <a:xfrm>
              <a:off x="3198" y="3430"/>
              <a:ext cx="5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osteoblast</a:t>
              </a:r>
            </a:p>
          </p:txBody>
        </p:sp>
        <p:sp>
          <p:nvSpPr>
            <p:cNvPr id="137229" name="Line 13"/>
            <p:cNvSpPr>
              <a:spLocks noChangeShapeType="1"/>
            </p:cNvSpPr>
            <p:nvPr/>
          </p:nvSpPr>
          <p:spPr bwMode="auto">
            <a:xfrm flipV="1">
              <a:off x="3696" y="3249"/>
              <a:ext cx="227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7230" name="Line 14"/>
            <p:cNvSpPr>
              <a:spLocks noChangeShapeType="1"/>
            </p:cNvSpPr>
            <p:nvPr/>
          </p:nvSpPr>
          <p:spPr bwMode="auto">
            <a:xfrm flipV="1">
              <a:off x="3696" y="2840"/>
              <a:ext cx="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/>
              <a:t>OSTEOCYTA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/>
              <a:t>- szilvamag alakú hosszúkás sejtek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/>
              <a:t>- vékony, hosszú nyúlványok, amelyek a szomszédos csontsejteket kapcsolják össze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/>
              <a:t>ill. diffúziós utat jelentenek a csont felszínén lévő erek felől a csont belsejében lévő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/>
              <a:t>kapillárisok felé, ez az út fontos a csontsejtek táplásában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/>
              <a:t>- Feladatuk: csontmátrix fenntartása és megújulásának elősegítése. </a:t>
            </a:r>
          </a:p>
        </p:txBody>
      </p:sp>
      <p:grpSp>
        <p:nvGrpSpPr>
          <p:cNvPr id="138249" name="Group 9"/>
          <p:cNvGrpSpPr>
            <a:grpSpLocks/>
          </p:cNvGrpSpPr>
          <p:nvPr/>
        </p:nvGrpSpPr>
        <p:grpSpPr bwMode="auto">
          <a:xfrm>
            <a:off x="474663" y="3429000"/>
            <a:ext cx="2801937" cy="2449513"/>
            <a:chOff x="2381" y="2205"/>
            <a:chExt cx="2400" cy="1794"/>
          </a:xfrm>
        </p:grpSpPr>
        <p:pic>
          <p:nvPicPr>
            <p:cNvPr id="138245" name="Picture 5" descr="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81" y="2205"/>
              <a:ext cx="2400" cy="1794"/>
            </a:xfrm>
            <a:prstGeom prst="rect">
              <a:avLst/>
            </a:prstGeom>
            <a:noFill/>
          </p:spPr>
        </p:pic>
        <p:sp>
          <p:nvSpPr>
            <p:cNvPr id="138246" name="Text Box 6"/>
            <p:cNvSpPr txBox="1">
              <a:spLocks noChangeArrowheads="1"/>
            </p:cNvSpPr>
            <p:nvPr/>
          </p:nvSpPr>
          <p:spPr bwMode="auto">
            <a:xfrm>
              <a:off x="3198" y="3612"/>
              <a:ext cx="766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osteocyta</a:t>
              </a:r>
            </a:p>
          </p:txBody>
        </p:sp>
        <p:sp>
          <p:nvSpPr>
            <p:cNvPr id="138247" name="Line 7"/>
            <p:cNvSpPr>
              <a:spLocks noChangeShapeType="1"/>
            </p:cNvSpPr>
            <p:nvPr/>
          </p:nvSpPr>
          <p:spPr bwMode="auto">
            <a:xfrm flipV="1">
              <a:off x="3470" y="343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38248" name="Line 8"/>
            <p:cNvSpPr>
              <a:spLocks noChangeShapeType="1"/>
            </p:cNvSpPr>
            <p:nvPr/>
          </p:nvSpPr>
          <p:spPr bwMode="auto">
            <a:xfrm flipV="1">
              <a:off x="3470" y="3521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8254" name="Group 14"/>
          <p:cNvGrpSpPr>
            <a:grpSpLocks/>
          </p:cNvGrpSpPr>
          <p:nvPr/>
        </p:nvGrpSpPr>
        <p:grpSpPr bwMode="auto">
          <a:xfrm>
            <a:off x="6156325" y="3429000"/>
            <a:ext cx="2592388" cy="2141538"/>
            <a:chOff x="2880" y="2478"/>
            <a:chExt cx="1633" cy="1349"/>
          </a:xfrm>
        </p:grpSpPr>
        <p:pic>
          <p:nvPicPr>
            <p:cNvPr id="138251" name="Picture 11" descr="osteocy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478"/>
              <a:ext cx="1633" cy="1349"/>
            </a:xfrm>
            <a:prstGeom prst="rect">
              <a:avLst/>
            </a:prstGeom>
            <a:noFill/>
          </p:spPr>
        </p:pic>
        <p:sp>
          <p:nvSpPr>
            <p:cNvPr id="138252" name="Text Box 12"/>
            <p:cNvSpPr txBox="1">
              <a:spLocks noChangeArrowheads="1"/>
            </p:cNvSpPr>
            <p:nvPr/>
          </p:nvSpPr>
          <p:spPr bwMode="auto">
            <a:xfrm>
              <a:off x="2880" y="3612"/>
              <a:ext cx="5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osteocyta</a:t>
              </a:r>
            </a:p>
          </p:txBody>
        </p:sp>
        <p:sp>
          <p:nvSpPr>
            <p:cNvPr id="138253" name="Line 13"/>
            <p:cNvSpPr>
              <a:spLocks noChangeShapeType="1"/>
            </p:cNvSpPr>
            <p:nvPr/>
          </p:nvSpPr>
          <p:spPr bwMode="auto">
            <a:xfrm flipV="1">
              <a:off x="3198" y="3203"/>
              <a:ext cx="22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8259" name="Group 19"/>
          <p:cNvGrpSpPr>
            <a:grpSpLocks/>
          </p:cNvGrpSpPr>
          <p:nvPr/>
        </p:nvGrpSpPr>
        <p:grpSpPr bwMode="auto">
          <a:xfrm>
            <a:off x="3419475" y="4437063"/>
            <a:ext cx="2579688" cy="2016125"/>
            <a:chOff x="3061" y="663"/>
            <a:chExt cx="1874" cy="1698"/>
          </a:xfrm>
        </p:grpSpPr>
        <p:pic>
          <p:nvPicPr>
            <p:cNvPr id="138256" name="Picture 16" descr="osteocy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1" y="663"/>
              <a:ext cx="1872" cy="1698"/>
            </a:xfrm>
            <a:prstGeom prst="rect">
              <a:avLst/>
            </a:prstGeom>
            <a:noFill/>
          </p:spPr>
        </p:pic>
        <p:sp>
          <p:nvSpPr>
            <p:cNvPr id="138257" name="Text Box 17"/>
            <p:cNvSpPr txBox="1">
              <a:spLocks noChangeArrowheads="1"/>
            </p:cNvSpPr>
            <p:nvPr/>
          </p:nvSpPr>
          <p:spPr bwMode="auto">
            <a:xfrm>
              <a:off x="4286" y="2116"/>
              <a:ext cx="649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osteocyta</a:t>
              </a:r>
            </a:p>
          </p:txBody>
        </p:sp>
        <p:sp>
          <p:nvSpPr>
            <p:cNvPr id="138258" name="Line 18"/>
            <p:cNvSpPr>
              <a:spLocks noChangeShapeType="1"/>
            </p:cNvSpPr>
            <p:nvPr/>
          </p:nvSpPr>
          <p:spPr bwMode="auto">
            <a:xfrm flipH="1" flipV="1">
              <a:off x="4059" y="1979"/>
              <a:ext cx="318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/>
              <a:t>OSTEOCLAST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/>
              <a:t>- a csontszövet lebontása (</a:t>
            </a:r>
            <a:r>
              <a:rPr lang="hu-HU" sz="1200" b="1" i="1"/>
              <a:t>csont-lyzis – a csont szervetlen állományának lebontását H+ ionok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200" b="1" i="1"/>
              <a:t>segítségével, a szerves állományt lysosomális enzimeivel bontja le</a:t>
            </a:r>
            <a:r>
              <a:rPr lang="hu-HU" sz="1600" b="1"/>
              <a:t>)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/>
              <a:t> - többmagvú óriássejt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/>
              <a:t>- csontállomány felszínén, többnyire az általa kivájt üregben az ún. Howship-féle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b="1"/>
              <a:t>lacunákban foglal helyet</a:t>
            </a:r>
          </a:p>
        </p:txBody>
      </p:sp>
      <p:pic>
        <p:nvPicPr>
          <p:cNvPr id="139269" name="Picture 5" descr="osteocl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573463"/>
            <a:ext cx="2879725" cy="2070100"/>
          </a:xfrm>
          <a:prstGeom prst="rect">
            <a:avLst/>
          </a:prstGeom>
          <a:noFill/>
        </p:spPr>
      </p:pic>
      <p:grpSp>
        <p:nvGrpSpPr>
          <p:cNvPr id="139278" name="Group 14"/>
          <p:cNvGrpSpPr>
            <a:grpSpLocks/>
          </p:cNvGrpSpPr>
          <p:nvPr/>
        </p:nvGrpSpPr>
        <p:grpSpPr bwMode="auto">
          <a:xfrm>
            <a:off x="5651500" y="3213100"/>
            <a:ext cx="3276600" cy="1512888"/>
            <a:chOff x="2517" y="1979"/>
            <a:chExt cx="2880" cy="1680"/>
          </a:xfrm>
        </p:grpSpPr>
        <p:pic>
          <p:nvPicPr>
            <p:cNvPr id="139276" name="Picture 12" descr="bone%20rem-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7" y="1979"/>
              <a:ext cx="2880" cy="1680"/>
            </a:xfrm>
            <a:prstGeom prst="rect">
              <a:avLst/>
            </a:prstGeom>
            <a:noFill/>
          </p:spPr>
        </p:pic>
        <p:sp>
          <p:nvSpPr>
            <p:cNvPr id="139277" name="Text Box 13"/>
            <p:cNvSpPr txBox="1">
              <a:spLocks noChangeArrowheads="1"/>
            </p:cNvSpPr>
            <p:nvPr/>
          </p:nvSpPr>
          <p:spPr bwMode="auto">
            <a:xfrm>
              <a:off x="2880" y="2386"/>
              <a:ext cx="823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osteoclast</a:t>
              </a:r>
            </a:p>
          </p:txBody>
        </p:sp>
      </p:grpSp>
      <p:pic>
        <p:nvPicPr>
          <p:cNvPr id="139281" name="Picture 17" descr="1230552-1254517-3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232025" cy="2976563"/>
          </a:xfrm>
          <a:prstGeom prst="rect">
            <a:avLst/>
          </a:prstGeom>
          <a:noFill/>
        </p:spPr>
      </p:pic>
      <p:pic>
        <p:nvPicPr>
          <p:cNvPr id="139283" name="Picture 19" descr="ANd9GcQneT3wN9Inn1m7MLyUhfinrFOAK2IlqRJKR9vyxNqj3c1B0K3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5363" y="4797425"/>
            <a:ext cx="2457450" cy="186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 smtClean="0"/>
              <a:t>CSONTSZÖVET </a:t>
            </a:r>
            <a:r>
              <a:rPr lang="hu-HU" sz="2400" b="1" dirty="0" err="1" smtClean="0"/>
              <a:t>SEJTKÖZÖTTI</a:t>
            </a:r>
            <a:r>
              <a:rPr lang="hu-HU" sz="2400" b="1" dirty="0" smtClean="0"/>
              <a:t> </a:t>
            </a:r>
            <a:r>
              <a:rPr lang="hu-HU" sz="2400" b="1" dirty="0"/>
              <a:t>ALAPÁLLOMÁNY</a:t>
            </a:r>
            <a:br>
              <a:rPr lang="hu-HU" sz="2400" b="1" dirty="0"/>
            </a:br>
            <a:r>
              <a:rPr lang="hu-HU" sz="2400" b="1" dirty="0" smtClean="0"/>
              <a:t>(</a:t>
            </a:r>
            <a:r>
              <a:rPr lang="hu-HU" sz="2400" b="1" dirty="0" err="1" smtClean="0"/>
              <a:t>EXTRACELLULÁRIS</a:t>
            </a:r>
            <a:r>
              <a:rPr lang="hu-HU" sz="2400" b="1" dirty="0" smtClean="0"/>
              <a:t> </a:t>
            </a:r>
            <a:r>
              <a:rPr lang="hu-HU" sz="2400" b="1" dirty="0"/>
              <a:t>MÁTRIX)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dirty="0"/>
              <a:t>felépítése és tulajdonsága a csontszövet mechanikai jellegzetességét adja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dirty="0"/>
              <a:t>szerves (organikus) és szervetlen (anorganikus) összetevők</a:t>
            </a:r>
          </a:p>
          <a:p>
            <a:pPr marL="609600" indent="-609600" algn="just">
              <a:lnSpc>
                <a:spcPct val="120000"/>
              </a:lnSpc>
            </a:pPr>
            <a:endParaRPr lang="hu-HU" sz="1600" i="1" dirty="0"/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i="1" dirty="0"/>
              <a:t>SZERVES ÁLLOMÁNY</a:t>
            </a:r>
            <a:r>
              <a:rPr lang="hu-HU" sz="1600" dirty="0"/>
              <a:t> (ORGANIKUS):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dirty="0"/>
              <a:t>- </a:t>
            </a:r>
            <a:r>
              <a:rPr lang="hu-HU" sz="1600" dirty="0" err="1"/>
              <a:t>osteoblastok</a:t>
            </a:r>
            <a:r>
              <a:rPr lang="hu-HU" sz="1600" dirty="0"/>
              <a:t> által termelt </a:t>
            </a:r>
            <a:r>
              <a:rPr lang="hu-HU" sz="1600" dirty="0" err="1"/>
              <a:t>I-es</a:t>
            </a:r>
            <a:r>
              <a:rPr lang="hu-HU" sz="1600" dirty="0"/>
              <a:t> típusú kollagén </a:t>
            </a:r>
          </a:p>
          <a:p>
            <a:pPr marL="609600" indent="-609600" algn="just">
              <a:lnSpc>
                <a:spcPct val="120000"/>
              </a:lnSpc>
            </a:pPr>
            <a:endParaRPr lang="hu-HU" sz="1600" i="1" dirty="0"/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i="1" dirty="0"/>
              <a:t>SZERVETLEN ÁLLOMÁNY (ANORGANIKUS):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dirty="0" smtClean="0"/>
              <a:t>kalciumfoszfát </a:t>
            </a:r>
            <a:r>
              <a:rPr lang="hu-HU" sz="1600" dirty="0"/>
              <a:t>tartalmú </a:t>
            </a:r>
            <a:r>
              <a:rPr lang="hu-HU" sz="1600" dirty="0" err="1"/>
              <a:t>hidroxi</a:t>
            </a:r>
            <a:r>
              <a:rPr lang="hu-HU" sz="1600" dirty="0"/>
              <a:t>-apatit alkotja, amelyek kristályok formájában </a:t>
            </a:r>
          </a:p>
          <a:p>
            <a:pPr marL="609600" indent="-609600" algn="just">
              <a:lnSpc>
                <a:spcPct val="120000"/>
              </a:lnSpc>
              <a:buFontTx/>
              <a:buNone/>
            </a:pPr>
            <a:r>
              <a:rPr lang="hu-HU" sz="1600" dirty="0" err="1"/>
              <a:t>kollagénfibrillumokhoz</a:t>
            </a:r>
            <a:r>
              <a:rPr lang="hu-HU" sz="1600" dirty="0"/>
              <a:t> kötődnek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AZ ÉRETT CSONTSZÖVET SZERKEZETE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400" b="1" dirty="0"/>
              <a:t>lemezes szerkezet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sejtközötti</a:t>
            </a:r>
            <a:r>
              <a:rPr lang="hu-HU" sz="1400" b="1" dirty="0"/>
              <a:t> állomány koncentrikus elrendeződésű lemezekből épül fel, melyek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alapanyagát a szerves és szervetlen alkotók hozzák létre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- 3-20 körkörösen elhelyezkedő lemez (</a:t>
            </a:r>
            <a:r>
              <a:rPr lang="hu-HU" sz="1400" b="1" dirty="0" err="1"/>
              <a:t>laminae</a:t>
            </a:r>
            <a:r>
              <a:rPr lang="hu-HU" sz="1400" b="1" dirty="0"/>
              <a:t> </a:t>
            </a:r>
            <a:r>
              <a:rPr lang="hu-HU" sz="1400" b="1" dirty="0" err="1"/>
              <a:t>speciales</a:t>
            </a:r>
            <a:r>
              <a:rPr lang="hu-HU" sz="1400" b="1" dirty="0"/>
              <a:t>) egy ún. </a:t>
            </a:r>
            <a:r>
              <a:rPr lang="hu-HU" sz="1400" b="1" dirty="0" err="1"/>
              <a:t>Havers-csatornát</a:t>
            </a:r>
            <a:r>
              <a:rPr lang="hu-HU" sz="1400" b="1" dirty="0"/>
              <a:t>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vesz körül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i="1" dirty="0"/>
              <a:t>- </a:t>
            </a:r>
            <a:r>
              <a:rPr lang="hu-HU" sz="1400" b="1" i="1" dirty="0" err="1"/>
              <a:t>Havers-csatorna</a:t>
            </a:r>
            <a:r>
              <a:rPr lang="hu-HU" sz="1400" b="1" dirty="0"/>
              <a:t> kis ereket és kötőszövetet tartalmaz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/>
              <a:t>- </a:t>
            </a:r>
            <a:r>
              <a:rPr lang="hu-HU" sz="1400" b="1" dirty="0" err="1"/>
              <a:t>csontlemezkéket</a:t>
            </a:r>
            <a:r>
              <a:rPr lang="hu-HU" sz="1400" b="1" dirty="0"/>
              <a:t> szilvamag alakú üregek </a:t>
            </a:r>
            <a:r>
              <a:rPr lang="hu-HU" sz="1400" b="1" i="1" dirty="0"/>
              <a:t>(</a:t>
            </a:r>
            <a:r>
              <a:rPr lang="hu-HU" sz="1400" b="1" i="1" dirty="0" err="1"/>
              <a:t>lacunae</a:t>
            </a:r>
            <a:r>
              <a:rPr lang="hu-HU" sz="1400" b="1" i="1" dirty="0"/>
              <a:t> </a:t>
            </a:r>
            <a:r>
              <a:rPr lang="hu-HU" sz="1400" b="1" i="1" dirty="0" err="1"/>
              <a:t>ossea</a:t>
            </a:r>
            <a:r>
              <a:rPr lang="hu-HU" sz="1400" b="1" i="1" dirty="0"/>
              <a:t>)</a:t>
            </a:r>
            <a:r>
              <a:rPr lang="hu-HU" sz="1400" b="1" dirty="0"/>
              <a:t> tagolják, amelyekben az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 dirty="0" err="1"/>
              <a:t>osteocyták</a:t>
            </a:r>
            <a:r>
              <a:rPr lang="hu-HU" sz="1400" b="1" dirty="0"/>
              <a:t> helyezkednek el</a:t>
            </a:r>
          </a:p>
        </p:txBody>
      </p:sp>
      <p:grpSp>
        <p:nvGrpSpPr>
          <p:cNvPr id="141333" name="Group 21"/>
          <p:cNvGrpSpPr>
            <a:grpSpLocks/>
          </p:cNvGrpSpPr>
          <p:nvPr/>
        </p:nvGrpSpPr>
        <p:grpSpPr bwMode="auto">
          <a:xfrm>
            <a:off x="5745163" y="3932238"/>
            <a:ext cx="2714625" cy="2736850"/>
            <a:chOff x="3120" y="2341"/>
            <a:chExt cx="1710" cy="1724"/>
          </a:xfrm>
        </p:grpSpPr>
        <p:pic>
          <p:nvPicPr>
            <p:cNvPr id="141317" name="Picture 5" descr="Transverse-section-of-a-system-of-Havers-showing-Haversia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20" y="2341"/>
              <a:ext cx="1626" cy="1724"/>
            </a:xfrm>
            <a:prstGeom prst="rect">
              <a:avLst/>
            </a:prstGeom>
            <a:noFill/>
          </p:spPr>
        </p:pic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3923" y="2976"/>
              <a:ext cx="17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1321" name="Text Box 9"/>
            <p:cNvSpPr txBox="1">
              <a:spLocks noChangeArrowheads="1"/>
            </p:cNvSpPr>
            <p:nvPr/>
          </p:nvSpPr>
          <p:spPr bwMode="auto">
            <a:xfrm>
              <a:off x="4634" y="343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41324" name="Text Box 12"/>
            <p:cNvSpPr txBox="1">
              <a:spLocks noChangeArrowheads="1"/>
            </p:cNvSpPr>
            <p:nvPr/>
          </p:nvSpPr>
          <p:spPr bwMode="auto">
            <a:xfrm>
              <a:off x="3546" y="352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41328" name="Line 16"/>
            <p:cNvSpPr>
              <a:spLocks noChangeShapeType="1"/>
            </p:cNvSpPr>
            <p:nvPr/>
          </p:nvSpPr>
          <p:spPr bwMode="auto">
            <a:xfrm flipH="1">
              <a:off x="4468" y="3565"/>
              <a:ext cx="227" cy="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1330" name="Text Box 18"/>
            <p:cNvSpPr txBox="1">
              <a:spLocks noChangeArrowheads="1"/>
            </p:cNvSpPr>
            <p:nvPr/>
          </p:nvSpPr>
          <p:spPr bwMode="auto">
            <a:xfrm>
              <a:off x="3533" y="307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141334" name="Text Box 22"/>
          <p:cNvSpPr txBox="1">
            <a:spLocks noChangeArrowheads="1"/>
          </p:cNvSpPr>
          <p:nvPr/>
        </p:nvSpPr>
        <p:spPr bwMode="auto">
          <a:xfrm>
            <a:off x="3852863" y="4408488"/>
            <a:ext cx="187166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hu-HU" sz="1200" b="1">
                <a:solidFill>
                  <a:srgbClr val="FF0000"/>
                </a:solidFill>
              </a:rPr>
              <a:t>Havers-csatorna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hu-HU" sz="1200" b="1">
                <a:solidFill>
                  <a:srgbClr val="FF0000"/>
                </a:solidFill>
              </a:rPr>
              <a:t>Lacuna ossei</a:t>
            </a:r>
          </a:p>
          <a:p>
            <a:pPr marL="342900" indent="-342900">
              <a:lnSpc>
                <a:spcPct val="120000"/>
              </a:lnSpc>
              <a:buFontTx/>
              <a:buAutoNum type="arabicPeriod"/>
            </a:pPr>
            <a:r>
              <a:rPr lang="hu-HU" sz="1200" b="1">
                <a:solidFill>
                  <a:srgbClr val="FF0000"/>
                </a:solidFill>
              </a:rPr>
              <a:t>Laminae speciales</a:t>
            </a:r>
          </a:p>
        </p:txBody>
      </p:sp>
      <p:grpSp>
        <p:nvGrpSpPr>
          <p:cNvPr id="141341" name="Group 29"/>
          <p:cNvGrpSpPr>
            <a:grpSpLocks/>
          </p:cNvGrpSpPr>
          <p:nvPr/>
        </p:nvGrpSpPr>
        <p:grpSpPr bwMode="auto">
          <a:xfrm>
            <a:off x="323850" y="4149725"/>
            <a:ext cx="3384550" cy="2535238"/>
            <a:chOff x="204" y="2614"/>
            <a:chExt cx="2132" cy="1597"/>
          </a:xfrm>
        </p:grpSpPr>
        <p:pic>
          <p:nvPicPr>
            <p:cNvPr id="141336" name="Picture 24" descr="ANd9GcTG2HVV16ga7LztITMMF_h1gF6o1Nob02IwNYW-2QU6krP5eR-b&amp;t=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2614"/>
              <a:ext cx="2132" cy="1597"/>
            </a:xfrm>
            <a:prstGeom prst="rect">
              <a:avLst/>
            </a:prstGeom>
            <a:noFill/>
          </p:spPr>
        </p:pic>
        <p:sp>
          <p:nvSpPr>
            <p:cNvPr id="141337" name="Text Box 25"/>
            <p:cNvSpPr txBox="1">
              <a:spLocks noChangeArrowheads="1"/>
            </p:cNvSpPr>
            <p:nvPr/>
          </p:nvSpPr>
          <p:spPr bwMode="auto">
            <a:xfrm>
              <a:off x="1260" y="3385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1</a:t>
              </a:r>
            </a:p>
          </p:txBody>
        </p:sp>
        <p:sp>
          <p:nvSpPr>
            <p:cNvPr id="141338" name="Text Box 26"/>
            <p:cNvSpPr txBox="1">
              <a:spLocks noChangeArrowheads="1"/>
            </p:cNvSpPr>
            <p:nvPr/>
          </p:nvSpPr>
          <p:spPr bwMode="auto">
            <a:xfrm>
              <a:off x="1189" y="3579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3</a:t>
              </a:r>
            </a:p>
          </p:txBody>
        </p:sp>
        <p:sp>
          <p:nvSpPr>
            <p:cNvPr id="141339" name="Line 27"/>
            <p:cNvSpPr>
              <a:spLocks noChangeShapeType="1"/>
            </p:cNvSpPr>
            <p:nvPr/>
          </p:nvSpPr>
          <p:spPr bwMode="auto">
            <a:xfrm flipH="1" flipV="1">
              <a:off x="1519" y="3793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1340" name="Text Box 28"/>
            <p:cNvSpPr txBox="1">
              <a:spLocks noChangeArrowheads="1"/>
            </p:cNvSpPr>
            <p:nvPr/>
          </p:nvSpPr>
          <p:spPr bwMode="auto">
            <a:xfrm>
              <a:off x="1383" y="3983"/>
              <a:ext cx="5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ostecyta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CSONTKÉPZÉS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u-HU" sz="2000" b="1"/>
              <a:t>DESMALIS</a:t>
            </a:r>
          </a:p>
          <a:p>
            <a:pPr>
              <a:lnSpc>
                <a:spcPct val="200000"/>
              </a:lnSpc>
            </a:pPr>
            <a:r>
              <a:rPr lang="hu-HU" sz="2000" b="1"/>
              <a:t>CHONDRALIS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/>
              <a:t>DESMALIS</a:t>
            </a:r>
            <a:r>
              <a:rPr lang="hu-HU" sz="2800" b="1" dirty="0"/>
              <a:t> CSONTOSODÁS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1. a meglévő embrionális kötőszövetben létrejönnek az </a:t>
            </a:r>
            <a:r>
              <a:rPr lang="hu-HU" sz="1600" b="1" dirty="0" err="1"/>
              <a:t>osteoblastok</a:t>
            </a:r>
            <a:r>
              <a:rPr lang="hu-HU" sz="1600" b="1" dirty="0"/>
              <a:t>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2. az </a:t>
            </a:r>
            <a:r>
              <a:rPr lang="hu-HU" sz="1600" b="1" dirty="0" err="1" smtClean="0"/>
              <a:t>osteoblastok</a:t>
            </a:r>
            <a:r>
              <a:rPr lang="hu-HU" sz="1600" b="1" dirty="0" smtClean="0"/>
              <a:t> </a:t>
            </a:r>
            <a:r>
              <a:rPr lang="hu-HU" sz="1600" b="1" dirty="0"/>
              <a:t>megkezdik a csontmátrix termelését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3. csontmátrixba </a:t>
            </a:r>
            <a:r>
              <a:rPr lang="hu-HU" sz="1600" b="1" dirty="0" err="1"/>
              <a:t>ágyazódva</a:t>
            </a:r>
            <a:r>
              <a:rPr lang="hu-HU" sz="1600" b="1" dirty="0"/>
              <a:t> elvesztik aktivitásukat és </a:t>
            </a:r>
            <a:r>
              <a:rPr lang="hu-HU" sz="1600" b="1" dirty="0" err="1"/>
              <a:t>osteocytákká</a:t>
            </a:r>
            <a:r>
              <a:rPr lang="hu-HU" sz="1600" b="1" dirty="0"/>
              <a:t> alakulnak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4. kollagén rostok között mészsók rakódnak le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koponyatető lapos csontjai, az állkapocs, a kulcscsont </a:t>
            </a:r>
          </a:p>
        </p:txBody>
      </p:sp>
      <p:grpSp>
        <p:nvGrpSpPr>
          <p:cNvPr id="143369" name="Group 9"/>
          <p:cNvGrpSpPr>
            <a:grpSpLocks/>
          </p:cNvGrpSpPr>
          <p:nvPr/>
        </p:nvGrpSpPr>
        <p:grpSpPr bwMode="auto">
          <a:xfrm>
            <a:off x="611188" y="3573463"/>
            <a:ext cx="3767137" cy="2536825"/>
            <a:chOff x="1020" y="890"/>
            <a:chExt cx="3553" cy="2145"/>
          </a:xfrm>
        </p:grpSpPr>
        <p:pic>
          <p:nvPicPr>
            <p:cNvPr id="143365" name="Picture 5" descr="4-Intramembranous%20Ossification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90"/>
              <a:ext cx="3553" cy="2132"/>
            </a:xfrm>
            <a:prstGeom prst="rect">
              <a:avLst/>
            </a:prstGeom>
            <a:noFill/>
          </p:spPr>
        </p:pic>
        <p:sp>
          <p:nvSpPr>
            <p:cNvPr id="143367" name="Text Box 7"/>
            <p:cNvSpPr txBox="1">
              <a:spLocks noChangeArrowheads="1"/>
            </p:cNvSpPr>
            <p:nvPr/>
          </p:nvSpPr>
          <p:spPr bwMode="auto">
            <a:xfrm>
              <a:off x="1020" y="2803"/>
              <a:ext cx="1729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Desmalis csontosodás</a:t>
              </a:r>
            </a:p>
          </p:txBody>
        </p:sp>
        <p:sp>
          <p:nvSpPr>
            <p:cNvPr id="143368" name="Text Box 8"/>
            <p:cNvSpPr txBox="1">
              <a:spLocks noChangeArrowheads="1"/>
            </p:cNvSpPr>
            <p:nvPr/>
          </p:nvSpPr>
          <p:spPr bwMode="auto">
            <a:xfrm>
              <a:off x="1474" y="1896"/>
              <a:ext cx="119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csontgerendák</a:t>
              </a:r>
            </a:p>
          </p:txBody>
        </p:sp>
      </p:grpSp>
      <p:grpSp>
        <p:nvGrpSpPr>
          <p:cNvPr id="143382" name="Group 22"/>
          <p:cNvGrpSpPr>
            <a:grpSpLocks/>
          </p:cNvGrpSpPr>
          <p:nvPr/>
        </p:nvGrpSpPr>
        <p:grpSpPr bwMode="auto">
          <a:xfrm>
            <a:off x="5003800" y="3500438"/>
            <a:ext cx="3095625" cy="2447925"/>
            <a:chOff x="3152" y="2205"/>
            <a:chExt cx="1950" cy="1542"/>
          </a:xfrm>
        </p:grpSpPr>
        <p:grpSp>
          <p:nvGrpSpPr>
            <p:cNvPr id="143380" name="Group 20"/>
            <p:cNvGrpSpPr>
              <a:grpSpLocks/>
            </p:cNvGrpSpPr>
            <p:nvPr/>
          </p:nvGrpSpPr>
          <p:grpSpPr bwMode="auto">
            <a:xfrm>
              <a:off x="3152" y="2205"/>
              <a:ext cx="1950" cy="1542"/>
              <a:chOff x="1156" y="845"/>
              <a:chExt cx="3493" cy="2404"/>
            </a:xfrm>
          </p:grpSpPr>
          <p:pic>
            <p:nvPicPr>
              <p:cNvPr id="143371" name="Picture 11" descr="5-Intramembranous%20Ossification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6" y="845"/>
                <a:ext cx="3493" cy="2404"/>
              </a:xfrm>
              <a:prstGeom prst="rect">
                <a:avLst/>
              </a:prstGeom>
              <a:noFill/>
            </p:spPr>
          </p:pic>
          <p:sp>
            <p:nvSpPr>
              <p:cNvPr id="143372" name="Text Box 12"/>
              <p:cNvSpPr txBox="1">
                <a:spLocks noChangeArrowheads="1"/>
              </p:cNvSpPr>
              <p:nvPr/>
            </p:nvSpPr>
            <p:spPr bwMode="auto">
              <a:xfrm>
                <a:off x="1203" y="2116"/>
                <a:ext cx="1334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csontgerenda</a:t>
                </a:r>
              </a:p>
            </p:txBody>
          </p:sp>
          <p:sp>
            <p:nvSpPr>
              <p:cNvPr id="143374" name="Line 14"/>
              <p:cNvSpPr>
                <a:spLocks noChangeShapeType="1"/>
              </p:cNvSpPr>
              <p:nvPr/>
            </p:nvSpPr>
            <p:spPr bwMode="auto">
              <a:xfrm flipH="1">
                <a:off x="2971" y="2115"/>
                <a:ext cx="136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3375" name="Line 15"/>
              <p:cNvSpPr>
                <a:spLocks noChangeShapeType="1"/>
              </p:cNvSpPr>
              <p:nvPr/>
            </p:nvSpPr>
            <p:spPr bwMode="auto">
              <a:xfrm>
                <a:off x="3107" y="2115"/>
                <a:ext cx="408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3376" name="Text Box 16"/>
              <p:cNvSpPr txBox="1">
                <a:spLocks noChangeArrowheads="1"/>
              </p:cNvSpPr>
              <p:nvPr/>
            </p:nvSpPr>
            <p:spPr bwMode="auto">
              <a:xfrm>
                <a:off x="2879" y="1978"/>
                <a:ext cx="1009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osteocyta</a:t>
                </a:r>
              </a:p>
            </p:txBody>
          </p:sp>
          <p:sp>
            <p:nvSpPr>
              <p:cNvPr id="143377" name="Line 17"/>
              <p:cNvSpPr>
                <a:spLocks noChangeShapeType="1"/>
              </p:cNvSpPr>
              <p:nvPr/>
            </p:nvSpPr>
            <p:spPr bwMode="auto">
              <a:xfrm flipH="1" flipV="1">
                <a:off x="3016" y="2659"/>
                <a:ext cx="45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3378" name="Line 18"/>
              <p:cNvSpPr>
                <a:spLocks noChangeShapeType="1"/>
              </p:cNvSpPr>
              <p:nvPr/>
            </p:nvSpPr>
            <p:spPr bwMode="auto">
              <a:xfrm flipV="1">
                <a:off x="3061" y="2568"/>
                <a:ext cx="318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3379" name="Text Box 19"/>
              <p:cNvSpPr txBox="1">
                <a:spLocks noChangeArrowheads="1"/>
              </p:cNvSpPr>
              <p:nvPr/>
            </p:nvSpPr>
            <p:spPr bwMode="auto">
              <a:xfrm>
                <a:off x="2745" y="2795"/>
                <a:ext cx="1067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osteoblast</a:t>
                </a:r>
              </a:p>
            </p:txBody>
          </p:sp>
        </p:grpSp>
        <p:sp>
          <p:nvSpPr>
            <p:cNvPr id="143381" name="Text Box 21"/>
            <p:cNvSpPr txBox="1">
              <a:spLocks noChangeArrowheads="1"/>
            </p:cNvSpPr>
            <p:nvPr/>
          </p:nvSpPr>
          <p:spPr bwMode="auto">
            <a:xfrm>
              <a:off x="3865" y="2350"/>
              <a:ext cx="72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mesenchyma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/>
              <a:t>CHONDRALIS</a:t>
            </a:r>
            <a:r>
              <a:rPr lang="hu-HU" sz="2800" b="1" dirty="0"/>
              <a:t> CSONTOSODÁS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1. a </a:t>
            </a:r>
            <a:r>
              <a:rPr lang="hu-HU" sz="1600" b="1" dirty="0" err="1"/>
              <a:t>mesenchyma</a:t>
            </a:r>
            <a:r>
              <a:rPr lang="hu-HU" sz="1600" b="1" dirty="0"/>
              <a:t> először </a:t>
            </a:r>
            <a:r>
              <a:rPr lang="hu-HU" sz="1600" b="1" dirty="0" smtClean="0"/>
              <a:t>porcteleppé </a:t>
            </a:r>
            <a:r>
              <a:rPr lang="hu-HU" sz="1600" b="1" dirty="0"/>
              <a:t>alakul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2. a porcállomány pusztul, elmeszesedik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3. az elpusztuló porc helyét az erekkel behatoló </a:t>
            </a:r>
            <a:r>
              <a:rPr lang="hu-HU" sz="1600" b="1" dirty="0" err="1"/>
              <a:t>osteoblastok</a:t>
            </a:r>
            <a:r>
              <a:rPr lang="hu-HU" sz="1600" b="1" dirty="0"/>
              <a:t> foglalják el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4. csontosodási pontok alakulnak ki a hosszú csöves csontok középső részén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(</a:t>
            </a:r>
            <a:r>
              <a:rPr lang="hu-HU" sz="1600" b="1" dirty="0" err="1"/>
              <a:t>diaphysis</a:t>
            </a:r>
            <a:r>
              <a:rPr lang="hu-HU" sz="1600" b="1" dirty="0"/>
              <a:t>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5. a csontosodás a csontok végrészei felé (</a:t>
            </a:r>
            <a:r>
              <a:rPr lang="hu-HU" sz="1600" b="1" dirty="0" err="1"/>
              <a:t>epiphysis</a:t>
            </a:r>
            <a:r>
              <a:rPr lang="hu-HU" sz="1600" b="1" dirty="0"/>
              <a:t>) halad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6. a kialakult csontos részeket egy kis keskeny porclemez (</a:t>
            </a:r>
            <a:r>
              <a:rPr lang="hu-HU" sz="1600" b="1" dirty="0" err="1"/>
              <a:t>epiphysis</a:t>
            </a:r>
            <a:r>
              <a:rPr lang="hu-HU" sz="1600" b="1" dirty="0"/>
              <a:t> porclemez)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köti össze</a:t>
            </a:r>
          </a:p>
        </p:txBody>
      </p:sp>
      <p:grpSp>
        <p:nvGrpSpPr>
          <p:cNvPr id="144396" name="Group 12"/>
          <p:cNvGrpSpPr>
            <a:grpSpLocks/>
          </p:cNvGrpSpPr>
          <p:nvPr/>
        </p:nvGrpSpPr>
        <p:grpSpPr bwMode="auto">
          <a:xfrm>
            <a:off x="4572000" y="4292600"/>
            <a:ext cx="3832225" cy="2293938"/>
            <a:chOff x="2880" y="2704"/>
            <a:chExt cx="2414" cy="1445"/>
          </a:xfrm>
        </p:grpSpPr>
        <p:pic>
          <p:nvPicPr>
            <p:cNvPr id="144391" name="Picture 7" descr="02401lo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0" y="2704"/>
              <a:ext cx="2414" cy="1445"/>
            </a:xfrm>
            <a:prstGeom prst="rect">
              <a:avLst/>
            </a:prstGeom>
            <a:noFill/>
          </p:spPr>
        </p:pic>
        <p:sp>
          <p:nvSpPr>
            <p:cNvPr id="144392" name="Text Box 8"/>
            <p:cNvSpPr txBox="1">
              <a:spLocks noChangeArrowheads="1"/>
            </p:cNvSpPr>
            <p:nvPr/>
          </p:nvSpPr>
          <p:spPr bwMode="auto">
            <a:xfrm>
              <a:off x="3288" y="2704"/>
              <a:ext cx="90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000" b="1"/>
                <a:t>Epiphysis porclemez</a:t>
              </a:r>
            </a:p>
          </p:txBody>
        </p:sp>
        <p:sp>
          <p:nvSpPr>
            <p:cNvPr id="144393" name="Text Box 9"/>
            <p:cNvSpPr txBox="1">
              <a:spLocks noChangeArrowheads="1"/>
            </p:cNvSpPr>
            <p:nvPr/>
          </p:nvSpPr>
          <p:spPr bwMode="auto">
            <a:xfrm>
              <a:off x="3742" y="3364"/>
              <a:ext cx="145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000" b="1"/>
                <a:t>Csontosodás elsődleges központja</a:t>
              </a:r>
            </a:p>
          </p:txBody>
        </p:sp>
        <p:sp>
          <p:nvSpPr>
            <p:cNvPr id="144394" name="Text Box 10"/>
            <p:cNvSpPr txBox="1">
              <a:spLocks noChangeArrowheads="1"/>
            </p:cNvSpPr>
            <p:nvPr/>
          </p:nvSpPr>
          <p:spPr bwMode="auto">
            <a:xfrm>
              <a:off x="3016" y="3475"/>
              <a:ext cx="622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000" b="1"/>
                <a:t>Csontosodás</a:t>
              </a:r>
            </a:p>
            <a:p>
              <a:r>
                <a:rPr lang="hu-HU" sz="1000" b="1"/>
                <a:t> másodlagos</a:t>
              </a:r>
            </a:p>
            <a:p>
              <a:r>
                <a:rPr lang="hu-HU" sz="1000" b="1"/>
                <a:t> központja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/>
              <a:t>EPIPHYSIS</a:t>
            </a:r>
            <a:r>
              <a:rPr lang="hu-HU" sz="2800" b="1" dirty="0"/>
              <a:t> PORC</a:t>
            </a:r>
            <a:br>
              <a:rPr lang="hu-HU" sz="2800" b="1" dirty="0"/>
            </a:br>
            <a:endParaRPr lang="hu-HU" sz="2800" b="1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2000" dirty="0"/>
              <a:t>- </a:t>
            </a:r>
            <a:r>
              <a:rPr lang="hu-HU" sz="1600" b="1" dirty="0"/>
              <a:t>a csontok hosszirányú növekedését biztosítja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mindaddig megmarad, amíg a csont el nem éri végleges hosszát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 </a:t>
            </a:r>
            <a:r>
              <a:rPr lang="hu-HU" sz="1600" b="1" dirty="0" err="1"/>
              <a:t>diaphysis</a:t>
            </a:r>
            <a:r>
              <a:rPr lang="hu-HU" sz="1600" b="1" dirty="0"/>
              <a:t> és </a:t>
            </a:r>
            <a:r>
              <a:rPr lang="hu-HU" sz="1600" b="1" dirty="0" err="1"/>
              <a:t>epiphysis</a:t>
            </a:r>
            <a:r>
              <a:rPr lang="hu-HU" sz="1600" b="1" dirty="0"/>
              <a:t> a porc megszűnése után egymással összeforr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a </a:t>
            </a:r>
            <a:r>
              <a:rPr lang="hu-HU" sz="1600" b="1" dirty="0" err="1"/>
              <a:t>diaphysis</a:t>
            </a:r>
            <a:r>
              <a:rPr lang="hu-HU" sz="1600" b="1" dirty="0"/>
              <a:t> vastagságbeli fejlődése a csonthártya felől történik</a:t>
            </a:r>
          </a:p>
          <a:p>
            <a:endParaRPr lang="hu-HU" sz="1600" b="1" dirty="0"/>
          </a:p>
        </p:txBody>
      </p:sp>
      <p:grpSp>
        <p:nvGrpSpPr>
          <p:cNvPr id="145421" name="Group 13"/>
          <p:cNvGrpSpPr>
            <a:grpSpLocks/>
          </p:cNvGrpSpPr>
          <p:nvPr/>
        </p:nvGrpSpPr>
        <p:grpSpPr bwMode="auto">
          <a:xfrm>
            <a:off x="4508500" y="3500438"/>
            <a:ext cx="3808413" cy="3067050"/>
            <a:chOff x="2562" y="2205"/>
            <a:chExt cx="2399" cy="1932"/>
          </a:xfrm>
        </p:grpSpPr>
        <p:pic>
          <p:nvPicPr>
            <p:cNvPr id="145413" name="Picture 5" descr="02401ho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62" y="2205"/>
              <a:ext cx="2399" cy="1886"/>
            </a:xfrm>
            <a:prstGeom prst="rect">
              <a:avLst/>
            </a:prstGeom>
            <a:noFill/>
          </p:spPr>
        </p:pic>
        <p:sp>
          <p:nvSpPr>
            <p:cNvPr id="145415" name="Line 7"/>
            <p:cNvSpPr>
              <a:spLocks noChangeShapeType="1"/>
            </p:cNvSpPr>
            <p:nvPr/>
          </p:nvSpPr>
          <p:spPr bwMode="auto">
            <a:xfrm flipV="1">
              <a:off x="3160" y="3549"/>
              <a:ext cx="210" cy="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5416" name="Text Box 8"/>
            <p:cNvSpPr txBox="1">
              <a:spLocks noChangeArrowheads="1"/>
            </p:cNvSpPr>
            <p:nvPr/>
          </p:nvSpPr>
          <p:spPr bwMode="auto">
            <a:xfrm>
              <a:off x="2653" y="3964"/>
              <a:ext cx="10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Epiphysis porclemez</a:t>
              </a:r>
            </a:p>
          </p:txBody>
        </p:sp>
        <p:sp>
          <p:nvSpPr>
            <p:cNvPr id="145417" name="Text Box 9"/>
            <p:cNvSpPr txBox="1">
              <a:spLocks noChangeArrowheads="1"/>
            </p:cNvSpPr>
            <p:nvPr/>
          </p:nvSpPr>
          <p:spPr bwMode="auto">
            <a:xfrm>
              <a:off x="4234" y="2966"/>
              <a:ext cx="55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diaphysis</a:t>
              </a:r>
            </a:p>
          </p:txBody>
        </p:sp>
        <p:sp>
          <p:nvSpPr>
            <p:cNvPr id="145418" name="Text Box 10"/>
            <p:cNvSpPr txBox="1">
              <a:spLocks noChangeArrowheads="1"/>
            </p:cNvSpPr>
            <p:nvPr/>
          </p:nvSpPr>
          <p:spPr bwMode="auto">
            <a:xfrm>
              <a:off x="2744" y="3085"/>
              <a:ext cx="55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epiphysis</a:t>
              </a:r>
            </a:p>
          </p:txBody>
        </p:sp>
      </p:grpSp>
      <p:grpSp>
        <p:nvGrpSpPr>
          <p:cNvPr id="145426" name="Group 18"/>
          <p:cNvGrpSpPr>
            <a:grpSpLocks/>
          </p:cNvGrpSpPr>
          <p:nvPr/>
        </p:nvGrpSpPr>
        <p:grpSpPr bwMode="auto">
          <a:xfrm>
            <a:off x="295275" y="3429000"/>
            <a:ext cx="3629025" cy="2952750"/>
            <a:chOff x="0" y="2069"/>
            <a:chExt cx="2286" cy="1860"/>
          </a:xfrm>
        </p:grpSpPr>
        <p:pic>
          <p:nvPicPr>
            <p:cNvPr id="145423" name="Picture 15" descr="Epiphyseal-pla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4" y="2069"/>
              <a:ext cx="1712" cy="1860"/>
            </a:xfrm>
            <a:prstGeom prst="rect">
              <a:avLst/>
            </a:prstGeom>
            <a:noFill/>
          </p:spPr>
        </p:pic>
        <p:sp>
          <p:nvSpPr>
            <p:cNvPr id="145424" name="Text Box 16"/>
            <p:cNvSpPr txBox="1">
              <a:spLocks noChangeArrowheads="1"/>
            </p:cNvSpPr>
            <p:nvPr/>
          </p:nvSpPr>
          <p:spPr bwMode="auto">
            <a:xfrm>
              <a:off x="0" y="2432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Epiphysis </a:t>
              </a:r>
            </a:p>
            <a:p>
              <a:r>
                <a:rPr lang="hu-HU" sz="1200" b="1"/>
                <a:t>porclemez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/>
              <a:t>A HÁMSEJT ÁLTALÁNOS JELLEMZŐI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62500" cy="4525963"/>
          </a:xfrm>
        </p:spPr>
        <p:txBody>
          <a:bodyPr/>
          <a:lstStyle/>
          <a:p>
            <a:pPr>
              <a:buFontTx/>
              <a:buNone/>
            </a:pPr>
            <a:r>
              <a:rPr lang="hu-HU" sz="1800" b="1"/>
              <a:t>APIKÁLIS FELSZÍN</a:t>
            </a:r>
          </a:p>
          <a:p>
            <a:pPr>
              <a:buFontTx/>
              <a:buNone/>
            </a:pPr>
            <a:r>
              <a:rPr lang="hu-HU" sz="1400" b="1"/>
              <a:t>lumen felé eső felszín</a:t>
            </a:r>
          </a:p>
          <a:p>
            <a:pPr>
              <a:buFontTx/>
              <a:buNone/>
            </a:pPr>
            <a:endParaRPr lang="hu-HU" sz="1400" b="1"/>
          </a:p>
          <a:p>
            <a:pPr>
              <a:buFontTx/>
              <a:buNone/>
            </a:pPr>
            <a:r>
              <a:rPr lang="hu-HU" sz="1400" b="1"/>
              <a:t>FELSZÍNT NÖVELŐ SPECIALIZÁCIÓK:</a:t>
            </a:r>
          </a:p>
          <a:p>
            <a:pPr>
              <a:buFontTx/>
              <a:buNone/>
            </a:pPr>
            <a:r>
              <a:rPr lang="hu-HU" sz="1400" b="1"/>
              <a:t>Mikroboholy (mikrovilli, vékonybél)</a:t>
            </a:r>
          </a:p>
          <a:p>
            <a:pPr>
              <a:buFontTx/>
              <a:buNone/>
            </a:pPr>
            <a:r>
              <a:rPr lang="hu-HU" sz="1400" b="1"/>
              <a:t>Stereocílium (mellékhere csatornákban)</a:t>
            </a:r>
          </a:p>
          <a:p>
            <a:pPr>
              <a:buFontTx/>
              <a:buNone/>
            </a:pPr>
            <a:r>
              <a:rPr lang="hu-HU" sz="1400" b="1"/>
              <a:t>a sejtfelszín kesztyűujjszerű kitüremkedései</a:t>
            </a:r>
          </a:p>
          <a:p>
            <a:pPr>
              <a:buFontTx/>
              <a:buNone/>
            </a:pPr>
            <a:r>
              <a:rPr lang="hu-HU" sz="1400" b="1"/>
              <a:t>Tengelyben aktin filamentum</a:t>
            </a:r>
          </a:p>
          <a:p>
            <a:pPr>
              <a:buFontTx/>
              <a:buNone/>
            </a:pPr>
            <a:endParaRPr lang="hu-HU" sz="1400" b="1"/>
          </a:p>
          <a:p>
            <a:pPr>
              <a:buFontTx/>
              <a:buNone/>
            </a:pPr>
            <a:r>
              <a:rPr lang="hu-HU" sz="1400" b="1"/>
              <a:t>MOZGÁSÉRT FELELŐS SPECIALIZÁCIÓ:</a:t>
            </a:r>
          </a:p>
          <a:p>
            <a:pPr>
              <a:buFontTx/>
              <a:buNone/>
            </a:pPr>
            <a:r>
              <a:rPr lang="hu-HU" sz="1400" b="1"/>
              <a:t>Csilló (kinocílium, légzőrendszerben, méh,petevezető)</a:t>
            </a:r>
          </a:p>
          <a:p>
            <a:pPr>
              <a:buFontTx/>
              <a:buNone/>
            </a:pPr>
            <a:r>
              <a:rPr lang="hu-HU" sz="1400" b="1"/>
              <a:t>Aktív mozgásra képes cytoplazma nyúlvány</a:t>
            </a:r>
          </a:p>
          <a:p>
            <a:pPr>
              <a:buFontTx/>
              <a:buNone/>
            </a:pPr>
            <a:r>
              <a:rPr lang="hu-HU" sz="1400" b="1"/>
              <a:t>9+2 pár mikrotubulus és dineinmolekulák</a:t>
            </a:r>
          </a:p>
          <a:p>
            <a:pPr>
              <a:buFontTx/>
              <a:buNone/>
            </a:pPr>
            <a:endParaRPr lang="hu-HU" sz="1400" b="1"/>
          </a:p>
        </p:txBody>
      </p:sp>
      <p:pic>
        <p:nvPicPr>
          <p:cNvPr id="11274" name="Picture 10" descr="act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5600" y="3284538"/>
            <a:ext cx="2417763" cy="1552575"/>
          </a:xfrm>
          <a:noFill/>
          <a:ln/>
        </p:spPr>
      </p:pic>
      <p:grpSp>
        <p:nvGrpSpPr>
          <p:cNvPr id="11280" name="Group 16"/>
          <p:cNvGrpSpPr>
            <a:grpSpLocks/>
          </p:cNvGrpSpPr>
          <p:nvPr/>
        </p:nvGrpSpPr>
        <p:grpSpPr bwMode="auto">
          <a:xfrm>
            <a:off x="4572000" y="5013325"/>
            <a:ext cx="1855788" cy="1709738"/>
            <a:chOff x="3515" y="2840"/>
            <a:chExt cx="1350" cy="1352"/>
          </a:xfrm>
        </p:grpSpPr>
        <p:pic>
          <p:nvPicPr>
            <p:cNvPr id="11277" name="Picture 13" descr="Figure1s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5" y="2840"/>
              <a:ext cx="1350" cy="134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1279" name="Text Box 15"/>
            <p:cNvSpPr txBox="1">
              <a:spLocks noChangeArrowheads="1"/>
            </p:cNvSpPr>
            <p:nvPr/>
          </p:nvSpPr>
          <p:spPr bwMode="auto">
            <a:xfrm>
              <a:off x="3560" y="3974"/>
              <a:ext cx="684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FFCC00"/>
                  </a:solidFill>
                </a:rPr>
                <a:t>kinocilium</a:t>
              </a:r>
            </a:p>
          </p:txBody>
        </p:sp>
      </p:grpSp>
      <p:grpSp>
        <p:nvGrpSpPr>
          <p:cNvPr id="11284" name="Group 20"/>
          <p:cNvGrpSpPr>
            <a:grpSpLocks/>
          </p:cNvGrpSpPr>
          <p:nvPr/>
        </p:nvGrpSpPr>
        <p:grpSpPr bwMode="auto">
          <a:xfrm>
            <a:off x="4643438" y="1484313"/>
            <a:ext cx="2089150" cy="1663700"/>
            <a:chOff x="2925" y="935"/>
            <a:chExt cx="1316" cy="1048"/>
          </a:xfrm>
        </p:grpSpPr>
        <p:pic>
          <p:nvPicPr>
            <p:cNvPr id="11282" name="Picture 18" descr="NHoden1k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5" y="935"/>
              <a:ext cx="1316" cy="1044"/>
            </a:xfrm>
            <a:prstGeom prst="rect">
              <a:avLst/>
            </a:prstGeom>
            <a:noFill/>
          </p:spPr>
        </p:pic>
        <p:sp>
          <p:nvSpPr>
            <p:cNvPr id="11283" name="Text Box 19"/>
            <p:cNvSpPr txBox="1">
              <a:spLocks noChangeArrowheads="1"/>
            </p:cNvSpPr>
            <p:nvPr/>
          </p:nvSpPr>
          <p:spPr bwMode="auto">
            <a:xfrm>
              <a:off x="2925" y="1810"/>
              <a:ext cx="6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rgbClr val="FFCC00"/>
                  </a:solidFill>
                </a:rPr>
                <a:t>stereocilium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hu-HU" sz="2800" b="1" dirty="0"/>
              <a:t>IZOMSZÖVET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291512" cy="49291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sz="1600" b="1"/>
              <a:t>SZÖVETTANI JELLEGZETESSÉG ALAPJÁN: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z="1600" b="1"/>
          </a:p>
          <a:p>
            <a:pPr>
              <a:lnSpc>
                <a:spcPct val="200000"/>
              </a:lnSpc>
              <a:buFontTx/>
              <a:buNone/>
            </a:pPr>
            <a:r>
              <a:rPr lang="hu-HU" sz="1600" b="1"/>
              <a:t>- HARÁNTCSÍKOLT</a:t>
            </a:r>
          </a:p>
          <a:p>
            <a:pPr>
              <a:lnSpc>
                <a:spcPct val="200000"/>
              </a:lnSpc>
              <a:buFontTx/>
              <a:buNone/>
            </a:pPr>
            <a:r>
              <a:rPr lang="hu-HU" sz="1600" b="1"/>
              <a:t>- SIMAIZOM SZÖVETRE oszthatjuk</a:t>
            </a:r>
          </a:p>
          <a:p>
            <a:pPr>
              <a:lnSpc>
                <a:spcPct val="200000"/>
              </a:lnSpc>
              <a:buFontTx/>
              <a:buNone/>
            </a:pPr>
            <a:endParaRPr lang="hu-HU" sz="1800" b="1"/>
          </a:p>
          <a:p>
            <a:pPr>
              <a:lnSpc>
                <a:spcPct val="200000"/>
              </a:lnSpc>
              <a:buFontTx/>
              <a:buNone/>
            </a:pPr>
            <a:r>
              <a:rPr lang="hu-HU" sz="1800" b="1"/>
              <a:t>HARÁNTCSÍKOLT IZOM ALCSOPORTJAI:</a:t>
            </a:r>
          </a:p>
          <a:p>
            <a:pPr>
              <a:lnSpc>
                <a:spcPct val="200000"/>
              </a:lnSpc>
              <a:buFontTx/>
              <a:buNone/>
            </a:pPr>
            <a:r>
              <a:rPr lang="hu-HU" sz="2400" b="1"/>
              <a:t>- </a:t>
            </a:r>
            <a:r>
              <a:rPr lang="hu-HU" sz="1600" b="1"/>
              <a:t>Vázizom</a:t>
            </a:r>
          </a:p>
          <a:p>
            <a:pPr>
              <a:lnSpc>
                <a:spcPct val="200000"/>
              </a:lnSpc>
              <a:buFontTx/>
              <a:buNone/>
            </a:pPr>
            <a:r>
              <a:rPr lang="hu-HU" sz="1600" b="1"/>
              <a:t>- Zsigeri izom</a:t>
            </a:r>
          </a:p>
          <a:p>
            <a:pPr>
              <a:lnSpc>
                <a:spcPct val="200000"/>
              </a:lnSpc>
              <a:buFontTx/>
              <a:buNone/>
            </a:pPr>
            <a:r>
              <a:rPr lang="hu-HU" sz="1600" b="1"/>
              <a:t>- Szívizom</a:t>
            </a:r>
          </a:p>
          <a:p>
            <a:pPr>
              <a:lnSpc>
                <a:spcPct val="90000"/>
              </a:lnSpc>
              <a:buFontTx/>
              <a:buNone/>
            </a:pPr>
            <a:endParaRPr lang="hu-H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VÁZIZOM (</a:t>
            </a:r>
            <a:r>
              <a:rPr lang="hu-HU" sz="2800" b="1" dirty="0" err="1"/>
              <a:t>MUSCULUS</a:t>
            </a:r>
            <a:r>
              <a:rPr lang="hu-HU" sz="2800" b="1" dirty="0"/>
              <a:t>)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alapegysége a sokmagú izomrost, amelyben harántcsíkolat figyelhető meg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akaratunktól függő működésű, gyors, erőteljes összehúzódásra képes, gyorsan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fárad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/>
              <a:t>HARÁNTCSÍKOLT IZOMROST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hosszú, henger alakú, el nem ágazódó óriássejt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a sejtmembrán (sarcolemma) alatt számos ellapult sejtmag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izomrostok hossza néhány mm-től 30-40 cm,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izomrostok átmérője 10-100µm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1600" b="1"/>
              <a:t>- izomrostban harántcsíkolatot mutató kontraktilis elemek (myofibrillum)</a:t>
            </a:r>
          </a:p>
        </p:txBody>
      </p:sp>
      <p:grpSp>
        <p:nvGrpSpPr>
          <p:cNvPr id="147470" name="Group 14"/>
          <p:cNvGrpSpPr>
            <a:grpSpLocks/>
          </p:cNvGrpSpPr>
          <p:nvPr/>
        </p:nvGrpSpPr>
        <p:grpSpPr bwMode="auto">
          <a:xfrm>
            <a:off x="250825" y="3789363"/>
            <a:ext cx="4535488" cy="2087562"/>
            <a:chOff x="612" y="2387"/>
            <a:chExt cx="3356" cy="1485"/>
          </a:xfrm>
        </p:grpSpPr>
        <p:pic>
          <p:nvPicPr>
            <p:cNvPr id="147461" name="Picture 5" descr="ANd9GcR34zoUeqYN6-KfOibdot7jJqRD7bW8GoxcbEFtWTWzvs9B7K-V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387"/>
              <a:ext cx="2177" cy="1485"/>
            </a:xfrm>
            <a:prstGeom prst="rect">
              <a:avLst/>
            </a:prstGeom>
            <a:noFill/>
          </p:spPr>
        </p:pic>
        <p:sp>
          <p:nvSpPr>
            <p:cNvPr id="147462" name="Text Box 6"/>
            <p:cNvSpPr txBox="1">
              <a:spLocks noChangeArrowheads="1"/>
            </p:cNvSpPr>
            <p:nvPr/>
          </p:nvSpPr>
          <p:spPr bwMode="auto">
            <a:xfrm>
              <a:off x="612" y="2886"/>
              <a:ext cx="881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Harántcsíkolt </a:t>
              </a:r>
            </a:p>
            <a:p>
              <a:r>
                <a:rPr lang="hu-HU" sz="1200" b="1"/>
                <a:t>   izomrost</a:t>
              </a:r>
            </a:p>
          </p:txBody>
        </p:sp>
        <p:sp>
          <p:nvSpPr>
            <p:cNvPr id="147463" name="Line 7"/>
            <p:cNvSpPr>
              <a:spLocks noChangeShapeType="1"/>
            </p:cNvSpPr>
            <p:nvPr/>
          </p:nvSpPr>
          <p:spPr bwMode="auto">
            <a:xfrm>
              <a:off x="1338" y="2976"/>
              <a:ext cx="54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7464" name="Line 8"/>
            <p:cNvSpPr>
              <a:spLocks noChangeShapeType="1"/>
            </p:cNvSpPr>
            <p:nvPr/>
          </p:nvSpPr>
          <p:spPr bwMode="auto">
            <a:xfrm>
              <a:off x="1338" y="2976"/>
              <a:ext cx="544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7466" name="Line 10"/>
            <p:cNvSpPr>
              <a:spLocks noChangeShapeType="1"/>
            </p:cNvSpPr>
            <p:nvPr/>
          </p:nvSpPr>
          <p:spPr bwMode="auto">
            <a:xfrm flipH="1">
              <a:off x="2381" y="2976"/>
              <a:ext cx="18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2336" y="2840"/>
              <a:ext cx="56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nucleus</a:t>
              </a:r>
            </a:p>
          </p:txBody>
        </p:sp>
        <p:sp>
          <p:nvSpPr>
            <p:cNvPr id="147468" name="Line 12"/>
            <p:cNvSpPr>
              <a:spLocks noChangeShapeType="1"/>
            </p:cNvSpPr>
            <p:nvPr/>
          </p:nvSpPr>
          <p:spPr bwMode="auto">
            <a:xfrm flipH="1">
              <a:off x="3061" y="2795"/>
              <a:ext cx="137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47469" name="Text Box 13"/>
            <p:cNvSpPr txBox="1">
              <a:spLocks noChangeArrowheads="1"/>
            </p:cNvSpPr>
            <p:nvPr/>
          </p:nvSpPr>
          <p:spPr bwMode="auto">
            <a:xfrm>
              <a:off x="3049" y="2667"/>
              <a:ext cx="791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sarcolemma</a:t>
              </a:r>
            </a:p>
          </p:txBody>
        </p:sp>
      </p:grpSp>
      <p:pic>
        <p:nvPicPr>
          <p:cNvPr id="147472" name="Picture 16" descr="muscle_anatom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568700"/>
            <a:ext cx="344170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b="1" dirty="0" err="1"/>
              <a:t>MYOFIBRILLUMOK</a:t>
            </a:r>
            <a:endParaRPr lang="hu-HU" sz="2800" b="1" dirty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vékony aktin és vastagabb </a:t>
            </a:r>
            <a:r>
              <a:rPr lang="hu-HU" sz="1600" b="1" dirty="0" err="1"/>
              <a:t>miozin</a:t>
            </a:r>
            <a:r>
              <a:rPr lang="hu-HU" sz="1600" b="1" dirty="0"/>
              <a:t> </a:t>
            </a:r>
            <a:r>
              <a:rPr lang="hu-HU" sz="1600" b="1" dirty="0" err="1"/>
              <a:t>filamentumok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 - a </a:t>
            </a:r>
            <a:r>
              <a:rPr lang="hu-HU" sz="1600" b="1" dirty="0" err="1"/>
              <a:t>harántcsíkolatot</a:t>
            </a:r>
            <a:r>
              <a:rPr lang="hu-HU" sz="1600" b="1" dirty="0"/>
              <a:t> a </a:t>
            </a:r>
            <a:r>
              <a:rPr lang="hu-HU" sz="1600" b="1" dirty="0" err="1"/>
              <a:t>filamentumok</a:t>
            </a:r>
            <a:r>
              <a:rPr lang="hu-HU" sz="1600" b="1" dirty="0"/>
              <a:t> </a:t>
            </a:r>
            <a:r>
              <a:rPr lang="hu-HU" sz="1600" b="1" dirty="0" smtClean="0"/>
              <a:t>periodikus </a:t>
            </a:r>
            <a:r>
              <a:rPr lang="hu-HU" sz="1600" b="1" dirty="0"/>
              <a:t>egymásba ékelődése hozza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létre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világos csík (I-csík) </a:t>
            </a:r>
            <a:r>
              <a:rPr lang="hu-HU" sz="1600" b="1" dirty="0" smtClean="0"/>
              <a:t>- </a:t>
            </a:r>
            <a:r>
              <a:rPr lang="hu-HU" sz="1600" b="1" dirty="0"/>
              <a:t>aktin (vékony) </a:t>
            </a:r>
            <a:r>
              <a:rPr lang="hu-HU" sz="1600" b="1" dirty="0" err="1"/>
              <a:t>filamentum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smtClean="0"/>
              <a:t>sötét </a:t>
            </a:r>
            <a:r>
              <a:rPr lang="hu-HU" sz="1600" b="1" dirty="0"/>
              <a:t>csík (A-csík) - </a:t>
            </a:r>
            <a:r>
              <a:rPr lang="hu-HU" sz="1600" b="1" dirty="0" err="1"/>
              <a:t>miozin</a:t>
            </a:r>
            <a:r>
              <a:rPr lang="hu-HU" sz="1600" b="1" dirty="0"/>
              <a:t> (vastag) </a:t>
            </a:r>
            <a:r>
              <a:rPr lang="hu-HU" sz="1600" b="1" dirty="0" err="1" smtClean="0"/>
              <a:t>filamentum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2000" b="1" dirty="0"/>
              <a:t> </a:t>
            </a:r>
          </a:p>
          <a:p>
            <a:endParaRPr lang="hu-HU" dirty="0"/>
          </a:p>
        </p:txBody>
      </p:sp>
      <p:pic>
        <p:nvPicPr>
          <p:cNvPr id="148484" name="Picture 4" descr="muscle_anato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3077" y="3573016"/>
            <a:ext cx="3441700" cy="2381250"/>
          </a:xfrm>
          <a:prstGeom prst="rect">
            <a:avLst/>
          </a:prstGeom>
          <a:noFill/>
        </p:spPr>
      </p:pic>
      <p:pic>
        <p:nvPicPr>
          <p:cNvPr id="148486" name="Picture 6" descr="kepek_110-an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3" y="3789363"/>
            <a:ext cx="3819525" cy="2368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94300" cy="1143000"/>
          </a:xfrm>
        </p:spPr>
        <p:txBody>
          <a:bodyPr/>
          <a:lstStyle/>
          <a:p>
            <a:r>
              <a:rPr lang="hu-HU" sz="3600" b="1"/>
              <a:t>SARCOMER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84313"/>
            <a:ext cx="5699125" cy="1973262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az I-csík közepén további vékony, sötét vonal látható, amit Z-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vonalnak nevezünk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a két Z-vonal közé eső ismétlődő szakaszokat sarcomereknek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nevezzük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400" b="1"/>
              <a:t>- sarcomer -  az izom működési egysége </a:t>
            </a:r>
          </a:p>
        </p:txBody>
      </p:sp>
      <p:pic>
        <p:nvPicPr>
          <p:cNvPr id="152580" name="Picture 4" descr="ora-024-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3500438"/>
            <a:ext cx="2600325" cy="3168650"/>
          </a:xfrm>
          <a:prstGeom prst="rect">
            <a:avLst/>
          </a:prstGeom>
          <a:noFill/>
        </p:spPr>
      </p:pic>
      <p:grpSp>
        <p:nvGrpSpPr>
          <p:cNvPr id="152593" name="Group 17"/>
          <p:cNvGrpSpPr>
            <a:grpSpLocks/>
          </p:cNvGrpSpPr>
          <p:nvPr/>
        </p:nvGrpSpPr>
        <p:grpSpPr bwMode="auto">
          <a:xfrm>
            <a:off x="539750" y="3641725"/>
            <a:ext cx="4975225" cy="3027363"/>
            <a:chOff x="476" y="2032"/>
            <a:chExt cx="3134" cy="1907"/>
          </a:xfrm>
        </p:grpSpPr>
        <p:pic>
          <p:nvPicPr>
            <p:cNvPr id="152582" name="Picture 6" descr="sarcomer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160"/>
              <a:ext cx="2928" cy="1134"/>
            </a:xfrm>
            <a:prstGeom prst="rect">
              <a:avLst/>
            </a:prstGeom>
            <a:noFill/>
          </p:spPr>
        </p:pic>
        <p:sp>
          <p:nvSpPr>
            <p:cNvPr id="152583" name="Text Box 7"/>
            <p:cNvSpPr txBox="1">
              <a:spLocks noChangeArrowheads="1"/>
            </p:cNvSpPr>
            <p:nvPr/>
          </p:nvSpPr>
          <p:spPr bwMode="auto">
            <a:xfrm>
              <a:off x="1748" y="2032"/>
              <a:ext cx="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I-csík</a:t>
              </a:r>
            </a:p>
          </p:txBody>
        </p:sp>
        <p:sp>
          <p:nvSpPr>
            <p:cNvPr id="152584" name="Text Box 8"/>
            <p:cNvSpPr txBox="1">
              <a:spLocks noChangeArrowheads="1"/>
            </p:cNvSpPr>
            <p:nvPr/>
          </p:nvSpPr>
          <p:spPr bwMode="auto">
            <a:xfrm>
              <a:off x="1742" y="3203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Z-vonal</a:t>
              </a:r>
            </a:p>
          </p:txBody>
        </p:sp>
        <p:sp>
          <p:nvSpPr>
            <p:cNvPr id="152585" name="Text Box 9"/>
            <p:cNvSpPr txBox="1">
              <a:spLocks noChangeArrowheads="1"/>
            </p:cNvSpPr>
            <p:nvPr/>
          </p:nvSpPr>
          <p:spPr bwMode="auto">
            <a:xfrm>
              <a:off x="2432" y="3249"/>
              <a:ext cx="40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A-csík</a:t>
              </a:r>
            </a:p>
          </p:txBody>
        </p:sp>
        <p:sp>
          <p:nvSpPr>
            <p:cNvPr id="152586" name="Text Box 10"/>
            <p:cNvSpPr txBox="1">
              <a:spLocks noChangeArrowheads="1"/>
            </p:cNvSpPr>
            <p:nvPr/>
          </p:nvSpPr>
          <p:spPr bwMode="auto">
            <a:xfrm>
              <a:off x="2426" y="2032"/>
              <a:ext cx="4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M-csík</a:t>
              </a:r>
            </a:p>
          </p:txBody>
        </p:sp>
        <p:sp>
          <p:nvSpPr>
            <p:cNvPr id="152588" name="Text Box 12"/>
            <p:cNvSpPr txBox="1">
              <a:spLocks noChangeArrowheads="1"/>
            </p:cNvSpPr>
            <p:nvPr/>
          </p:nvSpPr>
          <p:spPr bwMode="auto">
            <a:xfrm>
              <a:off x="3152" y="3212"/>
              <a:ext cx="4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Z-vonal</a:t>
              </a:r>
            </a:p>
          </p:txBody>
        </p:sp>
        <p:sp>
          <p:nvSpPr>
            <p:cNvPr id="152589" name="Line 13"/>
            <p:cNvSpPr>
              <a:spLocks noChangeShapeType="1"/>
            </p:cNvSpPr>
            <p:nvPr/>
          </p:nvSpPr>
          <p:spPr bwMode="auto">
            <a:xfrm>
              <a:off x="1927" y="3385"/>
              <a:ext cx="0" cy="3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590" name="Line 14"/>
            <p:cNvSpPr>
              <a:spLocks noChangeShapeType="1"/>
            </p:cNvSpPr>
            <p:nvPr/>
          </p:nvSpPr>
          <p:spPr bwMode="auto">
            <a:xfrm>
              <a:off x="1927" y="3748"/>
              <a:ext cx="1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591" name="Line 15"/>
            <p:cNvSpPr>
              <a:spLocks noChangeShapeType="1"/>
            </p:cNvSpPr>
            <p:nvPr/>
          </p:nvSpPr>
          <p:spPr bwMode="auto">
            <a:xfrm flipV="1">
              <a:off x="3334" y="3385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2592" name="Text Box 16"/>
            <p:cNvSpPr txBox="1">
              <a:spLocks noChangeArrowheads="1"/>
            </p:cNvSpPr>
            <p:nvPr/>
          </p:nvSpPr>
          <p:spPr bwMode="auto">
            <a:xfrm>
              <a:off x="2232" y="3747"/>
              <a:ext cx="6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sarcomer</a:t>
              </a:r>
            </a:p>
          </p:txBody>
        </p:sp>
      </p:grpSp>
      <p:pic>
        <p:nvPicPr>
          <p:cNvPr id="152595" name="Picture 19" descr="miofibrill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1500" y="595313"/>
            <a:ext cx="3384550" cy="24241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/>
              <a:t>ZSIGERI (VISCERALIS) IZOMSZÖVET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azonos szerkezetű a vázizommal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 csontos váztól független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lágyrészekben (nyelv, nyelőcső felső része) </a:t>
            </a:r>
          </a:p>
        </p:txBody>
      </p:sp>
      <p:pic>
        <p:nvPicPr>
          <p:cNvPr id="156677" name="Picture 5" descr="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0850" y="3367088"/>
            <a:ext cx="2857500" cy="2438400"/>
          </a:xfrm>
          <a:prstGeom prst="rect">
            <a:avLst/>
          </a:prstGeom>
          <a:noFill/>
        </p:spPr>
      </p:pic>
      <p:grpSp>
        <p:nvGrpSpPr>
          <p:cNvPr id="156681" name="Group 9"/>
          <p:cNvGrpSpPr>
            <a:grpSpLocks/>
          </p:cNvGrpSpPr>
          <p:nvPr/>
        </p:nvGrpSpPr>
        <p:grpSpPr bwMode="auto">
          <a:xfrm>
            <a:off x="755650" y="3357563"/>
            <a:ext cx="3409950" cy="2571750"/>
            <a:chOff x="476" y="2115"/>
            <a:chExt cx="2148" cy="1620"/>
          </a:xfrm>
        </p:grpSpPr>
        <p:pic>
          <p:nvPicPr>
            <p:cNvPr id="156679" name="Picture 7" descr="tonguemusc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" y="2115"/>
              <a:ext cx="2148" cy="1620"/>
            </a:xfrm>
            <a:prstGeom prst="rect">
              <a:avLst/>
            </a:prstGeom>
            <a:noFill/>
          </p:spPr>
        </p:pic>
        <p:sp>
          <p:nvSpPr>
            <p:cNvPr id="156680" name="Text Box 8"/>
            <p:cNvSpPr txBox="1">
              <a:spLocks noChangeArrowheads="1"/>
            </p:cNvSpPr>
            <p:nvPr/>
          </p:nvSpPr>
          <p:spPr bwMode="auto">
            <a:xfrm>
              <a:off x="486" y="3484"/>
              <a:ext cx="5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nyelvizom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/>
              <a:t>SZÍVIZOM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800" b="1"/>
              <a:t>- </a:t>
            </a:r>
            <a:r>
              <a:rPr lang="hu-HU" sz="1600" b="1"/>
              <a:t>ritmikus összehúzódásra képes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egy, vagy két magvú szívizom sejtek hálózata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szívizom sejtek harántcsíkolatot mutatnak</a:t>
            </a:r>
            <a:r>
              <a:rPr lang="hu-HU" sz="1800" b="1"/>
              <a:t> 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800" b="1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2400" b="1"/>
              <a:t>SZÍVIZOM SEJTEK: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a szívizom funkcionális egységei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„Y” - alak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középen elhelyezkedő, ovális mag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magvacska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- speciális kapcsoló struktúrával (discus intercalárisokkal, Eberth-féle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/>
              <a:t>vonalak)</a:t>
            </a:r>
          </a:p>
        </p:txBody>
      </p:sp>
      <p:grpSp>
        <p:nvGrpSpPr>
          <p:cNvPr id="157711" name="Group 15"/>
          <p:cNvGrpSpPr>
            <a:grpSpLocks/>
          </p:cNvGrpSpPr>
          <p:nvPr/>
        </p:nvGrpSpPr>
        <p:grpSpPr bwMode="auto">
          <a:xfrm>
            <a:off x="4859338" y="2205038"/>
            <a:ext cx="4221162" cy="2663825"/>
            <a:chOff x="3061" y="1253"/>
            <a:chExt cx="2659" cy="1678"/>
          </a:xfrm>
        </p:grpSpPr>
        <p:pic>
          <p:nvPicPr>
            <p:cNvPr id="157704" name="Picture 8" descr="szivizo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61" y="1570"/>
              <a:ext cx="2106" cy="1361"/>
            </a:xfrm>
            <a:prstGeom prst="rect">
              <a:avLst/>
            </a:prstGeom>
            <a:noFill/>
          </p:spPr>
        </p:pic>
        <p:sp>
          <p:nvSpPr>
            <p:cNvPr id="157705" name="Line 9"/>
            <p:cNvSpPr>
              <a:spLocks noChangeShapeType="1"/>
            </p:cNvSpPr>
            <p:nvPr/>
          </p:nvSpPr>
          <p:spPr bwMode="auto">
            <a:xfrm flipH="1" flipV="1">
              <a:off x="5058" y="2387"/>
              <a:ext cx="317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7706" name="Line 10"/>
            <p:cNvSpPr>
              <a:spLocks noChangeShapeType="1"/>
            </p:cNvSpPr>
            <p:nvPr/>
          </p:nvSpPr>
          <p:spPr bwMode="auto">
            <a:xfrm flipH="1">
              <a:off x="4830" y="2478"/>
              <a:ext cx="589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7707" name="Text Box 11"/>
            <p:cNvSpPr txBox="1">
              <a:spLocks noChangeArrowheads="1"/>
            </p:cNvSpPr>
            <p:nvPr/>
          </p:nvSpPr>
          <p:spPr bwMode="auto">
            <a:xfrm>
              <a:off x="5193" y="2326"/>
              <a:ext cx="52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Szívizom</a:t>
              </a:r>
            </a:p>
            <a:p>
              <a:r>
                <a:rPr lang="hu-HU" sz="1200" b="1"/>
                <a:t>    sejt</a:t>
              </a:r>
            </a:p>
          </p:txBody>
        </p:sp>
        <p:sp>
          <p:nvSpPr>
            <p:cNvPr id="157708" name="Line 12"/>
            <p:cNvSpPr>
              <a:spLocks noChangeShapeType="1"/>
            </p:cNvSpPr>
            <p:nvPr/>
          </p:nvSpPr>
          <p:spPr bwMode="auto">
            <a:xfrm flipH="1">
              <a:off x="4377" y="1389"/>
              <a:ext cx="227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7709" name="Line 13"/>
            <p:cNvSpPr>
              <a:spLocks noChangeShapeType="1"/>
            </p:cNvSpPr>
            <p:nvPr/>
          </p:nvSpPr>
          <p:spPr bwMode="auto">
            <a:xfrm>
              <a:off x="4604" y="1389"/>
              <a:ext cx="45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7710" name="Text Box 14"/>
            <p:cNvSpPr txBox="1">
              <a:spLocks noChangeArrowheads="1"/>
            </p:cNvSpPr>
            <p:nvPr/>
          </p:nvSpPr>
          <p:spPr bwMode="auto">
            <a:xfrm>
              <a:off x="4377" y="1253"/>
              <a:ext cx="4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nucleus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/>
              <a:t>DISCUS INTERCALARIS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4525962"/>
          </a:xfrm>
        </p:spPr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szívizomsejt kesztyűujjszerű nyúlványai, ami a másik szívizomsejt megfelelő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bemélyedéseibe illeszkedik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ÁLL: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zonula</a:t>
            </a:r>
            <a:r>
              <a:rPr lang="hu-HU" sz="1600" b="1" dirty="0"/>
              <a:t> </a:t>
            </a:r>
            <a:r>
              <a:rPr lang="hu-HU" sz="1600" b="1" dirty="0" err="1" smtClean="0"/>
              <a:t>adherens</a:t>
            </a: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desmosoma</a:t>
            </a:r>
            <a:r>
              <a:rPr lang="hu-HU" sz="1600" b="1" dirty="0"/>
              <a:t>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gap</a:t>
            </a:r>
            <a:r>
              <a:rPr lang="hu-HU" sz="1600" b="1" dirty="0"/>
              <a:t> </a:t>
            </a:r>
            <a:r>
              <a:rPr lang="hu-HU" sz="1600" b="1" dirty="0" err="1"/>
              <a:t>junction</a:t>
            </a:r>
            <a:r>
              <a:rPr lang="hu-HU" sz="1600" b="1" dirty="0"/>
              <a:t> (</a:t>
            </a:r>
            <a:r>
              <a:rPr lang="hu-HU" sz="1600" b="1" dirty="0" err="1"/>
              <a:t>gap</a:t>
            </a:r>
            <a:r>
              <a:rPr lang="hu-HU" sz="1600" b="1" dirty="0"/>
              <a:t> </a:t>
            </a:r>
            <a:r>
              <a:rPr lang="hu-HU" sz="1600" b="1" dirty="0" err="1"/>
              <a:t>junctionnak</a:t>
            </a:r>
            <a:r>
              <a:rPr lang="hu-HU" sz="1600" b="1" dirty="0"/>
              <a:t> köszönhetően az ingerület </a:t>
            </a:r>
            <a:r>
              <a:rPr lang="hu-HU" sz="1600" b="1" dirty="0" err="1"/>
              <a:t>továbbhalad</a:t>
            </a:r>
            <a:r>
              <a:rPr lang="hu-HU" sz="1600" b="1" dirty="0"/>
              <a:t> sejtről-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sejtre)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szívizomsejtek kisebb hányada ingerület képzésére és tovavezetésére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specializálódott</a:t>
            </a:r>
          </a:p>
          <a:p>
            <a:endParaRPr lang="hu-HU" sz="1600" b="1" dirty="0"/>
          </a:p>
        </p:txBody>
      </p:sp>
      <p:grpSp>
        <p:nvGrpSpPr>
          <p:cNvPr id="158729" name="Group 9"/>
          <p:cNvGrpSpPr>
            <a:grpSpLocks/>
          </p:cNvGrpSpPr>
          <p:nvPr/>
        </p:nvGrpSpPr>
        <p:grpSpPr bwMode="auto">
          <a:xfrm>
            <a:off x="812800" y="4437063"/>
            <a:ext cx="3455988" cy="2185987"/>
            <a:chOff x="512" y="2795"/>
            <a:chExt cx="2177" cy="1377"/>
          </a:xfrm>
        </p:grpSpPr>
        <p:pic>
          <p:nvPicPr>
            <p:cNvPr id="158725" name="Picture 5" descr="practi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" y="2795"/>
              <a:ext cx="1986" cy="1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26" name="Text Box 6"/>
            <p:cNvSpPr txBox="1">
              <a:spLocks noChangeArrowheads="1"/>
            </p:cNvSpPr>
            <p:nvPr/>
          </p:nvSpPr>
          <p:spPr bwMode="auto">
            <a:xfrm>
              <a:off x="512" y="2931"/>
              <a:ext cx="118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1200" b="1"/>
                <a:t> Dicus intercalaris</a:t>
              </a:r>
            </a:p>
          </p:txBody>
        </p:sp>
        <p:sp>
          <p:nvSpPr>
            <p:cNvPr id="158727" name="Text Box 7"/>
            <p:cNvSpPr txBox="1">
              <a:spLocks noChangeArrowheads="1"/>
            </p:cNvSpPr>
            <p:nvPr/>
          </p:nvSpPr>
          <p:spPr bwMode="auto">
            <a:xfrm>
              <a:off x="978" y="3646"/>
              <a:ext cx="1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 sz="1200" b="1"/>
            </a:p>
          </p:txBody>
        </p:sp>
        <p:sp>
          <p:nvSpPr>
            <p:cNvPr id="158728" name="Text Box 8"/>
            <p:cNvSpPr txBox="1">
              <a:spLocks noChangeArrowheads="1"/>
            </p:cNvSpPr>
            <p:nvPr/>
          </p:nvSpPr>
          <p:spPr bwMode="auto">
            <a:xfrm>
              <a:off x="930" y="3612"/>
              <a:ext cx="93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Discus intecalaris</a:t>
              </a:r>
            </a:p>
          </p:txBody>
        </p:sp>
      </p:grpSp>
      <p:grpSp>
        <p:nvGrpSpPr>
          <p:cNvPr id="158735" name="Group 15"/>
          <p:cNvGrpSpPr>
            <a:grpSpLocks/>
          </p:cNvGrpSpPr>
          <p:nvPr/>
        </p:nvGrpSpPr>
        <p:grpSpPr bwMode="auto">
          <a:xfrm>
            <a:off x="4973638" y="4305300"/>
            <a:ext cx="3198812" cy="2363788"/>
            <a:chOff x="3133" y="2712"/>
            <a:chExt cx="2015" cy="1489"/>
          </a:xfrm>
        </p:grpSpPr>
        <p:pic>
          <p:nvPicPr>
            <p:cNvPr id="158731" name="Picture 11" descr="d32038d86f4d4732d642df1ddaf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" y="2712"/>
              <a:ext cx="2015" cy="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8732" name="Line 12"/>
            <p:cNvSpPr>
              <a:spLocks noChangeShapeType="1"/>
            </p:cNvSpPr>
            <p:nvPr/>
          </p:nvSpPr>
          <p:spPr bwMode="auto">
            <a:xfrm flipH="1" flipV="1">
              <a:off x="3722" y="3165"/>
              <a:ext cx="63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8733" name="Line 13"/>
            <p:cNvSpPr>
              <a:spLocks noChangeShapeType="1"/>
            </p:cNvSpPr>
            <p:nvPr/>
          </p:nvSpPr>
          <p:spPr bwMode="auto">
            <a:xfrm flipH="1">
              <a:off x="4131" y="3347"/>
              <a:ext cx="22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8734" name="Text Box 14"/>
            <p:cNvSpPr txBox="1">
              <a:spLocks noChangeArrowheads="1"/>
            </p:cNvSpPr>
            <p:nvPr/>
          </p:nvSpPr>
          <p:spPr bwMode="auto">
            <a:xfrm>
              <a:off x="4286" y="3233"/>
              <a:ext cx="5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chemeClr val="bg1"/>
                  </a:solidFill>
                </a:rPr>
                <a:t>  Discus</a:t>
              </a:r>
            </a:p>
            <a:p>
              <a:r>
                <a:rPr lang="hu-HU" sz="1200" b="1">
                  <a:solidFill>
                    <a:schemeClr val="bg1"/>
                  </a:solidFill>
                </a:rPr>
                <a:t>intecalaris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/>
              <a:t>SIMAIZOM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harántcsíkolatot</a:t>
            </a:r>
            <a:r>
              <a:rPr lang="hu-HU" sz="1600" b="1" dirty="0"/>
              <a:t> nem mutat, összehúzódásra képes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 smtClean="0"/>
              <a:t>- </a:t>
            </a:r>
            <a:r>
              <a:rPr lang="hu-HU" sz="1600" b="1" dirty="0"/>
              <a:t>simaizom szövettani egysége a simaizomsejt (</a:t>
            </a:r>
            <a:r>
              <a:rPr lang="hu-HU" sz="1600" b="1" dirty="0" err="1"/>
              <a:t>myocyta</a:t>
            </a:r>
            <a:r>
              <a:rPr lang="hu-HU" sz="1600" b="1" dirty="0"/>
              <a:t>)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belső szervek falában</a:t>
            </a:r>
          </a:p>
          <a:p>
            <a:pPr algn="just">
              <a:lnSpc>
                <a:spcPct val="120000"/>
              </a:lnSpc>
              <a:buFontTx/>
              <a:buNone/>
            </a:pPr>
            <a:endParaRPr lang="hu-HU" sz="1600" b="1" dirty="0"/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SIMAIZOMSEJT: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egymagvú orsó alakú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magja pálcika alakú, </a:t>
            </a:r>
            <a:r>
              <a:rPr lang="hu-HU" sz="1600" b="1" dirty="0" err="1"/>
              <a:t>végei</a:t>
            </a:r>
            <a:r>
              <a:rPr lang="hu-HU" sz="1600" b="1" dirty="0"/>
              <a:t> lekerekítettek, a sejt közepén foglal helyet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err="1"/>
              <a:t>kontraktilis</a:t>
            </a:r>
            <a:r>
              <a:rPr lang="hu-HU" sz="1600" b="1" dirty="0"/>
              <a:t> </a:t>
            </a:r>
            <a:r>
              <a:rPr lang="hu-HU" sz="1600" b="1" dirty="0" smtClean="0"/>
              <a:t>komponensek: </a:t>
            </a:r>
            <a:r>
              <a:rPr lang="hu-HU" sz="1600" b="1" dirty="0"/>
              <a:t>az aktin és a </a:t>
            </a:r>
            <a:r>
              <a:rPr lang="hu-HU" sz="1600" b="1" dirty="0" err="1"/>
              <a:t>miozin</a:t>
            </a:r>
            <a:r>
              <a:rPr lang="hu-HU" sz="1600" b="1" dirty="0"/>
              <a:t> </a:t>
            </a:r>
            <a:r>
              <a:rPr lang="hu-HU" sz="1600" b="1" dirty="0" err="1"/>
              <a:t>filamentumok</a:t>
            </a:r>
            <a:r>
              <a:rPr lang="hu-HU" sz="1600" b="1" dirty="0"/>
              <a:t> (elrendeződésük </a:t>
            </a:r>
          </a:p>
          <a:p>
            <a:pPr algn="just">
              <a:lnSpc>
                <a:spcPct val="120000"/>
              </a:lnSpc>
              <a:buFontTx/>
              <a:buNone/>
            </a:pPr>
            <a:r>
              <a:rPr lang="hu-HU" sz="1600" b="1" dirty="0"/>
              <a:t>szabálytalan, ezért nem láthatunk </a:t>
            </a:r>
            <a:r>
              <a:rPr lang="hu-HU" sz="1600" b="1" dirty="0" err="1"/>
              <a:t>harántcsíkolatat</a:t>
            </a:r>
            <a:r>
              <a:rPr lang="hu-HU" sz="1600" b="1" dirty="0"/>
              <a:t>)</a:t>
            </a:r>
          </a:p>
        </p:txBody>
      </p:sp>
      <p:grpSp>
        <p:nvGrpSpPr>
          <p:cNvPr id="159756" name="Group 12"/>
          <p:cNvGrpSpPr>
            <a:grpSpLocks/>
          </p:cNvGrpSpPr>
          <p:nvPr/>
        </p:nvGrpSpPr>
        <p:grpSpPr bwMode="auto">
          <a:xfrm>
            <a:off x="250825" y="4868863"/>
            <a:ext cx="2595563" cy="1662112"/>
            <a:chOff x="1260" y="1113"/>
            <a:chExt cx="4205" cy="2094"/>
          </a:xfrm>
        </p:grpSpPr>
        <p:pic>
          <p:nvPicPr>
            <p:cNvPr id="159754" name="Picture 10" descr="simaizom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" y="1113"/>
              <a:ext cx="3117" cy="2094"/>
            </a:xfrm>
            <a:prstGeom prst="rect">
              <a:avLst/>
            </a:prstGeom>
            <a:noFill/>
          </p:spPr>
        </p:pic>
        <p:sp>
          <p:nvSpPr>
            <p:cNvPr id="159755" name="Text Box 11"/>
            <p:cNvSpPr txBox="1">
              <a:spLocks noChangeArrowheads="1"/>
            </p:cNvSpPr>
            <p:nvPr/>
          </p:nvSpPr>
          <p:spPr bwMode="auto">
            <a:xfrm>
              <a:off x="4015" y="1345"/>
              <a:ext cx="145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Simaizom</a:t>
              </a:r>
            </a:p>
            <a:p>
              <a:r>
                <a:rPr lang="hu-HU" sz="1200" b="1"/>
                <a:t>érfalban</a:t>
              </a:r>
            </a:p>
          </p:txBody>
        </p:sp>
      </p:grpSp>
      <p:grpSp>
        <p:nvGrpSpPr>
          <p:cNvPr id="159772" name="Group 28"/>
          <p:cNvGrpSpPr>
            <a:grpSpLocks/>
          </p:cNvGrpSpPr>
          <p:nvPr/>
        </p:nvGrpSpPr>
        <p:grpSpPr bwMode="auto">
          <a:xfrm>
            <a:off x="1116013" y="4365625"/>
            <a:ext cx="7785100" cy="2317750"/>
            <a:chOff x="204" y="1207"/>
            <a:chExt cx="4904" cy="1460"/>
          </a:xfrm>
        </p:grpSpPr>
        <p:grpSp>
          <p:nvGrpSpPr>
            <p:cNvPr id="159762" name="Group 18"/>
            <p:cNvGrpSpPr>
              <a:grpSpLocks/>
            </p:cNvGrpSpPr>
            <p:nvPr/>
          </p:nvGrpSpPr>
          <p:grpSpPr bwMode="auto">
            <a:xfrm>
              <a:off x="3651" y="1344"/>
              <a:ext cx="1457" cy="1323"/>
              <a:chOff x="2004" y="1290"/>
              <a:chExt cx="2098" cy="1740"/>
            </a:xfrm>
          </p:grpSpPr>
          <p:pic>
            <p:nvPicPr>
              <p:cNvPr id="159758" name="Picture 14" descr="simaizom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04" y="1290"/>
                <a:ext cx="1752" cy="1740"/>
              </a:xfrm>
              <a:prstGeom prst="rect">
                <a:avLst/>
              </a:prstGeom>
              <a:noFill/>
            </p:spPr>
          </p:pic>
          <p:sp>
            <p:nvSpPr>
              <p:cNvPr id="159759" name="Line 15"/>
              <p:cNvSpPr>
                <a:spLocks noChangeShapeType="1"/>
              </p:cNvSpPr>
              <p:nvPr/>
            </p:nvSpPr>
            <p:spPr bwMode="auto">
              <a:xfrm flipH="1">
                <a:off x="3198" y="2251"/>
                <a:ext cx="226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9760" name="Line 16"/>
              <p:cNvSpPr>
                <a:spLocks noChangeShapeType="1"/>
              </p:cNvSpPr>
              <p:nvPr/>
            </p:nvSpPr>
            <p:spPr bwMode="auto">
              <a:xfrm flipH="1" flipV="1">
                <a:off x="3061" y="2160"/>
                <a:ext cx="363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9761" name="Text Box 17"/>
              <p:cNvSpPr txBox="1">
                <a:spLocks noChangeArrowheads="1"/>
              </p:cNvSpPr>
              <p:nvPr/>
            </p:nvSpPr>
            <p:spPr bwMode="auto">
              <a:xfrm>
                <a:off x="3413" y="2172"/>
                <a:ext cx="689" cy="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nucleus</a:t>
                </a:r>
              </a:p>
            </p:txBody>
          </p:sp>
        </p:grpSp>
        <p:sp>
          <p:nvSpPr>
            <p:cNvPr id="159770" name="Text Box 26"/>
            <p:cNvSpPr txBox="1">
              <a:spLocks noChangeArrowheads="1"/>
            </p:cNvSpPr>
            <p:nvPr/>
          </p:nvSpPr>
          <p:spPr bwMode="auto">
            <a:xfrm>
              <a:off x="4286" y="1207"/>
              <a:ext cx="7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Simaizom sejt</a:t>
              </a:r>
            </a:p>
          </p:txBody>
        </p:sp>
        <p:sp>
          <p:nvSpPr>
            <p:cNvPr id="159771" name="Text Box 27"/>
            <p:cNvSpPr txBox="1">
              <a:spLocks noChangeArrowheads="1"/>
            </p:cNvSpPr>
            <p:nvPr/>
          </p:nvSpPr>
          <p:spPr bwMode="auto">
            <a:xfrm>
              <a:off x="204" y="2205"/>
              <a:ext cx="47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nucleus</a:t>
              </a:r>
            </a:p>
          </p:txBody>
        </p:sp>
      </p:grpSp>
      <p:grpSp>
        <p:nvGrpSpPr>
          <p:cNvPr id="159774" name="Group 30"/>
          <p:cNvGrpSpPr>
            <a:grpSpLocks/>
          </p:cNvGrpSpPr>
          <p:nvPr/>
        </p:nvGrpSpPr>
        <p:grpSpPr bwMode="auto">
          <a:xfrm>
            <a:off x="2987675" y="4724400"/>
            <a:ext cx="2592388" cy="2001838"/>
            <a:chOff x="1882" y="2976"/>
            <a:chExt cx="1633" cy="1261"/>
          </a:xfrm>
        </p:grpSpPr>
        <p:pic>
          <p:nvPicPr>
            <p:cNvPr id="159769" name="Picture 25" descr="izom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976"/>
              <a:ext cx="1633" cy="1261"/>
            </a:xfrm>
            <a:prstGeom prst="rect">
              <a:avLst/>
            </a:prstGeom>
            <a:noFill/>
          </p:spPr>
        </p:pic>
        <p:sp>
          <p:nvSpPr>
            <p:cNvPr id="159773" name="Text Box 29"/>
            <p:cNvSpPr txBox="1">
              <a:spLocks noChangeArrowheads="1"/>
            </p:cNvSpPr>
            <p:nvPr/>
          </p:nvSpPr>
          <p:spPr bwMode="auto">
            <a:xfrm>
              <a:off x="1958" y="3987"/>
              <a:ext cx="13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1. nucleus, 2. simaizom sejt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2843213" y="2781300"/>
            <a:ext cx="313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600" b="1"/>
              <a:t>IDEGSZÖVET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/>
              <a:t>A HÁMOK OSZTÁLYOZÁSA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hu-HU" sz="2000" b="1" dirty="0"/>
              <a:t>FUNKCIÓ ALAPJÁN: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smtClean="0"/>
              <a:t>Fedőhám</a:t>
            </a:r>
            <a:endParaRPr lang="hu-HU" sz="1600" b="1" dirty="0"/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/>
              <a:t>- Mirigyhám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/>
              <a:t>- Érzékhám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 dirty="0"/>
              <a:t>- </a:t>
            </a:r>
            <a:r>
              <a:rPr lang="hu-HU" sz="1600" b="1" dirty="0" smtClean="0"/>
              <a:t>Pigmenthám</a:t>
            </a:r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2641600" y="423863"/>
            <a:ext cx="409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/>
              <a:t>IDEGSZÖVET FELÉPÍTÉSE</a:t>
            </a:r>
            <a:endParaRPr lang="en-US" sz="2400" b="1"/>
          </a:p>
        </p:txBody>
      </p:sp>
      <p:grpSp>
        <p:nvGrpSpPr>
          <p:cNvPr id="181251" name="Group 3"/>
          <p:cNvGrpSpPr>
            <a:grpSpLocks/>
          </p:cNvGrpSpPr>
          <p:nvPr/>
        </p:nvGrpSpPr>
        <p:grpSpPr bwMode="auto">
          <a:xfrm>
            <a:off x="965200" y="1412875"/>
            <a:ext cx="3894138" cy="4537075"/>
            <a:chOff x="608" y="935"/>
            <a:chExt cx="2453" cy="2858"/>
          </a:xfrm>
        </p:grpSpPr>
        <p:pic>
          <p:nvPicPr>
            <p:cNvPr id="181252" name="Picture 4" descr="piramisart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935"/>
              <a:ext cx="2453" cy="2858"/>
            </a:xfrm>
            <a:prstGeom prst="rect">
              <a:avLst/>
            </a:prstGeom>
            <a:noFill/>
          </p:spPr>
        </p:pic>
        <p:sp>
          <p:nvSpPr>
            <p:cNvPr id="181253" name="Line 5"/>
            <p:cNvSpPr>
              <a:spLocks noChangeShapeType="1"/>
            </p:cNvSpPr>
            <p:nvPr/>
          </p:nvSpPr>
          <p:spPr bwMode="auto">
            <a:xfrm flipH="1">
              <a:off x="1973" y="2614"/>
              <a:ext cx="363" cy="45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1254" name="Line 6"/>
            <p:cNvSpPr>
              <a:spLocks noChangeShapeType="1"/>
            </p:cNvSpPr>
            <p:nvPr/>
          </p:nvSpPr>
          <p:spPr bwMode="auto">
            <a:xfrm flipH="1">
              <a:off x="1111" y="2296"/>
              <a:ext cx="363" cy="45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1431925" y="928688"/>
            <a:ext cx="2852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IDEGSEJTEK (NEURONOK</a:t>
            </a:r>
            <a:r>
              <a:rPr lang="hu-HU" b="1"/>
              <a:t>)</a:t>
            </a:r>
            <a:endParaRPr lang="en-US" b="1"/>
          </a:p>
        </p:txBody>
      </p:sp>
      <p:grpSp>
        <p:nvGrpSpPr>
          <p:cNvPr id="181256" name="Group 8"/>
          <p:cNvGrpSpPr>
            <a:grpSpLocks/>
          </p:cNvGrpSpPr>
          <p:nvPr/>
        </p:nvGrpSpPr>
        <p:grpSpPr bwMode="auto">
          <a:xfrm>
            <a:off x="5567363" y="1485900"/>
            <a:ext cx="2676525" cy="4464050"/>
            <a:chOff x="3417" y="981"/>
            <a:chExt cx="1686" cy="2812"/>
          </a:xfrm>
        </p:grpSpPr>
        <p:pic>
          <p:nvPicPr>
            <p:cNvPr id="181257" name="Picture 9" descr="Betz sej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" y="981"/>
              <a:ext cx="1686" cy="2812"/>
            </a:xfrm>
            <a:prstGeom prst="rect">
              <a:avLst/>
            </a:prstGeom>
            <a:noFill/>
          </p:spPr>
        </p:pic>
        <p:sp>
          <p:nvSpPr>
            <p:cNvPr id="181258" name="Line 10"/>
            <p:cNvSpPr>
              <a:spLocks noChangeShapeType="1"/>
            </p:cNvSpPr>
            <p:nvPr/>
          </p:nvSpPr>
          <p:spPr bwMode="auto">
            <a:xfrm flipV="1">
              <a:off x="4286" y="1752"/>
              <a:ext cx="182" cy="2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1259" name="Line 11"/>
            <p:cNvSpPr>
              <a:spLocks noChangeShapeType="1"/>
            </p:cNvSpPr>
            <p:nvPr/>
          </p:nvSpPr>
          <p:spPr bwMode="auto">
            <a:xfrm flipV="1">
              <a:off x="4558" y="1979"/>
              <a:ext cx="182" cy="27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1260" name="Line 12"/>
            <p:cNvSpPr>
              <a:spLocks noChangeShapeType="1"/>
            </p:cNvSpPr>
            <p:nvPr/>
          </p:nvSpPr>
          <p:spPr bwMode="auto">
            <a:xfrm flipH="1" flipV="1">
              <a:off x="4150" y="3022"/>
              <a:ext cx="362" cy="453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5076825" y="1023938"/>
            <a:ext cx="3622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TÁMASZTÓSEJTEK (GLIA SEJTEK)</a:t>
            </a:r>
            <a:endParaRPr lang="en-US" sz="1600" b="1"/>
          </a:p>
        </p:txBody>
      </p:sp>
      <p:sp>
        <p:nvSpPr>
          <p:cNvPr id="181262" name="Text Box 14"/>
          <p:cNvSpPr txBox="1">
            <a:spLocks noChangeArrowheads="1"/>
          </p:cNvSpPr>
          <p:nvPr/>
        </p:nvSpPr>
        <p:spPr bwMode="auto">
          <a:xfrm>
            <a:off x="1403350" y="6164263"/>
            <a:ext cx="7142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b="1">
                <a:solidFill>
                  <a:srgbClr val="FF3300"/>
                </a:solidFill>
              </a:rPr>
              <a:t>piros nyilak idegsejtekre</a:t>
            </a:r>
            <a:r>
              <a:rPr lang="hu-HU" sz="1400" b="1">
                <a:solidFill>
                  <a:schemeClr val="bg1"/>
                </a:solidFill>
              </a:rPr>
              <a:t>                                       </a:t>
            </a:r>
            <a:r>
              <a:rPr lang="hu-HU" sz="1400" b="1"/>
              <a:t>fekete nyilak glia sejtekre mutatnak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/>
              <a:t>A NEURON ÁLTALÁNOS FELÉPÍTÉSE</a:t>
            </a:r>
            <a:endParaRPr lang="en-US" sz="3200" b="1"/>
          </a:p>
        </p:txBody>
      </p:sp>
      <p:pic>
        <p:nvPicPr>
          <p:cNvPr id="185347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7400" y="1341438"/>
            <a:ext cx="2112963" cy="3024187"/>
          </a:xfrm>
          <a:noFill/>
          <a:ln/>
        </p:spPr>
      </p:pic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395288" y="1628775"/>
            <a:ext cx="45720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endParaRPr lang="hu-H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Idegsejt test – perikaryon (soma)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Ingerület felvevő nyúlvány – dendrit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Effektor idegnyúlvány – axon (neurit)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Végfácska - telodendron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hu-H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5349" name="Picture 5" descr="ANd9GcSDtHRX72K7AvLYojti6guNg4wyVX9r_bFkCGiipFcwy4LNIpA&amp;t=1&amp;usg=__dcEjRIvMs0-BWjPkFq8rKZ7Xbls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4508500"/>
            <a:ext cx="3384550" cy="1919288"/>
          </a:xfrm>
          <a:prstGeom prst="rect">
            <a:avLst/>
          </a:prstGeom>
          <a:noFill/>
        </p:spPr>
      </p:pic>
      <p:pic>
        <p:nvPicPr>
          <p:cNvPr id="185350" name="Picture 6" descr="image02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860800"/>
            <a:ext cx="1566863" cy="267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hu-HU" sz="3200" b="1"/>
              <a:t>PERIKARYON</a:t>
            </a:r>
            <a:endParaRPr lang="en-US" sz="3200" b="1"/>
          </a:p>
        </p:txBody>
      </p:sp>
      <p:grpSp>
        <p:nvGrpSpPr>
          <p:cNvPr id="187395" name="Group 3"/>
          <p:cNvGrpSpPr>
            <a:grpSpLocks/>
          </p:cNvGrpSpPr>
          <p:nvPr/>
        </p:nvGrpSpPr>
        <p:grpSpPr bwMode="auto">
          <a:xfrm>
            <a:off x="179388" y="3644900"/>
            <a:ext cx="5065712" cy="2879725"/>
            <a:chOff x="512" y="2167"/>
            <a:chExt cx="3129" cy="1860"/>
          </a:xfrm>
        </p:grpSpPr>
        <p:pic>
          <p:nvPicPr>
            <p:cNvPr id="187396" name="Picture 4" descr="idegsejt EM kepe eredeti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" y="2167"/>
              <a:ext cx="1894" cy="1860"/>
            </a:xfrm>
            <a:prstGeom prst="rect">
              <a:avLst/>
            </a:prstGeom>
            <a:noFill/>
          </p:spPr>
        </p:pic>
        <p:sp>
          <p:nvSpPr>
            <p:cNvPr id="187397" name="Line 5"/>
            <p:cNvSpPr>
              <a:spLocks noChangeShapeType="1"/>
            </p:cNvSpPr>
            <p:nvPr/>
          </p:nvSpPr>
          <p:spPr bwMode="auto">
            <a:xfrm>
              <a:off x="1020" y="3339"/>
              <a:ext cx="6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7398" name="Text Box 6"/>
            <p:cNvSpPr txBox="1">
              <a:spLocks noChangeArrowheads="1"/>
            </p:cNvSpPr>
            <p:nvPr/>
          </p:nvSpPr>
          <p:spPr bwMode="auto">
            <a:xfrm>
              <a:off x="512" y="3209"/>
              <a:ext cx="543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Lizozoma</a:t>
              </a:r>
            </a:p>
            <a:p>
              <a:endParaRPr lang="hu-HU" sz="1200" b="1"/>
            </a:p>
            <a:p>
              <a:endParaRPr lang="hu-HU" sz="1200" b="1"/>
            </a:p>
          </p:txBody>
        </p:sp>
        <p:sp>
          <p:nvSpPr>
            <p:cNvPr id="187399" name="Text Box 7"/>
            <p:cNvSpPr txBox="1">
              <a:spLocks noChangeArrowheads="1"/>
            </p:cNvSpPr>
            <p:nvPr/>
          </p:nvSpPr>
          <p:spPr bwMode="auto">
            <a:xfrm>
              <a:off x="3056" y="2931"/>
              <a:ext cx="585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Vesiculum</a:t>
              </a:r>
            </a:p>
          </p:txBody>
        </p:sp>
        <p:sp>
          <p:nvSpPr>
            <p:cNvPr id="187400" name="Line 8"/>
            <p:cNvSpPr>
              <a:spLocks noChangeShapeType="1"/>
            </p:cNvSpPr>
            <p:nvPr/>
          </p:nvSpPr>
          <p:spPr bwMode="auto">
            <a:xfrm flipH="1">
              <a:off x="2880" y="3022"/>
              <a:ext cx="1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376238" y="15049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323850" y="1052513"/>
            <a:ext cx="3775075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hu-HU" sz="1600" b="1"/>
              <a:t>Cytoplazma: Golgi apparátus</a:t>
            </a:r>
          </a:p>
          <a:p>
            <a:pPr>
              <a:lnSpc>
                <a:spcPct val="120000"/>
              </a:lnSpc>
            </a:pPr>
            <a:r>
              <a:rPr lang="hu-HU" sz="1600" b="1"/>
              <a:t>                       Szemcsés vezikulák</a:t>
            </a:r>
          </a:p>
          <a:p>
            <a:pPr>
              <a:lnSpc>
                <a:spcPct val="120000"/>
              </a:lnSpc>
            </a:pPr>
            <a:r>
              <a:rPr lang="hu-HU" sz="1600" b="1"/>
              <a:t>                       Mitokondrium</a:t>
            </a:r>
          </a:p>
          <a:p>
            <a:pPr>
              <a:lnSpc>
                <a:spcPct val="120000"/>
              </a:lnSpc>
            </a:pPr>
            <a:r>
              <a:rPr lang="hu-HU" sz="1600" b="1"/>
              <a:t>                       Lysosomák</a:t>
            </a:r>
          </a:p>
          <a:p>
            <a:pPr>
              <a:lnSpc>
                <a:spcPct val="120000"/>
              </a:lnSpc>
            </a:pPr>
            <a:r>
              <a:rPr lang="hu-HU" sz="1600" b="1"/>
              <a:t>                       Zárványok</a:t>
            </a:r>
          </a:p>
          <a:p>
            <a:pPr>
              <a:lnSpc>
                <a:spcPct val="120000"/>
              </a:lnSpc>
            </a:pPr>
            <a:r>
              <a:rPr lang="hu-HU" sz="1600" b="1"/>
              <a:t>                       Mikrotubulusok</a:t>
            </a:r>
          </a:p>
          <a:p>
            <a:pPr>
              <a:lnSpc>
                <a:spcPct val="120000"/>
              </a:lnSpc>
            </a:pPr>
            <a:r>
              <a:rPr lang="hu-HU" sz="1600" b="1"/>
              <a:t>(aktinszerű anyag – anyagtranszport)</a:t>
            </a:r>
          </a:p>
          <a:p>
            <a:pPr>
              <a:lnSpc>
                <a:spcPct val="120000"/>
              </a:lnSpc>
            </a:pPr>
            <a:r>
              <a:rPr lang="hu-HU" sz="1600" b="1"/>
              <a:t>                       Neurofilamentumok</a:t>
            </a:r>
          </a:p>
          <a:p>
            <a:r>
              <a:rPr lang="hu-HU" sz="1600" b="1"/>
              <a:t>                       </a:t>
            </a:r>
          </a:p>
          <a:p>
            <a:r>
              <a:rPr lang="hu-HU" b="1"/>
              <a:t>                       </a:t>
            </a:r>
            <a:endParaRPr lang="en-US" b="1"/>
          </a:p>
        </p:txBody>
      </p:sp>
      <p:pic>
        <p:nvPicPr>
          <p:cNvPr id="187403" name="Picture 11" descr="idegsejt EM kepe schem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1270000"/>
            <a:ext cx="32194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5194300" cy="4525962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hu-HU" sz="1400" b="1"/>
              <a:t>Elágazódó ingerület felvevő nyúlványok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400" b="1"/>
              <a:t>Cytoplazma szerkezete a perikaryon a cytoplazma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400" b="1"/>
              <a:t>szerkezetével azonos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400" b="1"/>
              <a:t>A perikaryon receptor felszínét növeli: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/>
              <a:t>faágszerű elágazódás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/>
              <a:t>dendrittüskék</a:t>
            </a:r>
            <a:endParaRPr lang="en-US" sz="1400" b="1"/>
          </a:p>
        </p:txBody>
      </p:sp>
      <p:pic>
        <p:nvPicPr>
          <p:cNvPr id="188419" name="Picture 3" descr="K%C3%B6zponti_idegrendszer_neu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2813" y="1052513"/>
            <a:ext cx="4170362" cy="2241550"/>
          </a:xfrm>
          <a:prstGeom prst="rect">
            <a:avLst/>
          </a:prstGeom>
          <a:noFill/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3471863" y="250825"/>
            <a:ext cx="19907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3200" b="1"/>
              <a:t>DENDRIT</a:t>
            </a:r>
          </a:p>
        </p:txBody>
      </p:sp>
      <p:grpSp>
        <p:nvGrpSpPr>
          <p:cNvPr id="188421" name="Group 5"/>
          <p:cNvGrpSpPr>
            <a:grpSpLocks/>
          </p:cNvGrpSpPr>
          <p:nvPr/>
        </p:nvGrpSpPr>
        <p:grpSpPr bwMode="auto">
          <a:xfrm>
            <a:off x="34925" y="3330575"/>
            <a:ext cx="4611688" cy="3381375"/>
            <a:chOff x="22" y="2098"/>
            <a:chExt cx="2905" cy="2130"/>
          </a:xfrm>
        </p:grpSpPr>
        <p:pic>
          <p:nvPicPr>
            <p:cNvPr id="188422" name="Picture 6" descr="Nissl anyag-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" y="2098"/>
              <a:ext cx="1231" cy="1922"/>
            </a:xfrm>
            <a:prstGeom prst="rect">
              <a:avLst/>
            </a:prstGeom>
            <a:noFill/>
          </p:spPr>
        </p:pic>
        <p:sp>
          <p:nvSpPr>
            <p:cNvPr id="188423" name="Text Box 7"/>
            <p:cNvSpPr txBox="1">
              <a:spLocks noChangeArrowheads="1"/>
            </p:cNvSpPr>
            <p:nvPr/>
          </p:nvSpPr>
          <p:spPr bwMode="auto">
            <a:xfrm>
              <a:off x="481" y="2872"/>
              <a:ext cx="4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dendrit</a:t>
              </a:r>
            </a:p>
          </p:txBody>
        </p:sp>
        <p:sp>
          <p:nvSpPr>
            <p:cNvPr id="188424" name="Text Box 8"/>
            <p:cNvSpPr txBox="1">
              <a:spLocks noChangeArrowheads="1"/>
            </p:cNvSpPr>
            <p:nvPr/>
          </p:nvSpPr>
          <p:spPr bwMode="auto">
            <a:xfrm>
              <a:off x="476" y="3553"/>
              <a:ext cx="3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axon</a:t>
              </a:r>
            </a:p>
          </p:txBody>
        </p:sp>
        <p:sp>
          <p:nvSpPr>
            <p:cNvPr id="188425" name="Text Box 9"/>
            <p:cNvSpPr txBox="1">
              <a:spLocks noChangeArrowheads="1"/>
            </p:cNvSpPr>
            <p:nvPr/>
          </p:nvSpPr>
          <p:spPr bwMode="auto">
            <a:xfrm>
              <a:off x="22" y="2646"/>
              <a:ext cx="9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Initialis segment</a:t>
              </a:r>
              <a:endParaRPr lang="hu-HU" b="1"/>
            </a:p>
          </p:txBody>
        </p:sp>
        <p:sp>
          <p:nvSpPr>
            <p:cNvPr id="188426" name="Text Box 10"/>
            <p:cNvSpPr txBox="1">
              <a:spLocks noChangeArrowheads="1"/>
            </p:cNvSpPr>
            <p:nvPr/>
          </p:nvSpPr>
          <p:spPr bwMode="auto">
            <a:xfrm>
              <a:off x="431" y="4036"/>
              <a:ext cx="24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Motoros idegsejt gerincvelő elülső szarvából</a:t>
              </a:r>
            </a:p>
          </p:txBody>
        </p:sp>
        <p:sp>
          <p:nvSpPr>
            <p:cNvPr id="188427" name="Line 11"/>
            <p:cNvSpPr>
              <a:spLocks noChangeShapeType="1"/>
            </p:cNvSpPr>
            <p:nvPr/>
          </p:nvSpPr>
          <p:spPr bwMode="auto">
            <a:xfrm>
              <a:off x="975" y="2750"/>
              <a:ext cx="63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8428" name="Line 12"/>
            <p:cNvSpPr>
              <a:spLocks noChangeShapeType="1"/>
            </p:cNvSpPr>
            <p:nvPr/>
          </p:nvSpPr>
          <p:spPr bwMode="auto">
            <a:xfrm>
              <a:off x="930" y="2976"/>
              <a:ext cx="1088" cy="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8429" name="Line 13"/>
            <p:cNvSpPr>
              <a:spLocks noChangeShapeType="1"/>
            </p:cNvSpPr>
            <p:nvPr/>
          </p:nvSpPr>
          <p:spPr bwMode="auto">
            <a:xfrm>
              <a:off x="839" y="3657"/>
              <a:ext cx="31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88430" name="Group 14"/>
          <p:cNvGrpSpPr>
            <a:grpSpLocks/>
          </p:cNvGrpSpPr>
          <p:nvPr/>
        </p:nvGrpSpPr>
        <p:grpSpPr bwMode="auto">
          <a:xfrm>
            <a:off x="5546725" y="3860800"/>
            <a:ext cx="2386013" cy="2178050"/>
            <a:chOff x="3494" y="2432"/>
            <a:chExt cx="1503" cy="1372"/>
          </a:xfrm>
        </p:grpSpPr>
        <p:pic>
          <p:nvPicPr>
            <p:cNvPr id="188431" name="Picture 15" descr="pirami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94" y="2432"/>
              <a:ext cx="1427" cy="1163"/>
            </a:xfrm>
            <a:prstGeom prst="rect">
              <a:avLst/>
            </a:prstGeom>
            <a:noFill/>
          </p:spPr>
        </p:pic>
        <p:sp>
          <p:nvSpPr>
            <p:cNvPr id="188432" name="Line 16"/>
            <p:cNvSpPr>
              <a:spLocks noChangeShapeType="1"/>
            </p:cNvSpPr>
            <p:nvPr/>
          </p:nvSpPr>
          <p:spPr bwMode="auto">
            <a:xfrm flipH="1" flipV="1">
              <a:off x="4468" y="3385"/>
              <a:ext cx="4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88433" name="Text Box 17"/>
            <p:cNvSpPr txBox="1">
              <a:spLocks noChangeArrowheads="1"/>
            </p:cNvSpPr>
            <p:nvPr/>
          </p:nvSpPr>
          <p:spPr bwMode="auto">
            <a:xfrm>
              <a:off x="4150" y="3612"/>
              <a:ext cx="8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dendrittüskék</a:t>
              </a:r>
            </a:p>
          </p:txBody>
        </p:sp>
        <p:sp>
          <p:nvSpPr>
            <p:cNvPr id="188434" name="Line 18"/>
            <p:cNvSpPr>
              <a:spLocks noChangeShapeType="1"/>
            </p:cNvSpPr>
            <p:nvPr/>
          </p:nvSpPr>
          <p:spPr bwMode="auto">
            <a:xfrm flipV="1">
              <a:off x="4558" y="3385"/>
              <a:ext cx="4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88435" name="Text Box 19"/>
          <p:cNvSpPr txBox="1">
            <a:spLocks noChangeArrowheads="1"/>
          </p:cNvSpPr>
          <p:nvPr/>
        </p:nvSpPr>
        <p:spPr bwMode="auto">
          <a:xfrm>
            <a:off x="5435600" y="6021388"/>
            <a:ext cx="337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1000" b="1"/>
              <a:t>Szigeti Csaba</a:t>
            </a:r>
          </a:p>
          <a:p>
            <a:pPr algn="ctr"/>
            <a:r>
              <a:rPr lang="hu-HU" sz="1000" b="1"/>
              <a:t>Sejtbiológiai és Molekuláris Medicina Tanszék</a:t>
            </a:r>
          </a:p>
          <a:p>
            <a:pPr algn="ctr"/>
            <a:r>
              <a:rPr lang="hu-HU" sz="1000" b="1"/>
              <a:t>Szegedi Tudományegyetem</a:t>
            </a:r>
          </a:p>
          <a:p>
            <a:pPr algn="ctr"/>
            <a:r>
              <a:rPr lang="hu-HU" sz="1000" b="1"/>
              <a:t>http://www.sci.u-szeged.hu/zoolcell/szigetics.hu.html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4105275" cy="633412"/>
          </a:xfrm>
        </p:spPr>
        <p:txBody>
          <a:bodyPr/>
          <a:lstStyle/>
          <a:p>
            <a:r>
              <a:rPr lang="hu-HU" sz="3200" b="1"/>
              <a:t>NEURIT (AXON)</a:t>
            </a:r>
            <a:endParaRPr lang="en-US" sz="3200" b="1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5400675" cy="5184775"/>
          </a:xfrm>
        </p:spPr>
        <p:txBody>
          <a:bodyPr/>
          <a:lstStyle/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Különböző hosszúságú és elágazodású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Axon-domb, eredési domb: Nissl-granulum mentes 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Az axon egész hossza Nissl-granulum mentes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Mikrotubulusok, neurofilamentum, 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Mitokondrium, vezikulák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endParaRPr lang="hu-HU" sz="1200" b="1"/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NEURIT RÉSZEI: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endParaRPr lang="hu-HU" sz="1200" b="1"/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1. INICIÁLIS SZEGMENS (KEZDETI SZAKASZ): 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    - vékony, 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    - sejthártya vastagabb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    - alacsony ingerküszöb – ingerületi hullám itt keletkezik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endParaRPr lang="hu-HU" sz="1200" b="1"/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II. FŐ LEFUTÁSI SZAKASZ: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    - végig megegyező vastagságú</a:t>
            </a:r>
          </a:p>
          <a:p>
            <a:pPr marL="609600" indent="-609600">
              <a:lnSpc>
                <a:spcPct val="120000"/>
              </a:lnSpc>
              <a:buFontTx/>
              <a:buNone/>
            </a:pPr>
            <a:r>
              <a:rPr lang="hu-HU" sz="1200" b="1"/>
              <a:t>   - varikozitások</a:t>
            </a:r>
            <a:endParaRPr lang="en-US" sz="1200" b="1"/>
          </a:p>
        </p:txBody>
      </p:sp>
      <p:pic>
        <p:nvPicPr>
          <p:cNvPr id="189444" name="Picture 4" descr="idegsejt EM kepe schem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4149725"/>
            <a:ext cx="17907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9445" name="Group 5"/>
          <p:cNvGrpSpPr>
            <a:grpSpLocks/>
          </p:cNvGrpSpPr>
          <p:nvPr/>
        </p:nvGrpSpPr>
        <p:grpSpPr bwMode="auto">
          <a:xfrm>
            <a:off x="4216400" y="333375"/>
            <a:ext cx="4819650" cy="3527425"/>
            <a:chOff x="2517" y="119"/>
            <a:chExt cx="3036" cy="2222"/>
          </a:xfrm>
        </p:grpSpPr>
        <p:grpSp>
          <p:nvGrpSpPr>
            <p:cNvPr id="189446" name="Group 6"/>
            <p:cNvGrpSpPr>
              <a:grpSpLocks/>
            </p:cNvGrpSpPr>
            <p:nvPr/>
          </p:nvGrpSpPr>
          <p:grpSpPr bwMode="auto">
            <a:xfrm>
              <a:off x="2517" y="119"/>
              <a:ext cx="2915" cy="2222"/>
              <a:chOff x="2512" y="119"/>
              <a:chExt cx="3044" cy="2314"/>
            </a:xfrm>
          </p:grpSpPr>
          <p:pic>
            <p:nvPicPr>
              <p:cNvPr id="189447" name="Picture 7" descr="neuron semas rajz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22" y="174"/>
                <a:ext cx="2534" cy="22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448" name="Text Box 8"/>
              <p:cNvSpPr txBox="1">
                <a:spLocks noChangeArrowheads="1"/>
              </p:cNvSpPr>
              <p:nvPr/>
            </p:nvSpPr>
            <p:spPr bwMode="auto">
              <a:xfrm>
                <a:off x="3878" y="119"/>
                <a:ext cx="49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dendrit </a:t>
                </a:r>
              </a:p>
            </p:txBody>
          </p:sp>
          <p:sp>
            <p:nvSpPr>
              <p:cNvPr id="189449" name="Text Box 9"/>
              <p:cNvSpPr txBox="1">
                <a:spLocks noChangeArrowheads="1"/>
              </p:cNvSpPr>
              <p:nvPr/>
            </p:nvSpPr>
            <p:spPr bwMode="auto">
              <a:xfrm>
                <a:off x="4262" y="1396"/>
                <a:ext cx="568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hu-HU" sz="1200" b="1"/>
                  <a:t>axon </a:t>
                </a:r>
              </a:p>
            </p:txBody>
          </p:sp>
          <p:sp>
            <p:nvSpPr>
              <p:cNvPr id="189450" name="Text Box 10"/>
              <p:cNvSpPr txBox="1">
                <a:spLocks noChangeArrowheads="1"/>
              </p:cNvSpPr>
              <p:nvPr/>
            </p:nvSpPr>
            <p:spPr bwMode="auto">
              <a:xfrm>
                <a:off x="4438" y="1615"/>
                <a:ext cx="730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telodendron</a:t>
                </a:r>
                <a:r>
                  <a:rPr lang="hu-HU" sz="1200"/>
                  <a:t> </a:t>
                </a:r>
              </a:p>
            </p:txBody>
          </p:sp>
          <p:sp>
            <p:nvSpPr>
              <p:cNvPr id="189451" name="Line 11"/>
              <p:cNvSpPr>
                <a:spLocks noChangeShapeType="1"/>
              </p:cNvSpPr>
              <p:nvPr/>
            </p:nvSpPr>
            <p:spPr bwMode="auto">
              <a:xfrm flipH="1" flipV="1">
                <a:off x="4159" y="892"/>
                <a:ext cx="4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9452" name="Text Box 12"/>
              <p:cNvSpPr txBox="1">
                <a:spLocks noChangeArrowheads="1"/>
              </p:cNvSpPr>
              <p:nvPr/>
            </p:nvSpPr>
            <p:spPr bwMode="auto">
              <a:xfrm>
                <a:off x="4581" y="1180"/>
                <a:ext cx="661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Collateralis</a:t>
                </a:r>
              </a:p>
            </p:txBody>
          </p:sp>
          <p:sp>
            <p:nvSpPr>
              <p:cNvPr id="189453" name="Text Box 13"/>
              <p:cNvSpPr txBox="1">
                <a:spLocks noChangeArrowheads="1"/>
              </p:cNvSpPr>
              <p:nvPr/>
            </p:nvSpPr>
            <p:spPr bwMode="auto">
              <a:xfrm>
                <a:off x="2512" y="874"/>
                <a:ext cx="1094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1200" b="1"/>
                  <a:t>Oligodendroglia sejt</a:t>
                </a:r>
              </a:p>
            </p:txBody>
          </p:sp>
          <p:sp>
            <p:nvSpPr>
              <p:cNvPr id="189454" name="Line 14"/>
              <p:cNvSpPr>
                <a:spLocks noChangeShapeType="1"/>
              </p:cNvSpPr>
              <p:nvPr/>
            </p:nvSpPr>
            <p:spPr bwMode="auto">
              <a:xfrm>
                <a:off x="3669" y="1719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9455" name="Text Box 15"/>
              <p:cNvSpPr txBox="1">
                <a:spLocks noChangeArrowheads="1"/>
              </p:cNvSpPr>
              <p:nvPr/>
            </p:nvSpPr>
            <p:spPr bwMode="auto">
              <a:xfrm>
                <a:off x="2971" y="1622"/>
                <a:ext cx="767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Schwann-sejt</a:t>
                </a:r>
              </a:p>
            </p:txBody>
          </p:sp>
          <p:sp>
            <p:nvSpPr>
              <p:cNvPr id="189456" name="Text Box 16"/>
              <p:cNvSpPr txBox="1">
                <a:spLocks noChangeArrowheads="1"/>
              </p:cNvSpPr>
              <p:nvPr/>
            </p:nvSpPr>
            <p:spPr bwMode="auto">
              <a:xfrm>
                <a:off x="2835" y="1207"/>
                <a:ext cx="612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KÖZPONT</a:t>
                </a:r>
              </a:p>
            </p:txBody>
          </p:sp>
          <p:sp>
            <p:nvSpPr>
              <p:cNvPr id="189457" name="Text Box 17"/>
              <p:cNvSpPr txBox="1">
                <a:spLocks noChangeArrowheads="1"/>
              </p:cNvSpPr>
              <p:nvPr/>
            </p:nvSpPr>
            <p:spPr bwMode="auto">
              <a:xfrm>
                <a:off x="3040" y="1443"/>
                <a:ext cx="655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/>
                  <a:t>PERIFÉRIA</a:t>
                </a:r>
              </a:p>
            </p:txBody>
          </p:sp>
          <p:sp>
            <p:nvSpPr>
              <p:cNvPr id="189458" name="Line 18"/>
              <p:cNvSpPr>
                <a:spLocks noChangeShapeType="1"/>
              </p:cNvSpPr>
              <p:nvPr/>
            </p:nvSpPr>
            <p:spPr bwMode="auto">
              <a:xfrm flipH="1" flipV="1">
                <a:off x="4159" y="965"/>
                <a:ext cx="349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9459" name="Text Box 19"/>
              <p:cNvSpPr txBox="1">
                <a:spLocks noChangeArrowheads="1"/>
              </p:cNvSpPr>
              <p:nvPr/>
            </p:nvSpPr>
            <p:spPr bwMode="auto">
              <a:xfrm>
                <a:off x="4455" y="944"/>
                <a:ext cx="1080" cy="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1200" b="1"/>
                  <a:t>Inicialis segmentum</a:t>
                </a:r>
              </a:p>
            </p:txBody>
          </p:sp>
          <p:sp>
            <p:nvSpPr>
              <p:cNvPr id="189460" name="Line 20"/>
              <p:cNvSpPr>
                <a:spLocks noChangeShapeType="1"/>
              </p:cNvSpPr>
              <p:nvPr/>
            </p:nvSpPr>
            <p:spPr bwMode="auto">
              <a:xfrm flipH="1">
                <a:off x="4014" y="1480"/>
                <a:ext cx="2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89461" name="Line 21"/>
              <p:cNvSpPr>
                <a:spLocks noChangeShapeType="1"/>
              </p:cNvSpPr>
              <p:nvPr/>
            </p:nvSpPr>
            <p:spPr bwMode="auto">
              <a:xfrm>
                <a:off x="3334" y="1026"/>
                <a:ext cx="181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89462" name="Text Box 22"/>
            <p:cNvSpPr txBox="1">
              <a:spLocks noChangeArrowheads="1"/>
            </p:cNvSpPr>
            <p:nvPr/>
          </p:nvSpPr>
          <p:spPr bwMode="auto">
            <a:xfrm>
              <a:off x="4546" y="767"/>
              <a:ext cx="10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/>
                <a:t>Axon eredési domb</a:t>
              </a:r>
            </a:p>
          </p:txBody>
        </p:sp>
      </p:grpSp>
      <p:pic>
        <p:nvPicPr>
          <p:cNvPr id="189463" name="Picture 23" descr="fig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4195763"/>
            <a:ext cx="3024187" cy="204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/>
              <a:t>A NEURON POLARIZÁLTSÁGA</a:t>
            </a:r>
            <a:endParaRPr lang="en-US" sz="3200" b="1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A nyúlványok száma alapján: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1. Unipoláris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2. Bipoláris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3. Multipoláris neuronok</a:t>
            </a:r>
          </a:p>
          <a:p>
            <a:pPr>
              <a:lnSpc>
                <a:spcPct val="150000"/>
              </a:lnSpc>
              <a:buFontTx/>
              <a:buNone/>
            </a:pPr>
            <a:endParaRPr lang="hu-HU" sz="1600" b="1"/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4. Pseudounipoláris neuronok</a:t>
            </a:r>
            <a:endParaRPr lang="en-US" sz="1600" b="1"/>
          </a:p>
        </p:txBody>
      </p:sp>
      <p:pic>
        <p:nvPicPr>
          <p:cNvPr id="194564" name="Picture 4" descr="neuron_typ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1490663"/>
            <a:ext cx="2033587" cy="2801937"/>
          </a:xfrm>
          <a:prstGeom prst="rect">
            <a:avLst/>
          </a:prstGeom>
          <a:noFill/>
        </p:spPr>
      </p:pic>
      <p:pic>
        <p:nvPicPr>
          <p:cNvPr id="194565" name="Picture 5" descr="neuro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56"/>
          <a:stretch>
            <a:fillRect/>
          </a:stretch>
        </p:blipFill>
        <p:spPr bwMode="auto">
          <a:xfrm>
            <a:off x="3635375" y="4076700"/>
            <a:ext cx="2549525" cy="203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/>
              <a:t>TÁMASZTÓSZÖVET (GLIA)</a:t>
            </a:r>
            <a:endParaRPr lang="en-US" sz="3200" b="1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hu-HU" sz="2000" b="1"/>
              <a:t>                                                  GLIA </a:t>
            </a:r>
            <a:endParaRPr lang="en-US" sz="2000" b="1"/>
          </a:p>
        </p:txBody>
      </p:sp>
      <p:sp>
        <p:nvSpPr>
          <p:cNvPr id="223236" name="Line 4"/>
          <p:cNvSpPr>
            <a:spLocks noChangeShapeType="1"/>
          </p:cNvSpPr>
          <p:nvPr/>
        </p:nvSpPr>
        <p:spPr bwMode="auto">
          <a:xfrm flipH="1">
            <a:off x="3419475" y="1989138"/>
            <a:ext cx="5048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4716463" y="1989138"/>
            <a:ext cx="5762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2268538" y="2536825"/>
            <a:ext cx="1343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CENTRÁLIS</a:t>
            </a:r>
            <a:endParaRPr lang="en-US" sz="1600" b="1"/>
          </a:p>
        </p:txBody>
      </p:sp>
      <p:sp>
        <p:nvSpPr>
          <p:cNvPr id="223239" name="Text Box 7"/>
          <p:cNvSpPr txBox="1">
            <a:spLocks noChangeArrowheads="1"/>
          </p:cNvSpPr>
          <p:nvPr/>
        </p:nvSpPr>
        <p:spPr bwMode="auto">
          <a:xfrm>
            <a:off x="4827588" y="2492375"/>
            <a:ext cx="1400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PERIFÉRIÁS</a:t>
            </a:r>
            <a:endParaRPr lang="en-US" sz="1600" b="1"/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 flipH="1">
            <a:off x="4787900" y="28527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41" name="Line 9"/>
          <p:cNvSpPr>
            <a:spLocks noChangeShapeType="1"/>
          </p:cNvSpPr>
          <p:nvPr/>
        </p:nvSpPr>
        <p:spPr bwMode="auto">
          <a:xfrm>
            <a:off x="5795963" y="2852738"/>
            <a:ext cx="4318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42" name="Text Box 10"/>
          <p:cNvSpPr txBox="1">
            <a:spLocks noChangeArrowheads="1"/>
          </p:cNvSpPr>
          <p:nvPr/>
        </p:nvSpPr>
        <p:spPr bwMode="auto">
          <a:xfrm>
            <a:off x="4232275" y="3357563"/>
            <a:ext cx="11318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Schwann </a:t>
            </a:r>
          </a:p>
          <a:p>
            <a:r>
              <a:rPr lang="hu-HU" sz="1600" b="1"/>
              <a:t>  sejtek</a:t>
            </a:r>
            <a:endParaRPr lang="en-US" sz="1600" b="1"/>
          </a:p>
        </p:txBody>
      </p:sp>
      <p:sp>
        <p:nvSpPr>
          <p:cNvPr id="223243" name="Text Box 11"/>
          <p:cNvSpPr txBox="1">
            <a:spLocks noChangeArrowheads="1"/>
          </p:cNvSpPr>
          <p:nvPr/>
        </p:nvSpPr>
        <p:spPr bwMode="auto">
          <a:xfrm>
            <a:off x="5767388" y="3284538"/>
            <a:ext cx="965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Satellita</a:t>
            </a:r>
          </a:p>
          <a:p>
            <a:r>
              <a:rPr lang="hu-HU" sz="1600" b="1"/>
              <a:t>  sejtek</a:t>
            </a:r>
            <a:endParaRPr lang="en-US" sz="1600" b="1"/>
          </a:p>
        </p:txBody>
      </p:sp>
      <p:sp>
        <p:nvSpPr>
          <p:cNvPr id="223244" name="Line 12"/>
          <p:cNvSpPr>
            <a:spLocks noChangeShapeType="1"/>
          </p:cNvSpPr>
          <p:nvPr/>
        </p:nvSpPr>
        <p:spPr bwMode="auto">
          <a:xfrm flipH="1">
            <a:off x="2124075" y="2924175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45" name="Line 13"/>
          <p:cNvSpPr>
            <a:spLocks noChangeShapeType="1"/>
          </p:cNvSpPr>
          <p:nvPr/>
        </p:nvSpPr>
        <p:spPr bwMode="auto">
          <a:xfrm>
            <a:off x="3276600" y="2924175"/>
            <a:ext cx="35877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46" name="Text Box 14"/>
          <p:cNvSpPr txBox="1">
            <a:spLocks noChangeArrowheads="1"/>
          </p:cNvSpPr>
          <p:nvPr/>
        </p:nvSpPr>
        <p:spPr bwMode="auto">
          <a:xfrm>
            <a:off x="1116013" y="3544888"/>
            <a:ext cx="1347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MICROGLIA</a:t>
            </a:r>
            <a:endParaRPr lang="en-US" sz="1600" b="1"/>
          </a:p>
        </p:txBody>
      </p:sp>
      <p:sp>
        <p:nvSpPr>
          <p:cNvPr id="223247" name="Text Box 15"/>
          <p:cNvSpPr txBox="1">
            <a:spLocks noChangeArrowheads="1"/>
          </p:cNvSpPr>
          <p:nvPr/>
        </p:nvSpPr>
        <p:spPr bwMode="auto">
          <a:xfrm>
            <a:off x="2771775" y="3544888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MACROGLIA</a:t>
            </a:r>
            <a:endParaRPr lang="en-US" sz="1600" b="1"/>
          </a:p>
        </p:txBody>
      </p:sp>
      <p:sp>
        <p:nvSpPr>
          <p:cNvPr id="223248" name="Line 16"/>
          <p:cNvSpPr>
            <a:spLocks noChangeShapeType="1"/>
          </p:cNvSpPr>
          <p:nvPr/>
        </p:nvSpPr>
        <p:spPr bwMode="auto">
          <a:xfrm flipH="1">
            <a:off x="1044575" y="3933825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49" name="Line 17"/>
          <p:cNvSpPr>
            <a:spLocks noChangeShapeType="1"/>
          </p:cNvSpPr>
          <p:nvPr/>
        </p:nvSpPr>
        <p:spPr bwMode="auto">
          <a:xfrm>
            <a:off x="1979613" y="3933825"/>
            <a:ext cx="3619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50" name="Text Box 18"/>
          <p:cNvSpPr txBox="1">
            <a:spLocks noChangeArrowheads="1"/>
          </p:cNvSpPr>
          <p:nvPr/>
        </p:nvSpPr>
        <p:spPr bwMode="auto">
          <a:xfrm>
            <a:off x="107950" y="4508500"/>
            <a:ext cx="1541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b="1"/>
              <a:t>Oligodendroglia</a:t>
            </a:r>
            <a:endParaRPr lang="en-US" sz="1400" b="1"/>
          </a:p>
        </p:txBody>
      </p:sp>
      <p:sp>
        <p:nvSpPr>
          <p:cNvPr id="223251" name="Text Box 19"/>
          <p:cNvSpPr txBox="1">
            <a:spLocks noChangeArrowheads="1"/>
          </p:cNvSpPr>
          <p:nvPr/>
        </p:nvSpPr>
        <p:spPr bwMode="auto">
          <a:xfrm>
            <a:off x="1908175" y="4437063"/>
            <a:ext cx="12176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b="1"/>
              <a:t>Hortega-féle</a:t>
            </a:r>
          </a:p>
          <a:p>
            <a:r>
              <a:rPr lang="hu-HU" sz="1400" b="1"/>
              <a:t>   mesoglia</a:t>
            </a:r>
            <a:endParaRPr lang="en-US" sz="1400" b="1"/>
          </a:p>
        </p:txBody>
      </p:sp>
      <p:sp>
        <p:nvSpPr>
          <p:cNvPr id="223252" name="Line 20"/>
          <p:cNvSpPr>
            <a:spLocks noChangeShapeType="1"/>
          </p:cNvSpPr>
          <p:nvPr/>
        </p:nvSpPr>
        <p:spPr bwMode="auto">
          <a:xfrm>
            <a:off x="3563938" y="4005263"/>
            <a:ext cx="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53" name="Text Box 21"/>
          <p:cNvSpPr txBox="1">
            <a:spLocks noChangeArrowheads="1"/>
          </p:cNvSpPr>
          <p:nvPr/>
        </p:nvSpPr>
        <p:spPr bwMode="auto">
          <a:xfrm>
            <a:off x="2843213" y="5181600"/>
            <a:ext cx="144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ASTROCYTA</a:t>
            </a:r>
            <a:endParaRPr lang="en-US" sz="1600" b="1"/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 flipH="1">
            <a:off x="2771775" y="5589588"/>
            <a:ext cx="4318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55" name="Line 23"/>
          <p:cNvSpPr>
            <a:spLocks noChangeShapeType="1"/>
          </p:cNvSpPr>
          <p:nvPr/>
        </p:nvSpPr>
        <p:spPr bwMode="auto">
          <a:xfrm>
            <a:off x="3995738" y="5589588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56" name="Text Box 24"/>
          <p:cNvSpPr txBox="1">
            <a:spLocks noChangeArrowheads="1"/>
          </p:cNvSpPr>
          <p:nvPr/>
        </p:nvSpPr>
        <p:spPr bwMode="auto">
          <a:xfrm>
            <a:off x="2492375" y="6019800"/>
            <a:ext cx="784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b="1"/>
              <a:t>Rostos</a:t>
            </a:r>
            <a:endParaRPr lang="en-US" sz="1400" b="1"/>
          </a:p>
        </p:txBody>
      </p:sp>
      <p:sp>
        <p:nvSpPr>
          <p:cNvPr id="223257" name="Text Box 25"/>
          <p:cNvSpPr txBox="1">
            <a:spLocks noChangeArrowheads="1"/>
          </p:cNvSpPr>
          <p:nvPr/>
        </p:nvSpPr>
        <p:spPr bwMode="auto">
          <a:xfrm>
            <a:off x="3975100" y="6021388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b="1"/>
              <a:t>Plazmás</a:t>
            </a:r>
            <a:endParaRPr lang="en-US" sz="1400" b="1"/>
          </a:p>
        </p:txBody>
      </p:sp>
      <p:sp>
        <p:nvSpPr>
          <p:cNvPr id="223258" name="Line 26"/>
          <p:cNvSpPr>
            <a:spLocks noChangeShapeType="1"/>
          </p:cNvSpPr>
          <p:nvPr/>
        </p:nvSpPr>
        <p:spPr bwMode="auto">
          <a:xfrm flipH="1">
            <a:off x="1692275" y="2708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59" name="Text Box 27"/>
          <p:cNvSpPr txBox="1">
            <a:spLocks noChangeArrowheads="1"/>
          </p:cNvSpPr>
          <p:nvPr/>
        </p:nvSpPr>
        <p:spPr bwMode="auto">
          <a:xfrm>
            <a:off x="323850" y="2565400"/>
            <a:ext cx="1331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EPENDYMA</a:t>
            </a:r>
            <a:endParaRPr lang="en-US" sz="1600" b="1"/>
          </a:p>
        </p:txBody>
      </p:sp>
      <p:sp>
        <p:nvSpPr>
          <p:cNvPr id="223260" name="Line 28"/>
          <p:cNvSpPr>
            <a:spLocks noChangeShapeType="1"/>
          </p:cNvSpPr>
          <p:nvPr/>
        </p:nvSpPr>
        <p:spPr bwMode="auto">
          <a:xfrm flipH="1" flipV="1">
            <a:off x="2124075" y="2060575"/>
            <a:ext cx="5048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3261" name="Text Box 29"/>
          <p:cNvSpPr txBox="1">
            <a:spLocks noChangeArrowheads="1"/>
          </p:cNvSpPr>
          <p:nvPr/>
        </p:nvSpPr>
        <p:spPr bwMode="auto">
          <a:xfrm>
            <a:off x="592138" y="1744663"/>
            <a:ext cx="125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SPECIÁLIS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33151977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>
                <a:solidFill>
                  <a:schemeClr val="tx1"/>
                </a:solidFill>
              </a:rPr>
              <a:t>MACROGLIA (Astrocyták)</a:t>
            </a:r>
            <a:br>
              <a:rPr lang="hu-HU" sz="3200" b="1">
                <a:solidFill>
                  <a:schemeClr val="tx1"/>
                </a:solidFill>
              </a:rPr>
            </a:br>
            <a:endParaRPr lang="en-US" sz="3200" b="1">
              <a:solidFill>
                <a:schemeClr val="tx1"/>
              </a:solidFill>
            </a:endParaRPr>
          </a:p>
        </p:txBody>
      </p:sp>
      <p:grpSp>
        <p:nvGrpSpPr>
          <p:cNvPr id="225283" name="Group 3"/>
          <p:cNvGrpSpPr>
            <a:grpSpLocks/>
          </p:cNvGrpSpPr>
          <p:nvPr/>
        </p:nvGrpSpPr>
        <p:grpSpPr bwMode="auto">
          <a:xfrm>
            <a:off x="250825" y="820738"/>
            <a:ext cx="8569325" cy="2274887"/>
            <a:chOff x="158" y="517"/>
            <a:chExt cx="5398" cy="1272"/>
          </a:xfrm>
        </p:grpSpPr>
        <p:sp>
          <p:nvSpPr>
            <p:cNvPr id="225284" name="Text Box 4"/>
            <p:cNvSpPr txBox="1">
              <a:spLocks noChangeArrowheads="1"/>
            </p:cNvSpPr>
            <p:nvPr/>
          </p:nvSpPr>
          <p:spPr bwMode="auto">
            <a:xfrm>
              <a:off x="158" y="981"/>
              <a:ext cx="801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sz="2000" b="1"/>
                <a:t>TÍPUSAI:</a:t>
              </a:r>
            </a:p>
          </p:txBody>
        </p:sp>
        <p:pic>
          <p:nvPicPr>
            <p:cNvPr id="225285" name="Picture 5" descr="0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56" y="517"/>
              <a:ext cx="1383" cy="1084"/>
            </a:xfrm>
            <a:prstGeom prst="rect">
              <a:avLst/>
            </a:prstGeom>
            <a:noFill/>
          </p:spPr>
        </p:pic>
        <p:sp>
          <p:nvSpPr>
            <p:cNvPr id="225286" name="Text Box 6"/>
            <p:cNvSpPr txBox="1">
              <a:spLocks noChangeArrowheads="1"/>
            </p:cNvSpPr>
            <p:nvPr/>
          </p:nvSpPr>
          <p:spPr bwMode="auto">
            <a:xfrm>
              <a:off x="1383" y="1565"/>
              <a:ext cx="106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b="1"/>
                <a:t>Protoplazmás</a:t>
              </a:r>
            </a:p>
          </p:txBody>
        </p:sp>
        <p:sp>
          <p:nvSpPr>
            <p:cNvPr id="225287" name="Text Box 7"/>
            <p:cNvSpPr txBox="1">
              <a:spLocks noChangeArrowheads="1"/>
            </p:cNvSpPr>
            <p:nvPr/>
          </p:nvSpPr>
          <p:spPr bwMode="auto">
            <a:xfrm>
              <a:off x="3061" y="1570"/>
              <a:ext cx="604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b="1"/>
                <a:t>Rostos</a:t>
              </a:r>
            </a:p>
          </p:txBody>
        </p:sp>
        <p:pic>
          <p:nvPicPr>
            <p:cNvPr id="225288" name="Picture 8" descr="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50" y="527"/>
              <a:ext cx="1406" cy="1081"/>
            </a:xfrm>
            <a:prstGeom prst="rect">
              <a:avLst/>
            </a:prstGeom>
            <a:noFill/>
          </p:spPr>
        </p:pic>
        <p:pic>
          <p:nvPicPr>
            <p:cNvPr id="225289" name="Picture 9" descr="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8" y="528"/>
              <a:ext cx="1451" cy="1088"/>
            </a:xfrm>
            <a:prstGeom prst="rect">
              <a:avLst/>
            </a:prstGeom>
            <a:noFill/>
          </p:spPr>
        </p:pic>
        <p:sp>
          <p:nvSpPr>
            <p:cNvPr id="225290" name="Text Box 10"/>
            <p:cNvSpPr txBox="1">
              <a:spLocks noChangeArrowheads="1"/>
            </p:cNvSpPr>
            <p:nvPr/>
          </p:nvSpPr>
          <p:spPr bwMode="auto">
            <a:xfrm>
              <a:off x="4558" y="1584"/>
              <a:ext cx="668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hu-HU" b="1"/>
                <a:t>Radiális</a:t>
              </a:r>
            </a:p>
          </p:txBody>
        </p:sp>
      </p:grpSp>
      <p:sp>
        <p:nvSpPr>
          <p:cNvPr id="225291" name="Text Box 11"/>
          <p:cNvSpPr txBox="1">
            <a:spLocks noChangeArrowheads="1"/>
          </p:cNvSpPr>
          <p:nvPr/>
        </p:nvSpPr>
        <p:spPr bwMode="auto">
          <a:xfrm>
            <a:off x="395288" y="3284538"/>
            <a:ext cx="40513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1. vér-agy gát kialakítása </a:t>
            </a:r>
          </a:p>
          <a:p>
            <a:r>
              <a:rPr lang="hu-HU" sz="1600" b="1"/>
              <a:t>(membrana limitans gliae superficialis, </a:t>
            </a:r>
          </a:p>
          <a:p>
            <a:r>
              <a:rPr lang="hu-HU" sz="1600" b="1"/>
              <a:t>membrana limitans gliae perivascularis)</a:t>
            </a:r>
          </a:p>
          <a:p>
            <a:endParaRPr lang="hu-HU" sz="1600" b="1"/>
          </a:p>
          <a:p>
            <a:r>
              <a:rPr lang="hu-HU" sz="1600" b="1"/>
              <a:t>2. mechanikai funkció (támasztás), el-</a:t>
            </a:r>
          </a:p>
          <a:p>
            <a:r>
              <a:rPr lang="hu-HU" sz="1600" b="1"/>
              <a:t>pusztult szövet helyét kitölti</a:t>
            </a:r>
          </a:p>
          <a:p>
            <a:endParaRPr lang="hu-HU" sz="1600" b="1"/>
          </a:p>
          <a:p>
            <a:r>
              <a:rPr lang="hu-HU" sz="1600" b="1"/>
              <a:t>3. neuron táplálása</a:t>
            </a:r>
          </a:p>
          <a:p>
            <a:endParaRPr lang="hu-HU" sz="1600" b="1"/>
          </a:p>
          <a:p>
            <a:r>
              <a:rPr lang="hu-HU" sz="1600" b="1"/>
              <a:t>4. transzmitter raktározás</a:t>
            </a:r>
          </a:p>
          <a:p>
            <a:endParaRPr lang="hu-HU" sz="1600" b="1"/>
          </a:p>
          <a:p>
            <a:r>
              <a:rPr lang="hu-HU" sz="1600" b="1"/>
              <a:t>5. neuron migráció segítése</a:t>
            </a:r>
          </a:p>
          <a:p>
            <a:endParaRPr lang="en-US" sz="1600" b="1"/>
          </a:p>
        </p:txBody>
      </p:sp>
      <p:pic>
        <p:nvPicPr>
          <p:cNvPr id="225292" name="Picture 12" descr="1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3345"/>
          <a:stretch>
            <a:fillRect/>
          </a:stretch>
        </p:blipFill>
        <p:spPr>
          <a:xfrm>
            <a:off x="4608513" y="3187700"/>
            <a:ext cx="3563937" cy="2382838"/>
          </a:xfrm>
          <a:noFill/>
          <a:ln/>
        </p:spPr>
      </p:pic>
      <p:sp>
        <p:nvSpPr>
          <p:cNvPr id="225293" name="Line 13"/>
          <p:cNvSpPr>
            <a:spLocks noChangeShapeType="1"/>
          </p:cNvSpPr>
          <p:nvPr/>
        </p:nvSpPr>
        <p:spPr bwMode="auto">
          <a:xfrm flipV="1">
            <a:off x="5292725" y="4724400"/>
            <a:ext cx="57467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4729163" y="5805488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kapilláris</a:t>
            </a:r>
            <a:endParaRPr lang="en-US" sz="1600" b="1"/>
          </a:p>
        </p:txBody>
      </p:sp>
      <p:sp>
        <p:nvSpPr>
          <p:cNvPr id="225295" name="Line 15"/>
          <p:cNvSpPr>
            <a:spLocks noChangeShapeType="1"/>
          </p:cNvSpPr>
          <p:nvPr/>
        </p:nvSpPr>
        <p:spPr bwMode="auto">
          <a:xfrm flipH="1" flipV="1">
            <a:off x="6948488" y="4581525"/>
            <a:ext cx="863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5296" name="Text Box 16"/>
          <p:cNvSpPr txBox="1">
            <a:spLocks noChangeArrowheads="1"/>
          </p:cNvSpPr>
          <p:nvPr/>
        </p:nvSpPr>
        <p:spPr bwMode="auto">
          <a:xfrm>
            <a:off x="7164388" y="5805488"/>
            <a:ext cx="1087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600" b="1"/>
              <a:t>astrocyta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1110886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223962"/>
          </a:xfrm>
        </p:spPr>
        <p:txBody>
          <a:bodyPr/>
          <a:lstStyle/>
          <a:p>
            <a:r>
              <a:rPr lang="hu-HU" sz="3200" b="1"/>
              <a:t>AZ IDEGROSTOK HÜVELYEI </a:t>
            </a:r>
            <a:br>
              <a:rPr lang="hu-HU" sz="3200" b="1"/>
            </a:br>
            <a:r>
              <a:rPr lang="hu-HU" sz="3200" b="1"/>
              <a:t>(VELŐS, MYELIN HÜVELY)</a:t>
            </a:r>
            <a:endParaRPr lang="en-US" sz="3200" b="1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1728788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Az axont általában glia eredetű hüvely borítja be: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- Központi idegrendszer – oligodendroglia sejtek képezik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hu-HU" sz="1600" b="1"/>
              <a:t>- Perifériás idegrendszer – Schwann-sejtek képezik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1800" b="1"/>
          </a:p>
        </p:txBody>
      </p:sp>
      <p:pic>
        <p:nvPicPr>
          <p:cNvPr id="200708" name="Picture 4" descr="image02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636838"/>
            <a:ext cx="2324100" cy="3960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/>
              <a:t>OLIGODENDROGLIA MYELIN HÜVELY</a:t>
            </a:r>
            <a:endParaRPr lang="en-US" sz="3200" b="1"/>
          </a:p>
        </p:txBody>
      </p:sp>
      <p:grpSp>
        <p:nvGrpSpPr>
          <p:cNvPr id="201731" name="Group 3"/>
          <p:cNvGrpSpPr>
            <a:grpSpLocks/>
          </p:cNvGrpSpPr>
          <p:nvPr/>
        </p:nvGrpSpPr>
        <p:grpSpPr bwMode="auto">
          <a:xfrm>
            <a:off x="4140200" y="1484313"/>
            <a:ext cx="4321175" cy="2087562"/>
            <a:chOff x="2200" y="1392"/>
            <a:chExt cx="3175" cy="2356"/>
          </a:xfrm>
        </p:grpSpPr>
        <p:pic>
          <p:nvPicPr>
            <p:cNvPr id="201732" name="Picture 4" descr="oli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0" y="1392"/>
              <a:ext cx="3175" cy="2356"/>
            </a:xfrm>
            <a:prstGeom prst="rect">
              <a:avLst/>
            </a:prstGeom>
            <a:noFill/>
          </p:spPr>
        </p:pic>
        <p:sp>
          <p:nvSpPr>
            <p:cNvPr id="201733" name="Text Box 5"/>
            <p:cNvSpPr txBox="1">
              <a:spLocks noChangeArrowheads="1"/>
            </p:cNvSpPr>
            <p:nvPr/>
          </p:nvSpPr>
          <p:spPr bwMode="auto">
            <a:xfrm>
              <a:off x="3288" y="1706"/>
              <a:ext cx="223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400" b="1">
                  <a:solidFill>
                    <a:srgbClr val="FF3300"/>
                  </a:solidFill>
                </a:rPr>
                <a:t>*</a:t>
              </a:r>
            </a:p>
          </p:txBody>
        </p:sp>
      </p:grpSp>
      <p:pic>
        <p:nvPicPr>
          <p:cNvPr id="201734" name="Picture 6" descr="madarasz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025" y="3900488"/>
            <a:ext cx="2443163" cy="2624137"/>
          </a:xfrm>
          <a:prstGeom prst="rect">
            <a:avLst/>
          </a:prstGeom>
          <a:noFill/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2760663" y="3556000"/>
            <a:ext cx="1306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b="1"/>
              <a:t>myelinhüvely</a:t>
            </a:r>
          </a:p>
        </p:txBody>
      </p:sp>
      <p:grpSp>
        <p:nvGrpSpPr>
          <p:cNvPr id="201736" name="Group 8"/>
          <p:cNvGrpSpPr>
            <a:grpSpLocks/>
          </p:cNvGrpSpPr>
          <p:nvPr/>
        </p:nvGrpSpPr>
        <p:grpSpPr bwMode="auto">
          <a:xfrm>
            <a:off x="471488" y="1412875"/>
            <a:ext cx="3063875" cy="4176713"/>
            <a:chOff x="297" y="890"/>
            <a:chExt cx="1930" cy="2631"/>
          </a:xfrm>
        </p:grpSpPr>
        <p:grpSp>
          <p:nvGrpSpPr>
            <p:cNvPr id="201737" name="Group 9"/>
            <p:cNvGrpSpPr>
              <a:grpSpLocks/>
            </p:cNvGrpSpPr>
            <p:nvPr/>
          </p:nvGrpSpPr>
          <p:grpSpPr bwMode="auto">
            <a:xfrm>
              <a:off x="297" y="1304"/>
              <a:ext cx="1903" cy="2217"/>
              <a:chOff x="340" y="1168"/>
              <a:chExt cx="2149" cy="2353"/>
            </a:xfrm>
          </p:grpSpPr>
          <p:pic>
            <p:nvPicPr>
              <p:cNvPr id="201738" name="Picture 10" descr="oligodg kepezi a myelint"/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bright="-6000" contrast="2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1168"/>
                <a:ext cx="1532" cy="2353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01739" name="Line 11"/>
              <p:cNvSpPr>
                <a:spLocks noChangeShapeType="1"/>
              </p:cNvSpPr>
              <p:nvPr/>
            </p:nvSpPr>
            <p:spPr bwMode="auto">
              <a:xfrm flipH="1" flipV="1">
                <a:off x="1338" y="2568"/>
                <a:ext cx="861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01740" name="Text Box 12"/>
              <p:cNvSpPr txBox="1">
                <a:spLocks noChangeArrowheads="1"/>
              </p:cNvSpPr>
              <p:nvPr/>
            </p:nvSpPr>
            <p:spPr bwMode="auto">
              <a:xfrm>
                <a:off x="2064" y="3057"/>
                <a:ext cx="425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400" b="1"/>
                  <a:t>axon</a:t>
                </a:r>
                <a:endParaRPr lang="en-US" sz="1400" b="1"/>
              </a:p>
            </p:txBody>
          </p:sp>
        </p:grpSp>
        <p:sp>
          <p:nvSpPr>
            <p:cNvPr id="201741" name="Text Box 13"/>
            <p:cNvSpPr txBox="1">
              <a:spLocks noChangeArrowheads="1"/>
            </p:cNvSpPr>
            <p:nvPr/>
          </p:nvSpPr>
          <p:spPr bwMode="auto">
            <a:xfrm>
              <a:off x="431" y="1571"/>
              <a:ext cx="59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800" b="1"/>
                <a:t>oligodendrocita</a:t>
              </a:r>
            </a:p>
          </p:txBody>
        </p:sp>
        <p:sp>
          <p:nvSpPr>
            <p:cNvPr id="201742" name="Line 14"/>
            <p:cNvSpPr>
              <a:spLocks noChangeShapeType="1"/>
            </p:cNvSpPr>
            <p:nvPr/>
          </p:nvSpPr>
          <p:spPr bwMode="auto">
            <a:xfrm flipH="1" flipV="1">
              <a:off x="1474" y="1979"/>
              <a:ext cx="45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1743" name="Line 15"/>
            <p:cNvSpPr>
              <a:spLocks noChangeShapeType="1"/>
            </p:cNvSpPr>
            <p:nvPr/>
          </p:nvSpPr>
          <p:spPr bwMode="auto">
            <a:xfrm flipH="1">
              <a:off x="1338" y="1071"/>
              <a:ext cx="45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1744" name="Line 16"/>
            <p:cNvSpPr>
              <a:spLocks noChangeShapeType="1"/>
            </p:cNvSpPr>
            <p:nvPr/>
          </p:nvSpPr>
          <p:spPr bwMode="auto">
            <a:xfrm flipH="1">
              <a:off x="1111" y="1071"/>
              <a:ext cx="272" cy="9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1745" name="Text Box 17"/>
            <p:cNvSpPr txBox="1">
              <a:spLocks noChangeArrowheads="1"/>
            </p:cNvSpPr>
            <p:nvPr/>
          </p:nvSpPr>
          <p:spPr bwMode="auto">
            <a:xfrm>
              <a:off x="612" y="890"/>
              <a:ext cx="16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/>
                <a:t>Oligodendrocita nyúlványok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4137</Words>
  <Application>Microsoft Office PowerPoint</Application>
  <PresentationFormat>Diavetítés a képernyőre (4:3 oldalarány)</PresentationFormat>
  <Paragraphs>1082</Paragraphs>
  <Slides>119</Slides>
  <Notes>15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119</vt:i4>
      </vt:variant>
    </vt:vector>
  </HeadingPairs>
  <TitlesOfParts>
    <vt:vector size="126" baseType="lpstr">
      <vt:lpstr>Arial</vt:lpstr>
      <vt:lpstr>Arial Narrow</vt:lpstr>
      <vt:lpstr>Calibri</vt:lpstr>
      <vt:lpstr>Symbol</vt:lpstr>
      <vt:lpstr>Times New Roman</vt:lpstr>
      <vt:lpstr>Alapértelmezett terv</vt:lpstr>
      <vt:lpstr>Image</vt:lpstr>
      <vt:lpstr>BEVEZETÉS.  ALAPSZÖVETEK, BŐR</vt:lpstr>
      <vt:lpstr>PowerPoint-bemutató</vt:lpstr>
      <vt:lpstr>SZÖVET DEFINÍCIÓJA</vt:lpstr>
      <vt:lpstr>ALAPSZÖVETEK</vt:lpstr>
      <vt:lpstr>HÁMSZÖVET</vt:lpstr>
      <vt:lpstr>A HÁMSEJT ÁLTALÁNOS JELLEMZŐI</vt:lpstr>
      <vt:lpstr>A HÁMSEJT ÁLTALÁNOS JELLEMZŐI</vt:lpstr>
      <vt:lpstr>A HÁMSEJT ÁLTALÁNOS JELLEMZŐI</vt:lpstr>
      <vt:lpstr>A HÁMOK OSZTÁLYOZÁSA</vt:lpstr>
      <vt:lpstr>A HÁMOK OSZTÁLYOZÁSA</vt:lpstr>
      <vt:lpstr>EGYRÉTEGŰ HÁMOK</vt:lpstr>
      <vt:lpstr>EGYRÉTEGŰ LAPHÁM</vt:lpstr>
      <vt:lpstr>EGYRÉTEGŰ KÖBHÁM</vt:lpstr>
      <vt:lpstr>EGYRÉTEGŰ HENGERHÁM</vt:lpstr>
      <vt:lpstr>EGYRÉTEGŰ TÖBBMAGSOROS HENGERHÁM</vt:lpstr>
      <vt:lpstr>TÖBBRÉTEGŰ HÁMOK</vt:lpstr>
      <vt:lpstr>TÖBBRÉTEGŰ ELSZARUSODÓ LAPHÁM</vt:lpstr>
      <vt:lpstr>TÖBBRÉTEGŰ EL NEM SZARUSODÓ LAPHÁM</vt:lpstr>
      <vt:lpstr>TÖBBRÉTEGŰ KÖBHÁM</vt:lpstr>
      <vt:lpstr>TÖBBRÉTEGŰ HENGERHÁM</vt:lpstr>
      <vt:lpstr>UROTHELIUM</vt:lpstr>
      <vt:lpstr>MIRIGYHÁMOK OSZTÁLYOZÁSA</vt:lpstr>
      <vt:lpstr>EGYSEJTŰ MIRIGYEK</vt:lpstr>
      <vt:lpstr>TÖBBSEJTŰ MIRIGYEK OSZTÁLYOZÁSA AZ EXOCRIN MIRIGY ELVÁLASZTÓ DARABJÁNAK ALAKJA SZERINT </vt:lpstr>
      <vt:lpstr>EGYES MIRIGYVÉGKAMRÁK OSZTÁLYOZÁSA A TERMELT VÁLADÉK KÉMIAI JELLEGE SZERINT</vt:lpstr>
      <vt:lpstr>SAVÓS (SEROSUS) VÉGKAMRÁK</vt:lpstr>
      <vt:lpstr>NYÁKOS (MUCINOSUS) MIRIGYVÉGKAMRÁK </vt:lpstr>
      <vt:lpstr>KEVERT (SEROMUCINOSUS) MIRIGYEK</vt:lpstr>
      <vt:lpstr>MIRIGYEK OSZTÁLYOZÁSA A VÁLADÉK KIÜRÍTÉSÉNEK MÓDJA SZERINT</vt:lpstr>
      <vt:lpstr>MEROKRIN SZEKRÉCIÓ</vt:lpstr>
      <vt:lpstr>APOKRIN SZEKRÉCIÓ</vt:lpstr>
      <vt:lpstr>HOLOKRIN SZEKRÉCIÓ</vt:lpstr>
      <vt:lpstr>ÉRZÉKHÁM</vt:lpstr>
      <vt:lpstr>PIGMENTHÁM</vt:lpstr>
      <vt:lpstr>KÖTŐSZÖVET</vt:lpstr>
      <vt:lpstr>A KÖTŐSZÖVET KOMPONENSEI</vt:lpstr>
      <vt:lpstr>EXTRACELLULÁRIS MÁTRIX (SEJTKÖZÖTTI ÁLLOMÁNY) </vt:lpstr>
      <vt:lpstr>EXTRACELLULÁRIS MÁTRIX I. AMORF ALAPÁLLOMÁNY</vt:lpstr>
      <vt:lpstr>EXTRACELLULÁRIS MÁTRIX II. KÖTŐSZÖVET ROSTJAI</vt:lpstr>
      <vt:lpstr>KOLLAGÉN ROSTOK (ENYVADÓ ROST)</vt:lpstr>
      <vt:lpstr>KOLLAGÉN ROSTOK TÍPUSAI</vt:lpstr>
      <vt:lpstr>KOLLAGÉN ROSTOK TÍPUSAI</vt:lpstr>
      <vt:lpstr>RETIKULÁRIS ROST (RÁCSROST)</vt:lpstr>
      <vt:lpstr>ELASZTIKUS ROST (RUGALMAS ROST)</vt:lpstr>
      <vt:lpstr>KÖTŐSZÖVET SEJTJEI</vt:lpstr>
      <vt:lpstr>FIX SEJTEK</vt:lpstr>
      <vt:lpstr>FIX SEJTEK</vt:lpstr>
      <vt:lpstr>ZSÍRSEJTEK (ADIPOCYTA) FEHÉR ZSÍRSEJT</vt:lpstr>
      <vt:lpstr>BARNA ZSÍRSZÖVET</vt:lpstr>
      <vt:lpstr>MOBILIS SEJTEK</vt:lpstr>
      <vt:lpstr>HÍZÓSEJT</vt:lpstr>
      <vt:lpstr>LYMPHOCYTA</vt:lpstr>
      <vt:lpstr>PLAZMASEJT</vt:lpstr>
      <vt:lpstr>NEUTROPHYL GRANULOCYTA</vt:lpstr>
      <vt:lpstr>A KÖTŐSZÖVET OSZTÁLYOZÁSA</vt:lpstr>
      <vt:lpstr>ÉRETLEN, EMBRIONÁLIS KÖTŐSZÖVET (MESENCHYMA) </vt:lpstr>
      <vt:lpstr>LAZA ROSTOS KÖTŐSZÖVET</vt:lpstr>
      <vt:lpstr>TÖMÖTT ROSTOS KÖTŐSZÖVET</vt:lpstr>
      <vt:lpstr>RENDEZETT TÖMÖTT ROSTOS KÖTŐSZÖVET</vt:lpstr>
      <vt:lpstr>RENDEZETLEN TÖMÖTT ROSTOS KÖTŐSZÖVET</vt:lpstr>
      <vt:lpstr>RETIKULÁRIS KÖTŐSZÖVET</vt:lpstr>
      <vt:lpstr>SEJTDÚS KÖTŐSZÖVET</vt:lpstr>
      <vt:lpstr>TÁMASZTÓSZÖVET</vt:lpstr>
      <vt:lpstr>PORCSZÖVET</vt:lpstr>
      <vt:lpstr>HYALINPORC (ÜVEGPORC)</vt:lpstr>
      <vt:lpstr>HYALINPORC</vt:lpstr>
      <vt:lpstr>PERICHONDRIUM (PORCHÁRTYA)</vt:lpstr>
      <vt:lpstr>ELASZTIKUS PORC (RUGALMAS PORC)</vt:lpstr>
      <vt:lpstr>ROSTOS PORC</vt:lpstr>
      <vt:lpstr>CSONTSZÖVET</vt:lpstr>
      <vt:lpstr>OSTEOBLAST</vt:lpstr>
      <vt:lpstr>OSTEOCYTA</vt:lpstr>
      <vt:lpstr>OSTEOCLAST</vt:lpstr>
      <vt:lpstr>CSONTSZÖVET SEJTKÖZÖTTI ALAPÁLLOMÁNY (EXTRACELLULÁRIS MÁTRIX)</vt:lpstr>
      <vt:lpstr>AZ ÉRETT CSONTSZÖVET SZERKEZETE</vt:lpstr>
      <vt:lpstr>CSONTKÉPZÉS</vt:lpstr>
      <vt:lpstr>DESMALIS CSONTOSODÁS</vt:lpstr>
      <vt:lpstr>CHONDRALIS CSONTOSODÁS</vt:lpstr>
      <vt:lpstr>EPIPHYSIS PORC </vt:lpstr>
      <vt:lpstr>IZOMSZÖVET</vt:lpstr>
      <vt:lpstr>VÁZIZOM (MUSCULUS)</vt:lpstr>
      <vt:lpstr>HARÁNTCSÍKOLT IZOMROST</vt:lpstr>
      <vt:lpstr>MYOFIBRILLUMOK</vt:lpstr>
      <vt:lpstr>SARCOMER</vt:lpstr>
      <vt:lpstr>ZSIGERI (VISCERALIS) IZOMSZÖVET</vt:lpstr>
      <vt:lpstr>SZÍVIZOM</vt:lpstr>
      <vt:lpstr>DISCUS INTERCALARIS</vt:lpstr>
      <vt:lpstr>SIMAIZOM</vt:lpstr>
      <vt:lpstr>PowerPoint-bemutató</vt:lpstr>
      <vt:lpstr>PowerPoint-bemutató</vt:lpstr>
      <vt:lpstr>A NEURON ÁLTALÁNOS FELÉPÍTÉSE</vt:lpstr>
      <vt:lpstr>PERIKARYON</vt:lpstr>
      <vt:lpstr>PowerPoint-bemutató</vt:lpstr>
      <vt:lpstr>NEURIT (AXON)</vt:lpstr>
      <vt:lpstr>A NEURON POLARIZÁLTSÁGA</vt:lpstr>
      <vt:lpstr>TÁMASZTÓSZÖVET (GLIA)</vt:lpstr>
      <vt:lpstr>MACROGLIA (Astrocyták) </vt:lpstr>
      <vt:lpstr>AZ IDEGROSTOK HÜVELYEI  (VELŐS, MYELIN HÜVELY)</vt:lpstr>
      <vt:lpstr>OLIGODENDROGLIA MYELIN HÜVELY</vt:lpstr>
      <vt:lpstr>IDEGROSTOK HÜVELYEI Fénymikroszkópos képek </vt:lpstr>
      <vt:lpstr>SATELLITA SEJTEK </vt:lpstr>
      <vt:lpstr>PowerPoint-bemutató</vt:lpstr>
      <vt:lpstr>PowerPoint-bemutató</vt:lpstr>
      <vt:lpstr>Bőr és bőrfüggelékek </vt:lpstr>
      <vt:lpstr>A bőr főbb funkciói</vt:lpstr>
      <vt:lpstr>A bőr szerkezete</vt:lpstr>
      <vt:lpstr>Vastag bőr</vt:lpstr>
      <vt:lpstr>Epidermis</vt:lpstr>
      <vt:lpstr>Str. granulosum</vt:lpstr>
      <vt:lpstr>Stratum basale</vt:lpstr>
      <vt:lpstr>Dermis-Epidermis határ</vt:lpstr>
      <vt:lpstr>Izzadság mirigyek</vt:lpstr>
      <vt:lpstr>Faggyúmirigy</vt:lpstr>
      <vt:lpstr>Köröm (unguis)</vt:lpstr>
      <vt:lpstr>Szőrszál (vázlatos szerkezet)</vt:lpstr>
      <vt:lpstr>Szőrtüsző szerkezete</vt:lpstr>
      <vt:lpstr>Emlő (mamma)</vt:lpstr>
      <vt:lpstr>Terhes nő emlője</vt:lpstr>
      <vt:lpstr>BIBLIOGRÁFIA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BEVEZETÉS.  ALAPSZÖVETEK</dc:title>
  <dc:creator>koveslab</dc:creator>
  <cp:lastModifiedBy>kkocsis</cp:lastModifiedBy>
  <cp:revision>246</cp:revision>
  <dcterms:created xsi:type="dcterms:W3CDTF">2011-02-08T13:52:03Z</dcterms:created>
  <dcterms:modified xsi:type="dcterms:W3CDTF">2019-02-07T12:14:34Z</dcterms:modified>
</cp:coreProperties>
</file>